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80808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49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B2C52-BD8E-4A0E-958A-64736B4542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798B5E-8C9F-49EC-9EA7-01AFF22FBC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B558BE-38A4-4CD9-8D18-467659E58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D26F-C51F-49FD-8352-47186028D8CE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BD8C1-D7DB-4AA8-9673-F6011D548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6ED9F0-7460-443C-A09D-5975574EF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D2406-8836-4279-B75E-6B10CC4397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99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E5069-0F2E-411E-9558-28C0ED34E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6AD2D-04F9-4E49-8507-FEFDCB7F79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B3D686-2311-4B12-911A-67545F84E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D26F-C51F-49FD-8352-47186028D8CE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A86EDC-224D-46C2-B988-C47DE7A4C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6BD9C-A6EC-44F8-AD75-4227F5179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D2406-8836-4279-B75E-6B10CC4397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451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0F744-FF9C-4F20-9093-0C424DA0B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7DCE93-1406-45C9-9B23-876E81B5CD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60E2BC-C348-4618-BD2A-1A6CED8AA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D26F-C51F-49FD-8352-47186028D8CE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A9941-C00B-4759-B7CA-057C7B700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A834D0-C14B-438C-A7B8-F74848660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D2406-8836-4279-B75E-6B10CC4397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068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A660A-935B-4FF1-ABFF-1B96F4E92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8BE82F-3738-4330-9F5C-866A4FAC7D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39FD12-3B73-48CA-B24B-2D2954DACB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E0C2AF-167F-40D4-9537-B64862841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D26F-C51F-49FD-8352-47186028D8CE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21C58D-211B-49EF-B829-254E3BBCA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C73E62-6960-415C-8264-E7A5E02B4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D2406-8836-4279-B75E-6B10CC4397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0080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D6F46-5C99-47DF-A9BB-FE0D30845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28310-3376-416B-A513-0AA78915B8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3FB6B7-AF05-4C3D-AFA0-CE1A69593A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95289A-13F7-4C94-8726-70C99A7CBC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FF1F47-4A8F-4CAF-B9EF-55BE43C5AA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F2D9CC-F9EA-4AEC-B1B6-098C3EC42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D26F-C51F-49FD-8352-47186028D8CE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9D2428-1ABD-46B7-9C42-1CA12E281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893BFD-6588-4AFB-BE48-ED424A44F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D2406-8836-4279-B75E-6B10CC4397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8627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2A5233-D866-482F-9AE5-F57FB3C84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1C91F5-DFF7-4ABE-8C89-A6FDF6482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D26F-C51F-49FD-8352-47186028D8CE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D05E6A-9ACD-46A9-ADA3-22BFFA9AE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CE02DB-935E-4899-B01D-A4179B221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D2406-8836-4279-B75E-6B10CC4397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485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4FD55-7B0F-4ACD-BC41-D97DCCC25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D26F-C51F-49FD-8352-47186028D8CE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4330D2-7191-4C9C-B548-993FA3333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FE9BBB-4FE1-4728-B64C-46767702E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D2406-8836-4279-B75E-6B10CC4397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437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98BDA-6EB7-4F67-8F09-37DEEC023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7486F8-962B-4DDD-A747-D755D406BF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BCDF9A-8E18-441B-A44A-064030E57D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97E4E4-3295-4453-9F0C-29E2154FB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D26F-C51F-49FD-8352-47186028D8CE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6F7453-9B24-41BF-9456-B4F109C66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25F42B-2CA6-45CF-B51C-E2DEA33B9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D2406-8836-4279-B75E-6B10CC4397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7341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D9602-699C-46A6-973A-B8536238D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5D6572-9972-4C89-8A1C-FE36AE1FAD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761857-6AB9-4012-9D51-3DA9E0E343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ECC4B8-BC1D-4603-9648-C1DB8ADBC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D26F-C51F-49FD-8352-47186028D8CE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A8327E-C828-4F59-9F95-F59C9FE61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353AD8-BEFE-4FE7-AF69-1852DD9A9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D2406-8836-4279-B75E-6B10CC4397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330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832C0-50E7-4A17-91FB-3C8CBE32C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188B4C-CEAA-401B-ACCA-35E49E82D3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7DC2BE-6B9A-4779-BCFE-4C494E1D5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D26F-C51F-49FD-8352-47186028D8CE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230637-033C-4D90-A82A-AAED86C32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F0C129-2EBE-4567-AD35-E3AD774A1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D2406-8836-4279-B75E-6B10CC4397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696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C06854-D4DD-4A68-B374-26F5A5C8B5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51A73C-9834-46C7-AE53-A3599E3696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27F6C-F52D-4994-ADB3-604FC00A6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D26F-C51F-49FD-8352-47186028D8CE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C2D01-812B-477D-8A68-CEB9F6E6B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CF4BA6-6F48-440C-A646-F736BE691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D2406-8836-4279-B75E-6B10CC4397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938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5DD94E-75EE-46D3-A089-D67E95E06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338750-D7D1-4421-9035-9902634FD6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6FAB4B-2A6F-42A3-B8E7-A2C3DC2C89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9D26F-C51F-49FD-8352-47186028D8CE}" type="datetimeFigureOut">
              <a:rPr lang="en-US" smtClean="0"/>
              <a:t>12/12/2018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5EA3BE-BC15-47B1-ABDA-526B9717FD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DDE375-2E51-4EA3-A356-FD96F35E73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D2406-8836-4279-B75E-6B10CC4397D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MSIPCMContentMarking" descr="{&quot;HashCode&quot;:1831732991,&quot;Placement&quot;:&quot;Footer&quot;}">
            <a:extLst>
              <a:ext uri="{FF2B5EF4-FFF2-40B4-BE49-F238E27FC236}">
                <a16:creationId xmlns:a16="http://schemas.microsoft.com/office/drawing/2014/main" id="{A82F8108-9F3D-4882-A707-5F2CB6F9AD3B}"/>
              </a:ext>
            </a:extLst>
          </p:cNvPr>
          <p:cNvSpPr txBox="1"/>
          <p:nvPr userDrawn="1"/>
        </p:nvSpPr>
        <p:spPr>
          <a:xfrm>
            <a:off x="5389152" y="6595656"/>
            <a:ext cx="1413695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000">
                <a:solidFill>
                  <a:srgbClr val="000000"/>
                </a:solidFill>
                <a:latin typeface="Calibri" panose="020F0502020204030204" pitchFamily="34" charset="0"/>
              </a:rPr>
              <a:t>Schlumberger-Private</a:t>
            </a:r>
          </a:p>
        </p:txBody>
      </p:sp>
    </p:spTree>
    <p:extLst>
      <p:ext uri="{BB962C8B-B14F-4D97-AF65-F5344CB8AC3E}">
        <p14:creationId xmlns:p14="http://schemas.microsoft.com/office/powerpoint/2010/main" val="1301385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47EEE81-491A-45BA-B0EE-A9191F2BE1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5730" y="637548"/>
            <a:ext cx="2188191" cy="5501018"/>
          </a:xfrm>
        </p:spPr>
        <p:txBody>
          <a:bodyPr/>
          <a:lstStyle/>
          <a:p>
            <a:pPr marL="342900" indent="-342900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33CC"/>
                </a:solidFill>
              </a:rPr>
              <a:t>SV Pair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B050"/>
                </a:solidFill>
              </a:rPr>
              <a:t>Verb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7030A0"/>
                </a:solidFill>
              </a:rPr>
              <a:t>Pronoun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66CC"/>
                </a:solidFill>
              </a:rPr>
              <a:t>Modifier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C000"/>
                </a:solidFill>
              </a:rPr>
              <a:t>Parallelism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Idiom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808080"/>
                </a:solidFill>
              </a:rPr>
              <a:t>Meaning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 dirty="0"/>
              <a:t>Other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7DB3C31E-4AB1-4593-9F27-39D0FE1FC451}"/>
              </a:ext>
            </a:extLst>
          </p:cNvPr>
          <p:cNvSpPr txBox="1">
            <a:spLocks/>
          </p:cNvSpPr>
          <p:nvPr/>
        </p:nvSpPr>
        <p:spPr>
          <a:xfrm>
            <a:off x="3592773" y="311949"/>
            <a:ext cx="916675" cy="5609230"/>
          </a:xfrm>
          <a:prstGeom prst="rect">
            <a:avLst/>
          </a:prstGeom>
          <a:ln w="38100">
            <a:solidFill>
              <a:schemeClr val="tx1"/>
            </a:solidFill>
            <a:prstDash val="sysDash"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0070C0"/>
                </a:solidFill>
              </a:rPr>
              <a:t>SV</a:t>
            </a:r>
          </a:p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00B050"/>
                </a:solidFill>
              </a:rPr>
              <a:t>V</a:t>
            </a:r>
          </a:p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7030A0"/>
                </a:solidFill>
              </a:rPr>
              <a:t>P</a:t>
            </a:r>
          </a:p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FF66CC"/>
                </a:solidFill>
              </a:rPr>
              <a:t>M</a:t>
            </a:r>
          </a:p>
          <a:p>
            <a:pPr>
              <a:lnSpc>
                <a:spcPct val="100000"/>
              </a:lnSpc>
            </a:pPr>
            <a:r>
              <a:rPr lang="ru-RU" sz="4400" b="1" dirty="0">
                <a:solidFill>
                  <a:srgbClr val="FFC000"/>
                </a:solidFill>
              </a:rPr>
              <a:t>\\</a:t>
            </a:r>
            <a:endParaRPr lang="en-US" sz="4400" b="1" dirty="0">
              <a:solidFill>
                <a:srgbClr val="FFC000"/>
              </a:solidFill>
            </a:endParaRPr>
          </a:p>
          <a:p>
            <a:pPr>
              <a:lnSpc>
                <a:spcPct val="100000"/>
              </a:lnSpc>
            </a:pPr>
            <a:r>
              <a:rPr lang="en-US" sz="4400" b="1" dirty="0" err="1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n-US" sz="4400" b="1" dirty="0"/>
              <a:t>O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24BA248-F3F7-4CB7-9663-F124EE7B9446}"/>
              </a:ext>
            </a:extLst>
          </p:cNvPr>
          <p:cNvSpPr/>
          <p:nvPr/>
        </p:nvSpPr>
        <p:spPr>
          <a:xfrm>
            <a:off x="736979" y="423082"/>
            <a:ext cx="2465695" cy="4026090"/>
          </a:xfrm>
          <a:prstGeom prst="roundRect">
            <a:avLst/>
          </a:prstGeom>
          <a:noFill/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A16946FD-59E9-49B5-B01F-5E19BF0AC45F}"/>
              </a:ext>
            </a:extLst>
          </p:cNvPr>
          <p:cNvSpPr txBox="1">
            <a:spLocks/>
          </p:cNvSpPr>
          <p:nvPr/>
        </p:nvSpPr>
        <p:spPr>
          <a:xfrm>
            <a:off x="4876515" y="937798"/>
            <a:ext cx="2438970" cy="55010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33CC"/>
                </a:solidFill>
              </a:rPr>
              <a:t>SV Pair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B050"/>
                </a:solidFill>
              </a:rPr>
              <a:t>Verb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7030A0"/>
                </a:solidFill>
              </a:rPr>
              <a:t>Pronoun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66CC"/>
                </a:solidFill>
              </a:rPr>
              <a:t>Modifier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C000"/>
                </a:solidFill>
              </a:rPr>
              <a:t>Parallelism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Idiom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808080"/>
                </a:solidFill>
              </a:rPr>
              <a:t>Meaning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3200" b="1" dirty="0"/>
              <a:t>Other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CB7C5B2-82D7-490A-AD5F-F14BF5B48EC7}"/>
              </a:ext>
            </a:extLst>
          </p:cNvPr>
          <p:cNvSpPr/>
          <p:nvPr/>
        </p:nvSpPr>
        <p:spPr>
          <a:xfrm>
            <a:off x="4906938" y="419184"/>
            <a:ext cx="2533935" cy="5394761"/>
          </a:xfrm>
          <a:prstGeom prst="roundRect">
            <a:avLst/>
          </a:prstGeom>
          <a:noFill/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F40FF109-7DA8-4D16-8677-E98040E3918F}"/>
              </a:ext>
            </a:extLst>
          </p:cNvPr>
          <p:cNvSpPr txBox="1">
            <a:spLocks/>
          </p:cNvSpPr>
          <p:nvPr/>
        </p:nvSpPr>
        <p:spPr>
          <a:xfrm>
            <a:off x="7838363" y="419184"/>
            <a:ext cx="916675" cy="5609230"/>
          </a:xfrm>
          <a:prstGeom prst="rect">
            <a:avLst/>
          </a:prstGeom>
          <a:ln w="38100">
            <a:solidFill>
              <a:schemeClr val="tx1"/>
            </a:solidFill>
            <a:prstDash val="sysDash"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0070C0"/>
                </a:solidFill>
              </a:rPr>
              <a:t>SV</a:t>
            </a:r>
          </a:p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00B050"/>
                </a:solidFill>
              </a:rPr>
              <a:t>V</a:t>
            </a:r>
          </a:p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7030A0"/>
                </a:solidFill>
              </a:rPr>
              <a:t>P</a:t>
            </a:r>
          </a:p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FF66CC"/>
                </a:solidFill>
              </a:rPr>
              <a:t>M</a:t>
            </a:r>
          </a:p>
          <a:p>
            <a:pPr>
              <a:lnSpc>
                <a:spcPct val="100000"/>
              </a:lnSpc>
            </a:pPr>
            <a:r>
              <a:rPr lang="ru-RU" sz="4400" b="1" dirty="0">
                <a:solidFill>
                  <a:srgbClr val="FFC000"/>
                </a:solidFill>
              </a:rPr>
              <a:t>\\</a:t>
            </a:r>
            <a:endParaRPr lang="en-US" sz="4400" b="1" dirty="0">
              <a:solidFill>
                <a:srgbClr val="FFC000"/>
              </a:solidFill>
            </a:endParaRPr>
          </a:p>
          <a:p>
            <a:pPr>
              <a:lnSpc>
                <a:spcPct val="100000"/>
              </a:lnSpc>
            </a:pPr>
            <a:r>
              <a:rPr lang="en-US" sz="4400" b="1" dirty="0" err="1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n-US" sz="4400" b="1" dirty="0"/>
              <a:t>O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2E52E0A-6B7C-443E-9B55-892CDE75C72B}"/>
              </a:ext>
            </a:extLst>
          </p:cNvPr>
          <p:cNvSpPr txBox="1">
            <a:spLocks/>
          </p:cNvSpPr>
          <p:nvPr/>
        </p:nvSpPr>
        <p:spPr>
          <a:xfrm>
            <a:off x="9405582" y="633650"/>
            <a:ext cx="2188191" cy="55010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b="1">
                <a:solidFill>
                  <a:srgbClr val="0033CC"/>
                </a:solidFill>
              </a:rPr>
              <a:t>SV Pair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>
                <a:solidFill>
                  <a:srgbClr val="00B050"/>
                </a:solidFill>
              </a:rPr>
              <a:t>Verb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>
                <a:solidFill>
                  <a:srgbClr val="7030A0"/>
                </a:solidFill>
              </a:rPr>
              <a:t>Pronoun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>
                <a:solidFill>
                  <a:srgbClr val="FF66CC"/>
                </a:solidFill>
              </a:rPr>
              <a:t>Modifier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>
                <a:solidFill>
                  <a:srgbClr val="FFC000"/>
                </a:solidFill>
              </a:rPr>
              <a:t>Parallelism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>
                <a:solidFill>
                  <a:schemeClr val="accent2">
                    <a:lumMod val="50000"/>
                  </a:schemeClr>
                </a:solidFill>
              </a:rPr>
              <a:t>Idiom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>
                <a:solidFill>
                  <a:srgbClr val="808080"/>
                </a:solidFill>
              </a:rPr>
              <a:t>Meaning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b="1"/>
              <a:t>Other</a:t>
            </a:r>
            <a:endParaRPr lang="en-US" b="1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569EDE6-DA9A-43D5-BFBD-3DE344C84ADE}"/>
              </a:ext>
            </a:extLst>
          </p:cNvPr>
          <p:cNvSpPr/>
          <p:nvPr/>
        </p:nvSpPr>
        <p:spPr>
          <a:xfrm>
            <a:off x="9266831" y="419184"/>
            <a:ext cx="2465695" cy="4026090"/>
          </a:xfrm>
          <a:prstGeom prst="roundRect">
            <a:avLst/>
          </a:prstGeom>
          <a:noFill/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13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47EEE81-491A-45BA-B0EE-A9191F2BE1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16200000">
            <a:off x="70840" y="1452316"/>
            <a:ext cx="3797972" cy="2016378"/>
          </a:xfrm>
        </p:spPr>
        <p:txBody>
          <a:bodyPr>
            <a:normAutofit fontScale="92500" lnSpcReduction="10000"/>
          </a:bodyPr>
          <a:lstStyle/>
          <a:p>
            <a:pPr>
              <a:buClr>
                <a:schemeClr val="tx1"/>
              </a:buClr>
            </a:pPr>
            <a:r>
              <a:rPr lang="en-US" sz="4000" b="1" dirty="0">
                <a:solidFill>
                  <a:srgbClr val="00B0F0"/>
                </a:solidFill>
              </a:rPr>
              <a:t>GMAT</a:t>
            </a:r>
          </a:p>
          <a:p>
            <a:pPr>
              <a:buClr>
                <a:schemeClr val="tx1"/>
              </a:buClr>
            </a:pPr>
            <a:r>
              <a:rPr lang="en-US" sz="4000" b="1" dirty="0">
                <a:solidFill>
                  <a:srgbClr val="FF0000"/>
                </a:solidFill>
              </a:rPr>
              <a:t>SC</a:t>
            </a:r>
          </a:p>
          <a:p>
            <a:pPr>
              <a:buClr>
                <a:schemeClr val="tx1"/>
              </a:buClr>
            </a:pPr>
            <a:r>
              <a:rPr lang="en-US" sz="3200" b="1" i="1" u="sng" dirty="0">
                <a:solidFill>
                  <a:srgbClr val="00B050"/>
                </a:solidFill>
              </a:rPr>
              <a:t>Context drives the Grammar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7DB3C31E-4AB1-4593-9F27-39D0FE1FC451}"/>
              </a:ext>
            </a:extLst>
          </p:cNvPr>
          <p:cNvSpPr txBox="1">
            <a:spLocks/>
          </p:cNvSpPr>
          <p:nvPr/>
        </p:nvSpPr>
        <p:spPr>
          <a:xfrm>
            <a:off x="3592773" y="311949"/>
            <a:ext cx="916675" cy="5609230"/>
          </a:xfrm>
          <a:prstGeom prst="rect">
            <a:avLst/>
          </a:prstGeom>
          <a:ln w="38100">
            <a:solidFill>
              <a:schemeClr val="tx1"/>
            </a:solidFill>
            <a:prstDash val="sysDash"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0070C0"/>
                </a:solidFill>
              </a:rPr>
              <a:t>SV</a:t>
            </a:r>
          </a:p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00B050"/>
                </a:solidFill>
              </a:rPr>
              <a:t>V</a:t>
            </a:r>
          </a:p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7030A0"/>
                </a:solidFill>
              </a:rPr>
              <a:t>P</a:t>
            </a:r>
          </a:p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FF66CC"/>
                </a:solidFill>
              </a:rPr>
              <a:t>M</a:t>
            </a:r>
          </a:p>
          <a:p>
            <a:pPr>
              <a:lnSpc>
                <a:spcPct val="100000"/>
              </a:lnSpc>
            </a:pPr>
            <a:r>
              <a:rPr lang="ru-RU" sz="4400" b="1" dirty="0">
                <a:solidFill>
                  <a:srgbClr val="FFC000"/>
                </a:solidFill>
              </a:rPr>
              <a:t>\\</a:t>
            </a:r>
            <a:endParaRPr lang="en-US" sz="4400" b="1" dirty="0">
              <a:solidFill>
                <a:srgbClr val="FFC000"/>
              </a:solidFill>
            </a:endParaRPr>
          </a:p>
          <a:p>
            <a:pPr>
              <a:lnSpc>
                <a:spcPct val="100000"/>
              </a:lnSpc>
            </a:pPr>
            <a:r>
              <a:rPr lang="en-US" sz="4400" b="1" dirty="0" err="1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n-US" sz="4400" b="1" dirty="0"/>
              <a:t>O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24BA248-F3F7-4CB7-9663-F124EE7B9446}"/>
              </a:ext>
            </a:extLst>
          </p:cNvPr>
          <p:cNvSpPr/>
          <p:nvPr/>
        </p:nvSpPr>
        <p:spPr>
          <a:xfrm>
            <a:off x="736979" y="423082"/>
            <a:ext cx="2465695" cy="4026090"/>
          </a:xfrm>
          <a:prstGeom prst="roundRect">
            <a:avLst/>
          </a:prstGeom>
          <a:noFill/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CB7C5B2-82D7-490A-AD5F-F14BF5B48EC7}"/>
              </a:ext>
            </a:extLst>
          </p:cNvPr>
          <p:cNvSpPr/>
          <p:nvPr/>
        </p:nvSpPr>
        <p:spPr>
          <a:xfrm>
            <a:off x="4906938" y="419184"/>
            <a:ext cx="2533935" cy="5394761"/>
          </a:xfrm>
          <a:prstGeom prst="roundRect">
            <a:avLst/>
          </a:prstGeom>
          <a:noFill/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F40FF109-7DA8-4D16-8677-E98040E3918F}"/>
              </a:ext>
            </a:extLst>
          </p:cNvPr>
          <p:cNvSpPr txBox="1">
            <a:spLocks/>
          </p:cNvSpPr>
          <p:nvPr/>
        </p:nvSpPr>
        <p:spPr>
          <a:xfrm>
            <a:off x="7838363" y="419184"/>
            <a:ext cx="916675" cy="5609230"/>
          </a:xfrm>
          <a:prstGeom prst="rect">
            <a:avLst/>
          </a:prstGeom>
          <a:ln w="38100">
            <a:solidFill>
              <a:schemeClr val="tx1"/>
            </a:solidFill>
            <a:prstDash val="sysDash"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0070C0"/>
                </a:solidFill>
              </a:rPr>
              <a:t>SV</a:t>
            </a:r>
          </a:p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00B050"/>
                </a:solidFill>
              </a:rPr>
              <a:t>V</a:t>
            </a:r>
          </a:p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7030A0"/>
                </a:solidFill>
              </a:rPr>
              <a:t>P</a:t>
            </a:r>
          </a:p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FF66CC"/>
                </a:solidFill>
              </a:rPr>
              <a:t>M</a:t>
            </a:r>
          </a:p>
          <a:p>
            <a:pPr>
              <a:lnSpc>
                <a:spcPct val="100000"/>
              </a:lnSpc>
            </a:pPr>
            <a:r>
              <a:rPr lang="ru-RU" sz="4400" b="1">
                <a:solidFill>
                  <a:srgbClr val="FFC000"/>
                </a:solidFill>
              </a:rPr>
              <a:t>\</a:t>
            </a:r>
            <a:r>
              <a:rPr lang="ru-RU" sz="4400" b="1" dirty="0">
                <a:solidFill>
                  <a:srgbClr val="FFC000"/>
                </a:solidFill>
              </a:rPr>
              <a:t>\</a:t>
            </a:r>
            <a:endParaRPr lang="en-US" sz="4400" b="1" dirty="0">
              <a:solidFill>
                <a:srgbClr val="FFC000"/>
              </a:solidFill>
            </a:endParaRPr>
          </a:p>
          <a:p>
            <a:pPr>
              <a:lnSpc>
                <a:spcPct val="100000"/>
              </a:lnSpc>
            </a:pPr>
            <a:r>
              <a:rPr lang="en-US" sz="4400" b="1" dirty="0" err="1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n-US" sz="4400" b="1" dirty="0"/>
              <a:t>O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569EDE6-DA9A-43D5-BFBD-3DE344C84ADE}"/>
              </a:ext>
            </a:extLst>
          </p:cNvPr>
          <p:cNvSpPr/>
          <p:nvPr/>
        </p:nvSpPr>
        <p:spPr>
          <a:xfrm>
            <a:off x="9266831" y="419184"/>
            <a:ext cx="2465695" cy="4026090"/>
          </a:xfrm>
          <a:prstGeom prst="roundRect">
            <a:avLst/>
          </a:prstGeom>
          <a:noFill/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10" descr="Pencil">
            <a:extLst>
              <a:ext uri="{FF2B5EF4-FFF2-40B4-BE49-F238E27FC236}">
                <a16:creationId xmlns:a16="http://schemas.microsoft.com/office/drawing/2014/main" id="{11838158-8F2B-4645-B240-D49920EB98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18059" y="841775"/>
            <a:ext cx="665331" cy="665331"/>
          </a:xfrm>
          <a:prstGeom prst="rect">
            <a:avLst/>
          </a:prstGeom>
        </p:spPr>
      </p:pic>
      <p:pic>
        <p:nvPicPr>
          <p:cNvPr id="12" name="Graphic 11" descr="Pencil">
            <a:extLst>
              <a:ext uri="{FF2B5EF4-FFF2-40B4-BE49-F238E27FC236}">
                <a16:creationId xmlns:a16="http://schemas.microsoft.com/office/drawing/2014/main" id="{30EA4E84-3B62-4B2E-B339-2BD34EBD22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>
            <a:off x="1218059" y="3401219"/>
            <a:ext cx="665331" cy="665331"/>
          </a:xfrm>
          <a:prstGeom prst="rect">
            <a:avLst/>
          </a:prstGeom>
        </p:spPr>
      </p:pic>
      <p:sp>
        <p:nvSpPr>
          <p:cNvPr id="13" name="Subtitle 2">
            <a:extLst>
              <a:ext uri="{FF2B5EF4-FFF2-40B4-BE49-F238E27FC236}">
                <a16:creationId xmlns:a16="http://schemas.microsoft.com/office/drawing/2014/main" id="{1283DE6D-28D9-4E1E-8EAE-CA1E7A8C48A5}"/>
              </a:ext>
            </a:extLst>
          </p:cNvPr>
          <p:cNvSpPr txBox="1">
            <a:spLocks/>
          </p:cNvSpPr>
          <p:nvPr/>
        </p:nvSpPr>
        <p:spPr>
          <a:xfrm rot="16200000">
            <a:off x="3628479" y="2108375"/>
            <a:ext cx="5079404" cy="201637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Clr>
                <a:schemeClr val="tx1"/>
              </a:buClr>
            </a:pPr>
            <a:r>
              <a:rPr lang="en-US" sz="4000" b="1" dirty="0">
                <a:solidFill>
                  <a:srgbClr val="00B0F0"/>
                </a:solidFill>
              </a:rPr>
              <a:t>GMAT</a:t>
            </a:r>
          </a:p>
          <a:p>
            <a:pPr>
              <a:lnSpc>
                <a:spcPct val="100000"/>
              </a:lnSpc>
              <a:buClr>
                <a:schemeClr val="tx1"/>
              </a:buClr>
            </a:pPr>
            <a:r>
              <a:rPr lang="en-US" sz="4000" b="1" dirty="0">
                <a:solidFill>
                  <a:srgbClr val="FF0000"/>
                </a:solidFill>
              </a:rPr>
              <a:t>SC</a:t>
            </a:r>
          </a:p>
          <a:p>
            <a:pPr>
              <a:lnSpc>
                <a:spcPct val="100000"/>
              </a:lnSpc>
              <a:buClr>
                <a:schemeClr val="tx1"/>
              </a:buClr>
            </a:pPr>
            <a:r>
              <a:rPr lang="en-US" sz="3200" b="1" i="1" u="sng" dirty="0">
                <a:solidFill>
                  <a:srgbClr val="00B050"/>
                </a:solidFill>
              </a:rPr>
              <a:t>Context drives the Grammar</a:t>
            </a:r>
          </a:p>
        </p:txBody>
      </p:sp>
      <p:pic>
        <p:nvPicPr>
          <p:cNvPr id="14" name="Graphic 13" descr="Pencil">
            <a:extLst>
              <a:ext uri="{FF2B5EF4-FFF2-40B4-BE49-F238E27FC236}">
                <a16:creationId xmlns:a16="http://schemas.microsoft.com/office/drawing/2014/main" id="{E0B61B08-2A8E-4A46-B6F4-7F17E9F61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66540" y="1201734"/>
            <a:ext cx="665331" cy="665331"/>
          </a:xfrm>
          <a:prstGeom prst="rect">
            <a:avLst/>
          </a:prstGeom>
        </p:spPr>
      </p:pic>
      <p:pic>
        <p:nvPicPr>
          <p:cNvPr id="15" name="Graphic 14" descr="Pencil">
            <a:extLst>
              <a:ext uri="{FF2B5EF4-FFF2-40B4-BE49-F238E27FC236}">
                <a16:creationId xmlns:a16="http://schemas.microsoft.com/office/drawing/2014/main" id="{A7A82ED7-72F6-4E72-8A5A-28062D9CD3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>
            <a:off x="5599558" y="4112608"/>
            <a:ext cx="665331" cy="665331"/>
          </a:xfrm>
          <a:prstGeom prst="rect">
            <a:avLst/>
          </a:prstGeom>
        </p:spPr>
      </p:pic>
      <p:sp>
        <p:nvSpPr>
          <p:cNvPr id="16" name="Subtitle 2">
            <a:extLst>
              <a:ext uri="{FF2B5EF4-FFF2-40B4-BE49-F238E27FC236}">
                <a16:creationId xmlns:a16="http://schemas.microsoft.com/office/drawing/2014/main" id="{F8FE4C3A-16CA-4DC7-B45D-868F8C978D00}"/>
              </a:ext>
            </a:extLst>
          </p:cNvPr>
          <p:cNvSpPr txBox="1">
            <a:spLocks/>
          </p:cNvSpPr>
          <p:nvPr/>
        </p:nvSpPr>
        <p:spPr>
          <a:xfrm rot="16200000">
            <a:off x="8600692" y="1538098"/>
            <a:ext cx="3797972" cy="201637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 sz="4000" b="1">
                <a:solidFill>
                  <a:srgbClr val="00B0F0"/>
                </a:solidFill>
              </a:rPr>
              <a:t>GMAT</a:t>
            </a:r>
          </a:p>
          <a:p>
            <a:pPr>
              <a:buClr>
                <a:schemeClr val="tx1"/>
              </a:buClr>
            </a:pPr>
            <a:r>
              <a:rPr lang="en-US" sz="4000" b="1">
                <a:solidFill>
                  <a:srgbClr val="FF0000"/>
                </a:solidFill>
              </a:rPr>
              <a:t>SC</a:t>
            </a:r>
          </a:p>
          <a:p>
            <a:pPr>
              <a:buClr>
                <a:schemeClr val="tx1"/>
              </a:buClr>
            </a:pPr>
            <a:r>
              <a:rPr lang="en-US" sz="3200" b="1" i="1" u="sng">
                <a:solidFill>
                  <a:srgbClr val="00B050"/>
                </a:solidFill>
              </a:rPr>
              <a:t>Context drives the Grammar</a:t>
            </a:r>
            <a:endParaRPr lang="en-US" sz="3200" b="1" i="1" u="sng" dirty="0">
              <a:solidFill>
                <a:srgbClr val="00B050"/>
              </a:solidFill>
            </a:endParaRPr>
          </a:p>
        </p:txBody>
      </p:sp>
      <p:pic>
        <p:nvPicPr>
          <p:cNvPr id="17" name="Graphic 16" descr="Pencil">
            <a:extLst>
              <a:ext uri="{FF2B5EF4-FFF2-40B4-BE49-F238E27FC236}">
                <a16:creationId xmlns:a16="http://schemas.microsoft.com/office/drawing/2014/main" id="{6A62E717-AE04-489E-8093-09B834AB3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04086" y="961924"/>
            <a:ext cx="665331" cy="665331"/>
          </a:xfrm>
          <a:prstGeom prst="rect">
            <a:avLst/>
          </a:prstGeom>
        </p:spPr>
      </p:pic>
      <p:pic>
        <p:nvPicPr>
          <p:cNvPr id="18" name="Graphic 17" descr="Pencil">
            <a:extLst>
              <a:ext uri="{FF2B5EF4-FFF2-40B4-BE49-F238E27FC236}">
                <a16:creationId xmlns:a16="http://schemas.microsoft.com/office/drawing/2014/main" id="{28315860-DE4D-4A7A-9274-0E63D2CA5A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>
            <a:off x="9704086" y="3447277"/>
            <a:ext cx="665331" cy="665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268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73</Words>
  <Application>Microsoft Office PowerPoint</Application>
  <PresentationFormat>Widescreen</PresentationFormat>
  <Paragraphs>61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Gaukhar Zhussupova</dc:creator>
  <cp:lastModifiedBy>Gaukhar Zhussupova</cp:lastModifiedBy>
  <cp:revision>5</cp:revision>
  <dcterms:created xsi:type="dcterms:W3CDTF">2018-12-06T18:53:17Z</dcterms:created>
  <dcterms:modified xsi:type="dcterms:W3CDTF">2018-12-12T16:23:18Z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585f1f62-8d2b-4457-869c-0a13c6549635_Enabled">
    <vt:lpwstr>True</vt:lpwstr>
  </property>
  <property fmtid="{D5CDD505-2E9C-101B-9397-08002B2CF9AE}" pid="3" name="MSIP_Label_585f1f62-8d2b-4457-869c-0a13c6549635_SiteId">
    <vt:lpwstr>41ff26dc-250f-4b13-8981-739be8610c21</vt:lpwstr>
  </property>
  <property fmtid="{D5CDD505-2E9C-101B-9397-08002B2CF9AE}" pid="4" name="MSIP_Label_585f1f62-8d2b-4457-869c-0a13c6549635_Owner">
    <vt:lpwstr>GZhussupova@slb.com</vt:lpwstr>
  </property>
  <property fmtid="{D5CDD505-2E9C-101B-9397-08002B2CF9AE}" pid="5" name="MSIP_Label_585f1f62-8d2b-4457-869c-0a13c6549635_SetDate">
    <vt:lpwstr>2018-12-06T19:13:18.1770607Z</vt:lpwstr>
  </property>
  <property fmtid="{D5CDD505-2E9C-101B-9397-08002B2CF9AE}" pid="6" name="MSIP_Label_585f1f62-8d2b-4457-869c-0a13c6549635_Name">
    <vt:lpwstr>Private</vt:lpwstr>
  </property>
  <property fmtid="{D5CDD505-2E9C-101B-9397-08002B2CF9AE}" pid="7" name="MSIP_Label_585f1f62-8d2b-4457-869c-0a13c6549635_Application">
    <vt:lpwstr>Microsoft Azure Information Protection</vt:lpwstr>
  </property>
  <property fmtid="{D5CDD505-2E9C-101B-9397-08002B2CF9AE}" pid="8" name="MSIP_Label_585f1f62-8d2b-4457-869c-0a13c6549635_Extended_MSFT_Method">
    <vt:lpwstr>Automatic</vt:lpwstr>
  </property>
  <property fmtid="{D5CDD505-2E9C-101B-9397-08002B2CF9AE}" pid="9" name="MSIP_Label_8bb759f6-5337-4dc5-b19b-e74b6da11f8f_Enabled">
    <vt:lpwstr>True</vt:lpwstr>
  </property>
  <property fmtid="{D5CDD505-2E9C-101B-9397-08002B2CF9AE}" pid="10" name="MSIP_Label_8bb759f6-5337-4dc5-b19b-e74b6da11f8f_SiteId">
    <vt:lpwstr>41ff26dc-250f-4b13-8981-739be8610c21</vt:lpwstr>
  </property>
  <property fmtid="{D5CDD505-2E9C-101B-9397-08002B2CF9AE}" pid="11" name="MSIP_Label_8bb759f6-5337-4dc5-b19b-e74b6da11f8f_Owner">
    <vt:lpwstr>GZhussupova@slb.com</vt:lpwstr>
  </property>
  <property fmtid="{D5CDD505-2E9C-101B-9397-08002B2CF9AE}" pid="12" name="MSIP_Label_8bb759f6-5337-4dc5-b19b-e74b6da11f8f_SetDate">
    <vt:lpwstr>2018-12-06T19:13:18.1770607Z</vt:lpwstr>
  </property>
  <property fmtid="{D5CDD505-2E9C-101B-9397-08002B2CF9AE}" pid="13" name="MSIP_Label_8bb759f6-5337-4dc5-b19b-e74b6da11f8f_Name">
    <vt:lpwstr>Internal</vt:lpwstr>
  </property>
  <property fmtid="{D5CDD505-2E9C-101B-9397-08002B2CF9AE}" pid="14" name="MSIP_Label_8bb759f6-5337-4dc5-b19b-e74b6da11f8f_Application">
    <vt:lpwstr>Microsoft Azure Information Protection</vt:lpwstr>
  </property>
  <property fmtid="{D5CDD505-2E9C-101B-9397-08002B2CF9AE}" pid="15" name="MSIP_Label_8bb759f6-5337-4dc5-b19b-e74b6da11f8f_Parent">
    <vt:lpwstr>585f1f62-8d2b-4457-869c-0a13c6549635</vt:lpwstr>
  </property>
  <property fmtid="{D5CDD505-2E9C-101B-9397-08002B2CF9AE}" pid="16" name="MSIP_Label_8bb759f6-5337-4dc5-b19b-e74b6da11f8f_Extended_MSFT_Method">
    <vt:lpwstr>Automatic</vt:lpwstr>
  </property>
  <property fmtid="{D5CDD505-2E9C-101B-9397-08002B2CF9AE}" pid="17" name="Sensitivity">
    <vt:lpwstr>Private Internal</vt:lpwstr>
  </property>
</Properties>
</file>