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086" y="-1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11/7/2013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11/7/2013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D775A0-FA6B-487F-A0AF-04FE0A7B900C}" type="datetimeFigureOut">
              <a:rPr lang="en-US" smtClean="0"/>
              <a:pPr/>
              <a:t>11/7/2013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5D775A0-FA6B-487F-A0AF-04FE0A7B900C}" type="datetimeFigureOut">
              <a:rPr lang="en-US" smtClean="0"/>
              <a:pPr/>
              <a:t>11/7/2013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5D775A0-FA6B-487F-A0AF-04FE0A7B900C}" type="datetimeFigureOut">
              <a:rPr lang="en-US" smtClean="0"/>
              <a:pPr/>
              <a:t>11/7/2013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D775A0-FA6B-487F-A0AF-04FE0A7B900C}" type="datetimeFigureOut">
              <a:rPr lang="en-US" smtClean="0"/>
              <a:pPr/>
              <a:t>11/7/2013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D775A0-FA6B-487F-A0AF-04FE0A7B900C}" type="datetimeFigureOut">
              <a:rPr lang="en-US" smtClean="0"/>
              <a:pPr/>
              <a:t>11/7/2013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D775A0-FA6B-487F-A0AF-04FE0A7B900C}" type="datetimeFigureOut">
              <a:rPr lang="en-US" smtClean="0"/>
              <a:pPr/>
              <a:t>11/7/2013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D775A0-FA6B-487F-A0AF-04FE0A7B900C}" type="datetimeFigureOut">
              <a:rPr lang="en-US" smtClean="0"/>
              <a:pPr/>
              <a:t>11/7/2013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11/7/2013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11/7/2013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D775A0-FA6B-487F-A0AF-04FE0A7B900C}" type="datetimeFigureOut">
              <a:rPr lang="en-US" smtClean="0"/>
              <a:pPr/>
              <a:t>11/7/2013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F486B4-C591-4A9F-8B09-D54F084F33A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5" name="Straight Connector 294"/>
          <p:cNvCxnSpPr/>
          <p:nvPr/>
        </p:nvCxnSpPr>
        <p:spPr>
          <a:xfrm>
            <a:off x="1447800" y="6400800"/>
            <a:ext cx="21336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0" y="228600"/>
            <a:ext cx="8077200" cy="411162"/>
          </a:xfrm>
        </p:spPr>
        <p:txBody>
          <a:bodyPr>
            <a:normAutofit fontScale="90000"/>
          </a:bodyPr>
          <a:lstStyle/>
          <a:p>
            <a:r>
              <a:rPr lang="en-US" sz="3200" b="1" dirty="0" smtClean="0">
                <a:solidFill>
                  <a:schemeClr val="tx2">
                    <a:lumMod val="60000"/>
                    <a:lumOff val="40000"/>
                  </a:schemeClr>
                </a:solidFill>
              </a:rPr>
              <a:t>Unofficial </a:t>
            </a:r>
            <a:r>
              <a:rPr lang="en-US" sz="3200" b="1" dirty="0" smtClean="0">
                <a:solidFill>
                  <a:schemeClr val="tx2">
                    <a:lumMod val="60000"/>
                    <a:lumOff val="40000"/>
                  </a:schemeClr>
                </a:solidFill>
              </a:rPr>
              <a:t>Fuqua Waitlist Flowchart</a:t>
            </a:r>
            <a:r>
              <a:rPr lang="en-US" sz="3100" b="1" i="1" dirty="0" smtClean="0">
                <a:solidFill>
                  <a:schemeClr val="tx2">
                    <a:lumMod val="60000"/>
                    <a:lumOff val="40000"/>
                  </a:schemeClr>
                </a:solidFill>
              </a:rPr>
              <a:t> </a:t>
            </a:r>
            <a:r>
              <a:rPr lang="en-US" sz="800" b="1" i="1" dirty="0" smtClean="0">
                <a:solidFill>
                  <a:schemeClr val="tx2">
                    <a:lumMod val="60000"/>
                    <a:lumOff val="40000"/>
                  </a:schemeClr>
                </a:solidFill>
              </a:rPr>
              <a:t/>
            </a:r>
            <a:br>
              <a:rPr lang="en-US" sz="800" b="1" i="1" dirty="0" smtClean="0">
                <a:solidFill>
                  <a:schemeClr val="tx2">
                    <a:lumMod val="60000"/>
                    <a:lumOff val="40000"/>
                  </a:schemeClr>
                </a:solidFill>
              </a:rPr>
            </a:br>
            <a:r>
              <a:rPr lang="en-US" sz="1300" b="1" i="1" dirty="0">
                <a:solidFill>
                  <a:srgbClr val="FF0000"/>
                </a:solidFill>
              </a:rPr>
              <a:t>T</a:t>
            </a:r>
            <a:r>
              <a:rPr lang="en-US" sz="1300" b="1" i="1" dirty="0" smtClean="0">
                <a:solidFill>
                  <a:srgbClr val="FF0000"/>
                </a:solidFill>
              </a:rPr>
              <a:t>his assumes </a:t>
            </a:r>
            <a:r>
              <a:rPr lang="en-US" sz="1300" b="1" i="1" dirty="0" smtClean="0">
                <a:solidFill>
                  <a:srgbClr val="FF0000"/>
                </a:solidFill>
              </a:rPr>
              <a:t>you have already interviewed. </a:t>
            </a:r>
            <a:br>
              <a:rPr lang="en-US" sz="1300" b="1" i="1" dirty="0" smtClean="0">
                <a:solidFill>
                  <a:srgbClr val="FF0000"/>
                </a:solidFill>
              </a:rPr>
            </a:br>
            <a:r>
              <a:rPr lang="en-US" sz="1100" i="1" dirty="0" smtClean="0">
                <a:solidFill>
                  <a:srgbClr val="FF0000"/>
                </a:solidFill>
              </a:rPr>
              <a:t>If waiting for interview invite, you may be invited on R1, R2, or R3 invite dates </a:t>
            </a:r>
            <a:br>
              <a:rPr lang="en-US" sz="1100" i="1" dirty="0" smtClean="0">
                <a:solidFill>
                  <a:srgbClr val="FF0000"/>
                </a:solidFill>
              </a:rPr>
            </a:br>
            <a:r>
              <a:rPr lang="en-US" sz="1100" i="1" dirty="0" smtClean="0">
                <a:solidFill>
                  <a:srgbClr val="FF0000"/>
                </a:solidFill>
              </a:rPr>
              <a:t>Waitlisted in R1 does not imply invite in R2. You may be invited in R3 – depends when admissions feels like inviting you</a:t>
            </a:r>
            <a:endParaRPr lang="en-US" sz="3200" dirty="0">
              <a:solidFill>
                <a:srgbClr val="FF0000"/>
              </a:solidFill>
            </a:endParaRPr>
          </a:p>
        </p:txBody>
      </p:sp>
      <p:sp>
        <p:nvSpPr>
          <p:cNvPr id="6" name="Flowchart: Process 5"/>
          <p:cNvSpPr/>
          <p:nvPr/>
        </p:nvSpPr>
        <p:spPr>
          <a:xfrm>
            <a:off x="76200" y="10668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Oct 30, 2012</a:t>
            </a:r>
          </a:p>
          <a:p>
            <a:pPr algn="ctr"/>
            <a:r>
              <a:rPr lang="en-US" sz="1400" dirty="0" smtClean="0"/>
              <a:t>EA Decision Notification Day</a:t>
            </a:r>
            <a:endParaRPr lang="en-US" sz="1400" dirty="0"/>
          </a:p>
        </p:txBody>
      </p:sp>
      <p:sp>
        <p:nvSpPr>
          <p:cNvPr id="7" name="Flowchart: Process 6"/>
          <p:cNvSpPr/>
          <p:nvPr/>
        </p:nvSpPr>
        <p:spPr>
          <a:xfrm>
            <a:off x="1828800" y="10668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Dec 20, </a:t>
            </a:r>
            <a:r>
              <a:rPr lang="en-US" sz="1600" b="1" dirty="0" smtClean="0"/>
              <a:t>2013</a:t>
            </a:r>
          </a:p>
          <a:p>
            <a:pPr algn="ctr"/>
            <a:r>
              <a:rPr lang="en-US" sz="1400" dirty="0" smtClean="0"/>
              <a:t>R1 Decision Notification Day</a:t>
            </a:r>
            <a:endParaRPr lang="en-US" sz="1400" dirty="0"/>
          </a:p>
        </p:txBody>
      </p:sp>
      <p:sp>
        <p:nvSpPr>
          <p:cNvPr id="8" name="Flowchart: Process 7"/>
          <p:cNvSpPr/>
          <p:nvPr/>
        </p:nvSpPr>
        <p:spPr>
          <a:xfrm>
            <a:off x="76200" y="28194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Mar </a:t>
            </a:r>
            <a:r>
              <a:rPr lang="en-US" sz="1600" b="1" dirty="0" smtClean="0"/>
              <a:t>13, </a:t>
            </a:r>
            <a:r>
              <a:rPr lang="en-US" sz="1600" b="1" dirty="0" smtClean="0"/>
              <a:t>2013</a:t>
            </a:r>
            <a:endParaRPr lang="en-US" b="1" dirty="0" smtClean="0"/>
          </a:p>
          <a:p>
            <a:pPr algn="ctr"/>
            <a:r>
              <a:rPr lang="en-US" sz="1400" dirty="0" smtClean="0"/>
              <a:t>R2 Decision Notification Day</a:t>
            </a:r>
            <a:endParaRPr lang="en-US" sz="1400" dirty="0"/>
          </a:p>
        </p:txBody>
      </p:sp>
      <p:sp>
        <p:nvSpPr>
          <p:cNvPr id="9" name="Flowchart: Process 8"/>
          <p:cNvSpPr/>
          <p:nvPr/>
        </p:nvSpPr>
        <p:spPr>
          <a:xfrm>
            <a:off x="76200" y="44196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May </a:t>
            </a:r>
            <a:r>
              <a:rPr lang="en-US" sz="1600" b="1" dirty="0" smtClean="0"/>
              <a:t>9, </a:t>
            </a:r>
            <a:r>
              <a:rPr lang="en-US" sz="1600" b="1" dirty="0" smtClean="0"/>
              <a:t>2013</a:t>
            </a:r>
            <a:endParaRPr lang="en-US" b="1" dirty="0" smtClean="0"/>
          </a:p>
          <a:p>
            <a:pPr algn="ctr"/>
            <a:r>
              <a:rPr lang="en-US" sz="1400" dirty="0" smtClean="0"/>
              <a:t>R3 Decision Notification Day</a:t>
            </a:r>
            <a:endParaRPr lang="en-US" sz="1400" dirty="0"/>
          </a:p>
        </p:txBody>
      </p:sp>
      <p:sp>
        <p:nvSpPr>
          <p:cNvPr id="10" name="Horizontal Scroll 9"/>
          <p:cNvSpPr/>
          <p:nvPr/>
        </p:nvSpPr>
        <p:spPr>
          <a:xfrm>
            <a:off x="7467600" y="76200"/>
            <a:ext cx="1524000" cy="762000"/>
          </a:xfrm>
          <a:prstGeom prst="horizontalScroll">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100" dirty="0" smtClean="0"/>
              <a:t>Find when you were put on the WL &amp; follow from there</a:t>
            </a:r>
            <a:endParaRPr lang="en-US" sz="1100" dirty="0"/>
          </a:p>
        </p:txBody>
      </p:sp>
      <p:sp>
        <p:nvSpPr>
          <p:cNvPr id="20" name="TextBox 19"/>
          <p:cNvSpPr txBox="1"/>
          <p:nvPr/>
        </p:nvSpPr>
        <p:spPr>
          <a:xfrm>
            <a:off x="914400" y="1981200"/>
            <a:ext cx="1524000" cy="43088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sp>
        <p:nvSpPr>
          <p:cNvPr id="22" name="Flowchart: Decision 21"/>
          <p:cNvSpPr/>
          <p:nvPr/>
        </p:nvSpPr>
        <p:spPr>
          <a:xfrm>
            <a:off x="3581400" y="10668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3" name="TextBox 22"/>
          <p:cNvSpPr txBox="1"/>
          <p:nvPr/>
        </p:nvSpPr>
        <p:spPr>
          <a:xfrm>
            <a:off x="4953000" y="12192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4" name="TextBox 23"/>
          <p:cNvSpPr txBox="1"/>
          <p:nvPr/>
        </p:nvSpPr>
        <p:spPr>
          <a:xfrm>
            <a:off x="3810000" y="20574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6" name="Flowchart: Process 25"/>
          <p:cNvSpPr/>
          <p:nvPr/>
        </p:nvSpPr>
        <p:spPr>
          <a:xfrm>
            <a:off x="6096000" y="9906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7" name="Flowchart: Process 26"/>
          <p:cNvSpPr/>
          <p:nvPr/>
        </p:nvSpPr>
        <p:spPr>
          <a:xfrm>
            <a:off x="6096000" y="13716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8" name="Flowchart: Process 27"/>
          <p:cNvSpPr/>
          <p:nvPr/>
        </p:nvSpPr>
        <p:spPr>
          <a:xfrm>
            <a:off x="6096000" y="17526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9" name="TextBox 28"/>
          <p:cNvSpPr txBox="1"/>
          <p:nvPr/>
        </p:nvSpPr>
        <p:spPr>
          <a:xfrm>
            <a:off x="7543800" y="1632719"/>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51" name="Straight Connector 50"/>
          <p:cNvCxnSpPr>
            <a:stCxn id="7" idx="3"/>
            <a:endCxn id="22" idx="1"/>
          </p:cNvCxnSpPr>
          <p:nvPr/>
        </p:nvCxnSpPr>
        <p:spPr>
          <a:xfrm>
            <a:off x="3200400" y="1524000"/>
            <a:ext cx="381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22" idx="3"/>
            <a:endCxn id="26" idx="1"/>
          </p:cNvCxnSpPr>
          <p:nvPr/>
        </p:nvCxnSpPr>
        <p:spPr>
          <a:xfrm flipV="1">
            <a:off x="4953000" y="11430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22" idx="3"/>
            <a:endCxn id="27" idx="1"/>
          </p:cNvCxnSpPr>
          <p:nvPr/>
        </p:nvCxnSpPr>
        <p:spPr>
          <a:xfrm>
            <a:off x="4953000" y="15240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6" name="Elbow Connector 75"/>
          <p:cNvCxnSpPr>
            <a:stCxn id="22" idx="3"/>
            <a:endCxn id="28" idx="1"/>
          </p:cNvCxnSpPr>
          <p:nvPr/>
        </p:nvCxnSpPr>
        <p:spPr>
          <a:xfrm>
            <a:off x="4953000" y="15240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28" idx="3"/>
            <a:endCxn id="29" idx="1"/>
          </p:cNvCxnSpPr>
          <p:nvPr/>
        </p:nvCxnSpPr>
        <p:spPr>
          <a:xfrm>
            <a:off x="7315200" y="1905000"/>
            <a:ext cx="228600" cy="162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a:endCxn id="7" idx="1"/>
          </p:cNvCxnSpPr>
          <p:nvPr/>
        </p:nvCxnSpPr>
        <p:spPr>
          <a:xfrm>
            <a:off x="1447800" y="1524000"/>
            <a:ext cx="381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3" name="Elbow Connector 202"/>
          <p:cNvCxnSpPr>
            <a:stCxn id="22" idx="2"/>
            <a:endCxn id="29" idx="2"/>
          </p:cNvCxnSpPr>
          <p:nvPr/>
        </p:nvCxnSpPr>
        <p:spPr>
          <a:xfrm rot="16200000" flipH="1">
            <a:off x="6096000" y="152400"/>
            <a:ext cx="228600" cy="3886200"/>
          </a:xfrm>
          <a:prstGeom prst="bentConnector3">
            <a:avLst>
              <a:gd name="adj1" fmla="val 20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7" name="Shape 206"/>
          <p:cNvCxnSpPr>
            <a:stCxn id="29" idx="3"/>
          </p:cNvCxnSpPr>
          <p:nvPr/>
        </p:nvCxnSpPr>
        <p:spPr>
          <a:xfrm flipH="1">
            <a:off x="762000" y="1921260"/>
            <a:ext cx="8001000" cy="898140"/>
          </a:xfrm>
          <a:prstGeom prst="bentConnector4">
            <a:avLst>
              <a:gd name="adj1" fmla="val -2857"/>
              <a:gd name="adj2" fmla="val 70762"/>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49" name="Flowchart: Decision 248"/>
          <p:cNvSpPr/>
          <p:nvPr/>
        </p:nvSpPr>
        <p:spPr>
          <a:xfrm>
            <a:off x="3581400" y="28194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50" name="TextBox 249"/>
          <p:cNvSpPr txBox="1"/>
          <p:nvPr/>
        </p:nvSpPr>
        <p:spPr>
          <a:xfrm>
            <a:off x="4953000" y="29718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51" name="TextBox 250"/>
          <p:cNvSpPr txBox="1"/>
          <p:nvPr/>
        </p:nvSpPr>
        <p:spPr>
          <a:xfrm>
            <a:off x="3810000" y="38100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52" name="Flowchart: Process 251"/>
          <p:cNvSpPr/>
          <p:nvPr/>
        </p:nvSpPr>
        <p:spPr>
          <a:xfrm>
            <a:off x="6096000" y="27432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53" name="Flowchart: Process 252"/>
          <p:cNvSpPr/>
          <p:nvPr/>
        </p:nvSpPr>
        <p:spPr>
          <a:xfrm>
            <a:off x="6096000" y="31242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54" name="Flowchart: Process 253"/>
          <p:cNvSpPr/>
          <p:nvPr/>
        </p:nvSpPr>
        <p:spPr>
          <a:xfrm>
            <a:off x="6096000" y="35052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55" name="TextBox 254"/>
          <p:cNvSpPr txBox="1"/>
          <p:nvPr/>
        </p:nvSpPr>
        <p:spPr>
          <a:xfrm>
            <a:off x="7543800" y="3352800"/>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256" name="Straight Connector 255"/>
          <p:cNvCxnSpPr>
            <a:endCxn id="249" idx="1"/>
          </p:cNvCxnSpPr>
          <p:nvPr/>
        </p:nvCxnSpPr>
        <p:spPr>
          <a:xfrm>
            <a:off x="1447800" y="3276600"/>
            <a:ext cx="2133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7" name="Elbow Connector 256"/>
          <p:cNvCxnSpPr>
            <a:stCxn id="249" idx="3"/>
            <a:endCxn id="252" idx="1"/>
          </p:cNvCxnSpPr>
          <p:nvPr/>
        </p:nvCxnSpPr>
        <p:spPr>
          <a:xfrm flipV="1">
            <a:off x="4953000" y="28956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8" name="Straight Arrow Connector 257"/>
          <p:cNvCxnSpPr>
            <a:stCxn id="249" idx="3"/>
            <a:endCxn id="253" idx="1"/>
          </p:cNvCxnSpPr>
          <p:nvPr/>
        </p:nvCxnSpPr>
        <p:spPr>
          <a:xfrm>
            <a:off x="4953000" y="32766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9" name="Elbow Connector 258"/>
          <p:cNvCxnSpPr>
            <a:stCxn id="249" idx="3"/>
            <a:endCxn id="254" idx="1"/>
          </p:cNvCxnSpPr>
          <p:nvPr/>
        </p:nvCxnSpPr>
        <p:spPr>
          <a:xfrm>
            <a:off x="4953000" y="32766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0" name="Straight Arrow Connector 259"/>
          <p:cNvCxnSpPr>
            <a:stCxn id="254" idx="3"/>
            <a:endCxn id="255" idx="1"/>
          </p:cNvCxnSpPr>
          <p:nvPr/>
        </p:nvCxnSpPr>
        <p:spPr>
          <a:xfrm flipV="1">
            <a:off x="7315200" y="3641341"/>
            <a:ext cx="228600" cy="162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1" name="Elbow Connector 260"/>
          <p:cNvCxnSpPr>
            <a:stCxn id="249" idx="2"/>
            <a:endCxn id="255" idx="2"/>
          </p:cNvCxnSpPr>
          <p:nvPr/>
        </p:nvCxnSpPr>
        <p:spPr>
          <a:xfrm rot="16200000" flipH="1">
            <a:off x="6112260" y="1888740"/>
            <a:ext cx="196081" cy="3886200"/>
          </a:xfrm>
          <a:prstGeom prst="bentConnector3">
            <a:avLst>
              <a:gd name="adj1" fmla="val 2165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2" name="Shape 261"/>
          <p:cNvCxnSpPr>
            <a:stCxn id="255" idx="3"/>
          </p:cNvCxnSpPr>
          <p:nvPr/>
        </p:nvCxnSpPr>
        <p:spPr>
          <a:xfrm flipH="1">
            <a:off x="762000" y="3641341"/>
            <a:ext cx="8001000" cy="778259"/>
          </a:xfrm>
          <a:prstGeom prst="bentConnector4">
            <a:avLst>
              <a:gd name="adj1" fmla="val -2857"/>
              <a:gd name="adj2" fmla="val 79383"/>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69" name="Flowchart: Decision 268"/>
          <p:cNvSpPr/>
          <p:nvPr/>
        </p:nvSpPr>
        <p:spPr>
          <a:xfrm>
            <a:off x="3581400" y="44196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70" name="TextBox 269"/>
          <p:cNvSpPr txBox="1"/>
          <p:nvPr/>
        </p:nvSpPr>
        <p:spPr>
          <a:xfrm>
            <a:off x="4953000" y="45720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71" name="TextBox 270"/>
          <p:cNvSpPr txBox="1"/>
          <p:nvPr/>
        </p:nvSpPr>
        <p:spPr>
          <a:xfrm>
            <a:off x="3810000" y="54102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72" name="Flowchart: Process 271"/>
          <p:cNvSpPr/>
          <p:nvPr/>
        </p:nvSpPr>
        <p:spPr>
          <a:xfrm>
            <a:off x="6096000" y="43434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73" name="Flowchart: Process 272"/>
          <p:cNvSpPr/>
          <p:nvPr/>
        </p:nvSpPr>
        <p:spPr>
          <a:xfrm>
            <a:off x="6096000" y="47244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74" name="Flowchart: Process 273"/>
          <p:cNvSpPr/>
          <p:nvPr/>
        </p:nvSpPr>
        <p:spPr>
          <a:xfrm>
            <a:off x="6096000" y="51054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75" name="TextBox 274"/>
          <p:cNvSpPr txBox="1"/>
          <p:nvPr/>
        </p:nvSpPr>
        <p:spPr>
          <a:xfrm>
            <a:off x="7543800" y="4953000"/>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276" name="Straight Connector 275"/>
          <p:cNvCxnSpPr>
            <a:endCxn id="269" idx="1"/>
          </p:cNvCxnSpPr>
          <p:nvPr/>
        </p:nvCxnSpPr>
        <p:spPr>
          <a:xfrm>
            <a:off x="1447800" y="4876800"/>
            <a:ext cx="2133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7" name="Elbow Connector 276"/>
          <p:cNvCxnSpPr>
            <a:stCxn id="269" idx="3"/>
            <a:endCxn id="272" idx="1"/>
          </p:cNvCxnSpPr>
          <p:nvPr/>
        </p:nvCxnSpPr>
        <p:spPr>
          <a:xfrm flipV="1">
            <a:off x="4953000" y="44958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8" name="Straight Arrow Connector 277"/>
          <p:cNvCxnSpPr>
            <a:stCxn id="269" idx="3"/>
            <a:endCxn id="273" idx="1"/>
          </p:cNvCxnSpPr>
          <p:nvPr/>
        </p:nvCxnSpPr>
        <p:spPr>
          <a:xfrm>
            <a:off x="4953000" y="48768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9" name="Elbow Connector 278"/>
          <p:cNvCxnSpPr>
            <a:stCxn id="269" idx="3"/>
            <a:endCxn id="274" idx="1"/>
          </p:cNvCxnSpPr>
          <p:nvPr/>
        </p:nvCxnSpPr>
        <p:spPr>
          <a:xfrm>
            <a:off x="4953000" y="48768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0" name="Straight Arrow Connector 279"/>
          <p:cNvCxnSpPr>
            <a:stCxn id="274" idx="3"/>
            <a:endCxn id="275" idx="1"/>
          </p:cNvCxnSpPr>
          <p:nvPr/>
        </p:nvCxnSpPr>
        <p:spPr>
          <a:xfrm flipV="1">
            <a:off x="7315200" y="5241541"/>
            <a:ext cx="228600" cy="162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1" name="Elbow Connector 280"/>
          <p:cNvCxnSpPr>
            <a:stCxn id="269" idx="2"/>
            <a:endCxn id="275" idx="2"/>
          </p:cNvCxnSpPr>
          <p:nvPr/>
        </p:nvCxnSpPr>
        <p:spPr>
          <a:xfrm rot="16200000" flipH="1">
            <a:off x="6112260" y="3488940"/>
            <a:ext cx="196081" cy="3886200"/>
          </a:xfrm>
          <a:prstGeom prst="bentConnector3">
            <a:avLst>
              <a:gd name="adj1" fmla="val 2165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2" name="Shape 281"/>
          <p:cNvCxnSpPr>
            <a:stCxn id="275" idx="3"/>
          </p:cNvCxnSpPr>
          <p:nvPr/>
        </p:nvCxnSpPr>
        <p:spPr>
          <a:xfrm flipH="1">
            <a:off x="762000" y="5241541"/>
            <a:ext cx="8001000" cy="778259"/>
          </a:xfrm>
          <a:prstGeom prst="bentConnector4">
            <a:avLst>
              <a:gd name="adj1" fmla="val -2857"/>
              <a:gd name="adj2" fmla="val 79383"/>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4" name="Flowchart: Process 283"/>
          <p:cNvSpPr/>
          <p:nvPr/>
        </p:nvSpPr>
        <p:spPr>
          <a:xfrm>
            <a:off x="76200" y="6019800"/>
            <a:ext cx="1371600" cy="8382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100" b="1" dirty="0" smtClean="0"/>
              <a:t>Late May-Mid June</a:t>
            </a:r>
          </a:p>
          <a:p>
            <a:pPr algn="ctr"/>
            <a:r>
              <a:rPr lang="en-US" sz="1200" dirty="0" smtClean="0"/>
              <a:t>Summer Waitlist / Counselor Information</a:t>
            </a:r>
            <a:endParaRPr lang="en-US" sz="1100" dirty="0"/>
          </a:p>
        </p:txBody>
      </p:sp>
      <p:sp>
        <p:nvSpPr>
          <p:cNvPr id="285" name="TextBox 284"/>
          <p:cNvSpPr txBox="1"/>
          <p:nvPr/>
        </p:nvSpPr>
        <p:spPr>
          <a:xfrm>
            <a:off x="1752600" y="6128519"/>
            <a:ext cx="1600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Decide to remain on WL &amp; wait for final decision by early August</a:t>
            </a:r>
            <a:endParaRPr lang="en-US" sz="1050" dirty="0"/>
          </a:p>
        </p:txBody>
      </p:sp>
      <p:sp>
        <p:nvSpPr>
          <p:cNvPr id="288" name="Flowchart: Decision 287"/>
          <p:cNvSpPr/>
          <p:nvPr/>
        </p:nvSpPr>
        <p:spPr>
          <a:xfrm>
            <a:off x="3581400" y="59436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89" name="TextBox 288"/>
          <p:cNvSpPr txBox="1"/>
          <p:nvPr/>
        </p:nvSpPr>
        <p:spPr>
          <a:xfrm>
            <a:off x="4953000" y="60960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90" name="Flowchart: Process 289"/>
          <p:cNvSpPr/>
          <p:nvPr/>
        </p:nvSpPr>
        <p:spPr>
          <a:xfrm>
            <a:off x="6096000" y="60198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91" name="Flowchart: Process 290"/>
          <p:cNvSpPr/>
          <p:nvPr/>
        </p:nvSpPr>
        <p:spPr>
          <a:xfrm>
            <a:off x="6096000" y="64770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a:t>
            </a:r>
            <a:endParaRPr lang="en-US" sz="1200" dirty="0"/>
          </a:p>
        </p:txBody>
      </p:sp>
      <p:cxnSp>
        <p:nvCxnSpPr>
          <p:cNvPr id="292" name="Elbow Connector 291"/>
          <p:cNvCxnSpPr>
            <a:stCxn id="288" idx="3"/>
            <a:endCxn id="290" idx="1"/>
          </p:cNvCxnSpPr>
          <p:nvPr/>
        </p:nvCxnSpPr>
        <p:spPr>
          <a:xfrm flipV="1">
            <a:off x="4953000" y="6172200"/>
            <a:ext cx="1143000" cy="2286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4" name="Elbow Connector 293"/>
          <p:cNvCxnSpPr>
            <a:stCxn id="288" idx="3"/>
            <a:endCxn id="291" idx="1"/>
          </p:cNvCxnSpPr>
          <p:nvPr/>
        </p:nvCxnSpPr>
        <p:spPr>
          <a:xfrm>
            <a:off x="4953000" y="6400800"/>
            <a:ext cx="1143000" cy="2286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TotalTime>
  <Words>181</Words>
  <Application>Microsoft Office PowerPoint</Application>
  <PresentationFormat>On-screen Show (4:3)</PresentationFormat>
  <Paragraphs>39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Unofficial Fuqua Waitlist Flowchart  This assumes you have already interviewed.  If waiting for interview invite, you may be invited on R1, R2, or R3 invite dates  Waitlisted in R1 does not imply invite in R2. You may be invited in R3 – depends when admissions feels like inviting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2013-01-10T01:40:34Z</dcterms:created>
  <dcterms:modified xsi:type="dcterms:W3CDTF">2013-11-07T12:29:14Z</dcterms:modified>
</cp:coreProperties>
</file>