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63" r:id="rId2"/>
    <p:sldId id="264" r:id="rId3"/>
    <p:sldId id="257" r:id="rId4"/>
    <p:sldId id="265" r:id="rId5"/>
    <p:sldId id="258" r:id="rId6"/>
    <p:sldId id="266" r:id="rId7"/>
    <p:sldId id="259" r:id="rId8"/>
    <p:sldId id="267" r:id="rId9"/>
    <p:sldId id="260" r:id="rId10"/>
    <p:sldId id="268" r:id="rId11"/>
    <p:sldId id="262" r:id="rId12"/>
    <p:sldId id="269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9" d="100"/>
          <a:sy n="99" d="100"/>
        </p:scale>
        <p:origin x="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87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6DB824-10B7-5DD2-18A3-211BB5F856AF}"/>
              </a:ext>
            </a:extLst>
          </p:cNvPr>
          <p:cNvSpPr txBox="1"/>
          <p:nvPr/>
        </p:nvSpPr>
        <p:spPr>
          <a:xfrm>
            <a:off x="2774067" y="2156749"/>
            <a:ext cx="655898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/>
              <a:t>GMAT Inequalities</a:t>
            </a:r>
          </a:p>
          <a:p>
            <a:endParaRPr lang="en-IN" dirty="0"/>
          </a:p>
          <a:p>
            <a:r>
              <a:rPr lang="en-IN" dirty="0"/>
              <a:t>- GMAT Club</a:t>
            </a:r>
          </a:p>
        </p:txBody>
      </p:sp>
    </p:spTree>
    <p:extLst>
      <p:ext uri="{BB962C8B-B14F-4D97-AF65-F5344CB8AC3E}">
        <p14:creationId xmlns:p14="http://schemas.microsoft.com/office/powerpoint/2010/main" val="2274073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7D3931-9D69-C4BE-7D87-8F6DF24720B6}"/>
              </a:ext>
            </a:extLst>
          </p:cNvPr>
          <p:cNvSpPr txBox="1"/>
          <p:nvPr/>
        </p:nvSpPr>
        <p:spPr>
          <a:xfrm>
            <a:off x="2704618" y="779362"/>
            <a:ext cx="599568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((x - 2) * (x - 3)) / (x - 5) &lt;= 0</a:t>
            </a:r>
          </a:p>
          <a:p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x &lt; 2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2 &lt; x &lt; 3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(0.5 * -0.5)/-2.5 = +</a:t>
            </a:r>
            <a:r>
              <a:rPr lang="en-IN" dirty="0" err="1"/>
              <a:t>ve</a:t>
            </a: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-1 / 0 /  1 / 2.5 / 5 (Substitute)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…-… 2 …+.. 3 ……-…. 5 ………+……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Ans =&gt; x &lt;= 2 &amp; 3 &lt;= x &lt; 5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(-</a:t>
            </a:r>
            <a:r>
              <a:rPr lang="en-IN" dirty="0" err="1"/>
              <a:t>infi</a:t>
            </a:r>
            <a:r>
              <a:rPr lang="en-IN" dirty="0"/>
              <a:t>, 2] &amp; [3, 5)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+ </a:t>
            </a:r>
            <a:r>
              <a:rPr lang="en-IN" dirty="0" err="1"/>
              <a:t>ve</a:t>
            </a:r>
            <a:r>
              <a:rPr lang="en-IN" dirty="0"/>
              <a:t> * + </a:t>
            </a:r>
            <a:r>
              <a:rPr lang="en-IN" dirty="0" err="1"/>
              <a:t>ve</a:t>
            </a:r>
            <a:r>
              <a:rPr lang="en-IN" dirty="0"/>
              <a:t> =&gt; + </a:t>
            </a:r>
            <a:r>
              <a:rPr lang="en-IN" dirty="0" err="1"/>
              <a:t>ve</a:t>
            </a: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- </a:t>
            </a:r>
            <a:r>
              <a:rPr lang="en-IN" dirty="0" err="1"/>
              <a:t>ve</a:t>
            </a:r>
            <a:r>
              <a:rPr lang="en-IN" dirty="0"/>
              <a:t> * + </a:t>
            </a:r>
            <a:r>
              <a:rPr lang="en-IN" dirty="0" err="1"/>
              <a:t>ve</a:t>
            </a:r>
            <a:r>
              <a:rPr lang="en-IN" dirty="0"/>
              <a:t> =&gt; - </a:t>
            </a:r>
            <a:r>
              <a:rPr lang="en-IN" dirty="0" err="1"/>
              <a:t>ve</a:t>
            </a: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- </a:t>
            </a:r>
            <a:r>
              <a:rPr lang="en-IN" dirty="0" err="1"/>
              <a:t>ve</a:t>
            </a:r>
            <a:r>
              <a:rPr lang="en-IN" dirty="0"/>
              <a:t> * - </a:t>
            </a:r>
            <a:r>
              <a:rPr lang="en-IN" dirty="0" err="1"/>
              <a:t>ve</a:t>
            </a:r>
            <a:r>
              <a:rPr lang="en-IN" dirty="0"/>
              <a:t> =&gt; + </a:t>
            </a:r>
            <a:r>
              <a:rPr lang="en-IN" dirty="0" err="1"/>
              <a:t>ve</a:t>
            </a: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(x - 1) * (x - 4) &gt; 0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en-IN" dirty="0"/>
              <a:t>x &lt; 1 &amp; x &gt; 4</a:t>
            </a:r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  <a:p>
            <a:pPr marL="285750" indent="-285750">
              <a:buFont typeface="Symbol" panose="05050102010706020507" pitchFamily="18" charset="2"/>
              <a:buChar char="Þ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97871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5029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1691640" y="53035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1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691640" y="804672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Rational Inequality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914400" y="1600200"/>
            <a:ext cx="10360152" cy="1371600"/>
          </a:xfrm>
          <a:prstGeom prst="roundRect">
            <a:avLst>
              <a:gd name="adj" fmla="val 8000"/>
            </a:avLst>
          </a:prstGeom>
          <a:solidFill>
            <a:srgbClr val="F4F5F7"/>
          </a:solidFill>
          <a:ln/>
        </p:spPr>
      </p:sp>
      <p:sp>
        <p:nvSpPr>
          <p:cNvPr id="7" name="Text 5"/>
          <p:cNvSpPr/>
          <p:nvPr/>
        </p:nvSpPr>
        <p:spPr>
          <a:xfrm>
            <a:off x="1188720" y="1600200"/>
            <a:ext cx="98115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800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is the range of x such that</a:t>
            </a:r>
            <a:endParaRPr lang="en-US" sz="1800" dirty="0"/>
          </a:p>
          <a:p>
            <a:pPr marL="0" indent="0" algn="ctr">
              <a:lnSpc>
                <a:spcPct val="115000"/>
              </a:lnSpc>
              <a:buNone/>
            </a:pPr>
            <a:r>
              <a:rPr lang="en-US" sz="2400" b="1" i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((x − 2)(x + 5)) / (x − 1)  &lt;  x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914400" y="3281963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9" name="Shape 7"/>
          <p:cNvSpPr/>
          <p:nvPr/>
        </p:nvSpPr>
        <p:spPr>
          <a:xfrm>
            <a:off x="1143000" y="3383280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0" name="Text 8"/>
          <p:cNvSpPr/>
          <p:nvPr/>
        </p:nvSpPr>
        <p:spPr>
          <a:xfrm>
            <a:off x="1143000" y="33832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691640" y="3291840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&lt; x &lt; 2.5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914400" y="4005072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3" name="Shape 11"/>
          <p:cNvSpPr/>
          <p:nvPr/>
        </p:nvSpPr>
        <p:spPr>
          <a:xfrm>
            <a:off x="1143000" y="4096512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4" name="Text 12"/>
          <p:cNvSpPr/>
          <p:nvPr/>
        </p:nvSpPr>
        <p:spPr>
          <a:xfrm>
            <a:off x="1143000" y="409651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691640" y="4005072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−5 &lt; x &lt; 1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914400" y="4718304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7" name="Shape 15"/>
          <p:cNvSpPr/>
          <p:nvPr/>
        </p:nvSpPr>
        <p:spPr>
          <a:xfrm>
            <a:off x="1143000" y="4809744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8" name="Text 16"/>
          <p:cNvSpPr/>
          <p:nvPr/>
        </p:nvSpPr>
        <p:spPr>
          <a:xfrm>
            <a:off x="1143000" y="480974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1691640" y="4718304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−2 &lt; x &lt; 5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914400" y="5431536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1" name="Shape 19"/>
          <p:cNvSpPr/>
          <p:nvPr/>
        </p:nvSpPr>
        <p:spPr>
          <a:xfrm>
            <a:off x="1143000" y="5522976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2" name="Text 20"/>
          <p:cNvSpPr/>
          <p:nvPr/>
        </p:nvSpPr>
        <p:spPr>
          <a:xfrm>
            <a:off x="1143000" y="55229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691640" y="5431536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 &lt; −5  or  x &gt; 1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14400" y="6144768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5" name="Shape 23"/>
          <p:cNvSpPr/>
          <p:nvPr/>
        </p:nvSpPr>
        <p:spPr>
          <a:xfrm>
            <a:off x="1143000" y="6236208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6" name="Text 24"/>
          <p:cNvSpPr/>
          <p:nvPr/>
        </p:nvSpPr>
        <p:spPr>
          <a:xfrm>
            <a:off x="1143000" y="623620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1691640" y="6144768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−5 &lt; x &lt; 5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9CDE242-3F53-CF8F-0010-E8D983B08781}"/>
              </a:ext>
            </a:extLst>
          </p:cNvPr>
          <p:cNvSpPr txBox="1"/>
          <p:nvPr/>
        </p:nvSpPr>
        <p:spPr>
          <a:xfrm>
            <a:off x="3429965" y="1305341"/>
            <a:ext cx="597253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((x – 2)* (x + 5))/(x - 1) &lt; x</a:t>
            </a:r>
          </a:p>
          <a:p>
            <a:endParaRPr lang="en-IN" dirty="0"/>
          </a:p>
          <a:p>
            <a:r>
              <a:rPr lang="en-IN" dirty="0"/>
              <a:t>(((x – 2)* (x + 5))/(x - 1)) – x &lt; 0</a:t>
            </a:r>
          </a:p>
          <a:p>
            <a:endParaRPr lang="en-IN" dirty="0"/>
          </a:p>
          <a:p>
            <a:r>
              <a:rPr lang="en-IN" dirty="0"/>
              <a:t>((x^2 + 3x - 10)/(x - 1)) – x &lt; 0</a:t>
            </a:r>
          </a:p>
          <a:p>
            <a:endParaRPr lang="en-IN" dirty="0"/>
          </a:p>
          <a:p>
            <a:r>
              <a:rPr lang="en-IN" dirty="0"/>
              <a:t>((X^2 + 3x – 10) – (x^2 - x))/(x - 1) &lt; 0</a:t>
            </a:r>
          </a:p>
          <a:p>
            <a:endParaRPr lang="en-IN" dirty="0"/>
          </a:p>
          <a:p>
            <a:r>
              <a:rPr lang="en-IN" dirty="0"/>
              <a:t>(4x - 10)/(x - 1) &lt; 0</a:t>
            </a:r>
          </a:p>
          <a:p>
            <a:endParaRPr lang="en-IN" dirty="0"/>
          </a:p>
          <a:p>
            <a:r>
              <a:rPr lang="en-IN" dirty="0"/>
              <a:t>4*(x – 2.5)/(x – 1) &lt; 0</a:t>
            </a:r>
          </a:p>
          <a:p>
            <a:endParaRPr lang="en-IN" dirty="0"/>
          </a:p>
          <a:p>
            <a:r>
              <a:rPr lang="en-IN" dirty="0"/>
              <a:t>(x – 2.5)/(x - 1) &lt; 0</a:t>
            </a:r>
          </a:p>
          <a:p>
            <a:endParaRPr lang="en-IN" dirty="0"/>
          </a:p>
          <a:p>
            <a:r>
              <a:rPr lang="en-IN" dirty="0"/>
              <a:t>…+. 1 ….-…. 2.5 …+…</a:t>
            </a:r>
          </a:p>
        </p:txBody>
      </p:sp>
    </p:spTree>
    <p:extLst>
      <p:ext uri="{BB962C8B-B14F-4D97-AF65-F5344CB8AC3E}">
        <p14:creationId xmlns:p14="http://schemas.microsoft.com/office/powerpoint/2010/main" val="3644969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5029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1691640" y="53035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2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691640" y="804672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Reciprocals &amp; Inequalities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914400" y="1600200"/>
            <a:ext cx="10360152" cy="1005840"/>
          </a:xfrm>
          <a:prstGeom prst="roundRect">
            <a:avLst>
              <a:gd name="adj" fmla="val 10909"/>
            </a:avLst>
          </a:prstGeom>
          <a:solidFill>
            <a:srgbClr val="F4F5F7"/>
          </a:solidFill>
          <a:ln/>
        </p:spPr>
      </p:sp>
      <p:sp>
        <p:nvSpPr>
          <p:cNvPr id="7" name="Text 5"/>
          <p:cNvSpPr/>
          <p:nvPr/>
        </p:nvSpPr>
        <p:spPr>
          <a:xfrm>
            <a:off x="1188720" y="1600200"/>
            <a:ext cx="9811512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900" b="1" i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If </a:t>
            </a:r>
            <a:r>
              <a:rPr lang="en-US" sz="1900" b="1" i="1" dirty="0">
                <a:solidFill>
                  <a:srgbClr val="FF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 denotes a negative number </a:t>
            </a:r>
            <a:r>
              <a:rPr lang="en-US" sz="1900" b="1" i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such that  1/81 &lt; t² &lt; 1/9,  then 1/t must be</a:t>
            </a:r>
            <a:endParaRPr lang="en-US" sz="1900" dirty="0"/>
          </a:p>
        </p:txBody>
      </p:sp>
      <p:sp>
        <p:nvSpPr>
          <p:cNvPr id="8" name="Shape 6"/>
          <p:cNvSpPr/>
          <p:nvPr/>
        </p:nvSpPr>
        <p:spPr>
          <a:xfrm>
            <a:off x="914400" y="2926080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9" name="Shape 7"/>
          <p:cNvSpPr/>
          <p:nvPr/>
        </p:nvSpPr>
        <p:spPr>
          <a:xfrm>
            <a:off x="1143000" y="3017520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0" name="Text 8"/>
          <p:cNvSpPr/>
          <p:nvPr/>
        </p:nvSpPr>
        <p:spPr>
          <a:xfrm>
            <a:off x="1143000" y="30175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691640" y="2926080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Less than −9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914400" y="3639312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3" name="Shape 11"/>
          <p:cNvSpPr/>
          <p:nvPr/>
        </p:nvSpPr>
        <p:spPr>
          <a:xfrm>
            <a:off x="1143000" y="3730752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4" name="Text 12"/>
          <p:cNvSpPr/>
          <p:nvPr/>
        </p:nvSpPr>
        <p:spPr>
          <a:xfrm>
            <a:off x="1143000" y="373075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691640" y="3639312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Between −9 and −3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914400" y="4352544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7" name="Shape 15"/>
          <p:cNvSpPr/>
          <p:nvPr/>
        </p:nvSpPr>
        <p:spPr>
          <a:xfrm>
            <a:off x="1143000" y="4443984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8" name="Text 16"/>
          <p:cNvSpPr/>
          <p:nvPr/>
        </p:nvSpPr>
        <p:spPr>
          <a:xfrm>
            <a:off x="1143000" y="444398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1691640" y="4352544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Between −3 and 0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914400" y="5065776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1" name="Shape 19"/>
          <p:cNvSpPr/>
          <p:nvPr/>
        </p:nvSpPr>
        <p:spPr>
          <a:xfrm>
            <a:off x="1143000" y="5157216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2" name="Text 20"/>
          <p:cNvSpPr/>
          <p:nvPr/>
        </p:nvSpPr>
        <p:spPr>
          <a:xfrm>
            <a:off x="1143000" y="515721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691640" y="5065776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Between 0 and 3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14400" y="5779008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5" name="Shape 23"/>
          <p:cNvSpPr/>
          <p:nvPr/>
        </p:nvSpPr>
        <p:spPr>
          <a:xfrm>
            <a:off x="1143000" y="5870448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6" name="Text 24"/>
          <p:cNvSpPr/>
          <p:nvPr/>
        </p:nvSpPr>
        <p:spPr>
          <a:xfrm>
            <a:off x="1143000" y="587044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1691640" y="5779008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Greater than 9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944253-D491-04CB-B4AC-0620AA520404}"/>
              </a:ext>
            </a:extLst>
          </p:cNvPr>
          <p:cNvSpPr txBox="1"/>
          <p:nvPr/>
        </p:nvSpPr>
        <p:spPr>
          <a:xfrm>
            <a:off x="2824223" y="1338805"/>
            <a:ext cx="752740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1/81 &lt; t^2 &lt; 1/9</a:t>
            </a:r>
          </a:p>
          <a:p>
            <a:endParaRPr lang="en-IN" dirty="0"/>
          </a:p>
          <a:p>
            <a:r>
              <a:rPr lang="en-IN" dirty="0"/>
              <a:t>1/9 &lt; |t| &lt; 1/3</a:t>
            </a:r>
          </a:p>
          <a:p>
            <a:endParaRPr lang="en-IN" dirty="0"/>
          </a:p>
          <a:p>
            <a:r>
              <a:rPr lang="en-IN" dirty="0"/>
              <a:t>1/9 &lt; t &lt; 1/3  &amp;&amp; -1/3 &lt; t &lt; -1/9</a:t>
            </a:r>
          </a:p>
          <a:p>
            <a:endParaRPr lang="en-IN" dirty="0"/>
          </a:p>
          <a:p>
            <a:r>
              <a:rPr lang="en-IN" dirty="0"/>
              <a:t>-1/3 &lt; t &lt; -1/9</a:t>
            </a:r>
          </a:p>
          <a:p>
            <a:endParaRPr lang="en-IN" dirty="0"/>
          </a:p>
          <a:p>
            <a:r>
              <a:rPr lang="en-IN" dirty="0"/>
              <a:t>-3 &gt; 1/t &gt; -9 </a:t>
            </a:r>
          </a:p>
          <a:p>
            <a:endParaRPr lang="en-IN" dirty="0"/>
          </a:p>
          <a:p>
            <a:endParaRPr lang="en-IN" dirty="0"/>
          </a:p>
          <a:p>
            <a:r>
              <a:rPr lang="en-IN" dirty="0"/>
              <a:t>Food for thought -&gt;  1/4 &lt; x &lt; ½ -&gt; 4 &gt; y &gt; 2 </a:t>
            </a:r>
          </a:p>
          <a:p>
            <a:endParaRPr lang="en-IN" dirty="0"/>
          </a:p>
          <a:p>
            <a:r>
              <a:rPr lang="en-IN" dirty="0"/>
              <a:t>-2 &lt; x &lt; 2</a:t>
            </a:r>
          </a:p>
          <a:p>
            <a:endParaRPr lang="en-IN" dirty="0"/>
          </a:p>
          <a:p>
            <a:r>
              <a:rPr lang="en-IN" dirty="0"/>
              <a:t>-2 &lt; x &lt; -0.1</a:t>
            </a:r>
          </a:p>
          <a:p>
            <a:endParaRPr lang="en-IN" dirty="0"/>
          </a:p>
          <a:p>
            <a:r>
              <a:rPr lang="en-IN" dirty="0"/>
              <a:t>0.1 &lt; x &lt; 2</a:t>
            </a:r>
          </a:p>
        </p:txBody>
      </p:sp>
    </p:spTree>
    <p:extLst>
      <p:ext uri="{BB962C8B-B14F-4D97-AF65-F5344CB8AC3E}">
        <p14:creationId xmlns:p14="http://schemas.microsoft.com/office/powerpoint/2010/main" val="3432595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5029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1691640" y="53035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3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691640" y="804672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Lattice Point Counting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914400" y="1600200"/>
            <a:ext cx="10360152" cy="1371600"/>
          </a:xfrm>
          <a:prstGeom prst="roundRect">
            <a:avLst>
              <a:gd name="adj" fmla="val 8000"/>
            </a:avLst>
          </a:prstGeom>
          <a:solidFill>
            <a:srgbClr val="F4F5F7"/>
          </a:solidFill>
          <a:ln/>
        </p:spPr>
      </p:sp>
      <p:sp>
        <p:nvSpPr>
          <p:cNvPr id="7" name="Text 5"/>
          <p:cNvSpPr/>
          <p:nvPr/>
        </p:nvSpPr>
        <p:spPr>
          <a:xfrm>
            <a:off x="1188720" y="1600200"/>
            <a:ext cx="98115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800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number of ordered pairs of integers (x, y) satisfying</a:t>
            </a:r>
            <a:endParaRPr lang="en-US" sz="1800" dirty="0"/>
          </a:p>
          <a:p>
            <a:pPr marL="0" indent="0" algn="ctr">
              <a:lnSpc>
                <a:spcPct val="115000"/>
              </a:lnSpc>
              <a:buNone/>
            </a:pPr>
            <a:r>
              <a:rPr lang="en-US" sz="2200" b="1" i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x² + y² &lt; 100   and   |x| &gt; |y|   is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914400" y="3291840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9" name="Shape 7"/>
          <p:cNvSpPr/>
          <p:nvPr/>
        </p:nvSpPr>
        <p:spPr>
          <a:xfrm>
            <a:off x="1143000" y="3383280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0" name="Text 8"/>
          <p:cNvSpPr/>
          <p:nvPr/>
        </p:nvSpPr>
        <p:spPr>
          <a:xfrm>
            <a:off x="1143000" y="33832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691640" y="3291840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120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914400" y="4005072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3" name="Shape 11"/>
          <p:cNvSpPr/>
          <p:nvPr/>
        </p:nvSpPr>
        <p:spPr>
          <a:xfrm>
            <a:off x="1143000" y="4096512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4" name="Text 12"/>
          <p:cNvSpPr/>
          <p:nvPr/>
        </p:nvSpPr>
        <p:spPr>
          <a:xfrm>
            <a:off x="1143000" y="409651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691640" y="4005072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126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914400" y="4718304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7" name="Shape 15"/>
          <p:cNvSpPr/>
          <p:nvPr/>
        </p:nvSpPr>
        <p:spPr>
          <a:xfrm>
            <a:off x="1143000" y="4809744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8" name="Text 16"/>
          <p:cNvSpPr/>
          <p:nvPr/>
        </p:nvSpPr>
        <p:spPr>
          <a:xfrm>
            <a:off x="1143000" y="480974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1691640" y="4718304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132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914400" y="5431536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1" name="Shape 19"/>
          <p:cNvSpPr/>
          <p:nvPr/>
        </p:nvSpPr>
        <p:spPr>
          <a:xfrm>
            <a:off x="1143000" y="5522976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2" name="Text 20"/>
          <p:cNvSpPr/>
          <p:nvPr/>
        </p:nvSpPr>
        <p:spPr>
          <a:xfrm>
            <a:off x="1143000" y="55229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691640" y="5431536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138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14400" y="6144768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5" name="Shape 23"/>
          <p:cNvSpPr/>
          <p:nvPr/>
        </p:nvSpPr>
        <p:spPr>
          <a:xfrm>
            <a:off x="1143000" y="6236208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6" name="Text 24"/>
          <p:cNvSpPr/>
          <p:nvPr/>
        </p:nvSpPr>
        <p:spPr>
          <a:xfrm>
            <a:off x="1143000" y="623620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1691640" y="6144768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144</a:t>
            </a: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223E6D-D61E-5950-F378-377F81CD6A0E}"/>
              </a:ext>
            </a:extLst>
          </p:cNvPr>
          <p:cNvSpPr txBox="1"/>
          <p:nvPr/>
        </p:nvSpPr>
        <p:spPr>
          <a:xfrm>
            <a:off x="2500132" y="1126603"/>
            <a:ext cx="75505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-9 &lt; x &lt; 9   &amp;&amp;   -9 &lt; y &lt; 9</a:t>
            </a:r>
          </a:p>
          <a:p>
            <a:endParaRPr lang="en-IN" dirty="0"/>
          </a:p>
          <a:p>
            <a:r>
              <a:rPr lang="en-IN" dirty="0"/>
              <a:t>|x| &gt; |y|  &amp;&amp;   x^2 + y^2 &lt; 100</a:t>
            </a:r>
          </a:p>
          <a:p>
            <a:endParaRPr lang="en-IN" dirty="0"/>
          </a:p>
          <a:p>
            <a:r>
              <a:rPr lang="en-IN" dirty="0"/>
              <a:t>y        x </a:t>
            </a:r>
          </a:p>
          <a:p>
            <a:r>
              <a:rPr lang="en-IN" dirty="0"/>
              <a:t>0       +-(1/2/3/4/5/6/7/8/9)</a:t>
            </a:r>
          </a:p>
          <a:p>
            <a:r>
              <a:rPr lang="en-IN" dirty="0"/>
              <a:t>+-1    +-(2/3/4/5/6/7/8/9)</a:t>
            </a:r>
          </a:p>
          <a:p>
            <a:r>
              <a:rPr lang="en-IN" dirty="0"/>
              <a:t>+-2    +-(3/4/5/6/7/8/9)</a:t>
            </a:r>
          </a:p>
          <a:p>
            <a:r>
              <a:rPr lang="en-IN" dirty="0"/>
              <a:t>+-3    +-(4/5/6/7/8/9)</a:t>
            </a:r>
          </a:p>
          <a:p>
            <a:r>
              <a:rPr lang="en-IN" dirty="0"/>
              <a:t>+-4    +-(5/6/7/8/9)</a:t>
            </a:r>
          </a:p>
          <a:p>
            <a:r>
              <a:rPr lang="en-IN" dirty="0"/>
              <a:t>+-5    +-(6/7/8)</a:t>
            </a:r>
          </a:p>
          <a:p>
            <a:r>
              <a:rPr lang="en-IN" dirty="0"/>
              <a:t>+-6    +-(7)</a:t>
            </a:r>
          </a:p>
          <a:p>
            <a:endParaRPr lang="en-IN" dirty="0"/>
          </a:p>
          <a:p>
            <a:r>
              <a:rPr lang="en-IN" dirty="0"/>
              <a:t>18 + 32 + 28 + 24 + 20 + 12 + 4 = 138</a:t>
            </a:r>
          </a:p>
          <a:p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94439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5029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1691640" y="53035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4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691640" y="804672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Absolute Values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914400" y="1600200"/>
            <a:ext cx="10360152" cy="1371600"/>
          </a:xfrm>
          <a:prstGeom prst="roundRect">
            <a:avLst>
              <a:gd name="adj" fmla="val 8000"/>
            </a:avLst>
          </a:prstGeom>
          <a:solidFill>
            <a:srgbClr val="F4F5F7"/>
          </a:solidFill>
          <a:ln/>
        </p:spPr>
      </p:sp>
      <p:sp>
        <p:nvSpPr>
          <p:cNvPr id="7" name="Text 5"/>
          <p:cNvSpPr/>
          <p:nvPr/>
        </p:nvSpPr>
        <p:spPr>
          <a:xfrm>
            <a:off x="1188720" y="1600200"/>
            <a:ext cx="98115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700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If |8x − 1| &lt; |3x + 9|, which of the following CANNOT be the product</a:t>
            </a:r>
            <a:endParaRPr lang="en-US" sz="1700" dirty="0"/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700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 two possible values of x?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914400" y="3291840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9" name="Shape 7"/>
          <p:cNvSpPr/>
          <p:nvPr/>
        </p:nvSpPr>
        <p:spPr>
          <a:xfrm>
            <a:off x="1143000" y="3383280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0" name="Text 8"/>
          <p:cNvSpPr/>
          <p:nvPr/>
        </p:nvSpPr>
        <p:spPr>
          <a:xfrm>
            <a:off x="1143000" y="33832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691640" y="3291840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−3/2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914400" y="4005072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3" name="Shape 11"/>
          <p:cNvSpPr/>
          <p:nvPr/>
        </p:nvSpPr>
        <p:spPr>
          <a:xfrm>
            <a:off x="1143000" y="4096512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4" name="Text 12"/>
          <p:cNvSpPr/>
          <p:nvPr/>
        </p:nvSpPr>
        <p:spPr>
          <a:xfrm>
            <a:off x="1143000" y="409651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691640" y="4005072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−1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914400" y="4718304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7" name="Shape 15"/>
          <p:cNvSpPr/>
          <p:nvPr/>
        </p:nvSpPr>
        <p:spPr>
          <a:xfrm>
            <a:off x="1143000" y="4809744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8" name="Text 16"/>
          <p:cNvSpPr/>
          <p:nvPr/>
        </p:nvSpPr>
        <p:spPr>
          <a:xfrm>
            <a:off x="1143000" y="480974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1691640" y="4718304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1/4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914400" y="5431536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1" name="Shape 19"/>
          <p:cNvSpPr/>
          <p:nvPr/>
        </p:nvSpPr>
        <p:spPr>
          <a:xfrm>
            <a:off x="1143000" y="5522976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2" name="Text 20"/>
          <p:cNvSpPr/>
          <p:nvPr/>
        </p:nvSpPr>
        <p:spPr>
          <a:xfrm>
            <a:off x="1143000" y="55229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691640" y="5431536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14400" y="6144768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5" name="Shape 23"/>
          <p:cNvSpPr/>
          <p:nvPr/>
        </p:nvSpPr>
        <p:spPr>
          <a:xfrm>
            <a:off x="1143000" y="6236208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6" name="Text 24"/>
          <p:cNvSpPr/>
          <p:nvPr/>
        </p:nvSpPr>
        <p:spPr>
          <a:xfrm>
            <a:off x="1143000" y="623620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1691640" y="6144768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BA9C7B-F4ED-63F8-CBC2-7157E9360A01}"/>
              </a:ext>
            </a:extLst>
          </p:cNvPr>
          <p:cNvSpPr txBox="1"/>
          <p:nvPr/>
        </p:nvSpPr>
        <p:spPr>
          <a:xfrm>
            <a:off x="3464689" y="679048"/>
            <a:ext cx="59146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(8x - 1)^2 &lt; (3x + 9)^2</a:t>
            </a:r>
          </a:p>
          <a:p>
            <a:endParaRPr lang="en-IN" dirty="0"/>
          </a:p>
          <a:p>
            <a:endParaRPr lang="en-IN" dirty="0"/>
          </a:p>
          <a:p>
            <a:r>
              <a:rPr lang="en-IN" dirty="0"/>
              <a:t>(8x - 1)^2 - (3x + 9)^2 &lt; 0</a:t>
            </a:r>
          </a:p>
          <a:p>
            <a:endParaRPr lang="en-IN" dirty="0"/>
          </a:p>
          <a:p>
            <a:r>
              <a:rPr lang="en-IN" dirty="0"/>
              <a:t>(8x – 1 – 3x - 9)(8x – 1 + 3x + 9) &lt;0</a:t>
            </a:r>
          </a:p>
          <a:p>
            <a:endParaRPr lang="en-IN" dirty="0"/>
          </a:p>
          <a:p>
            <a:r>
              <a:rPr lang="en-IN" dirty="0"/>
              <a:t>(5x - 10)(11x + 8)&lt; 0</a:t>
            </a:r>
          </a:p>
          <a:p>
            <a:endParaRPr lang="en-IN" dirty="0"/>
          </a:p>
          <a:p>
            <a:r>
              <a:rPr lang="en-IN" dirty="0"/>
              <a:t>(x-2)(x+8/11)&lt;0</a:t>
            </a:r>
          </a:p>
          <a:p>
            <a:endParaRPr lang="en-IN" dirty="0"/>
          </a:p>
          <a:p>
            <a:r>
              <a:rPr lang="en-IN" dirty="0"/>
              <a:t>-8/11 &lt; x &lt; 2</a:t>
            </a:r>
          </a:p>
          <a:p>
            <a:endParaRPr lang="en-IN" dirty="0"/>
          </a:p>
          <a:p>
            <a:r>
              <a:rPr lang="en-IN" dirty="0"/>
              <a:t>Smallest product value = -8/11 * 2 = -16/11 = -1.45</a:t>
            </a:r>
          </a:p>
          <a:p>
            <a:endParaRPr lang="en-IN" dirty="0"/>
          </a:p>
          <a:p>
            <a:r>
              <a:rPr lang="en-IN" dirty="0"/>
              <a:t>Hence, -1.5 is not possible</a:t>
            </a:r>
          </a:p>
          <a:p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604472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822960" cy="82296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5029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1691640" y="53035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5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691640" y="804672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Linear Inequalities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914400" y="1600200"/>
            <a:ext cx="10360152" cy="1005840"/>
          </a:xfrm>
          <a:prstGeom prst="roundRect">
            <a:avLst>
              <a:gd name="adj" fmla="val 10909"/>
            </a:avLst>
          </a:prstGeom>
          <a:solidFill>
            <a:srgbClr val="F4F5F7"/>
          </a:solidFill>
          <a:ln/>
        </p:spPr>
      </p:sp>
      <p:sp>
        <p:nvSpPr>
          <p:cNvPr id="7" name="Text 5"/>
          <p:cNvSpPr/>
          <p:nvPr/>
        </p:nvSpPr>
        <p:spPr>
          <a:xfrm>
            <a:off x="1188720" y="1600200"/>
            <a:ext cx="9811512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900" b="1" i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If  2x + 3y &lt; 15  and  3x − y ≥ −5,  which of the following is true?</a:t>
            </a:r>
            <a:endParaRPr lang="en-US" sz="1900" dirty="0"/>
          </a:p>
        </p:txBody>
      </p:sp>
      <p:sp>
        <p:nvSpPr>
          <p:cNvPr id="8" name="Shape 6"/>
          <p:cNvSpPr/>
          <p:nvPr/>
        </p:nvSpPr>
        <p:spPr>
          <a:xfrm>
            <a:off x="914400" y="2926080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9" name="Shape 7"/>
          <p:cNvSpPr/>
          <p:nvPr/>
        </p:nvSpPr>
        <p:spPr>
          <a:xfrm>
            <a:off x="1143000" y="3017520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0" name="Text 8"/>
          <p:cNvSpPr/>
          <p:nvPr/>
        </p:nvSpPr>
        <p:spPr>
          <a:xfrm>
            <a:off x="1143000" y="30175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691640" y="2926080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 &gt; 0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914400" y="3639312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3" name="Shape 11"/>
          <p:cNvSpPr/>
          <p:nvPr/>
        </p:nvSpPr>
        <p:spPr>
          <a:xfrm>
            <a:off x="1143000" y="3730752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4" name="Text 12"/>
          <p:cNvSpPr/>
          <p:nvPr/>
        </p:nvSpPr>
        <p:spPr>
          <a:xfrm>
            <a:off x="1143000" y="373075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691640" y="3639312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 &lt; 5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914400" y="4352544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17" name="Shape 15"/>
          <p:cNvSpPr/>
          <p:nvPr/>
        </p:nvSpPr>
        <p:spPr>
          <a:xfrm>
            <a:off x="1143000" y="4443984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18" name="Text 16"/>
          <p:cNvSpPr/>
          <p:nvPr/>
        </p:nvSpPr>
        <p:spPr>
          <a:xfrm>
            <a:off x="1143000" y="444398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1691640" y="4352544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 ≤ 5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914400" y="5065776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1" name="Shape 19"/>
          <p:cNvSpPr/>
          <p:nvPr/>
        </p:nvSpPr>
        <p:spPr>
          <a:xfrm>
            <a:off x="1143000" y="5157216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2" name="Text 20"/>
          <p:cNvSpPr/>
          <p:nvPr/>
        </p:nvSpPr>
        <p:spPr>
          <a:xfrm>
            <a:off x="1143000" y="515721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691640" y="5065776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and B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914400" y="5779008"/>
            <a:ext cx="10360152" cy="566928"/>
          </a:xfrm>
          <a:prstGeom prst="roundRect">
            <a:avLst>
              <a:gd name="adj" fmla="val 12903"/>
            </a:avLst>
          </a:prstGeom>
          <a:solidFill>
            <a:srgbClr val="F4F5F7"/>
          </a:solidFill>
          <a:ln/>
        </p:spPr>
      </p:sp>
      <p:sp>
        <p:nvSpPr>
          <p:cNvPr id="25" name="Shape 23"/>
          <p:cNvSpPr/>
          <p:nvPr/>
        </p:nvSpPr>
        <p:spPr>
          <a:xfrm>
            <a:off x="1143000" y="5870448"/>
            <a:ext cx="384048" cy="384048"/>
          </a:xfrm>
          <a:prstGeom prst="ellipse">
            <a:avLst/>
          </a:prstGeom>
          <a:solidFill>
            <a:srgbClr val="F2994A"/>
          </a:solidFill>
          <a:ln/>
        </p:spPr>
      </p:sp>
      <p:sp>
        <p:nvSpPr>
          <p:cNvPr id="26" name="Text 24"/>
          <p:cNvSpPr/>
          <p:nvPr/>
        </p:nvSpPr>
        <p:spPr>
          <a:xfrm>
            <a:off x="1143000" y="587044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1691640" y="5779008"/>
            <a:ext cx="9326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and C</a:t>
            </a:r>
            <a:endParaRPr lang="en-US" sz="1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C8CA47-F330-8F2F-2586-E292F82A5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7719" y="329296"/>
            <a:ext cx="6256562" cy="61994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7FF1CF-8F9A-DFFD-8874-B3CE0EEE641F}"/>
              </a:ext>
            </a:extLst>
          </p:cNvPr>
          <p:cNvSpPr txBox="1"/>
          <p:nvPr/>
        </p:nvSpPr>
        <p:spPr>
          <a:xfrm>
            <a:off x="9946511" y="1844233"/>
            <a:ext cx="17940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From the graph, B seems to be the right choice</a:t>
            </a:r>
          </a:p>
        </p:txBody>
      </p:sp>
    </p:spTree>
    <p:extLst>
      <p:ext uri="{BB962C8B-B14F-4D97-AF65-F5344CB8AC3E}">
        <p14:creationId xmlns:p14="http://schemas.microsoft.com/office/powerpoint/2010/main" val="3044855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758</Words>
  <Application>Microsoft Office PowerPoint</Application>
  <PresentationFormat>Widescreen</PresentationFormat>
  <Paragraphs>165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Cambria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Harsh Rumalwala</cp:lastModifiedBy>
  <cp:revision>2</cp:revision>
  <dcterms:created xsi:type="dcterms:W3CDTF">2026-07-25T14:58:35Z</dcterms:created>
  <dcterms:modified xsi:type="dcterms:W3CDTF">2026-07-26T06:39:21Z</dcterms:modified>
</cp:coreProperties>
</file>