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6" autoAdjust="0"/>
    <p:restoredTop sz="94660"/>
  </p:normalViewPr>
  <p:slideViewPr>
    <p:cSldViewPr snapToGrid="0">
      <p:cViewPr varScale="1">
        <p:scale>
          <a:sx n="94" d="100"/>
          <a:sy n="94" d="100"/>
        </p:scale>
        <p:origin x="168" y="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48838-C378-3324-F924-E235656ABB6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52A49DB0-5AF0-8C68-E402-3236042965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0F0743A2-09B8-4BDE-E6AD-037419E16AC9}"/>
              </a:ext>
            </a:extLst>
          </p:cNvPr>
          <p:cNvSpPr>
            <a:spLocks noGrp="1"/>
          </p:cNvSpPr>
          <p:nvPr>
            <p:ph type="dt" sz="half" idx="10"/>
          </p:nvPr>
        </p:nvSpPr>
        <p:spPr/>
        <p:txBody>
          <a:bodyPr/>
          <a:lstStyle/>
          <a:p>
            <a:fld id="{EDDFE6D3-922C-4290-A3AA-C340040DE935}" type="datetimeFigureOut">
              <a:rPr lang="en-IN" smtClean="0"/>
              <a:t>06-06-2026</a:t>
            </a:fld>
            <a:endParaRPr lang="en-IN"/>
          </a:p>
        </p:txBody>
      </p:sp>
      <p:sp>
        <p:nvSpPr>
          <p:cNvPr id="5" name="Footer Placeholder 4">
            <a:extLst>
              <a:ext uri="{FF2B5EF4-FFF2-40B4-BE49-F238E27FC236}">
                <a16:creationId xmlns:a16="http://schemas.microsoft.com/office/drawing/2014/main" id="{E23F584B-840C-425F-8B4E-479A6EFF784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27BC69E-D0B8-45B3-1D27-C68274199AAC}"/>
              </a:ext>
            </a:extLst>
          </p:cNvPr>
          <p:cNvSpPr>
            <a:spLocks noGrp="1"/>
          </p:cNvSpPr>
          <p:nvPr>
            <p:ph type="sldNum" sz="quarter" idx="12"/>
          </p:nvPr>
        </p:nvSpPr>
        <p:spPr/>
        <p:txBody>
          <a:bodyPr/>
          <a:lstStyle/>
          <a:p>
            <a:fld id="{1461B900-D768-4707-8294-008234AEDEB4}" type="slidenum">
              <a:rPr lang="en-IN" smtClean="0"/>
              <a:t>‹#›</a:t>
            </a:fld>
            <a:endParaRPr lang="en-IN"/>
          </a:p>
        </p:txBody>
      </p:sp>
    </p:spTree>
    <p:extLst>
      <p:ext uri="{BB962C8B-B14F-4D97-AF65-F5344CB8AC3E}">
        <p14:creationId xmlns:p14="http://schemas.microsoft.com/office/powerpoint/2010/main" val="937436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1373B-BF4F-DA47-67A7-25BDA4170658}"/>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F1F98AD7-D80B-7F03-AAB7-42F698F62E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0FD0944-3F3D-E6C6-AD46-20702508F394}"/>
              </a:ext>
            </a:extLst>
          </p:cNvPr>
          <p:cNvSpPr>
            <a:spLocks noGrp="1"/>
          </p:cNvSpPr>
          <p:nvPr>
            <p:ph type="dt" sz="half" idx="10"/>
          </p:nvPr>
        </p:nvSpPr>
        <p:spPr/>
        <p:txBody>
          <a:bodyPr/>
          <a:lstStyle/>
          <a:p>
            <a:fld id="{EDDFE6D3-922C-4290-A3AA-C340040DE935}" type="datetimeFigureOut">
              <a:rPr lang="en-IN" smtClean="0"/>
              <a:t>06-06-2026</a:t>
            </a:fld>
            <a:endParaRPr lang="en-IN"/>
          </a:p>
        </p:txBody>
      </p:sp>
      <p:sp>
        <p:nvSpPr>
          <p:cNvPr id="5" name="Footer Placeholder 4">
            <a:extLst>
              <a:ext uri="{FF2B5EF4-FFF2-40B4-BE49-F238E27FC236}">
                <a16:creationId xmlns:a16="http://schemas.microsoft.com/office/drawing/2014/main" id="{6D9FB018-A523-11F9-8A83-837CCDBB4FC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DDBB5B2-F11A-6164-397D-714FC314CD49}"/>
              </a:ext>
            </a:extLst>
          </p:cNvPr>
          <p:cNvSpPr>
            <a:spLocks noGrp="1"/>
          </p:cNvSpPr>
          <p:nvPr>
            <p:ph type="sldNum" sz="quarter" idx="12"/>
          </p:nvPr>
        </p:nvSpPr>
        <p:spPr/>
        <p:txBody>
          <a:bodyPr/>
          <a:lstStyle/>
          <a:p>
            <a:fld id="{1461B900-D768-4707-8294-008234AEDEB4}" type="slidenum">
              <a:rPr lang="en-IN" smtClean="0"/>
              <a:t>‹#›</a:t>
            </a:fld>
            <a:endParaRPr lang="en-IN"/>
          </a:p>
        </p:txBody>
      </p:sp>
    </p:spTree>
    <p:extLst>
      <p:ext uri="{BB962C8B-B14F-4D97-AF65-F5344CB8AC3E}">
        <p14:creationId xmlns:p14="http://schemas.microsoft.com/office/powerpoint/2010/main" val="3620833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CAF51-4367-308F-FEA5-FD80255EDB7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C6AAC1E1-D7C0-AB82-2EBD-492C6C212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935F5CD-A90D-18F1-331A-378C61CC8FA9}"/>
              </a:ext>
            </a:extLst>
          </p:cNvPr>
          <p:cNvSpPr>
            <a:spLocks noGrp="1"/>
          </p:cNvSpPr>
          <p:nvPr>
            <p:ph type="dt" sz="half" idx="10"/>
          </p:nvPr>
        </p:nvSpPr>
        <p:spPr/>
        <p:txBody>
          <a:bodyPr/>
          <a:lstStyle/>
          <a:p>
            <a:fld id="{EDDFE6D3-922C-4290-A3AA-C340040DE935}" type="datetimeFigureOut">
              <a:rPr lang="en-IN" smtClean="0"/>
              <a:t>06-06-2026</a:t>
            </a:fld>
            <a:endParaRPr lang="en-IN"/>
          </a:p>
        </p:txBody>
      </p:sp>
      <p:sp>
        <p:nvSpPr>
          <p:cNvPr id="5" name="Footer Placeholder 4">
            <a:extLst>
              <a:ext uri="{FF2B5EF4-FFF2-40B4-BE49-F238E27FC236}">
                <a16:creationId xmlns:a16="http://schemas.microsoft.com/office/drawing/2014/main" id="{42178E51-526A-EDE0-E051-9C3DDB9597C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457B6AF-CD90-52A7-338C-CD732C70D231}"/>
              </a:ext>
            </a:extLst>
          </p:cNvPr>
          <p:cNvSpPr>
            <a:spLocks noGrp="1"/>
          </p:cNvSpPr>
          <p:nvPr>
            <p:ph type="sldNum" sz="quarter" idx="12"/>
          </p:nvPr>
        </p:nvSpPr>
        <p:spPr/>
        <p:txBody>
          <a:bodyPr/>
          <a:lstStyle/>
          <a:p>
            <a:fld id="{1461B900-D768-4707-8294-008234AEDEB4}" type="slidenum">
              <a:rPr lang="en-IN" smtClean="0"/>
              <a:t>‹#›</a:t>
            </a:fld>
            <a:endParaRPr lang="en-IN"/>
          </a:p>
        </p:txBody>
      </p:sp>
    </p:spTree>
    <p:extLst>
      <p:ext uri="{BB962C8B-B14F-4D97-AF65-F5344CB8AC3E}">
        <p14:creationId xmlns:p14="http://schemas.microsoft.com/office/powerpoint/2010/main" val="2227767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59DDD-D65D-B902-2FE0-B9FAF4296D0D}"/>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33267A6F-11A3-B04A-3E78-22F6AF5518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262D5F4C-F804-37F9-BF8E-08800A36A3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AEEB28B9-2438-F7F3-DB7F-5446C51B6888}"/>
              </a:ext>
            </a:extLst>
          </p:cNvPr>
          <p:cNvSpPr>
            <a:spLocks noGrp="1"/>
          </p:cNvSpPr>
          <p:nvPr>
            <p:ph type="dt" sz="half" idx="10"/>
          </p:nvPr>
        </p:nvSpPr>
        <p:spPr/>
        <p:txBody>
          <a:bodyPr/>
          <a:lstStyle/>
          <a:p>
            <a:fld id="{EDDFE6D3-922C-4290-A3AA-C340040DE935}" type="datetimeFigureOut">
              <a:rPr lang="en-IN" smtClean="0"/>
              <a:t>06-06-2026</a:t>
            </a:fld>
            <a:endParaRPr lang="en-IN"/>
          </a:p>
        </p:txBody>
      </p:sp>
      <p:sp>
        <p:nvSpPr>
          <p:cNvPr id="6" name="Footer Placeholder 5">
            <a:extLst>
              <a:ext uri="{FF2B5EF4-FFF2-40B4-BE49-F238E27FC236}">
                <a16:creationId xmlns:a16="http://schemas.microsoft.com/office/drawing/2014/main" id="{EB0DA09F-C94E-9A85-E8C2-6EC0E39FFEF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F403395-BEF0-5802-0B58-AE010BF9FFF7}"/>
              </a:ext>
            </a:extLst>
          </p:cNvPr>
          <p:cNvSpPr>
            <a:spLocks noGrp="1"/>
          </p:cNvSpPr>
          <p:nvPr>
            <p:ph type="sldNum" sz="quarter" idx="12"/>
          </p:nvPr>
        </p:nvSpPr>
        <p:spPr/>
        <p:txBody>
          <a:bodyPr/>
          <a:lstStyle/>
          <a:p>
            <a:fld id="{1461B900-D768-4707-8294-008234AEDEB4}" type="slidenum">
              <a:rPr lang="en-IN" smtClean="0"/>
              <a:t>‹#›</a:t>
            </a:fld>
            <a:endParaRPr lang="en-IN"/>
          </a:p>
        </p:txBody>
      </p:sp>
    </p:spTree>
    <p:extLst>
      <p:ext uri="{BB962C8B-B14F-4D97-AF65-F5344CB8AC3E}">
        <p14:creationId xmlns:p14="http://schemas.microsoft.com/office/powerpoint/2010/main" val="1862673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CA3C1-B142-E6F3-D66E-22676EED3F65}"/>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29609E00-22D0-06D9-330D-9371ABCF71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30BCE7-3467-D504-A857-9BD67ACCFBE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FB3FBC1B-EA95-E2A6-7F37-EEF42AC6F2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0BB9DB8-6FB0-B73B-14F3-1315969CE1D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9D4644B6-DBF8-CC00-986C-6B1CAE0B72FA}"/>
              </a:ext>
            </a:extLst>
          </p:cNvPr>
          <p:cNvSpPr>
            <a:spLocks noGrp="1"/>
          </p:cNvSpPr>
          <p:nvPr>
            <p:ph type="dt" sz="half" idx="10"/>
          </p:nvPr>
        </p:nvSpPr>
        <p:spPr/>
        <p:txBody>
          <a:bodyPr/>
          <a:lstStyle/>
          <a:p>
            <a:fld id="{EDDFE6D3-922C-4290-A3AA-C340040DE935}" type="datetimeFigureOut">
              <a:rPr lang="en-IN" smtClean="0"/>
              <a:t>06-06-2026</a:t>
            </a:fld>
            <a:endParaRPr lang="en-IN"/>
          </a:p>
        </p:txBody>
      </p:sp>
      <p:sp>
        <p:nvSpPr>
          <p:cNvPr id="8" name="Footer Placeholder 7">
            <a:extLst>
              <a:ext uri="{FF2B5EF4-FFF2-40B4-BE49-F238E27FC236}">
                <a16:creationId xmlns:a16="http://schemas.microsoft.com/office/drawing/2014/main" id="{656A7F54-58E2-D123-E156-F47D6A52ED7A}"/>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110F4C0C-FFCF-0E0E-8F9C-05F5989ED277}"/>
              </a:ext>
            </a:extLst>
          </p:cNvPr>
          <p:cNvSpPr>
            <a:spLocks noGrp="1"/>
          </p:cNvSpPr>
          <p:nvPr>
            <p:ph type="sldNum" sz="quarter" idx="12"/>
          </p:nvPr>
        </p:nvSpPr>
        <p:spPr/>
        <p:txBody>
          <a:bodyPr/>
          <a:lstStyle/>
          <a:p>
            <a:fld id="{1461B900-D768-4707-8294-008234AEDEB4}" type="slidenum">
              <a:rPr lang="en-IN" smtClean="0"/>
              <a:t>‹#›</a:t>
            </a:fld>
            <a:endParaRPr lang="en-IN"/>
          </a:p>
        </p:txBody>
      </p:sp>
    </p:spTree>
    <p:extLst>
      <p:ext uri="{BB962C8B-B14F-4D97-AF65-F5344CB8AC3E}">
        <p14:creationId xmlns:p14="http://schemas.microsoft.com/office/powerpoint/2010/main" val="2282398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89133-3657-2419-C834-682FAFA36E2D}"/>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DD4FA6D9-C357-6911-B976-0CEDE62780B1}"/>
              </a:ext>
            </a:extLst>
          </p:cNvPr>
          <p:cNvSpPr>
            <a:spLocks noGrp="1"/>
          </p:cNvSpPr>
          <p:nvPr>
            <p:ph type="dt" sz="half" idx="10"/>
          </p:nvPr>
        </p:nvSpPr>
        <p:spPr/>
        <p:txBody>
          <a:bodyPr/>
          <a:lstStyle/>
          <a:p>
            <a:fld id="{EDDFE6D3-922C-4290-A3AA-C340040DE935}" type="datetimeFigureOut">
              <a:rPr lang="en-IN" smtClean="0"/>
              <a:t>06-06-2026</a:t>
            </a:fld>
            <a:endParaRPr lang="en-IN"/>
          </a:p>
        </p:txBody>
      </p:sp>
      <p:sp>
        <p:nvSpPr>
          <p:cNvPr id="4" name="Footer Placeholder 3">
            <a:extLst>
              <a:ext uri="{FF2B5EF4-FFF2-40B4-BE49-F238E27FC236}">
                <a16:creationId xmlns:a16="http://schemas.microsoft.com/office/drawing/2014/main" id="{84073B01-5D8E-FFBC-AF88-CF49A3A187D1}"/>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314AC9DE-8AE5-B5EC-194E-EE8A1C1FD0C9}"/>
              </a:ext>
            </a:extLst>
          </p:cNvPr>
          <p:cNvSpPr>
            <a:spLocks noGrp="1"/>
          </p:cNvSpPr>
          <p:nvPr>
            <p:ph type="sldNum" sz="quarter" idx="12"/>
          </p:nvPr>
        </p:nvSpPr>
        <p:spPr/>
        <p:txBody>
          <a:bodyPr/>
          <a:lstStyle/>
          <a:p>
            <a:fld id="{1461B900-D768-4707-8294-008234AEDEB4}" type="slidenum">
              <a:rPr lang="en-IN" smtClean="0"/>
              <a:t>‹#›</a:t>
            </a:fld>
            <a:endParaRPr lang="en-IN"/>
          </a:p>
        </p:txBody>
      </p:sp>
    </p:spTree>
    <p:extLst>
      <p:ext uri="{BB962C8B-B14F-4D97-AF65-F5344CB8AC3E}">
        <p14:creationId xmlns:p14="http://schemas.microsoft.com/office/powerpoint/2010/main" val="2971175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24AFDD-DC57-E56A-8D2D-CA40B3DE076E}"/>
              </a:ext>
            </a:extLst>
          </p:cNvPr>
          <p:cNvSpPr>
            <a:spLocks noGrp="1"/>
          </p:cNvSpPr>
          <p:nvPr>
            <p:ph type="dt" sz="half" idx="10"/>
          </p:nvPr>
        </p:nvSpPr>
        <p:spPr/>
        <p:txBody>
          <a:bodyPr/>
          <a:lstStyle/>
          <a:p>
            <a:fld id="{EDDFE6D3-922C-4290-A3AA-C340040DE935}" type="datetimeFigureOut">
              <a:rPr lang="en-IN" smtClean="0"/>
              <a:t>06-06-2026</a:t>
            </a:fld>
            <a:endParaRPr lang="en-IN"/>
          </a:p>
        </p:txBody>
      </p:sp>
      <p:sp>
        <p:nvSpPr>
          <p:cNvPr id="3" name="Footer Placeholder 2">
            <a:extLst>
              <a:ext uri="{FF2B5EF4-FFF2-40B4-BE49-F238E27FC236}">
                <a16:creationId xmlns:a16="http://schemas.microsoft.com/office/drawing/2014/main" id="{6F5E9947-5F2E-0CE8-546C-3949E12DA8FA}"/>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AA0518A7-1563-C2D7-34AB-4384CA9959F4}"/>
              </a:ext>
            </a:extLst>
          </p:cNvPr>
          <p:cNvSpPr>
            <a:spLocks noGrp="1"/>
          </p:cNvSpPr>
          <p:nvPr>
            <p:ph type="sldNum" sz="quarter" idx="12"/>
          </p:nvPr>
        </p:nvSpPr>
        <p:spPr/>
        <p:txBody>
          <a:bodyPr/>
          <a:lstStyle/>
          <a:p>
            <a:fld id="{1461B900-D768-4707-8294-008234AEDEB4}" type="slidenum">
              <a:rPr lang="en-IN" smtClean="0"/>
              <a:t>‹#›</a:t>
            </a:fld>
            <a:endParaRPr lang="en-IN"/>
          </a:p>
        </p:txBody>
      </p:sp>
    </p:spTree>
    <p:extLst>
      <p:ext uri="{BB962C8B-B14F-4D97-AF65-F5344CB8AC3E}">
        <p14:creationId xmlns:p14="http://schemas.microsoft.com/office/powerpoint/2010/main" val="4063208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4B2E1-F2EE-F22C-166F-8253C13CF6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0E137401-4559-9493-4D5E-DC83FCE2EF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5D2CA0D0-735C-2E42-CD5E-460DA9FEEF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AEE150-324F-C961-F833-12318543E26A}"/>
              </a:ext>
            </a:extLst>
          </p:cNvPr>
          <p:cNvSpPr>
            <a:spLocks noGrp="1"/>
          </p:cNvSpPr>
          <p:nvPr>
            <p:ph type="dt" sz="half" idx="10"/>
          </p:nvPr>
        </p:nvSpPr>
        <p:spPr/>
        <p:txBody>
          <a:bodyPr/>
          <a:lstStyle/>
          <a:p>
            <a:fld id="{EDDFE6D3-922C-4290-A3AA-C340040DE935}" type="datetimeFigureOut">
              <a:rPr lang="en-IN" smtClean="0"/>
              <a:t>06-06-2026</a:t>
            </a:fld>
            <a:endParaRPr lang="en-IN"/>
          </a:p>
        </p:txBody>
      </p:sp>
      <p:sp>
        <p:nvSpPr>
          <p:cNvPr id="6" name="Footer Placeholder 5">
            <a:extLst>
              <a:ext uri="{FF2B5EF4-FFF2-40B4-BE49-F238E27FC236}">
                <a16:creationId xmlns:a16="http://schemas.microsoft.com/office/drawing/2014/main" id="{09F90B98-01C4-BDFF-A871-5D90AB8F788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3D2AE3A-B16D-B0ED-CDA9-6C35DFA0BE62}"/>
              </a:ext>
            </a:extLst>
          </p:cNvPr>
          <p:cNvSpPr>
            <a:spLocks noGrp="1"/>
          </p:cNvSpPr>
          <p:nvPr>
            <p:ph type="sldNum" sz="quarter" idx="12"/>
          </p:nvPr>
        </p:nvSpPr>
        <p:spPr/>
        <p:txBody>
          <a:bodyPr/>
          <a:lstStyle/>
          <a:p>
            <a:fld id="{1461B900-D768-4707-8294-008234AEDEB4}" type="slidenum">
              <a:rPr lang="en-IN" smtClean="0"/>
              <a:t>‹#›</a:t>
            </a:fld>
            <a:endParaRPr lang="en-IN"/>
          </a:p>
        </p:txBody>
      </p:sp>
    </p:spTree>
    <p:extLst>
      <p:ext uri="{BB962C8B-B14F-4D97-AF65-F5344CB8AC3E}">
        <p14:creationId xmlns:p14="http://schemas.microsoft.com/office/powerpoint/2010/main" val="1867429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273C4-8BB6-C5F0-57A1-4BC5CA1E93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1346790C-7D06-739D-77DF-0C631CCFFE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7C567089-58CA-3592-5683-A0B110923E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78B2E3-20B3-971A-4514-F9355E1E56BA}"/>
              </a:ext>
            </a:extLst>
          </p:cNvPr>
          <p:cNvSpPr>
            <a:spLocks noGrp="1"/>
          </p:cNvSpPr>
          <p:nvPr>
            <p:ph type="dt" sz="half" idx="10"/>
          </p:nvPr>
        </p:nvSpPr>
        <p:spPr/>
        <p:txBody>
          <a:bodyPr/>
          <a:lstStyle/>
          <a:p>
            <a:fld id="{EDDFE6D3-922C-4290-A3AA-C340040DE935}" type="datetimeFigureOut">
              <a:rPr lang="en-IN" smtClean="0"/>
              <a:t>06-06-2026</a:t>
            </a:fld>
            <a:endParaRPr lang="en-IN"/>
          </a:p>
        </p:txBody>
      </p:sp>
      <p:sp>
        <p:nvSpPr>
          <p:cNvPr id="6" name="Footer Placeholder 5">
            <a:extLst>
              <a:ext uri="{FF2B5EF4-FFF2-40B4-BE49-F238E27FC236}">
                <a16:creationId xmlns:a16="http://schemas.microsoft.com/office/drawing/2014/main" id="{62E6D1B9-9326-6D8E-014B-195368F137E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5DEF605-BF90-C909-9F94-DA67AF53B3D0}"/>
              </a:ext>
            </a:extLst>
          </p:cNvPr>
          <p:cNvSpPr>
            <a:spLocks noGrp="1"/>
          </p:cNvSpPr>
          <p:nvPr>
            <p:ph type="sldNum" sz="quarter" idx="12"/>
          </p:nvPr>
        </p:nvSpPr>
        <p:spPr/>
        <p:txBody>
          <a:bodyPr/>
          <a:lstStyle/>
          <a:p>
            <a:fld id="{1461B900-D768-4707-8294-008234AEDEB4}" type="slidenum">
              <a:rPr lang="en-IN" smtClean="0"/>
              <a:t>‹#›</a:t>
            </a:fld>
            <a:endParaRPr lang="en-IN"/>
          </a:p>
        </p:txBody>
      </p:sp>
    </p:spTree>
    <p:extLst>
      <p:ext uri="{BB962C8B-B14F-4D97-AF65-F5344CB8AC3E}">
        <p14:creationId xmlns:p14="http://schemas.microsoft.com/office/powerpoint/2010/main" val="4137727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BE556-290B-8EF5-B8CA-7D9238E9CDDE}"/>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69AC89DE-F09A-C468-75E7-0499FAF2BE6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74C996E-1765-E627-EBBF-04DAC6D5191C}"/>
              </a:ext>
            </a:extLst>
          </p:cNvPr>
          <p:cNvSpPr>
            <a:spLocks noGrp="1"/>
          </p:cNvSpPr>
          <p:nvPr>
            <p:ph type="dt" sz="half" idx="10"/>
          </p:nvPr>
        </p:nvSpPr>
        <p:spPr/>
        <p:txBody>
          <a:bodyPr/>
          <a:lstStyle/>
          <a:p>
            <a:fld id="{EDDFE6D3-922C-4290-A3AA-C340040DE935}" type="datetimeFigureOut">
              <a:rPr lang="en-IN" smtClean="0"/>
              <a:t>06-06-2026</a:t>
            </a:fld>
            <a:endParaRPr lang="en-IN"/>
          </a:p>
        </p:txBody>
      </p:sp>
      <p:sp>
        <p:nvSpPr>
          <p:cNvPr id="5" name="Footer Placeholder 4">
            <a:extLst>
              <a:ext uri="{FF2B5EF4-FFF2-40B4-BE49-F238E27FC236}">
                <a16:creationId xmlns:a16="http://schemas.microsoft.com/office/drawing/2014/main" id="{45F90F44-9FD3-31A0-EB88-8FE733478BC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FC05676-7AD3-ECD4-73F9-35924D8E861B}"/>
              </a:ext>
            </a:extLst>
          </p:cNvPr>
          <p:cNvSpPr>
            <a:spLocks noGrp="1"/>
          </p:cNvSpPr>
          <p:nvPr>
            <p:ph type="sldNum" sz="quarter" idx="12"/>
          </p:nvPr>
        </p:nvSpPr>
        <p:spPr/>
        <p:txBody>
          <a:bodyPr/>
          <a:lstStyle/>
          <a:p>
            <a:fld id="{1461B900-D768-4707-8294-008234AEDEB4}" type="slidenum">
              <a:rPr lang="en-IN" smtClean="0"/>
              <a:t>‹#›</a:t>
            </a:fld>
            <a:endParaRPr lang="en-IN"/>
          </a:p>
        </p:txBody>
      </p:sp>
    </p:spTree>
    <p:extLst>
      <p:ext uri="{BB962C8B-B14F-4D97-AF65-F5344CB8AC3E}">
        <p14:creationId xmlns:p14="http://schemas.microsoft.com/office/powerpoint/2010/main" val="1724131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374E6B-7885-AA55-0581-7C30AD7DB4D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8699D65-D831-83F2-4096-34F921C9B8A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4F0DA68-192D-95D5-D08A-42CAD669F656}"/>
              </a:ext>
            </a:extLst>
          </p:cNvPr>
          <p:cNvSpPr>
            <a:spLocks noGrp="1"/>
          </p:cNvSpPr>
          <p:nvPr>
            <p:ph type="dt" sz="half" idx="10"/>
          </p:nvPr>
        </p:nvSpPr>
        <p:spPr/>
        <p:txBody>
          <a:bodyPr/>
          <a:lstStyle/>
          <a:p>
            <a:fld id="{EDDFE6D3-922C-4290-A3AA-C340040DE935}" type="datetimeFigureOut">
              <a:rPr lang="en-IN" smtClean="0"/>
              <a:t>06-06-2026</a:t>
            </a:fld>
            <a:endParaRPr lang="en-IN"/>
          </a:p>
        </p:txBody>
      </p:sp>
      <p:sp>
        <p:nvSpPr>
          <p:cNvPr id="5" name="Footer Placeholder 4">
            <a:extLst>
              <a:ext uri="{FF2B5EF4-FFF2-40B4-BE49-F238E27FC236}">
                <a16:creationId xmlns:a16="http://schemas.microsoft.com/office/drawing/2014/main" id="{07CDDE87-4C3C-4D1A-5E61-7B83F2B17CC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AE4B69F-2D75-747A-A212-CAF72D1E8CBB}"/>
              </a:ext>
            </a:extLst>
          </p:cNvPr>
          <p:cNvSpPr>
            <a:spLocks noGrp="1"/>
          </p:cNvSpPr>
          <p:nvPr>
            <p:ph type="sldNum" sz="quarter" idx="12"/>
          </p:nvPr>
        </p:nvSpPr>
        <p:spPr/>
        <p:txBody>
          <a:bodyPr/>
          <a:lstStyle/>
          <a:p>
            <a:fld id="{1461B900-D768-4707-8294-008234AEDEB4}" type="slidenum">
              <a:rPr lang="en-IN" smtClean="0"/>
              <a:t>‹#›</a:t>
            </a:fld>
            <a:endParaRPr lang="en-IN"/>
          </a:p>
        </p:txBody>
      </p:sp>
    </p:spTree>
    <p:extLst>
      <p:ext uri="{BB962C8B-B14F-4D97-AF65-F5344CB8AC3E}">
        <p14:creationId xmlns:p14="http://schemas.microsoft.com/office/powerpoint/2010/main" val="1785842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37A4C1-FA0E-A3C4-5E09-6C436077F6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30E7A10-BFE7-BAD5-6BEC-7E3BDB6DE9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732409A-460E-2E0F-0AFE-72322AACF0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DFE6D3-922C-4290-A3AA-C340040DE935}" type="datetimeFigureOut">
              <a:rPr lang="en-IN" smtClean="0"/>
              <a:t>06-06-2026</a:t>
            </a:fld>
            <a:endParaRPr lang="en-IN"/>
          </a:p>
        </p:txBody>
      </p:sp>
      <p:sp>
        <p:nvSpPr>
          <p:cNvPr id="5" name="Footer Placeholder 4">
            <a:extLst>
              <a:ext uri="{FF2B5EF4-FFF2-40B4-BE49-F238E27FC236}">
                <a16:creationId xmlns:a16="http://schemas.microsoft.com/office/drawing/2014/main" id="{AFAE47C9-E58C-A9D0-F5CE-00FF22D58B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A80366CD-8BBA-205B-6F5B-D18AAA7DBF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61B900-D768-4707-8294-008234AEDEB4}" type="slidenum">
              <a:rPr lang="en-IN" smtClean="0"/>
              <a:t>‹#›</a:t>
            </a:fld>
            <a:endParaRPr lang="en-IN"/>
          </a:p>
        </p:txBody>
      </p:sp>
    </p:spTree>
    <p:extLst>
      <p:ext uri="{BB962C8B-B14F-4D97-AF65-F5344CB8AC3E}">
        <p14:creationId xmlns:p14="http://schemas.microsoft.com/office/powerpoint/2010/main" val="35883887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14464-D423-5959-0368-137C0B563876}"/>
              </a:ext>
            </a:extLst>
          </p:cNvPr>
          <p:cNvSpPr>
            <a:spLocks noGrp="1"/>
          </p:cNvSpPr>
          <p:nvPr>
            <p:ph type="ctrTitle"/>
          </p:nvPr>
        </p:nvSpPr>
        <p:spPr/>
        <p:txBody>
          <a:bodyPr/>
          <a:lstStyle/>
          <a:p>
            <a:r>
              <a:rPr lang="en-IN" dirty="0"/>
              <a:t>Strategies for Perfect Quant Score (Q90)</a:t>
            </a:r>
          </a:p>
        </p:txBody>
      </p:sp>
      <p:sp>
        <p:nvSpPr>
          <p:cNvPr id="3" name="Subtitle 2">
            <a:extLst>
              <a:ext uri="{FF2B5EF4-FFF2-40B4-BE49-F238E27FC236}">
                <a16:creationId xmlns:a16="http://schemas.microsoft.com/office/drawing/2014/main" id="{49A94256-A30A-B457-5322-887496A154A5}"/>
              </a:ext>
            </a:extLst>
          </p:cNvPr>
          <p:cNvSpPr>
            <a:spLocks noGrp="1"/>
          </p:cNvSpPr>
          <p:nvPr>
            <p:ph type="subTitle" idx="1"/>
          </p:nvPr>
        </p:nvSpPr>
        <p:spPr/>
        <p:txBody>
          <a:bodyPr/>
          <a:lstStyle/>
          <a:p>
            <a:r>
              <a:rPr lang="en-IN" b="1" dirty="0"/>
              <a:t>- GMAT Club</a:t>
            </a:r>
          </a:p>
        </p:txBody>
      </p:sp>
    </p:spTree>
    <p:extLst>
      <p:ext uri="{BB962C8B-B14F-4D97-AF65-F5344CB8AC3E}">
        <p14:creationId xmlns:p14="http://schemas.microsoft.com/office/powerpoint/2010/main" val="2396361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AED5FA-6C91-015E-11A1-9AB81ACB18D7}"/>
              </a:ext>
            </a:extLst>
          </p:cNvPr>
          <p:cNvSpPr>
            <a:spLocks noGrp="1"/>
          </p:cNvSpPr>
          <p:nvPr>
            <p:ph idx="1"/>
          </p:nvPr>
        </p:nvSpPr>
        <p:spPr>
          <a:xfrm>
            <a:off x="838200" y="581152"/>
            <a:ext cx="10515600" cy="5595811"/>
          </a:xfrm>
        </p:spPr>
        <p:txBody>
          <a:bodyPr>
            <a:normAutofit/>
          </a:bodyPr>
          <a:lstStyle/>
          <a:p>
            <a:pPr marL="0" indent="0">
              <a:buNone/>
            </a:pPr>
            <a:r>
              <a:rPr lang="en-IN" sz="4000" dirty="0"/>
              <a:t>What is your current Quant Score range?</a:t>
            </a:r>
          </a:p>
          <a:p>
            <a:pPr marL="0" indent="0">
              <a:buNone/>
            </a:pPr>
            <a:endParaRPr lang="en-IN" sz="4000" dirty="0"/>
          </a:p>
          <a:p>
            <a:pPr>
              <a:buFont typeface="Arial" panose="020B0604020202020204" pitchFamily="34" charset="0"/>
              <a:buChar char="•"/>
            </a:pPr>
            <a:r>
              <a:rPr lang="en-IN" sz="2400" dirty="0"/>
              <a:t>Below Q80 </a:t>
            </a:r>
          </a:p>
          <a:p>
            <a:pPr>
              <a:buFont typeface="Arial" panose="020B0604020202020204" pitchFamily="34" charset="0"/>
              <a:buChar char="•"/>
            </a:pPr>
            <a:r>
              <a:rPr lang="en-IN" sz="2400" dirty="0"/>
              <a:t>Q80-Q83 </a:t>
            </a:r>
          </a:p>
          <a:p>
            <a:pPr>
              <a:buFont typeface="Arial" panose="020B0604020202020204" pitchFamily="34" charset="0"/>
              <a:buChar char="•"/>
            </a:pPr>
            <a:r>
              <a:rPr lang="en-IN" sz="2400" dirty="0"/>
              <a:t>Q84-Q86 </a:t>
            </a:r>
          </a:p>
          <a:p>
            <a:pPr>
              <a:buFont typeface="Arial" panose="020B0604020202020204" pitchFamily="34" charset="0"/>
              <a:buChar char="•"/>
            </a:pPr>
            <a:r>
              <a:rPr lang="en-IN" sz="2400" dirty="0"/>
              <a:t>Q87-Q89 </a:t>
            </a:r>
          </a:p>
          <a:p>
            <a:pPr>
              <a:buFont typeface="Arial" panose="020B0604020202020204" pitchFamily="34" charset="0"/>
              <a:buChar char="•"/>
            </a:pPr>
            <a:r>
              <a:rPr lang="en-IN" sz="2400" dirty="0"/>
              <a:t>Q90 </a:t>
            </a:r>
          </a:p>
          <a:p>
            <a:pPr marL="0" indent="0">
              <a:buNone/>
            </a:pPr>
            <a:endParaRPr lang="en-IN" sz="1800" b="1" dirty="0"/>
          </a:p>
        </p:txBody>
      </p:sp>
    </p:spTree>
    <p:extLst>
      <p:ext uri="{BB962C8B-B14F-4D97-AF65-F5344CB8AC3E}">
        <p14:creationId xmlns:p14="http://schemas.microsoft.com/office/powerpoint/2010/main" val="1892324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65AFA9-5F65-E19C-65B4-0968EB4E3EE7}"/>
              </a:ext>
            </a:extLst>
          </p:cNvPr>
          <p:cNvSpPr>
            <a:spLocks noGrp="1"/>
          </p:cNvSpPr>
          <p:nvPr>
            <p:ph idx="1"/>
          </p:nvPr>
        </p:nvSpPr>
        <p:spPr>
          <a:xfrm>
            <a:off x="838200" y="426720"/>
            <a:ext cx="10515600" cy="5750243"/>
          </a:xfrm>
        </p:spPr>
        <p:txBody>
          <a:bodyPr>
            <a:normAutofit/>
          </a:bodyPr>
          <a:lstStyle/>
          <a:p>
            <a:pPr marL="0" indent="0">
              <a:buNone/>
            </a:pPr>
            <a:r>
              <a:rPr lang="en-US" dirty="0"/>
              <a:t>A florist normally sells roses at a 40% discount to their list price. On Valentine's Day, in addition to the usual discount, the florist runs a promotion where customers receive 1 additional rose free for every bouquet of 5 roses purchased. Despite this promotion, the florist still earns a 50% profit on the cost price. If the list price of a rose is p, what is the cost price of a rose to the florist?</a:t>
            </a:r>
          </a:p>
          <a:p>
            <a:pPr marL="0" indent="0">
              <a:buNone/>
            </a:pPr>
            <a:endParaRPr lang="en-US" dirty="0"/>
          </a:p>
          <a:p>
            <a:pPr marL="0" indent="0">
              <a:buNone/>
            </a:pPr>
            <a:r>
              <a:rPr lang="en-US" dirty="0"/>
              <a:t>A. 2p/3</a:t>
            </a:r>
          </a:p>
          <a:p>
            <a:pPr marL="0" indent="0">
              <a:buNone/>
            </a:pPr>
            <a:r>
              <a:rPr lang="en-US" dirty="0"/>
              <a:t>B. p/6</a:t>
            </a:r>
          </a:p>
          <a:p>
            <a:pPr marL="0" indent="0">
              <a:buNone/>
            </a:pPr>
            <a:r>
              <a:rPr lang="en-US" dirty="0"/>
              <a:t>C. p/4</a:t>
            </a:r>
          </a:p>
          <a:p>
            <a:pPr marL="0" indent="0">
              <a:buNone/>
            </a:pPr>
            <a:r>
              <a:rPr lang="en-US" dirty="0"/>
              <a:t>D. 2p/5</a:t>
            </a:r>
          </a:p>
          <a:p>
            <a:pPr marL="0" indent="0">
              <a:buNone/>
            </a:pPr>
            <a:r>
              <a:rPr lang="en-US" dirty="0"/>
              <a:t>E. p/3</a:t>
            </a:r>
          </a:p>
        </p:txBody>
      </p:sp>
    </p:spTree>
    <p:extLst>
      <p:ext uri="{BB962C8B-B14F-4D97-AF65-F5344CB8AC3E}">
        <p14:creationId xmlns:p14="http://schemas.microsoft.com/office/powerpoint/2010/main" val="4038542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900EC6-72C1-C213-7D07-C7C71DAEE908}"/>
              </a:ext>
            </a:extLst>
          </p:cNvPr>
          <p:cNvSpPr>
            <a:spLocks noGrp="1"/>
          </p:cNvSpPr>
          <p:nvPr>
            <p:ph idx="1"/>
          </p:nvPr>
        </p:nvSpPr>
        <p:spPr>
          <a:xfrm>
            <a:off x="838200" y="621792"/>
            <a:ext cx="10515600" cy="5555171"/>
          </a:xfrm>
        </p:spPr>
        <p:txBody>
          <a:bodyPr/>
          <a:lstStyle/>
          <a:p>
            <a:r>
              <a:rPr lang="en-IN" dirty="0"/>
              <a:t>LP = p</a:t>
            </a:r>
          </a:p>
          <a:p>
            <a:r>
              <a:rPr lang="en-IN" dirty="0"/>
              <a:t>SP = LP*(60/100)*(5/6) = p/2</a:t>
            </a:r>
          </a:p>
          <a:p>
            <a:r>
              <a:rPr lang="en-IN" dirty="0"/>
              <a:t>Profit = CP/2</a:t>
            </a:r>
          </a:p>
          <a:p>
            <a:endParaRPr lang="en-IN" dirty="0"/>
          </a:p>
          <a:p>
            <a:r>
              <a:rPr lang="en-IN" dirty="0"/>
              <a:t>SP – CP = Profit</a:t>
            </a:r>
          </a:p>
          <a:p>
            <a:r>
              <a:rPr lang="en-IN" dirty="0"/>
              <a:t>p/2 – CP = CP/2</a:t>
            </a:r>
          </a:p>
          <a:p>
            <a:r>
              <a:rPr lang="en-IN" dirty="0"/>
              <a:t>p/2 = 3CP/2</a:t>
            </a:r>
          </a:p>
          <a:p>
            <a:r>
              <a:rPr lang="en-IN" dirty="0"/>
              <a:t>CP = p/3</a:t>
            </a:r>
          </a:p>
          <a:p>
            <a:endParaRPr lang="en-IN" dirty="0"/>
          </a:p>
        </p:txBody>
      </p:sp>
    </p:spTree>
    <p:extLst>
      <p:ext uri="{BB962C8B-B14F-4D97-AF65-F5344CB8AC3E}">
        <p14:creationId xmlns:p14="http://schemas.microsoft.com/office/powerpoint/2010/main" val="53158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4A7A22A0-63F9-F5F6-05AF-5120EACCF12B}"/>
                  </a:ext>
                </a:extLst>
              </p:cNvPr>
              <p:cNvSpPr>
                <a:spLocks noGrp="1"/>
              </p:cNvSpPr>
              <p:nvPr>
                <p:ph idx="1"/>
              </p:nvPr>
            </p:nvSpPr>
            <p:spPr>
              <a:xfrm>
                <a:off x="838200" y="373888"/>
                <a:ext cx="10515600" cy="5803075"/>
              </a:xfrm>
            </p:spPr>
            <p:txBody>
              <a:bodyPr>
                <a:normAutofit/>
              </a:bodyPr>
              <a:lstStyle/>
              <a:p>
                <a:pPr marL="0" indent="0">
                  <a:buNone/>
                </a:pPr>
                <a:r>
                  <a:rPr lang="en-IN" dirty="0"/>
                  <a:t>Points </a:t>
                </a:r>
                <a14:m>
                  <m:oMath xmlns:m="http://schemas.openxmlformats.org/officeDocument/2006/math">
                    <m:r>
                      <a:rPr lang="en-IN" i="1"/>
                      <m:t>𝑝</m:t>
                    </m:r>
                    <m:r>
                      <a:rPr lang="en-IN"/>
                      <m:t>,</m:t>
                    </m:r>
                    <m:r>
                      <a:rPr lang="en-IN" i="1"/>
                      <m:t>𝑞</m:t>
                    </m:r>
                    <m:r>
                      <a:rPr lang="en-IN"/>
                      <m:t>,</m:t>
                    </m:r>
                    <m:r>
                      <a:rPr lang="en-IN" i="1"/>
                      <m:t>𝑟</m:t>
                    </m:r>
                    <m:r>
                      <a:rPr lang="en-IN"/>
                      <m:t>,</m:t>
                    </m:r>
                  </m:oMath>
                </a14:m>
                <a:r>
                  <a:rPr lang="en-IN" dirty="0"/>
                  <a:t>and </a:t>
                </a:r>
                <a14:m>
                  <m:oMath xmlns:m="http://schemas.openxmlformats.org/officeDocument/2006/math">
                    <m:r>
                      <a:rPr lang="en-IN" i="1"/>
                      <m:t>𝑠</m:t>
                    </m:r>
                    <m:r>
                      <a:rPr lang="en-IN" b="0" i="1" smtClean="0">
                        <a:latin typeface="Cambria Math" panose="02040503050406030204" pitchFamily="18" charset="0"/>
                      </a:rPr>
                      <m:t> </m:t>
                    </m:r>
                  </m:oMath>
                </a14:m>
                <a:r>
                  <a:rPr lang="en-IN" dirty="0"/>
                  <a:t>lie on a number line with</a:t>
                </a:r>
              </a:p>
              <a:p>
                <a:pPr marL="0" indent="0">
                  <a:buNone/>
                </a:pPr>
                <a14:m>
                  <m:oMathPara xmlns:m="http://schemas.openxmlformats.org/officeDocument/2006/math">
                    <m:oMathParaPr>
                      <m:jc m:val="centerGroup"/>
                    </m:oMathParaPr>
                    <m:oMath xmlns:m="http://schemas.openxmlformats.org/officeDocument/2006/math">
                      <m:r>
                        <a:rPr lang="en-IN"/>
                        <m:t>0&lt;</m:t>
                      </m:r>
                      <m:r>
                        <a:rPr lang="en-IN" i="1"/>
                        <m:t>𝑝</m:t>
                      </m:r>
                      <m:r>
                        <a:rPr lang="en-IN"/>
                        <m:t>&lt;</m:t>
                      </m:r>
                      <m:r>
                        <a:rPr lang="en-IN" i="1"/>
                        <m:t>𝑞</m:t>
                      </m:r>
                      <m:r>
                        <a:rPr lang="en-IN"/>
                        <m:t>&lt;</m:t>
                      </m:r>
                      <m:r>
                        <a:rPr lang="en-IN" i="1"/>
                        <m:t>𝑟</m:t>
                      </m:r>
                      <m:r>
                        <a:rPr lang="en-IN"/>
                        <m:t>&lt;</m:t>
                      </m:r>
                      <m:r>
                        <a:rPr lang="en-IN" i="1"/>
                        <m:t>𝑠</m:t>
                      </m:r>
                    </m:oMath>
                  </m:oMathPara>
                </a14:m>
                <a:endParaRPr lang="en-IN" dirty="0"/>
              </a:p>
              <a:p>
                <a:pPr marL="0" indent="0">
                  <a:buNone/>
                </a:pPr>
                <a:r>
                  <a:rPr lang="en-IN" dirty="0"/>
                  <a:t>And t</a:t>
                </a:r>
                <a14:m>
                  <m:oMath xmlns:m="http://schemas.openxmlformats.org/officeDocument/2006/math">
                    <m:r>
                      <m:rPr>
                        <m:nor/>
                      </m:rPr>
                      <a:rPr lang="en-US" smtClean="0"/>
                      <m:t>he</m:t>
                    </m:r>
                    <m:r>
                      <m:rPr>
                        <m:nor/>
                      </m:rPr>
                      <a:rPr lang="en-US" smtClean="0"/>
                      <m:t> </m:t>
                    </m:r>
                    <m:r>
                      <m:rPr>
                        <m:nor/>
                      </m:rPr>
                      <a:rPr lang="en-US" smtClean="0"/>
                      <m:t>distance</m:t>
                    </m:r>
                    <m:r>
                      <m:rPr>
                        <m:nor/>
                      </m:rPr>
                      <a:rPr lang="en-US" smtClean="0"/>
                      <m:t> </m:t>
                    </m:r>
                    <m:r>
                      <m:rPr>
                        <m:nor/>
                      </m:rPr>
                      <a:rPr lang="en-US" smtClean="0"/>
                      <m:t>b</m:t>
                    </m:r>
                    <m:r>
                      <m:rPr>
                        <m:nor/>
                      </m:rPr>
                      <a:rPr lang="en-US" smtClean="0"/>
                      <m:t>/</m:t>
                    </m:r>
                    <m:r>
                      <m:rPr>
                        <m:nor/>
                      </m:rPr>
                      <a:rPr lang="en-US" smtClean="0"/>
                      <m:t>w</m:t>
                    </m:r>
                    <m:r>
                      <m:rPr>
                        <m:nor/>
                      </m:rPr>
                      <a:rPr lang="en-US" smtClean="0"/>
                      <m:t> 0 </m:t>
                    </m:r>
                    <m:r>
                      <m:rPr>
                        <m:nor/>
                      </m:rPr>
                      <a:rPr lang="en-US" smtClean="0"/>
                      <m:t>and</m:t>
                    </m:r>
                    <m:r>
                      <m:rPr>
                        <m:nor/>
                      </m:rPr>
                      <a:rPr lang="en-US" smtClean="0"/>
                      <m:t> </m:t>
                    </m:r>
                    <m:r>
                      <m:rPr>
                        <m:nor/>
                      </m:rPr>
                      <a:rPr lang="en-US" smtClean="0"/>
                      <m:t>p</m:t>
                    </m:r>
                    <m:r>
                      <m:rPr>
                        <m:nor/>
                      </m:rPr>
                      <a:rPr lang="en-US" smtClean="0"/>
                      <m:t>, </m:t>
                    </m:r>
                    <m:r>
                      <m:rPr>
                        <m:nor/>
                      </m:rPr>
                      <a:rPr lang="en-US" smtClean="0"/>
                      <m:t>p</m:t>
                    </m:r>
                    <m:r>
                      <m:rPr>
                        <m:nor/>
                      </m:rPr>
                      <a:rPr lang="en-US" smtClean="0"/>
                      <m:t> </m:t>
                    </m:r>
                    <m:r>
                      <m:rPr>
                        <m:nor/>
                      </m:rPr>
                      <a:rPr lang="en-US" smtClean="0"/>
                      <m:t>and</m:t>
                    </m:r>
                    <m:r>
                      <m:rPr>
                        <m:nor/>
                      </m:rPr>
                      <a:rPr lang="en-US" smtClean="0"/>
                      <m:t> </m:t>
                    </m:r>
                    <m:r>
                      <m:rPr>
                        <m:nor/>
                      </m:rPr>
                      <a:rPr lang="en-US" smtClean="0"/>
                      <m:t>q</m:t>
                    </m:r>
                    <m:r>
                      <m:rPr>
                        <m:nor/>
                      </m:rPr>
                      <a:rPr lang="en-US" smtClean="0"/>
                      <m:t>, </m:t>
                    </m:r>
                    <m:r>
                      <m:rPr>
                        <m:nor/>
                      </m:rPr>
                      <a:rPr lang="en-US" smtClean="0"/>
                      <m:t>p</m:t>
                    </m:r>
                    <m:r>
                      <m:rPr>
                        <m:nor/>
                      </m:rPr>
                      <a:rPr lang="en-US" smtClean="0"/>
                      <m:t> </m:t>
                    </m:r>
                    <m:r>
                      <m:rPr>
                        <m:nor/>
                      </m:rPr>
                      <a:rPr lang="en-US" smtClean="0"/>
                      <m:t>and</m:t>
                    </m:r>
                    <m:r>
                      <m:rPr>
                        <m:nor/>
                      </m:rPr>
                      <a:rPr lang="en-US" smtClean="0"/>
                      <m:t> </m:t>
                    </m:r>
                    <m:r>
                      <m:rPr>
                        <m:nor/>
                      </m:rPr>
                      <a:rPr lang="en-US" smtClean="0"/>
                      <m:t>r</m:t>
                    </m:r>
                    <m:r>
                      <m:rPr>
                        <m:nor/>
                      </m:rPr>
                      <a:rPr lang="en-US" smtClean="0"/>
                      <m:t>, </m:t>
                    </m:r>
                    <m:r>
                      <m:rPr>
                        <m:nor/>
                      </m:rPr>
                      <a:rPr lang="en-US" smtClean="0"/>
                      <m:t>and</m:t>
                    </m:r>
                    <m:r>
                      <m:rPr>
                        <m:nor/>
                      </m:rPr>
                      <a:rPr lang="en-US" smtClean="0"/>
                      <m:t> </m:t>
                    </m:r>
                    <m:r>
                      <m:rPr>
                        <m:nor/>
                      </m:rPr>
                      <a:rPr lang="en-US" smtClean="0"/>
                      <m:t>r</m:t>
                    </m:r>
                    <m:r>
                      <m:rPr>
                        <m:nor/>
                      </m:rPr>
                      <a:rPr lang="en-US" smtClean="0"/>
                      <m:t> </m:t>
                    </m:r>
                    <m:r>
                      <m:rPr>
                        <m:nor/>
                      </m:rPr>
                      <a:rPr lang="en-US" smtClean="0"/>
                      <m:t>and</m:t>
                    </m:r>
                    <m:r>
                      <m:rPr>
                        <m:nor/>
                      </m:rPr>
                      <a:rPr lang="en-US" smtClean="0"/>
                      <m:t> </m:t>
                    </m:r>
                    <m:r>
                      <m:rPr>
                        <m:nor/>
                      </m:rPr>
                      <a:rPr lang="en-US" smtClean="0"/>
                      <m:t>s</m:t>
                    </m:r>
                    <m:r>
                      <m:rPr>
                        <m:nor/>
                      </m:rPr>
                      <a:rPr lang="en-US" smtClean="0"/>
                      <m:t> </m:t>
                    </m:r>
                    <m:r>
                      <m:rPr>
                        <m:nor/>
                      </m:rPr>
                      <a:rPr lang="en-US" smtClean="0"/>
                      <m:t>is</m:t>
                    </m:r>
                    <m:r>
                      <m:rPr>
                        <m:nor/>
                      </m:rPr>
                      <a:rPr lang="en-US" smtClean="0"/>
                      <m:t> 1:2:3:4.</m:t>
                    </m:r>
                  </m:oMath>
                </a14:m>
                <a:r>
                  <a:rPr lang="en-IN" dirty="0"/>
                  <a:t> If 42 is equidistant from </a:t>
                </a:r>
                <a14:m>
                  <m:oMath xmlns:m="http://schemas.openxmlformats.org/officeDocument/2006/math">
                    <m:r>
                      <a:rPr lang="en-IN" i="1"/>
                      <m:t>𝑞</m:t>
                    </m:r>
                  </m:oMath>
                </a14:m>
                <a:r>
                  <a:rPr lang="en-IN" dirty="0"/>
                  <a:t> and </a:t>
                </a:r>
                <a14:m>
                  <m:oMath xmlns:m="http://schemas.openxmlformats.org/officeDocument/2006/math">
                    <m:r>
                      <a:rPr lang="en-IN" i="1"/>
                      <m:t>𝑟</m:t>
                    </m:r>
                  </m:oMath>
                </a14:m>
                <a:r>
                  <a:rPr lang="en-IN" dirty="0"/>
                  <a:t>, what is the coordinate of </a:t>
                </a:r>
                <a14:m>
                  <m:oMath xmlns:m="http://schemas.openxmlformats.org/officeDocument/2006/math">
                    <m:r>
                      <a:rPr lang="en-IN" i="1"/>
                      <m:t>𝑠</m:t>
                    </m:r>
                  </m:oMath>
                </a14:m>
                <a:r>
                  <a:rPr lang="en-IN" dirty="0"/>
                  <a:t>?</a:t>
                </a:r>
              </a:p>
              <a:p>
                <a:pPr marL="0" indent="0">
                  <a:buNone/>
                </a:pPr>
                <a:endParaRPr lang="en-IN" b="1" dirty="0"/>
              </a:p>
              <a:p>
                <a:pPr marL="0" indent="0">
                  <a:buNone/>
                </a:pPr>
                <a:r>
                  <a:rPr lang="en-IN" b="1" dirty="0"/>
                  <a:t>A.</a:t>
                </a:r>
                <a:r>
                  <a:rPr lang="en-IN" dirty="0"/>
                  <a:t> 48</a:t>
                </a:r>
                <a:br>
                  <a:rPr lang="en-IN" dirty="0"/>
                </a:br>
                <a:r>
                  <a:rPr lang="en-IN" b="1" dirty="0"/>
                  <a:t>B.</a:t>
                </a:r>
                <a:r>
                  <a:rPr lang="en-IN" dirty="0"/>
                  <a:t> 84</a:t>
                </a:r>
                <a:br>
                  <a:rPr lang="en-IN" dirty="0"/>
                </a:br>
                <a:r>
                  <a:rPr lang="en-IN" b="1" dirty="0"/>
                  <a:t>C.</a:t>
                </a:r>
                <a:r>
                  <a:rPr lang="en-IN" dirty="0"/>
                  <a:t> 96</a:t>
                </a:r>
                <a:br>
                  <a:rPr lang="en-IN" dirty="0"/>
                </a:br>
                <a:r>
                  <a:rPr lang="en-IN" b="1" dirty="0"/>
                  <a:t>D.</a:t>
                </a:r>
                <a:r>
                  <a:rPr lang="en-IN" dirty="0"/>
                  <a:t> 100</a:t>
                </a:r>
                <a:br>
                  <a:rPr lang="en-IN" dirty="0"/>
                </a:br>
                <a:r>
                  <a:rPr lang="en-IN" b="1" dirty="0"/>
                  <a:t>E.</a:t>
                </a:r>
                <a:r>
                  <a:rPr lang="en-IN" dirty="0"/>
                  <a:t> 124</a:t>
                </a:r>
              </a:p>
              <a:p>
                <a:endParaRPr lang="en-IN" dirty="0"/>
              </a:p>
            </p:txBody>
          </p:sp>
        </mc:Choice>
        <mc:Fallback>
          <p:sp>
            <p:nvSpPr>
              <p:cNvPr id="3" name="Content Placeholder 2">
                <a:extLst>
                  <a:ext uri="{FF2B5EF4-FFF2-40B4-BE49-F238E27FC236}">
                    <a16:creationId xmlns:a16="http://schemas.microsoft.com/office/drawing/2014/main" id="{4A7A22A0-63F9-F5F6-05AF-5120EACCF12B}"/>
                  </a:ext>
                </a:extLst>
              </p:cNvPr>
              <p:cNvSpPr>
                <a:spLocks noGrp="1" noRot="1" noChangeAspect="1" noMove="1" noResize="1" noEditPoints="1" noAdjustHandles="1" noChangeArrowheads="1" noChangeShapeType="1" noTextEdit="1"/>
              </p:cNvSpPr>
              <p:nvPr>
                <p:ph idx="1"/>
              </p:nvPr>
            </p:nvSpPr>
            <p:spPr>
              <a:xfrm>
                <a:off x="838200" y="373888"/>
                <a:ext cx="10515600" cy="5803075"/>
              </a:xfrm>
              <a:blipFill>
                <a:blip r:embed="rId2"/>
                <a:stretch>
                  <a:fillRect l="-1217" t="-1681" r="-812"/>
                </a:stretch>
              </a:blipFill>
            </p:spPr>
            <p:txBody>
              <a:bodyPr/>
              <a:lstStyle/>
              <a:p>
                <a:r>
                  <a:rPr lang="en-IN">
                    <a:noFill/>
                  </a:rPr>
                  <a:t> </a:t>
                </a:r>
              </a:p>
            </p:txBody>
          </p:sp>
        </mc:Fallback>
      </mc:AlternateContent>
    </p:spTree>
    <p:extLst>
      <p:ext uri="{BB962C8B-B14F-4D97-AF65-F5344CB8AC3E}">
        <p14:creationId xmlns:p14="http://schemas.microsoft.com/office/powerpoint/2010/main" val="2283209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C8CB54-FF23-9CE2-6F22-8E82C6CB7894}"/>
              </a:ext>
            </a:extLst>
          </p:cNvPr>
          <p:cNvSpPr>
            <a:spLocks noGrp="1"/>
          </p:cNvSpPr>
          <p:nvPr>
            <p:ph idx="1"/>
          </p:nvPr>
        </p:nvSpPr>
        <p:spPr>
          <a:xfrm>
            <a:off x="838200" y="491744"/>
            <a:ext cx="10515600" cy="5685219"/>
          </a:xfrm>
        </p:spPr>
        <p:txBody>
          <a:bodyPr>
            <a:normAutofit fontScale="85000" lnSpcReduction="20000"/>
          </a:bodyPr>
          <a:lstStyle/>
          <a:p>
            <a:pPr marL="0" indent="0">
              <a:buNone/>
            </a:pPr>
            <a:r>
              <a:rPr lang="en-IN" dirty="0"/>
              <a:t>Distance – 0p:pq:qr:rs = x:2x:x:4x </a:t>
            </a:r>
          </a:p>
          <a:p>
            <a:pPr marL="0" indent="0">
              <a:buNone/>
            </a:pPr>
            <a:endParaRPr lang="en-IN" dirty="0"/>
          </a:p>
          <a:p>
            <a:pPr marL="0" indent="0">
              <a:buNone/>
            </a:pPr>
            <a:r>
              <a:rPr lang="en-IN" dirty="0"/>
              <a:t>S is at a distance of x + 2x + x + 4x = 8x</a:t>
            </a:r>
          </a:p>
          <a:p>
            <a:pPr marL="0" indent="0">
              <a:buNone/>
            </a:pPr>
            <a:endParaRPr lang="en-IN" dirty="0"/>
          </a:p>
          <a:p>
            <a:pPr marL="0" indent="0">
              <a:buNone/>
            </a:pPr>
            <a:r>
              <a:rPr lang="en-IN" dirty="0"/>
              <a:t>Also 42 is equidistant from q and r, and hence needs to lie in the middle of both the points, which gives us 2 equations</a:t>
            </a:r>
          </a:p>
          <a:p>
            <a:pPr marL="0" indent="0">
              <a:buNone/>
            </a:pPr>
            <a:endParaRPr lang="en-IN" dirty="0"/>
          </a:p>
          <a:p>
            <a:pPr marL="0" indent="0">
              <a:buNone/>
            </a:pPr>
            <a:r>
              <a:rPr lang="en-IN" dirty="0"/>
              <a:t>3x + y = 42 – (1)</a:t>
            </a:r>
          </a:p>
          <a:p>
            <a:pPr marL="0" indent="0">
              <a:buNone/>
            </a:pPr>
            <a:r>
              <a:rPr lang="en-IN" dirty="0"/>
              <a:t>3x + 2y = 4x – (2)</a:t>
            </a:r>
          </a:p>
          <a:p>
            <a:pPr marL="0" indent="0">
              <a:buNone/>
            </a:pPr>
            <a:endParaRPr lang="en-IN" dirty="0"/>
          </a:p>
          <a:p>
            <a:pPr marL="0" indent="0">
              <a:buNone/>
            </a:pPr>
            <a:r>
              <a:rPr lang="en-IN" dirty="0"/>
              <a:t>On solving you get, x = 2y =&gt; y = 6 and x = 12</a:t>
            </a:r>
          </a:p>
          <a:p>
            <a:pPr marL="0" indent="0">
              <a:buNone/>
            </a:pPr>
            <a:r>
              <a:rPr lang="en-IN" dirty="0"/>
              <a:t>We need to answer 8x =&gt; 8*12 = 96</a:t>
            </a:r>
          </a:p>
          <a:p>
            <a:pPr marL="0" indent="0">
              <a:buNone/>
            </a:pPr>
            <a:endParaRPr lang="en-IN" dirty="0"/>
          </a:p>
          <a:p>
            <a:pPr marL="0" indent="0">
              <a:buNone/>
            </a:pPr>
            <a:r>
              <a:rPr lang="en-IN" dirty="0"/>
              <a:t>PS: Smart approach is to look for options divisible by 8, only sensible option is 96</a:t>
            </a:r>
          </a:p>
          <a:p>
            <a:pPr marL="0" indent="0">
              <a:buNone/>
            </a:pPr>
            <a:endParaRPr lang="en-IN" dirty="0"/>
          </a:p>
        </p:txBody>
      </p:sp>
    </p:spTree>
    <p:extLst>
      <p:ext uri="{BB962C8B-B14F-4D97-AF65-F5344CB8AC3E}">
        <p14:creationId xmlns:p14="http://schemas.microsoft.com/office/powerpoint/2010/main" val="3377378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70F737-CFA0-05A7-7597-1753110D2751}"/>
              </a:ext>
            </a:extLst>
          </p:cNvPr>
          <p:cNvSpPr>
            <a:spLocks noGrp="1"/>
          </p:cNvSpPr>
          <p:nvPr>
            <p:ph idx="1"/>
          </p:nvPr>
        </p:nvSpPr>
        <p:spPr>
          <a:xfrm>
            <a:off x="838200" y="377952"/>
            <a:ext cx="10515600" cy="5799011"/>
          </a:xfrm>
        </p:spPr>
        <p:txBody>
          <a:bodyPr>
            <a:normAutofit/>
          </a:bodyPr>
          <a:lstStyle/>
          <a:p>
            <a:pPr marL="0" indent="0">
              <a:buNone/>
            </a:pPr>
            <a:r>
              <a:rPr lang="en-US" dirty="0"/>
              <a:t>Elliot agreed to complete a project for an initial payment of $180. Working alone, he expected to finish the project exactly by the deadline. After Elliot had completed half of the project, his manager informed him that the project would need to be completed 2 hours earlier than originally planned. To meet the revised deadline, Elliot enlisted his brother, who works at half of Elliot's speed. Together, they completed the remaining work on time. If Elliot and his brother are paid the same hourly wage, how much was Elliot's brother paid?</a:t>
            </a:r>
          </a:p>
          <a:p>
            <a:pPr marL="0" indent="0">
              <a:buNone/>
            </a:pPr>
            <a:endParaRPr lang="en-US" b="1" dirty="0"/>
          </a:p>
          <a:p>
            <a:pPr marL="0" indent="0">
              <a:buNone/>
            </a:pPr>
            <a:r>
              <a:rPr lang="en-US" b="1" dirty="0"/>
              <a:t>A.</a:t>
            </a:r>
            <a:r>
              <a:rPr lang="en-US" dirty="0"/>
              <a:t> $30</a:t>
            </a:r>
            <a:br>
              <a:rPr lang="en-US" dirty="0"/>
            </a:br>
            <a:r>
              <a:rPr lang="en-US" b="1" dirty="0"/>
              <a:t>B.</a:t>
            </a:r>
            <a:r>
              <a:rPr lang="en-US" dirty="0"/>
              <a:t> $45</a:t>
            </a:r>
            <a:br>
              <a:rPr lang="en-US" dirty="0"/>
            </a:br>
            <a:r>
              <a:rPr lang="en-US" b="1" dirty="0"/>
              <a:t>C.</a:t>
            </a:r>
            <a:r>
              <a:rPr lang="en-US" dirty="0"/>
              <a:t> $60</a:t>
            </a:r>
            <a:br>
              <a:rPr lang="en-US" dirty="0"/>
            </a:br>
            <a:r>
              <a:rPr lang="en-US" b="1" dirty="0"/>
              <a:t>D.</a:t>
            </a:r>
            <a:r>
              <a:rPr lang="en-US" dirty="0"/>
              <a:t> $75</a:t>
            </a:r>
            <a:br>
              <a:rPr lang="en-US" dirty="0"/>
            </a:br>
            <a:r>
              <a:rPr lang="en-US" b="1" dirty="0"/>
              <a:t>E.</a:t>
            </a:r>
            <a:r>
              <a:rPr lang="en-US" dirty="0"/>
              <a:t> $90</a:t>
            </a:r>
          </a:p>
          <a:p>
            <a:endParaRPr lang="en-IN" dirty="0"/>
          </a:p>
        </p:txBody>
      </p:sp>
    </p:spTree>
    <p:extLst>
      <p:ext uri="{BB962C8B-B14F-4D97-AF65-F5344CB8AC3E}">
        <p14:creationId xmlns:p14="http://schemas.microsoft.com/office/powerpoint/2010/main" val="1806149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D2FEE06D-9836-2771-3871-92B38AAFDCD1}"/>
                  </a:ext>
                </a:extLst>
              </p:cNvPr>
              <p:cNvSpPr>
                <a:spLocks noGrp="1"/>
              </p:cNvSpPr>
              <p:nvPr>
                <p:ph idx="1"/>
              </p:nvPr>
            </p:nvSpPr>
            <p:spPr>
              <a:xfrm>
                <a:off x="838200" y="410464"/>
                <a:ext cx="10515600" cy="5766499"/>
              </a:xfrm>
            </p:spPr>
            <p:txBody>
              <a:bodyPr>
                <a:normAutofit fontScale="92500"/>
              </a:bodyPr>
              <a:lstStyle/>
              <a:p>
                <a:pPr marL="0" indent="0">
                  <a:buNone/>
                </a:pPr>
                <a:r>
                  <a:rPr lang="en-IN" dirty="0"/>
                  <a:t>Elliot had to save 2 hours of his own work. Since his brother works at half Elliot’s speed, the brother needs 4 hours to cover those 2 Elliot-hours of work.</a:t>
                </a:r>
              </a:p>
              <a:p>
                <a:pPr marL="0" indent="0">
                  <a:buNone/>
                </a:pPr>
                <a:endParaRPr lang="en-IN" dirty="0"/>
              </a:p>
              <a:p>
                <a:pPr marL="0" indent="0">
                  <a:buNone/>
                </a:pPr>
                <a:r>
                  <a:rPr lang="en-IN" dirty="0"/>
                  <a:t>During those 4 hours, Elliot also works 4 hours. So together, in the second half, they complete work that would have taken Elliot 6 hours alone.</a:t>
                </a:r>
              </a:p>
              <a:p>
                <a:pPr marL="0" indent="0">
                  <a:buNone/>
                </a:pPr>
                <a:endParaRPr lang="en-IN" dirty="0"/>
              </a:p>
              <a:p>
                <a:pPr marL="0" indent="0">
                  <a:buNone/>
                </a:pPr>
                <a:r>
                  <a:rPr lang="en-IN" dirty="0"/>
                  <a:t>That means Elliot’s first half also took 6 hours, so the original estimate was 12 hours.</a:t>
                </a:r>
              </a:p>
              <a:p>
                <a:pPr marL="0" indent="0">
                  <a:buNone/>
                </a:pPr>
                <a:endParaRPr lang="en-IN" dirty="0"/>
              </a:p>
              <a:p>
                <a:pPr marL="0" indent="0">
                  <a:buNone/>
                </a:pPr>
                <a:r>
                  <a:rPr lang="en-IN" dirty="0"/>
                  <a:t>Hourly wage = </a:t>
                </a:r>
                <a14:m>
                  <m:oMath xmlns:m="http://schemas.openxmlformats.org/officeDocument/2006/math">
                    <m:r>
                      <a:rPr lang="en-IN"/>
                      <m:t>180</m:t>
                    </m:r>
                    <m:r>
                      <a:rPr lang="en-IN" b="0" i="0" smtClean="0">
                        <a:latin typeface="Cambria Math" panose="02040503050406030204" pitchFamily="18" charset="0"/>
                      </a:rPr>
                      <m:t>/</m:t>
                    </m:r>
                    <m:r>
                      <a:rPr lang="en-IN"/>
                      <m:t>12=15</m:t>
                    </m:r>
                  </m:oMath>
                </a14:m>
                <a:endParaRPr lang="en-IN" dirty="0"/>
              </a:p>
              <a:p>
                <a:pPr marL="0" indent="0">
                  <a:buNone/>
                </a:pPr>
                <a:endParaRPr lang="en-IN" dirty="0"/>
              </a:p>
              <a:p>
                <a:pPr marL="0" indent="0">
                  <a:buNone/>
                </a:pPr>
                <a:r>
                  <a:rPr lang="en-IN" dirty="0"/>
                  <a:t>Brother’s pay = </a:t>
                </a:r>
                <a14:m>
                  <m:oMath xmlns:m="http://schemas.openxmlformats.org/officeDocument/2006/math">
                    <m:r>
                      <a:rPr lang="en-IN"/>
                      <m:t>4</m:t>
                    </m:r>
                    <m:r>
                      <m:rPr>
                        <m:sty m:val="p"/>
                      </m:rPr>
                      <a:rPr lang="en-IN" b="0" i="0" smtClean="0">
                        <a:latin typeface="Cambria Math" panose="02040503050406030204" pitchFamily="18" charset="0"/>
                      </a:rPr>
                      <m:t>x</m:t>
                    </m:r>
                    <m:r>
                      <a:rPr lang="en-IN"/>
                      <m:t>15=</m:t>
                    </m:r>
                    <m:r>
                      <a:rPr lang="en-IN" b="0" i="0" smtClean="0">
                        <a:latin typeface="Cambria Math" panose="02040503050406030204" pitchFamily="18" charset="0"/>
                      </a:rPr>
                      <m:t>60</m:t>
                    </m:r>
                  </m:oMath>
                </a14:m>
                <a:endParaRPr lang="ar-AE" dirty="0"/>
              </a:p>
              <a:p>
                <a:endParaRPr lang="en-IN" dirty="0"/>
              </a:p>
            </p:txBody>
          </p:sp>
        </mc:Choice>
        <mc:Fallback>
          <p:sp>
            <p:nvSpPr>
              <p:cNvPr id="3" name="Content Placeholder 2">
                <a:extLst>
                  <a:ext uri="{FF2B5EF4-FFF2-40B4-BE49-F238E27FC236}">
                    <a16:creationId xmlns:a16="http://schemas.microsoft.com/office/drawing/2014/main" id="{D2FEE06D-9836-2771-3871-92B38AAFDCD1}"/>
                  </a:ext>
                </a:extLst>
              </p:cNvPr>
              <p:cNvSpPr>
                <a:spLocks noGrp="1" noRot="1" noChangeAspect="1" noMove="1" noResize="1" noEditPoints="1" noAdjustHandles="1" noChangeArrowheads="1" noChangeShapeType="1" noTextEdit="1"/>
              </p:cNvSpPr>
              <p:nvPr>
                <p:ph idx="1"/>
              </p:nvPr>
            </p:nvSpPr>
            <p:spPr>
              <a:xfrm>
                <a:off x="838200" y="410464"/>
                <a:ext cx="10515600" cy="5766499"/>
              </a:xfrm>
              <a:blipFill>
                <a:blip r:embed="rId2"/>
                <a:stretch>
                  <a:fillRect l="-1043" t="-1586" b="-2431"/>
                </a:stretch>
              </a:blipFill>
            </p:spPr>
            <p:txBody>
              <a:bodyPr/>
              <a:lstStyle/>
              <a:p>
                <a:r>
                  <a:rPr lang="en-IN">
                    <a:noFill/>
                  </a:rPr>
                  <a:t> </a:t>
                </a:r>
              </a:p>
            </p:txBody>
          </p:sp>
        </mc:Fallback>
      </mc:AlternateContent>
    </p:spTree>
    <p:extLst>
      <p:ext uri="{BB962C8B-B14F-4D97-AF65-F5344CB8AC3E}">
        <p14:creationId xmlns:p14="http://schemas.microsoft.com/office/powerpoint/2010/main" val="4122250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E0BBC-FCD2-ACFE-4215-5087F394F476}"/>
              </a:ext>
            </a:extLst>
          </p:cNvPr>
          <p:cNvSpPr>
            <a:spLocks noGrp="1"/>
          </p:cNvSpPr>
          <p:nvPr>
            <p:ph type="title"/>
          </p:nvPr>
        </p:nvSpPr>
        <p:spPr/>
        <p:txBody>
          <a:bodyPr/>
          <a:lstStyle/>
          <a:p>
            <a:r>
              <a:rPr lang="en-IN" dirty="0"/>
              <a:t>Tips</a:t>
            </a:r>
          </a:p>
        </p:txBody>
      </p:sp>
      <p:sp>
        <p:nvSpPr>
          <p:cNvPr id="3" name="Content Placeholder 2">
            <a:extLst>
              <a:ext uri="{FF2B5EF4-FFF2-40B4-BE49-F238E27FC236}">
                <a16:creationId xmlns:a16="http://schemas.microsoft.com/office/drawing/2014/main" id="{9B860945-8031-EE4A-1753-837F61AC19BA}"/>
              </a:ext>
            </a:extLst>
          </p:cNvPr>
          <p:cNvSpPr>
            <a:spLocks noGrp="1"/>
          </p:cNvSpPr>
          <p:nvPr>
            <p:ph idx="1"/>
          </p:nvPr>
        </p:nvSpPr>
        <p:spPr/>
        <p:txBody>
          <a:bodyPr>
            <a:normAutofit fontScale="77500" lnSpcReduction="20000"/>
          </a:bodyPr>
          <a:lstStyle/>
          <a:p>
            <a:r>
              <a:rPr lang="en-US" dirty="0"/>
              <a:t>Build strong fundamentals</a:t>
            </a:r>
          </a:p>
          <a:p>
            <a:r>
              <a:rPr lang="en-US" dirty="0"/>
              <a:t>Do topic-wise practice until you are comfortable across all difficulty levels (at least up to the 705 range on GMAT Club)</a:t>
            </a:r>
          </a:p>
          <a:p>
            <a:r>
              <a:rPr lang="en-US" dirty="0"/>
              <a:t>Analyze mistakes, not just the correct answer. Ask yourself: "What should have been my first thought when I saw this question?"</a:t>
            </a:r>
          </a:p>
          <a:p>
            <a:r>
              <a:rPr lang="en-US" dirty="0"/>
              <a:t>You don't get step marking. A beautiful setup with the wrong answer is still wrong.</a:t>
            </a:r>
          </a:p>
          <a:p>
            <a:r>
              <a:rPr lang="en-US" dirty="0"/>
              <a:t>Identify patterns and build muscle memory. An error log can be your best friend.</a:t>
            </a:r>
          </a:p>
          <a:p>
            <a:r>
              <a:rPr lang="en-US" dirty="0"/>
              <a:t>Every number tells a story. So observe them before setting up equations.</a:t>
            </a:r>
          </a:p>
          <a:p>
            <a:r>
              <a:rPr lang="en-US" dirty="0"/>
              <a:t>Have multiple approaches. The first method is not always the fastest one.</a:t>
            </a:r>
          </a:p>
          <a:p>
            <a:r>
              <a:rPr lang="en-US" dirty="0"/>
              <a:t>Know when to stop solving and start making decisions.</a:t>
            </a:r>
          </a:p>
          <a:p>
            <a:r>
              <a:rPr lang="en-US" dirty="0"/>
              <a:t>Leave enough time for review. Many points are lost on questions you already knew how to solve.</a:t>
            </a:r>
          </a:p>
        </p:txBody>
      </p:sp>
    </p:spTree>
    <p:extLst>
      <p:ext uri="{BB962C8B-B14F-4D97-AF65-F5344CB8AC3E}">
        <p14:creationId xmlns:p14="http://schemas.microsoft.com/office/powerpoint/2010/main" val="34003726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TotalTime>
  <Words>747</Words>
  <Application>Microsoft Office PowerPoint</Application>
  <PresentationFormat>Widescreen</PresentationFormat>
  <Paragraphs>64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Cambria Math</vt:lpstr>
      <vt:lpstr>Office Theme</vt:lpstr>
      <vt:lpstr>Strategies for Perfect Quant Score (Q90)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Harsh Rumalwala</dc:creator>
  <cp:lastModifiedBy>Harsh Rumalwala</cp:lastModifiedBy>
  <cp:revision>1</cp:revision>
  <dcterms:created xsi:type="dcterms:W3CDTF">2026-06-06T14:09:35Z</dcterms:created>
  <dcterms:modified xsi:type="dcterms:W3CDTF">2026-06-06T17:33:10Z</dcterms:modified>
</cp:coreProperties>
</file>