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519DE6-0531-4C71-9C55-22481E834CB1}" type="datetimeFigureOut">
              <a:rPr lang="en-US" smtClean="0"/>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519DE6-0531-4C71-9C55-22481E834CB1}" type="datetimeFigureOut">
              <a:rPr lang="en-US" smtClean="0"/>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519DE6-0531-4C71-9C55-22481E834CB1}" type="datetimeFigureOut">
              <a:rPr lang="en-US" smtClean="0"/>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519DE6-0531-4C71-9C55-22481E834CB1}" type="datetimeFigureOut">
              <a:rPr lang="en-US" smtClean="0"/>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519DE6-0531-4C71-9C55-22481E834CB1}" type="datetimeFigureOut">
              <a:rPr lang="en-US" smtClean="0"/>
              <a:t>12/6/2012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519DE6-0531-4C71-9C55-22481E834CB1}" type="datetimeFigureOut">
              <a:rPr lang="en-US" smtClean="0"/>
              <a:t>12/6/2012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519DE6-0531-4C71-9C55-22481E834CB1}" type="datetimeFigureOut">
              <a:rPr lang="en-US" smtClean="0"/>
              <a:t>12/6/2012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519DE6-0531-4C71-9C55-22481E834CB1}" type="datetimeFigureOut">
              <a:rPr lang="en-US" smtClean="0"/>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519DE6-0531-4C71-9C55-22481E834CB1}" type="datetimeFigureOut">
              <a:rPr lang="en-US" smtClean="0"/>
              <a:t>12/6/2012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519DE6-0531-4C71-9C55-22481E834CB1}" type="datetimeFigureOut">
              <a:rPr lang="en-US" smtClean="0"/>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519DE6-0531-4C71-9C55-22481E834CB1}" type="datetimeFigureOut">
              <a:rPr lang="en-US" smtClean="0"/>
              <a:t>12/6/2012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CAED6EE-99F5-4BAC-9ADB-303F2BA7EDA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519DE6-0531-4C71-9C55-22481E834CB1}" type="datetimeFigureOut">
              <a:rPr lang="en-US" smtClean="0"/>
              <a:t>12/6/2012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AED6EE-99F5-4BAC-9ADB-303F2BA7EDA6}"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381000"/>
            <a:ext cx="8839200" cy="2585323"/>
          </a:xfrm>
          <a:prstGeom prst="rect">
            <a:avLst/>
          </a:prstGeom>
          <a:noFill/>
        </p:spPr>
        <p:txBody>
          <a:bodyPr wrap="square" rtlCol="0">
            <a:spAutoFit/>
          </a:bodyPr>
          <a:lstStyle/>
          <a:p>
            <a:pPr lvl="0"/>
            <a:r>
              <a:rPr lang="en-US" dirty="0" smtClean="0"/>
              <a:t>1. Each </a:t>
            </a:r>
            <a:r>
              <a:rPr lang="en-US" dirty="0"/>
              <a:t>of the three charities in Novel Grove Estates has 8 persons serving on its board of Directors. If exactly 4 persons serve on three boards each and each pair of charities has 5 persons in common on their boards of Directors, then how many distinct persons serve on one or more boards of directors?</a:t>
            </a:r>
          </a:p>
          <a:p>
            <a:pPr lvl="0"/>
            <a:r>
              <a:rPr lang="en-US" dirty="0" smtClean="0"/>
              <a:t>A. 8</a:t>
            </a:r>
            <a:endParaRPr lang="en-US" dirty="0"/>
          </a:p>
          <a:p>
            <a:pPr lvl="0"/>
            <a:r>
              <a:rPr lang="en-US" dirty="0" smtClean="0"/>
              <a:t>B. 13</a:t>
            </a:r>
            <a:endParaRPr lang="en-US" dirty="0"/>
          </a:p>
          <a:p>
            <a:pPr lvl="0"/>
            <a:r>
              <a:rPr lang="en-US" dirty="0" smtClean="0"/>
              <a:t>C. 16</a:t>
            </a:r>
            <a:endParaRPr lang="en-US" dirty="0"/>
          </a:p>
          <a:p>
            <a:pPr lvl="0"/>
            <a:r>
              <a:rPr lang="en-US" dirty="0" smtClean="0"/>
              <a:t>D. 24</a:t>
            </a:r>
            <a:endParaRPr lang="en-US" dirty="0"/>
          </a:p>
          <a:p>
            <a:pPr lvl="0"/>
            <a:r>
              <a:rPr lang="en-US" dirty="0" smtClean="0"/>
              <a:t>E. 27</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533400"/>
            <a:ext cx="7848600" cy="923330"/>
          </a:xfrm>
          <a:prstGeom prst="rect">
            <a:avLst/>
          </a:prstGeom>
        </p:spPr>
        <p:txBody>
          <a:bodyPr wrap="square">
            <a:spAutoFit/>
          </a:bodyPr>
          <a:lstStyle/>
          <a:p>
            <a:r>
              <a:rPr lang="en-US" dirty="0" smtClean="0"/>
              <a:t>2.   </a:t>
            </a:r>
            <a:r>
              <a:rPr lang="en-US" dirty="0"/>
              <a:t>If m and n are both two-digit numbers, and m-n = 11x, is x an integer?</a:t>
            </a:r>
          </a:p>
          <a:p>
            <a:r>
              <a:rPr lang="en-US" dirty="0"/>
              <a:t>(1) The tens digit and the units digit of m are the same</a:t>
            </a:r>
          </a:p>
          <a:p>
            <a:r>
              <a:rPr lang="en-US" dirty="0"/>
              <a:t>(2) </a:t>
            </a:r>
            <a:r>
              <a:rPr lang="en-US" dirty="0" err="1"/>
              <a:t>m+n</a:t>
            </a:r>
            <a:r>
              <a:rPr lang="en-US" dirty="0"/>
              <a:t> is a multiple of 11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228600"/>
            <a:ext cx="8686800" cy="2862322"/>
          </a:xfrm>
          <a:prstGeom prst="rect">
            <a:avLst/>
          </a:prstGeom>
          <a:noFill/>
        </p:spPr>
        <p:txBody>
          <a:bodyPr wrap="square" rtlCol="0">
            <a:spAutoFit/>
          </a:bodyPr>
          <a:lstStyle/>
          <a:p>
            <a:pPr lvl="0"/>
            <a:r>
              <a:rPr lang="en-US" dirty="0" smtClean="0"/>
              <a:t>3. In </a:t>
            </a:r>
            <a:r>
              <a:rPr lang="en-US" dirty="0"/>
              <a:t>a certain warehouse, 60% of the packages weigh less than 75 pounds, and a total of 48 packages weigh less than 25 pounds. If 80 percent of the packages weigh at least 25 pounds, how many of the packages weigh at least 25 pounds but less than 75 pounds?</a:t>
            </a:r>
          </a:p>
          <a:p>
            <a:r>
              <a:rPr lang="en-US" dirty="0"/>
              <a:t> </a:t>
            </a:r>
          </a:p>
          <a:p>
            <a:pPr lvl="0"/>
            <a:r>
              <a:rPr lang="en-US" dirty="0" smtClean="0"/>
              <a:t>A. 8</a:t>
            </a:r>
            <a:endParaRPr lang="en-US" dirty="0"/>
          </a:p>
          <a:p>
            <a:pPr lvl="0"/>
            <a:r>
              <a:rPr lang="en-US" dirty="0" smtClean="0"/>
              <a:t>B. 64</a:t>
            </a:r>
            <a:endParaRPr lang="en-US" dirty="0"/>
          </a:p>
          <a:p>
            <a:pPr lvl="0"/>
            <a:r>
              <a:rPr lang="en-US" dirty="0" smtClean="0"/>
              <a:t>C. 96</a:t>
            </a:r>
            <a:endParaRPr lang="en-US" dirty="0"/>
          </a:p>
          <a:p>
            <a:pPr lvl="0"/>
            <a:r>
              <a:rPr lang="en-US" dirty="0" smtClean="0"/>
              <a:t>D. 102</a:t>
            </a:r>
            <a:endParaRPr lang="en-US" dirty="0"/>
          </a:p>
          <a:p>
            <a:pPr lvl="0"/>
            <a:r>
              <a:rPr lang="en-US" dirty="0" smtClean="0"/>
              <a:t>E. 144</a:t>
            </a:r>
            <a:endParaRPr lang="en-US" dirty="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382000" cy="2862322"/>
          </a:xfrm>
          <a:prstGeom prst="rect">
            <a:avLst/>
          </a:prstGeom>
          <a:noFill/>
        </p:spPr>
        <p:txBody>
          <a:bodyPr wrap="square" rtlCol="0">
            <a:spAutoFit/>
          </a:bodyPr>
          <a:lstStyle/>
          <a:p>
            <a:pPr lvl="0"/>
            <a:r>
              <a:rPr lang="en-US" dirty="0" smtClean="0"/>
              <a:t>4. An </a:t>
            </a:r>
            <a:r>
              <a:rPr lang="en-US" dirty="0"/>
              <a:t>empty metal box weighs 10 percent of its total weight when filled with varnish. If the weight of a partly filled box is one-half of a completely filled box, what fraction of the box is filled?</a:t>
            </a:r>
          </a:p>
          <a:p>
            <a:r>
              <a:rPr lang="en-US" dirty="0"/>
              <a:t> </a:t>
            </a:r>
          </a:p>
          <a:p>
            <a:pPr lvl="0"/>
            <a:r>
              <a:rPr lang="en-US" dirty="0" smtClean="0"/>
              <a:t>A. 3/5</a:t>
            </a:r>
            <a:endParaRPr lang="en-US" dirty="0"/>
          </a:p>
          <a:p>
            <a:pPr lvl="0"/>
            <a:r>
              <a:rPr lang="en-US" dirty="0" smtClean="0"/>
              <a:t>B. 5/9</a:t>
            </a:r>
            <a:endParaRPr lang="en-US" dirty="0"/>
          </a:p>
          <a:p>
            <a:pPr lvl="0"/>
            <a:r>
              <a:rPr lang="en-US" dirty="0" smtClean="0"/>
              <a:t>C .1/2</a:t>
            </a:r>
            <a:endParaRPr lang="en-US" dirty="0"/>
          </a:p>
          <a:p>
            <a:pPr lvl="0"/>
            <a:r>
              <a:rPr lang="en-US" dirty="0" smtClean="0"/>
              <a:t>D .4/9</a:t>
            </a:r>
            <a:endParaRPr lang="en-US" dirty="0"/>
          </a:p>
          <a:p>
            <a:pPr lvl="0"/>
            <a:r>
              <a:rPr lang="en-US" dirty="0" smtClean="0"/>
              <a:t>E. 2/5 </a:t>
            </a:r>
            <a:endParaRPr lang="en-US" dirty="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457200"/>
            <a:ext cx="8382000" cy="2585323"/>
          </a:xfrm>
          <a:prstGeom prst="rect">
            <a:avLst/>
          </a:prstGeom>
          <a:noFill/>
        </p:spPr>
        <p:txBody>
          <a:bodyPr wrap="square" rtlCol="0">
            <a:spAutoFit/>
          </a:bodyPr>
          <a:lstStyle/>
          <a:p>
            <a:r>
              <a:rPr lang="en-US" dirty="0" smtClean="0"/>
              <a:t>5. If </a:t>
            </a:r>
            <a:r>
              <a:rPr lang="en-US" dirty="0"/>
              <a:t>attendance at a school has increased by 30% over last year, this year’s attendance would have been 10,972. Actually the attendance decreased by 35 percent from last year. What is this year’s attendance?</a:t>
            </a:r>
          </a:p>
          <a:p>
            <a:r>
              <a:rPr lang="en-US" dirty="0"/>
              <a:t>(A) 5,126</a:t>
            </a:r>
          </a:p>
          <a:p>
            <a:r>
              <a:rPr lang="en-US" dirty="0"/>
              <a:t>(B) 5206</a:t>
            </a:r>
          </a:p>
          <a:p>
            <a:r>
              <a:rPr lang="en-US" dirty="0"/>
              <a:t>(C) 5486</a:t>
            </a:r>
          </a:p>
          <a:p>
            <a:r>
              <a:rPr lang="en-US" dirty="0"/>
              <a:t>(D) 6136</a:t>
            </a:r>
          </a:p>
          <a:p>
            <a:r>
              <a:rPr lang="en-US" dirty="0"/>
              <a:t>(E) 6300</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686800" cy="2585323"/>
          </a:xfrm>
          <a:prstGeom prst="rect">
            <a:avLst/>
          </a:prstGeom>
          <a:noFill/>
        </p:spPr>
        <p:txBody>
          <a:bodyPr wrap="square" rtlCol="0">
            <a:spAutoFit/>
          </a:bodyPr>
          <a:lstStyle/>
          <a:p>
            <a:r>
              <a:rPr lang="en-US" dirty="0" smtClean="0"/>
              <a:t>6. A </a:t>
            </a:r>
            <a:r>
              <a:rPr lang="en-US" dirty="0"/>
              <a:t>Shade of paint is made by evenly mixing m gallons of white paint, costing 12$ per gallon, with n gallons of blue paint, costing 30$ per gallon. What is the cost, in dollars per gallon, of the resulting mixture?</a:t>
            </a:r>
          </a:p>
          <a:p>
            <a:r>
              <a:rPr lang="en-US" dirty="0"/>
              <a:t>(A) 12m + 30n</a:t>
            </a:r>
          </a:p>
          <a:p>
            <a:r>
              <a:rPr lang="en-US" dirty="0"/>
              <a:t>(B) 42(12m +30n)</a:t>
            </a:r>
          </a:p>
          <a:p>
            <a:r>
              <a:rPr lang="en-US" dirty="0"/>
              <a:t>(C) (12m +13n) / 42</a:t>
            </a:r>
          </a:p>
          <a:p>
            <a:r>
              <a:rPr lang="en-US" dirty="0"/>
              <a:t>(D) (12m +30n) / </a:t>
            </a:r>
            <a:r>
              <a:rPr lang="en-US" dirty="0" err="1"/>
              <a:t>m+n</a:t>
            </a:r>
            <a:endParaRPr lang="en-US" dirty="0"/>
          </a:p>
          <a:p>
            <a:r>
              <a:rPr lang="en-US" dirty="0"/>
              <a:t>(E) 42 (</a:t>
            </a:r>
            <a:r>
              <a:rPr lang="en-US" dirty="0" err="1"/>
              <a:t>m+n</a:t>
            </a:r>
            <a:r>
              <a:rPr lang="en-US" dirty="0"/>
              <a:t>) / 12m+30n</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52400"/>
            <a:ext cx="8305800" cy="2031325"/>
          </a:xfrm>
          <a:prstGeom prst="rect">
            <a:avLst/>
          </a:prstGeom>
          <a:noFill/>
        </p:spPr>
        <p:txBody>
          <a:bodyPr wrap="square" rtlCol="0">
            <a:spAutoFit/>
          </a:bodyPr>
          <a:lstStyle/>
          <a:p>
            <a:r>
              <a:rPr lang="en-US" dirty="0" smtClean="0"/>
              <a:t>7. If  </a:t>
            </a:r>
            <a:r>
              <a:rPr lang="en-US" dirty="0"/>
              <a:t>8&lt;x&lt;9 and x^2 = (10-y) (10+y) , which of the following is a possible value for y?</a:t>
            </a:r>
          </a:p>
          <a:p>
            <a:r>
              <a:rPr lang="en-US" dirty="0"/>
              <a:t>(A) -7</a:t>
            </a:r>
          </a:p>
          <a:p>
            <a:r>
              <a:rPr lang="en-US" dirty="0"/>
              <a:t>(B) -6</a:t>
            </a:r>
          </a:p>
          <a:p>
            <a:r>
              <a:rPr lang="en-US" dirty="0"/>
              <a:t>(C) 3</a:t>
            </a:r>
          </a:p>
          <a:p>
            <a:r>
              <a:rPr lang="en-US" dirty="0"/>
              <a:t>(D) 4</a:t>
            </a:r>
          </a:p>
          <a:p>
            <a:r>
              <a:rPr lang="en-US" dirty="0"/>
              <a:t>(E) 5</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763000" cy="1200329"/>
          </a:xfrm>
          <a:prstGeom prst="rect">
            <a:avLst/>
          </a:prstGeom>
          <a:noFill/>
        </p:spPr>
        <p:txBody>
          <a:bodyPr wrap="square" rtlCol="0">
            <a:spAutoFit/>
          </a:bodyPr>
          <a:lstStyle/>
          <a:p>
            <a:r>
              <a:rPr lang="en-US" dirty="0" smtClean="0"/>
              <a:t>8. Is </a:t>
            </a:r>
            <a:r>
              <a:rPr lang="en-US" dirty="0"/>
              <a:t>p + q &gt; r + s?</a:t>
            </a:r>
          </a:p>
          <a:p>
            <a:r>
              <a:rPr lang="en-US" dirty="0"/>
              <a:t>(1) p&gt; </a:t>
            </a:r>
            <a:r>
              <a:rPr lang="en-US" dirty="0" err="1"/>
              <a:t>r+s</a:t>
            </a:r>
            <a:endParaRPr lang="en-US" dirty="0"/>
          </a:p>
          <a:p>
            <a:r>
              <a:rPr lang="en-US" dirty="0"/>
              <a:t>(2) q&gt;</a:t>
            </a:r>
            <a:r>
              <a:rPr lang="en-US" dirty="0" err="1"/>
              <a:t>r+s</a:t>
            </a:r>
            <a:endParaRPr lang="en-US" dirty="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915400" cy="1477328"/>
          </a:xfrm>
          <a:prstGeom prst="rect">
            <a:avLst/>
          </a:prstGeom>
          <a:noFill/>
        </p:spPr>
        <p:txBody>
          <a:bodyPr wrap="square" rtlCol="0">
            <a:spAutoFit/>
          </a:bodyPr>
          <a:lstStyle/>
          <a:p>
            <a:r>
              <a:rPr lang="en-US" dirty="0" smtClean="0"/>
              <a:t>9. Sequence </a:t>
            </a:r>
            <a:r>
              <a:rPr lang="en-US" dirty="0"/>
              <a:t>S consists of 24 Non-zero integers. If each term in S after the second is the product of the previous two terms, how many terms in S are negative?</a:t>
            </a:r>
          </a:p>
          <a:p>
            <a:r>
              <a:rPr lang="en-US" dirty="0"/>
              <a:t>(1) The third term in S is positive</a:t>
            </a:r>
          </a:p>
          <a:p>
            <a:r>
              <a:rPr lang="en-US" dirty="0"/>
              <a:t>(2) The fourth term in S is negative</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382000" cy="2031325"/>
          </a:xfrm>
          <a:prstGeom prst="rect">
            <a:avLst/>
          </a:prstGeom>
          <a:noFill/>
        </p:spPr>
        <p:txBody>
          <a:bodyPr wrap="square" rtlCol="0">
            <a:spAutoFit/>
          </a:bodyPr>
          <a:lstStyle/>
          <a:p>
            <a:pPr lvl="0"/>
            <a:r>
              <a:rPr lang="en-US" dirty="0" smtClean="0"/>
              <a:t>10. In </a:t>
            </a:r>
            <a:r>
              <a:rPr lang="en-US" dirty="0"/>
              <a:t>a convenience store in a certain year, the average (AM) </a:t>
            </a:r>
            <a:r>
              <a:rPr lang="en-US" dirty="0" smtClean="0"/>
              <a:t>monthly </a:t>
            </a:r>
            <a:r>
              <a:rPr lang="en-US" dirty="0"/>
              <a:t>sales of soda X was n dollars, where n&gt;0. Was this less than, greater than, or equal to the average (AM) monthly sales of soda Y, in dollars?</a:t>
            </a:r>
          </a:p>
          <a:p>
            <a:r>
              <a:rPr lang="en-US" dirty="0"/>
              <a:t> </a:t>
            </a:r>
          </a:p>
          <a:p>
            <a:pPr lvl="0"/>
            <a:r>
              <a:rPr lang="en-US" dirty="0" smtClean="0"/>
              <a:t>(1)The </a:t>
            </a:r>
            <a:r>
              <a:rPr lang="en-US" dirty="0"/>
              <a:t>average </a:t>
            </a:r>
            <a:r>
              <a:rPr lang="en-US" dirty="0" err="1"/>
              <a:t>montly</a:t>
            </a:r>
            <a:r>
              <a:rPr lang="en-US" dirty="0"/>
              <a:t> sales of soda Y from January to August were n dollars</a:t>
            </a:r>
          </a:p>
          <a:p>
            <a:pPr lvl="0"/>
            <a:r>
              <a:rPr lang="en-US" dirty="0" smtClean="0"/>
              <a:t>(2)The </a:t>
            </a:r>
            <a:r>
              <a:rPr lang="en-US" dirty="0"/>
              <a:t>average monthly sales of soda Y from May to December were 2n dollars. </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458200" cy="1477328"/>
          </a:xfrm>
          <a:prstGeom prst="rect">
            <a:avLst/>
          </a:prstGeom>
          <a:noFill/>
        </p:spPr>
        <p:txBody>
          <a:bodyPr wrap="square" rtlCol="0">
            <a:spAutoFit/>
          </a:bodyPr>
          <a:lstStyle/>
          <a:p>
            <a:pPr lvl="0"/>
            <a:r>
              <a:rPr lang="en-US" dirty="0" smtClean="0"/>
              <a:t>11. </a:t>
            </a:r>
            <a:r>
              <a:rPr lang="en-US" dirty="0"/>
              <a:t>Alan and Betty live in a multistory apartment building. How many stories does the building have?</a:t>
            </a:r>
          </a:p>
          <a:p>
            <a:pPr lvl="0"/>
            <a:r>
              <a:rPr lang="en-US" dirty="0" smtClean="0"/>
              <a:t>(1) There </a:t>
            </a:r>
            <a:r>
              <a:rPr lang="en-US" dirty="0"/>
              <a:t>are 3 stories between those on which Alan and Betty live</a:t>
            </a:r>
          </a:p>
          <a:p>
            <a:pPr lvl="0"/>
            <a:r>
              <a:rPr lang="en-US" dirty="0" smtClean="0"/>
              <a:t>(2) There </a:t>
            </a:r>
            <a:r>
              <a:rPr lang="en-US" dirty="0"/>
              <a:t>are 9 stories above </a:t>
            </a:r>
            <a:r>
              <a:rPr lang="en-US" dirty="0" err="1"/>
              <a:t>alan’s</a:t>
            </a:r>
            <a:r>
              <a:rPr lang="en-US" dirty="0"/>
              <a:t> floor and 9 stories below Betty’s floor</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458200" cy="1477328"/>
          </a:xfrm>
          <a:prstGeom prst="rect">
            <a:avLst/>
          </a:prstGeom>
          <a:noFill/>
        </p:spPr>
        <p:txBody>
          <a:bodyPr wrap="square" rtlCol="0">
            <a:spAutoFit/>
          </a:bodyPr>
          <a:lstStyle/>
          <a:p>
            <a:pPr lvl="0"/>
            <a:r>
              <a:rPr lang="en-US" dirty="0" smtClean="0"/>
              <a:t>12. </a:t>
            </a:r>
            <a:r>
              <a:rPr lang="en-US" dirty="0"/>
              <a:t>Three Children, Alice, Brian, and Chris, have a total of 1.20$ among them. Does Chris have the most money?</a:t>
            </a:r>
          </a:p>
          <a:p>
            <a:pPr lvl="0"/>
            <a:r>
              <a:rPr lang="en-US" dirty="0" smtClean="0"/>
              <a:t>(1)Alice </a:t>
            </a:r>
            <a:r>
              <a:rPr lang="en-US" dirty="0"/>
              <a:t>has 35 cents</a:t>
            </a:r>
          </a:p>
          <a:p>
            <a:pPr lvl="0"/>
            <a:r>
              <a:rPr lang="en-US" dirty="0" smtClean="0"/>
              <a:t>(2)Chris </a:t>
            </a:r>
            <a:r>
              <a:rPr lang="en-US" dirty="0"/>
              <a:t>has 40 Cents</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458200" cy="2031325"/>
          </a:xfrm>
          <a:prstGeom prst="rect">
            <a:avLst/>
          </a:prstGeom>
          <a:noFill/>
        </p:spPr>
        <p:txBody>
          <a:bodyPr wrap="square" rtlCol="0">
            <a:spAutoFit/>
          </a:bodyPr>
          <a:lstStyle/>
          <a:p>
            <a:pPr lvl="0"/>
            <a:r>
              <a:rPr lang="en-US" dirty="0" smtClean="0"/>
              <a:t>13. </a:t>
            </a:r>
            <a:r>
              <a:rPr lang="en-US" dirty="0"/>
              <a:t>A certain calculator is able to display at most 10 digits, so any number with a total of more than 10 digits before and after the decimal point cannot be displayed accurately. If X and Y are positive integers less than 1,000, can the result of dividing X by Y be displayed accurately on the calculator?</a:t>
            </a:r>
          </a:p>
          <a:p>
            <a:pPr lvl="0"/>
            <a:r>
              <a:rPr lang="en-US" dirty="0" smtClean="0"/>
              <a:t>(1) 105&lt;X&lt;108</a:t>
            </a:r>
            <a:endParaRPr lang="en-US" dirty="0"/>
          </a:p>
          <a:p>
            <a:pPr lvl="0"/>
            <a:r>
              <a:rPr lang="en-US" dirty="0" smtClean="0"/>
              <a:t>(2) 3&lt;Y&lt;6</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305800" cy="2585323"/>
          </a:xfrm>
          <a:prstGeom prst="rect">
            <a:avLst/>
          </a:prstGeom>
          <a:noFill/>
        </p:spPr>
        <p:txBody>
          <a:bodyPr wrap="square" rtlCol="0">
            <a:spAutoFit/>
          </a:bodyPr>
          <a:lstStyle/>
          <a:p>
            <a:pPr lvl="0"/>
            <a:r>
              <a:rPr lang="en-US" dirty="0" smtClean="0"/>
              <a:t>14. How </a:t>
            </a:r>
            <a:r>
              <a:rPr lang="en-US" dirty="0"/>
              <a:t>many integers n  greater than 10 and less than 100 are there such that, if the digits of n are reversed, the resulting integer is n+9?</a:t>
            </a:r>
          </a:p>
          <a:p>
            <a:r>
              <a:rPr lang="en-US" dirty="0"/>
              <a:t> </a:t>
            </a:r>
          </a:p>
          <a:p>
            <a:pPr lvl="0"/>
            <a:r>
              <a:rPr lang="en-US" dirty="0" smtClean="0"/>
              <a:t>(A) 5</a:t>
            </a:r>
            <a:endParaRPr lang="en-US" dirty="0"/>
          </a:p>
          <a:p>
            <a:pPr lvl="0"/>
            <a:r>
              <a:rPr lang="en-US" dirty="0" smtClean="0"/>
              <a:t>(B) 6</a:t>
            </a:r>
            <a:endParaRPr lang="en-US" dirty="0"/>
          </a:p>
          <a:p>
            <a:pPr lvl="0"/>
            <a:r>
              <a:rPr lang="en-US" dirty="0" smtClean="0"/>
              <a:t>(C) 7</a:t>
            </a:r>
            <a:endParaRPr lang="en-US" dirty="0"/>
          </a:p>
          <a:p>
            <a:pPr lvl="0"/>
            <a:r>
              <a:rPr lang="en-US" dirty="0" smtClean="0"/>
              <a:t>(D) 8</a:t>
            </a:r>
            <a:endParaRPr lang="en-US" dirty="0"/>
          </a:p>
          <a:p>
            <a:pPr lvl="0"/>
            <a:r>
              <a:rPr lang="en-US" dirty="0" smtClean="0"/>
              <a:t>(E) 9</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305800" cy="1200329"/>
          </a:xfrm>
          <a:prstGeom prst="rect">
            <a:avLst/>
          </a:prstGeom>
          <a:noFill/>
        </p:spPr>
        <p:txBody>
          <a:bodyPr wrap="square" rtlCol="0">
            <a:spAutoFit/>
          </a:bodyPr>
          <a:lstStyle/>
          <a:p>
            <a:r>
              <a:rPr lang="en-US" dirty="0"/>
              <a:t>What is the remainder when the integer 6r is divided by 3?</a:t>
            </a:r>
          </a:p>
          <a:p>
            <a:r>
              <a:rPr lang="en-US" dirty="0"/>
              <a:t>(1) r is an integer</a:t>
            </a:r>
          </a:p>
          <a:p>
            <a:r>
              <a:rPr lang="en-US" dirty="0"/>
              <a:t>(2) r is not a multiple of 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458200" cy="2862322"/>
          </a:xfrm>
          <a:prstGeom prst="rect">
            <a:avLst/>
          </a:prstGeom>
          <a:noFill/>
        </p:spPr>
        <p:txBody>
          <a:bodyPr wrap="square" rtlCol="0">
            <a:spAutoFit/>
          </a:bodyPr>
          <a:lstStyle/>
          <a:p>
            <a:pPr lvl="0"/>
            <a:r>
              <a:rPr lang="en-US" dirty="0" smtClean="0"/>
              <a:t>16. A </a:t>
            </a:r>
            <a:r>
              <a:rPr lang="en-US" dirty="0"/>
              <a:t>group of N families, each with M members are to be lined up in a single line for a photograph. In how many ways can the people be arranged if each family must be kept together?</a:t>
            </a:r>
          </a:p>
          <a:p>
            <a:r>
              <a:rPr lang="en-US" dirty="0"/>
              <a:t> </a:t>
            </a:r>
          </a:p>
          <a:p>
            <a:pPr lvl="0"/>
            <a:r>
              <a:rPr lang="en-US" dirty="0" smtClean="0"/>
              <a:t>(A) </a:t>
            </a:r>
            <a:r>
              <a:rPr lang="en-US" dirty="0" err="1" smtClean="0"/>
              <a:t>M^n</a:t>
            </a:r>
            <a:endParaRPr lang="en-US" dirty="0"/>
          </a:p>
          <a:p>
            <a:pPr lvl="0"/>
            <a:r>
              <a:rPr lang="en-US" dirty="0" smtClean="0"/>
              <a:t>(B) N</a:t>
            </a:r>
            <a:r>
              <a:rPr lang="en-US" dirty="0"/>
              <a:t>! . M!</a:t>
            </a:r>
          </a:p>
          <a:p>
            <a:pPr lvl="0"/>
            <a:r>
              <a:rPr lang="en-US" dirty="0" smtClean="0"/>
              <a:t>(C) N</a:t>
            </a:r>
            <a:r>
              <a:rPr lang="en-US" dirty="0"/>
              <a:t>! . M!. N</a:t>
            </a:r>
          </a:p>
          <a:p>
            <a:pPr lvl="0"/>
            <a:r>
              <a:rPr lang="en-US" dirty="0" smtClean="0"/>
              <a:t>(D) N</a:t>
            </a:r>
            <a:r>
              <a:rPr lang="en-US" dirty="0"/>
              <a:t>! . M!^N</a:t>
            </a:r>
          </a:p>
          <a:p>
            <a:pPr lvl="0"/>
            <a:r>
              <a:rPr lang="en-US" dirty="0" smtClean="0"/>
              <a:t>(E) N</a:t>
            </a:r>
            <a:r>
              <a:rPr lang="en-US" dirty="0"/>
              <a:t>! / (N-M)!</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152400"/>
            <a:ext cx="8229600" cy="1477328"/>
          </a:xfrm>
          <a:prstGeom prst="rect">
            <a:avLst/>
          </a:prstGeom>
          <a:noFill/>
        </p:spPr>
        <p:txBody>
          <a:bodyPr wrap="square" rtlCol="0">
            <a:spAutoFit/>
          </a:bodyPr>
          <a:lstStyle/>
          <a:p>
            <a:r>
              <a:rPr lang="en-US" dirty="0" smtClean="0"/>
              <a:t>17. </a:t>
            </a:r>
            <a:r>
              <a:rPr lang="en-US" dirty="0"/>
              <a:t> </a:t>
            </a:r>
            <a:r>
              <a:rPr lang="en-US" dirty="0" smtClean="0"/>
              <a:t>Set </a:t>
            </a:r>
            <a:r>
              <a:rPr lang="en-US" dirty="0"/>
              <a:t>T is a finite set of positive consecutive multiples of 14. How many of these integers are also multiples of 21?</a:t>
            </a:r>
          </a:p>
          <a:p>
            <a:r>
              <a:rPr lang="en-US" dirty="0"/>
              <a:t> </a:t>
            </a:r>
          </a:p>
          <a:p>
            <a:pPr lvl="0"/>
            <a:r>
              <a:rPr lang="en-US" dirty="0" smtClean="0"/>
              <a:t>(1)Set </a:t>
            </a:r>
            <a:r>
              <a:rPr lang="en-US" dirty="0"/>
              <a:t>T consists of 30 integers</a:t>
            </a:r>
          </a:p>
          <a:p>
            <a:r>
              <a:rPr lang="en-US" dirty="0" smtClean="0"/>
              <a:t>(2) The </a:t>
            </a:r>
            <a:r>
              <a:rPr lang="en-US" dirty="0"/>
              <a:t>smallest integer in Set T is a multiple of 21</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686800" cy="3416320"/>
          </a:xfrm>
          <a:prstGeom prst="rect">
            <a:avLst/>
          </a:prstGeom>
          <a:noFill/>
        </p:spPr>
        <p:txBody>
          <a:bodyPr wrap="square" rtlCol="0">
            <a:spAutoFit/>
          </a:bodyPr>
          <a:lstStyle/>
          <a:p>
            <a:r>
              <a:rPr lang="en-US" dirty="0" smtClean="0"/>
              <a:t>18. Two long time friends want to meet for lunch on a free weekend. One friend, Ann, lives in Portland, and the other, Bill, lives in Seattle. They decided to meet somewhere along this 200-mile stretch, and start driving simultaneously from their respective cities towards each other along the same route. Ann drives an average of 50 miles per hour, and Bill drives an average of 70 miles per hour. Approximately how many miles from Portland will the two meet?</a:t>
            </a:r>
          </a:p>
          <a:p>
            <a:endParaRPr lang="en-US" dirty="0"/>
          </a:p>
          <a:p>
            <a:pPr marL="342900" indent="-342900">
              <a:buAutoNum type="alphaUcParenBoth"/>
            </a:pPr>
            <a:r>
              <a:rPr lang="en-US" dirty="0" smtClean="0"/>
              <a:t>56.7</a:t>
            </a:r>
          </a:p>
          <a:p>
            <a:pPr marL="342900" indent="-342900">
              <a:buAutoNum type="alphaUcParenBoth"/>
            </a:pPr>
            <a:r>
              <a:rPr lang="en-US" dirty="0" smtClean="0"/>
              <a:t>60.0</a:t>
            </a:r>
          </a:p>
          <a:p>
            <a:pPr marL="342900" indent="-342900">
              <a:buAutoNum type="alphaUcParenBoth"/>
            </a:pPr>
            <a:r>
              <a:rPr lang="en-US" dirty="0" smtClean="0"/>
              <a:t>72.5</a:t>
            </a:r>
          </a:p>
          <a:p>
            <a:pPr marL="342900" indent="-342900">
              <a:buAutoNum type="alphaUcParenBoth"/>
            </a:pPr>
            <a:r>
              <a:rPr lang="en-US" dirty="0" smtClean="0"/>
              <a:t>83.3</a:t>
            </a:r>
          </a:p>
          <a:p>
            <a:pPr marL="342900" indent="-342900">
              <a:buAutoNum type="alphaUcParenBoth"/>
            </a:pPr>
            <a:r>
              <a:rPr lang="en-US" dirty="0" smtClean="0"/>
              <a:t>96.7 </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534400" cy="369332"/>
          </a:xfrm>
          <a:prstGeom prst="rect">
            <a:avLst/>
          </a:prstGeom>
          <a:noFill/>
        </p:spPr>
        <p:txBody>
          <a:bodyPr wrap="square" rtlCol="0">
            <a:spAutoFit/>
          </a:bodyPr>
          <a:lstStyle/>
          <a:p>
            <a:endParaRPr lang="en-US" dirty="0"/>
          </a:p>
        </p:txBody>
      </p:sp>
      <p:sp>
        <p:nvSpPr>
          <p:cNvPr id="3" name="TextBox 2"/>
          <p:cNvSpPr txBox="1"/>
          <p:nvPr/>
        </p:nvSpPr>
        <p:spPr>
          <a:xfrm>
            <a:off x="152400" y="228600"/>
            <a:ext cx="8382000" cy="2862322"/>
          </a:xfrm>
          <a:prstGeom prst="rect">
            <a:avLst/>
          </a:prstGeom>
          <a:noFill/>
        </p:spPr>
        <p:txBody>
          <a:bodyPr wrap="square" rtlCol="0">
            <a:spAutoFit/>
          </a:bodyPr>
          <a:lstStyle/>
          <a:p>
            <a:r>
              <a:rPr lang="en-US" dirty="0" smtClean="0"/>
              <a:t>19. An epidemic is reported to have broken out in Florida. The number of detected instances of a certain disease is reported to have increased by 85% IN THE LAST YEAR. What is the lowest number of newly detected instances possible?</a:t>
            </a:r>
          </a:p>
          <a:p>
            <a:endParaRPr lang="en-US" dirty="0"/>
          </a:p>
          <a:p>
            <a:pPr marL="342900" indent="-342900">
              <a:buAutoNum type="alphaUcParenBoth"/>
            </a:pPr>
            <a:r>
              <a:rPr lang="en-US" dirty="0" smtClean="0"/>
              <a:t>1</a:t>
            </a:r>
          </a:p>
          <a:p>
            <a:pPr marL="342900" indent="-342900">
              <a:buAutoNum type="alphaUcParenBoth"/>
            </a:pPr>
            <a:r>
              <a:rPr lang="en-US" dirty="0" smtClean="0"/>
              <a:t>5</a:t>
            </a:r>
          </a:p>
          <a:p>
            <a:pPr marL="342900" indent="-342900">
              <a:buAutoNum type="alphaUcParenBoth"/>
            </a:pPr>
            <a:r>
              <a:rPr lang="en-US" dirty="0" smtClean="0"/>
              <a:t>11</a:t>
            </a:r>
          </a:p>
          <a:p>
            <a:pPr marL="342900" indent="-342900">
              <a:buAutoNum type="alphaUcParenBoth"/>
            </a:pPr>
            <a:r>
              <a:rPr lang="en-US" dirty="0" smtClean="0"/>
              <a:t>15</a:t>
            </a:r>
          </a:p>
          <a:p>
            <a:pPr marL="342900" indent="-342900">
              <a:buAutoNum type="alphaUcParenBoth"/>
            </a:pPr>
            <a:r>
              <a:rPr lang="en-US" dirty="0" smtClean="0"/>
              <a:t>17</a:t>
            </a:r>
          </a:p>
          <a:p>
            <a:pPr marL="342900" indent="-342900"/>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001000" cy="3416320"/>
          </a:xfrm>
          <a:prstGeom prst="rect">
            <a:avLst/>
          </a:prstGeom>
          <a:noFill/>
        </p:spPr>
        <p:txBody>
          <a:bodyPr wrap="square" rtlCol="0">
            <a:spAutoFit/>
          </a:bodyPr>
          <a:lstStyle/>
          <a:p>
            <a:r>
              <a:rPr lang="en-US" dirty="0" smtClean="0"/>
              <a:t>20. </a:t>
            </a:r>
            <a:r>
              <a:rPr lang="en-US" dirty="0" err="1" smtClean="0"/>
              <a:t>Micheal</a:t>
            </a:r>
            <a:r>
              <a:rPr lang="en-US" dirty="0" smtClean="0"/>
              <a:t> cashed a check for $1,200 and received only $10 and $50 denominations in return. During the course of a day, he used 15 bills and then lost the rest of the money. If the number of $10 bills used was one more or one less than the number of $50 bills used what is the minimum possible amount of money that was lost?</a:t>
            </a:r>
          </a:p>
          <a:p>
            <a:endParaRPr lang="en-US" dirty="0"/>
          </a:p>
          <a:p>
            <a:pPr marL="342900" indent="-342900">
              <a:buAutoNum type="alphaUcParenBoth"/>
            </a:pPr>
            <a:r>
              <a:rPr lang="en-US" dirty="0" smtClean="0"/>
              <a:t>$830</a:t>
            </a:r>
          </a:p>
          <a:p>
            <a:pPr marL="342900" indent="-342900">
              <a:buAutoNum type="alphaUcParenBoth"/>
            </a:pPr>
            <a:r>
              <a:rPr lang="en-US" dirty="0" smtClean="0"/>
              <a:t>$800</a:t>
            </a:r>
          </a:p>
          <a:p>
            <a:pPr marL="342900" indent="-342900">
              <a:buAutoNum type="alphaUcParenBoth"/>
            </a:pPr>
            <a:r>
              <a:rPr lang="en-US" dirty="0" smtClean="0"/>
              <a:t>$770</a:t>
            </a:r>
          </a:p>
          <a:p>
            <a:pPr marL="342900" indent="-342900">
              <a:buAutoNum type="alphaUcParenBoth"/>
            </a:pPr>
            <a:r>
              <a:rPr lang="en-US" dirty="0" smtClean="0"/>
              <a:t>730</a:t>
            </a:r>
          </a:p>
          <a:p>
            <a:pPr marL="342900" indent="-342900">
              <a:buAutoNum type="alphaUcParenBoth"/>
            </a:pPr>
            <a:r>
              <a:rPr lang="en-US" dirty="0" smtClean="0"/>
              <a:t>700</a:t>
            </a:r>
          </a:p>
          <a:p>
            <a:pPr marL="342900" indent="-342900"/>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534400" cy="3970318"/>
          </a:xfrm>
          <a:prstGeom prst="rect">
            <a:avLst/>
          </a:prstGeom>
          <a:noFill/>
        </p:spPr>
        <p:txBody>
          <a:bodyPr wrap="square" rtlCol="0">
            <a:spAutoFit/>
          </a:bodyPr>
          <a:lstStyle/>
          <a:p>
            <a:r>
              <a:rPr lang="en-US" dirty="0" smtClean="0"/>
              <a:t>21. On a given week, the classic literature section in a certain library had 40 different books, all of which were in stock on the shelf on Monday morning. If 50 percent of the books that were borrowed during the week were returned to the library on or before Saturday morning of that same week, and if there were at least 22 books on the shelf that Saturday morning, what is the greatest number of books that could have been borrowed during the week?</a:t>
            </a:r>
          </a:p>
          <a:p>
            <a:endParaRPr lang="en-US" dirty="0"/>
          </a:p>
          <a:p>
            <a:pPr marL="342900" indent="-342900">
              <a:buAutoNum type="alphaUcParenBoth"/>
            </a:pPr>
            <a:r>
              <a:rPr lang="en-US" dirty="0" smtClean="0"/>
              <a:t>40</a:t>
            </a:r>
          </a:p>
          <a:p>
            <a:pPr marL="342900" indent="-342900">
              <a:buAutoNum type="alphaUcParenBoth"/>
            </a:pPr>
            <a:r>
              <a:rPr lang="en-US" dirty="0" smtClean="0"/>
              <a:t>38</a:t>
            </a:r>
          </a:p>
          <a:p>
            <a:pPr marL="342900" indent="-342900">
              <a:buAutoNum type="alphaUcParenBoth"/>
            </a:pPr>
            <a:r>
              <a:rPr lang="en-US" dirty="0" smtClean="0"/>
              <a:t>36</a:t>
            </a:r>
          </a:p>
          <a:p>
            <a:pPr marL="342900" indent="-342900">
              <a:buAutoNum type="alphaUcParenBoth"/>
            </a:pPr>
            <a:r>
              <a:rPr lang="en-US" dirty="0" smtClean="0"/>
              <a:t>34</a:t>
            </a:r>
          </a:p>
          <a:p>
            <a:pPr marL="342900" indent="-342900">
              <a:buAutoNum type="alphaUcParenBoth"/>
            </a:pPr>
            <a:r>
              <a:rPr lang="en-US" dirty="0" smtClean="0"/>
              <a:t>32</a:t>
            </a:r>
          </a:p>
          <a:p>
            <a:pPr marL="342900" indent="-342900"/>
            <a:endParaRPr lang="en-US" dirty="0"/>
          </a:p>
          <a:p>
            <a:pPr marL="342900" indent="-342900"/>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534400" cy="2862322"/>
          </a:xfrm>
          <a:prstGeom prst="rect">
            <a:avLst/>
          </a:prstGeom>
          <a:noFill/>
        </p:spPr>
        <p:txBody>
          <a:bodyPr wrap="square" rtlCol="0">
            <a:spAutoFit/>
          </a:bodyPr>
          <a:lstStyle/>
          <a:p>
            <a:r>
              <a:rPr lang="en-US" dirty="0" smtClean="0"/>
              <a:t>22. A taxicab driver worked exactly 18 shifts in a month. He used an average of 41/4 gallons of gasoline for each of the first 10 shifts, and an average of 97/8 gallons of gasoline for each of the rest of his shifts. What is the average amount of gasoline, in gallons, that the taxicab driver used per shift?</a:t>
            </a:r>
          </a:p>
          <a:p>
            <a:endParaRPr lang="en-US" dirty="0"/>
          </a:p>
          <a:p>
            <a:pPr marL="342900" indent="-342900">
              <a:buAutoNum type="alphaUcParenBoth"/>
            </a:pPr>
            <a:r>
              <a:rPr lang="en-US" dirty="0" smtClean="0"/>
              <a:t>11</a:t>
            </a:r>
          </a:p>
          <a:p>
            <a:pPr marL="342900" indent="-342900">
              <a:buAutoNum type="alphaUcParenBoth"/>
            </a:pPr>
            <a:r>
              <a:rPr lang="en-US" dirty="0" smtClean="0"/>
              <a:t>133/12</a:t>
            </a:r>
          </a:p>
          <a:p>
            <a:pPr marL="342900" indent="-342900">
              <a:buAutoNum type="alphaUcParenBoth"/>
            </a:pPr>
            <a:r>
              <a:rPr lang="en-US" dirty="0" smtClean="0"/>
              <a:t>179/16</a:t>
            </a:r>
          </a:p>
          <a:p>
            <a:pPr marL="342900" indent="-342900">
              <a:buAutoNum type="alphaUcParenBoth"/>
            </a:pPr>
            <a:r>
              <a:rPr lang="en-US" dirty="0" smtClean="0"/>
              <a:t>67/6</a:t>
            </a:r>
          </a:p>
          <a:p>
            <a:pPr marL="342900" indent="-342900">
              <a:buAutoNum type="alphaUcParenBoth"/>
            </a:pPr>
            <a:r>
              <a:rPr lang="en-US" dirty="0" smtClean="0"/>
              <a:t>271/24</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763000" cy="2308324"/>
          </a:xfrm>
          <a:prstGeom prst="rect">
            <a:avLst/>
          </a:prstGeom>
          <a:noFill/>
        </p:spPr>
        <p:txBody>
          <a:bodyPr wrap="square" rtlCol="0">
            <a:spAutoFit/>
          </a:bodyPr>
          <a:lstStyle/>
          <a:p>
            <a:r>
              <a:rPr lang="en-US" dirty="0" smtClean="0"/>
              <a:t>23. How many different, three-digit integers have exactly three different digits?</a:t>
            </a:r>
          </a:p>
          <a:p>
            <a:endParaRPr lang="en-US" dirty="0"/>
          </a:p>
          <a:p>
            <a:pPr marL="342900" indent="-342900">
              <a:buAutoNum type="alphaUcParenBoth"/>
            </a:pPr>
            <a:r>
              <a:rPr lang="en-US" dirty="0" smtClean="0"/>
              <a:t>504</a:t>
            </a:r>
          </a:p>
          <a:p>
            <a:pPr marL="342900" indent="-342900">
              <a:buAutoNum type="alphaUcParenBoth"/>
            </a:pPr>
            <a:r>
              <a:rPr lang="en-US" dirty="0" smtClean="0"/>
              <a:t>648</a:t>
            </a:r>
          </a:p>
          <a:p>
            <a:pPr marL="342900" indent="-342900">
              <a:buAutoNum type="alphaUcParenBoth"/>
            </a:pPr>
            <a:r>
              <a:rPr lang="en-US" dirty="0" smtClean="0"/>
              <a:t>720</a:t>
            </a:r>
          </a:p>
          <a:p>
            <a:pPr marL="342900" indent="-342900">
              <a:buAutoNum type="alphaUcParenBoth"/>
            </a:pPr>
            <a:r>
              <a:rPr lang="en-US" dirty="0" smtClean="0"/>
              <a:t>891</a:t>
            </a:r>
          </a:p>
          <a:p>
            <a:pPr marL="342900" indent="-342900">
              <a:buAutoNum type="alphaUcParenBoth"/>
            </a:pPr>
            <a:r>
              <a:rPr lang="en-US" dirty="0" smtClean="0"/>
              <a:t>1000</a:t>
            </a:r>
          </a:p>
          <a:p>
            <a:pPr marL="342900" indent="-342900"/>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228600"/>
            <a:ext cx="8610600" cy="2862322"/>
          </a:xfrm>
          <a:prstGeom prst="rect">
            <a:avLst/>
          </a:prstGeom>
          <a:noFill/>
        </p:spPr>
        <p:txBody>
          <a:bodyPr wrap="square" rtlCol="0">
            <a:spAutoFit/>
          </a:bodyPr>
          <a:lstStyle/>
          <a:p>
            <a:r>
              <a:rPr lang="en-US" dirty="0" smtClean="0"/>
              <a:t>24. A cylindrical tank has a height of 10 feet and a base with a radius of 6 feet. If the thickness of the tank’s sides is negligible, what is the volume, in cubic feet, of the largest rectangular solid that could be placed inside the tank?</a:t>
            </a:r>
          </a:p>
          <a:p>
            <a:endParaRPr lang="en-US" dirty="0"/>
          </a:p>
          <a:p>
            <a:pPr marL="342900" indent="-342900">
              <a:buAutoNum type="alphaUcParenBoth"/>
            </a:pPr>
            <a:r>
              <a:rPr lang="en-US" dirty="0" smtClean="0"/>
              <a:t>60</a:t>
            </a:r>
          </a:p>
          <a:p>
            <a:pPr marL="342900" indent="-342900">
              <a:buAutoNum type="alphaUcParenBoth"/>
            </a:pPr>
            <a:r>
              <a:rPr lang="en-US" dirty="0" smtClean="0"/>
              <a:t>360</a:t>
            </a:r>
          </a:p>
          <a:p>
            <a:pPr marL="342900" indent="-342900">
              <a:buAutoNum type="alphaUcParenBoth"/>
            </a:pPr>
            <a:r>
              <a:rPr lang="en-US" dirty="0" smtClean="0"/>
              <a:t>240 √3 </a:t>
            </a:r>
          </a:p>
          <a:p>
            <a:pPr marL="342900" indent="-342900">
              <a:buAutoNum type="alphaUcParenBoth"/>
            </a:pPr>
            <a:r>
              <a:rPr lang="en-US" dirty="0" smtClean="0"/>
              <a:t>360√2</a:t>
            </a:r>
          </a:p>
          <a:p>
            <a:pPr marL="342900" indent="-342900">
              <a:buAutoNum type="alphaUcParenBoth"/>
            </a:pPr>
            <a:r>
              <a:rPr lang="en-US" dirty="0" smtClean="0"/>
              <a:t>720</a:t>
            </a:r>
          </a:p>
          <a:p>
            <a:pPr marL="342900" indent="-342900">
              <a:buAutoNum type="alphaUcParenBoth"/>
            </a:pP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458200" cy="2585323"/>
          </a:xfrm>
          <a:prstGeom prst="rect">
            <a:avLst/>
          </a:prstGeom>
          <a:noFill/>
        </p:spPr>
        <p:txBody>
          <a:bodyPr wrap="square" rtlCol="0">
            <a:spAutoFit/>
          </a:bodyPr>
          <a:lstStyle/>
          <a:p>
            <a:pPr marL="342900" indent="-342900">
              <a:buAutoNum type="arabicPeriod" startAt="25"/>
            </a:pPr>
            <a:r>
              <a:rPr lang="en-US" dirty="0" smtClean="0"/>
              <a:t>From a group of 3 </a:t>
            </a:r>
            <a:r>
              <a:rPr lang="en-US" dirty="0" err="1" smtClean="0"/>
              <a:t>sophmores</a:t>
            </a:r>
            <a:r>
              <a:rPr lang="en-US" dirty="0" smtClean="0"/>
              <a:t> and 3 juniors, 4 students are to be randomly selected. What is the probability that more juniors than </a:t>
            </a:r>
            <a:r>
              <a:rPr lang="en-US" dirty="0" err="1" smtClean="0"/>
              <a:t>sophmores</a:t>
            </a:r>
            <a:r>
              <a:rPr lang="en-US" dirty="0" smtClean="0"/>
              <a:t> will be selected?</a:t>
            </a:r>
          </a:p>
          <a:p>
            <a:pPr marL="342900" indent="-342900"/>
            <a:endParaRPr lang="en-US" dirty="0"/>
          </a:p>
          <a:p>
            <a:pPr marL="342900" indent="-342900">
              <a:buAutoNum type="alphaUcParenBoth"/>
            </a:pPr>
            <a:r>
              <a:rPr lang="en-US" dirty="0" smtClean="0"/>
              <a:t>1/10</a:t>
            </a:r>
          </a:p>
          <a:p>
            <a:pPr marL="342900" indent="-342900">
              <a:buAutoNum type="alphaUcParenBoth"/>
            </a:pPr>
            <a:r>
              <a:rPr lang="en-US" dirty="0" smtClean="0"/>
              <a:t>1/6</a:t>
            </a:r>
          </a:p>
          <a:p>
            <a:pPr marL="342900" indent="-342900">
              <a:buAutoNum type="alphaUcParenBoth"/>
            </a:pPr>
            <a:r>
              <a:rPr lang="en-US" dirty="0" smtClean="0"/>
              <a:t>1/5</a:t>
            </a:r>
          </a:p>
          <a:p>
            <a:pPr marL="342900" indent="-342900">
              <a:buAutoNum type="alphaUcParenBoth"/>
            </a:pPr>
            <a:r>
              <a:rPr lang="en-US" dirty="0" smtClean="0"/>
              <a:t>¼</a:t>
            </a:r>
          </a:p>
          <a:p>
            <a:pPr marL="342900" indent="-342900">
              <a:buAutoNum type="alphaUcParenBoth"/>
            </a:pPr>
            <a:r>
              <a:rPr lang="en-US" dirty="0" smtClean="0"/>
              <a:t>1/3</a:t>
            </a:r>
          </a:p>
          <a:p>
            <a:pPr marL="342900" indent="-342900">
              <a:buAutoNum type="alphaUcParenBoth"/>
            </a:pP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534400" cy="3416320"/>
          </a:xfrm>
          <a:prstGeom prst="rect">
            <a:avLst/>
          </a:prstGeom>
          <a:noFill/>
        </p:spPr>
        <p:txBody>
          <a:bodyPr wrap="square" rtlCol="0">
            <a:spAutoFit/>
          </a:bodyPr>
          <a:lstStyle/>
          <a:p>
            <a:r>
              <a:rPr lang="en-US" dirty="0" smtClean="0"/>
              <a:t>26. If x^2 – 2x – 15 = 0 and x &gt; 0, which of the following must be equal to Zero?</a:t>
            </a:r>
          </a:p>
          <a:p>
            <a:endParaRPr lang="en-US" dirty="0"/>
          </a:p>
          <a:p>
            <a:pPr marL="400050" indent="-400050">
              <a:buAutoNum type="romanUcPeriod"/>
            </a:pPr>
            <a:r>
              <a:rPr lang="en-US" dirty="0" smtClean="0"/>
              <a:t>x^2 – 6x + 9</a:t>
            </a:r>
          </a:p>
          <a:p>
            <a:pPr marL="400050" indent="-400050">
              <a:buAutoNum type="romanUcPeriod"/>
            </a:pPr>
            <a:r>
              <a:rPr lang="en-US" dirty="0" smtClean="0"/>
              <a:t>X^2 -7x + 10</a:t>
            </a:r>
          </a:p>
          <a:p>
            <a:pPr marL="400050" indent="-400050">
              <a:buAutoNum type="romanUcPeriod"/>
            </a:pPr>
            <a:r>
              <a:rPr lang="en-US" dirty="0" smtClean="0"/>
              <a:t>X^2 – 10x + 25</a:t>
            </a:r>
          </a:p>
          <a:p>
            <a:pPr marL="400050" indent="-400050"/>
            <a:endParaRPr lang="en-US" dirty="0"/>
          </a:p>
          <a:p>
            <a:pPr marL="400050" indent="-400050">
              <a:buAutoNum type="alphaUcParenBoth"/>
            </a:pPr>
            <a:r>
              <a:rPr lang="en-US" dirty="0" smtClean="0"/>
              <a:t>I only</a:t>
            </a:r>
          </a:p>
          <a:p>
            <a:pPr marL="400050" indent="-400050">
              <a:buAutoNum type="alphaUcParenBoth"/>
            </a:pPr>
            <a:r>
              <a:rPr lang="en-US" dirty="0" smtClean="0"/>
              <a:t>II Only</a:t>
            </a:r>
          </a:p>
          <a:p>
            <a:pPr marL="400050" indent="-400050">
              <a:buAutoNum type="alphaUcParenBoth"/>
            </a:pPr>
            <a:r>
              <a:rPr lang="en-US" dirty="0" smtClean="0"/>
              <a:t>III only</a:t>
            </a:r>
          </a:p>
          <a:p>
            <a:pPr marL="400050" indent="-400050">
              <a:buAutoNum type="alphaUcParenBoth"/>
            </a:pPr>
            <a:r>
              <a:rPr lang="en-US" dirty="0" smtClean="0"/>
              <a:t>II, and III only</a:t>
            </a:r>
          </a:p>
          <a:p>
            <a:pPr marL="400050" indent="-400050">
              <a:buAutoNum type="alphaUcParenBoth"/>
            </a:pPr>
            <a:r>
              <a:rPr lang="en-US" dirty="0" smtClean="0"/>
              <a:t>I, II and III</a:t>
            </a:r>
          </a:p>
          <a:p>
            <a:pPr marL="400050" indent="-400050"/>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991600" cy="3693319"/>
          </a:xfrm>
          <a:prstGeom prst="rect">
            <a:avLst/>
          </a:prstGeom>
          <a:noFill/>
        </p:spPr>
        <p:txBody>
          <a:bodyPr wrap="square" rtlCol="0">
            <a:spAutoFit/>
          </a:bodyPr>
          <a:lstStyle/>
          <a:p>
            <a:r>
              <a:rPr lang="en-US" dirty="0" smtClean="0"/>
              <a:t>27. Today Rose is twice as old as Sam and Sam is 3 years younger than Tina. If Rose, Sam and Tina are all alive 4 years from today, which of the following must be true on that day?</a:t>
            </a:r>
          </a:p>
          <a:p>
            <a:endParaRPr lang="en-US" dirty="0"/>
          </a:p>
          <a:p>
            <a:pPr marL="400050" indent="-400050">
              <a:buAutoNum type="romanUcPeriod"/>
            </a:pPr>
            <a:r>
              <a:rPr lang="en-US" dirty="0" smtClean="0"/>
              <a:t>Rose is twice as old as Sam</a:t>
            </a:r>
          </a:p>
          <a:p>
            <a:pPr marL="400050" indent="-400050">
              <a:buAutoNum type="romanUcPeriod"/>
            </a:pPr>
            <a:r>
              <a:rPr lang="en-US" dirty="0" smtClean="0"/>
              <a:t>Sam is 3 years younger than Tina</a:t>
            </a:r>
          </a:p>
          <a:p>
            <a:pPr marL="400050" indent="-400050">
              <a:buAutoNum type="romanUcPeriod"/>
            </a:pPr>
            <a:r>
              <a:rPr lang="en-US" dirty="0" smtClean="0"/>
              <a:t>Rose is older then Tina</a:t>
            </a:r>
          </a:p>
          <a:p>
            <a:pPr marL="400050" indent="-400050">
              <a:buAutoNum type="romanUcPeriod"/>
            </a:pPr>
            <a:endParaRPr lang="en-US" dirty="0"/>
          </a:p>
          <a:p>
            <a:pPr marL="400050" indent="-400050">
              <a:buAutoNum type="alphaUcParenBoth"/>
            </a:pPr>
            <a:r>
              <a:rPr lang="en-US" dirty="0" smtClean="0"/>
              <a:t>I only </a:t>
            </a:r>
          </a:p>
          <a:p>
            <a:pPr marL="400050" indent="-400050">
              <a:buAutoNum type="alphaUcParenBoth"/>
            </a:pPr>
            <a:r>
              <a:rPr lang="en-US" dirty="0" smtClean="0"/>
              <a:t>II only</a:t>
            </a:r>
          </a:p>
          <a:p>
            <a:pPr marL="400050" indent="-400050">
              <a:buAutoNum type="alphaUcParenBoth"/>
            </a:pPr>
            <a:r>
              <a:rPr lang="en-US" dirty="0" smtClean="0"/>
              <a:t>III only</a:t>
            </a:r>
          </a:p>
          <a:p>
            <a:pPr marL="400050" indent="-400050">
              <a:buAutoNum type="alphaUcParenBoth"/>
            </a:pPr>
            <a:r>
              <a:rPr lang="en-US" dirty="0" smtClean="0"/>
              <a:t>I and II </a:t>
            </a:r>
          </a:p>
          <a:p>
            <a:pPr marL="400050" indent="-400050">
              <a:buAutoNum type="alphaUcParenBoth"/>
            </a:pPr>
            <a:r>
              <a:rPr lang="en-US" dirty="0" smtClean="0"/>
              <a:t>II and III</a:t>
            </a:r>
          </a:p>
          <a:p>
            <a:pPr marL="400050" indent="-400050"/>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304800"/>
            <a:ext cx="8229600" cy="3416320"/>
          </a:xfrm>
          <a:prstGeom prst="rect">
            <a:avLst/>
          </a:prstGeom>
          <a:noFill/>
        </p:spPr>
        <p:txBody>
          <a:bodyPr wrap="square" rtlCol="0">
            <a:spAutoFit/>
          </a:bodyPr>
          <a:lstStyle/>
          <a:p>
            <a:r>
              <a:rPr lang="en-US" dirty="0" smtClean="0"/>
              <a:t>28. </a:t>
            </a:r>
            <a:r>
              <a:rPr lang="en-US" dirty="0" err="1" smtClean="0"/>
              <a:t>Ada</a:t>
            </a:r>
            <a:r>
              <a:rPr lang="en-US" dirty="0" smtClean="0"/>
              <a:t> and Paul received their scores on three tests. On the first test, </a:t>
            </a:r>
            <a:r>
              <a:rPr lang="en-US" dirty="0" err="1" smtClean="0"/>
              <a:t>Ada’s</a:t>
            </a:r>
            <a:r>
              <a:rPr lang="en-US" dirty="0" smtClean="0"/>
              <a:t> score was 10 points higher than Paul’s score. On the second test, </a:t>
            </a:r>
            <a:r>
              <a:rPr lang="en-US" dirty="0" err="1" smtClean="0"/>
              <a:t>Ada’s</a:t>
            </a:r>
            <a:r>
              <a:rPr lang="en-US" dirty="0" smtClean="0"/>
              <a:t> score was 4 points higher than Paul’s score. If Paula’s average (AM) score on the three tests was 3 points higher than </a:t>
            </a:r>
            <a:r>
              <a:rPr lang="en-US" dirty="0" err="1" smtClean="0"/>
              <a:t>Ada’s</a:t>
            </a:r>
            <a:r>
              <a:rPr lang="en-US" dirty="0" smtClean="0"/>
              <a:t> average score on the three tests, then Paul’s score on the third test was how many points higher than </a:t>
            </a:r>
            <a:r>
              <a:rPr lang="en-US" dirty="0" err="1" smtClean="0"/>
              <a:t>Ada’s</a:t>
            </a:r>
            <a:r>
              <a:rPr lang="en-US" dirty="0" smtClean="0"/>
              <a:t> score?</a:t>
            </a:r>
          </a:p>
          <a:p>
            <a:endParaRPr lang="en-US" dirty="0"/>
          </a:p>
          <a:p>
            <a:pPr marL="342900" indent="-342900">
              <a:buAutoNum type="alphaUcParenBoth"/>
            </a:pPr>
            <a:r>
              <a:rPr lang="en-US" dirty="0" smtClean="0"/>
              <a:t>9</a:t>
            </a:r>
          </a:p>
          <a:p>
            <a:pPr marL="342900" indent="-342900">
              <a:buAutoNum type="alphaUcParenBoth"/>
            </a:pPr>
            <a:r>
              <a:rPr lang="en-US" dirty="0" smtClean="0"/>
              <a:t>14</a:t>
            </a:r>
          </a:p>
          <a:p>
            <a:pPr marL="342900" indent="-342900">
              <a:buAutoNum type="alphaUcParenBoth"/>
            </a:pPr>
            <a:r>
              <a:rPr lang="en-US" dirty="0" smtClean="0"/>
              <a:t>17</a:t>
            </a:r>
          </a:p>
          <a:p>
            <a:pPr marL="342900" indent="-342900">
              <a:buAutoNum type="alphaUcParenBoth"/>
            </a:pPr>
            <a:r>
              <a:rPr lang="en-US" dirty="0" smtClean="0"/>
              <a:t>23</a:t>
            </a:r>
          </a:p>
          <a:p>
            <a:pPr marL="342900" indent="-342900">
              <a:buAutoNum type="alphaUcParenBoth"/>
            </a:pPr>
            <a:r>
              <a:rPr lang="en-US" dirty="0" smtClean="0"/>
              <a:t>25</a:t>
            </a:r>
          </a:p>
          <a:p>
            <a:pPr marL="342900" indent="-342900"/>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457200"/>
            <a:ext cx="8534400" cy="2308324"/>
          </a:xfrm>
          <a:prstGeom prst="rect">
            <a:avLst/>
          </a:prstGeom>
          <a:noFill/>
        </p:spPr>
        <p:txBody>
          <a:bodyPr wrap="square" rtlCol="0">
            <a:spAutoFit/>
          </a:bodyPr>
          <a:lstStyle/>
          <a:p>
            <a:r>
              <a:rPr lang="en-US" dirty="0" smtClean="0"/>
              <a:t>29. If </a:t>
            </a:r>
            <a:r>
              <a:rPr lang="en-US" dirty="0" err="1" smtClean="0"/>
              <a:t>xy</a:t>
            </a:r>
            <a:r>
              <a:rPr lang="en-US" dirty="0" smtClean="0"/>
              <a:t> &gt; 0 and </a:t>
            </a:r>
            <a:r>
              <a:rPr lang="en-US" dirty="0" err="1" smtClean="0"/>
              <a:t>yz</a:t>
            </a:r>
            <a:r>
              <a:rPr lang="en-US" dirty="0" smtClean="0"/>
              <a:t> &lt; 0, which of the following must be negative?</a:t>
            </a:r>
          </a:p>
          <a:p>
            <a:endParaRPr lang="en-US" dirty="0"/>
          </a:p>
          <a:p>
            <a:pPr marL="342900" indent="-342900">
              <a:buAutoNum type="alphaUcParenBoth"/>
            </a:pPr>
            <a:r>
              <a:rPr lang="en-US" dirty="0" smtClean="0"/>
              <a:t>Xyz</a:t>
            </a:r>
          </a:p>
          <a:p>
            <a:pPr marL="342900" indent="-342900">
              <a:buAutoNum type="alphaUcParenBoth"/>
            </a:pPr>
            <a:r>
              <a:rPr lang="en-US" dirty="0" smtClean="0"/>
              <a:t>Xyz^2</a:t>
            </a:r>
          </a:p>
          <a:p>
            <a:pPr marL="342900" indent="-342900">
              <a:buAutoNum type="alphaUcParenBoth"/>
            </a:pPr>
            <a:r>
              <a:rPr lang="en-US" dirty="0" smtClean="0"/>
              <a:t>Xy^2z</a:t>
            </a:r>
          </a:p>
          <a:p>
            <a:pPr marL="342900" indent="-342900">
              <a:buAutoNum type="alphaUcParenBoth"/>
            </a:pPr>
            <a:r>
              <a:rPr lang="en-US" dirty="0" smtClean="0"/>
              <a:t>Zy^2z^2</a:t>
            </a:r>
          </a:p>
          <a:p>
            <a:pPr marL="342900" indent="-342900">
              <a:buAutoNum type="alphaUcParenBoth"/>
            </a:pPr>
            <a:r>
              <a:rPr lang="en-US" dirty="0" smtClean="0"/>
              <a:t>X^2y^2z^2</a:t>
            </a:r>
          </a:p>
          <a:p>
            <a:pPr marL="342900" indent="-342900"/>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0"/>
            <a:ext cx="8991600" cy="3693319"/>
          </a:xfrm>
          <a:prstGeom prst="rect">
            <a:avLst/>
          </a:prstGeom>
          <a:noFill/>
        </p:spPr>
        <p:txBody>
          <a:bodyPr wrap="square" rtlCol="0">
            <a:spAutoFit/>
          </a:bodyPr>
          <a:lstStyle/>
          <a:p>
            <a:endParaRPr lang="en-US" dirty="0"/>
          </a:p>
          <a:p>
            <a:endParaRPr lang="en-US" dirty="0" smtClean="0"/>
          </a:p>
          <a:p>
            <a:r>
              <a:rPr lang="en-US" dirty="0" smtClean="0"/>
              <a:t>30. Two trains X and Y started simultaneously from opposite ends of a 100-mile route and travelled towards each other on parallel tracks. Train X, traveling at a constant rate, completed the 100-trip in 5 hours; Train Y, travelling at a constant rate, completed the 100-mile trip in 3 hours. How many miles had train X traveled when it met Train Y?</a:t>
            </a:r>
          </a:p>
          <a:p>
            <a:endParaRPr lang="en-US" dirty="0"/>
          </a:p>
          <a:p>
            <a:pPr marL="342900" indent="-342900">
              <a:buAutoNum type="alphaUcParenBoth"/>
            </a:pPr>
            <a:r>
              <a:rPr lang="en-US" dirty="0" smtClean="0"/>
              <a:t>37.5</a:t>
            </a:r>
          </a:p>
          <a:p>
            <a:pPr marL="342900" indent="-342900">
              <a:buAutoNum type="alphaUcParenBoth"/>
            </a:pPr>
            <a:r>
              <a:rPr lang="en-US" dirty="0" smtClean="0"/>
              <a:t>40</a:t>
            </a:r>
          </a:p>
          <a:p>
            <a:pPr marL="342900" indent="-342900">
              <a:buAutoNum type="alphaUcParenBoth"/>
            </a:pPr>
            <a:r>
              <a:rPr lang="en-US" dirty="0" smtClean="0"/>
              <a:t>60</a:t>
            </a:r>
          </a:p>
          <a:p>
            <a:pPr marL="342900" indent="-342900">
              <a:buAutoNum type="alphaUcParenBoth"/>
            </a:pPr>
            <a:r>
              <a:rPr lang="en-US" dirty="0" smtClean="0"/>
              <a:t>62.5</a:t>
            </a:r>
          </a:p>
          <a:p>
            <a:pPr marL="342900" indent="-342900">
              <a:buAutoNum type="alphaUcParenBoth"/>
            </a:pPr>
            <a:r>
              <a:rPr lang="en-US" dirty="0" smtClean="0"/>
              <a:t>77.5</a:t>
            </a:r>
          </a:p>
          <a:p>
            <a:pPr marL="342900" indent="-342900"/>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763000" cy="2308324"/>
          </a:xfrm>
          <a:prstGeom prst="rect">
            <a:avLst/>
          </a:prstGeom>
          <a:noFill/>
        </p:spPr>
        <p:txBody>
          <a:bodyPr wrap="square" rtlCol="0">
            <a:spAutoFit/>
          </a:bodyPr>
          <a:lstStyle/>
          <a:p>
            <a:r>
              <a:rPr lang="en-US" dirty="0" smtClean="0"/>
              <a:t>31. A certain right triangle has sides of length </a:t>
            </a:r>
            <a:r>
              <a:rPr lang="en-US" dirty="0" err="1" smtClean="0"/>
              <a:t>x,y</a:t>
            </a:r>
            <a:r>
              <a:rPr lang="en-US" dirty="0" smtClean="0"/>
              <a:t>, and z, where x&lt;y&lt;z. If the area of the triangular region is 1, which of the following indicates all the possible values of y?</a:t>
            </a:r>
          </a:p>
          <a:p>
            <a:endParaRPr lang="en-US" dirty="0"/>
          </a:p>
          <a:p>
            <a:pPr marL="342900" indent="-342900">
              <a:buAutoNum type="alphaUcParenBoth"/>
            </a:pPr>
            <a:r>
              <a:rPr lang="en-US" dirty="0" smtClean="0"/>
              <a:t>Y &gt; √2</a:t>
            </a:r>
          </a:p>
          <a:p>
            <a:pPr marL="342900" indent="-342900">
              <a:buAutoNum type="alphaUcParenBoth"/>
            </a:pPr>
            <a:r>
              <a:rPr lang="en-US" dirty="0" smtClean="0"/>
              <a:t>√3/2 &lt; y &lt; √2</a:t>
            </a:r>
          </a:p>
          <a:p>
            <a:pPr marL="342900" indent="-342900">
              <a:buAutoNum type="alphaUcParenBoth"/>
            </a:pPr>
            <a:r>
              <a:rPr lang="en-US" dirty="0" smtClean="0"/>
              <a:t>√2/3 &lt;y &lt; </a:t>
            </a:r>
            <a:r>
              <a:rPr lang="en-US" dirty="0" smtClean="0"/>
              <a:t>√3/2 </a:t>
            </a:r>
          </a:p>
          <a:p>
            <a:pPr marL="342900" indent="-342900">
              <a:buAutoNum type="alphaUcParenBoth"/>
            </a:pPr>
            <a:r>
              <a:rPr lang="en-US" dirty="0" smtClean="0"/>
              <a:t>√3/4 &lt;y &lt; √2/3</a:t>
            </a:r>
          </a:p>
          <a:p>
            <a:pPr marL="342900" indent="-342900">
              <a:buAutoNum type="alphaUcParenBoth"/>
            </a:pPr>
            <a:r>
              <a:rPr lang="en-US" dirty="0" smtClean="0"/>
              <a:t>Y &lt; </a:t>
            </a:r>
            <a:r>
              <a:rPr lang="en-US" dirty="0" smtClean="0"/>
              <a:t>√3/4 </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228600"/>
            <a:ext cx="8763000" cy="3970318"/>
          </a:xfrm>
          <a:prstGeom prst="rect">
            <a:avLst/>
          </a:prstGeom>
          <a:noFill/>
        </p:spPr>
        <p:txBody>
          <a:bodyPr wrap="square" rtlCol="0">
            <a:spAutoFit/>
          </a:bodyPr>
          <a:lstStyle/>
          <a:p>
            <a:r>
              <a:rPr lang="en-US" dirty="0" smtClean="0"/>
              <a:t>32. A square wooden plaque has a square brass inlay in the center, leaving a wooden strip of uniform width around the brass square, if the ratio of the brass area to the wooden area is 25 to 39, which of the following could be the width, in inches, of the wooden strip?</a:t>
            </a:r>
          </a:p>
          <a:p>
            <a:endParaRPr lang="en-US" dirty="0"/>
          </a:p>
          <a:p>
            <a:pPr marL="400050" indent="-400050">
              <a:buAutoNum type="romanUcPeriod"/>
            </a:pPr>
            <a:r>
              <a:rPr lang="en-US" dirty="0" smtClean="0"/>
              <a:t>1</a:t>
            </a:r>
          </a:p>
          <a:p>
            <a:pPr marL="400050" indent="-400050">
              <a:buAutoNum type="romanUcPeriod"/>
            </a:pPr>
            <a:r>
              <a:rPr lang="en-US" dirty="0" smtClean="0"/>
              <a:t>3</a:t>
            </a:r>
          </a:p>
          <a:p>
            <a:pPr marL="400050" indent="-400050">
              <a:buAutoNum type="romanUcPeriod"/>
            </a:pPr>
            <a:r>
              <a:rPr lang="en-US" dirty="0" smtClean="0"/>
              <a:t>4</a:t>
            </a:r>
          </a:p>
          <a:p>
            <a:pPr marL="400050" indent="-400050"/>
            <a:endParaRPr lang="en-US" dirty="0"/>
          </a:p>
          <a:p>
            <a:pPr marL="400050" indent="-400050">
              <a:buAutoNum type="alphaUcParenBoth"/>
            </a:pPr>
            <a:r>
              <a:rPr lang="en-US" dirty="0" smtClean="0"/>
              <a:t>I only</a:t>
            </a:r>
          </a:p>
          <a:p>
            <a:pPr marL="400050" indent="-400050">
              <a:buAutoNum type="alphaUcParenBoth"/>
            </a:pPr>
            <a:r>
              <a:rPr lang="en-US" dirty="0" smtClean="0"/>
              <a:t>II Only</a:t>
            </a:r>
          </a:p>
          <a:p>
            <a:pPr marL="400050" indent="-400050">
              <a:buAutoNum type="alphaUcParenBoth"/>
            </a:pPr>
            <a:r>
              <a:rPr lang="en-US" dirty="0" smtClean="0"/>
              <a:t>I and II only</a:t>
            </a:r>
          </a:p>
          <a:p>
            <a:pPr marL="400050" indent="-400050">
              <a:buAutoNum type="alphaUcParenBoth"/>
            </a:pPr>
            <a:r>
              <a:rPr lang="en-US" dirty="0" smtClean="0"/>
              <a:t>I and III only</a:t>
            </a:r>
          </a:p>
          <a:p>
            <a:pPr marL="400050" indent="-400050">
              <a:buAutoNum type="alphaUcParenBoth"/>
            </a:pPr>
            <a:r>
              <a:rPr lang="en-US" dirty="0" smtClean="0"/>
              <a:t>I, II and III</a:t>
            </a:r>
          </a:p>
          <a:p>
            <a:pPr marL="400050" indent="-400050"/>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28600"/>
            <a:ext cx="8686800" cy="1477328"/>
          </a:xfrm>
          <a:prstGeom prst="rect">
            <a:avLst/>
          </a:prstGeom>
          <a:noFill/>
        </p:spPr>
        <p:txBody>
          <a:bodyPr wrap="square" rtlCol="0">
            <a:spAutoFit/>
          </a:bodyPr>
          <a:lstStyle/>
          <a:p>
            <a:r>
              <a:rPr lang="en-US" dirty="0" smtClean="0"/>
              <a:t>33. If 75% of the guests at a certain banquet ordered dessert, what percentage of the guests ordered coffee?</a:t>
            </a:r>
          </a:p>
          <a:p>
            <a:endParaRPr lang="en-US" dirty="0"/>
          </a:p>
          <a:p>
            <a:pPr marL="342900" indent="-342900">
              <a:buAutoNum type="arabicParenBoth"/>
            </a:pPr>
            <a:r>
              <a:rPr lang="en-US" dirty="0" smtClean="0"/>
              <a:t>60 percent of the guests who ordered desert also ordered coffee</a:t>
            </a:r>
          </a:p>
          <a:p>
            <a:pPr marL="342900" indent="-342900">
              <a:buAutoNum type="arabicParenBoth"/>
            </a:pPr>
            <a:r>
              <a:rPr lang="en-US" dirty="0" smtClean="0"/>
              <a:t>90 percent of the guests who ordered coffee also ordered deserts</a:t>
            </a: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28600"/>
            <a:ext cx="8458200" cy="2031325"/>
          </a:xfrm>
          <a:prstGeom prst="rect">
            <a:avLst/>
          </a:prstGeom>
          <a:noFill/>
        </p:spPr>
        <p:txBody>
          <a:bodyPr wrap="square" rtlCol="0">
            <a:spAutoFit/>
          </a:bodyPr>
          <a:lstStyle/>
          <a:p>
            <a:r>
              <a:rPr lang="en-US" dirty="0" smtClean="0"/>
              <a:t>34. If n is an integer between 2 and 100, and if n is also square of an integer, what is the value of n?</a:t>
            </a:r>
          </a:p>
          <a:p>
            <a:endParaRPr lang="en-US" dirty="0"/>
          </a:p>
          <a:p>
            <a:pPr marL="342900" indent="-342900">
              <a:buAutoNum type="arabicParenBoth"/>
            </a:pPr>
            <a:r>
              <a:rPr lang="en-US" dirty="0" smtClean="0"/>
              <a:t>N is even</a:t>
            </a:r>
          </a:p>
          <a:p>
            <a:pPr marL="342900" indent="-342900">
              <a:buAutoNum type="arabicParenBoth"/>
            </a:pPr>
            <a:r>
              <a:rPr lang="en-US" dirty="0" smtClean="0"/>
              <a:t>The cube root of n is an integer</a:t>
            </a:r>
          </a:p>
          <a:p>
            <a:pPr marL="342900" indent="-342900"/>
            <a:endParaRPr lang="en-US" dirty="0" smtClean="0"/>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152400"/>
            <a:ext cx="8839200" cy="2585323"/>
          </a:xfrm>
          <a:prstGeom prst="rect">
            <a:avLst/>
          </a:prstGeom>
          <a:noFill/>
        </p:spPr>
        <p:txBody>
          <a:bodyPr wrap="square" rtlCol="0">
            <a:spAutoFit/>
          </a:bodyPr>
          <a:lstStyle/>
          <a:p>
            <a:r>
              <a:rPr lang="en-US" dirty="0" smtClean="0"/>
              <a:t>35. If a number between ½ and 1 is selected at random, which of the following will the number most likely be between?</a:t>
            </a:r>
          </a:p>
          <a:p>
            <a:endParaRPr lang="en-US" dirty="0"/>
          </a:p>
          <a:p>
            <a:pPr marL="342900" indent="-342900">
              <a:buAutoNum type="alphaUcParenBoth"/>
            </a:pPr>
            <a:r>
              <a:rPr lang="en-US" dirty="0" smtClean="0"/>
              <a:t>½ and 13/20</a:t>
            </a:r>
          </a:p>
          <a:p>
            <a:pPr marL="342900" indent="-342900">
              <a:buAutoNum type="alphaUcParenBoth"/>
            </a:pPr>
            <a:r>
              <a:rPr lang="en-US" dirty="0" smtClean="0"/>
              <a:t>13/20 and 7/10</a:t>
            </a:r>
          </a:p>
          <a:p>
            <a:pPr marL="342900" indent="-342900">
              <a:buAutoNum type="alphaUcParenBoth"/>
            </a:pPr>
            <a:r>
              <a:rPr lang="en-US" dirty="0" smtClean="0"/>
              <a:t>7/10 and ¾</a:t>
            </a:r>
          </a:p>
          <a:p>
            <a:pPr marL="342900" indent="-342900">
              <a:buAutoNum type="alphaUcParenBoth"/>
            </a:pPr>
            <a:r>
              <a:rPr lang="en-US" dirty="0" smtClean="0"/>
              <a:t>¾ and 4/5</a:t>
            </a:r>
          </a:p>
          <a:p>
            <a:pPr marL="342900" indent="-342900">
              <a:buAutoNum type="alphaUcParenBoth"/>
            </a:pPr>
            <a:r>
              <a:rPr lang="en-US" dirty="0" smtClean="0"/>
              <a:t>4/5 and 1</a:t>
            </a:r>
          </a:p>
          <a:p>
            <a:pPr marL="342900" indent="-342900"/>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8839200" cy="2031325"/>
          </a:xfrm>
          <a:prstGeom prst="rect">
            <a:avLst/>
          </a:prstGeom>
          <a:noFill/>
        </p:spPr>
        <p:txBody>
          <a:bodyPr wrap="square" rtlCol="0">
            <a:spAutoFit/>
          </a:bodyPr>
          <a:lstStyle/>
          <a:p>
            <a:r>
              <a:rPr lang="en-US" dirty="0" smtClean="0"/>
              <a:t>36. A farmer had a total of 60 pigs, cows and horses on his farm. How many </a:t>
            </a:r>
            <a:r>
              <a:rPr lang="en-US" dirty="0" err="1" smtClean="0"/>
              <a:t>igs</a:t>
            </a:r>
            <a:r>
              <a:rPr lang="en-US" dirty="0" smtClean="0"/>
              <a:t> does he have?</a:t>
            </a:r>
          </a:p>
          <a:p>
            <a:endParaRPr lang="en-US" dirty="0"/>
          </a:p>
          <a:p>
            <a:pPr marL="342900" indent="-342900">
              <a:buAutoNum type="arabicParenBoth"/>
            </a:pPr>
            <a:r>
              <a:rPr lang="en-US" dirty="0" smtClean="0"/>
              <a:t>The ratio of horses to cows is 2:9</a:t>
            </a:r>
          </a:p>
          <a:p>
            <a:pPr marL="342900" indent="-342900">
              <a:buAutoNum type="arabicParenBoth"/>
            </a:pPr>
            <a:r>
              <a:rPr lang="en-US" dirty="0" smtClean="0"/>
              <a:t>He has more than 36 cows</a:t>
            </a:r>
          </a:p>
          <a:p>
            <a:pPr marL="342900" indent="-342900">
              <a:buAutoNum type="arabicParenBoth"/>
            </a:pPr>
            <a:endParaRPr lang="en-US" dirty="0"/>
          </a:p>
          <a:p>
            <a:pPr marL="342900" indent="-342900"/>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52400"/>
            <a:ext cx="9144000" cy="1754326"/>
          </a:xfrm>
          <a:prstGeom prst="rect">
            <a:avLst/>
          </a:prstGeom>
          <a:noFill/>
        </p:spPr>
        <p:txBody>
          <a:bodyPr wrap="square" rtlCol="0">
            <a:spAutoFit/>
          </a:bodyPr>
          <a:lstStyle/>
          <a:p>
            <a:r>
              <a:rPr lang="en-US" dirty="0" smtClean="0"/>
              <a:t>37. If y is an integer, is y^2 divisible by 4?</a:t>
            </a:r>
          </a:p>
          <a:p>
            <a:endParaRPr lang="en-US" dirty="0"/>
          </a:p>
          <a:p>
            <a:pPr marL="342900" indent="-342900">
              <a:buAutoNum type="arabicParenBoth"/>
            </a:pPr>
            <a:r>
              <a:rPr lang="en-US" dirty="0" smtClean="0"/>
              <a:t>Y is even</a:t>
            </a:r>
          </a:p>
          <a:p>
            <a:pPr marL="342900" indent="-342900">
              <a:buAutoNum type="arabicParenBoth"/>
            </a:pPr>
            <a:r>
              <a:rPr lang="en-US" dirty="0" smtClean="0"/>
              <a:t>Y^3 </a:t>
            </a:r>
            <a:r>
              <a:rPr lang="en-US" smtClean="0"/>
              <a:t>is divisible by 4</a:t>
            </a:r>
          </a:p>
          <a:p>
            <a:pPr marL="342900" indent="-342900">
              <a:buAutoNum type="arabicParenBoth"/>
            </a:pPr>
            <a:endParaRPr lang="en-US" dirty="0" smtClean="0"/>
          </a:p>
          <a:p>
            <a:pPr marL="342900" indent="-342900">
              <a:buAutoNum type="arabicParenBoth"/>
            </a:pP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TotalTime>
  <Words>1985</Words>
  <Application>Microsoft Office PowerPoint</Application>
  <PresentationFormat>On-screen Show (4:3)</PresentationFormat>
  <Paragraphs>223</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hp</cp:lastModifiedBy>
  <cp:revision>7</cp:revision>
  <dcterms:created xsi:type="dcterms:W3CDTF">2012-12-06T13:16:43Z</dcterms:created>
  <dcterms:modified xsi:type="dcterms:W3CDTF">2012-12-06T14:25:48Z</dcterms:modified>
</cp:coreProperties>
</file>