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6" autoAdjust="0"/>
    <p:restoredTop sz="94660"/>
  </p:normalViewPr>
  <p:slideViewPr>
    <p:cSldViewPr snapToGrid="0">
      <p:cViewPr varScale="1">
        <p:scale>
          <a:sx n="94" d="100"/>
          <a:sy n="94" d="100"/>
        </p:scale>
        <p:origin x="168" y="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2BE34-0E2F-31E7-99B8-22E86E9683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020D7334-9B0C-D16C-3563-00647D095DD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17DDDE1A-5CD8-3873-6EA7-059BCC0E0053}"/>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5" name="Footer Placeholder 4">
            <a:extLst>
              <a:ext uri="{FF2B5EF4-FFF2-40B4-BE49-F238E27FC236}">
                <a16:creationId xmlns:a16="http://schemas.microsoft.com/office/drawing/2014/main" id="{3F474D9C-1394-BDF5-B042-8301D7F2606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C9CEA79-4652-30DE-53D1-A181EF0A3243}"/>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3703294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46F4C-4D3E-03F8-C126-07B65623AB56}"/>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4EAB51D2-A15D-CEEA-C059-5CE281BE77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CFF92B6-45D8-F0C7-C702-4DFAF912FCB8}"/>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5" name="Footer Placeholder 4">
            <a:extLst>
              <a:ext uri="{FF2B5EF4-FFF2-40B4-BE49-F238E27FC236}">
                <a16:creationId xmlns:a16="http://schemas.microsoft.com/office/drawing/2014/main" id="{2A67DFD2-515D-B63E-C498-086C2CC8A33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F6F5FB8-DF3C-33A9-9224-E5C6B7330B5A}"/>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2566468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FBEDB-61B2-A04E-33B0-472F3852D5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76919F0A-1F01-4329-2198-486281DC0D2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73F4A2B-A453-1975-5AB1-550F17FB0B3B}"/>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5" name="Footer Placeholder 4">
            <a:extLst>
              <a:ext uri="{FF2B5EF4-FFF2-40B4-BE49-F238E27FC236}">
                <a16:creationId xmlns:a16="http://schemas.microsoft.com/office/drawing/2014/main" id="{B1809552-1D10-7219-C2EB-337B3783414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1275429-6B0B-5004-A90C-3BE593E5236F}"/>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1701442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79BD8-C4E1-0C81-C562-EDECF4CE35CB}"/>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3DAD22EA-C23E-9F93-DE31-75B7951D4E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6A0BE40E-DCBC-5619-423E-B754116D0BD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7F17B0B6-ABC0-766F-B446-D51920B848B8}"/>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6" name="Footer Placeholder 5">
            <a:extLst>
              <a:ext uri="{FF2B5EF4-FFF2-40B4-BE49-F238E27FC236}">
                <a16:creationId xmlns:a16="http://schemas.microsoft.com/office/drawing/2014/main" id="{AF9D877D-A9CB-4B23-56E8-C5CD66E4BAA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F657330-70D7-F0F3-48A2-1EBA5EC3573C}"/>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3309101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7057D-6021-57C1-1B3B-1647ECB6AEF7}"/>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279F561C-D065-A9EA-EF0C-31FB7951D8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1EE7730-9B86-4DE3-906D-02E2551C17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70D217B7-5C0F-A7DA-CFED-0377C6B891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4C9C12-6A2B-60DD-D751-0F831FBECBC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7D263508-CCC1-0D90-808A-D0960DB8100E}"/>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8" name="Footer Placeholder 7">
            <a:extLst>
              <a:ext uri="{FF2B5EF4-FFF2-40B4-BE49-F238E27FC236}">
                <a16:creationId xmlns:a16="http://schemas.microsoft.com/office/drawing/2014/main" id="{092C90FF-594B-A325-6548-DFE3387E7E56}"/>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E64C361C-C2B7-20A8-186F-B2B5FE063E9C}"/>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2798843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35ED1-30AA-3456-9DFB-EF63621AAA99}"/>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31D1B399-DAD8-F13B-D24E-7E6022ABBDB5}"/>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4" name="Footer Placeholder 3">
            <a:extLst>
              <a:ext uri="{FF2B5EF4-FFF2-40B4-BE49-F238E27FC236}">
                <a16:creationId xmlns:a16="http://schemas.microsoft.com/office/drawing/2014/main" id="{5AA35EEE-EE2C-CC6F-5DB2-C554B975D88E}"/>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03767312-5CC2-E6E8-53B6-3E30A9DA9113}"/>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3921427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9A3FB0-F7F0-6FAB-1EF5-42D7526A01F4}"/>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3" name="Footer Placeholder 2">
            <a:extLst>
              <a:ext uri="{FF2B5EF4-FFF2-40B4-BE49-F238E27FC236}">
                <a16:creationId xmlns:a16="http://schemas.microsoft.com/office/drawing/2014/main" id="{628EC716-66DE-AC06-1EB5-ED5932638C5E}"/>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1D78552F-1CE2-E8C9-4CED-F58A27FA691C}"/>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211859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9405A-22F8-C890-7643-3F43FAAF63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4A916B5C-8782-D674-14F6-4F7DB394E5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DA1F2734-00E7-2CB9-006B-F0B8EDB5A6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DFEF62B-25A7-051C-4143-D5EBD6EA4823}"/>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6" name="Footer Placeholder 5">
            <a:extLst>
              <a:ext uri="{FF2B5EF4-FFF2-40B4-BE49-F238E27FC236}">
                <a16:creationId xmlns:a16="http://schemas.microsoft.com/office/drawing/2014/main" id="{43F6FFCB-93D4-B80D-E1FC-B1324D8343D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838502F-A5AB-C9A6-96EC-880BB711BE42}"/>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1265563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AD2B0-ADA4-9F87-C827-3C8C4F6D88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054AE838-2368-850B-AB1E-EFAE9AF06A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E6E577D0-53AC-D905-31B2-71D1ED89DD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15C4AB-2640-D4A2-7945-37AE8CBC687A}"/>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6" name="Footer Placeholder 5">
            <a:extLst>
              <a:ext uri="{FF2B5EF4-FFF2-40B4-BE49-F238E27FC236}">
                <a16:creationId xmlns:a16="http://schemas.microsoft.com/office/drawing/2014/main" id="{D7C3FA52-C7B5-8A97-E93B-B9FC9D1325C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3DDF361-4EBE-3184-29EA-248C177D5671}"/>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3719474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F8632-CCE7-2EF3-1A33-1A9AA6CFB91D}"/>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F4BDA3EC-4023-1CD1-EBD9-F678ABA0F2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71F5826-8247-96F1-3099-BA11F41C9B84}"/>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5" name="Footer Placeholder 4">
            <a:extLst>
              <a:ext uri="{FF2B5EF4-FFF2-40B4-BE49-F238E27FC236}">
                <a16:creationId xmlns:a16="http://schemas.microsoft.com/office/drawing/2014/main" id="{6E04235F-B72E-B583-DB9C-71B911C1D31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B3E05A5-8486-558C-ED6D-2F80A584F1F8}"/>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746870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4F1E84-1D17-899D-BCB3-739C66D338D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94192EF-848C-B101-2439-E42F305F43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A0DE3AA-216D-2365-7A89-839FC5FBA92D}"/>
              </a:ext>
            </a:extLst>
          </p:cNvPr>
          <p:cNvSpPr>
            <a:spLocks noGrp="1"/>
          </p:cNvSpPr>
          <p:nvPr>
            <p:ph type="dt" sz="half" idx="10"/>
          </p:nvPr>
        </p:nvSpPr>
        <p:spPr/>
        <p:txBody>
          <a:bodyPr/>
          <a:lstStyle/>
          <a:p>
            <a:fld id="{8FA7B7E8-9ED8-45F1-B76A-C5817E2FFFDC}" type="datetimeFigureOut">
              <a:rPr lang="en-IN" smtClean="0"/>
              <a:t>04-07-2026</a:t>
            </a:fld>
            <a:endParaRPr lang="en-IN"/>
          </a:p>
        </p:txBody>
      </p:sp>
      <p:sp>
        <p:nvSpPr>
          <p:cNvPr id="5" name="Footer Placeholder 4">
            <a:extLst>
              <a:ext uri="{FF2B5EF4-FFF2-40B4-BE49-F238E27FC236}">
                <a16:creationId xmlns:a16="http://schemas.microsoft.com/office/drawing/2014/main" id="{74EB2EC9-6EA1-4DBE-FEB8-F87BF14B5E1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905B84A-A916-0C1E-101D-96D6012C535E}"/>
              </a:ext>
            </a:extLst>
          </p:cNvPr>
          <p:cNvSpPr>
            <a:spLocks noGrp="1"/>
          </p:cNvSpPr>
          <p:nvPr>
            <p:ph type="sldNum" sz="quarter" idx="12"/>
          </p:nvPr>
        </p:nvSpPr>
        <p:spPr/>
        <p:txBody>
          <a:bodyPr/>
          <a:lstStyle/>
          <a:p>
            <a:fld id="{4C15F9F5-3B27-4E24-B7ED-8AFC439BB140}" type="slidenum">
              <a:rPr lang="en-IN" smtClean="0"/>
              <a:t>‹#›</a:t>
            </a:fld>
            <a:endParaRPr lang="en-IN"/>
          </a:p>
        </p:txBody>
      </p:sp>
    </p:spTree>
    <p:extLst>
      <p:ext uri="{BB962C8B-B14F-4D97-AF65-F5344CB8AC3E}">
        <p14:creationId xmlns:p14="http://schemas.microsoft.com/office/powerpoint/2010/main" val="1333964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AF3178-DA06-E1C2-1BB6-AE2F58CA95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FAD6209A-1C1F-56D0-4C30-7D30C3E394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5FDE059-F594-AB86-DF2C-9E6C7AEF10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A7B7E8-9ED8-45F1-B76A-C5817E2FFFDC}" type="datetimeFigureOut">
              <a:rPr lang="en-IN" smtClean="0"/>
              <a:t>04-07-2026</a:t>
            </a:fld>
            <a:endParaRPr lang="en-IN"/>
          </a:p>
        </p:txBody>
      </p:sp>
      <p:sp>
        <p:nvSpPr>
          <p:cNvPr id="5" name="Footer Placeholder 4">
            <a:extLst>
              <a:ext uri="{FF2B5EF4-FFF2-40B4-BE49-F238E27FC236}">
                <a16:creationId xmlns:a16="http://schemas.microsoft.com/office/drawing/2014/main" id="{C06E5853-34B2-3620-022C-57288BD6BA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4C7E1765-9D3C-286E-B82D-1E0BC56E85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15F9F5-3B27-4E24-B7ED-8AFC439BB140}" type="slidenum">
              <a:rPr lang="en-IN" smtClean="0"/>
              <a:t>‹#›</a:t>
            </a:fld>
            <a:endParaRPr lang="en-IN"/>
          </a:p>
        </p:txBody>
      </p:sp>
    </p:spTree>
    <p:extLst>
      <p:ext uri="{BB962C8B-B14F-4D97-AF65-F5344CB8AC3E}">
        <p14:creationId xmlns:p14="http://schemas.microsoft.com/office/powerpoint/2010/main" val="8842714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CE558-309D-BD4D-97FE-3B7D53B8AB66}"/>
              </a:ext>
            </a:extLst>
          </p:cNvPr>
          <p:cNvSpPr>
            <a:spLocks noGrp="1"/>
          </p:cNvSpPr>
          <p:nvPr>
            <p:ph type="ctrTitle"/>
          </p:nvPr>
        </p:nvSpPr>
        <p:spPr/>
        <p:txBody>
          <a:bodyPr/>
          <a:lstStyle/>
          <a:p>
            <a:r>
              <a:rPr lang="en-IN" dirty="0"/>
              <a:t>CR Assumption</a:t>
            </a:r>
          </a:p>
        </p:txBody>
      </p:sp>
      <p:sp>
        <p:nvSpPr>
          <p:cNvPr id="3" name="Subtitle 2">
            <a:extLst>
              <a:ext uri="{FF2B5EF4-FFF2-40B4-BE49-F238E27FC236}">
                <a16:creationId xmlns:a16="http://schemas.microsoft.com/office/drawing/2014/main" id="{3DA7C4BC-B120-7B99-F324-825FAE988389}"/>
              </a:ext>
            </a:extLst>
          </p:cNvPr>
          <p:cNvSpPr>
            <a:spLocks noGrp="1"/>
          </p:cNvSpPr>
          <p:nvPr>
            <p:ph type="subTitle" idx="1"/>
          </p:nvPr>
        </p:nvSpPr>
        <p:spPr/>
        <p:txBody>
          <a:bodyPr/>
          <a:lstStyle/>
          <a:p>
            <a:r>
              <a:rPr lang="en-IN" dirty="0"/>
              <a:t>- GMAT Club</a:t>
            </a:r>
          </a:p>
        </p:txBody>
      </p:sp>
    </p:spTree>
    <p:extLst>
      <p:ext uri="{BB962C8B-B14F-4D97-AF65-F5344CB8AC3E}">
        <p14:creationId xmlns:p14="http://schemas.microsoft.com/office/powerpoint/2010/main" val="285984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11BD503-DAE1-A611-49F2-3472C7965701}"/>
              </a:ext>
            </a:extLst>
          </p:cNvPr>
          <p:cNvSpPr txBox="1"/>
          <p:nvPr/>
        </p:nvSpPr>
        <p:spPr>
          <a:xfrm>
            <a:off x="3048000" y="475361"/>
            <a:ext cx="6096000" cy="2862322"/>
          </a:xfrm>
          <a:prstGeom prst="rect">
            <a:avLst/>
          </a:prstGeom>
          <a:noFill/>
        </p:spPr>
        <p:txBody>
          <a:bodyPr wrap="square">
            <a:spAutoFit/>
          </a:bodyPr>
          <a:lstStyle/>
          <a:p>
            <a:pPr>
              <a:buNone/>
            </a:pPr>
            <a:r>
              <a:rPr lang="en-IN" dirty="0"/>
              <a:t>Commercial airlines experience more flight incidents when some pilots have untreated sleep disorders than when none do. Since pilots who have previously been treated for a sleep disorder are somewhat more likely than other pilots to experience one again, any airline seeking to reduce flight incidents should permanently prohibit any pilot who has ever received treatment for a sleep disorder from flying commercial aircraft.</a:t>
            </a:r>
          </a:p>
          <a:p>
            <a:pPr>
              <a:buNone/>
            </a:pPr>
            <a:r>
              <a:rPr lang="en-IN" b="1" dirty="0"/>
              <a:t>Which of the following, if true, most seriously undermines the argument above?</a:t>
            </a:r>
            <a:endParaRPr lang="en-IN" dirty="0"/>
          </a:p>
        </p:txBody>
      </p:sp>
    </p:spTree>
    <p:extLst>
      <p:ext uri="{BB962C8B-B14F-4D97-AF65-F5344CB8AC3E}">
        <p14:creationId xmlns:p14="http://schemas.microsoft.com/office/powerpoint/2010/main" val="817619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4F8990-AF0E-D223-93BA-7A595A06E93B}"/>
              </a:ext>
            </a:extLst>
          </p:cNvPr>
          <p:cNvSpPr>
            <a:spLocks noGrp="1"/>
          </p:cNvSpPr>
          <p:nvPr>
            <p:ph idx="1"/>
          </p:nvPr>
        </p:nvSpPr>
        <p:spPr/>
        <p:txBody>
          <a:bodyPr>
            <a:normAutofit fontScale="92500" lnSpcReduction="10000"/>
          </a:bodyPr>
          <a:lstStyle/>
          <a:p>
            <a:r>
              <a:rPr lang="en-IN" dirty="0"/>
              <a:t>Sleep disorder could be treated, so shouldn’t be a major concern (What if after treatment these pilots are relatively more safer )</a:t>
            </a:r>
          </a:p>
          <a:p>
            <a:r>
              <a:rPr lang="en-IN" dirty="0"/>
              <a:t>Pilots would not like to get it treated </a:t>
            </a:r>
          </a:p>
          <a:p>
            <a:r>
              <a:rPr lang="en-IN" dirty="0"/>
              <a:t>Pilots would be open to disclose their disorder (or they will just hide it)</a:t>
            </a:r>
          </a:p>
          <a:p>
            <a:r>
              <a:rPr lang="en-IN" dirty="0"/>
              <a:t>Pilots without this disorder are more safer than the ones who have</a:t>
            </a:r>
          </a:p>
          <a:p>
            <a:r>
              <a:rPr lang="en-IN" dirty="0"/>
              <a:t>Pilots with disorder who are not treated yet wouldn’t fall in the given bracket</a:t>
            </a:r>
          </a:p>
          <a:p>
            <a:r>
              <a:rPr lang="en-IN" dirty="0"/>
              <a:t>Will cause pilot shortage</a:t>
            </a:r>
          </a:p>
          <a:p>
            <a:r>
              <a:rPr lang="en-IN" dirty="0"/>
              <a:t>Pilot will disorder having successful flights</a:t>
            </a:r>
          </a:p>
          <a:p>
            <a:r>
              <a:rPr lang="en-IN" dirty="0"/>
              <a:t>Is the treatment effective?</a:t>
            </a:r>
          </a:p>
          <a:p>
            <a:endParaRPr lang="en-IN" dirty="0"/>
          </a:p>
          <a:p>
            <a:endParaRPr lang="en-IN" dirty="0"/>
          </a:p>
        </p:txBody>
      </p:sp>
      <p:sp>
        <p:nvSpPr>
          <p:cNvPr id="4" name="TextBox 3">
            <a:extLst>
              <a:ext uri="{FF2B5EF4-FFF2-40B4-BE49-F238E27FC236}">
                <a16:creationId xmlns:a16="http://schemas.microsoft.com/office/drawing/2014/main" id="{C2FE8648-A312-A563-6797-9AE36099D6AC}"/>
              </a:ext>
            </a:extLst>
          </p:cNvPr>
          <p:cNvSpPr txBox="1"/>
          <p:nvPr/>
        </p:nvSpPr>
        <p:spPr>
          <a:xfrm>
            <a:off x="1052576" y="682752"/>
            <a:ext cx="6473952" cy="461665"/>
          </a:xfrm>
          <a:prstGeom prst="rect">
            <a:avLst/>
          </a:prstGeom>
          <a:noFill/>
        </p:spPr>
        <p:txBody>
          <a:bodyPr wrap="square" rtlCol="0">
            <a:spAutoFit/>
          </a:bodyPr>
          <a:lstStyle/>
          <a:p>
            <a:r>
              <a:rPr lang="en-IN" sz="2400" b="1" dirty="0"/>
              <a:t>Pre-thinking ideas from attendees</a:t>
            </a:r>
          </a:p>
        </p:txBody>
      </p:sp>
    </p:spTree>
    <p:extLst>
      <p:ext uri="{BB962C8B-B14F-4D97-AF65-F5344CB8AC3E}">
        <p14:creationId xmlns:p14="http://schemas.microsoft.com/office/powerpoint/2010/main" val="456230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DF2AD55-16D5-AD28-50F9-0AB28FF6AA21}"/>
              </a:ext>
            </a:extLst>
          </p:cNvPr>
          <p:cNvSpPr txBox="1"/>
          <p:nvPr/>
        </p:nvSpPr>
        <p:spPr>
          <a:xfrm>
            <a:off x="3048000" y="2552853"/>
            <a:ext cx="6096000" cy="2031325"/>
          </a:xfrm>
          <a:prstGeom prst="rect">
            <a:avLst/>
          </a:prstGeom>
          <a:noFill/>
        </p:spPr>
        <p:txBody>
          <a:bodyPr wrap="square">
            <a:spAutoFit/>
          </a:bodyPr>
          <a:lstStyle/>
          <a:p>
            <a:pPr>
              <a:buNone/>
            </a:pPr>
            <a:r>
              <a:rPr lang="en-IN" dirty="0"/>
              <a:t>Pre-thinking ideas from AI</a:t>
            </a:r>
          </a:p>
          <a:p>
            <a:pPr>
              <a:buNone/>
            </a:pPr>
            <a:endParaRPr lang="en-IN" dirty="0"/>
          </a:p>
          <a:p>
            <a:pPr>
              <a:buFont typeface="Arial" panose="020B0604020202020204" pitchFamily="34" charset="0"/>
              <a:buChar char="•"/>
            </a:pPr>
            <a:r>
              <a:rPr lang="en-IN" dirty="0"/>
              <a:t>It's easy to know which pilots received prior treatment</a:t>
            </a:r>
          </a:p>
          <a:p>
            <a:pPr>
              <a:buFont typeface="Arial" panose="020B0604020202020204" pitchFamily="34" charset="0"/>
              <a:buChar char="•"/>
            </a:pPr>
            <a:r>
              <a:rPr lang="en-IN" dirty="0"/>
              <a:t>This policy will reduce actual incidents</a:t>
            </a:r>
          </a:p>
          <a:p>
            <a:pPr>
              <a:buFont typeface="Arial" panose="020B0604020202020204" pitchFamily="34" charset="0"/>
              <a:buChar char="•"/>
            </a:pPr>
            <a:r>
              <a:rPr lang="en-IN" dirty="0"/>
              <a:t>Other High-Risk Pilots Aren't Being Addressed</a:t>
            </a:r>
          </a:p>
          <a:p>
            <a:pPr>
              <a:buFont typeface="Arial" panose="020B0604020202020204" pitchFamily="34" charset="0"/>
              <a:buChar char="•"/>
            </a:pPr>
            <a:r>
              <a:rPr lang="en-IN" dirty="0"/>
              <a:t>Having a history of treatment is a better predictor than current medical evaluation</a:t>
            </a:r>
          </a:p>
        </p:txBody>
      </p:sp>
    </p:spTree>
    <p:extLst>
      <p:ext uri="{BB962C8B-B14F-4D97-AF65-F5344CB8AC3E}">
        <p14:creationId xmlns:p14="http://schemas.microsoft.com/office/powerpoint/2010/main" val="2073352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5AF897F-EF4E-A4A0-0413-118F0131FFB4}"/>
              </a:ext>
            </a:extLst>
          </p:cNvPr>
          <p:cNvSpPr txBox="1"/>
          <p:nvPr/>
        </p:nvSpPr>
        <p:spPr>
          <a:xfrm>
            <a:off x="3048000" y="1860356"/>
            <a:ext cx="6096000" cy="3139321"/>
          </a:xfrm>
          <a:prstGeom prst="rect">
            <a:avLst/>
          </a:prstGeom>
          <a:noFill/>
        </p:spPr>
        <p:txBody>
          <a:bodyPr wrap="square">
            <a:spAutoFit/>
          </a:bodyPr>
          <a:lstStyle/>
          <a:p>
            <a:pPr>
              <a:buNone/>
            </a:pPr>
            <a:r>
              <a:rPr lang="en-IN" b="1" dirty="0"/>
              <a:t>(A)</a:t>
            </a:r>
            <a:r>
              <a:rPr lang="en-IN" dirty="0"/>
              <a:t> Some airlines require pilots receiving treatment to take temporary medical leave.</a:t>
            </a:r>
          </a:p>
          <a:p>
            <a:pPr>
              <a:buNone/>
            </a:pPr>
            <a:r>
              <a:rPr lang="en-IN" b="1" dirty="0"/>
              <a:t>(B)</a:t>
            </a:r>
            <a:r>
              <a:rPr lang="en-IN" dirty="0"/>
              <a:t> Many flight incidents result from weather conditions rather than pilot error.</a:t>
            </a:r>
          </a:p>
          <a:p>
            <a:pPr>
              <a:buNone/>
            </a:pPr>
            <a:r>
              <a:rPr lang="en-IN" b="1" dirty="0"/>
              <a:t>(C)</a:t>
            </a:r>
            <a:r>
              <a:rPr lang="en-IN" dirty="0"/>
              <a:t> </a:t>
            </a:r>
            <a:r>
              <a:rPr lang="en-IN" dirty="0">
                <a:solidFill>
                  <a:srgbClr val="00B050"/>
                </a:solidFill>
              </a:rPr>
              <a:t>Pilots who know that receiving treatment would permanently end their flying careers often avoid reporting symptoms and continue flying without treatment.</a:t>
            </a:r>
          </a:p>
          <a:p>
            <a:pPr>
              <a:buNone/>
            </a:pPr>
            <a:r>
              <a:rPr lang="en-IN" b="1" dirty="0"/>
              <a:t>(D)</a:t>
            </a:r>
            <a:r>
              <a:rPr lang="en-IN" dirty="0"/>
              <a:t> Long-haul pilots are more likely than short-haul pilots to experience sleep-related fatigue.</a:t>
            </a:r>
          </a:p>
          <a:p>
            <a:pPr>
              <a:buNone/>
            </a:pPr>
            <a:r>
              <a:rPr lang="en-IN" b="1" dirty="0"/>
              <a:t>(E)</a:t>
            </a:r>
            <a:r>
              <a:rPr lang="en-IN" dirty="0"/>
              <a:t> Some flight incidents are caused by mechanical failures rather than by pilot error.</a:t>
            </a:r>
          </a:p>
        </p:txBody>
      </p:sp>
    </p:spTree>
    <p:extLst>
      <p:ext uri="{BB962C8B-B14F-4D97-AF65-F5344CB8AC3E}">
        <p14:creationId xmlns:p14="http://schemas.microsoft.com/office/powerpoint/2010/main" val="1917996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17663E8-434B-FB4F-509F-408AF5BFF9E9}"/>
              </a:ext>
            </a:extLst>
          </p:cNvPr>
          <p:cNvSpPr txBox="1"/>
          <p:nvPr/>
        </p:nvSpPr>
        <p:spPr>
          <a:xfrm>
            <a:off x="3048000" y="2414354"/>
            <a:ext cx="6096000" cy="2031325"/>
          </a:xfrm>
          <a:prstGeom prst="rect">
            <a:avLst/>
          </a:prstGeom>
          <a:noFill/>
        </p:spPr>
        <p:txBody>
          <a:bodyPr wrap="square">
            <a:spAutoFit/>
          </a:bodyPr>
          <a:lstStyle/>
          <a:p>
            <a:pPr>
              <a:buNone/>
            </a:pPr>
            <a:r>
              <a:rPr lang="en-IN" dirty="0"/>
              <a:t>A multinational company's network logs reveal a pattern of unauthorized access and encrypted files characteristic of a ransomware attack. Cybersecurity analysts hypothesize that the breach resulted from a well-documented ransomware campaign that targeted organizations worldwide in May 2024.</a:t>
            </a:r>
          </a:p>
          <a:p>
            <a:pPr>
              <a:buNone/>
            </a:pPr>
            <a:r>
              <a:rPr lang="en-IN" b="1" dirty="0"/>
              <a:t>Which of the following, if true, most strongly supports the analysts' hypothesis?</a:t>
            </a:r>
            <a:endParaRPr lang="en-IN" dirty="0"/>
          </a:p>
        </p:txBody>
      </p:sp>
    </p:spTree>
    <p:extLst>
      <p:ext uri="{BB962C8B-B14F-4D97-AF65-F5344CB8AC3E}">
        <p14:creationId xmlns:p14="http://schemas.microsoft.com/office/powerpoint/2010/main" val="4020255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92BDF1-9E90-99B1-6561-A811DA9A4B90}"/>
              </a:ext>
            </a:extLst>
          </p:cNvPr>
          <p:cNvSpPr>
            <a:spLocks noGrp="1"/>
          </p:cNvSpPr>
          <p:nvPr>
            <p:ph idx="1"/>
          </p:nvPr>
        </p:nvSpPr>
        <p:spPr/>
        <p:txBody>
          <a:bodyPr/>
          <a:lstStyle/>
          <a:p>
            <a:r>
              <a:rPr lang="en-IN" dirty="0"/>
              <a:t>Pattern of ransomware might be matching with what was observed in the logs (find out evidence)</a:t>
            </a:r>
          </a:p>
          <a:p>
            <a:r>
              <a:rPr lang="en-IN" dirty="0"/>
              <a:t>There might be another ransomware attack which could have been similar to the May 2024 one (exclusive to this event)</a:t>
            </a:r>
          </a:p>
          <a:p>
            <a:r>
              <a:rPr lang="en-IN" dirty="0"/>
              <a:t>Maybe pull observation from another company which might have faced this attack</a:t>
            </a:r>
          </a:p>
          <a:p>
            <a:r>
              <a:rPr lang="en-IN" dirty="0"/>
              <a:t>This ransomware actually attacked the company in discussion</a:t>
            </a:r>
          </a:p>
        </p:txBody>
      </p:sp>
      <p:sp>
        <p:nvSpPr>
          <p:cNvPr id="4" name="TextBox 3">
            <a:extLst>
              <a:ext uri="{FF2B5EF4-FFF2-40B4-BE49-F238E27FC236}">
                <a16:creationId xmlns:a16="http://schemas.microsoft.com/office/drawing/2014/main" id="{2A8B6B9E-22D1-44D5-D4AB-7A95620B279F}"/>
              </a:ext>
            </a:extLst>
          </p:cNvPr>
          <p:cNvSpPr txBox="1"/>
          <p:nvPr/>
        </p:nvSpPr>
        <p:spPr>
          <a:xfrm>
            <a:off x="1052576" y="682752"/>
            <a:ext cx="6473952" cy="461665"/>
          </a:xfrm>
          <a:prstGeom prst="rect">
            <a:avLst/>
          </a:prstGeom>
          <a:noFill/>
        </p:spPr>
        <p:txBody>
          <a:bodyPr wrap="square" rtlCol="0">
            <a:spAutoFit/>
          </a:bodyPr>
          <a:lstStyle/>
          <a:p>
            <a:r>
              <a:rPr lang="en-IN" sz="2400" b="1" dirty="0"/>
              <a:t>Pre-thinking ideas from attendees</a:t>
            </a:r>
          </a:p>
        </p:txBody>
      </p:sp>
    </p:spTree>
    <p:extLst>
      <p:ext uri="{BB962C8B-B14F-4D97-AF65-F5344CB8AC3E}">
        <p14:creationId xmlns:p14="http://schemas.microsoft.com/office/powerpoint/2010/main" val="1522611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0E528B-BF62-3BBF-02D8-33420F910D34}"/>
              </a:ext>
            </a:extLst>
          </p:cNvPr>
          <p:cNvSpPr txBox="1"/>
          <p:nvPr/>
        </p:nvSpPr>
        <p:spPr>
          <a:xfrm>
            <a:off x="3048000" y="2552853"/>
            <a:ext cx="6096000" cy="2031325"/>
          </a:xfrm>
          <a:prstGeom prst="rect">
            <a:avLst/>
          </a:prstGeom>
          <a:noFill/>
        </p:spPr>
        <p:txBody>
          <a:bodyPr wrap="square">
            <a:spAutoFit/>
          </a:bodyPr>
          <a:lstStyle/>
          <a:p>
            <a:pPr>
              <a:buNone/>
            </a:pPr>
            <a:r>
              <a:rPr lang="en-IN" dirty="0"/>
              <a:t>Pre-thinking ideas from AI</a:t>
            </a:r>
          </a:p>
          <a:p>
            <a:pPr>
              <a:buNone/>
            </a:pPr>
            <a:endParaRPr lang="en-IN" dirty="0"/>
          </a:p>
          <a:p>
            <a:pPr>
              <a:buFont typeface="Arial" panose="020B0604020202020204" pitchFamily="34" charset="0"/>
              <a:buChar char="•"/>
            </a:pPr>
            <a:r>
              <a:rPr lang="en-IN" dirty="0"/>
              <a:t>There wasn't another ransomware campaign that could have caused it.</a:t>
            </a:r>
          </a:p>
          <a:p>
            <a:pPr>
              <a:buFont typeface="Arial" panose="020B0604020202020204" pitchFamily="34" charset="0"/>
              <a:buChar char="•"/>
            </a:pPr>
            <a:r>
              <a:rPr lang="en-IN" dirty="0"/>
              <a:t>The company was actually exposed to that campaign.</a:t>
            </a:r>
          </a:p>
          <a:p>
            <a:pPr>
              <a:buFont typeface="Arial" panose="020B0604020202020204" pitchFamily="34" charset="0"/>
              <a:buChar char="•"/>
            </a:pPr>
            <a:r>
              <a:rPr lang="en-IN" dirty="0"/>
              <a:t>The attack's characteristics match that particular campaign, not just ransomware in general.</a:t>
            </a:r>
          </a:p>
        </p:txBody>
      </p:sp>
    </p:spTree>
    <p:extLst>
      <p:ext uri="{BB962C8B-B14F-4D97-AF65-F5344CB8AC3E}">
        <p14:creationId xmlns:p14="http://schemas.microsoft.com/office/powerpoint/2010/main" val="3320824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BB3155A-D756-D16A-FA60-FF645EA1FBC4}"/>
              </a:ext>
            </a:extLst>
          </p:cNvPr>
          <p:cNvSpPr txBox="1"/>
          <p:nvPr/>
        </p:nvSpPr>
        <p:spPr>
          <a:xfrm>
            <a:off x="3048000" y="1860356"/>
            <a:ext cx="6096000" cy="3139321"/>
          </a:xfrm>
          <a:prstGeom prst="rect">
            <a:avLst/>
          </a:prstGeom>
          <a:noFill/>
        </p:spPr>
        <p:txBody>
          <a:bodyPr wrap="square">
            <a:spAutoFit/>
          </a:bodyPr>
          <a:lstStyle/>
          <a:p>
            <a:pPr>
              <a:buNone/>
            </a:pPr>
            <a:r>
              <a:rPr lang="en-IN" b="1" dirty="0"/>
              <a:t>(A)</a:t>
            </a:r>
            <a:r>
              <a:rPr lang="en-IN" dirty="0"/>
              <a:t> The company's servers contained software versions that were commonly used both before and after May 2024.</a:t>
            </a:r>
          </a:p>
          <a:p>
            <a:pPr>
              <a:buNone/>
            </a:pPr>
            <a:r>
              <a:rPr lang="en-IN" b="1" dirty="0"/>
              <a:t>(B)</a:t>
            </a:r>
            <a:r>
              <a:rPr lang="en-IN" dirty="0"/>
              <a:t> </a:t>
            </a:r>
            <a:r>
              <a:rPr lang="en-IN" dirty="0">
                <a:solidFill>
                  <a:srgbClr val="00B050"/>
                </a:solidFill>
              </a:rPr>
              <a:t>No system logs generated after May 2024 were found on the compromised servers, whereas logs from before that month were recovered in abundance.</a:t>
            </a:r>
          </a:p>
          <a:p>
            <a:pPr>
              <a:buNone/>
            </a:pPr>
            <a:r>
              <a:rPr lang="en-IN" b="1" dirty="0"/>
              <a:t>(C)</a:t>
            </a:r>
            <a:r>
              <a:rPr lang="en-IN" dirty="0"/>
              <a:t> Numerous cybersecurity reports confirm that a global ransomware campaign occurred in May 2024.</a:t>
            </a:r>
          </a:p>
          <a:p>
            <a:pPr>
              <a:buNone/>
            </a:pPr>
            <a:r>
              <a:rPr lang="en-IN" b="1" dirty="0"/>
              <a:t>(D)</a:t>
            </a:r>
            <a:r>
              <a:rPr lang="en-IN" dirty="0"/>
              <a:t> Several employee laptops were running operating systems released during 2023.</a:t>
            </a:r>
          </a:p>
          <a:p>
            <a:pPr>
              <a:buNone/>
            </a:pPr>
            <a:r>
              <a:rPr lang="en-IN" b="1" dirty="0"/>
              <a:t>(E)</a:t>
            </a:r>
            <a:r>
              <a:rPr lang="en-IN" dirty="0"/>
              <a:t> Backup files created in June 2024 were recovered intact from the compromised servers.</a:t>
            </a:r>
          </a:p>
        </p:txBody>
      </p:sp>
    </p:spTree>
    <p:extLst>
      <p:ext uri="{BB962C8B-B14F-4D97-AF65-F5344CB8AC3E}">
        <p14:creationId xmlns:p14="http://schemas.microsoft.com/office/powerpoint/2010/main" val="1536678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58C9A2E-C0C7-44CA-3884-0E3135828B9B}"/>
              </a:ext>
            </a:extLst>
          </p:cNvPr>
          <p:cNvSpPr txBox="1"/>
          <p:nvPr/>
        </p:nvSpPr>
        <p:spPr>
          <a:xfrm>
            <a:off x="3048000" y="1721856"/>
            <a:ext cx="6096000" cy="3416320"/>
          </a:xfrm>
          <a:prstGeom prst="rect">
            <a:avLst/>
          </a:prstGeom>
          <a:noFill/>
        </p:spPr>
        <p:txBody>
          <a:bodyPr wrap="square">
            <a:spAutoFit/>
          </a:bodyPr>
          <a:lstStyle/>
          <a:p>
            <a:pPr>
              <a:buNone/>
            </a:pPr>
            <a:r>
              <a:rPr lang="en-IN" dirty="0"/>
              <a:t>Human activity has been releasing chlorofluorocarbons (CFCs) into the atmosphere for many decades, and these compounds contribute to the depletion of the Earth's ozone layer. Therefore, by measuring the average rate at which the ozone layer has thinned over the past hundred years, and then calculating how many centuries of such thinning would have been required for the ozone layer to decline from a hypothetical original state to its current thickness, scientists can accurately estimate the maximum age of widespread ozone depletion.</a:t>
            </a:r>
          </a:p>
          <a:p>
            <a:pPr>
              <a:buNone/>
            </a:pPr>
            <a:r>
              <a:rPr lang="en-IN" b="1" dirty="0"/>
              <a:t>Which of the following is an assumption on which the argument depends?</a:t>
            </a:r>
            <a:endParaRPr lang="en-IN" dirty="0"/>
          </a:p>
        </p:txBody>
      </p:sp>
    </p:spTree>
    <p:extLst>
      <p:ext uri="{BB962C8B-B14F-4D97-AF65-F5344CB8AC3E}">
        <p14:creationId xmlns:p14="http://schemas.microsoft.com/office/powerpoint/2010/main" val="2521805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FD5AA5-374E-E593-AE57-5774E4084DD1}"/>
              </a:ext>
            </a:extLst>
          </p:cNvPr>
          <p:cNvSpPr>
            <a:spLocks noGrp="1"/>
          </p:cNvSpPr>
          <p:nvPr>
            <p:ph idx="1"/>
          </p:nvPr>
        </p:nvSpPr>
        <p:spPr/>
        <p:txBody>
          <a:bodyPr/>
          <a:lstStyle/>
          <a:p>
            <a:r>
              <a:rPr lang="en-IN" dirty="0"/>
              <a:t>Depletion is happening at a uniform rate in the past</a:t>
            </a:r>
          </a:p>
          <a:p>
            <a:r>
              <a:rPr lang="en-IN" dirty="0"/>
              <a:t>Ozone layer is not rejuvenating via other mechanisms </a:t>
            </a:r>
          </a:p>
          <a:p>
            <a:r>
              <a:rPr lang="en-IN" dirty="0"/>
              <a:t>Some other factor is not contributing to the ozone depletion (assuming same rate for future) (no major event or mishap caused this)</a:t>
            </a:r>
          </a:p>
          <a:p>
            <a:r>
              <a:rPr lang="en-IN" dirty="0"/>
              <a:t>Questions on the ozone depletion rate or the calculations taken into account (confidence in calculating average rate)</a:t>
            </a:r>
          </a:p>
          <a:p>
            <a:pPr marL="0" indent="0">
              <a:buNone/>
            </a:pPr>
            <a:endParaRPr lang="en-IN" dirty="0"/>
          </a:p>
          <a:p>
            <a:endParaRPr lang="en-IN" dirty="0"/>
          </a:p>
          <a:p>
            <a:endParaRPr lang="en-IN" dirty="0"/>
          </a:p>
          <a:p>
            <a:endParaRPr lang="en-IN" dirty="0"/>
          </a:p>
          <a:p>
            <a:endParaRPr lang="en-IN" dirty="0"/>
          </a:p>
          <a:p>
            <a:endParaRPr lang="en-IN" dirty="0"/>
          </a:p>
        </p:txBody>
      </p:sp>
      <p:sp>
        <p:nvSpPr>
          <p:cNvPr id="4" name="TextBox 3">
            <a:extLst>
              <a:ext uri="{FF2B5EF4-FFF2-40B4-BE49-F238E27FC236}">
                <a16:creationId xmlns:a16="http://schemas.microsoft.com/office/drawing/2014/main" id="{D4968BA2-02F0-39E1-406D-726468E7F26E}"/>
              </a:ext>
            </a:extLst>
          </p:cNvPr>
          <p:cNvSpPr txBox="1"/>
          <p:nvPr/>
        </p:nvSpPr>
        <p:spPr>
          <a:xfrm>
            <a:off x="1052576" y="682752"/>
            <a:ext cx="6473952" cy="461665"/>
          </a:xfrm>
          <a:prstGeom prst="rect">
            <a:avLst/>
          </a:prstGeom>
          <a:noFill/>
        </p:spPr>
        <p:txBody>
          <a:bodyPr wrap="square" rtlCol="0">
            <a:spAutoFit/>
          </a:bodyPr>
          <a:lstStyle/>
          <a:p>
            <a:r>
              <a:rPr lang="en-IN" sz="2400" b="1" dirty="0"/>
              <a:t>Pre-thinking ideas from attendees</a:t>
            </a:r>
          </a:p>
        </p:txBody>
      </p:sp>
    </p:spTree>
    <p:extLst>
      <p:ext uri="{BB962C8B-B14F-4D97-AF65-F5344CB8AC3E}">
        <p14:creationId xmlns:p14="http://schemas.microsoft.com/office/powerpoint/2010/main" val="15560821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4FE626-385F-7C13-DC16-2A04CA68A40C}"/>
              </a:ext>
            </a:extLst>
          </p:cNvPr>
          <p:cNvSpPr txBox="1"/>
          <p:nvPr/>
        </p:nvSpPr>
        <p:spPr>
          <a:xfrm>
            <a:off x="3048000" y="2691352"/>
            <a:ext cx="6096000" cy="1754326"/>
          </a:xfrm>
          <a:prstGeom prst="rect">
            <a:avLst/>
          </a:prstGeom>
          <a:noFill/>
        </p:spPr>
        <p:txBody>
          <a:bodyPr wrap="square">
            <a:spAutoFit/>
          </a:bodyPr>
          <a:lstStyle/>
          <a:p>
            <a:pPr>
              <a:buNone/>
            </a:pPr>
            <a:r>
              <a:rPr lang="en-IN" dirty="0"/>
              <a:t>Pre-thinking ideas from AI</a:t>
            </a:r>
          </a:p>
          <a:p>
            <a:pPr>
              <a:buNone/>
            </a:pPr>
            <a:endParaRPr lang="en-IN" dirty="0"/>
          </a:p>
          <a:p>
            <a:pPr>
              <a:buFont typeface="Arial" panose="020B0604020202020204" pitchFamily="34" charset="0"/>
              <a:buChar char="•"/>
            </a:pPr>
            <a:r>
              <a:rPr lang="en-IN" dirty="0"/>
              <a:t>Constant rate assumption</a:t>
            </a:r>
          </a:p>
          <a:p>
            <a:pPr>
              <a:buFont typeface="Arial" panose="020B0604020202020204" pitchFamily="34" charset="0"/>
              <a:buChar char="•"/>
            </a:pPr>
            <a:r>
              <a:rPr lang="en-IN" dirty="0"/>
              <a:t>No offsetting process</a:t>
            </a:r>
          </a:p>
          <a:p>
            <a:pPr>
              <a:buFont typeface="Arial" panose="020B0604020202020204" pitchFamily="34" charset="0"/>
              <a:buChar char="•"/>
            </a:pPr>
            <a:r>
              <a:rPr lang="en-IN" dirty="0"/>
              <a:t>Other causes of thinning</a:t>
            </a:r>
          </a:p>
          <a:p>
            <a:pPr>
              <a:buFont typeface="Arial" panose="020B0604020202020204" pitchFamily="34" charset="0"/>
              <a:buChar char="•"/>
            </a:pPr>
            <a:r>
              <a:rPr lang="en-IN" dirty="0"/>
              <a:t>Measurement accuracy</a:t>
            </a:r>
          </a:p>
        </p:txBody>
      </p:sp>
    </p:spTree>
    <p:extLst>
      <p:ext uri="{BB962C8B-B14F-4D97-AF65-F5344CB8AC3E}">
        <p14:creationId xmlns:p14="http://schemas.microsoft.com/office/powerpoint/2010/main" val="31892128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B89B20B-5C91-1039-E9A4-AEF9A9605A0A}"/>
              </a:ext>
            </a:extLst>
          </p:cNvPr>
          <p:cNvSpPr txBox="1"/>
          <p:nvPr/>
        </p:nvSpPr>
        <p:spPr>
          <a:xfrm>
            <a:off x="3048000" y="1721856"/>
            <a:ext cx="6096000" cy="3416320"/>
          </a:xfrm>
          <a:prstGeom prst="rect">
            <a:avLst/>
          </a:prstGeom>
          <a:noFill/>
        </p:spPr>
        <p:txBody>
          <a:bodyPr wrap="square">
            <a:spAutoFit/>
          </a:bodyPr>
          <a:lstStyle/>
          <a:p>
            <a:pPr>
              <a:buNone/>
            </a:pPr>
            <a:r>
              <a:rPr lang="en-IN" b="1" dirty="0"/>
              <a:t>(A)</a:t>
            </a:r>
            <a:r>
              <a:rPr lang="en-IN" dirty="0"/>
              <a:t> </a:t>
            </a:r>
            <a:r>
              <a:rPr lang="en-IN" dirty="0">
                <a:solidFill>
                  <a:srgbClr val="00B050"/>
                </a:solidFill>
              </a:rPr>
              <a:t>The amount of CFCs released into the atmosphere during the past hundred years has not been unusually high compared with earlier centuries.</a:t>
            </a:r>
          </a:p>
          <a:p>
            <a:pPr>
              <a:buNone/>
            </a:pPr>
            <a:r>
              <a:rPr lang="en-IN" b="1" dirty="0"/>
              <a:t>(B)</a:t>
            </a:r>
            <a:r>
              <a:rPr lang="en-IN" dirty="0"/>
              <a:t> At any given time, all regions of the Earth's atmosphere contain about the same concentration of ozone.</a:t>
            </a:r>
          </a:p>
          <a:p>
            <a:pPr>
              <a:buNone/>
            </a:pPr>
            <a:r>
              <a:rPr lang="en-IN" b="1" dirty="0"/>
              <a:t>(C)</a:t>
            </a:r>
            <a:r>
              <a:rPr lang="en-IN" dirty="0"/>
              <a:t> Certain naturally occurring gases also contribute to ozone depletion.</a:t>
            </a:r>
          </a:p>
          <a:p>
            <a:pPr>
              <a:buNone/>
            </a:pPr>
            <a:r>
              <a:rPr lang="en-IN" b="1" dirty="0"/>
              <a:t>(D)</a:t>
            </a:r>
            <a:r>
              <a:rPr lang="en-IN" dirty="0"/>
              <a:t> No method other than one based on ozone thickness provides a more accurate estimate of the maximum age of widespread ozone depletion.</a:t>
            </a:r>
          </a:p>
          <a:p>
            <a:pPr>
              <a:buNone/>
            </a:pPr>
            <a:r>
              <a:rPr lang="en-IN" b="1" dirty="0"/>
              <a:t>(E)</a:t>
            </a:r>
            <a:r>
              <a:rPr lang="en-IN" dirty="0"/>
              <a:t> None of the ozone destroyed in the atmosphere is regenerated through naturally occurring chemical reactions.</a:t>
            </a:r>
          </a:p>
        </p:txBody>
      </p:sp>
    </p:spTree>
    <p:extLst>
      <p:ext uri="{BB962C8B-B14F-4D97-AF65-F5344CB8AC3E}">
        <p14:creationId xmlns:p14="http://schemas.microsoft.com/office/powerpoint/2010/main" val="26202452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9710</TotalTime>
  <Words>852</Words>
  <Application>Microsoft Office PowerPoint</Application>
  <PresentationFormat>Widescreen</PresentationFormat>
  <Paragraphs>63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CR Assumption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Harsh Rumalwala</dc:creator>
  <cp:lastModifiedBy>Harsh Rumalwala</cp:lastModifiedBy>
  <cp:revision>2</cp:revision>
  <dcterms:created xsi:type="dcterms:W3CDTF">2026-07-04T15:00:49Z</dcterms:created>
  <dcterms:modified xsi:type="dcterms:W3CDTF">2026-07-11T08:51:43Z</dcterms:modified>
</cp:coreProperties>
</file>