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9" r:id="rId4"/>
    <p:sldId id="257" r:id="rId5"/>
    <p:sldId id="258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06" autoAdjust="0"/>
    <p:restoredTop sz="94660"/>
  </p:normalViewPr>
  <p:slideViewPr>
    <p:cSldViewPr snapToGrid="0">
      <p:cViewPr varScale="1">
        <p:scale>
          <a:sx n="94" d="100"/>
          <a:sy n="94" d="100"/>
        </p:scale>
        <p:origin x="168" y="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6/11/relationships/changesInfo" Target="changesInfos/changesInfo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rsh Rumalwala" userId="4c6a928f76326d1d" providerId="LiveId" clId="{DCC737D0-369A-4F7B-AB01-3FA75A42B336}"/>
    <pc:docChg chg="modSld">
      <pc:chgData name="Harsh Rumalwala" userId="4c6a928f76326d1d" providerId="LiveId" clId="{DCC737D0-369A-4F7B-AB01-3FA75A42B336}" dt="2026-06-17T13:35:19.554" v="1" actId="20577"/>
      <pc:docMkLst>
        <pc:docMk/>
      </pc:docMkLst>
      <pc:sldChg chg="modSp mod">
        <pc:chgData name="Harsh Rumalwala" userId="4c6a928f76326d1d" providerId="LiveId" clId="{DCC737D0-369A-4F7B-AB01-3FA75A42B336}" dt="2026-06-17T13:35:19.554" v="1" actId="20577"/>
        <pc:sldMkLst>
          <pc:docMk/>
          <pc:sldMk cId="4191924251" sldId="256"/>
        </pc:sldMkLst>
        <pc:spChg chg="mod">
          <ac:chgData name="Harsh Rumalwala" userId="4c6a928f76326d1d" providerId="LiveId" clId="{DCC737D0-369A-4F7B-AB01-3FA75A42B336}" dt="2026-06-17T13:35:19.554" v="1" actId="20577"/>
          <ac:spMkLst>
            <pc:docMk/>
            <pc:sldMk cId="4191924251" sldId="256"/>
            <ac:spMk id="2" creationId="{C8DA5D92-2927-06A9-6D04-1F9FD3A063E6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924E33-3942-90B5-2902-ADA31FE5ED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6330CAD-C533-1F9F-4CD3-CE74F986BAA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631033-A4C0-DD13-04C7-AE3792DE4F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EF042-AC32-4675-A1E6-5C93B55D5859}" type="datetimeFigureOut">
              <a:rPr lang="en-IN" smtClean="0"/>
              <a:t>17-06-2026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0F6931-2FE1-F5DC-0D6E-B0081A2DB4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D52A7A-ACBD-86F6-06BD-6C7AEB8082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EEDD3-BED3-4A34-A03B-21ECAAAB248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8175336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D2A8AD-E5DD-8932-59FB-9F407C3FF4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413DAA-0482-4A78-44A0-15E964F534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1A0EF5-C747-3A0E-7473-A5E5D4258E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EF042-AC32-4675-A1E6-5C93B55D5859}" type="datetimeFigureOut">
              <a:rPr lang="en-IN" smtClean="0"/>
              <a:t>17-06-2026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815E8C-63C9-8D0C-2FC5-2F4EBCAFD9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DC4B3C-F6DE-178F-7F65-D373F69829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EEDD3-BED3-4A34-A03B-21ECAAAB248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5283045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3912BB-6CEB-5C8D-449D-1154EBDA7E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D5E787-0BAF-010E-DBA3-AC6379F833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9C355E-5A4C-52A7-7127-399DAC5523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EF042-AC32-4675-A1E6-5C93B55D5859}" type="datetimeFigureOut">
              <a:rPr lang="en-IN" smtClean="0"/>
              <a:t>17-06-2026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DA6D11-4F86-A86C-3F1E-0A4C4B3D38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BE6949-EF4D-0EBE-8DB4-3774A8363A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EEDD3-BED3-4A34-A03B-21ECAAAB248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585481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19228C-503B-8D19-C5B0-DD192BCBE7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52BC51-9E0C-EF7D-8265-53FF82128A0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814AB8B-BA05-5CA3-1A7E-0BF7147000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4E67875-0A3D-D850-4EA0-E38E822D65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EF042-AC32-4675-A1E6-5C93B55D5859}" type="datetimeFigureOut">
              <a:rPr lang="en-IN" smtClean="0"/>
              <a:t>17-06-2026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659BBA-DBDF-B4A6-078B-A986C84AE6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3FDCCB7-BB3F-8648-6D80-8A7E89C367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EEDD3-BED3-4A34-A03B-21ECAAAB248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8131594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FA43FA-9C4B-5DA1-964F-B880652716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7C0E272-3E75-53CF-F466-396DE82970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401B22B-56D9-877F-4104-9331292FC7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F06CF0F-4696-949E-8F58-B60991F741E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EDD9A9E-C6EC-741E-C50D-A6AB5ED9686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54A6072-8790-246C-67E3-CAE3FB54EE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EF042-AC32-4675-A1E6-5C93B55D5859}" type="datetimeFigureOut">
              <a:rPr lang="en-IN" smtClean="0"/>
              <a:t>17-06-2026</a:t>
            </a:fld>
            <a:endParaRPr lang="en-IN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99382A0-EAF9-F869-1871-DBD0B2BAA5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17E1FBF-EF34-0FC8-EA91-7E23950835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EEDD3-BED3-4A34-A03B-21ECAAAB248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8784462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3D7A5E-8C66-3337-8331-3601447233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9936A45-3DF8-F449-0400-CBE5E266C0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EF042-AC32-4675-A1E6-5C93B55D5859}" type="datetimeFigureOut">
              <a:rPr lang="en-IN" smtClean="0"/>
              <a:t>17-06-2026</a:t>
            </a:fld>
            <a:endParaRPr lang="en-IN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64E333E-E16D-C88A-4FCE-C7C5C4FCB9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86FDFDB-07FA-88E9-66BA-21868C03B0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EEDD3-BED3-4A34-A03B-21ECAAAB248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385052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296AD76-0B98-975A-53B1-1C50FB0699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EF042-AC32-4675-A1E6-5C93B55D5859}" type="datetimeFigureOut">
              <a:rPr lang="en-IN" smtClean="0"/>
              <a:t>17-06-2026</a:t>
            </a:fld>
            <a:endParaRPr lang="en-IN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A7E88D4-CAAB-73C8-B7DB-7CBEFBA209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3D16D44-2470-A9DB-638B-940067C0F1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EEDD3-BED3-4A34-A03B-21ECAAAB248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9712206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1ADC17-FCB8-1CFB-A12D-B2C4401EDA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80079B-8AA3-9EFD-0244-FB6DA9CB81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39BCBF5-04A6-A7FE-29FB-813991EF7F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E5D2E4-1E32-1E3F-F524-65671EADB3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EF042-AC32-4675-A1E6-5C93B55D5859}" type="datetimeFigureOut">
              <a:rPr lang="en-IN" smtClean="0"/>
              <a:t>17-06-2026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A4D7424-0C8A-5B50-199E-BAD3AC0B07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AF599DD-98D0-DA14-DF10-0DCAC1E45B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EEDD3-BED3-4A34-A03B-21ECAAAB248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548161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BD96AC-B213-F4BD-14A0-16E49AAD9D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E0DDFB2-B5DC-B233-3CD0-59D803FFD01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2D779EB-660E-ABB0-EEAD-37CB11055EB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FF88DB4-4604-4B98-6C5D-CA4A919B0C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EF042-AC32-4675-A1E6-5C93B55D5859}" type="datetimeFigureOut">
              <a:rPr lang="en-IN" smtClean="0"/>
              <a:t>17-06-2026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C2C0758-EDB3-991C-3A33-40AB9B883E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CF9B0D-406A-D032-A602-83664DA0B8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EEDD3-BED3-4A34-A03B-21ECAAAB248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7274329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09CF42-48B3-C217-28B0-AD3E10714F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56880D3-63FE-686B-6DCD-F7A46C87B9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A79278-C0EB-3FD0-CE8A-B40200D959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EF042-AC32-4675-A1E6-5C93B55D5859}" type="datetimeFigureOut">
              <a:rPr lang="en-IN" smtClean="0"/>
              <a:t>17-06-2026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EC0DBA-E0C9-E3EA-1017-9405D336A5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9B462A-50FB-D488-ADA1-60B655CC6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EEDD3-BED3-4A34-A03B-21ECAAAB248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0811673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5B0C152-49BF-A5AC-671E-A40C8CEA9F0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66ED702-9270-C796-31D6-9F97C2EEC6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62F599-4EEE-2D96-4294-AFC442442B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EF042-AC32-4675-A1E6-5C93B55D5859}" type="datetimeFigureOut">
              <a:rPr lang="en-IN" smtClean="0"/>
              <a:t>17-06-2026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38C520-B6F9-DCB1-7001-28A696FEE6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CE72DE-8DD9-B2EB-3D08-48DAA7C382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EEDD3-BED3-4A34-A03B-21ECAAAB248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4710030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7FC20D4-3054-433A-BB24-4704FC0CB0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6EEBED-8B95-0885-E5DF-520C032205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E00296-EF5A-418E-2F11-C2C3ABDF9A6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DEF042-AC32-4675-A1E6-5C93B55D5859}" type="datetimeFigureOut">
              <a:rPr lang="en-IN" smtClean="0"/>
              <a:t>17-06-2026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5036C9-4060-D20C-5F70-D06F7F81A24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C73EB1-F493-E312-0168-5CFE1290D7A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7EEDD3-BED3-4A34-A03B-21ECAAAB248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1071115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DA5D92-2927-06A9-6D04-1F9FD3A063E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IN" dirty="0"/>
              <a:t>Strategy </a:t>
            </a:r>
            <a:r>
              <a:rPr lang="en-IN"/>
              <a:t>To Maximize </a:t>
            </a:r>
            <a:r>
              <a:rPr lang="en-IN" dirty="0"/>
              <a:t>Your Verbal Score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BB94604-B71C-50D1-14D9-1FEE81F0E18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IN" dirty="0"/>
              <a:t>- GMAT Club</a:t>
            </a:r>
          </a:p>
        </p:txBody>
      </p:sp>
    </p:spTree>
    <p:extLst>
      <p:ext uri="{BB962C8B-B14F-4D97-AF65-F5344CB8AC3E}">
        <p14:creationId xmlns:p14="http://schemas.microsoft.com/office/powerpoint/2010/main" val="41919242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6E1C0B-390D-BA0F-FC9D-72752DE97B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How are you Scoring in Verbal?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1D6B22-3CA4-37FE-AEEC-06A3A1206F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N" dirty="0"/>
              <a:t>&lt;V75</a:t>
            </a:r>
          </a:p>
          <a:p>
            <a:r>
              <a:rPr lang="en-IN" dirty="0"/>
              <a:t>V75 – V80</a:t>
            </a:r>
          </a:p>
          <a:p>
            <a:r>
              <a:rPr lang="en-IN" dirty="0"/>
              <a:t>V80 – V85</a:t>
            </a:r>
          </a:p>
          <a:p>
            <a:r>
              <a:rPr lang="en-IN" dirty="0"/>
              <a:t>V85+</a:t>
            </a:r>
          </a:p>
        </p:txBody>
      </p:sp>
    </p:spTree>
    <p:extLst>
      <p:ext uri="{BB962C8B-B14F-4D97-AF65-F5344CB8AC3E}">
        <p14:creationId xmlns:p14="http://schemas.microsoft.com/office/powerpoint/2010/main" val="4738512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3A4DDA-5850-47C4-340E-840EC43EEE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Exam Time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54464B-A990-8951-7B68-E4FE26187C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IN" dirty="0"/>
              <a:t>At present the Hollywood Restaurant has only standard-height tables. However, many customers come to watch the celebrities who frequent the Hollywood, and they would prefer tall tables with stools because such seating would afford a better view of the celebrities. Moreover, diners seated on stools typically do not stay as long as diners seated at standard-height tables. Therefore, if the Hollywood replaced some of its seating with high tables and stools, its profits would increase.</a:t>
            </a:r>
            <a:br>
              <a:rPr lang="en-IN" dirty="0"/>
            </a:br>
            <a:br>
              <a:rPr lang="en-IN" dirty="0"/>
            </a:br>
            <a:r>
              <a:rPr lang="en-IN" dirty="0"/>
              <a:t>The argument is vulnerable to criticism on the grounds that it gives reason to believe that it is likely that</a:t>
            </a:r>
            <a:br>
              <a:rPr lang="en-IN" dirty="0"/>
            </a:br>
            <a:br>
              <a:rPr lang="en-IN" dirty="0"/>
            </a:br>
            <a:r>
              <a:rPr lang="en-IN" dirty="0"/>
              <a:t>(A) some celebrities come to the Hollywood to be seen, and so might choose to sit at the tall tables if they were available.</a:t>
            </a:r>
            <a:br>
              <a:rPr lang="en-IN" dirty="0"/>
            </a:br>
            <a:br>
              <a:rPr lang="en-IN" dirty="0"/>
            </a:br>
            <a:r>
              <a:rPr lang="en-IN" dirty="0"/>
              <a:t>(B) the price of meals ordered by celebrities dining at the Hollywood compensates for the longer time, if any, they spend lingering over their meals.</a:t>
            </a:r>
            <a:br>
              <a:rPr lang="en-IN" dirty="0"/>
            </a:br>
            <a:br>
              <a:rPr lang="en-IN" dirty="0"/>
            </a:br>
            <a:r>
              <a:rPr lang="en-IN" dirty="0"/>
              <a:t>(C) a customer of the Hollywood who would choose to sit at a tall table would be an exception to the generalization about lingering</a:t>
            </a:r>
            <a:br>
              <a:rPr lang="en-IN" dirty="0"/>
            </a:br>
            <a:br>
              <a:rPr lang="en-IN" dirty="0"/>
            </a:br>
            <a:r>
              <a:rPr lang="en-IN" dirty="0"/>
              <a:t>(D) a restaurant's customers who spend less time at their meals typically order less expensive meals than those who remain at their meals longer</a:t>
            </a:r>
            <a:br>
              <a:rPr lang="en-IN" dirty="0"/>
            </a:br>
            <a:br>
              <a:rPr lang="en-IN" dirty="0"/>
            </a:br>
            <a:r>
              <a:rPr lang="en-IN" dirty="0"/>
              <a:t>(E) with enough tall tables to accommodate all the Hollywood's customers interested in such seating, there would be no view except of other tall tables.</a:t>
            </a:r>
          </a:p>
        </p:txBody>
      </p:sp>
    </p:spTree>
    <p:extLst>
      <p:ext uri="{BB962C8B-B14F-4D97-AF65-F5344CB8AC3E}">
        <p14:creationId xmlns:p14="http://schemas.microsoft.com/office/powerpoint/2010/main" val="35144721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25CEE4-47EB-FC83-E271-790CDDE32E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CR Strategy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946E00-EB82-99F9-F587-6673DDFB10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pPr marL="0" indent="0">
              <a:buNone/>
            </a:pPr>
            <a:r>
              <a:rPr lang="en-IN" b="1" dirty="0"/>
              <a:t>Master the Setup</a:t>
            </a:r>
          </a:p>
          <a:p>
            <a:r>
              <a:rPr lang="en-IN" b="1" dirty="0"/>
              <a:t>RTFQ First:</a:t>
            </a:r>
            <a:r>
              <a:rPr lang="en-IN" dirty="0"/>
              <a:t> Always read the question stem before the argument. Knowing the question type (e.g., Weaken, Assumption, Inference) tells you exactly what logical relationship you are hunting for</a:t>
            </a:r>
          </a:p>
          <a:p>
            <a:r>
              <a:rPr lang="en-IN" b="1" dirty="0"/>
              <a:t>Map the Logic:</a:t>
            </a:r>
            <a:r>
              <a:rPr lang="en-IN" dirty="0"/>
              <a:t> Break the argument into components: the </a:t>
            </a:r>
            <a:r>
              <a:rPr lang="en-IN" b="1" dirty="0"/>
              <a:t>Conclusion</a:t>
            </a:r>
            <a:r>
              <a:rPr lang="en-IN" dirty="0"/>
              <a:t> (what the author wants to prove), the </a:t>
            </a:r>
            <a:r>
              <a:rPr lang="en-IN" b="1" dirty="0"/>
              <a:t>Premise</a:t>
            </a:r>
            <a:r>
              <a:rPr lang="en-IN" dirty="0"/>
              <a:t> (evidence), and the </a:t>
            </a:r>
            <a:r>
              <a:rPr lang="en-IN" b="1" dirty="0"/>
              <a:t>Assumption</a:t>
            </a:r>
            <a:r>
              <a:rPr lang="en-IN" dirty="0"/>
              <a:t> (the unstated bridge connecting the two)</a:t>
            </a:r>
          </a:p>
          <a:p>
            <a:r>
              <a:rPr lang="en-IN" b="1" dirty="0"/>
              <a:t>Identify the Scope:</a:t>
            </a:r>
            <a:r>
              <a:rPr lang="en-IN" dirty="0"/>
              <a:t> Note specific boundaries like percentages vs. absolute numbers, timeframes, or specific groups. Traps often stretch outside this exact scope.</a:t>
            </a:r>
          </a:p>
          <a:p>
            <a:pPr marL="0" indent="0">
              <a:buNone/>
            </a:pPr>
            <a:r>
              <a:rPr lang="en-IN" b="1" dirty="0"/>
              <a:t>Predict Before You Peek</a:t>
            </a:r>
          </a:p>
          <a:p>
            <a:r>
              <a:rPr lang="en-IN" b="1" dirty="0"/>
              <a:t>Pause and Predict:</a:t>
            </a:r>
            <a:r>
              <a:rPr lang="en-IN" dirty="0"/>
              <a:t> After reading the argument, pause for 5–10 seconds and state the logical gap. If it's a Weaken question, ask yourself: "What piece of information, if true, would break this author's conclusion?" </a:t>
            </a:r>
          </a:p>
          <a:p>
            <a:r>
              <a:rPr lang="en-IN" b="1" dirty="0"/>
              <a:t>Avoid "Looking for It":</a:t>
            </a:r>
            <a:r>
              <a:rPr lang="en-IN" dirty="0"/>
              <a:t> Do not scan the answer choices trying to find a match for your exact prediction. Instead, evaluate each choice objectively against your prediction goal.  </a:t>
            </a:r>
          </a:p>
          <a:p>
            <a:pPr marL="0" indent="0">
              <a:buNone/>
            </a:pPr>
            <a:r>
              <a:rPr lang="en-IN" b="1" dirty="0"/>
              <a:t>Advanced Trap Recognition</a:t>
            </a:r>
          </a:p>
          <a:p>
            <a:r>
              <a:rPr lang="en-IN" b="1" dirty="0"/>
              <a:t>The Opposite Effect:</a:t>
            </a:r>
            <a:r>
              <a:rPr lang="en-IN" dirty="0"/>
              <a:t> Watch out for answers that do the exact opposite of what you want (e.g., strengthening on a "Weaken" question).</a:t>
            </a:r>
          </a:p>
          <a:p>
            <a:r>
              <a:rPr lang="en-IN" b="1" dirty="0"/>
              <a:t>Out of Scope:</a:t>
            </a:r>
            <a:r>
              <a:rPr lang="en-IN" dirty="0"/>
              <a:t> Eliminate answer choices that introduce new, unrelated variables, even if they sound like logical real-world facts.</a:t>
            </a:r>
          </a:p>
          <a:p>
            <a:r>
              <a:rPr lang="en-IN" b="1" dirty="0"/>
              <a:t>The "Almost" Trap:</a:t>
            </a:r>
            <a:r>
              <a:rPr lang="en-IN" dirty="0"/>
              <a:t> Some choices look perfectly aligned until one rogue word changes the entire meaning. Read every answer choice thoroughly from start to finish. </a:t>
            </a:r>
          </a:p>
          <a:p>
            <a:pPr marL="0" indent="0">
              <a:buNone/>
            </a:pPr>
            <a:r>
              <a:rPr lang="en-IN" b="1" dirty="0"/>
              <a:t>Optimize Your Tactics</a:t>
            </a:r>
          </a:p>
          <a:p>
            <a:r>
              <a:rPr lang="en-IN" b="1" dirty="0"/>
              <a:t>Always Find 4 Wrong Answers:</a:t>
            </a:r>
            <a:r>
              <a:rPr lang="en-IN" dirty="0"/>
              <a:t> Do not stop when you find an answer that "sounds right." Test all five options equally. This prevents falling for "nearly correct" traps hidden later in the list.</a:t>
            </a:r>
          </a:p>
          <a:p>
            <a:r>
              <a:rPr lang="en-IN" b="1" dirty="0"/>
              <a:t>Target Specific Types:</a:t>
            </a:r>
            <a:r>
              <a:rPr lang="en-IN" dirty="0"/>
              <a:t> Familiarize yourself with advanced frameworks for complex question types like </a:t>
            </a:r>
            <a:r>
              <a:rPr lang="en-IN" b="1" dirty="0"/>
              <a:t>Boldface</a:t>
            </a:r>
            <a:r>
              <a:rPr lang="en-IN" dirty="0"/>
              <a:t>, </a:t>
            </a:r>
            <a:r>
              <a:rPr lang="en-IN" b="1" dirty="0"/>
              <a:t>Evaluate the Conclusion</a:t>
            </a:r>
            <a:r>
              <a:rPr lang="en-IN" dirty="0"/>
              <a:t>, and </a:t>
            </a:r>
            <a:r>
              <a:rPr lang="en-IN" b="1" dirty="0"/>
              <a:t>Flaw</a:t>
            </a:r>
            <a:endParaRPr lang="en-IN" dirty="0"/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0998969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019A6E-5A83-A046-54C2-5797B8C14B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RC Strategy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079534-BD47-BE20-BE41-AAE71302EB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pPr marL="0" indent="0">
              <a:buNone/>
            </a:pPr>
            <a:r>
              <a:rPr lang="en-IN" b="1" dirty="0"/>
              <a:t>Active Reading Framework</a:t>
            </a:r>
          </a:p>
          <a:p>
            <a:r>
              <a:rPr lang="en-IN" b="1" dirty="0"/>
              <a:t>Read for the "Why":</a:t>
            </a:r>
            <a:r>
              <a:rPr lang="en-IN" dirty="0"/>
              <a:t> Never ask yourself "What is this sentence saying?" Instead, ask "Why did the author include this sentence?"</a:t>
            </a:r>
          </a:p>
          <a:p>
            <a:r>
              <a:rPr lang="en-IN" b="1" dirty="0"/>
              <a:t>Track the Pivot Words:</a:t>
            </a:r>
            <a:r>
              <a:rPr lang="en-IN" dirty="0"/>
              <a:t> Circle or note structural signposts like however, furthermore, despite, and consequently. They signal changes in the argument's direction. </a:t>
            </a:r>
          </a:p>
          <a:p>
            <a:r>
              <a:rPr lang="en-IN" b="1" dirty="0"/>
              <a:t>Build a Paragraph Map:</a:t>
            </a:r>
            <a:r>
              <a:rPr lang="en-IN" dirty="0"/>
              <a:t> Write a 5-word summary for each paragraph. Note only the main point and its structural role (e.g., "P1: Introduce theory X. P2: Criticize theory X.").  </a:t>
            </a:r>
          </a:p>
          <a:p>
            <a:pPr marL="0" indent="0">
              <a:buNone/>
            </a:pPr>
            <a:r>
              <a:rPr lang="en-IN" b="1" dirty="0"/>
              <a:t>Master the Question Types</a:t>
            </a:r>
          </a:p>
          <a:p>
            <a:r>
              <a:rPr lang="en-IN" b="1" dirty="0"/>
              <a:t>Global Questions:</a:t>
            </a:r>
            <a:r>
              <a:rPr lang="en-IN" dirty="0"/>
              <a:t> For "Main Idea" or "Primary Purpose" questions, look at your paragraph map. The correct answer must cover the entire passage, not just one section.  </a:t>
            </a:r>
          </a:p>
          <a:p>
            <a:r>
              <a:rPr lang="en-IN" b="1" dirty="0"/>
              <a:t>Detail Questions:</a:t>
            </a:r>
            <a:r>
              <a:rPr lang="en-IN" dirty="0"/>
              <a:t> For "According to the passage" questions, always return to the text. Do not rely on memory. Match the exact keywords to find the specific sentence.  </a:t>
            </a:r>
          </a:p>
          <a:p>
            <a:r>
              <a:rPr lang="en-IN" b="1" dirty="0"/>
              <a:t>Inference Questions:</a:t>
            </a:r>
            <a:r>
              <a:rPr lang="en-IN" dirty="0"/>
              <a:t> The correct answer is a tiny, undeniable logical step from the text. If an answer choice requires a leap of imagination, it is wrong. </a:t>
            </a:r>
          </a:p>
          <a:p>
            <a:pPr marL="0" indent="0">
              <a:buNone/>
            </a:pPr>
            <a:r>
              <a:rPr lang="en-IN" b="1" dirty="0"/>
              <a:t>Avoid High-Score Traps </a:t>
            </a:r>
          </a:p>
          <a:p>
            <a:r>
              <a:rPr lang="en-IN" b="1" dirty="0"/>
              <a:t>Too Broad/Too Narrow:</a:t>
            </a:r>
            <a:r>
              <a:rPr lang="en-IN" dirty="0"/>
              <a:t> Eliminate choices that are true for only one paragraph (too narrow) or go beyond the text's scope (too broad).</a:t>
            </a:r>
          </a:p>
          <a:p>
            <a:r>
              <a:rPr lang="en-IN" b="1" dirty="0"/>
              <a:t>Extreme Language:</a:t>
            </a:r>
            <a:r>
              <a:rPr lang="en-IN" dirty="0"/>
              <a:t> Beware of words like always, never, unique, or all. GMAT passages are academic and usually moderate in tone.</a:t>
            </a:r>
          </a:p>
          <a:p>
            <a:r>
              <a:rPr lang="en-IN" b="1" dirty="0"/>
              <a:t>The "True but Wrong" Trap:</a:t>
            </a:r>
            <a:r>
              <a:rPr lang="en-IN" dirty="0"/>
              <a:t> Some choices state facts that are 100% accurate according to the passage, but they do not actually answer the specific question asked.  </a:t>
            </a:r>
          </a:p>
          <a:p>
            <a:pPr marL="0" indent="0">
              <a:buNone/>
            </a:pPr>
            <a:r>
              <a:rPr lang="en-IN" b="1" dirty="0"/>
              <a:t>Execution Tactics</a:t>
            </a:r>
          </a:p>
          <a:p>
            <a:r>
              <a:rPr lang="en-IN" b="1" dirty="0"/>
              <a:t>Never Skim Entirely:</a:t>
            </a:r>
            <a:r>
              <a:rPr lang="en-IN" dirty="0"/>
              <a:t> Skimming causes you to miss subtle transition words that flip the meaning of a passage. Read at a measured, deliberate pace. </a:t>
            </a:r>
          </a:p>
          <a:p>
            <a:r>
              <a:rPr lang="en-IN" b="1" dirty="0"/>
              <a:t>Budget Your Time:</a:t>
            </a:r>
            <a:r>
              <a:rPr lang="en-IN" dirty="0"/>
              <a:t> Spend roughly 2 to 3 minutes reading and mapping the passage. Aim to answer general questions in 60 seconds and detail questions in 90 seconds.  </a:t>
            </a: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41560328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977</Words>
  <Application>Microsoft Office PowerPoint</Application>
  <PresentationFormat>Widescreen</PresentationFormat>
  <Paragraphs>40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Strategy To Maximize Your Verbal Score</vt:lpstr>
      <vt:lpstr>How are you Scoring in Verbal?</vt:lpstr>
      <vt:lpstr>Exam Time</vt:lpstr>
      <vt:lpstr>CR Strategy</vt:lpstr>
      <vt:lpstr>RC Strategy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Harsh Rumalwala</dc:creator>
  <cp:lastModifiedBy>Harsh Rumalwala</cp:lastModifiedBy>
  <cp:revision>1</cp:revision>
  <dcterms:created xsi:type="dcterms:W3CDTF">2026-06-17T13:29:04Z</dcterms:created>
  <dcterms:modified xsi:type="dcterms:W3CDTF">2026-06-17T13:35:45Z</dcterms:modified>
</cp:coreProperties>
</file>