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90" r:id="rId2"/>
  </p:sldMasterIdLst>
  <p:notesMasterIdLst>
    <p:notesMasterId r:id="rId26"/>
  </p:notesMasterIdLst>
  <p:sldIdLst>
    <p:sldId id="261" r:id="rId3"/>
    <p:sldId id="274" r:id="rId4"/>
    <p:sldId id="262" r:id="rId5"/>
    <p:sldId id="263" r:id="rId6"/>
    <p:sldId id="264" r:id="rId7"/>
    <p:sldId id="265" r:id="rId8"/>
    <p:sldId id="266" r:id="rId9"/>
    <p:sldId id="267" r:id="rId10"/>
    <p:sldId id="269" r:id="rId11"/>
    <p:sldId id="270" r:id="rId12"/>
    <p:sldId id="272" r:id="rId13"/>
    <p:sldId id="273" r:id="rId14"/>
    <p:sldId id="275" r:id="rId15"/>
    <p:sldId id="277" r:id="rId16"/>
    <p:sldId id="278" r:id="rId17"/>
    <p:sldId id="279" r:id="rId18"/>
    <p:sldId id="280" r:id="rId19"/>
    <p:sldId id="281" r:id="rId20"/>
    <p:sldId id="282" r:id="rId21"/>
    <p:sldId id="283" r:id="rId22"/>
    <p:sldId id="284" r:id="rId23"/>
    <p:sldId id="285" r:id="rId24"/>
    <p:sldId id="287" r:id="rId25"/>
  </p:sldIdLst>
  <p:sldSz cx="9144000" cy="6858000" type="screen4x3"/>
  <p:notesSz cx="6810375" cy="9942513"/>
  <p:custDataLst>
    <p:tags r:id="rId27"/>
  </p:custDataLst>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39" autoAdjust="0"/>
    <p:restoredTop sz="95915" autoAdjust="0"/>
  </p:normalViewPr>
  <p:slideViewPr>
    <p:cSldViewPr>
      <p:cViewPr varScale="1">
        <p:scale>
          <a:sx n="67" d="100"/>
          <a:sy n="67" d="100"/>
        </p:scale>
        <p:origin x="-1398" y="-96"/>
      </p:cViewPr>
      <p:guideLst>
        <p:guide orient="horz" pos="2160"/>
        <p:guide pos="2880"/>
      </p:guideLst>
    </p:cSldViewPr>
  </p:slideViewPr>
  <p:notesTextViewPr>
    <p:cViewPr>
      <p:scale>
        <a:sx n="1" d="1"/>
        <a:sy n="1" d="1"/>
      </p:scale>
      <p:origin x="0" y="0"/>
    </p:cViewPr>
  </p:notesTextViewPr>
  <p:sorterViewPr>
    <p:cViewPr>
      <p:scale>
        <a:sx n="100" d="100"/>
        <a:sy n="100" d="100"/>
      </p:scale>
      <p:origin x="0" y="130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51163" cy="497126"/>
          </a:xfrm>
          <a:prstGeom prst="rect">
            <a:avLst/>
          </a:prstGeom>
        </p:spPr>
        <p:txBody>
          <a:bodyPr vert="horz" lIns="91430" tIns="45716" rIns="91430" bIns="45716" rtlCol="0"/>
          <a:lstStyle>
            <a:lvl1pPr algn="l">
              <a:defRPr sz="1200"/>
            </a:lvl1pPr>
          </a:lstStyle>
          <a:p>
            <a:endParaRPr lang="es-PE"/>
          </a:p>
        </p:txBody>
      </p:sp>
      <p:sp>
        <p:nvSpPr>
          <p:cNvPr id="3" name="2 Marcador de fecha"/>
          <p:cNvSpPr>
            <a:spLocks noGrp="1"/>
          </p:cNvSpPr>
          <p:nvPr>
            <p:ph type="dt" idx="1"/>
          </p:nvPr>
        </p:nvSpPr>
        <p:spPr>
          <a:xfrm>
            <a:off x="3857637" y="0"/>
            <a:ext cx="2951163" cy="497126"/>
          </a:xfrm>
          <a:prstGeom prst="rect">
            <a:avLst/>
          </a:prstGeom>
        </p:spPr>
        <p:txBody>
          <a:bodyPr vert="horz" lIns="91430" tIns="45716" rIns="91430" bIns="45716" rtlCol="0"/>
          <a:lstStyle>
            <a:lvl1pPr algn="r">
              <a:defRPr sz="1200"/>
            </a:lvl1pPr>
          </a:lstStyle>
          <a:p>
            <a:fld id="{0D4400AB-DB87-46F5-B39A-FF6F97BF071E}" type="datetimeFigureOut">
              <a:rPr lang="es-PE" smtClean="0"/>
              <a:t>17/11/2014</a:t>
            </a:fld>
            <a:endParaRPr lang="es-PE"/>
          </a:p>
        </p:txBody>
      </p:sp>
      <p:sp>
        <p:nvSpPr>
          <p:cNvPr id="4" name="3 Marcador de imagen de diapositiva"/>
          <p:cNvSpPr>
            <a:spLocks noGrp="1" noRot="1" noChangeAspect="1"/>
          </p:cNvSpPr>
          <p:nvPr>
            <p:ph type="sldImg" idx="2"/>
          </p:nvPr>
        </p:nvSpPr>
        <p:spPr>
          <a:xfrm>
            <a:off x="919163" y="746125"/>
            <a:ext cx="4972050" cy="3729038"/>
          </a:xfrm>
          <a:prstGeom prst="rect">
            <a:avLst/>
          </a:prstGeom>
          <a:noFill/>
          <a:ln w="12700">
            <a:solidFill>
              <a:prstClr val="black"/>
            </a:solidFill>
          </a:ln>
        </p:spPr>
        <p:txBody>
          <a:bodyPr vert="horz" lIns="91430" tIns="45716" rIns="91430" bIns="45716" rtlCol="0" anchor="ctr"/>
          <a:lstStyle/>
          <a:p>
            <a:endParaRPr lang="es-PE"/>
          </a:p>
        </p:txBody>
      </p:sp>
      <p:sp>
        <p:nvSpPr>
          <p:cNvPr id="5" name="4 Marcador de notas"/>
          <p:cNvSpPr>
            <a:spLocks noGrp="1"/>
          </p:cNvSpPr>
          <p:nvPr>
            <p:ph type="body" sz="quarter" idx="3"/>
          </p:nvPr>
        </p:nvSpPr>
        <p:spPr>
          <a:xfrm>
            <a:off x="681038" y="4722695"/>
            <a:ext cx="5448300" cy="4474131"/>
          </a:xfrm>
          <a:prstGeom prst="rect">
            <a:avLst/>
          </a:prstGeom>
        </p:spPr>
        <p:txBody>
          <a:bodyPr vert="horz" lIns="91430" tIns="45716" rIns="91430" bIns="45716"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9443662"/>
            <a:ext cx="2951163" cy="497126"/>
          </a:xfrm>
          <a:prstGeom prst="rect">
            <a:avLst/>
          </a:prstGeom>
        </p:spPr>
        <p:txBody>
          <a:bodyPr vert="horz" lIns="91430" tIns="45716" rIns="91430" bIns="45716"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57637" y="9443662"/>
            <a:ext cx="2951163" cy="497126"/>
          </a:xfrm>
          <a:prstGeom prst="rect">
            <a:avLst/>
          </a:prstGeom>
        </p:spPr>
        <p:txBody>
          <a:bodyPr vert="horz" lIns="91430" tIns="45716" rIns="91430" bIns="45716" rtlCol="0" anchor="b"/>
          <a:lstStyle>
            <a:lvl1pPr algn="r">
              <a:defRPr sz="1200"/>
            </a:lvl1pPr>
          </a:lstStyle>
          <a:p>
            <a:fld id="{8457E679-61A8-4287-B724-592A687B3AC8}" type="slidenum">
              <a:rPr lang="es-PE" smtClean="0"/>
              <a:t>‹Nº›</a:t>
            </a:fld>
            <a:endParaRPr lang="es-PE"/>
          </a:p>
        </p:txBody>
      </p:sp>
    </p:spTree>
    <p:extLst>
      <p:ext uri="{BB962C8B-B14F-4D97-AF65-F5344CB8AC3E}">
        <p14:creationId xmlns:p14="http://schemas.microsoft.com/office/powerpoint/2010/main" val="3096684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97225" y="491067"/>
            <a:ext cx="6970375" cy="3996266"/>
          </a:xfrm>
        </p:spPr>
        <p:txBody>
          <a:bodyPr>
            <a:normAutofit/>
          </a:bodyPr>
          <a:lstStyle>
            <a:lvl1pPr>
              <a:lnSpc>
                <a:spcPts val="4400"/>
              </a:lnSpc>
              <a:defRPr sz="3600">
                <a:solidFill>
                  <a:schemeClr val="bg1"/>
                </a:solidFill>
              </a:defRPr>
            </a:lvl1pPr>
          </a:lstStyle>
          <a:p>
            <a:r>
              <a:rPr lang="en-US" smtClean="0"/>
              <a:t>Click to edit Master title style</a:t>
            </a:r>
            <a:endParaRPr lang="en-US"/>
          </a:p>
        </p:txBody>
      </p:sp>
      <p:sp>
        <p:nvSpPr>
          <p:cNvPr id="3" name="Subtitle 2"/>
          <p:cNvSpPr>
            <a:spLocks noGrp="1"/>
          </p:cNvSpPr>
          <p:nvPr>
            <p:ph type="subTitle" idx="1"/>
          </p:nvPr>
        </p:nvSpPr>
        <p:spPr>
          <a:xfrm>
            <a:off x="497226" y="4741333"/>
            <a:ext cx="8164174" cy="1549400"/>
          </a:xfrm>
        </p:spPr>
        <p:txBody>
          <a:bodyPr/>
          <a:lstStyle>
            <a:lvl1pPr marL="0" indent="0" algn="l">
              <a:buNone/>
              <a:defRPr>
                <a:solidFill>
                  <a:srgbClr val="25ACDC"/>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A2A2AABD-6E5C-4C6F-9BA4-C8F267389A3A}" type="datetime1">
              <a:rPr lang="en-US"/>
              <a:pPr>
                <a:defRPr/>
              </a:pPr>
              <a:t>11/17/2014</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Presentación</a:t>
            </a:r>
          </a:p>
        </p:txBody>
      </p:sp>
      <p:sp>
        <p:nvSpPr>
          <p:cNvPr id="6" name="Rectangle 10"/>
          <p:cNvSpPr>
            <a:spLocks noGrp="1" noChangeArrowheads="1"/>
          </p:cNvSpPr>
          <p:nvPr>
            <p:ph type="sldNum" sz="quarter" idx="12"/>
          </p:nvPr>
        </p:nvSpPr>
        <p:spPr/>
        <p:txBody>
          <a:bodyPr/>
          <a:lstStyle>
            <a:lvl1pPr>
              <a:defRPr>
                <a:solidFill>
                  <a:srgbClr val="3A4A98"/>
                </a:solidFill>
              </a:defRPr>
            </a:lvl1pPr>
          </a:lstStyle>
          <a:p>
            <a:pPr>
              <a:defRPr/>
            </a:pPr>
            <a:fld id="{E3CF9C1C-61E7-4C38-BF33-E94853FC705E}" type="slidenum">
              <a:rPr lang="en-US"/>
              <a:pPr>
                <a:defRPr/>
              </a:pPr>
              <a:t>‹Nº›</a:t>
            </a:fld>
            <a:endParaRPr lang="en-US"/>
          </a:p>
        </p:txBody>
      </p:sp>
    </p:spTree>
    <p:extLst>
      <p:ext uri="{BB962C8B-B14F-4D97-AF65-F5344CB8AC3E}">
        <p14:creationId xmlns:p14="http://schemas.microsoft.com/office/powerpoint/2010/main" val="2297767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374D1F7-1BE9-4AA1-B85D-AB564195AAEE}" type="datetime1">
              <a:rPr lang="en-US"/>
              <a:pPr>
                <a:defRPr/>
              </a:pPr>
              <a:t>11/17/2014</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Presentación</a:t>
            </a:r>
          </a:p>
        </p:txBody>
      </p:sp>
      <p:sp>
        <p:nvSpPr>
          <p:cNvPr id="6" name="Rectangle 8"/>
          <p:cNvSpPr>
            <a:spLocks noGrp="1" noChangeArrowheads="1"/>
          </p:cNvSpPr>
          <p:nvPr>
            <p:ph type="sldNum" sz="quarter" idx="12"/>
          </p:nvPr>
        </p:nvSpPr>
        <p:spPr>
          <a:ln/>
        </p:spPr>
        <p:txBody>
          <a:bodyPr/>
          <a:lstStyle>
            <a:lvl1pPr>
              <a:defRPr/>
            </a:lvl1pPr>
          </a:lstStyle>
          <a:p>
            <a:pPr>
              <a:defRPr/>
            </a:pPr>
            <a:fld id="{EEDEF26F-3C81-4782-B9B5-A6528F40F076}" type="slidenum">
              <a:rPr lang="en-US"/>
              <a:pPr>
                <a:defRPr/>
              </a:pPr>
              <a:t>‹Nº›</a:t>
            </a:fld>
            <a:endParaRPr lang="en-US"/>
          </a:p>
        </p:txBody>
      </p:sp>
    </p:spTree>
    <p:extLst>
      <p:ext uri="{BB962C8B-B14F-4D97-AF65-F5344CB8AC3E}">
        <p14:creationId xmlns:p14="http://schemas.microsoft.com/office/powerpoint/2010/main" val="276733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48732" y="1600201"/>
            <a:ext cx="4047068" cy="4336710"/>
          </a:xfrm>
        </p:spPr>
        <p:txBody>
          <a:bodyPr>
            <a:normAutofit/>
          </a:bodyPr>
          <a:lstStyle>
            <a:lvl1pPr>
              <a:defRPr sz="18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106333" cy="4336711"/>
          </a:xfrm>
        </p:spPr>
        <p:txBody>
          <a:bodyPr>
            <a:normAutofit/>
          </a:bodyPr>
          <a:lstStyle>
            <a:lvl1pPr>
              <a:defRPr sz="18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E109045D-F87D-43E6-B142-6DBFA5F76BCE}" type="datetime1">
              <a:rPr lang="en-US"/>
              <a:pPr>
                <a:defRPr/>
              </a:pPr>
              <a:t>11/17/2014</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Presentación</a:t>
            </a:r>
          </a:p>
        </p:txBody>
      </p:sp>
      <p:sp>
        <p:nvSpPr>
          <p:cNvPr id="7" name="Rectangle 8"/>
          <p:cNvSpPr>
            <a:spLocks noGrp="1" noChangeArrowheads="1"/>
          </p:cNvSpPr>
          <p:nvPr>
            <p:ph type="sldNum" sz="quarter" idx="12"/>
          </p:nvPr>
        </p:nvSpPr>
        <p:spPr>
          <a:ln/>
        </p:spPr>
        <p:txBody>
          <a:bodyPr/>
          <a:lstStyle>
            <a:lvl1pPr>
              <a:defRPr/>
            </a:lvl1pPr>
          </a:lstStyle>
          <a:p>
            <a:pPr>
              <a:defRPr/>
            </a:pPr>
            <a:fld id="{0087823C-62A8-4BFF-895F-59E11450A8FD}" type="slidenum">
              <a:rPr lang="en-US"/>
              <a:pPr>
                <a:defRPr/>
              </a:pPr>
              <a:t>‹Nº›</a:t>
            </a:fld>
            <a:endParaRPr lang="en-US"/>
          </a:p>
        </p:txBody>
      </p:sp>
    </p:spTree>
    <p:extLst>
      <p:ext uri="{BB962C8B-B14F-4D97-AF65-F5344CB8AC3E}">
        <p14:creationId xmlns:p14="http://schemas.microsoft.com/office/powerpoint/2010/main" val="2039222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48732" y="1535113"/>
            <a:ext cx="4048656" cy="639762"/>
          </a:xfrm>
        </p:spPr>
        <p:txBody>
          <a:bodyPr anchor="b">
            <a:normAutofit/>
          </a:bodyPr>
          <a:lstStyle>
            <a:lvl1pPr marL="0" indent="0">
              <a:buNone/>
              <a:defRPr sz="1400" b="1">
                <a:solidFill>
                  <a:srgbClr val="25ACDC"/>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48732" y="2174875"/>
            <a:ext cx="4048656" cy="3762035"/>
          </a:xfrm>
        </p:spPr>
        <p:txBody>
          <a:bodyPr>
            <a:normAutofit/>
          </a:bodyPr>
          <a:lstStyle>
            <a:lvl1pPr>
              <a:defRPr sz="1800"/>
            </a:lvl1pPr>
            <a:lvl2pPr>
              <a:defRPr sz="1400"/>
            </a:lvl2pPr>
            <a:lvl3pPr>
              <a:defRPr sz="14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6" y="1535113"/>
            <a:ext cx="4109508" cy="639762"/>
          </a:xfrm>
        </p:spPr>
        <p:txBody>
          <a:bodyPr anchor="b">
            <a:normAutofit/>
          </a:bodyPr>
          <a:lstStyle>
            <a:lvl1pPr marL="0" indent="0">
              <a:buNone/>
              <a:defRPr sz="1400" b="1">
                <a:solidFill>
                  <a:srgbClr val="25ACDC"/>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09508" cy="3762035"/>
          </a:xfrm>
        </p:spPr>
        <p:txBody>
          <a:bodyPr>
            <a:normAutofit/>
          </a:bodyPr>
          <a:lstStyle>
            <a:lvl1pPr>
              <a:defRPr sz="1800"/>
            </a:lvl1pPr>
            <a:lvl2pPr>
              <a:defRPr sz="1400"/>
            </a:lvl2pPr>
            <a:lvl3pPr>
              <a:defRPr sz="14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73115FF5-F9B8-46D4-8DB7-75B17146F2E5}" type="datetime1">
              <a:rPr lang="en-US"/>
              <a:pPr>
                <a:defRPr/>
              </a:pPr>
              <a:t>11/17/2014</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Presentación</a:t>
            </a:r>
          </a:p>
        </p:txBody>
      </p:sp>
      <p:sp>
        <p:nvSpPr>
          <p:cNvPr id="9" name="Rectangle 8"/>
          <p:cNvSpPr>
            <a:spLocks noGrp="1" noChangeArrowheads="1"/>
          </p:cNvSpPr>
          <p:nvPr>
            <p:ph type="sldNum" sz="quarter" idx="12"/>
          </p:nvPr>
        </p:nvSpPr>
        <p:spPr>
          <a:ln/>
        </p:spPr>
        <p:txBody>
          <a:bodyPr/>
          <a:lstStyle>
            <a:lvl1pPr>
              <a:defRPr/>
            </a:lvl1pPr>
          </a:lstStyle>
          <a:p>
            <a:pPr>
              <a:defRPr/>
            </a:pPr>
            <a:fld id="{AA57F3C2-5A15-49A9-B985-E16A0C233B37}" type="slidenum">
              <a:rPr lang="en-US"/>
              <a:pPr>
                <a:defRPr/>
              </a:pPr>
              <a:t>‹Nº›</a:t>
            </a:fld>
            <a:endParaRPr lang="en-US"/>
          </a:p>
        </p:txBody>
      </p:sp>
    </p:spTree>
    <p:extLst>
      <p:ext uri="{BB962C8B-B14F-4D97-AF65-F5344CB8AC3E}">
        <p14:creationId xmlns:p14="http://schemas.microsoft.com/office/powerpoint/2010/main" val="3378372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AA04EA3-51B7-4D3A-BC3B-4E4EA582EC3C}" type="datetime1">
              <a:rPr lang="en-US"/>
              <a:pPr>
                <a:defRPr/>
              </a:pPr>
              <a:t>11/17/2014</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Presentación</a:t>
            </a:r>
          </a:p>
        </p:txBody>
      </p:sp>
      <p:sp>
        <p:nvSpPr>
          <p:cNvPr id="5" name="Rectangle 8"/>
          <p:cNvSpPr>
            <a:spLocks noGrp="1" noChangeArrowheads="1"/>
          </p:cNvSpPr>
          <p:nvPr>
            <p:ph type="sldNum" sz="quarter" idx="12"/>
          </p:nvPr>
        </p:nvSpPr>
        <p:spPr>
          <a:ln/>
        </p:spPr>
        <p:txBody>
          <a:bodyPr/>
          <a:lstStyle>
            <a:lvl1pPr>
              <a:defRPr/>
            </a:lvl1pPr>
          </a:lstStyle>
          <a:p>
            <a:pPr>
              <a:defRPr/>
            </a:pPr>
            <a:fld id="{063ABD48-BBCE-442D-97C4-1947B98A6187}" type="slidenum">
              <a:rPr lang="en-US"/>
              <a:pPr>
                <a:defRPr/>
              </a:pPr>
              <a:t>‹Nº›</a:t>
            </a:fld>
            <a:endParaRPr lang="en-US"/>
          </a:p>
        </p:txBody>
      </p:sp>
    </p:spTree>
    <p:extLst>
      <p:ext uri="{BB962C8B-B14F-4D97-AF65-F5344CB8AC3E}">
        <p14:creationId xmlns:p14="http://schemas.microsoft.com/office/powerpoint/2010/main" val="3968061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B0C67DD-55F5-44E0-8DD5-47843B18C751}" type="datetime1">
              <a:rPr lang="en-US"/>
              <a:pPr>
                <a:defRPr/>
              </a:pPr>
              <a:t>11/17/2014</a:t>
            </a:fld>
            <a:endParaRPr lang="en-US"/>
          </a:p>
        </p:txBody>
      </p:sp>
      <p:sp>
        <p:nvSpPr>
          <p:cNvPr id="3" name="Footer Placeholder 4"/>
          <p:cNvSpPr>
            <a:spLocks noGrp="1"/>
          </p:cNvSpPr>
          <p:nvPr>
            <p:ph type="ftr" sz="quarter" idx="11"/>
          </p:nvPr>
        </p:nvSpPr>
        <p:spPr/>
        <p:txBody>
          <a:bodyPr/>
          <a:lstStyle>
            <a:lvl1pPr>
              <a:defRPr/>
            </a:lvl1pPr>
          </a:lstStyle>
          <a:p>
            <a:pPr>
              <a:defRPr/>
            </a:pPr>
            <a:r>
              <a:rPr lang="en-US"/>
              <a:t>Presentación</a:t>
            </a:r>
          </a:p>
        </p:txBody>
      </p:sp>
      <p:sp>
        <p:nvSpPr>
          <p:cNvPr id="4" name="Rectangle 8"/>
          <p:cNvSpPr>
            <a:spLocks noGrp="1" noChangeArrowheads="1"/>
          </p:cNvSpPr>
          <p:nvPr>
            <p:ph type="sldNum" sz="quarter" idx="12"/>
          </p:nvPr>
        </p:nvSpPr>
        <p:spPr>
          <a:ln/>
        </p:spPr>
        <p:txBody>
          <a:bodyPr/>
          <a:lstStyle>
            <a:lvl1pPr>
              <a:defRPr/>
            </a:lvl1pPr>
          </a:lstStyle>
          <a:p>
            <a:pPr>
              <a:defRPr/>
            </a:pPr>
            <a:fld id="{D71E52B2-C6F0-4151-8942-3CABFDAFFB2D}" type="slidenum">
              <a:rPr lang="en-US"/>
              <a:pPr>
                <a:defRPr/>
              </a:pPr>
              <a:t>‹Nº›</a:t>
            </a:fld>
            <a:endParaRPr lang="en-US"/>
          </a:p>
        </p:txBody>
      </p:sp>
    </p:spTree>
    <p:extLst>
      <p:ext uri="{BB962C8B-B14F-4D97-AF65-F5344CB8AC3E}">
        <p14:creationId xmlns:p14="http://schemas.microsoft.com/office/powerpoint/2010/main" val="2483959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5612" y="389466"/>
            <a:ext cx="2663121" cy="1045633"/>
          </a:xfrm>
        </p:spPr>
        <p:txBody>
          <a:bodyPr>
            <a:normAutofit/>
          </a:bodyPr>
          <a:lstStyle>
            <a:lvl1pPr algn="l">
              <a:lnSpc>
                <a:spcPts val="2000"/>
              </a:lnSpc>
              <a:defRPr sz="1600" b="1" cap="none"/>
            </a:lvl1pPr>
          </a:lstStyle>
          <a:p>
            <a:r>
              <a:rPr lang="en-US" smtClean="0"/>
              <a:t>Click to edit Master title style</a:t>
            </a:r>
            <a:endParaRPr lang="en-US" dirty="0"/>
          </a:p>
        </p:txBody>
      </p:sp>
      <p:sp>
        <p:nvSpPr>
          <p:cNvPr id="3" name="Content Placeholder 2"/>
          <p:cNvSpPr>
            <a:spLocks noGrp="1"/>
          </p:cNvSpPr>
          <p:nvPr>
            <p:ph idx="1"/>
          </p:nvPr>
        </p:nvSpPr>
        <p:spPr>
          <a:xfrm>
            <a:off x="3149600" y="389467"/>
            <a:ext cx="5620732" cy="5505508"/>
          </a:xfrm>
        </p:spPr>
        <p:txBody>
          <a:bodyPr>
            <a:normAutofit/>
          </a:bodyPr>
          <a:lstStyle>
            <a:lvl1pPr marL="457200" indent="-457200">
              <a:buFont typeface="+mj-lt"/>
              <a:buAutoNum type="arabicPeriod"/>
              <a:defRPr sz="18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25612" y="1549400"/>
            <a:ext cx="2663121" cy="4345575"/>
          </a:xfrm>
        </p:spPr>
        <p:txBody>
          <a:bodyPr/>
          <a:lstStyle>
            <a:lvl1pPr marL="0" indent="0">
              <a:buNone/>
              <a:defRPr sz="1400">
                <a:solidFill>
                  <a:srgbClr val="838F99"/>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B354EAD-60BA-4BA5-BE4B-4A8A43F1BBD9}" type="datetime1">
              <a:rPr lang="en-US"/>
              <a:pPr>
                <a:defRPr/>
              </a:pPr>
              <a:t>11/17/2014</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Presentación</a:t>
            </a:r>
          </a:p>
        </p:txBody>
      </p:sp>
      <p:sp>
        <p:nvSpPr>
          <p:cNvPr id="7" name="Rectangle 8"/>
          <p:cNvSpPr>
            <a:spLocks noGrp="1" noChangeArrowheads="1"/>
          </p:cNvSpPr>
          <p:nvPr>
            <p:ph type="sldNum" sz="quarter" idx="12"/>
          </p:nvPr>
        </p:nvSpPr>
        <p:spPr>
          <a:ln/>
        </p:spPr>
        <p:txBody>
          <a:bodyPr/>
          <a:lstStyle>
            <a:lvl1pPr>
              <a:defRPr/>
            </a:lvl1pPr>
          </a:lstStyle>
          <a:p>
            <a:pPr>
              <a:defRPr/>
            </a:pPr>
            <a:fld id="{380D41EA-A267-42F0-A947-CCF8ABB33003}" type="slidenum">
              <a:rPr lang="en-US"/>
              <a:pPr>
                <a:defRPr/>
              </a:pPr>
              <a:t>‹Nº›</a:t>
            </a:fld>
            <a:endParaRPr lang="en-US"/>
          </a:p>
        </p:txBody>
      </p:sp>
    </p:spTree>
    <p:extLst>
      <p:ext uri="{BB962C8B-B14F-4D97-AF65-F5344CB8AC3E}">
        <p14:creationId xmlns:p14="http://schemas.microsoft.com/office/powerpoint/2010/main" val="2833964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0267" y="4800600"/>
            <a:ext cx="8271933" cy="566738"/>
          </a:xfrm>
        </p:spPr>
        <p:txBody>
          <a:bodyPr anchor="b">
            <a:normAutofit/>
          </a:bodyPr>
          <a:lstStyle>
            <a:lvl1pPr algn="l">
              <a:defRPr sz="1800" b="0"/>
            </a:lvl1pPr>
          </a:lstStyle>
          <a:p>
            <a:r>
              <a:rPr lang="en-US" smtClean="0"/>
              <a:t>Click to edit Master title style</a:t>
            </a:r>
            <a:endParaRPr lang="en-US"/>
          </a:p>
        </p:txBody>
      </p:sp>
      <p:sp>
        <p:nvSpPr>
          <p:cNvPr id="3" name="Picture Placeholder 2"/>
          <p:cNvSpPr>
            <a:spLocks noGrp="1"/>
          </p:cNvSpPr>
          <p:nvPr>
            <p:ph type="pic" idx="1"/>
          </p:nvPr>
        </p:nvSpPr>
        <p:spPr>
          <a:xfrm>
            <a:off x="440267" y="457200"/>
            <a:ext cx="8271933" cy="427037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440267" y="5367337"/>
            <a:ext cx="8271934" cy="7963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EA3E904-1752-4AE9-951C-2FC1331B9ED8}" type="datetime1">
              <a:rPr lang="en-US"/>
              <a:pPr>
                <a:defRPr/>
              </a:pPr>
              <a:t>11/17/2014</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Presentación</a:t>
            </a:r>
          </a:p>
        </p:txBody>
      </p:sp>
      <p:sp>
        <p:nvSpPr>
          <p:cNvPr id="7" name="Rectangle 8"/>
          <p:cNvSpPr>
            <a:spLocks noGrp="1" noChangeArrowheads="1"/>
          </p:cNvSpPr>
          <p:nvPr>
            <p:ph type="sldNum" sz="quarter" idx="12"/>
          </p:nvPr>
        </p:nvSpPr>
        <p:spPr>
          <a:ln/>
        </p:spPr>
        <p:txBody>
          <a:bodyPr/>
          <a:lstStyle>
            <a:lvl1pPr>
              <a:defRPr/>
            </a:lvl1pPr>
          </a:lstStyle>
          <a:p>
            <a:pPr>
              <a:defRPr/>
            </a:pPr>
            <a:fld id="{0C72F3A8-1BE5-4684-964D-86B1F6AA6FF7}" type="slidenum">
              <a:rPr lang="en-US"/>
              <a:pPr>
                <a:defRPr/>
              </a:pPr>
              <a:t>‹Nº›</a:t>
            </a:fld>
            <a:endParaRPr lang="en-US"/>
          </a:p>
        </p:txBody>
      </p:sp>
    </p:spTree>
    <p:extLst>
      <p:ext uri="{BB962C8B-B14F-4D97-AF65-F5344CB8AC3E}">
        <p14:creationId xmlns:p14="http://schemas.microsoft.com/office/powerpoint/2010/main" val="1826517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97225" y="491067"/>
            <a:ext cx="6970375" cy="3996266"/>
          </a:xfrm>
        </p:spPr>
        <p:txBody>
          <a:bodyPr>
            <a:normAutofit/>
          </a:bodyPr>
          <a:lstStyle>
            <a:lvl1pPr>
              <a:lnSpc>
                <a:spcPts val="4400"/>
              </a:lnSpc>
              <a:defRPr sz="3600">
                <a:solidFill>
                  <a:schemeClr val="bg1"/>
                </a:solidFill>
              </a:defRPr>
            </a:lvl1pPr>
          </a:lstStyle>
          <a:p>
            <a:r>
              <a:rPr lang="es-ES" smtClean="0"/>
              <a:t>Haga clic para modificar el estilo de título del patrón</a:t>
            </a:r>
            <a:endParaRPr lang="en-US"/>
          </a:p>
        </p:txBody>
      </p:sp>
      <p:sp>
        <p:nvSpPr>
          <p:cNvPr id="3" name="Subtitle 2"/>
          <p:cNvSpPr>
            <a:spLocks noGrp="1"/>
          </p:cNvSpPr>
          <p:nvPr>
            <p:ph type="subTitle" idx="1"/>
          </p:nvPr>
        </p:nvSpPr>
        <p:spPr>
          <a:xfrm>
            <a:off x="497226" y="4741333"/>
            <a:ext cx="8164174" cy="1549400"/>
          </a:xfrm>
        </p:spPr>
        <p:txBody>
          <a:bodyPr/>
          <a:lstStyle>
            <a:lvl1pPr marL="0" indent="0" algn="l">
              <a:buNone/>
              <a:defRPr>
                <a:solidFill>
                  <a:srgbClr val="25ACDC"/>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smtClean="0"/>
            </a:lvl1pPr>
          </a:lstStyle>
          <a:p>
            <a:fld id="{A4582FF6-F4F7-4C8B-9B74-3C560C55C337}" type="datetimeFigureOut">
              <a:rPr lang="es-PE"/>
              <a:pPr/>
              <a:t>17/11/2014</a:t>
            </a:fld>
            <a:endParaRPr lang="es-PE"/>
          </a:p>
        </p:txBody>
      </p:sp>
      <p:sp>
        <p:nvSpPr>
          <p:cNvPr id="5" name="Footer Placeholder 4"/>
          <p:cNvSpPr>
            <a:spLocks noGrp="1"/>
          </p:cNvSpPr>
          <p:nvPr>
            <p:ph type="ftr" sz="quarter" idx="11"/>
          </p:nvPr>
        </p:nvSpPr>
        <p:spPr/>
        <p:txBody>
          <a:bodyPr/>
          <a:lstStyle>
            <a:lvl1pPr>
              <a:defRPr smtClean="0"/>
            </a:lvl1pPr>
          </a:lstStyle>
          <a:p>
            <a:endParaRPr lang="es-PE"/>
          </a:p>
        </p:txBody>
      </p:sp>
      <p:sp>
        <p:nvSpPr>
          <p:cNvPr id="6" name="Rectangle 10"/>
          <p:cNvSpPr>
            <a:spLocks noGrp="1" noChangeArrowheads="1"/>
          </p:cNvSpPr>
          <p:nvPr>
            <p:ph type="sldNum" sz="quarter" idx="12"/>
          </p:nvPr>
        </p:nvSpPr>
        <p:spPr/>
        <p:txBody>
          <a:bodyPr/>
          <a:lstStyle>
            <a:lvl1pPr>
              <a:defRPr smtClean="0">
                <a:solidFill>
                  <a:srgbClr val="3A4A98"/>
                </a:solidFill>
              </a:defRPr>
            </a:lvl1pPr>
          </a:lstStyle>
          <a:p>
            <a:fld id="{C60670CC-8535-466E-8B76-DAE84E975DB0}" type="slidenum">
              <a:rPr lang="es-PE"/>
              <a:pPr/>
              <a:t>‹Nº›</a:t>
            </a:fld>
            <a:endParaRPr lang="es-PE"/>
          </a:p>
        </p:txBody>
      </p:sp>
    </p:spTree>
    <p:extLst>
      <p:ext uri="{BB962C8B-B14F-4D97-AF65-F5344CB8AC3E}">
        <p14:creationId xmlns:p14="http://schemas.microsoft.com/office/powerpoint/2010/main" val="1092911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5" name="Footer Placeholder 4"/>
          <p:cNvSpPr>
            <a:spLocks noGrp="1"/>
          </p:cNvSpPr>
          <p:nvPr>
            <p:ph type="ftr" sz="quarter" idx="11"/>
          </p:nvPr>
        </p:nvSpPr>
        <p:spPr/>
        <p:txBody>
          <a:bodyPr/>
          <a:lstStyle>
            <a:lvl1pPr>
              <a:defRPr/>
            </a:lvl1pPr>
          </a:lstStyle>
          <a:p>
            <a:endParaRPr lang="es-PE"/>
          </a:p>
        </p:txBody>
      </p:sp>
      <p:sp>
        <p:nvSpPr>
          <p:cNvPr id="6"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3147693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48732" y="1600201"/>
            <a:ext cx="4047068" cy="4336710"/>
          </a:xfrm>
        </p:spPr>
        <p:txBody>
          <a:bodyPr>
            <a:normAutofit/>
          </a:bodyPr>
          <a:lstStyle>
            <a:lvl1pPr>
              <a:defRPr sz="18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600200"/>
            <a:ext cx="4106333" cy="4336711"/>
          </a:xfrm>
        </p:spPr>
        <p:txBody>
          <a:bodyPr>
            <a:normAutofit/>
          </a:bodyPr>
          <a:lstStyle>
            <a:lvl1pPr>
              <a:defRPr sz="18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6" name="Footer Placeholder 4"/>
          <p:cNvSpPr>
            <a:spLocks noGrp="1"/>
          </p:cNvSpPr>
          <p:nvPr>
            <p:ph type="ftr" sz="quarter" idx="11"/>
          </p:nvPr>
        </p:nvSpPr>
        <p:spPr/>
        <p:txBody>
          <a:bodyPr/>
          <a:lstStyle>
            <a:lvl1pPr>
              <a:defRPr/>
            </a:lvl1pPr>
          </a:lstStyle>
          <a:p>
            <a:endParaRPr lang="es-PE"/>
          </a:p>
        </p:txBody>
      </p:sp>
      <p:sp>
        <p:nvSpPr>
          <p:cNvPr id="7"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3273012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48732" y="1535113"/>
            <a:ext cx="4048656" cy="639762"/>
          </a:xfrm>
        </p:spPr>
        <p:txBody>
          <a:bodyPr anchor="b">
            <a:normAutofit/>
          </a:bodyPr>
          <a:lstStyle>
            <a:lvl1pPr marL="0" indent="0">
              <a:buNone/>
              <a:defRPr sz="1400" b="1">
                <a:solidFill>
                  <a:srgbClr val="25ACDC"/>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48732" y="2174875"/>
            <a:ext cx="4048656" cy="3762035"/>
          </a:xfrm>
        </p:spPr>
        <p:txBody>
          <a:bodyPr>
            <a:normAutofit/>
          </a:bodyPr>
          <a:lstStyle>
            <a:lvl1pPr>
              <a:defRPr sz="1800"/>
            </a:lvl1pPr>
            <a:lvl2pPr>
              <a:defRPr sz="1400"/>
            </a:lvl2pPr>
            <a:lvl3pPr>
              <a:defRPr sz="1400"/>
            </a:lvl3pPr>
            <a:lvl4pPr>
              <a:defRPr sz="1400"/>
            </a:lvl4pPr>
            <a:lvl5pPr>
              <a:defRPr sz="14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6" y="1535113"/>
            <a:ext cx="4109508" cy="639762"/>
          </a:xfrm>
        </p:spPr>
        <p:txBody>
          <a:bodyPr anchor="b">
            <a:normAutofit/>
          </a:bodyPr>
          <a:lstStyle>
            <a:lvl1pPr marL="0" indent="0">
              <a:buNone/>
              <a:defRPr sz="1400" b="1">
                <a:solidFill>
                  <a:srgbClr val="25ACDC"/>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09508" cy="3762035"/>
          </a:xfrm>
        </p:spPr>
        <p:txBody>
          <a:bodyPr>
            <a:normAutofit/>
          </a:bodyPr>
          <a:lstStyle>
            <a:lvl1pPr>
              <a:defRPr sz="1800"/>
            </a:lvl1pPr>
            <a:lvl2pPr>
              <a:defRPr sz="1400"/>
            </a:lvl2pPr>
            <a:lvl3pPr>
              <a:defRPr sz="1400"/>
            </a:lvl3pPr>
            <a:lvl4pPr>
              <a:defRPr sz="1400"/>
            </a:lvl4pPr>
            <a:lvl5pPr>
              <a:defRPr sz="14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8" name="Footer Placeholder 4"/>
          <p:cNvSpPr>
            <a:spLocks noGrp="1"/>
          </p:cNvSpPr>
          <p:nvPr>
            <p:ph type="ftr" sz="quarter" idx="11"/>
          </p:nvPr>
        </p:nvSpPr>
        <p:spPr/>
        <p:txBody>
          <a:bodyPr/>
          <a:lstStyle>
            <a:lvl1pPr>
              <a:defRPr/>
            </a:lvl1pPr>
          </a:lstStyle>
          <a:p>
            <a:endParaRPr lang="es-PE"/>
          </a:p>
        </p:txBody>
      </p:sp>
      <p:sp>
        <p:nvSpPr>
          <p:cNvPr id="9"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369344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4" name="Footer Placeholder 4"/>
          <p:cNvSpPr>
            <a:spLocks noGrp="1"/>
          </p:cNvSpPr>
          <p:nvPr>
            <p:ph type="ftr" sz="quarter" idx="11"/>
          </p:nvPr>
        </p:nvSpPr>
        <p:spPr/>
        <p:txBody>
          <a:bodyPr/>
          <a:lstStyle>
            <a:lvl1pPr>
              <a:defRPr/>
            </a:lvl1pPr>
          </a:lstStyle>
          <a:p>
            <a:endParaRPr lang="es-PE"/>
          </a:p>
        </p:txBody>
      </p:sp>
      <p:sp>
        <p:nvSpPr>
          <p:cNvPr id="5"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14695322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3" name="Footer Placeholder 4"/>
          <p:cNvSpPr>
            <a:spLocks noGrp="1"/>
          </p:cNvSpPr>
          <p:nvPr>
            <p:ph type="ftr" sz="quarter" idx="11"/>
          </p:nvPr>
        </p:nvSpPr>
        <p:spPr/>
        <p:txBody>
          <a:bodyPr/>
          <a:lstStyle>
            <a:lvl1pPr>
              <a:defRPr/>
            </a:lvl1pPr>
          </a:lstStyle>
          <a:p>
            <a:endParaRPr lang="es-PE"/>
          </a:p>
        </p:txBody>
      </p:sp>
      <p:sp>
        <p:nvSpPr>
          <p:cNvPr id="4"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28862246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25612" y="389466"/>
            <a:ext cx="2663121" cy="1045633"/>
          </a:xfrm>
        </p:spPr>
        <p:txBody>
          <a:bodyPr>
            <a:normAutofit/>
          </a:bodyPr>
          <a:lstStyle>
            <a:lvl1pPr algn="l">
              <a:lnSpc>
                <a:spcPts val="2000"/>
              </a:lnSpc>
              <a:defRPr sz="1600" b="1" cap="none"/>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149600" y="389467"/>
            <a:ext cx="5620732" cy="5505508"/>
          </a:xfrm>
        </p:spPr>
        <p:txBody>
          <a:bodyPr>
            <a:normAutofit/>
          </a:bodyPr>
          <a:lstStyle>
            <a:lvl1pPr marL="457200" indent="-457200">
              <a:buFont typeface="+mj-lt"/>
              <a:buAutoNum type="arabicPeriod"/>
              <a:defRPr sz="18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325612" y="1549400"/>
            <a:ext cx="2663121" cy="4345575"/>
          </a:xfrm>
        </p:spPr>
        <p:txBody>
          <a:bodyPr/>
          <a:lstStyle>
            <a:lvl1pPr marL="0" indent="0">
              <a:buNone/>
              <a:defRPr sz="1400">
                <a:solidFill>
                  <a:srgbClr val="838F99"/>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6" name="Footer Placeholder 4"/>
          <p:cNvSpPr>
            <a:spLocks noGrp="1"/>
          </p:cNvSpPr>
          <p:nvPr>
            <p:ph type="ftr" sz="quarter" idx="11"/>
          </p:nvPr>
        </p:nvSpPr>
        <p:spPr/>
        <p:txBody>
          <a:bodyPr/>
          <a:lstStyle>
            <a:lvl1pPr>
              <a:defRPr/>
            </a:lvl1pPr>
          </a:lstStyle>
          <a:p>
            <a:endParaRPr lang="es-PE"/>
          </a:p>
        </p:txBody>
      </p:sp>
      <p:sp>
        <p:nvSpPr>
          <p:cNvPr id="7"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18751088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40267" y="4800600"/>
            <a:ext cx="8271933" cy="566738"/>
          </a:xfrm>
        </p:spPr>
        <p:txBody>
          <a:bodyPr anchor="b">
            <a:normAutofit/>
          </a:bodyPr>
          <a:lstStyle>
            <a:lvl1pPr algn="l">
              <a:defRPr sz="1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440267" y="457200"/>
            <a:ext cx="8271933" cy="427037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a:p>
        </p:txBody>
      </p:sp>
      <p:sp>
        <p:nvSpPr>
          <p:cNvPr id="4" name="Text Placeholder 3"/>
          <p:cNvSpPr>
            <a:spLocks noGrp="1"/>
          </p:cNvSpPr>
          <p:nvPr>
            <p:ph type="body" sz="half" idx="2"/>
          </p:nvPr>
        </p:nvSpPr>
        <p:spPr>
          <a:xfrm>
            <a:off x="440267" y="5367337"/>
            <a:ext cx="8271934" cy="7963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fld id="{A4582FF6-F4F7-4C8B-9B74-3C560C55C337}" type="datetimeFigureOut">
              <a:rPr lang="es-PE" smtClean="0"/>
              <a:pPr/>
              <a:t>17/11/2014</a:t>
            </a:fld>
            <a:endParaRPr lang="es-PE"/>
          </a:p>
        </p:txBody>
      </p:sp>
      <p:sp>
        <p:nvSpPr>
          <p:cNvPr id="6" name="Footer Placeholder 4"/>
          <p:cNvSpPr>
            <a:spLocks noGrp="1"/>
          </p:cNvSpPr>
          <p:nvPr>
            <p:ph type="ftr" sz="quarter" idx="11"/>
          </p:nvPr>
        </p:nvSpPr>
        <p:spPr/>
        <p:txBody>
          <a:bodyPr/>
          <a:lstStyle>
            <a:lvl1pPr>
              <a:defRPr/>
            </a:lvl1pPr>
          </a:lstStyle>
          <a:p>
            <a:endParaRPr lang="es-PE"/>
          </a:p>
        </p:txBody>
      </p:sp>
      <p:sp>
        <p:nvSpPr>
          <p:cNvPr id="7" name="Rectangle 8"/>
          <p:cNvSpPr>
            <a:spLocks noGrp="1" noChangeArrowheads="1"/>
          </p:cNvSpPr>
          <p:nvPr>
            <p:ph type="sldNum" sz="quarter" idx="12"/>
          </p:nvPr>
        </p:nvSpPr>
        <p:spPr>
          <a:ln/>
        </p:spPr>
        <p:txBody>
          <a:bodyPr/>
          <a:lstStyle>
            <a:lvl1pPr>
              <a:defRPr/>
            </a:lvl1pPr>
          </a:lstStyle>
          <a:p>
            <a:fld id="{C60670CC-8535-466E-8B76-DAE84E975DB0}" type="slidenum">
              <a:rPr lang="es-PE" smtClean="0"/>
              <a:pPr/>
              <a:t>‹Nº›</a:t>
            </a:fld>
            <a:endParaRPr lang="es-PE"/>
          </a:p>
        </p:txBody>
      </p:sp>
    </p:spTree>
    <p:extLst>
      <p:ext uri="{BB962C8B-B14F-4D97-AF65-F5344CB8AC3E}">
        <p14:creationId xmlns:p14="http://schemas.microsoft.com/office/powerpoint/2010/main" val="3386949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image" Target="../media/image1.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46075" y="319088"/>
            <a:ext cx="8474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ltLang="es-PE" smtClean="0"/>
              <a:t>Haga clic para cambiar el estilo de título	</a:t>
            </a:r>
          </a:p>
        </p:txBody>
      </p:sp>
      <p:sp>
        <p:nvSpPr>
          <p:cNvPr id="1027" name="Text Placeholder 2"/>
          <p:cNvSpPr>
            <a:spLocks noGrp="1"/>
          </p:cNvSpPr>
          <p:nvPr>
            <p:ph type="body" idx="1"/>
          </p:nvPr>
        </p:nvSpPr>
        <p:spPr bwMode="auto">
          <a:xfrm>
            <a:off x="449263" y="1509713"/>
            <a:ext cx="8305800" cy="470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s-PE" smtClean="0"/>
              <a:t>Haga clic para modificar el estilo de texto del patrón</a:t>
            </a:r>
          </a:p>
          <a:p>
            <a:pPr lvl="1"/>
            <a:r>
              <a:rPr lang="en-US" altLang="es-PE" smtClean="0"/>
              <a:t>Segundo nivel</a:t>
            </a:r>
          </a:p>
          <a:p>
            <a:pPr lvl="2"/>
            <a:r>
              <a:rPr lang="en-US" altLang="es-PE" smtClean="0"/>
              <a:t>Tercer nivel</a:t>
            </a:r>
          </a:p>
          <a:p>
            <a:pPr lvl="3"/>
            <a:r>
              <a:rPr lang="en-US" altLang="es-PE" smtClean="0"/>
              <a:t>Cuarto nivel</a:t>
            </a:r>
          </a:p>
          <a:p>
            <a:pPr lvl="4"/>
            <a:r>
              <a:rPr lang="en-US" altLang="es-PE" smtClean="0"/>
              <a:t>Quinto nivel</a:t>
            </a:r>
          </a:p>
        </p:txBody>
      </p:sp>
      <p:sp>
        <p:nvSpPr>
          <p:cNvPr id="4" name="Date Placeholder 3"/>
          <p:cNvSpPr>
            <a:spLocks noGrp="1"/>
          </p:cNvSpPr>
          <p:nvPr>
            <p:ph type="dt" sz="half" idx="2"/>
          </p:nvPr>
        </p:nvSpPr>
        <p:spPr>
          <a:xfrm>
            <a:off x="1014413" y="6605588"/>
            <a:ext cx="1036637" cy="214312"/>
          </a:xfrm>
          <a:prstGeom prst="rect">
            <a:avLst/>
          </a:prstGeom>
        </p:spPr>
        <p:txBody>
          <a:bodyPr vert="horz" wrap="square" lIns="91440" tIns="45720" rIns="91440" bIns="45720" numCol="1" anchor="ctr" anchorCtr="0" compatLnSpc="1">
            <a:prstTxWarp prst="textNoShape">
              <a:avLst/>
            </a:prstTxWarp>
          </a:bodyPr>
          <a:lstStyle>
            <a:lvl1pPr>
              <a:defRPr sz="1000">
                <a:solidFill>
                  <a:srgbClr val="9D70AE"/>
                </a:solidFill>
                <a:latin typeface="Arial" charset="0"/>
                <a:cs typeface="Arial" charset="0"/>
              </a:defRPr>
            </a:lvl1pPr>
          </a:lstStyle>
          <a:p>
            <a:pPr defTabSz="457200" fontAlgn="base">
              <a:spcBef>
                <a:spcPct val="0"/>
              </a:spcBef>
              <a:spcAft>
                <a:spcPct val="0"/>
              </a:spcAft>
              <a:defRPr/>
            </a:pPr>
            <a:fld id="{F373C715-581A-4887-93A1-8A1D77AED9FA}" type="datetime1">
              <a:rPr lang="en-US">
                <a:ea typeface="MS PGothic" pitchFamily="34" charset="-128"/>
              </a:rPr>
              <a:pPr defTabSz="457200" fontAlgn="base">
                <a:spcBef>
                  <a:spcPct val="0"/>
                </a:spcBef>
                <a:spcAft>
                  <a:spcPct val="0"/>
                </a:spcAft>
                <a:defRPr/>
              </a:pPr>
              <a:t>11/17/2014</a:t>
            </a:fld>
            <a:endParaRPr lang="en-US">
              <a:ea typeface="MS PGothic" pitchFamily="34" charset="-128"/>
            </a:endParaRPr>
          </a:p>
        </p:txBody>
      </p:sp>
      <p:sp>
        <p:nvSpPr>
          <p:cNvPr id="5" name="Footer Placeholder 4"/>
          <p:cNvSpPr>
            <a:spLocks noGrp="1"/>
          </p:cNvSpPr>
          <p:nvPr>
            <p:ph type="ftr" sz="quarter" idx="3"/>
          </p:nvPr>
        </p:nvSpPr>
        <p:spPr>
          <a:xfrm>
            <a:off x="2051050" y="6605588"/>
            <a:ext cx="5045075" cy="214312"/>
          </a:xfrm>
          <a:prstGeom prst="rect">
            <a:avLst/>
          </a:prstGeom>
        </p:spPr>
        <p:txBody>
          <a:bodyPr vert="horz" wrap="square" lIns="91440" tIns="45720" rIns="91440" bIns="45720" numCol="1" anchor="ctr" anchorCtr="0" compatLnSpc="1">
            <a:prstTxWarp prst="textNoShape">
              <a:avLst/>
            </a:prstTxWarp>
          </a:bodyPr>
          <a:lstStyle>
            <a:lvl1pPr>
              <a:defRPr sz="1000">
                <a:solidFill>
                  <a:srgbClr val="9D70AE"/>
                </a:solidFill>
                <a:latin typeface="Arial" charset="0"/>
                <a:cs typeface="Arial" charset="0"/>
              </a:defRPr>
            </a:lvl1pPr>
          </a:lstStyle>
          <a:p>
            <a:pPr defTabSz="457200" fontAlgn="base">
              <a:spcBef>
                <a:spcPct val="0"/>
              </a:spcBef>
              <a:spcAft>
                <a:spcPct val="0"/>
              </a:spcAft>
              <a:defRPr/>
            </a:pPr>
            <a:r>
              <a:rPr lang="en-US">
                <a:ea typeface="MS PGothic" pitchFamily="34" charset="-128"/>
              </a:rPr>
              <a:t>Presentación</a:t>
            </a:r>
          </a:p>
        </p:txBody>
      </p:sp>
      <p:sp>
        <p:nvSpPr>
          <p:cNvPr id="1032" name="Rectangle 8"/>
          <p:cNvSpPr>
            <a:spLocks noGrp="1" noChangeArrowheads="1"/>
          </p:cNvSpPr>
          <p:nvPr>
            <p:ph type="sldNum" sz="quarter" idx="4"/>
          </p:nvPr>
        </p:nvSpPr>
        <p:spPr bwMode="auto">
          <a:xfrm>
            <a:off x="47625" y="6654800"/>
            <a:ext cx="500063" cy="15240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lvl1pPr>
              <a:defRPr sz="1000">
                <a:solidFill>
                  <a:srgbClr val="9D70AE"/>
                </a:solidFill>
                <a:latin typeface="Arial" charset="0"/>
              </a:defRPr>
            </a:lvl1pPr>
          </a:lstStyle>
          <a:p>
            <a:pPr defTabSz="457200" fontAlgn="base">
              <a:spcBef>
                <a:spcPct val="0"/>
              </a:spcBef>
              <a:spcAft>
                <a:spcPct val="0"/>
              </a:spcAft>
              <a:defRPr/>
            </a:pPr>
            <a:fld id="{678FEE0D-F654-4097-B4AD-37AC06E490FF}" type="slidenum">
              <a:rPr lang="en-US">
                <a:ea typeface="MS PGothic" pitchFamily="34" charset="-128"/>
              </a:rPr>
              <a:pPr defTabSz="457200" fontAlgn="base">
                <a:spcBef>
                  <a:spcPct val="0"/>
                </a:spcBef>
                <a:spcAft>
                  <a:spcPct val="0"/>
                </a:spcAft>
                <a:defRPr/>
              </a:pPr>
              <a:t>‹Nº›</a:t>
            </a:fld>
            <a:endParaRPr lang="en-US">
              <a:ea typeface="MS PGothic" pitchFamily="34" charset="-128"/>
            </a:endParaRPr>
          </a:p>
        </p:txBody>
      </p:sp>
    </p:spTree>
    <p:extLst>
      <p:ext uri="{BB962C8B-B14F-4D97-AF65-F5344CB8AC3E}">
        <p14:creationId xmlns:p14="http://schemas.microsoft.com/office/powerpoint/2010/main" val="35746156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hf hdr="0"/>
  <p:txStyles>
    <p:title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p:titleStyle>
    <p:bodyStyle>
      <a:lvl1pPr marL="149225" indent="-149225" algn="l" defTabSz="457200" rtl="0" eaLnBrk="0" fontAlgn="base" hangingPunct="0">
        <a:spcBef>
          <a:spcPct val="20000"/>
        </a:spcBef>
        <a:spcAft>
          <a:spcPct val="0"/>
        </a:spcAft>
        <a:buClr>
          <a:srgbClr val="3A4A98"/>
        </a:buClr>
        <a:buSzPct val="120000"/>
        <a:buChar char="•"/>
        <a:defRPr sz="1400" kern="1200">
          <a:solidFill>
            <a:srgbClr val="4B5C68"/>
          </a:solidFill>
          <a:latin typeface="Arial"/>
          <a:ea typeface="MS PGothic" pitchFamily="34" charset="-128"/>
          <a:cs typeface="Arial"/>
        </a:defRPr>
      </a:lvl1pPr>
      <a:lvl2pPr marL="304800" indent="-153988" algn="l" defTabSz="457200" rtl="0" eaLnBrk="0" fontAlgn="base" hangingPunct="0">
        <a:spcBef>
          <a:spcPct val="20000"/>
        </a:spcBef>
        <a:spcAft>
          <a:spcPct val="0"/>
        </a:spcAft>
        <a:buClr>
          <a:srgbClr val="6D178B"/>
        </a:buClr>
        <a:buSzPct val="90000"/>
        <a:buFont typeface="Wingdings" pitchFamily="2" charset="2"/>
        <a:buChar char="§"/>
        <a:defRPr sz="1400" kern="1200">
          <a:solidFill>
            <a:srgbClr val="4B5C68"/>
          </a:solidFill>
          <a:latin typeface="Arial"/>
          <a:ea typeface="MS PGothic" pitchFamily="34" charset="-128"/>
          <a:cs typeface="Arial"/>
        </a:defRPr>
      </a:lvl2pPr>
      <a:lvl3pPr marL="438150" indent="-131763" algn="l" defTabSz="457200" rtl="0" eaLnBrk="0" fontAlgn="base" hangingPunct="0">
        <a:spcBef>
          <a:spcPct val="20000"/>
        </a:spcBef>
        <a:spcAft>
          <a:spcPct val="0"/>
        </a:spcAft>
        <a:buClr>
          <a:srgbClr val="6D178B"/>
        </a:buClr>
        <a:buSzPct val="90000"/>
        <a:buFont typeface="Arial" charset="0"/>
        <a:buChar char="•"/>
        <a:defRPr sz="1400" kern="1200">
          <a:solidFill>
            <a:srgbClr val="4B5C68"/>
          </a:solidFill>
          <a:latin typeface="Arial"/>
          <a:ea typeface="MS PGothic" pitchFamily="34" charset="-128"/>
          <a:cs typeface="Arial"/>
        </a:defRPr>
      </a:lvl3pPr>
      <a:lvl4pPr marL="609600" indent="-169863" algn="l" defTabSz="457200" rtl="0" eaLnBrk="0" fontAlgn="base" hangingPunct="0">
        <a:spcBef>
          <a:spcPct val="20000"/>
        </a:spcBef>
        <a:spcAft>
          <a:spcPct val="0"/>
        </a:spcAft>
        <a:buClr>
          <a:srgbClr val="3A4A98"/>
        </a:buClr>
        <a:buFont typeface="Arial" charset="0"/>
        <a:buChar char="–"/>
        <a:defRPr sz="1400" kern="1200">
          <a:solidFill>
            <a:srgbClr val="4B5C68"/>
          </a:solidFill>
          <a:latin typeface="Arial"/>
          <a:ea typeface="MS PGothic" pitchFamily="34" charset="-128"/>
          <a:cs typeface="Arial"/>
        </a:defRPr>
      </a:lvl4pPr>
      <a:lvl5pPr marL="781050" indent="-169863" algn="l" defTabSz="457200" rtl="0" eaLnBrk="0" fontAlgn="base" hangingPunct="0">
        <a:spcBef>
          <a:spcPct val="20000"/>
        </a:spcBef>
        <a:spcAft>
          <a:spcPct val="0"/>
        </a:spcAft>
        <a:buClr>
          <a:srgbClr val="16ADDC"/>
        </a:buClr>
        <a:buFont typeface="Arial" charset="0"/>
        <a:buChar char="»"/>
        <a:defRPr sz="1400" kern="1200">
          <a:solidFill>
            <a:srgbClr val="4B5C68"/>
          </a:solidFill>
          <a:latin typeface="Arial"/>
          <a:ea typeface="MS PGothic"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43010" name="Title Placeholder 1"/>
          <p:cNvSpPr>
            <a:spLocks noGrp="1"/>
          </p:cNvSpPr>
          <p:nvPr>
            <p:ph type="title"/>
          </p:nvPr>
        </p:nvSpPr>
        <p:spPr bwMode="auto">
          <a:xfrm>
            <a:off x="346075" y="319088"/>
            <a:ext cx="8474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smtClean="0"/>
              <a:t>Haga clic para cambiar el estilo de título	</a:t>
            </a:r>
          </a:p>
        </p:txBody>
      </p:sp>
      <p:sp>
        <p:nvSpPr>
          <p:cNvPr id="43011" name="Text Placeholder 2"/>
          <p:cNvSpPr>
            <a:spLocks noGrp="1"/>
          </p:cNvSpPr>
          <p:nvPr>
            <p:ph type="body" idx="1"/>
          </p:nvPr>
        </p:nvSpPr>
        <p:spPr bwMode="auto">
          <a:xfrm>
            <a:off x="449263" y="1509713"/>
            <a:ext cx="8305800" cy="470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4" name="Date Placeholder 3"/>
          <p:cNvSpPr>
            <a:spLocks noGrp="1"/>
          </p:cNvSpPr>
          <p:nvPr>
            <p:ph type="dt" sz="half" idx="2"/>
          </p:nvPr>
        </p:nvSpPr>
        <p:spPr>
          <a:xfrm>
            <a:off x="1014413" y="6605588"/>
            <a:ext cx="1036637" cy="214312"/>
          </a:xfrm>
          <a:prstGeom prst="rect">
            <a:avLst/>
          </a:prstGeom>
        </p:spPr>
        <p:txBody>
          <a:bodyPr vert="horz" wrap="square" lIns="91440" tIns="45720" rIns="91440" bIns="45720" numCol="1" anchor="ctr" anchorCtr="0" compatLnSpc="1">
            <a:prstTxWarp prst="textNoShape">
              <a:avLst/>
            </a:prstTxWarp>
          </a:bodyPr>
          <a:lstStyle>
            <a:lvl1pPr>
              <a:defRPr sz="1000" smtClean="0">
                <a:solidFill>
                  <a:srgbClr val="9D70AE"/>
                </a:solidFill>
                <a:latin typeface="Arial" charset="0"/>
                <a:cs typeface="Arial" charset="0"/>
              </a:defRPr>
            </a:lvl1pPr>
          </a:lstStyle>
          <a:p>
            <a:fld id="{A4582FF6-F4F7-4C8B-9B74-3C560C55C337}" type="datetimeFigureOut">
              <a:rPr lang="es-PE"/>
              <a:pPr/>
              <a:t>17/11/2014</a:t>
            </a:fld>
            <a:endParaRPr lang="es-PE"/>
          </a:p>
        </p:txBody>
      </p:sp>
      <p:sp>
        <p:nvSpPr>
          <p:cNvPr id="5" name="Footer Placeholder 4"/>
          <p:cNvSpPr>
            <a:spLocks noGrp="1"/>
          </p:cNvSpPr>
          <p:nvPr>
            <p:ph type="ftr" sz="quarter" idx="3"/>
          </p:nvPr>
        </p:nvSpPr>
        <p:spPr>
          <a:xfrm>
            <a:off x="2051050" y="6605588"/>
            <a:ext cx="5045075" cy="214312"/>
          </a:xfrm>
          <a:prstGeom prst="rect">
            <a:avLst/>
          </a:prstGeom>
        </p:spPr>
        <p:txBody>
          <a:bodyPr vert="horz" wrap="square" lIns="91440" tIns="45720" rIns="91440" bIns="45720" numCol="1" anchor="ctr" anchorCtr="0" compatLnSpc="1">
            <a:prstTxWarp prst="textNoShape">
              <a:avLst/>
            </a:prstTxWarp>
          </a:bodyPr>
          <a:lstStyle>
            <a:lvl1pPr>
              <a:defRPr sz="1000" smtClean="0">
                <a:solidFill>
                  <a:srgbClr val="9D70AE"/>
                </a:solidFill>
                <a:latin typeface="Arial" charset="0"/>
                <a:cs typeface="Arial" charset="0"/>
              </a:defRPr>
            </a:lvl1pPr>
          </a:lstStyle>
          <a:p>
            <a:endParaRPr lang="es-PE"/>
          </a:p>
        </p:txBody>
      </p:sp>
      <p:sp>
        <p:nvSpPr>
          <p:cNvPr id="1032" name="Rectangle 8"/>
          <p:cNvSpPr>
            <a:spLocks noGrp="1" noChangeArrowheads="1"/>
          </p:cNvSpPr>
          <p:nvPr>
            <p:ph type="sldNum" sz="quarter" idx="4"/>
          </p:nvPr>
        </p:nvSpPr>
        <p:spPr bwMode="auto">
          <a:xfrm>
            <a:off x="47625" y="6654800"/>
            <a:ext cx="500063" cy="15240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lvl1pPr>
              <a:defRPr sz="1000" smtClean="0">
                <a:solidFill>
                  <a:srgbClr val="9D70AE"/>
                </a:solidFill>
                <a:latin typeface="Arial" charset="0"/>
              </a:defRPr>
            </a:lvl1pPr>
          </a:lstStyle>
          <a:p>
            <a:fld id="{C60670CC-8535-466E-8B76-DAE84E975DB0}" type="slidenum">
              <a:rPr lang="es-PE"/>
              <a:pPr/>
              <a:t>‹Nº›</a:t>
            </a:fld>
            <a:endParaRPr lang="es-PE"/>
          </a:p>
        </p:txBody>
      </p:sp>
    </p:spTree>
    <p:extLst>
      <p:ext uri="{BB962C8B-B14F-4D97-AF65-F5344CB8AC3E}">
        <p14:creationId xmlns:p14="http://schemas.microsoft.com/office/powerpoint/2010/main" val="1875987943"/>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Lst>
  <p:txStyles>
    <p:titleStyle>
      <a:lvl1pPr algn="l" defTabSz="457200" rtl="0" eaLnBrk="1" fontAlgn="base" hangingPunct="1">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eaLnBrk="1" fontAlgn="base" hangingPunct="1">
        <a:lnSpc>
          <a:spcPct val="101000"/>
        </a:lnSpc>
        <a:spcBef>
          <a:spcPct val="0"/>
        </a:spcBef>
        <a:spcAft>
          <a:spcPct val="0"/>
        </a:spcAft>
        <a:defRPr sz="2400">
          <a:solidFill>
            <a:srgbClr val="3A4A98"/>
          </a:solidFill>
          <a:latin typeface="Arial" charset="0"/>
          <a:ea typeface="MS PGothic" pitchFamily="34" charset="-128"/>
        </a:defRPr>
      </a:lvl9pPr>
    </p:titleStyle>
    <p:bodyStyle>
      <a:lvl1pPr marL="149225" indent="-149225" algn="l" defTabSz="457200" rtl="0" eaLnBrk="1" fontAlgn="base" hangingPunct="1">
        <a:spcBef>
          <a:spcPct val="20000"/>
        </a:spcBef>
        <a:spcAft>
          <a:spcPct val="0"/>
        </a:spcAft>
        <a:buClr>
          <a:srgbClr val="3A4A98"/>
        </a:buClr>
        <a:buSzPct val="120000"/>
        <a:buChar char="•"/>
        <a:defRPr sz="1400" kern="1200">
          <a:solidFill>
            <a:srgbClr val="4B5C68"/>
          </a:solidFill>
          <a:latin typeface="Arial"/>
          <a:ea typeface="MS PGothic" pitchFamily="34" charset="-128"/>
          <a:cs typeface="Arial"/>
        </a:defRPr>
      </a:lvl1pPr>
      <a:lvl2pPr marL="304800" indent="-153988" algn="l" defTabSz="457200" rtl="0" eaLnBrk="1" fontAlgn="base" hangingPunct="1">
        <a:spcBef>
          <a:spcPct val="20000"/>
        </a:spcBef>
        <a:spcAft>
          <a:spcPct val="0"/>
        </a:spcAft>
        <a:buClr>
          <a:srgbClr val="6D178B"/>
        </a:buClr>
        <a:buSzPct val="90000"/>
        <a:buFont typeface="Wingdings" pitchFamily="2" charset="2"/>
        <a:buChar char="§"/>
        <a:defRPr sz="1400" kern="1200">
          <a:solidFill>
            <a:srgbClr val="4B5C68"/>
          </a:solidFill>
          <a:latin typeface="Arial"/>
          <a:ea typeface="MS PGothic" pitchFamily="34" charset="-128"/>
          <a:cs typeface="Arial"/>
        </a:defRPr>
      </a:lvl2pPr>
      <a:lvl3pPr marL="438150" indent="-131763" algn="l" defTabSz="457200" rtl="0" eaLnBrk="1" fontAlgn="base" hangingPunct="1">
        <a:spcBef>
          <a:spcPct val="20000"/>
        </a:spcBef>
        <a:spcAft>
          <a:spcPct val="0"/>
        </a:spcAft>
        <a:buClr>
          <a:srgbClr val="6D178B"/>
        </a:buClr>
        <a:buSzPct val="90000"/>
        <a:buFont typeface="Arial" pitchFamily="34" charset="0"/>
        <a:buChar char="•"/>
        <a:defRPr sz="1400" kern="1200">
          <a:solidFill>
            <a:srgbClr val="4B5C68"/>
          </a:solidFill>
          <a:latin typeface="Arial"/>
          <a:ea typeface="MS PGothic" pitchFamily="34" charset="-128"/>
          <a:cs typeface="Arial"/>
        </a:defRPr>
      </a:lvl3pPr>
      <a:lvl4pPr marL="609600" indent="-169863" algn="l" defTabSz="457200" rtl="0" eaLnBrk="1" fontAlgn="base" hangingPunct="1">
        <a:spcBef>
          <a:spcPct val="20000"/>
        </a:spcBef>
        <a:spcAft>
          <a:spcPct val="0"/>
        </a:spcAft>
        <a:buClr>
          <a:srgbClr val="3A4A98"/>
        </a:buClr>
        <a:buFont typeface="Arial" pitchFamily="34" charset="0"/>
        <a:buChar char="–"/>
        <a:defRPr sz="1400" kern="1200">
          <a:solidFill>
            <a:srgbClr val="4B5C68"/>
          </a:solidFill>
          <a:latin typeface="Arial"/>
          <a:ea typeface="MS PGothic" pitchFamily="34" charset="-128"/>
          <a:cs typeface="Arial"/>
        </a:defRPr>
      </a:lvl4pPr>
      <a:lvl5pPr marL="781050" indent="-169863" algn="l" defTabSz="457200" rtl="0" eaLnBrk="1" fontAlgn="base" hangingPunct="1">
        <a:spcBef>
          <a:spcPct val="20000"/>
        </a:spcBef>
        <a:spcAft>
          <a:spcPct val="0"/>
        </a:spcAft>
        <a:buClr>
          <a:srgbClr val="16ADDC"/>
        </a:buClr>
        <a:buFont typeface="Arial" pitchFamily="34" charset="0"/>
        <a:buChar char="»"/>
        <a:defRPr sz="1400" kern="1200">
          <a:solidFill>
            <a:srgbClr val="4B5C68"/>
          </a:solidFill>
          <a:latin typeface="Arial"/>
          <a:ea typeface="MS PGothic"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PE" dirty="0" smtClean="0"/>
              <a:t>GMAT </a:t>
            </a:r>
            <a:r>
              <a:rPr lang="es-PE" smtClean="0"/>
              <a:t>SUMMARY VERBAL</a:t>
            </a:r>
            <a:endParaRPr lang="es-PE" dirty="0"/>
          </a:p>
        </p:txBody>
      </p:sp>
      <p:sp>
        <p:nvSpPr>
          <p:cNvPr id="3" name="2 Subtítulo"/>
          <p:cNvSpPr>
            <a:spLocks noGrp="1"/>
          </p:cNvSpPr>
          <p:nvPr>
            <p:ph type="subTitle" idx="1"/>
          </p:nvPr>
        </p:nvSpPr>
        <p:spPr/>
        <p:txBody>
          <a:bodyPr/>
          <a:lstStyle/>
          <a:p>
            <a:endParaRPr lang="es-PE"/>
          </a:p>
        </p:txBody>
      </p:sp>
      <p:sp>
        <p:nvSpPr>
          <p:cNvPr id="4" name="3 Marcador de fecha"/>
          <p:cNvSpPr>
            <a:spLocks noGrp="1"/>
          </p:cNvSpPr>
          <p:nvPr>
            <p:ph type="dt" sz="half" idx="10"/>
          </p:nvPr>
        </p:nvSpPr>
        <p:spPr/>
        <p:txBody>
          <a:bodyPr/>
          <a:lstStyle/>
          <a:p>
            <a:pPr>
              <a:defRPr/>
            </a:pPr>
            <a:fld id="{A2A2AABD-6E5C-4C6F-9BA4-C8F267389A3A}"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3CF9C1C-61E7-4C38-BF33-E94853FC705E}" type="slidenum">
              <a:rPr lang="en-US" smtClean="0"/>
              <a:pPr>
                <a:defRPr/>
              </a:pPr>
              <a:t>1</a:t>
            </a:fld>
            <a:endParaRPr lang="en-US"/>
          </a:p>
        </p:txBody>
      </p:sp>
    </p:spTree>
    <p:extLst>
      <p:ext uri="{BB962C8B-B14F-4D97-AF65-F5344CB8AC3E}">
        <p14:creationId xmlns:p14="http://schemas.microsoft.com/office/powerpoint/2010/main" val="30367425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46075" y="319088"/>
            <a:ext cx="8474075" cy="349839"/>
          </a:xfrm>
        </p:spPr>
        <p:txBody>
          <a:bodyPr/>
          <a:lstStyle/>
          <a:p>
            <a:r>
              <a:rPr lang="es-PE" dirty="0" smtClean="0"/>
              <a:t>SENTENCE CORRECTION</a:t>
            </a:r>
            <a:endParaRPr lang="es-PE" dirty="0"/>
          </a:p>
        </p:txBody>
      </p:sp>
      <p:sp>
        <p:nvSpPr>
          <p:cNvPr id="3" name="2 Marcador de contenido"/>
          <p:cNvSpPr>
            <a:spLocks noGrp="1"/>
          </p:cNvSpPr>
          <p:nvPr>
            <p:ph idx="1"/>
          </p:nvPr>
        </p:nvSpPr>
        <p:spPr/>
        <p:txBody>
          <a:bodyPr/>
          <a:lstStyle/>
          <a:p>
            <a:endParaRPr lang="es-PE"/>
          </a:p>
        </p:txBody>
      </p:sp>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2</a:t>
            </a:fld>
            <a:endParaRPr lang="en-US"/>
          </a:p>
        </p:txBody>
      </p:sp>
    </p:spTree>
    <p:extLst>
      <p:ext uri="{BB962C8B-B14F-4D97-AF65-F5344CB8AC3E}">
        <p14:creationId xmlns:p14="http://schemas.microsoft.com/office/powerpoint/2010/main" val="25590505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1796"/>
            <a:ext cx="8474075" cy="262444"/>
          </a:xfrm>
        </p:spPr>
        <p:txBody>
          <a:bodyPr/>
          <a:lstStyle/>
          <a:p>
            <a:r>
              <a:rPr lang="es-PE" sz="1800" b="1" dirty="0" smtClean="0"/>
              <a:t>LESSON 1: </a:t>
            </a:r>
            <a:r>
              <a:rPr lang="es-PE" sz="1800" b="1" dirty="0" err="1" smtClean="0"/>
              <a:t>The</a:t>
            </a:r>
            <a:r>
              <a:rPr lang="es-PE" sz="1800" b="1" dirty="0" smtClean="0"/>
              <a:t> </a:t>
            </a:r>
            <a:r>
              <a:rPr lang="es-PE" sz="1800" b="1" dirty="0" err="1" smtClean="0"/>
              <a:t>Basics</a:t>
            </a:r>
            <a:r>
              <a:rPr lang="es-PE" sz="1800" b="1" dirty="0" smtClean="0"/>
              <a:t> </a:t>
            </a:r>
            <a:endParaRPr lang="es-PE" sz="1800" b="1" dirty="0"/>
          </a:p>
        </p:txBody>
      </p:sp>
      <p:sp>
        <p:nvSpPr>
          <p:cNvPr id="3" name="2 Marcador de contenido"/>
          <p:cNvSpPr>
            <a:spLocks noGrp="1"/>
          </p:cNvSpPr>
          <p:nvPr>
            <p:ph idx="1"/>
          </p:nvPr>
        </p:nvSpPr>
        <p:spPr>
          <a:xfrm>
            <a:off x="323528" y="332656"/>
            <a:ext cx="8640960" cy="6048672"/>
          </a:xfrm>
        </p:spPr>
        <p:txBody>
          <a:bodyPr/>
          <a:lstStyle/>
          <a:p>
            <a:pPr marL="0" lvl="0" indent="0" algn="just">
              <a:buNone/>
            </a:pPr>
            <a:r>
              <a:rPr lang="es-PE" sz="2400" b="1" u="sng" dirty="0" smtClean="0"/>
              <a:t>Key </a:t>
            </a:r>
            <a:r>
              <a:rPr lang="es-PE" sz="2400" b="1" u="sng" dirty="0" err="1" smtClean="0"/>
              <a:t>Principles</a:t>
            </a:r>
            <a:r>
              <a:rPr lang="es-PE" sz="2400" b="1" u="sng" dirty="0" smtClean="0"/>
              <a:t> to </a:t>
            </a:r>
            <a:r>
              <a:rPr lang="es-PE" sz="2400" b="1" u="sng" dirty="0" err="1" smtClean="0"/>
              <a:t>Ace</a:t>
            </a:r>
            <a:r>
              <a:rPr lang="es-PE" sz="2400" b="1" u="sng" dirty="0" smtClean="0"/>
              <a:t> </a:t>
            </a:r>
            <a:r>
              <a:rPr lang="es-PE" sz="2400" b="1" u="sng" dirty="0" err="1" smtClean="0"/>
              <a:t>the</a:t>
            </a:r>
            <a:r>
              <a:rPr lang="es-PE" sz="2400" b="1" u="sng" dirty="0" smtClean="0"/>
              <a:t> </a:t>
            </a:r>
            <a:r>
              <a:rPr lang="es-PE" sz="2400" b="1" u="sng" dirty="0" err="1" smtClean="0"/>
              <a:t>Sentence</a:t>
            </a:r>
            <a:r>
              <a:rPr lang="es-PE" sz="2400" b="1" u="sng" dirty="0" smtClean="0"/>
              <a:t> </a:t>
            </a:r>
            <a:r>
              <a:rPr lang="es-PE" sz="2400" b="1" u="sng" dirty="0" err="1" smtClean="0"/>
              <a:t>Correction</a:t>
            </a:r>
            <a:r>
              <a:rPr lang="es-PE" sz="2400" b="1" u="sng" dirty="0" smtClean="0"/>
              <a:t> </a:t>
            </a:r>
            <a:r>
              <a:rPr lang="es-PE" sz="2400" b="1" u="sng" dirty="0" err="1" smtClean="0"/>
              <a:t>questions</a:t>
            </a:r>
            <a:endParaRPr lang="es-PE" sz="2400" b="1" u="sng" dirty="0" smtClean="0"/>
          </a:p>
          <a:p>
            <a:pPr marL="0" lvl="0" indent="0" algn="just">
              <a:buNone/>
            </a:pPr>
            <a:endParaRPr lang="es-PE" sz="1600" b="1" dirty="0" smtClean="0"/>
          </a:p>
          <a:p>
            <a:pPr marL="0" lvl="0" indent="0" algn="just">
              <a:buNone/>
            </a:pPr>
            <a:r>
              <a:rPr lang="es-PE" sz="1600" b="1" dirty="0" smtClean="0"/>
              <a:t>1. </a:t>
            </a:r>
            <a:r>
              <a:rPr lang="es-PE" sz="1600" b="1" dirty="0" err="1" smtClean="0"/>
              <a:t>Read</a:t>
            </a:r>
            <a:r>
              <a:rPr lang="es-PE" sz="1600" b="1" dirty="0" smtClean="0"/>
              <a:t> and </a:t>
            </a:r>
            <a:r>
              <a:rPr lang="es-PE" sz="1600" b="1" dirty="0" err="1" smtClean="0"/>
              <a:t>understand</a:t>
            </a:r>
            <a:r>
              <a:rPr lang="es-PE" sz="1600" b="1" dirty="0" smtClean="0"/>
              <a:t> </a:t>
            </a:r>
            <a:r>
              <a:rPr lang="es-PE" sz="1600" b="1" dirty="0" err="1" smtClean="0"/>
              <a:t>the</a:t>
            </a:r>
            <a:r>
              <a:rPr lang="es-PE" sz="1600" b="1" dirty="0" smtClean="0"/>
              <a:t> </a:t>
            </a:r>
            <a:r>
              <a:rPr lang="es-PE" sz="1600" b="1" dirty="0" err="1" smtClean="0"/>
              <a:t>Entire</a:t>
            </a:r>
            <a:r>
              <a:rPr lang="es-PE" sz="1600" b="1" dirty="0" smtClean="0"/>
              <a:t> </a:t>
            </a:r>
            <a:r>
              <a:rPr lang="es-PE" sz="1600" b="1" dirty="0" err="1" smtClean="0"/>
              <a:t>Sentence</a:t>
            </a:r>
            <a:endParaRPr lang="es-PE" sz="1600" b="1" dirty="0" smtClean="0"/>
          </a:p>
          <a:p>
            <a:pPr marL="0" lvl="0" indent="0" algn="just">
              <a:buNone/>
            </a:pPr>
            <a:endParaRPr lang="es-PE" sz="1600" dirty="0" smtClean="0"/>
          </a:p>
          <a:p>
            <a:pPr marL="0" lvl="0" indent="0" algn="just">
              <a:buNone/>
            </a:pPr>
            <a:r>
              <a:rPr lang="es-PE" sz="1600" b="1" dirty="0" smtClean="0"/>
              <a:t>2. </a:t>
            </a:r>
            <a:r>
              <a:rPr lang="es-PE" sz="1600" b="1" dirty="0" err="1" smtClean="0"/>
              <a:t>Grammar</a:t>
            </a:r>
            <a:r>
              <a:rPr lang="es-PE" sz="1600" b="1" dirty="0" smtClean="0"/>
              <a:t> &gt; </a:t>
            </a:r>
            <a:r>
              <a:rPr lang="es-PE" sz="1600" b="1" dirty="0" err="1" smtClean="0"/>
              <a:t>Meaning</a:t>
            </a:r>
            <a:r>
              <a:rPr lang="es-PE" sz="1600" b="1" dirty="0" smtClean="0"/>
              <a:t> &gt; </a:t>
            </a:r>
            <a:r>
              <a:rPr lang="es-PE" sz="1600" b="1" dirty="0" err="1" smtClean="0"/>
              <a:t>Concision</a:t>
            </a:r>
            <a:endParaRPr lang="es-PE" sz="1600" b="1" dirty="0" smtClean="0"/>
          </a:p>
          <a:p>
            <a:pPr marL="0" lvl="0" indent="0" algn="just">
              <a:buNone/>
            </a:pPr>
            <a:endParaRPr lang="es-PE" sz="1600" dirty="0" smtClean="0"/>
          </a:p>
          <a:p>
            <a:pPr marL="285750" lvl="0" indent="-285750" algn="just">
              <a:buFont typeface="Arial" pitchFamily="34" charset="0"/>
              <a:buChar char="•"/>
            </a:pPr>
            <a:r>
              <a:rPr lang="es-PE" sz="1600" b="1" dirty="0" err="1" smtClean="0"/>
              <a:t>Grammar</a:t>
            </a:r>
            <a:r>
              <a:rPr lang="es-PE" sz="1600" b="1" dirty="0" smtClean="0"/>
              <a:t>:</a:t>
            </a:r>
            <a:r>
              <a:rPr lang="es-PE" sz="1600" dirty="0" smtClean="0"/>
              <a:t> </a:t>
            </a:r>
            <a:r>
              <a:rPr lang="es-PE" sz="1600" dirty="0" err="1" smtClean="0"/>
              <a:t>Subject-Verb</a:t>
            </a:r>
            <a:r>
              <a:rPr lang="es-PE" sz="1600" dirty="0" smtClean="0"/>
              <a:t> </a:t>
            </a:r>
            <a:r>
              <a:rPr lang="es-PE" sz="1600" dirty="0" err="1" smtClean="0"/>
              <a:t>Agreement</a:t>
            </a:r>
            <a:r>
              <a:rPr lang="es-PE" sz="1600" dirty="0" smtClean="0"/>
              <a:t>, </a:t>
            </a:r>
            <a:r>
              <a:rPr lang="es-PE" sz="1600" dirty="0" err="1" smtClean="0"/>
              <a:t>Parallelism</a:t>
            </a:r>
            <a:r>
              <a:rPr lang="es-PE" sz="1600" dirty="0" smtClean="0"/>
              <a:t>, </a:t>
            </a:r>
            <a:r>
              <a:rPr lang="es-PE" sz="1600" dirty="0" err="1" smtClean="0"/>
              <a:t>Pronouns</a:t>
            </a:r>
            <a:r>
              <a:rPr lang="es-PE" sz="1600" dirty="0" smtClean="0"/>
              <a:t>, </a:t>
            </a:r>
            <a:r>
              <a:rPr lang="es-PE" sz="1600" dirty="0" err="1" smtClean="0"/>
              <a:t>Modifiers</a:t>
            </a:r>
            <a:r>
              <a:rPr lang="es-PE" sz="1600" dirty="0" smtClean="0"/>
              <a:t>, </a:t>
            </a:r>
            <a:r>
              <a:rPr lang="es-PE" sz="1600" dirty="0" err="1" smtClean="0"/>
              <a:t>Verbs</a:t>
            </a:r>
            <a:r>
              <a:rPr lang="es-PE" sz="1600" dirty="0" smtClean="0"/>
              <a:t>, </a:t>
            </a:r>
            <a:r>
              <a:rPr lang="es-PE" sz="1600" dirty="0" err="1" smtClean="0"/>
              <a:t>Comparisons</a:t>
            </a:r>
            <a:r>
              <a:rPr lang="es-PE" sz="1600" dirty="0" smtClean="0"/>
              <a:t>, </a:t>
            </a:r>
            <a:r>
              <a:rPr lang="es-PE" sz="1600" dirty="0" err="1" smtClean="0"/>
              <a:t>Idioms</a:t>
            </a:r>
            <a:r>
              <a:rPr lang="es-PE" sz="1600" dirty="0" smtClean="0"/>
              <a:t>, </a:t>
            </a:r>
            <a:r>
              <a:rPr lang="es-PE" sz="1600" dirty="0" err="1" smtClean="0"/>
              <a:t>punctuation</a:t>
            </a:r>
            <a:r>
              <a:rPr lang="es-PE" sz="1600" dirty="0" smtClean="0"/>
              <a:t>, </a:t>
            </a:r>
            <a:r>
              <a:rPr lang="es-PE" sz="1600" dirty="0" err="1" smtClean="0"/>
              <a:t>countable</a:t>
            </a:r>
            <a:r>
              <a:rPr lang="es-PE" sz="1600" dirty="0" smtClean="0"/>
              <a:t> </a:t>
            </a:r>
            <a:r>
              <a:rPr lang="es-PE" sz="1600" dirty="0" err="1" smtClean="0"/>
              <a:t>nouns</a:t>
            </a:r>
            <a:r>
              <a:rPr lang="es-PE" sz="1600" dirty="0" smtClean="0"/>
              <a:t> and </a:t>
            </a:r>
            <a:r>
              <a:rPr lang="es-PE" sz="1600" dirty="0" err="1" smtClean="0"/>
              <a:t>connecting</a:t>
            </a:r>
            <a:r>
              <a:rPr lang="es-PE" sz="1600" dirty="0" smtClean="0"/>
              <a:t> </a:t>
            </a:r>
            <a:r>
              <a:rPr lang="es-PE" sz="1600" dirty="0" err="1" smtClean="0"/>
              <a:t>words</a:t>
            </a:r>
            <a:r>
              <a:rPr lang="es-PE" sz="1600" dirty="0" smtClean="0"/>
              <a:t>.</a:t>
            </a:r>
          </a:p>
          <a:p>
            <a:pPr marL="285750" lvl="0" indent="-285750" algn="just">
              <a:buFont typeface="Arial" pitchFamily="34" charset="0"/>
              <a:buChar char="•"/>
            </a:pPr>
            <a:r>
              <a:rPr lang="es-PE" sz="1600" b="1" dirty="0" err="1"/>
              <a:t>Meaning</a:t>
            </a:r>
            <a:r>
              <a:rPr lang="es-PE" sz="1600" b="1" dirty="0"/>
              <a:t>: </a:t>
            </a:r>
            <a:r>
              <a:rPr lang="es-PE" sz="1600" dirty="0" smtClean="0"/>
              <a:t>100% </a:t>
            </a:r>
            <a:r>
              <a:rPr lang="es-PE" sz="1600" dirty="0" err="1" smtClean="0"/>
              <a:t>clear</a:t>
            </a:r>
            <a:r>
              <a:rPr lang="es-PE" sz="1600" dirty="0" smtClean="0"/>
              <a:t>, </a:t>
            </a:r>
            <a:r>
              <a:rPr lang="es-PE" sz="1600" dirty="0" err="1" smtClean="0"/>
              <a:t>without</a:t>
            </a:r>
            <a:r>
              <a:rPr lang="es-PE" sz="1600" dirty="0" smtClean="0"/>
              <a:t> </a:t>
            </a:r>
            <a:r>
              <a:rPr lang="es-PE" sz="1600" dirty="0" err="1" smtClean="0"/>
              <a:t>ambiguity</a:t>
            </a:r>
            <a:r>
              <a:rPr lang="es-PE" sz="1600" dirty="0" smtClean="0"/>
              <a:t> and </a:t>
            </a:r>
            <a:r>
              <a:rPr lang="es-PE" sz="1600" dirty="0" err="1" smtClean="0"/>
              <a:t>based</a:t>
            </a:r>
            <a:r>
              <a:rPr lang="es-PE" sz="1600" dirty="0" smtClean="0"/>
              <a:t> </a:t>
            </a:r>
            <a:r>
              <a:rPr lang="es-PE" sz="1600" dirty="0" err="1" smtClean="0"/>
              <a:t>on</a:t>
            </a:r>
            <a:r>
              <a:rPr lang="es-PE" sz="1600" dirty="0" smtClean="0"/>
              <a:t> </a:t>
            </a:r>
            <a:r>
              <a:rPr lang="es-PE" sz="1600" dirty="0" err="1" smtClean="0"/>
              <a:t>author’s</a:t>
            </a:r>
            <a:r>
              <a:rPr lang="es-PE" sz="1600" dirty="0" smtClean="0"/>
              <a:t> true </a:t>
            </a:r>
            <a:r>
              <a:rPr lang="es-PE" sz="1600" dirty="0" err="1" smtClean="0"/>
              <a:t>intent</a:t>
            </a:r>
            <a:r>
              <a:rPr lang="es-PE" sz="1600" dirty="0" smtClean="0"/>
              <a:t>. </a:t>
            </a:r>
            <a:r>
              <a:rPr lang="es-PE" sz="1600" dirty="0" err="1" smtClean="0"/>
              <a:t>Three</a:t>
            </a:r>
            <a:r>
              <a:rPr lang="es-PE" sz="1600" dirty="0" smtClean="0"/>
              <a:t> </a:t>
            </a:r>
            <a:r>
              <a:rPr lang="es-PE" sz="1600" dirty="0" err="1" smtClean="0"/>
              <a:t>types</a:t>
            </a:r>
            <a:r>
              <a:rPr lang="es-PE" sz="1600" dirty="0" smtClean="0"/>
              <a:t> of </a:t>
            </a:r>
            <a:r>
              <a:rPr lang="es-PE" sz="1600" dirty="0" err="1" smtClean="0"/>
              <a:t>meaning</a:t>
            </a:r>
            <a:r>
              <a:rPr lang="es-PE" sz="1600" dirty="0" smtClean="0"/>
              <a:t> </a:t>
            </a:r>
            <a:r>
              <a:rPr lang="es-PE" sz="1600" dirty="0" err="1" smtClean="0"/>
              <a:t>mistakers</a:t>
            </a:r>
            <a:r>
              <a:rPr lang="es-PE" sz="1600" dirty="0" smtClean="0"/>
              <a:t> are: </a:t>
            </a:r>
          </a:p>
          <a:p>
            <a:pPr marL="155575" lvl="1" indent="0" algn="just">
              <a:buNone/>
            </a:pPr>
            <a:r>
              <a:rPr lang="es-PE" sz="1600" dirty="0" smtClean="0"/>
              <a:t>	a) </a:t>
            </a:r>
            <a:r>
              <a:rPr lang="es-PE" sz="1600" dirty="0" err="1" smtClean="0"/>
              <a:t>Choosing</a:t>
            </a:r>
            <a:r>
              <a:rPr lang="es-PE" sz="1600" dirty="0" smtClean="0"/>
              <a:t> </a:t>
            </a:r>
            <a:r>
              <a:rPr lang="es-PE" sz="1600" dirty="0" err="1" smtClean="0"/>
              <a:t>Words</a:t>
            </a:r>
            <a:r>
              <a:rPr lang="es-PE" sz="1600" dirty="0" smtClean="0"/>
              <a:t>: “</a:t>
            </a:r>
            <a:r>
              <a:rPr lang="es-PE" sz="1600" b="1" i="1" dirty="0" err="1" smtClean="0"/>
              <a:t>Known</a:t>
            </a:r>
            <a:r>
              <a:rPr lang="es-PE" sz="1600" b="1" i="1" dirty="0" smtClean="0"/>
              <a:t> as vs </a:t>
            </a:r>
            <a:r>
              <a:rPr lang="es-PE" sz="1600" b="1" i="1" dirty="0" err="1" smtClean="0"/>
              <a:t>Known</a:t>
            </a:r>
            <a:r>
              <a:rPr lang="es-PE" sz="1600" b="1" i="1" dirty="0" smtClean="0"/>
              <a:t> to be”</a:t>
            </a:r>
          </a:p>
          <a:p>
            <a:pPr marL="155575" lvl="1" indent="0" algn="just">
              <a:buNone/>
            </a:pPr>
            <a:r>
              <a:rPr lang="es-PE" sz="1600" b="1" dirty="0" smtClean="0"/>
              <a:t>	</a:t>
            </a:r>
            <a:r>
              <a:rPr lang="es-PE" sz="1600" dirty="0" smtClean="0"/>
              <a:t>b) </a:t>
            </a:r>
            <a:r>
              <a:rPr lang="es-PE" sz="1600" dirty="0" err="1" smtClean="0"/>
              <a:t>Placing</a:t>
            </a:r>
            <a:r>
              <a:rPr lang="es-PE" sz="1600" dirty="0" smtClean="0"/>
              <a:t> </a:t>
            </a:r>
            <a:r>
              <a:rPr lang="es-PE" sz="1600" dirty="0" err="1" smtClean="0"/>
              <a:t>Words</a:t>
            </a:r>
            <a:r>
              <a:rPr lang="es-PE" sz="1600" dirty="0" smtClean="0"/>
              <a:t>: “</a:t>
            </a:r>
            <a:r>
              <a:rPr lang="es-PE" sz="1600" b="1" i="1" dirty="0" smtClean="0"/>
              <a:t>ALL</a:t>
            </a:r>
            <a:r>
              <a:rPr lang="es-PE" sz="1600" dirty="0" smtClean="0"/>
              <a:t> </a:t>
            </a:r>
            <a:r>
              <a:rPr lang="es-PE" sz="1600" dirty="0" err="1" smtClean="0"/>
              <a:t>the</a:t>
            </a:r>
            <a:r>
              <a:rPr lang="es-PE" sz="1600" dirty="0" smtClean="0"/>
              <a:t> </a:t>
            </a:r>
            <a:r>
              <a:rPr lang="es-PE" sz="1600" dirty="0" err="1" smtClean="0"/>
              <a:t>men</a:t>
            </a:r>
            <a:r>
              <a:rPr lang="es-PE" sz="1600" dirty="0" smtClean="0"/>
              <a:t> </a:t>
            </a:r>
            <a:r>
              <a:rPr lang="es-PE" sz="1600" dirty="0" err="1" smtClean="0"/>
              <a:t>were</a:t>
            </a:r>
            <a:r>
              <a:rPr lang="es-PE" sz="1600" dirty="0" smtClean="0"/>
              <a:t> </a:t>
            </a:r>
            <a:r>
              <a:rPr lang="es-PE" sz="1600" dirty="0" err="1" smtClean="0"/>
              <a:t>painted</a:t>
            </a:r>
            <a:r>
              <a:rPr lang="es-PE" sz="1600" dirty="0" smtClean="0"/>
              <a:t> vs </a:t>
            </a:r>
            <a:r>
              <a:rPr lang="es-PE" sz="1600" dirty="0" err="1" smtClean="0"/>
              <a:t>The</a:t>
            </a:r>
            <a:r>
              <a:rPr lang="es-PE" sz="1600" dirty="0" smtClean="0"/>
              <a:t> </a:t>
            </a:r>
            <a:r>
              <a:rPr lang="es-PE" sz="1600" dirty="0" err="1" smtClean="0"/>
              <a:t>men</a:t>
            </a:r>
            <a:r>
              <a:rPr lang="es-PE" sz="1600" dirty="0" smtClean="0"/>
              <a:t> </a:t>
            </a:r>
            <a:r>
              <a:rPr lang="es-PE" sz="1600" dirty="0" err="1" smtClean="0"/>
              <a:t>were</a:t>
            </a:r>
            <a:r>
              <a:rPr lang="es-PE" sz="1600" dirty="0" smtClean="0"/>
              <a:t> </a:t>
            </a:r>
            <a:r>
              <a:rPr lang="es-PE" sz="1600" b="1" i="1" dirty="0" smtClean="0"/>
              <a:t>ALL</a:t>
            </a:r>
            <a:r>
              <a:rPr lang="es-PE" sz="1600" dirty="0" smtClean="0"/>
              <a:t> </a:t>
            </a:r>
            <a:r>
              <a:rPr lang="es-PE" sz="1600" dirty="0" err="1" smtClean="0"/>
              <a:t>painted</a:t>
            </a:r>
            <a:r>
              <a:rPr lang="es-PE" sz="1600" dirty="0" smtClean="0"/>
              <a:t>”</a:t>
            </a:r>
          </a:p>
          <a:p>
            <a:pPr marL="155575" lvl="1" indent="0" algn="just">
              <a:buNone/>
            </a:pPr>
            <a:r>
              <a:rPr lang="es-PE" sz="1600" dirty="0" smtClean="0"/>
              <a:t>	c) </a:t>
            </a:r>
            <a:r>
              <a:rPr lang="es-PE" sz="1600" dirty="0" err="1" smtClean="0">
                <a:latin typeface="Arial" pitchFamily="34" charset="0"/>
                <a:cs typeface="Arial" pitchFamily="34" charset="0"/>
              </a:rPr>
              <a:t>Matching</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Words</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Make</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the</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subject</a:t>
            </a:r>
            <a:r>
              <a:rPr lang="es-PE" sz="1600" dirty="0" smtClean="0">
                <a:latin typeface="Arial" pitchFamily="34" charset="0"/>
                <a:cs typeface="Arial" pitchFamily="34" charset="0"/>
              </a:rPr>
              <a:t> and </a:t>
            </a:r>
            <a:r>
              <a:rPr lang="es-PE" sz="1600" dirty="0" err="1" smtClean="0">
                <a:latin typeface="Arial" pitchFamily="34" charset="0"/>
                <a:cs typeface="Arial" pitchFamily="34" charset="0"/>
              </a:rPr>
              <a:t>the</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verb</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sense</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together</a:t>
            </a:r>
            <a:r>
              <a:rPr lang="es-PE" sz="1600" dirty="0" smtClean="0">
                <a:latin typeface="Arial" pitchFamily="34" charset="0"/>
                <a:cs typeface="Arial" pitchFamily="34" charset="0"/>
              </a:rPr>
              <a:t>!!!</a:t>
            </a:r>
          </a:p>
          <a:p>
            <a:pPr marL="285750" indent="-285750" algn="just">
              <a:buFont typeface="Arial" panose="020B0604020202020204" pitchFamily="34" charset="0"/>
              <a:buChar char="•"/>
            </a:pPr>
            <a:r>
              <a:rPr lang="es-PE" sz="1600" b="1" dirty="0" err="1" smtClean="0"/>
              <a:t>Consicion</a:t>
            </a:r>
            <a:r>
              <a:rPr lang="es-PE" sz="1600" b="1" dirty="0" smtClean="0"/>
              <a:t>: </a:t>
            </a:r>
            <a:r>
              <a:rPr lang="es-PE" sz="1600" dirty="0" err="1" smtClean="0">
                <a:latin typeface="Arial" pitchFamily="34" charset="0"/>
                <a:cs typeface="Arial" pitchFamily="34" charset="0"/>
              </a:rPr>
              <a:t>Avoid</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redundancy</a:t>
            </a:r>
            <a:r>
              <a:rPr lang="es-PE" sz="1600" dirty="0" smtClean="0">
                <a:latin typeface="Arial" pitchFamily="34" charset="0"/>
                <a:cs typeface="Arial" pitchFamily="34" charset="0"/>
              </a:rPr>
              <a:t> , Be </a:t>
            </a:r>
            <a:r>
              <a:rPr lang="es-PE" sz="1600" dirty="0" err="1" smtClean="0">
                <a:latin typeface="Arial" pitchFamily="34" charset="0"/>
                <a:cs typeface="Arial" pitchFamily="34" charset="0"/>
              </a:rPr>
              <a:t>careful</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with</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Being</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Prefer</a:t>
            </a:r>
            <a:r>
              <a:rPr lang="es-PE" sz="1600" dirty="0" smtClean="0">
                <a:latin typeface="Arial" pitchFamily="34" charset="0"/>
                <a:cs typeface="Arial" pitchFamily="34" charset="0"/>
              </a:rPr>
              <a:t> VAN </a:t>
            </a:r>
            <a:r>
              <a:rPr lang="es-PE" sz="1600" dirty="0" err="1" smtClean="0">
                <a:latin typeface="Arial" pitchFamily="34" charset="0"/>
                <a:cs typeface="Arial" pitchFamily="34" charset="0"/>
              </a:rPr>
              <a:t>structure</a:t>
            </a:r>
            <a:r>
              <a:rPr lang="es-PE" sz="1600" dirty="0" smtClean="0">
                <a:latin typeface="Arial" pitchFamily="34" charset="0"/>
                <a:cs typeface="Arial" pitchFamily="34" charset="0"/>
              </a:rPr>
              <a:t> and </a:t>
            </a:r>
            <a:r>
              <a:rPr lang="es-PE" sz="1600" dirty="0" err="1" smtClean="0">
                <a:latin typeface="Arial" pitchFamily="34" charset="0"/>
                <a:cs typeface="Arial" pitchFamily="34" charset="0"/>
              </a:rPr>
              <a:t>Avoid</a:t>
            </a:r>
            <a:r>
              <a:rPr lang="es-PE" sz="1600" dirty="0" smtClean="0">
                <a:latin typeface="Arial" pitchFamily="34" charset="0"/>
                <a:cs typeface="Arial" pitchFamily="34" charset="0"/>
              </a:rPr>
              <a:t> </a:t>
            </a:r>
            <a:r>
              <a:rPr lang="es-PE" sz="1600" dirty="0" err="1" smtClean="0">
                <a:latin typeface="Arial" pitchFamily="34" charset="0"/>
                <a:cs typeface="Arial" pitchFamily="34" charset="0"/>
              </a:rPr>
              <a:t>too</a:t>
            </a:r>
            <a:r>
              <a:rPr lang="es-PE" sz="1600" dirty="0" smtClean="0">
                <a:latin typeface="Arial" pitchFamily="34" charset="0"/>
                <a:cs typeface="Arial" pitchFamily="34" charset="0"/>
              </a:rPr>
              <a:t> short </a:t>
            </a:r>
            <a:r>
              <a:rPr lang="es-PE" sz="1600" dirty="0" err="1" smtClean="0">
                <a:latin typeface="Arial" pitchFamily="34" charset="0"/>
                <a:cs typeface="Arial" pitchFamily="34" charset="0"/>
              </a:rPr>
              <a:t>sentence</a:t>
            </a:r>
            <a:endParaRPr lang="es-PE" sz="1600" dirty="0" smtClean="0"/>
          </a:p>
          <a:p>
            <a:pPr marL="0" lvl="0" indent="0" algn="just">
              <a:buNone/>
            </a:pPr>
            <a:endParaRPr lang="es-PE" sz="1600" dirty="0" smtClean="0"/>
          </a:p>
          <a:p>
            <a:pPr marL="0" lvl="0" indent="0" algn="just">
              <a:buNone/>
            </a:pPr>
            <a:r>
              <a:rPr lang="es-PE" sz="1600" b="1" dirty="0" smtClean="0"/>
              <a:t>3. POE: </a:t>
            </a:r>
            <a:r>
              <a:rPr lang="es-PE" sz="1600" b="1" dirty="0" err="1" smtClean="0"/>
              <a:t>Process</a:t>
            </a:r>
            <a:r>
              <a:rPr lang="es-PE" sz="1600" b="1" dirty="0" smtClean="0"/>
              <a:t> of </a:t>
            </a:r>
            <a:r>
              <a:rPr lang="es-PE" sz="1600" b="1" dirty="0" err="1" smtClean="0"/>
              <a:t>Elimination</a:t>
            </a:r>
            <a:r>
              <a:rPr lang="es-PE" sz="1600" b="1" dirty="0" smtClean="0"/>
              <a:t>: </a:t>
            </a:r>
            <a:r>
              <a:rPr lang="es-PE" sz="1600" b="1" dirty="0" err="1" smtClean="0"/>
              <a:t>The</a:t>
            </a:r>
            <a:r>
              <a:rPr lang="es-PE" sz="1600" b="1" dirty="0" smtClean="0"/>
              <a:t> </a:t>
            </a:r>
            <a:r>
              <a:rPr lang="es-PE" sz="1600" b="1" dirty="0" err="1" smtClean="0"/>
              <a:t>Splitting</a:t>
            </a:r>
            <a:r>
              <a:rPr lang="es-PE" sz="1600" b="1" dirty="0" smtClean="0"/>
              <a:t> </a:t>
            </a:r>
            <a:r>
              <a:rPr lang="es-PE" sz="1600" b="1" dirty="0" err="1" smtClean="0"/>
              <a:t>Technique</a:t>
            </a:r>
            <a:r>
              <a:rPr lang="es-PE" sz="1600" b="1" dirty="0" smtClean="0"/>
              <a:t>: </a:t>
            </a:r>
          </a:p>
          <a:p>
            <a:pPr marL="0" lvl="0" indent="0" algn="just">
              <a:buNone/>
            </a:pPr>
            <a:r>
              <a:rPr lang="es-PE" sz="1600" dirty="0"/>
              <a:t>	</a:t>
            </a:r>
            <a:r>
              <a:rPr lang="es-PE" sz="1600" dirty="0" err="1" smtClean="0"/>
              <a:t>Focus</a:t>
            </a:r>
            <a:r>
              <a:rPr lang="es-PE" sz="1600" dirty="0" smtClean="0"/>
              <a:t> in </a:t>
            </a:r>
            <a:r>
              <a:rPr lang="es-PE" sz="1600" dirty="0" err="1" smtClean="0"/>
              <a:t>the</a:t>
            </a:r>
            <a:r>
              <a:rPr lang="es-PE" sz="1600" dirty="0" smtClean="0"/>
              <a:t> </a:t>
            </a:r>
            <a:r>
              <a:rPr lang="es-PE" sz="1600" dirty="0" err="1" smtClean="0"/>
              <a:t>differences</a:t>
            </a:r>
            <a:r>
              <a:rPr lang="es-PE" sz="1600" dirty="0" smtClean="0"/>
              <a:t> at </a:t>
            </a:r>
            <a:r>
              <a:rPr lang="es-PE" sz="1600" dirty="0" err="1" smtClean="0"/>
              <a:t>the</a:t>
            </a:r>
            <a:r>
              <a:rPr lang="es-PE" sz="1600" dirty="0" smtClean="0"/>
              <a:t> </a:t>
            </a:r>
            <a:r>
              <a:rPr lang="es-PE" sz="1600" dirty="0" err="1" smtClean="0"/>
              <a:t>beginning</a:t>
            </a:r>
            <a:r>
              <a:rPr lang="es-PE" sz="1600" dirty="0" smtClean="0"/>
              <a:t>, </a:t>
            </a:r>
            <a:r>
              <a:rPr lang="es-PE" sz="1600" dirty="0" err="1" smtClean="0"/>
              <a:t>the</a:t>
            </a:r>
            <a:r>
              <a:rPr lang="es-PE" sz="1600" dirty="0" smtClean="0"/>
              <a:t> </a:t>
            </a:r>
            <a:r>
              <a:rPr lang="es-PE" sz="1600" dirty="0" err="1" smtClean="0"/>
              <a:t>middle</a:t>
            </a:r>
            <a:r>
              <a:rPr lang="es-PE" sz="1600" dirty="0" smtClean="0"/>
              <a:t>, and </a:t>
            </a:r>
            <a:r>
              <a:rPr lang="es-PE" sz="1600" dirty="0" err="1" smtClean="0"/>
              <a:t>the</a:t>
            </a:r>
            <a:r>
              <a:rPr lang="es-PE" sz="1600" dirty="0" smtClean="0"/>
              <a:t> </a:t>
            </a:r>
            <a:r>
              <a:rPr lang="es-PE" sz="1600" dirty="0" err="1" smtClean="0"/>
              <a:t>end</a:t>
            </a:r>
            <a:r>
              <a:rPr lang="es-PE" sz="1600" dirty="0" smtClean="0"/>
              <a:t> of </a:t>
            </a:r>
            <a:r>
              <a:rPr lang="es-PE" sz="1600" dirty="0" err="1" smtClean="0"/>
              <a:t>the</a:t>
            </a:r>
            <a:r>
              <a:rPr lang="es-PE" sz="1600" dirty="0" smtClean="0"/>
              <a:t> </a:t>
            </a:r>
            <a:r>
              <a:rPr lang="es-PE" sz="1600" dirty="0" err="1" smtClean="0"/>
              <a:t>sentence</a:t>
            </a:r>
            <a:endParaRPr lang="es-PE" sz="1600" dirty="0"/>
          </a:p>
          <a:p>
            <a:pPr marL="0" lvl="0" indent="0" algn="just">
              <a:buNone/>
            </a:pPr>
            <a:endParaRPr lang="es-PE" sz="1600" dirty="0" smtClean="0"/>
          </a:p>
          <a:p>
            <a:pPr marL="0" lvl="0" indent="0" algn="just">
              <a:buNone/>
            </a:pPr>
            <a:r>
              <a:rPr lang="es-PE" sz="1600" b="1" dirty="0" smtClean="0"/>
              <a:t>4. Do </a:t>
            </a:r>
            <a:r>
              <a:rPr lang="es-PE" sz="1600" b="1" dirty="0" err="1" smtClean="0"/>
              <a:t>not</a:t>
            </a:r>
            <a:r>
              <a:rPr lang="es-PE" sz="1600" b="1" dirty="0" smtClean="0"/>
              <a:t> look </a:t>
            </a:r>
            <a:r>
              <a:rPr lang="es-PE" sz="1600" b="1" dirty="0" err="1" smtClean="0"/>
              <a:t>for</a:t>
            </a:r>
            <a:r>
              <a:rPr lang="es-PE" sz="1600" b="1" dirty="0" smtClean="0"/>
              <a:t> </a:t>
            </a:r>
            <a:r>
              <a:rPr lang="es-PE" sz="1600" b="1" dirty="0" err="1" smtClean="0"/>
              <a:t>the</a:t>
            </a:r>
            <a:r>
              <a:rPr lang="es-PE" sz="1600" b="1" dirty="0" smtClean="0"/>
              <a:t> </a:t>
            </a:r>
            <a:r>
              <a:rPr lang="es-PE" sz="1600" b="1" dirty="0" err="1" smtClean="0"/>
              <a:t>perfect</a:t>
            </a:r>
            <a:r>
              <a:rPr lang="es-PE" sz="1600" b="1" dirty="0" smtClean="0"/>
              <a:t> </a:t>
            </a:r>
            <a:r>
              <a:rPr lang="es-PE" sz="1600" b="1" dirty="0" err="1" smtClean="0"/>
              <a:t>answer</a:t>
            </a:r>
            <a:r>
              <a:rPr lang="es-PE" sz="1600" b="1" dirty="0" smtClean="0"/>
              <a:t> </a:t>
            </a:r>
            <a:r>
              <a:rPr lang="es-PE" sz="1600" b="1" dirty="0" err="1" smtClean="0"/>
              <a:t>choice</a:t>
            </a:r>
            <a:r>
              <a:rPr lang="es-PE" sz="1600" b="1" dirty="0" smtClean="0"/>
              <a:t>!</a:t>
            </a:r>
          </a:p>
          <a:p>
            <a:pPr marL="0" lvl="0" indent="0" algn="just">
              <a:buNone/>
            </a:pPr>
            <a:endParaRPr lang="es-PE" sz="1600" dirty="0" smtClean="0"/>
          </a:p>
          <a:p>
            <a:pPr marL="0" lvl="0" indent="0" algn="just">
              <a:buNone/>
            </a:pPr>
            <a:endParaRPr lang="es-PE" sz="1600" dirty="0" smtClean="0"/>
          </a:p>
          <a:p>
            <a:endParaRPr lang="es-PE" sz="1600"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3</a:t>
            </a:fld>
            <a:endParaRPr lang="es-PE" dirty="0"/>
          </a:p>
        </p:txBody>
      </p:sp>
    </p:spTree>
    <p:extLst>
      <p:ext uri="{BB962C8B-B14F-4D97-AF65-F5344CB8AC3E}">
        <p14:creationId xmlns:p14="http://schemas.microsoft.com/office/powerpoint/2010/main" val="15976407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77960"/>
            <a:ext cx="8640960" cy="6247384"/>
          </a:xfrm>
        </p:spPr>
        <p:txBody>
          <a:bodyPr/>
          <a:lstStyle/>
          <a:p>
            <a:pPr marL="0" indent="0" algn="just">
              <a:buNone/>
            </a:pPr>
            <a:r>
              <a:rPr lang="es-PE" sz="1600" b="1" u="sng" dirty="0" smtClean="0"/>
              <a:t>General Rules</a:t>
            </a:r>
          </a:p>
          <a:p>
            <a:pPr marL="0" indent="0" algn="just">
              <a:buNone/>
            </a:pPr>
            <a:r>
              <a:rPr lang="es-PE" sz="1600" b="1" dirty="0" smtClean="0"/>
              <a:t>1. </a:t>
            </a:r>
            <a:r>
              <a:rPr lang="es-PE" sz="1600" dirty="0" err="1" smtClean="0"/>
              <a:t>You</a:t>
            </a:r>
            <a:r>
              <a:rPr lang="es-PE" sz="1600" dirty="0" smtClean="0"/>
              <a:t> </a:t>
            </a:r>
            <a:r>
              <a:rPr lang="es-PE" sz="1600" dirty="0" err="1" smtClean="0"/>
              <a:t>need</a:t>
            </a:r>
            <a:r>
              <a:rPr lang="es-PE" sz="1600" dirty="0" smtClean="0"/>
              <a:t> a </a:t>
            </a:r>
            <a:r>
              <a:rPr lang="es-PE" sz="1600" dirty="0" err="1" smtClean="0"/>
              <a:t>Subject</a:t>
            </a:r>
            <a:r>
              <a:rPr lang="es-PE" sz="1600" dirty="0" smtClean="0"/>
              <a:t> and a </a:t>
            </a:r>
            <a:r>
              <a:rPr lang="es-PE" sz="1600" dirty="0" err="1" smtClean="0"/>
              <a:t>Verb</a:t>
            </a:r>
            <a:r>
              <a:rPr lang="es-PE" sz="1600" dirty="0" smtClean="0"/>
              <a:t>. </a:t>
            </a:r>
            <a:r>
              <a:rPr lang="es-PE" sz="1600" dirty="0" err="1" smtClean="0"/>
              <a:t>If</a:t>
            </a:r>
            <a:r>
              <a:rPr lang="es-PE" sz="1600" dirty="0" smtClean="0"/>
              <a:t> </a:t>
            </a:r>
            <a:r>
              <a:rPr lang="es-PE" sz="1600" dirty="0" err="1" smtClean="0"/>
              <a:t>there</a:t>
            </a:r>
            <a:r>
              <a:rPr lang="es-PE" sz="1600" dirty="0" smtClean="0"/>
              <a:t> </a:t>
            </a:r>
            <a:r>
              <a:rPr lang="es-PE" sz="1600" dirty="0" err="1" smtClean="0"/>
              <a:t>is</a:t>
            </a:r>
            <a:r>
              <a:rPr lang="es-PE" sz="1600" dirty="0" smtClean="0"/>
              <a:t> a </a:t>
            </a:r>
            <a:r>
              <a:rPr lang="es-PE" sz="1600" dirty="0" err="1" smtClean="0"/>
              <a:t>subordinate</a:t>
            </a:r>
            <a:r>
              <a:rPr lang="es-PE" sz="1600" dirty="0" smtClean="0"/>
              <a:t> </a:t>
            </a:r>
            <a:r>
              <a:rPr lang="es-PE" sz="1600" dirty="0" err="1" smtClean="0"/>
              <a:t>clause</a:t>
            </a:r>
            <a:r>
              <a:rPr lang="es-PE" sz="1600" dirty="0" smtClean="0"/>
              <a:t> </a:t>
            </a:r>
            <a:r>
              <a:rPr lang="es-PE" sz="1600" dirty="0" err="1" smtClean="0"/>
              <a:t>you</a:t>
            </a:r>
            <a:r>
              <a:rPr lang="es-PE" sz="1600" dirty="0" smtClean="0"/>
              <a:t> </a:t>
            </a:r>
            <a:r>
              <a:rPr lang="es-PE" sz="1600" dirty="0" err="1" smtClean="0"/>
              <a:t>need</a:t>
            </a:r>
            <a:r>
              <a:rPr lang="es-PE" sz="1600" dirty="0" smtClean="0"/>
              <a:t> a </a:t>
            </a:r>
            <a:r>
              <a:rPr lang="es-PE" sz="1600" dirty="0" err="1" smtClean="0"/>
              <a:t>verb</a:t>
            </a:r>
            <a:r>
              <a:rPr lang="es-PE" sz="1600" dirty="0" smtClean="0"/>
              <a:t>,</a:t>
            </a:r>
          </a:p>
          <a:p>
            <a:pPr marL="0" indent="0" algn="just">
              <a:buNone/>
            </a:pPr>
            <a:r>
              <a:rPr lang="es-PE" sz="1600" b="1" dirty="0" smtClean="0"/>
              <a:t>2. </a:t>
            </a:r>
            <a:r>
              <a:rPr lang="es-PE" sz="1600" dirty="0" err="1" smtClean="0"/>
              <a:t>The</a:t>
            </a:r>
            <a:r>
              <a:rPr lang="es-PE" sz="1600" dirty="0" smtClean="0"/>
              <a:t> </a:t>
            </a:r>
            <a:r>
              <a:rPr lang="es-PE" sz="1600" dirty="0" err="1" smtClean="0"/>
              <a:t>Subject</a:t>
            </a:r>
            <a:r>
              <a:rPr lang="es-PE" sz="1600" dirty="0" smtClean="0"/>
              <a:t> and </a:t>
            </a:r>
            <a:r>
              <a:rPr lang="es-PE" sz="1600" dirty="0" err="1" smtClean="0"/>
              <a:t>the</a:t>
            </a:r>
            <a:r>
              <a:rPr lang="es-PE" sz="1600" dirty="0" smtClean="0"/>
              <a:t> </a:t>
            </a:r>
            <a:r>
              <a:rPr lang="es-PE" sz="1600" dirty="0" err="1" smtClean="0"/>
              <a:t>Verb</a:t>
            </a:r>
            <a:r>
              <a:rPr lang="es-PE" sz="1600" dirty="0" smtClean="0"/>
              <a:t> </a:t>
            </a:r>
            <a:r>
              <a:rPr lang="es-PE" sz="1600" dirty="0" err="1" smtClean="0"/>
              <a:t>Must</a:t>
            </a:r>
            <a:r>
              <a:rPr lang="es-PE" sz="1600" dirty="0" smtClean="0"/>
              <a:t> </a:t>
            </a:r>
            <a:r>
              <a:rPr lang="es-PE" sz="1600" dirty="0" err="1" smtClean="0"/>
              <a:t>Agree</a:t>
            </a:r>
            <a:r>
              <a:rPr lang="es-PE" sz="1600" dirty="0" smtClean="0"/>
              <a:t> </a:t>
            </a:r>
            <a:r>
              <a:rPr lang="es-PE" sz="1600" dirty="0" err="1" smtClean="0"/>
              <a:t>Logically</a:t>
            </a:r>
            <a:r>
              <a:rPr lang="es-PE" sz="1600" dirty="0" smtClean="0"/>
              <a:t> </a:t>
            </a:r>
          </a:p>
          <a:p>
            <a:pPr marL="0" indent="0" algn="just">
              <a:buNone/>
            </a:pPr>
            <a:r>
              <a:rPr lang="es-PE" sz="1600" b="1" dirty="0" smtClean="0"/>
              <a:t>3. </a:t>
            </a:r>
            <a:r>
              <a:rPr lang="es-PE" sz="1600" dirty="0" err="1" smtClean="0"/>
              <a:t>The</a:t>
            </a:r>
            <a:r>
              <a:rPr lang="es-PE" sz="1600" dirty="0" smtClean="0"/>
              <a:t> </a:t>
            </a:r>
            <a:r>
              <a:rPr lang="es-PE" sz="1600" dirty="0" err="1" smtClean="0"/>
              <a:t>Subject</a:t>
            </a:r>
            <a:r>
              <a:rPr lang="es-PE" sz="1600" dirty="0" smtClean="0"/>
              <a:t> and </a:t>
            </a:r>
            <a:r>
              <a:rPr lang="es-PE" sz="1600" dirty="0" err="1" smtClean="0"/>
              <a:t>the</a:t>
            </a:r>
            <a:r>
              <a:rPr lang="es-PE" sz="1600" dirty="0" smtClean="0"/>
              <a:t> </a:t>
            </a:r>
            <a:r>
              <a:rPr lang="es-PE" sz="1600" dirty="0" err="1" smtClean="0"/>
              <a:t>Verb</a:t>
            </a:r>
            <a:r>
              <a:rPr lang="es-PE" sz="1600" dirty="0" smtClean="0"/>
              <a:t> </a:t>
            </a:r>
            <a:r>
              <a:rPr lang="es-PE" sz="1600" dirty="0" err="1" smtClean="0"/>
              <a:t>Must</a:t>
            </a:r>
            <a:r>
              <a:rPr lang="es-PE" sz="1600" dirty="0" smtClean="0"/>
              <a:t> </a:t>
            </a:r>
            <a:r>
              <a:rPr lang="es-PE" sz="1600" dirty="0" err="1" smtClean="0"/>
              <a:t>Agree</a:t>
            </a:r>
            <a:r>
              <a:rPr lang="es-PE" sz="1600" dirty="0" smtClean="0"/>
              <a:t> In </a:t>
            </a:r>
            <a:r>
              <a:rPr lang="es-PE" sz="1600" dirty="0" err="1" smtClean="0"/>
              <a:t>Number</a:t>
            </a:r>
            <a:r>
              <a:rPr lang="es-PE" sz="1600" dirty="0" smtClean="0"/>
              <a:t>:</a:t>
            </a:r>
            <a:r>
              <a:rPr lang="es-PE" sz="1600" b="1" dirty="0" smtClean="0"/>
              <a:t> </a:t>
            </a:r>
            <a:r>
              <a:rPr lang="es-PE" sz="1600" dirty="0" smtClean="0"/>
              <a:t>Ignore </a:t>
            </a:r>
            <a:r>
              <a:rPr lang="es-PE" sz="1600" u="sng" dirty="0" err="1" smtClean="0"/>
              <a:t>Middlemen</a:t>
            </a:r>
            <a:r>
              <a:rPr lang="es-PE" sz="1600" u="sng" dirty="0" smtClean="0"/>
              <a:t> / </a:t>
            </a:r>
            <a:r>
              <a:rPr lang="es-PE" sz="1600" u="sng" dirty="0" err="1" smtClean="0"/>
              <a:t>Warmups</a:t>
            </a:r>
            <a:r>
              <a:rPr lang="es-PE" sz="1600" dirty="0" smtClean="0"/>
              <a:t> (</a:t>
            </a:r>
            <a:r>
              <a:rPr lang="es-PE" sz="1600" dirty="0" err="1" smtClean="0"/>
              <a:t>Prepositional</a:t>
            </a:r>
            <a:r>
              <a:rPr lang="es-PE" sz="1600" dirty="0" smtClean="0"/>
              <a:t> </a:t>
            </a:r>
            <a:r>
              <a:rPr lang="es-PE" sz="1600" dirty="0" err="1" smtClean="0"/>
              <a:t>phrase</a:t>
            </a:r>
            <a:r>
              <a:rPr lang="es-PE" sz="1600" dirty="0" smtClean="0"/>
              <a:t>/</a:t>
            </a:r>
            <a:r>
              <a:rPr lang="es-PE" sz="1600" dirty="0" err="1" smtClean="0"/>
              <a:t>subordinate</a:t>
            </a:r>
            <a:r>
              <a:rPr lang="es-PE" sz="1600" dirty="0" smtClean="0"/>
              <a:t> </a:t>
            </a:r>
            <a:r>
              <a:rPr lang="es-PE" sz="1600" dirty="0" err="1" smtClean="0"/>
              <a:t>clauses</a:t>
            </a:r>
            <a:r>
              <a:rPr lang="es-PE" sz="1600" dirty="0" smtClean="0"/>
              <a:t>)</a:t>
            </a:r>
          </a:p>
          <a:p>
            <a:pPr marL="0" indent="0" algn="just">
              <a:buNone/>
            </a:pPr>
            <a:r>
              <a:rPr lang="es-PE" sz="1600" b="1" u="sng" dirty="0" err="1" smtClean="0"/>
              <a:t>Specific</a:t>
            </a:r>
            <a:r>
              <a:rPr lang="es-PE" sz="1600" b="1" u="sng" dirty="0" smtClean="0"/>
              <a:t> Rules</a:t>
            </a:r>
          </a:p>
          <a:p>
            <a:pPr marL="0" lvl="0" indent="0" algn="just">
              <a:buNone/>
            </a:pPr>
            <a:r>
              <a:rPr lang="es-PE" sz="1600" b="1" dirty="0" smtClean="0"/>
              <a:t>1. And vs. </a:t>
            </a:r>
            <a:r>
              <a:rPr lang="es-PE" sz="1600" b="1" dirty="0" err="1" smtClean="0"/>
              <a:t>Additive</a:t>
            </a:r>
            <a:r>
              <a:rPr lang="es-PE" sz="1600" b="1" dirty="0" smtClean="0"/>
              <a:t> </a:t>
            </a:r>
            <a:r>
              <a:rPr lang="es-PE" sz="1600" b="1" dirty="0" err="1" smtClean="0"/>
              <a:t>Phrases</a:t>
            </a:r>
            <a:r>
              <a:rPr lang="es-PE" sz="1600" b="1" dirty="0" smtClean="0"/>
              <a:t>: </a:t>
            </a:r>
          </a:p>
          <a:p>
            <a:pPr algn="just"/>
            <a:r>
              <a:rPr lang="es-PE" sz="1600" b="1" dirty="0" smtClean="0"/>
              <a:t>And: </a:t>
            </a:r>
            <a:r>
              <a:rPr lang="es-PE" sz="1600" dirty="0" err="1" smtClean="0"/>
              <a:t>It</a:t>
            </a:r>
            <a:r>
              <a:rPr lang="es-PE" sz="1600" dirty="0" smtClean="0"/>
              <a:t> </a:t>
            </a:r>
            <a:r>
              <a:rPr lang="es-PE" sz="1600" dirty="0" err="1" smtClean="0"/>
              <a:t>is</a:t>
            </a:r>
            <a:r>
              <a:rPr lang="es-PE" sz="1600" dirty="0" smtClean="0"/>
              <a:t> a </a:t>
            </a:r>
            <a:r>
              <a:rPr lang="es-PE" sz="1600" dirty="0" err="1" smtClean="0"/>
              <a:t>linking</a:t>
            </a:r>
            <a:r>
              <a:rPr lang="es-PE" sz="1600" dirty="0" smtClean="0"/>
              <a:t> </a:t>
            </a:r>
            <a:r>
              <a:rPr lang="es-PE" sz="1600" dirty="0" err="1" smtClean="0"/>
              <a:t>word</a:t>
            </a:r>
            <a:r>
              <a:rPr lang="es-PE" sz="1600" dirty="0" smtClean="0"/>
              <a:t> and can </a:t>
            </a:r>
            <a:r>
              <a:rPr lang="es-PE" sz="1600" dirty="0" err="1" smtClean="0"/>
              <a:t>unite</a:t>
            </a:r>
            <a:r>
              <a:rPr lang="es-PE" sz="1600" dirty="0" smtClean="0"/>
              <a:t> </a:t>
            </a:r>
            <a:r>
              <a:rPr lang="es-PE" sz="1600" dirty="0" err="1" smtClean="0"/>
              <a:t>two</a:t>
            </a:r>
            <a:r>
              <a:rPr lang="es-PE" sz="1600" dirty="0" smtClean="0"/>
              <a:t> </a:t>
            </a:r>
            <a:r>
              <a:rPr lang="es-PE" sz="1600" dirty="0" err="1" smtClean="0"/>
              <a:t>or</a:t>
            </a:r>
            <a:r>
              <a:rPr lang="es-PE" sz="1600" dirty="0" smtClean="0"/>
              <a:t> more singular </a:t>
            </a:r>
            <a:r>
              <a:rPr lang="es-PE" sz="1600" dirty="0" err="1" smtClean="0"/>
              <a:t>subjects</a:t>
            </a:r>
            <a:r>
              <a:rPr lang="es-PE" sz="1600" dirty="0" smtClean="0"/>
              <a:t> to </a:t>
            </a:r>
            <a:r>
              <a:rPr lang="es-PE" sz="1600" dirty="0" err="1" smtClean="0"/>
              <a:t>form</a:t>
            </a:r>
            <a:r>
              <a:rPr lang="es-PE" sz="1600" dirty="0" smtClean="0"/>
              <a:t> a plural </a:t>
            </a:r>
            <a:r>
              <a:rPr lang="es-PE" sz="1600" dirty="0" err="1" smtClean="0"/>
              <a:t>subject</a:t>
            </a:r>
            <a:endParaRPr lang="es-PE" sz="1600" dirty="0" smtClean="0"/>
          </a:p>
          <a:p>
            <a:pPr algn="just"/>
            <a:r>
              <a:rPr lang="es-PE" sz="1600" b="1" dirty="0" err="1" smtClean="0"/>
              <a:t>Additive</a:t>
            </a:r>
            <a:r>
              <a:rPr lang="es-PE" sz="1600" b="1" dirty="0" smtClean="0"/>
              <a:t> </a:t>
            </a:r>
            <a:r>
              <a:rPr lang="es-PE" sz="1600" b="1" dirty="0" err="1" smtClean="0"/>
              <a:t>Phrases</a:t>
            </a:r>
            <a:r>
              <a:rPr lang="es-PE" sz="1600" b="1" dirty="0" smtClean="0"/>
              <a:t>: </a:t>
            </a:r>
            <a:r>
              <a:rPr lang="es-PE" sz="1600" dirty="0" err="1" smtClean="0"/>
              <a:t>They</a:t>
            </a:r>
            <a:r>
              <a:rPr lang="es-PE" sz="1600" dirty="0" smtClean="0"/>
              <a:t> are </a:t>
            </a:r>
            <a:r>
              <a:rPr lang="es-PE" sz="1600" dirty="0" err="1" smtClean="0"/>
              <a:t>modifiers</a:t>
            </a:r>
            <a:r>
              <a:rPr lang="es-PE" sz="1600" dirty="0" smtClean="0"/>
              <a:t> and do </a:t>
            </a:r>
            <a:r>
              <a:rPr lang="es-PE" sz="1600" dirty="0" err="1" smtClean="0"/>
              <a:t>not</a:t>
            </a:r>
            <a:r>
              <a:rPr lang="es-PE" sz="1600" dirty="0" smtClean="0"/>
              <a:t> </a:t>
            </a:r>
            <a:r>
              <a:rPr lang="es-PE" sz="1600" dirty="0" err="1" smtClean="0"/>
              <a:t>make</a:t>
            </a:r>
            <a:r>
              <a:rPr lang="es-PE" sz="1600" dirty="0" smtClean="0"/>
              <a:t> </a:t>
            </a:r>
            <a:r>
              <a:rPr lang="es-PE" sz="1600" dirty="0" err="1" smtClean="0"/>
              <a:t>the</a:t>
            </a:r>
            <a:r>
              <a:rPr lang="es-PE" sz="1600" dirty="0" smtClean="0"/>
              <a:t> </a:t>
            </a:r>
            <a:r>
              <a:rPr lang="es-PE" sz="1600" dirty="0" err="1" smtClean="0"/>
              <a:t>subject</a:t>
            </a:r>
            <a:r>
              <a:rPr lang="es-PE" sz="1600" dirty="0" smtClean="0"/>
              <a:t> plural</a:t>
            </a:r>
          </a:p>
          <a:p>
            <a:pPr marL="0" indent="0" algn="just">
              <a:buNone/>
            </a:pPr>
            <a:r>
              <a:rPr lang="es-PE" sz="1600" b="1" dirty="0" smtClean="0"/>
              <a:t>2. </a:t>
            </a:r>
            <a:r>
              <a:rPr lang="es-PE" sz="1600" b="1" dirty="0" err="1" smtClean="0"/>
              <a:t>Disjunctive</a:t>
            </a:r>
            <a:r>
              <a:rPr lang="es-PE" sz="1600" b="1" dirty="0" smtClean="0"/>
              <a:t> </a:t>
            </a:r>
            <a:r>
              <a:rPr lang="es-PE" sz="1600" b="1" dirty="0" err="1" smtClean="0"/>
              <a:t>Phrases</a:t>
            </a:r>
            <a:r>
              <a:rPr lang="es-PE" sz="1600" b="1" dirty="0" smtClean="0"/>
              <a:t>: </a:t>
            </a:r>
            <a:r>
              <a:rPr lang="es-PE" sz="1600" dirty="0" err="1" smtClean="0"/>
              <a:t>XorY</a:t>
            </a:r>
            <a:r>
              <a:rPr lang="es-PE" sz="1600" dirty="0" smtClean="0"/>
              <a:t>, </a:t>
            </a:r>
            <a:r>
              <a:rPr lang="es-PE" sz="1600" dirty="0" err="1" smtClean="0"/>
              <a:t>Either</a:t>
            </a:r>
            <a:r>
              <a:rPr lang="es-PE" sz="1600" dirty="0" smtClean="0"/>
              <a:t> </a:t>
            </a:r>
            <a:r>
              <a:rPr lang="es-PE" sz="1600" dirty="0" err="1" smtClean="0"/>
              <a:t>XorY</a:t>
            </a:r>
            <a:r>
              <a:rPr lang="es-PE" sz="1600" dirty="0" smtClean="0"/>
              <a:t>, and </a:t>
            </a:r>
            <a:r>
              <a:rPr lang="es-PE" sz="1600" dirty="0" err="1" smtClean="0"/>
              <a:t>Neither</a:t>
            </a:r>
            <a:r>
              <a:rPr lang="es-PE" sz="1600" dirty="0" smtClean="0"/>
              <a:t> X </a:t>
            </a:r>
            <a:r>
              <a:rPr lang="es-PE" sz="1600" dirty="0" err="1" smtClean="0"/>
              <a:t>Nor</a:t>
            </a:r>
            <a:r>
              <a:rPr lang="es-PE" sz="1600" dirty="0" smtClean="0"/>
              <a:t> Y.”Y”  </a:t>
            </a:r>
            <a:r>
              <a:rPr lang="es-PE" sz="1600" dirty="0" err="1" smtClean="0"/>
              <a:t>must</a:t>
            </a:r>
            <a:r>
              <a:rPr lang="es-PE" sz="1600" dirty="0" smtClean="0"/>
              <a:t> </a:t>
            </a:r>
            <a:r>
              <a:rPr lang="es-PE" sz="1600" dirty="0" err="1" smtClean="0"/>
              <a:t>agree</a:t>
            </a:r>
            <a:r>
              <a:rPr lang="es-PE" sz="1600" dirty="0" smtClean="0"/>
              <a:t> </a:t>
            </a:r>
            <a:r>
              <a:rPr lang="es-PE" sz="1600" dirty="0" err="1" smtClean="0"/>
              <a:t>with</a:t>
            </a:r>
            <a:r>
              <a:rPr lang="es-PE" sz="1600" dirty="0" smtClean="0"/>
              <a:t> </a:t>
            </a:r>
            <a:r>
              <a:rPr lang="es-PE" sz="1600" dirty="0" err="1" smtClean="0"/>
              <a:t>the</a:t>
            </a:r>
            <a:r>
              <a:rPr lang="es-PE" sz="1600" dirty="0" smtClean="0"/>
              <a:t> </a:t>
            </a:r>
            <a:r>
              <a:rPr lang="es-PE" sz="1600" dirty="0" err="1" smtClean="0"/>
              <a:t>verb</a:t>
            </a:r>
            <a:endParaRPr lang="es-PE" sz="1600" b="1" dirty="0" smtClean="0"/>
          </a:p>
          <a:p>
            <a:pPr marL="0" lvl="0" indent="0" algn="just">
              <a:buNone/>
            </a:pPr>
            <a:r>
              <a:rPr lang="es-PE" sz="1600" b="1" dirty="0" smtClean="0"/>
              <a:t>3. </a:t>
            </a:r>
            <a:r>
              <a:rPr lang="es-PE" sz="1600" b="1" dirty="0" err="1" smtClean="0"/>
              <a:t>Collective</a:t>
            </a:r>
            <a:r>
              <a:rPr lang="es-PE" sz="1600" b="1" dirty="0" smtClean="0"/>
              <a:t> </a:t>
            </a:r>
            <a:r>
              <a:rPr lang="es-PE" sz="1600" b="1" dirty="0" err="1" smtClean="0"/>
              <a:t>Nouns</a:t>
            </a:r>
            <a:r>
              <a:rPr lang="es-PE" sz="1600" b="1" dirty="0" smtClean="0"/>
              <a:t>: </a:t>
            </a:r>
            <a:r>
              <a:rPr lang="es-PE" sz="1600" dirty="0" err="1" smtClean="0"/>
              <a:t>Almost</a:t>
            </a:r>
            <a:r>
              <a:rPr lang="es-PE" sz="1600" dirty="0" smtClean="0"/>
              <a:t> </a:t>
            </a:r>
            <a:r>
              <a:rPr lang="es-PE" sz="1600" dirty="0" err="1" smtClean="0"/>
              <a:t>Always</a:t>
            </a:r>
            <a:r>
              <a:rPr lang="es-PE" sz="1600" dirty="0" smtClean="0"/>
              <a:t> Singular </a:t>
            </a:r>
            <a:r>
              <a:rPr lang="es-PE" sz="1600" dirty="0" err="1" smtClean="0"/>
              <a:t>except</a:t>
            </a:r>
            <a:r>
              <a:rPr lang="es-PE" sz="1600" dirty="0" smtClean="0"/>
              <a:t> (</a:t>
            </a:r>
            <a:r>
              <a:rPr lang="es-PE" sz="1600" dirty="0" err="1" smtClean="0"/>
              <a:t>The</a:t>
            </a:r>
            <a:r>
              <a:rPr lang="es-PE" sz="1600" dirty="0" smtClean="0"/>
              <a:t> </a:t>
            </a:r>
            <a:r>
              <a:rPr lang="es-PE" sz="1600" dirty="0" err="1" smtClean="0"/>
              <a:t>police</a:t>
            </a:r>
            <a:r>
              <a:rPr lang="es-PE" sz="1600" dirty="0" smtClean="0"/>
              <a:t>, </a:t>
            </a:r>
            <a:r>
              <a:rPr lang="es-PE" sz="1600" dirty="0" err="1" smtClean="0"/>
              <a:t>the</a:t>
            </a:r>
            <a:r>
              <a:rPr lang="es-PE" sz="1600" dirty="0" smtClean="0"/>
              <a:t> </a:t>
            </a:r>
            <a:r>
              <a:rPr lang="es-PE" sz="1600" dirty="0" err="1" smtClean="0"/>
              <a:t>people</a:t>
            </a:r>
            <a:r>
              <a:rPr lang="es-PE" sz="1600" dirty="0" smtClean="0"/>
              <a:t> and </a:t>
            </a:r>
            <a:r>
              <a:rPr lang="es-PE" sz="1600" dirty="0" err="1" smtClean="0"/>
              <a:t>the</a:t>
            </a:r>
            <a:r>
              <a:rPr lang="es-PE" sz="1600" dirty="0" smtClean="0"/>
              <a:t> </a:t>
            </a:r>
            <a:r>
              <a:rPr lang="es-PE" sz="1600" dirty="0" err="1" smtClean="0"/>
              <a:t>cattle</a:t>
            </a:r>
            <a:r>
              <a:rPr lang="es-PE" sz="1600" dirty="0" smtClean="0"/>
              <a:t>)</a:t>
            </a:r>
            <a:endParaRPr lang="es-PE" sz="1600" b="1" dirty="0" smtClean="0"/>
          </a:p>
          <a:p>
            <a:pPr marL="0" lvl="0" indent="0" algn="just">
              <a:buNone/>
            </a:pPr>
            <a:r>
              <a:rPr lang="es-PE" sz="1600" b="1" dirty="0" smtClean="0"/>
              <a:t>4. </a:t>
            </a:r>
            <a:r>
              <a:rPr lang="es-PE" sz="1600" b="1" dirty="0" err="1" smtClean="0"/>
              <a:t>Indefinite</a:t>
            </a:r>
            <a:r>
              <a:rPr lang="es-PE" sz="1600" b="1" dirty="0" smtClean="0"/>
              <a:t> </a:t>
            </a:r>
            <a:r>
              <a:rPr lang="es-PE" sz="1600" b="1" dirty="0" err="1" smtClean="0"/>
              <a:t>Pronouns</a:t>
            </a:r>
            <a:r>
              <a:rPr lang="es-PE" sz="1600" b="1" dirty="0" smtClean="0"/>
              <a:t>: </a:t>
            </a:r>
            <a:r>
              <a:rPr lang="es-PE" sz="1600" b="1" dirty="0" err="1" smtClean="0"/>
              <a:t>Usually</a:t>
            </a:r>
            <a:r>
              <a:rPr lang="es-PE" sz="1600" b="1" dirty="0" smtClean="0"/>
              <a:t> Singular </a:t>
            </a:r>
            <a:r>
              <a:rPr lang="es-PE" sz="1600" dirty="0" smtClean="0"/>
              <a:t>(</a:t>
            </a:r>
            <a:r>
              <a:rPr lang="es-PE" sz="1600" dirty="0" err="1" smtClean="0"/>
              <a:t>Everyone</a:t>
            </a:r>
            <a:r>
              <a:rPr lang="es-PE" sz="1600" dirty="0" smtClean="0"/>
              <a:t>, </a:t>
            </a:r>
            <a:r>
              <a:rPr lang="es-PE" sz="1600" dirty="0" err="1" smtClean="0"/>
              <a:t>anyone</a:t>
            </a:r>
            <a:r>
              <a:rPr lang="es-PE" sz="1600" dirty="0" smtClean="0"/>
              <a:t>, </a:t>
            </a:r>
            <a:r>
              <a:rPr lang="es-PE" sz="1600" dirty="0" err="1" smtClean="0"/>
              <a:t>something,whatever</a:t>
            </a:r>
            <a:r>
              <a:rPr lang="es-PE" sz="1600" dirty="0" smtClean="0"/>
              <a:t>, </a:t>
            </a:r>
            <a:r>
              <a:rPr lang="es-PE" sz="1600" dirty="0" err="1" smtClean="0"/>
              <a:t>either</a:t>
            </a:r>
            <a:r>
              <a:rPr lang="es-PE" sz="1600" dirty="0" smtClean="0"/>
              <a:t>, </a:t>
            </a:r>
            <a:r>
              <a:rPr lang="es-PE" sz="1600" dirty="0" err="1" smtClean="0"/>
              <a:t>neither</a:t>
            </a:r>
            <a:r>
              <a:rPr lang="es-PE" sz="1600" dirty="0" smtClean="0"/>
              <a:t>, </a:t>
            </a:r>
            <a:r>
              <a:rPr lang="es-PE" sz="1600" dirty="0" err="1" smtClean="0"/>
              <a:t>each</a:t>
            </a:r>
            <a:r>
              <a:rPr lang="es-PE" sz="1600" dirty="0" smtClean="0"/>
              <a:t>, </a:t>
            </a:r>
            <a:r>
              <a:rPr lang="es-PE" sz="1600" dirty="0" err="1" smtClean="0"/>
              <a:t>etc</a:t>
            </a:r>
            <a:r>
              <a:rPr lang="es-PE" sz="1600" dirty="0" smtClean="0"/>
              <a:t>)</a:t>
            </a:r>
          </a:p>
          <a:p>
            <a:pPr marL="0" lvl="0" indent="0" algn="just">
              <a:buNone/>
            </a:pPr>
            <a:r>
              <a:rPr lang="es-PE" sz="1600" b="1" dirty="0" smtClean="0"/>
              <a:t>	4.1 </a:t>
            </a:r>
            <a:r>
              <a:rPr lang="es-PE" sz="1600" b="1" dirty="0" err="1" smtClean="0"/>
              <a:t>Each</a:t>
            </a:r>
            <a:r>
              <a:rPr lang="es-PE" sz="1600" b="1" dirty="0" smtClean="0"/>
              <a:t> and </a:t>
            </a:r>
            <a:r>
              <a:rPr lang="es-PE" sz="1600" b="1" dirty="0" err="1" smtClean="0"/>
              <a:t>Every</a:t>
            </a:r>
            <a:r>
              <a:rPr lang="es-PE" sz="1600" b="1" dirty="0" smtClean="0"/>
              <a:t>: </a:t>
            </a:r>
            <a:r>
              <a:rPr lang="es-PE" sz="1600" dirty="0" smtClean="0"/>
              <a:t>Singular </a:t>
            </a:r>
            <a:r>
              <a:rPr lang="es-PE" sz="1600" dirty="0" err="1" smtClean="0"/>
              <a:t>Form</a:t>
            </a:r>
            <a:r>
              <a:rPr lang="es-PE" sz="1600" dirty="0" smtClean="0"/>
              <a:t>. (</a:t>
            </a:r>
            <a:r>
              <a:rPr lang="es-PE" sz="1600" dirty="0" err="1" smtClean="0"/>
              <a:t>Each</a:t>
            </a:r>
            <a:r>
              <a:rPr lang="es-PE" sz="1600" dirty="0" smtClean="0"/>
              <a:t> of </a:t>
            </a:r>
            <a:r>
              <a:rPr lang="es-PE" sz="1600" dirty="0" err="1" smtClean="0"/>
              <a:t>them</a:t>
            </a:r>
            <a:r>
              <a:rPr lang="es-PE" sz="1600" dirty="0" smtClean="0"/>
              <a:t> </a:t>
            </a:r>
            <a:r>
              <a:rPr lang="es-PE" sz="1600" dirty="0" err="1" smtClean="0"/>
              <a:t>is</a:t>
            </a:r>
            <a:r>
              <a:rPr lang="es-PE" sz="1600" dirty="0" smtClean="0"/>
              <a:t> </a:t>
            </a:r>
            <a:r>
              <a:rPr lang="es-PE" sz="1600" dirty="0" err="1" smtClean="0"/>
              <a:t>wearing</a:t>
            </a:r>
            <a:r>
              <a:rPr lang="es-PE" sz="1600" dirty="0" smtClean="0"/>
              <a:t> a </a:t>
            </a:r>
            <a:r>
              <a:rPr lang="es-PE" sz="1600" dirty="0" err="1" smtClean="0"/>
              <a:t>dress</a:t>
            </a:r>
            <a:r>
              <a:rPr lang="es-PE" sz="1600" dirty="0" smtClean="0"/>
              <a:t>)</a:t>
            </a:r>
          </a:p>
          <a:p>
            <a:pPr marL="0" lvl="0" indent="0" algn="just">
              <a:buNone/>
            </a:pPr>
            <a:r>
              <a:rPr lang="es-PE" sz="1600" b="1" dirty="0"/>
              <a:t>	</a:t>
            </a:r>
            <a:r>
              <a:rPr lang="es-PE" sz="1600" b="1" dirty="0" smtClean="0"/>
              <a:t>4.2 SANAM (</a:t>
            </a:r>
            <a:r>
              <a:rPr lang="es-PE" sz="1600" b="1" dirty="0" err="1" smtClean="0"/>
              <a:t>Some,Any,None,All,More,Most</a:t>
            </a:r>
            <a:r>
              <a:rPr lang="es-PE" sz="1600" b="1" dirty="0" smtClean="0"/>
              <a:t>) </a:t>
            </a:r>
            <a:r>
              <a:rPr lang="es-PE" sz="1600" dirty="0" smtClean="0"/>
              <a:t>Singular </a:t>
            </a:r>
            <a:r>
              <a:rPr lang="es-PE" sz="1600" dirty="0" err="1" smtClean="0"/>
              <a:t>or</a:t>
            </a:r>
            <a:r>
              <a:rPr lang="es-PE" sz="1600" dirty="0" smtClean="0"/>
              <a:t> Plural</a:t>
            </a:r>
          </a:p>
          <a:p>
            <a:pPr marL="0" lvl="0" indent="0" algn="just">
              <a:buNone/>
            </a:pPr>
            <a:r>
              <a:rPr lang="es-PE" sz="1600" b="1" dirty="0" smtClean="0"/>
              <a:t>5. </a:t>
            </a:r>
            <a:r>
              <a:rPr lang="es-PE" sz="1600" b="1" dirty="0" err="1" smtClean="0"/>
              <a:t>Quantity</a:t>
            </a:r>
            <a:r>
              <a:rPr lang="es-PE" sz="1600" b="1" dirty="0" smtClean="0"/>
              <a:t> </a:t>
            </a:r>
            <a:r>
              <a:rPr lang="es-PE" sz="1600" b="1" dirty="0" err="1" smtClean="0"/>
              <a:t>Words</a:t>
            </a:r>
            <a:r>
              <a:rPr lang="es-PE" sz="1600" b="1" dirty="0" smtClean="0"/>
              <a:t> and </a:t>
            </a:r>
            <a:r>
              <a:rPr lang="es-PE" sz="1600" b="1" dirty="0" err="1" smtClean="0"/>
              <a:t>Phrases</a:t>
            </a:r>
            <a:r>
              <a:rPr lang="es-PE" sz="1600" b="1" dirty="0" smtClean="0"/>
              <a:t>: </a:t>
            </a:r>
          </a:p>
          <a:p>
            <a:pPr marL="0" lvl="0" indent="0" algn="just">
              <a:buNone/>
            </a:pPr>
            <a:r>
              <a:rPr lang="es-PE" sz="1600" dirty="0" smtClean="0"/>
              <a:t>	5.1 “</a:t>
            </a:r>
            <a:r>
              <a:rPr lang="es-PE" sz="1600" dirty="0" err="1" smtClean="0"/>
              <a:t>The</a:t>
            </a:r>
            <a:r>
              <a:rPr lang="es-PE" sz="1600" dirty="0" smtClean="0"/>
              <a:t> </a:t>
            </a:r>
            <a:r>
              <a:rPr lang="es-PE" sz="1600" dirty="0" err="1" smtClean="0"/>
              <a:t>number</a:t>
            </a:r>
            <a:r>
              <a:rPr lang="es-PE" sz="1600" dirty="0" smtClean="0"/>
              <a:t> of”(singular </a:t>
            </a:r>
            <a:r>
              <a:rPr lang="es-PE" sz="1600" dirty="0" err="1" smtClean="0"/>
              <a:t>verb</a:t>
            </a:r>
            <a:r>
              <a:rPr lang="es-PE" sz="1600" dirty="0" smtClean="0"/>
              <a:t>) vs “A </a:t>
            </a:r>
            <a:r>
              <a:rPr lang="es-PE" sz="1600" dirty="0" err="1" smtClean="0"/>
              <a:t>number</a:t>
            </a:r>
            <a:r>
              <a:rPr lang="es-PE" sz="1600" dirty="0" smtClean="0"/>
              <a:t> of”(plural </a:t>
            </a:r>
            <a:r>
              <a:rPr lang="es-PE" sz="1600" dirty="0" err="1" smtClean="0"/>
              <a:t>verb</a:t>
            </a:r>
            <a:r>
              <a:rPr lang="es-PE" sz="1600" dirty="0" smtClean="0"/>
              <a:t>)</a:t>
            </a:r>
          </a:p>
          <a:p>
            <a:pPr marL="0" indent="0" algn="just">
              <a:buNone/>
            </a:pPr>
            <a:r>
              <a:rPr lang="es-PE" sz="1600" dirty="0" smtClean="0"/>
              <a:t>	5.2 </a:t>
            </a:r>
            <a:r>
              <a:rPr lang="es-PE" sz="1600" dirty="0" err="1" smtClean="0"/>
              <a:t>Fractions</a:t>
            </a:r>
            <a:r>
              <a:rPr lang="es-PE" sz="1600" dirty="0" smtClean="0"/>
              <a:t>, </a:t>
            </a:r>
            <a:r>
              <a:rPr lang="es-PE" sz="1600" dirty="0" err="1" smtClean="0"/>
              <a:t>Proportions</a:t>
            </a:r>
            <a:r>
              <a:rPr lang="es-PE" sz="1600" dirty="0" smtClean="0"/>
              <a:t>, and </a:t>
            </a:r>
            <a:r>
              <a:rPr lang="es-PE" sz="1600" dirty="0" err="1" smtClean="0"/>
              <a:t>Percents</a:t>
            </a:r>
            <a:r>
              <a:rPr lang="es-PE" sz="1600" dirty="0" smtClean="0"/>
              <a:t> </a:t>
            </a:r>
            <a:r>
              <a:rPr lang="es-PE" sz="1600" dirty="0" err="1" smtClean="0"/>
              <a:t>agree</a:t>
            </a:r>
            <a:r>
              <a:rPr lang="es-PE" sz="1600" dirty="0" smtClean="0"/>
              <a:t> in </a:t>
            </a:r>
            <a:r>
              <a:rPr lang="es-PE" sz="1600" dirty="0" err="1" smtClean="0"/>
              <a:t>number</a:t>
            </a:r>
            <a:r>
              <a:rPr lang="es-PE" sz="1600" dirty="0" smtClean="0"/>
              <a:t> </a:t>
            </a:r>
            <a:r>
              <a:rPr lang="es-PE" sz="1600" dirty="0" err="1" smtClean="0"/>
              <a:t>with</a:t>
            </a:r>
            <a:r>
              <a:rPr lang="es-PE" sz="1600" dirty="0" smtClean="0"/>
              <a:t> </a:t>
            </a:r>
            <a:r>
              <a:rPr lang="es-PE" sz="1600" dirty="0" err="1" smtClean="0"/>
              <a:t>the</a:t>
            </a:r>
            <a:r>
              <a:rPr lang="es-PE" sz="1600" dirty="0" smtClean="0"/>
              <a:t> </a:t>
            </a:r>
            <a:r>
              <a:rPr lang="es-PE" sz="1600" dirty="0" err="1" smtClean="0"/>
              <a:t>subject</a:t>
            </a:r>
            <a:endParaRPr lang="es-PE" sz="1600" dirty="0" smtClean="0"/>
          </a:p>
          <a:p>
            <a:pPr marL="0" indent="0" algn="just">
              <a:buNone/>
            </a:pPr>
            <a:r>
              <a:rPr lang="es-PE" sz="1600" b="1" dirty="0" smtClean="0"/>
              <a:t>6. </a:t>
            </a:r>
            <a:r>
              <a:rPr lang="es-PE" sz="1600" b="1" dirty="0" err="1" smtClean="0"/>
              <a:t>Titles</a:t>
            </a:r>
            <a:r>
              <a:rPr lang="es-PE" sz="1600" b="1" dirty="0" smtClean="0"/>
              <a:t> of Single </a:t>
            </a:r>
            <a:r>
              <a:rPr lang="es-PE" sz="1600" b="1" dirty="0" err="1" smtClean="0"/>
              <a:t>Entities</a:t>
            </a:r>
            <a:r>
              <a:rPr lang="es-PE" sz="1600" b="1" dirty="0" smtClean="0"/>
              <a:t> (</a:t>
            </a:r>
            <a:r>
              <a:rPr lang="es-PE" sz="1600" b="1" dirty="0" err="1" smtClean="0"/>
              <a:t>books</a:t>
            </a:r>
            <a:r>
              <a:rPr lang="es-PE" sz="1600" b="1" dirty="0" smtClean="0"/>
              <a:t>, </a:t>
            </a:r>
            <a:r>
              <a:rPr lang="es-PE" sz="1600" b="1" dirty="0" err="1" smtClean="0"/>
              <a:t>organizations</a:t>
            </a:r>
            <a:r>
              <a:rPr lang="es-PE" sz="1600" b="1" dirty="0" smtClean="0"/>
              <a:t>, </a:t>
            </a:r>
            <a:r>
              <a:rPr lang="es-PE" sz="1600" b="1" dirty="0" err="1" smtClean="0"/>
              <a:t>countries</a:t>
            </a:r>
            <a:r>
              <a:rPr lang="es-PE" sz="1600" b="1" dirty="0" smtClean="0"/>
              <a:t>) are </a:t>
            </a:r>
            <a:r>
              <a:rPr lang="es-PE" sz="1600" b="1" dirty="0" err="1" smtClean="0"/>
              <a:t>always</a:t>
            </a:r>
            <a:r>
              <a:rPr lang="es-PE" sz="1600" b="1" dirty="0" smtClean="0"/>
              <a:t> in singular (US)</a:t>
            </a:r>
          </a:p>
          <a:p>
            <a:pPr marL="0" indent="0" algn="just">
              <a:buNone/>
            </a:pPr>
            <a:r>
              <a:rPr lang="es-PE" sz="1600" b="1" dirty="0" smtClean="0"/>
              <a:t>7. </a:t>
            </a:r>
            <a:r>
              <a:rPr lang="es-PE" sz="1600" b="1" dirty="0" err="1" smtClean="0"/>
              <a:t>Subject</a:t>
            </a:r>
            <a:r>
              <a:rPr lang="es-PE" sz="1600" b="1" dirty="0" smtClean="0"/>
              <a:t> </a:t>
            </a:r>
            <a:r>
              <a:rPr lang="es-PE" sz="1600" b="1" dirty="0" err="1" smtClean="0"/>
              <a:t>Phrases</a:t>
            </a:r>
            <a:r>
              <a:rPr lang="es-PE" sz="1600" b="1" dirty="0" smtClean="0"/>
              <a:t> and </a:t>
            </a:r>
            <a:r>
              <a:rPr lang="es-PE" sz="1600" b="1" dirty="0" err="1" smtClean="0"/>
              <a:t>Clauses</a:t>
            </a:r>
            <a:r>
              <a:rPr lang="es-PE" sz="1600" b="1" dirty="0" smtClean="0"/>
              <a:t> are in singular</a:t>
            </a:r>
            <a:r>
              <a:rPr lang="es-PE" sz="1600" dirty="0" smtClean="0"/>
              <a:t>(</a:t>
            </a:r>
            <a:r>
              <a:rPr lang="es-PE" sz="1600" dirty="0" err="1" smtClean="0"/>
              <a:t>Studying</a:t>
            </a:r>
            <a:r>
              <a:rPr lang="es-PE" sz="1600" dirty="0" smtClean="0"/>
              <a:t> </a:t>
            </a:r>
            <a:r>
              <a:rPr lang="es-PE" sz="1600" dirty="0" err="1" smtClean="0"/>
              <a:t>for</a:t>
            </a:r>
            <a:r>
              <a:rPr lang="es-PE" sz="1600" dirty="0" smtClean="0"/>
              <a:t> </a:t>
            </a:r>
            <a:r>
              <a:rPr lang="es-PE" sz="1600" dirty="0" err="1" smtClean="0"/>
              <a:t>the</a:t>
            </a:r>
            <a:r>
              <a:rPr lang="es-PE" sz="1600" dirty="0" smtClean="0"/>
              <a:t> </a:t>
            </a:r>
            <a:r>
              <a:rPr lang="es-PE" sz="1600" dirty="0" err="1" smtClean="0"/>
              <a:t>gmat</a:t>
            </a:r>
            <a:r>
              <a:rPr lang="es-PE" sz="1600" dirty="0" smtClean="0"/>
              <a:t> </a:t>
            </a:r>
            <a:r>
              <a:rPr lang="es-PE" sz="1600" dirty="0" err="1" smtClean="0"/>
              <a:t>is</a:t>
            </a:r>
            <a:r>
              <a:rPr lang="es-PE" sz="1600" dirty="0" smtClean="0"/>
              <a:t> </a:t>
            </a:r>
            <a:r>
              <a:rPr lang="es-PE" sz="1600" dirty="0" err="1" smtClean="0"/>
              <a:t>hard</a:t>
            </a:r>
            <a:r>
              <a:rPr lang="es-PE" sz="1600" dirty="0" smtClean="0"/>
              <a:t>)</a:t>
            </a:r>
          </a:p>
          <a:p>
            <a:pPr marL="342900" indent="-342900" algn="just">
              <a:buAutoNum type="arabicPeriod"/>
            </a:pPr>
            <a:endParaRPr lang="es-PE" sz="1600" dirty="0" smtClean="0"/>
          </a:p>
          <a:p>
            <a:pPr lvl="1" algn="just"/>
            <a:endParaRPr lang="es-PE" sz="1600"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4</a:t>
            </a:fld>
            <a:endParaRPr lang="es-PE" dirty="0"/>
          </a:p>
        </p:txBody>
      </p:sp>
      <p:sp>
        <p:nvSpPr>
          <p:cNvPr id="7" name="1 Título"/>
          <p:cNvSpPr txBox="1">
            <a:spLocks/>
          </p:cNvSpPr>
          <p:nvPr/>
        </p:nvSpPr>
        <p:spPr bwMode="auto">
          <a:xfrm>
            <a:off x="107504" y="-1796"/>
            <a:ext cx="8474075" cy="262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2: </a:t>
            </a:r>
            <a:r>
              <a:rPr lang="es-PE" sz="1800" b="1" dirty="0" err="1" smtClean="0"/>
              <a:t>Subject</a:t>
            </a:r>
            <a:r>
              <a:rPr lang="es-PE" sz="1800" b="1" dirty="0" smtClean="0"/>
              <a:t> </a:t>
            </a:r>
            <a:r>
              <a:rPr lang="es-PE" sz="1800" b="1" dirty="0" err="1" smtClean="0"/>
              <a:t>Verb</a:t>
            </a:r>
            <a:r>
              <a:rPr lang="es-PE" sz="1800" b="1" dirty="0" smtClean="0"/>
              <a:t> </a:t>
            </a:r>
            <a:r>
              <a:rPr lang="es-PE" sz="1800" b="1" dirty="0" err="1" smtClean="0"/>
              <a:t>Agreement</a:t>
            </a:r>
            <a:endParaRPr lang="es-PE" sz="1800" b="1" dirty="0"/>
          </a:p>
        </p:txBody>
      </p:sp>
    </p:spTree>
    <p:extLst>
      <p:ext uri="{BB962C8B-B14F-4D97-AF65-F5344CB8AC3E}">
        <p14:creationId xmlns:p14="http://schemas.microsoft.com/office/powerpoint/2010/main" val="40911125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47384"/>
          </a:xfrm>
        </p:spPr>
        <p:txBody>
          <a:bodyPr/>
          <a:lstStyle/>
          <a:p>
            <a:pPr marL="0" indent="0" algn="just">
              <a:buNone/>
            </a:pPr>
            <a:r>
              <a:rPr lang="es-PE" sz="1500" b="1" u="sng" dirty="0" err="1" smtClean="0"/>
              <a:t>Faulty</a:t>
            </a:r>
            <a:r>
              <a:rPr lang="es-PE" sz="1500" b="1" u="sng" dirty="0" smtClean="0"/>
              <a:t> </a:t>
            </a:r>
            <a:r>
              <a:rPr lang="es-PE" sz="1500" b="1" u="sng" dirty="0" err="1" smtClean="0"/>
              <a:t>Parallelism</a:t>
            </a:r>
            <a:r>
              <a:rPr lang="es-PE" sz="1500" b="1" u="sng" dirty="0" smtClean="0"/>
              <a:t>:</a:t>
            </a:r>
          </a:p>
          <a:p>
            <a:pPr algn="just"/>
            <a:r>
              <a:rPr lang="es-PE" sz="1500" dirty="0" err="1" smtClean="0"/>
              <a:t>Infinitives</a:t>
            </a:r>
            <a:r>
              <a:rPr lang="es-PE" sz="1500" dirty="0" smtClean="0"/>
              <a:t> (TO + Base </a:t>
            </a:r>
            <a:r>
              <a:rPr lang="es-PE" sz="1500" dirty="0" err="1" smtClean="0"/>
              <a:t>Verb</a:t>
            </a:r>
            <a:r>
              <a:rPr lang="es-PE" sz="1500" dirty="0" smtClean="0"/>
              <a:t>) Vs. </a:t>
            </a:r>
            <a:r>
              <a:rPr lang="es-PE" sz="1500" dirty="0" err="1" smtClean="0"/>
              <a:t>Gerunds</a:t>
            </a:r>
            <a:r>
              <a:rPr lang="es-PE" sz="1500" dirty="0" smtClean="0"/>
              <a:t> (</a:t>
            </a:r>
            <a:r>
              <a:rPr lang="es-PE" sz="1500" dirty="0" err="1" smtClean="0"/>
              <a:t>Verb</a:t>
            </a:r>
            <a:r>
              <a:rPr lang="es-PE" sz="1500" dirty="0" smtClean="0"/>
              <a:t> + ING)</a:t>
            </a:r>
          </a:p>
          <a:p>
            <a:pPr algn="just"/>
            <a:r>
              <a:rPr lang="es-PE" sz="1500" dirty="0" err="1" smtClean="0"/>
              <a:t>Adverbs</a:t>
            </a:r>
            <a:r>
              <a:rPr lang="es-PE" sz="1500" dirty="0" smtClean="0"/>
              <a:t> (-</a:t>
            </a:r>
            <a:r>
              <a:rPr lang="es-PE" sz="1500" dirty="0" err="1" smtClean="0"/>
              <a:t>ly</a:t>
            </a:r>
            <a:r>
              <a:rPr lang="es-PE" sz="1500" dirty="0" smtClean="0"/>
              <a:t> </a:t>
            </a:r>
            <a:r>
              <a:rPr lang="es-PE" sz="1500" dirty="0" err="1" smtClean="0"/>
              <a:t>form</a:t>
            </a:r>
            <a:r>
              <a:rPr lang="es-PE" sz="1500" dirty="0" smtClean="0"/>
              <a:t>) vs </a:t>
            </a:r>
            <a:r>
              <a:rPr lang="es-PE" sz="1500" dirty="0" err="1" smtClean="0"/>
              <a:t>verb</a:t>
            </a:r>
            <a:r>
              <a:rPr lang="es-PE" sz="1500" dirty="0" smtClean="0"/>
              <a:t> </a:t>
            </a:r>
            <a:r>
              <a:rPr lang="es-PE" sz="1500" dirty="0" err="1" smtClean="0"/>
              <a:t>modifiers</a:t>
            </a:r>
            <a:r>
              <a:rPr lang="es-PE" sz="1500" dirty="0" smtClean="0"/>
              <a:t> </a:t>
            </a:r>
          </a:p>
          <a:p>
            <a:pPr algn="just"/>
            <a:r>
              <a:rPr lang="es-PE" sz="1500" dirty="0" err="1" smtClean="0"/>
              <a:t>Article</a:t>
            </a:r>
            <a:r>
              <a:rPr lang="es-PE" sz="1500" dirty="0" smtClean="0"/>
              <a:t> </a:t>
            </a:r>
            <a:r>
              <a:rPr lang="es-PE" sz="1500" dirty="0" err="1" smtClean="0"/>
              <a:t>or</a:t>
            </a:r>
            <a:r>
              <a:rPr lang="es-PE" sz="1500" dirty="0" smtClean="0"/>
              <a:t> </a:t>
            </a:r>
            <a:r>
              <a:rPr lang="es-PE" sz="1500" dirty="0" err="1" smtClean="0"/>
              <a:t>prepositions</a:t>
            </a:r>
            <a:r>
              <a:rPr lang="es-PE" sz="1500" dirty="0" smtClean="0"/>
              <a:t> </a:t>
            </a:r>
            <a:r>
              <a:rPr lang="es-PE" sz="1500" dirty="0" err="1" smtClean="0"/>
              <a:t>must</a:t>
            </a:r>
            <a:r>
              <a:rPr lang="es-PE" sz="1500" dirty="0" smtClean="0"/>
              <a:t> be </a:t>
            </a:r>
            <a:r>
              <a:rPr lang="es-PE" sz="1500" dirty="0" err="1" smtClean="0"/>
              <a:t>used</a:t>
            </a:r>
            <a:r>
              <a:rPr lang="es-PE" sz="1500" dirty="0" smtClean="0"/>
              <a:t> </a:t>
            </a:r>
            <a:r>
              <a:rPr lang="es-PE" sz="1500" dirty="0" err="1" smtClean="0"/>
              <a:t>before</a:t>
            </a:r>
            <a:r>
              <a:rPr lang="es-PE" sz="1500" dirty="0" smtClean="0"/>
              <a:t> </a:t>
            </a:r>
            <a:r>
              <a:rPr lang="es-PE" sz="1500" dirty="0" err="1" smtClean="0"/>
              <a:t>the</a:t>
            </a:r>
            <a:r>
              <a:rPr lang="es-PE" sz="1500" dirty="0" smtClean="0"/>
              <a:t> </a:t>
            </a:r>
            <a:r>
              <a:rPr lang="es-PE" sz="1500" dirty="0" err="1" smtClean="0"/>
              <a:t>first</a:t>
            </a:r>
            <a:r>
              <a:rPr lang="es-PE" sz="1500" dirty="0" smtClean="0"/>
              <a:t> </a:t>
            </a:r>
            <a:r>
              <a:rPr lang="es-PE" sz="1500" dirty="0" err="1" smtClean="0"/>
              <a:t>item</a:t>
            </a:r>
            <a:r>
              <a:rPr lang="es-PE" sz="1500" dirty="0" smtClean="0"/>
              <a:t> </a:t>
            </a:r>
            <a:r>
              <a:rPr lang="es-PE" sz="1500" dirty="0" err="1" smtClean="0"/>
              <a:t>or</a:t>
            </a:r>
            <a:r>
              <a:rPr lang="es-PE" sz="1500" dirty="0" smtClean="0"/>
              <a:t> be </a:t>
            </a:r>
            <a:r>
              <a:rPr lang="es-PE" sz="1500" dirty="0" err="1" smtClean="0"/>
              <a:t>repeated</a:t>
            </a:r>
            <a:r>
              <a:rPr lang="es-PE" sz="1500" dirty="0" smtClean="0"/>
              <a:t> in </a:t>
            </a:r>
            <a:r>
              <a:rPr lang="es-PE" sz="1500" dirty="0" err="1" smtClean="0"/>
              <a:t>each</a:t>
            </a:r>
            <a:r>
              <a:rPr lang="es-PE" sz="1500" dirty="0" smtClean="0"/>
              <a:t> </a:t>
            </a:r>
            <a:r>
              <a:rPr lang="es-PE" sz="1500" dirty="0" err="1" smtClean="0"/>
              <a:t>term</a:t>
            </a:r>
            <a:endParaRPr lang="es-PE" sz="1500" dirty="0" smtClean="0"/>
          </a:p>
          <a:p>
            <a:pPr algn="just"/>
            <a:r>
              <a:rPr lang="es-PE" sz="1500" dirty="0" smtClean="0"/>
              <a:t>“</a:t>
            </a:r>
            <a:r>
              <a:rPr lang="es-PE" sz="1500" dirty="0" err="1" smtClean="0"/>
              <a:t>both</a:t>
            </a:r>
            <a:r>
              <a:rPr lang="es-PE" sz="1500" dirty="0" smtClean="0"/>
              <a:t> A and B”, “</a:t>
            </a:r>
            <a:r>
              <a:rPr lang="es-PE" sz="1500" dirty="0" err="1" smtClean="0"/>
              <a:t>not</a:t>
            </a:r>
            <a:r>
              <a:rPr lang="es-PE" sz="1500" dirty="0" smtClean="0"/>
              <a:t> </a:t>
            </a:r>
            <a:r>
              <a:rPr lang="es-PE" sz="1500" dirty="0" err="1" smtClean="0"/>
              <a:t>only</a:t>
            </a:r>
            <a:r>
              <a:rPr lang="es-PE" sz="1500" dirty="0" smtClean="0"/>
              <a:t> A </a:t>
            </a:r>
            <a:r>
              <a:rPr lang="es-PE" sz="1500" dirty="0" err="1" smtClean="0"/>
              <a:t>but</a:t>
            </a:r>
            <a:r>
              <a:rPr lang="es-PE" sz="1500" dirty="0" smtClean="0"/>
              <a:t> </a:t>
            </a:r>
            <a:r>
              <a:rPr lang="es-PE" sz="1500" dirty="0" err="1" smtClean="0"/>
              <a:t>also</a:t>
            </a:r>
            <a:r>
              <a:rPr lang="es-PE" sz="1500" dirty="0" smtClean="0"/>
              <a:t> B”, “</a:t>
            </a:r>
            <a:r>
              <a:rPr lang="es-PE" sz="1500" dirty="0" err="1" smtClean="0"/>
              <a:t>either</a:t>
            </a:r>
            <a:r>
              <a:rPr lang="es-PE" sz="1500" dirty="0" smtClean="0"/>
              <a:t> A </a:t>
            </a:r>
            <a:r>
              <a:rPr lang="es-PE" sz="1500" dirty="0" err="1" smtClean="0"/>
              <a:t>or</a:t>
            </a:r>
            <a:r>
              <a:rPr lang="es-PE" sz="1500" dirty="0" smtClean="0"/>
              <a:t> B”, “</a:t>
            </a:r>
            <a:r>
              <a:rPr lang="es-PE" sz="1500" dirty="0" err="1" smtClean="0"/>
              <a:t>first</a:t>
            </a:r>
            <a:r>
              <a:rPr lang="es-PE" sz="1500" dirty="0" smtClean="0"/>
              <a:t>”, “</a:t>
            </a:r>
            <a:r>
              <a:rPr lang="es-PE" sz="1500" dirty="0" err="1" smtClean="0"/>
              <a:t>second</a:t>
            </a:r>
            <a:r>
              <a:rPr lang="es-PE" sz="1500" dirty="0" smtClean="0"/>
              <a:t>” </a:t>
            </a:r>
            <a:r>
              <a:rPr lang="es-PE" sz="1500" dirty="0" err="1" smtClean="0"/>
              <a:t>must</a:t>
            </a:r>
            <a:r>
              <a:rPr lang="es-PE" sz="1500" dirty="0" smtClean="0"/>
              <a:t> be </a:t>
            </a:r>
            <a:r>
              <a:rPr lang="es-PE" sz="1500" dirty="0" err="1" smtClean="0"/>
              <a:t>parallel</a:t>
            </a:r>
            <a:endParaRPr lang="es-PE" sz="1500" dirty="0" smtClean="0"/>
          </a:p>
          <a:p>
            <a:pPr algn="just"/>
            <a:r>
              <a:rPr lang="es-PE" sz="1500" dirty="0" err="1" smtClean="0"/>
              <a:t>Comparisons</a:t>
            </a:r>
            <a:r>
              <a:rPr lang="es-PE" sz="1500" dirty="0" smtClean="0"/>
              <a:t> </a:t>
            </a:r>
          </a:p>
          <a:p>
            <a:pPr marL="0" indent="0" algn="just">
              <a:buNone/>
            </a:pPr>
            <a:r>
              <a:rPr lang="es-PE" sz="1500" b="1" u="sng" dirty="0" smtClean="0"/>
              <a:t>1.Parallel </a:t>
            </a:r>
            <a:r>
              <a:rPr lang="es-PE" sz="1500" b="1" u="sng" dirty="0" err="1" smtClean="0"/>
              <a:t>Markers</a:t>
            </a:r>
            <a:r>
              <a:rPr lang="es-PE" sz="1500" b="1" u="sng" dirty="0" smtClean="0"/>
              <a:t>:</a:t>
            </a:r>
          </a:p>
          <a:p>
            <a:pPr marL="0" lvl="0" indent="0" algn="just">
              <a:buNone/>
            </a:pPr>
            <a:r>
              <a:rPr lang="es-PE" sz="1500" b="1" dirty="0" err="1" smtClean="0"/>
              <a:t>Coordinating</a:t>
            </a:r>
            <a:r>
              <a:rPr lang="es-PE" sz="1500" b="1" dirty="0" smtClean="0"/>
              <a:t> </a:t>
            </a:r>
            <a:r>
              <a:rPr lang="es-PE" sz="1500" b="1" dirty="0" err="1" smtClean="0"/>
              <a:t>conjunctions</a:t>
            </a:r>
            <a:r>
              <a:rPr lang="es-PE" sz="1500" b="1" dirty="0" smtClean="0"/>
              <a:t>:</a:t>
            </a:r>
            <a:r>
              <a:rPr lang="es-PE" sz="1500" dirty="0" smtClean="0"/>
              <a:t> AND, BUT,  and OR are </a:t>
            </a:r>
            <a:r>
              <a:rPr lang="es-PE" sz="1500" dirty="0" err="1" smtClean="0"/>
              <a:t>the</a:t>
            </a:r>
            <a:r>
              <a:rPr lang="es-PE" sz="1500" dirty="0" smtClean="0"/>
              <a:t> </a:t>
            </a:r>
            <a:r>
              <a:rPr lang="es-PE" sz="1500" dirty="0" err="1" smtClean="0"/>
              <a:t>most</a:t>
            </a:r>
            <a:r>
              <a:rPr lang="es-PE" sz="1500" dirty="0" smtClean="0"/>
              <a:t> </a:t>
            </a:r>
            <a:r>
              <a:rPr lang="es-PE" sz="1500" dirty="0" err="1" smtClean="0"/>
              <a:t>common</a:t>
            </a:r>
            <a:r>
              <a:rPr lang="es-PE" sz="1500" dirty="0" smtClean="0"/>
              <a:t> </a:t>
            </a:r>
            <a:r>
              <a:rPr lang="es-PE" sz="1500" dirty="0" err="1" smtClean="0"/>
              <a:t>parallel</a:t>
            </a:r>
            <a:r>
              <a:rPr lang="es-PE" sz="1500" dirty="0" smtClean="0"/>
              <a:t> </a:t>
            </a:r>
            <a:r>
              <a:rPr lang="es-PE" sz="1500" dirty="0" err="1" smtClean="0"/>
              <a:t>markers</a:t>
            </a:r>
            <a:r>
              <a:rPr lang="es-PE" sz="1500" dirty="0" smtClean="0"/>
              <a:t> in </a:t>
            </a:r>
            <a:r>
              <a:rPr lang="es-PE" sz="1500" dirty="0" err="1" smtClean="0"/>
              <a:t>the</a:t>
            </a:r>
            <a:r>
              <a:rPr lang="es-PE" sz="1500" dirty="0" smtClean="0"/>
              <a:t> GMAT</a:t>
            </a:r>
          </a:p>
          <a:p>
            <a:pPr marL="0" lvl="0" indent="0" algn="just">
              <a:buNone/>
            </a:pPr>
            <a:r>
              <a:rPr lang="es-PE" sz="1500" b="1" dirty="0" smtClean="0"/>
              <a:t> </a:t>
            </a:r>
            <a:r>
              <a:rPr lang="es-PE" sz="1500" b="1" dirty="0" err="1" smtClean="0"/>
              <a:t>Correlatives</a:t>
            </a:r>
            <a:r>
              <a:rPr lang="es-PE" sz="1500" b="1" dirty="0" smtClean="0"/>
              <a:t>: </a:t>
            </a:r>
            <a:r>
              <a:rPr lang="es-PE" sz="1500" dirty="0" err="1" smtClean="0"/>
              <a:t>Both</a:t>
            </a:r>
            <a:r>
              <a:rPr lang="es-PE" sz="1500" dirty="0" smtClean="0"/>
              <a:t> </a:t>
            </a:r>
            <a:r>
              <a:rPr lang="es-PE" sz="1500" u="sng" dirty="0" smtClean="0"/>
              <a:t>A</a:t>
            </a:r>
            <a:r>
              <a:rPr lang="es-PE" sz="1500" dirty="0" smtClean="0"/>
              <a:t> and </a:t>
            </a:r>
            <a:r>
              <a:rPr lang="es-PE" sz="1500" u="sng" dirty="0" smtClean="0"/>
              <a:t>B, </a:t>
            </a:r>
            <a:r>
              <a:rPr lang="es-PE" sz="1500" dirty="0" err="1" smtClean="0"/>
              <a:t>Not</a:t>
            </a:r>
            <a:r>
              <a:rPr lang="es-PE" sz="1500" dirty="0" smtClean="0"/>
              <a:t> </a:t>
            </a:r>
            <a:r>
              <a:rPr lang="es-PE" sz="1500" dirty="0" err="1" smtClean="0"/>
              <a:t>only</a:t>
            </a:r>
            <a:r>
              <a:rPr lang="es-PE" sz="1500" dirty="0" smtClean="0"/>
              <a:t> </a:t>
            </a:r>
            <a:r>
              <a:rPr lang="es-PE" sz="1500" u="sng" dirty="0" smtClean="0"/>
              <a:t>A </a:t>
            </a:r>
            <a:r>
              <a:rPr lang="es-PE" sz="1500" dirty="0" err="1" smtClean="0"/>
              <a:t>but</a:t>
            </a:r>
            <a:r>
              <a:rPr lang="es-PE" sz="1500" dirty="0" smtClean="0"/>
              <a:t> </a:t>
            </a:r>
            <a:r>
              <a:rPr lang="es-PE" sz="1500" dirty="0" err="1" smtClean="0"/>
              <a:t>also</a:t>
            </a:r>
            <a:r>
              <a:rPr lang="es-PE" sz="1500" dirty="0" smtClean="0"/>
              <a:t> </a:t>
            </a:r>
            <a:r>
              <a:rPr lang="es-PE" sz="1500" u="sng" dirty="0" smtClean="0"/>
              <a:t>B, </a:t>
            </a:r>
            <a:r>
              <a:rPr lang="es-PE" sz="1500" dirty="0" err="1" smtClean="0"/>
              <a:t>Either</a:t>
            </a:r>
            <a:r>
              <a:rPr lang="es-PE" sz="1500" dirty="0" smtClean="0"/>
              <a:t> </a:t>
            </a:r>
            <a:r>
              <a:rPr lang="es-PE" sz="1500" u="sng" dirty="0" smtClean="0"/>
              <a:t>A</a:t>
            </a:r>
            <a:r>
              <a:rPr lang="es-PE" sz="1500" dirty="0" smtClean="0"/>
              <a:t> </a:t>
            </a:r>
            <a:r>
              <a:rPr lang="es-PE" sz="1500" dirty="0" err="1" smtClean="0"/>
              <a:t>or</a:t>
            </a:r>
            <a:r>
              <a:rPr lang="es-PE" sz="1500" dirty="0" smtClean="0"/>
              <a:t> </a:t>
            </a:r>
            <a:r>
              <a:rPr lang="es-PE" sz="1500" u="sng" dirty="0" smtClean="0"/>
              <a:t>B, </a:t>
            </a:r>
            <a:r>
              <a:rPr lang="es-PE" sz="1500" dirty="0" err="1" smtClean="0"/>
              <a:t>Neither</a:t>
            </a:r>
            <a:r>
              <a:rPr lang="es-PE" sz="1500" dirty="0" smtClean="0"/>
              <a:t>  </a:t>
            </a:r>
            <a:r>
              <a:rPr lang="es-PE" sz="1500" u="sng" dirty="0" smtClean="0"/>
              <a:t>A</a:t>
            </a:r>
            <a:r>
              <a:rPr lang="es-PE" sz="1500" dirty="0" smtClean="0"/>
              <a:t> </a:t>
            </a:r>
            <a:r>
              <a:rPr lang="es-PE" sz="1500" dirty="0" err="1" smtClean="0"/>
              <a:t>nor</a:t>
            </a:r>
            <a:r>
              <a:rPr lang="es-PE" sz="1500" dirty="0" smtClean="0"/>
              <a:t> </a:t>
            </a:r>
            <a:r>
              <a:rPr lang="es-PE" sz="1500" u="sng" dirty="0" smtClean="0"/>
              <a:t>B, </a:t>
            </a:r>
            <a:r>
              <a:rPr lang="es-PE" sz="1500" dirty="0" err="1" smtClean="0"/>
              <a:t>Whether</a:t>
            </a:r>
            <a:r>
              <a:rPr lang="es-PE" sz="1500" dirty="0" smtClean="0"/>
              <a:t> </a:t>
            </a:r>
            <a:r>
              <a:rPr lang="es-PE" sz="1500" u="sng" dirty="0" smtClean="0"/>
              <a:t>A</a:t>
            </a:r>
            <a:r>
              <a:rPr lang="es-PE" sz="1500" dirty="0" smtClean="0"/>
              <a:t> </a:t>
            </a:r>
            <a:r>
              <a:rPr lang="es-PE" sz="1500" dirty="0" err="1" smtClean="0"/>
              <a:t>or</a:t>
            </a:r>
            <a:r>
              <a:rPr lang="es-PE" sz="1500" dirty="0" smtClean="0"/>
              <a:t> </a:t>
            </a:r>
            <a:r>
              <a:rPr lang="es-PE" sz="1500" u="sng" dirty="0" smtClean="0"/>
              <a:t>B</a:t>
            </a:r>
          </a:p>
          <a:p>
            <a:pPr marL="0" lvl="0" indent="0" algn="just">
              <a:buNone/>
            </a:pPr>
            <a:r>
              <a:rPr lang="es-PE" sz="1500" b="1" u="sng" dirty="0" smtClean="0"/>
              <a:t>2. </a:t>
            </a:r>
            <a:r>
              <a:rPr lang="es-PE" sz="1500" b="1" u="sng" dirty="0" err="1" smtClean="0"/>
              <a:t>Linking</a:t>
            </a:r>
            <a:r>
              <a:rPr lang="es-PE" sz="1500" b="1" u="sng" dirty="0" smtClean="0"/>
              <a:t> </a:t>
            </a:r>
            <a:r>
              <a:rPr lang="es-PE" sz="1500" b="1" u="sng" dirty="0" err="1" smtClean="0"/>
              <a:t>is</a:t>
            </a:r>
            <a:r>
              <a:rPr lang="es-PE" sz="1500" b="1" u="sng" dirty="0" smtClean="0"/>
              <a:t> </a:t>
            </a:r>
            <a:r>
              <a:rPr lang="es-PE" sz="1500" b="1" u="sng" dirty="0" err="1" smtClean="0"/>
              <a:t>Verb</a:t>
            </a:r>
            <a:r>
              <a:rPr lang="es-PE" sz="1500" b="1" u="sng" dirty="0" smtClean="0"/>
              <a:t>: </a:t>
            </a:r>
            <a:r>
              <a:rPr lang="es-PE" sz="1500" dirty="0" err="1" smtClean="0"/>
              <a:t>Is</a:t>
            </a:r>
            <a:r>
              <a:rPr lang="es-PE" sz="1500" dirty="0" smtClean="0"/>
              <a:t>, </a:t>
            </a:r>
            <a:r>
              <a:rPr lang="es-PE" sz="1500" dirty="0" err="1" smtClean="0"/>
              <a:t>appear</a:t>
            </a:r>
            <a:r>
              <a:rPr lang="es-PE" sz="1500" dirty="0" smtClean="0"/>
              <a:t>, </a:t>
            </a:r>
            <a:endParaRPr lang="es-PE" sz="1500" b="1" u="sng" dirty="0" smtClean="0"/>
          </a:p>
          <a:p>
            <a:pPr marL="0" indent="0" algn="just">
              <a:buNone/>
            </a:pPr>
            <a:r>
              <a:rPr lang="es-PE" sz="1500" b="1" u="sng" dirty="0"/>
              <a:t>3</a:t>
            </a:r>
            <a:r>
              <a:rPr lang="es-PE" sz="1500" b="1" u="sng" dirty="0" smtClean="0"/>
              <a:t>,Lists </a:t>
            </a:r>
            <a:r>
              <a:rPr lang="es-PE" sz="1500" b="1" u="sng" dirty="0" err="1" smtClean="0"/>
              <a:t>after</a:t>
            </a:r>
            <a:r>
              <a:rPr lang="es-PE" sz="1500" b="1" u="sng" dirty="0" smtClean="0"/>
              <a:t> a colon:</a:t>
            </a:r>
            <a:r>
              <a:rPr lang="es-PE" sz="1500" b="1" dirty="0" smtClean="0"/>
              <a:t> </a:t>
            </a:r>
            <a:r>
              <a:rPr lang="es-PE" sz="1500" dirty="0" smtClean="0"/>
              <a:t>Be </a:t>
            </a:r>
            <a:r>
              <a:rPr lang="es-PE" sz="1500" dirty="0" err="1" smtClean="0"/>
              <a:t>sure</a:t>
            </a:r>
            <a:r>
              <a:rPr lang="es-PE" sz="1500" dirty="0" smtClean="0"/>
              <a:t> to </a:t>
            </a:r>
            <a:r>
              <a:rPr lang="es-PE" sz="1500" dirty="0" err="1" smtClean="0"/>
              <a:t>keep</a:t>
            </a:r>
            <a:r>
              <a:rPr lang="es-PE" sz="1500" dirty="0" smtClean="0"/>
              <a:t> </a:t>
            </a:r>
            <a:r>
              <a:rPr lang="es-PE" sz="1500" dirty="0" err="1" smtClean="0"/>
              <a:t>all</a:t>
            </a:r>
            <a:r>
              <a:rPr lang="es-PE" sz="1500" dirty="0" smtClean="0"/>
              <a:t> </a:t>
            </a:r>
            <a:r>
              <a:rPr lang="es-PE" sz="1500" dirty="0" err="1" smtClean="0"/>
              <a:t>the</a:t>
            </a:r>
            <a:r>
              <a:rPr lang="es-PE" sz="1500" dirty="0" smtClean="0"/>
              <a:t> </a:t>
            </a:r>
            <a:r>
              <a:rPr lang="es-PE" sz="1500" dirty="0" err="1" smtClean="0"/>
              <a:t>elements</a:t>
            </a:r>
            <a:r>
              <a:rPr lang="es-PE" sz="1500" dirty="0" smtClean="0"/>
              <a:t> </a:t>
            </a:r>
            <a:r>
              <a:rPr lang="es-PE" sz="1500" dirty="0" err="1" smtClean="0"/>
              <a:t>the</a:t>
            </a:r>
            <a:r>
              <a:rPr lang="es-PE" sz="1500" dirty="0" smtClean="0"/>
              <a:t> </a:t>
            </a:r>
            <a:r>
              <a:rPr lang="es-PE" sz="1500" dirty="0" err="1" smtClean="0"/>
              <a:t>same</a:t>
            </a:r>
            <a:r>
              <a:rPr lang="es-PE" sz="1500" dirty="0" smtClean="0"/>
              <a:t> </a:t>
            </a:r>
            <a:r>
              <a:rPr lang="es-PE" sz="1500" dirty="0" err="1" smtClean="0"/>
              <a:t>form</a:t>
            </a:r>
            <a:r>
              <a:rPr lang="es-PE" sz="1500" dirty="0" smtClean="0"/>
              <a:t>.</a:t>
            </a:r>
            <a:endParaRPr lang="es-PE" sz="1500" b="1" u="sng" dirty="0" smtClean="0"/>
          </a:p>
          <a:p>
            <a:pPr marL="0" indent="0" algn="just">
              <a:buNone/>
            </a:pPr>
            <a:r>
              <a:rPr lang="es-PE" sz="1500" b="1" u="sng" dirty="0"/>
              <a:t>4</a:t>
            </a:r>
            <a:r>
              <a:rPr lang="es-PE" sz="1500" b="1" u="sng" dirty="0" smtClean="0"/>
              <a:t>.Parallel </a:t>
            </a:r>
            <a:r>
              <a:rPr lang="es-PE" sz="1500" b="1" u="sng" dirty="0" err="1" smtClean="0"/>
              <a:t>Clauses</a:t>
            </a:r>
            <a:r>
              <a:rPr lang="es-PE" sz="1500" b="1" u="sng" dirty="0" smtClean="0"/>
              <a:t>:</a:t>
            </a:r>
            <a:r>
              <a:rPr lang="es-PE" sz="1500" b="1" dirty="0" smtClean="0"/>
              <a:t> </a:t>
            </a:r>
            <a:r>
              <a:rPr lang="es-PE" sz="1500" dirty="0" err="1" smtClean="0"/>
              <a:t>Parallel</a:t>
            </a:r>
            <a:r>
              <a:rPr lang="es-PE" sz="1500" dirty="0" smtClean="0"/>
              <a:t> </a:t>
            </a:r>
            <a:r>
              <a:rPr lang="es-PE" sz="1500" dirty="0" err="1" smtClean="0"/>
              <a:t>clauses</a:t>
            </a:r>
            <a:r>
              <a:rPr lang="es-PE" sz="1500" dirty="0" smtClean="0"/>
              <a:t> </a:t>
            </a:r>
            <a:r>
              <a:rPr lang="es-PE" sz="1500" dirty="0" err="1" smtClean="0"/>
              <a:t>should</a:t>
            </a:r>
            <a:r>
              <a:rPr lang="es-PE" sz="1500" dirty="0" smtClean="0"/>
              <a:t> </a:t>
            </a:r>
            <a:r>
              <a:rPr lang="es-PE" sz="1500" dirty="0" err="1" smtClean="0"/>
              <a:t>start</a:t>
            </a:r>
            <a:r>
              <a:rPr lang="es-PE" sz="1500" dirty="0" smtClean="0"/>
              <a:t> </a:t>
            </a:r>
            <a:r>
              <a:rPr lang="es-PE" sz="1500" dirty="0" err="1" smtClean="0"/>
              <a:t>with</a:t>
            </a:r>
            <a:r>
              <a:rPr lang="es-PE" sz="1500" dirty="0" smtClean="0"/>
              <a:t> </a:t>
            </a:r>
            <a:r>
              <a:rPr lang="es-PE" sz="1500" dirty="0" err="1" smtClean="0"/>
              <a:t>the</a:t>
            </a:r>
            <a:r>
              <a:rPr lang="es-PE" sz="1500" dirty="0" smtClean="0"/>
              <a:t> </a:t>
            </a:r>
            <a:r>
              <a:rPr lang="es-PE" sz="1500" dirty="0" err="1" smtClean="0"/>
              <a:t>same</a:t>
            </a:r>
            <a:r>
              <a:rPr lang="es-PE" sz="1500" dirty="0" smtClean="0"/>
              <a:t> </a:t>
            </a:r>
            <a:r>
              <a:rPr lang="es-PE" sz="1500" dirty="0" err="1" smtClean="0"/>
              <a:t>word</a:t>
            </a:r>
            <a:r>
              <a:rPr lang="es-PE" sz="1500" dirty="0" smtClean="0"/>
              <a:t>. </a:t>
            </a:r>
            <a:r>
              <a:rPr lang="es-PE" sz="1500" dirty="0" err="1" smtClean="0"/>
              <a:t>Changing</a:t>
            </a:r>
            <a:r>
              <a:rPr lang="es-PE" sz="1500" dirty="0" smtClean="0"/>
              <a:t> to </a:t>
            </a:r>
            <a:r>
              <a:rPr lang="es-PE" sz="1500" dirty="0" err="1" smtClean="0"/>
              <a:t>another</a:t>
            </a:r>
            <a:r>
              <a:rPr lang="es-PE" sz="1500" dirty="0" smtClean="0"/>
              <a:t> </a:t>
            </a:r>
            <a:r>
              <a:rPr lang="es-PE" sz="1500" dirty="0" err="1" smtClean="0"/>
              <a:t>pattern</a:t>
            </a:r>
            <a:r>
              <a:rPr lang="es-PE" sz="1500" dirty="0" smtClean="0"/>
              <a:t> </a:t>
            </a:r>
            <a:r>
              <a:rPr lang="es-PE" sz="1500" dirty="0" err="1" smtClean="0"/>
              <a:t>or</a:t>
            </a:r>
            <a:r>
              <a:rPr lang="es-PE" sz="1500" dirty="0" smtClean="0"/>
              <a:t> </a:t>
            </a:r>
            <a:r>
              <a:rPr lang="es-PE" sz="1500" dirty="0" err="1" smtClean="0"/>
              <a:t>changing</a:t>
            </a:r>
            <a:r>
              <a:rPr lang="es-PE" sz="1500" dirty="0" smtClean="0"/>
              <a:t> </a:t>
            </a:r>
            <a:r>
              <a:rPr lang="es-PE" sz="1500" dirty="0" err="1" smtClean="0"/>
              <a:t>the</a:t>
            </a:r>
            <a:r>
              <a:rPr lang="es-PE" sz="1500" dirty="0" smtClean="0"/>
              <a:t> </a:t>
            </a:r>
            <a:r>
              <a:rPr lang="es-PE" sz="1500" dirty="0" err="1" smtClean="0"/>
              <a:t>voice</a:t>
            </a:r>
            <a:r>
              <a:rPr lang="es-PE" sz="1500" dirty="0" smtClean="0"/>
              <a:t> of </a:t>
            </a:r>
            <a:r>
              <a:rPr lang="es-PE" sz="1500" dirty="0" err="1" smtClean="0"/>
              <a:t>the</a:t>
            </a:r>
            <a:r>
              <a:rPr lang="es-PE" sz="1500" dirty="0" smtClean="0"/>
              <a:t> </a:t>
            </a:r>
            <a:r>
              <a:rPr lang="es-PE" sz="1500" dirty="0" err="1" smtClean="0"/>
              <a:t>verb</a:t>
            </a:r>
            <a:r>
              <a:rPr lang="es-PE" sz="1500" dirty="0" smtClean="0"/>
              <a:t> (</a:t>
            </a:r>
            <a:r>
              <a:rPr lang="es-PE" sz="1500" dirty="0" err="1" smtClean="0"/>
              <a:t>passive</a:t>
            </a:r>
            <a:r>
              <a:rPr lang="es-PE" sz="1500" dirty="0" smtClean="0"/>
              <a:t> vs active) </a:t>
            </a:r>
            <a:r>
              <a:rPr lang="es-PE" sz="1500" dirty="0" err="1" smtClean="0"/>
              <a:t>will</a:t>
            </a:r>
            <a:r>
              <a:rPr lang="es-PE" sz="1500" dirty="0" smtClean="0"/>
              <a:t> break </a:t>
            </a:r>
            <a:r>
              <a:rPr lang="es-PE" sz="1500" dirty="0" err="1" smtClean="0"/>
              <a:t>the</a:t>
            </a:r>
            <a:r>
              <a:rPr lang="es-PE" sz="1500" dirty="0" smtClean="0"/>
              <a:t> </a:t>
            </a:r>
            <a:r>
              <a:rPr lang="es-PE" sz="1500" dirty="0" err="1" smtClean="0"/>
              <a:t>parallelism</a:t>
            </a:r>
            <a:r>
              <a:rPr lang="es-PE" sz="1500" dirty="0" smtClean="0"/>
              <a:t>.</a:t>
            </a:r>
          </a:p>
          <a:p>
            <a:pPr marL="0" indent="0" algn="just">
              <a:buNone/>
            </a:pPr>
            <a:r>
              <a:rPr lang="es-PE" sz="1500" b="1" u="sng" dirty="0">
                <a:latin typeface="Arial" pitchFamily="34" charset="0"/>
                <a:cs typeface="Arial" pitchFamily="34" charset="0"/>
              </a:rPr>
              <a:t>5</a:t>
            </a:r>
            <a:r>
              <a:rPr lang="es-PE" sz="1500" b="1" u="sng" dirty="0" smtClean="0">
                <a:latin typeface="Arial" pitchFamily="34" charset="0"/>
                <a:cs typeface="Arial" pitchFamily="34" charset="0"/>
              </a:rPr>
              <a:t>.Parallel </a:t>
            </a:r>
            <a:r>
              <a:rPr lang="es-PE" sz="1500" b="1" u="sng" dirty="0" err="1" smtClean="0">
                <a:latin typeface="Arial" pitchFamily="34" charset="0"/>
                <a:cs typeface="Arial" pitchFamily="34" charset="0"/>
              </a:rPr>
              <a:t>idioms</a:t>
            </a:r>
            <a:r>
              <a:rPr lang="es-PE" sz="1500" b="1" u="sng" dirty="0" smtClean="0">
                <a:latin typeface="Arial" pitchFamily="34" charset="0"/>
                <a:cs typeface="Arial" pitchFamily="34" charset="0"/>
              </a:rPr>
              <a:t>:</a:t>
            </a:r>
            <a:r>
              <a:rPr lang="es-PE" sz="1500" b="1" dirty="0" smtClean="0">
                <a:latin typeface="Arial" pitchFamily="34" charset="0"/>
                <a:cs typeface="Arial" pitchFamily="34" charset="0"/>
              </a:rPr>
              <a:t> </a:t>
            </a:r>
            <a:r>
              <a:rPr lang="es-PE" sz="1500" dirty="0" smtClean="0"/>
              <a:t>As A, So B ; </a:t>
            </a:r>
            <a:r>
              <a:rPr lang="es-PE" sz="1500" dirty="0" err="1" smtClean="0"/>
              <a:t>Estimate</a:t>
            </a:r>
            <a:r>
              <a:rPr lang="es-PE" sz="1500" dirty="0" smtClean="0"/>
              <a:t> A To Be B ; A </a:t>
            </a:r>
            <a:r>
              <a:rPr lang="es-PE" sz="1500" dirty="0" err="1" smtClean="0"/>
              <a:t>is</a:t>
            </a:r>
            <a:r>
              <a:rPr lang="es-PE" sz="1500" dirty="0" smtClean="0"/>
              <a:t> </a:t>
            </a:r>
            <a:r>
              <a:rPr lang="es-PE" sz="1500" dirty="0" err="1" smtClean="0"/>
              <a:t>good</a:t>
            </a:r>
            <a:r>
              <a:rPr lang="es-PE" sz="1500" dirty="0" smtClean="0"/>
              <a:t>, and So </a:t>
            </a:r>
            <a:r>
              <a:rPr lang="es-PE" sz="1500" dirty="0" err="1" smtClean="0"/>
              <a:t>Too</a:t>
            </a:r>
            <a:r>
              <a:rPr lang="es-PE" sz="1500" dirty="0" smtClean="0"/>
              <a:t> </a:t>
            </a:r>
            <a:r>
              <a:rPr lang="es-PE" sz="1500" dirty="0" err="1" smtClean="0"/>
              <a:t>is</a:t>
            </a:r>
            <a:r>
              <a:rPr lang="es-PE" sz="1500" dirty="0" smtClean="0"/>
              <a:t> B ; </a:t>
            </a:r>
            <a:r>
              <a:rPr lang="es-PE" sz="1500" dirty="0" err="1" smtClean="0"/>
              <a:t>Between</a:t>
            </a:r>
            <a:r>
              <a:rPr lang="es-PE" sz="1500" dirty="0" smtClean="0"/>
              <a:t> A and B ; A </a:t>
            </a:r>
            <a:r>
              <a:rPr lang="es-PE" sz="1500" dirty="0" err="1" smtClean="0"/>
              <a:t>instead</a:t>
            </a:r>
            <a:r>
              <a:rPr lang="es-PE" sz="1500" dirty="0" smtClean="0"/>
              <a:t> Of B ; A, </a:t>
            </a:r>
            <a:r>
              <a:rPr lang="es-PE" sz="1500" dirty="0" err="1" smtClean="0"/>
              <a:t>Such</a:t>
            </a:r>
            <a:r>
              <a:rPr lang="es-PE" sz="1500" dirty="0" smtClean="0"/>
              <a:t> As B (</a:t>
            </a:r>
            <a:r>
              <a:rPr lang="es-PE" sz="1500" dirty="0" err="1" smtClean="0"/>
              <a:t>example</a:t>
            </a:r>
            <a:r>
              <a:rPr lang="es-PE" sz="1500" dirty="0" smtClean="0"/>
              <a:t>) ; </a:t>
            </a:r>
            <a:r>
              <a:rPr lang="es-PE" sz="1500" dirty="0" err="1" smtClean="0"/>
              <a:t>Compared</a:t>
            </a:r>
            <a:r>
              <a:rPr lang="es-PE" sz="1500" dirty="0" smtClean="0"/>
              <a:t> To A, B ; A </a:t>
            </a:r>
            <a:r>
              <a:rPr lang="es-PE" sz="1500" dirty="0" err="1" smtClean="0"/>
              <a:t>is</a:t>
            </a:r>
            <a:r>
              <a:rPr lang="es-PE" sz="1500" dirty="0" smtClean="0"/>
              <a:t> </a:t>
            </a:r>
            <a:r>
              <a:rPr lang="es-PE" sz="1500" dirty="0" err="1" smtClean="0"/>
              <a:t>Known</a:t>
            </a:r>
            <a:r>
              <a:rPr lang="es-PE" sz="1500" dirty="0" smtClean="0"/>
              <a:t> To Be B ; </a:t>
            </a:r>
            <a:r>
              <a:rPr lang="es-PE" sz="1500" dirty="0" err="1" smtClean="0"/>
              <a:t>Think</a:t>
            </a:r>
            <a:r>
              <a:rPr lang="es-PE" sz="1500" dirty="0" smtClean="0"/>
              <a:t> Of  A As B ; </a:t>
            </a:r>
            <a:r>
              <a:rPr lang="es-PE" sz="1500" dirty="0" err="1" smtClean="0"/>
              <a:t>Consider</a:t>
            </a:r>
            <a:r>
              <a:rPr lang="es-PE" sz="1500" dirty="0" smtClean="0"/>
              <a:t> A B ; </a:t>
            </a:r>
          </a:p>
          <a:p>
            <a:pPr marL="0" indent="0" algn="just">
              <a:buNone/>
            </a:pPr>
            <a:r>
              <a:rPr lang="es-PE" sz="1500" b="1" u="sng" dirty="0">
                <a:latin typeface="Arial" pitchFamily="34" charset="0"/>
                <a:cs typeface="Arial" pitchFamily="34" charset="0"/>
              </a:rPr>
              <a:t>6</a:t>
            </a:r>
            <a:r>
              <a:rPr lang="es-PE" sz="1500" b="1" u="sng" dirty="0" smtClean="0">
                <a:latin typeface="Arial" pitchFamily="34" charset="0"/>
                <a:cs typeface="Arial" pitchFamily="34" charset="0"/>
              </a:rPr>
              <a:t>.Verbs vs Verbal </a:t>
            </a:r>
            <a:r>
              <a:rPr lang="es-PE" sz="1500" b="1" u="sng" dirty="0" err="1" smtClean="0">
                <a:latin typeface="Arial" pitchFamily="34" charset="0"/>
                <a:cs typeface="Arial" pitchFamily="34" charset="0"/>
              </a:rPr>
              <a:t>forms</a:t>
            </a:r>
            <a:r>
              <a:rPr lang="es-PE" sz="1500" b="1" u="sng" dirty="0" smtClean="0">
                <a:latin typeface="Arial" pitchFamily="34" charset="0"/>
                <a:cs typeface="Arial" pitchFamily="34" charset="0"/>
              </a:rPr>
              <a:t>:</a:t>
            </a:r>
            <a:r>
              <a:rPr lang="es-PE" sz="1500" b="1" dirty="0" smtClean="0">
                <a:latin typeface="Arial" pitchFamily="34" charset="0"/>
                <a:cs typeface="Arial" pitchFamily="34" charset="0"/>
              </a:rPr>
              <a:t> </a:t>
            </a:r>
            <a:r>
              <a:rPr lang="es-PE" sz="1500" dirty="0" smtClean="0"/>
              <a:t>Be </a:t>
            </a:r>
            <a:r>
              <a:rPr lang="es-PE" sz="1500" dirty="0" err="1" smtClean="0"/>
              <a:t>particularly</a:t>
            </a:r>
            <a:r>
              <a:rPr lang="es-PE" sz="1500" dirty="0" smtClean="0"/>
              <a:t> </a:t>
            </a:r>
            <a:r>
              <a:rPr lang="es-PE" sz="1500" dirty="0" err="1" smtClean="0"/>
              <a:t>careful</a:t>
            </a:r>
            <a:r>
              <a:rPr lang="es-PE" sz="1500" dirty="0" smtClean="0"/>
              <a:t> </a:t>
            </a:r>
            <a:r>
              <a:rPr lang="es-PE" sz="1500" dirty="0" err="1" smtClean="0"/>
              <a:t>with</a:t>
            </a:r>
            <a:r>
              <a:rPr lang="es-PE" sz="1500" dirty="0" smtClean="0"/>
              <a:t> </a:t>
            </a:r>
            <a:r>
              <a:rPr lang="es-PE" sz="1500" dirty="0" err="1" smtClean="0"/>
              <a:t>verbs</a:t>
            </a:r>
            <a:r>
              <a:rPr lang="es-PE" sz="1500" dirty="0" smtClean="0"/>
              <a:t> and verbal </a:t>
            </a:r>
            <a:r>
              <a:rPr lang="es-PE" sz="1500" dirty="0" err="1" smtClean="0"/>
              <a:t>forms</a:t>
            </a:r>
            <a:r>
              <a:rPr lang="es-PE" sz="1500" dirty="0" smtClean="0"/>
              <a:t> </a:t>
            </a:r>
            <a:r>
              <a:rPr lang="es-PE" sz="1500" b="1" i="1" dirty="0" smtClean="0"/>
              <a:t>(do </a:t>
            </a:r>
            <a:r>
              <a:rPr lang="es-PE" sz="1500" b="1" i="1" dirty="0" err="1" smtClean="0"/>
              <a:t>not</a:t>
            </a:r>
            <a:r>
              <a:rPr lang="es-PE" sz="1500" b="1" i="1" dirty="0" smtClean="0"/>
              <a:t> </a:t>
            </a:r>
            <a:r>
              <a:rPr lang="es-PE" sz="1500" b="1" i="1" dirty="0" err="1" smtClean="0"/>
              <a:t>assume</a:t>
            </a:r>
            <a:r>
              <a:rPr lang="es-PE" sz="1500" b="1" i="1" dirty="0" smtClean="0"/>
              <a:t> </a:t>
            </a:r>
            <a:r>
              <a:rPr lang="es-PE" sz="1500" b="1" i="1" dirty="0" err="1" smtClean="0"/>
              <a:t>that</a:t>
            </a:r>
            <a:r>
              <a:rPr lang="es-PE" sz="1500" b="1" i="1" dirty="0" smtClean="0"/>
              <a:t> </a:t>
            </a:r>
            <a:r>
              <a:rPr lang="es-PE" sz="1500" b="1" i="1" dirty="0" err="1" smtClean="0"/>
              <a:t>all</a:t>
            </a:r>
            <a:r>
              <a:rPr lang="es-PE" sz="1500" b="1" i="1" dirty="0" smtClean="0"/>
              <a:t> </a:t>
            </a:r>
            <a:r>
              <a:rPr lang="es-PE" sz="1500" b="1" i="1" dirty="0" err="1" smtClean="0"/>
              <a:t>verbs</a:t>
            </a:r>
            <a:r>
              <a:rPr lang="es-PE" sz="1500" b="1" i="1" dirty="0" smtClean="0"/>
              <a:t> and verbal </a:t>
            </a:r>
            <a:r>
              <a:rPr lang="es-PE" sz="1500" b="1" i="1" dirty="0" err="1" smtClean="0"/>
              <a:t>forms</a:t>
            </a:r>
            <a:r>
              <a:rPr lang="es-PE" sz="1500" b="1" i="1" dirty="0" smtClean="0"/>
              <a:t> in a </a:t>
            </a:r>
            <a:r>
              <a:rPr lang="es-PE" sz="1500" b="1" i="1" dirty="0" err="1" smtClean="0"/>
              <a:t>sentence</a:t>
            </a:r>
            <a:r>
              <a:rPr lang="es-PE" sz="1500" b="1" i="1" dirty="0" smtClean="0"/>
              <a:t> </a:t>
            </a:r>
            <a:r>
              <a:rPr lang="es-PE" sz="1500" b="1" i="1" dirty="0" err="1" smtClean="0"/>
              <a:t>must</a:t>
            </a:r>
            <a:r>
              <a:rPr lang="es-PE" sz="1500" b="1" i="1" dirty="0" smtClean="0"/>
              <a:t> be </a:t>
            </a:r>
            <a:r>
              <a:rPr lang="es-PE" sz="1500" b="1" i="1" dirty="0" err="1" smtClean="0"/>
              <a:t>parallel</a:t>
            </a:r>
            <a:r>
              <a:rPr lang="es-PE" sz="1500" b="1" i="1" dirty="0" smtClean="0"/>
              <a:t>.)</a:t>
            </a:r>
          </a:p>
          <a:p>
            <a:pPr marL="0" indent="0" algn="just">
              <a:buNone/>
            </a:pPr>
            <a:r>
              <a:rPr lang="en-US" sz="1500" b="1" dirty="0" smtClean="0"/>
              <a:t>7.Don’t make concrete </a:t>
            </a:r>
            <a:r>
              <a:rPr lang="en-US" sz="1500" b="1" dirty="0"/>
              <a:t>nouns and action nouns </a:t>
            </a:r>
            <a:r>
              <a:rPr lang="en-US" sz="1500" b="1" dirty="0" smtClean="0"/>
              <a:t>parallel </a:t>
            </a:r>
            <a:r>
              <a:rPr lang="en-US" sz="1500" dirty="0" smtClean="0"/>
              <a:t>(</a:t>
            </a:r>
            <a:r>
              <a:rPr lang="en-US" sz="1500" dirty="0"/>
              <a:t>The </a:t>
            </a:r>
            <a:r>
              <a:rPr lang="en-US" sz="1500" dirty="0" smtClean="0"/>
              <a:t>bouquet WAS </a:t>
            </a:r>
            <a:r>
              <a:rPr lang="en-US" sz="1500" dirty="0"/>
              <a:t>a giving of </a:t>
            </a:r>
            <a:r>
              <a:rPr lang="en-US" sz="1500" dirty="0" smtClean="0"/>
              <a:t>love)</a:t>
            </a:r>
            <a:endParaRPr lang="es-PE" sz="1500" dirty="0"/>
          </a:p>
          <a:p>
            <a:pPr marL="0" lvl="0" indent="0" algn="just">
              <a:buNone/>
            </a:pPr>
            <a:r>
              <a:rPr lang="en-US" sz="1500" b="1" dirty="0" smtClean="0"/>
              <a:t>8.Avoid </a:t>
            </a:r>
            <a:r>
              <a:rPr lang="en-US" sz="1500" b="1" dirty="0"/>
              <a:t>making Simple gerund phrases parallel to Complex Gerund </a:t>
            </a:r>
            <a:r>
              <a:rPr lang="en-US" sz="1500" b="1" dirty="0" smtClean="0"/>
              <a:t>Phrases (</a:t>
            </a:r>
            <a:r>
              <a:rPr lang="en-US" sz="1500" dirty="0" smtClean="0"/>
              <a:t>I </a:t>
            </a:r>
            <a:r>
              <a:rPr lang="en-US" sz="1500" dirty="0"/>
              <a:t>enjoyed drinking beer AND the wine </a:t>
            </a:r>
            <a:r>
              <a:rPr lang="en-US" sz="1500" dirty="0" smtClean="0"/>
              <a:t>tasting)</a:t>
            </a:r>
            <a:endParaRPr lang="es-PE" sz="1500" dirty="0"/>
          </a:p>
          <a:p>
            <a:pPr marL="0" lvl="0" indent="0" algn="just">
              <a:buNone/>
            </a:pPr>
            <a:r>
              <a:rPr lang="en-US" sz="1500" b="1" dirty="0" smtClean="0"/>
              <a:t>9.Complex </a:t>
            </a:r>
            <a:r>
              <a:rPr lang="en-US" sz="1500" b="1" dirty="0"/>
              <a:t>Gerunds can be Parallel to Action </a:t>
            </a:r>
            <a:r>
              <a:rPr lang="en-US" sz="1500" b="1" dirty="0" smtClean="0"/>
              <a:t>Nouns </a:t>
            </a:r>
            <a:r>
              <a:rPr lang="en-US" sz="1500" dirty="0"/>
              <a:t>The terrorists demanded the </a:t>
            </a:r>
            <a:r>
              <a:rPr lang="en-US" sz="1500" u="sng" dirty="0"/>
              <a:t>withdrawal</a:t>
            </a:r>
            <a:r>
              <a:rPr lang="en-US" sz="1500" dirty="0"/>
              <a:t> of government forces, </a:t>
            </a:r>
            <a:r>
              <a:rPr lang="en-US" sz="1500" u="sng" dirty="0"/>
              <a:t>reductions</a:t>
            </a:r>
            <a:r>
              <a:rPr lang="en-US" sz="1500" dirty="0"/>
              <a:t> in troop levels, and </a:t>
            </a:r>
            <a:r>
              <a:rPr lang="en-US" sz="1500" u="sng" dirty="0"/>
              <a:t>raising</a:t>
            </a:r>
            <a:r>
              <a:rPr lang="en-US" sz="1500" dirty="0"/>
              <a:t> the terrorist flag on holidays</a:t>
            </a:r>
            <a:endParaRPr lang="es-PE" sz="1500" dirty="0"/>
          </a:p>
          <a:p>
            <a:pPr marL="0" indent="0" algn="just">
              <a:buNone/>
            </a:pPr>
            <a:endParaRPr lang="es-PE" sz="1500" b="1" u="sng" dirty="0" smtClean="0"/>
          </a:p>
          <a:p>
            <a:pPr lvl="1" algn="just"/>
            <a:endParaRPr lang="es-PE" sz="1500"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5</a:t>
            </a:fld>
            <a:endParaRPr lang="es-PE" dirty="0"/>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3: </a:t>
            </a:r>
            <a:r>
              <a:rPr lang="es-PE" sz="1800" b="1" dirty="0" err="1" smtClean="0"/>
              <a:t>Parallelism</a:t>
            </a:r>
            <a:endParaRPr lang="es-PE" sz="1800" b="1" dirty="0"/>
          </a:p>
        </p:txBody>
      </p:sp>
    </p:spTree>
    <p:extLst>
      <p:ext uri="{BB962C8B-B14F-4D97-AF65-F5344CB8AC3E}">
        <p14:creationId xmlns:p14="http://schemas.microsoft.com/office/powerpoint/2010/main" val="1001606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77960"/>
            <a:ext cx="8784976" cy="6247384"/>
          </a:xfrm>
        </p:spPr>
        <p:txBody>
          <a:bodyPr/>
          <a:lstStyle/>
          <a:p>
            <a:pPr marL="0" indent="0" algn="just">
              <a:buNone/>
            </a:pPr>
            <a:r>
              <a:rPr lang="es-PE" sz="2000" b="1" u="sng" dirty="0" smtClean="0"/>
              <a:t>General Rules</a:t>
            </a:r>
          </a:p>
          <a:p>
            <a:pPr marL="0" indent="0" algn="just">
              <a:buNone/>
            </a:pPr>
            <a:r>
              <a:rPr lang="es-PE" sz="1600" b="1" dirty="0" smtClean="0"/>
              <a:t>1. </a:t>
            </a:r>
            <a:r>
              <a:rPr lang="es-PE" sz="1600" dirty="0" err="1" smtClean="0"/>
              <a:t>Every</a:t>
            </a:r>
            <a:r>
              <a:rPr lang="es-PE" sz="1600" dirty="0" smtClean="0"/>
              <a:t> </a:t>
            </a:r>
            <a:r>
              <a:rPr lang="es-PE" sz="1600" dirty="0" err="1" smtClean="0"/>
              <a:t>Pronoun</a:t>
            </a:r>
            <a:r>
              <a:rPr lang="es-PE" sz="1600" dirty="0" smtClean="0"/>
              <a:t> </a:t>
            </a:r>
            <a:r>
              <a:rPr lang="es-PE" sz="1600" dirty="0" err="1" smtClean="0"/>
              <a:t>Needs</a:t>
            </a:r>
            <a:r>
              <a:rPr lang="es-PE" sz="1600" dirty="0" smtClean="0"/>
              <a:t> a </a:t>
            </a:r>
            <a:r>
              <a:rPr lang="es-PE" sz="1600" dirty="0" err="1" smtClean="0"/>
              <a:t>Referent</a:t>
            </a:r>
            <a:endParaRPr lang="es-PE" sz="1600" dirty="0" smtClean="0"/>
          </a:p>
          <a:p>
            <a:pPr marL="0" indent="0" algn="just">
              <a:buNone/>
            </a:pPr>
            <a:r>
              <a:rPr lang="es-PE" sz="1600" b="1" dirty="0" smtClean="0"/>
              <a:t>2. </a:t>
            </a:r>
            <a:r>
              <a:rPr lang="es-PE" sz="1600" dirty="0" err="1" smtClean="0"/>
              <a:t>The</a:t>
            </a:r>
            <a:r>
              <a:rPr lang="es-PE" sz="1600" dirty="0" smtClean="0"/>
              <a:t> </a:t>
            </a:r>
            <a:r>
              <a:rPr lang="es-PE" sz="1600" dirty="0" err="1" smtClean="0"/>
              <a:t>Referent</a:t>
            </a:r>
            <a:r>
              <a:rPr lang="es-PE" sz="1600" dirty="0" smtClean="0"/>
              <a:t> &amp; </a:t>
            </a:r>
            <a:r>
              <a:rPr lang="es-PE" sz="1600" dirty="0" err="1" smtClean="0"/>
              <a:t>Pronoun</a:t>
            </a:r>
            <a:r>
              <a:rPr lang="es-PE" sz="1600" dirty="0" smtClean="0"/>
              <a:t> </a:t>
            </a:r>
            <a:r>
              <a:rPr lang="es-PE" sz="1600" dirty="0" err="1" smtClean="0"/>
              <a:t>Must</a:t>
            </a:r>
            <a:r>
              <a:rPr lang="es-PE" sz="1600" dirty="0" smtClean="0"/>
              <a:t> </a:t>
            </a:r>
            <a:r>
              <a:rPr lang="es-PE" sz="1600" dirty="0" err="1" smtClean="0"/>
              <a:t>Agree</a:t>
            </a:r>
            <a:r>
              <a:rPr lang="es-PE" sz="1600" dirty="0" smtClean="0"/>
              <a:t> </a:t>
            </a:r>
            <a:r>
              <a:rPr lang="es-PE" sz="1600" dirty="0" err="1" smtClean="0"/>
              <a:t>Logically</a:t>
            </a:r>
            <a:endParaRPr lang="es-PE" sz="1600" dirty="0" smtClean="0"/>
          </a:p>
          <a:p>
            <a:pPr marL="0" indent="0" algn="just">
              <a:buNone/>
            </a:pPr>
            <a:r>
              <a:rPr lang="es-PE" sz="1600" b="1" dirty="0" smtClean="0"/>
              <a:t>3. </a:t>
            </a:r>
            <a:r>
              <a:rPr lang="es-PE" sz="1600" dirty="0" err="1" smtClean="0"/>
              <a:t>The</a:t>
            </a:r>
            <a:r>
              <a:rPr lang="es-PE" sz="1600" dirty="0" smtClean="0"/>
              <a:t> </a:t>
            </a:r>
            <a:r>
              <a:rPr lang="es-PE" sz="1600" dirty="0" err="1" smtClean="0"/>
              <a:t>Antecedent</a:t>
            </a:r>
            <a:r>
              <a:rPr lang="es-PE" sz="1600" dirty="0" smtClean="0"/>
              <a:t> </a:t>
            </a:r>
            <a:r>
              <a:rPr lang="es-PE" sz="1600" dirty="0" err="1" smtClean="0"/>
              <a:t>Must</a:t>
            </a:r>
            <a:r>
              <a:rPr lang="es-PE" sz="1600" dirty="0" smtClean="0"/>
              <a:t> Be </a:t>
            </a:r>
            <a:r>
              <a:rPr lang="es-PE" sz="1600" dirty="0" err="1" smtClean="0"/>
              <a:t>Unambiguous</a:t>
            </a:r>
            <a:endParaRPr lang="es-PE" sz="1600" dirty="0" smtClean="0"/>
          </a:p>
          <a:p>
            <a:pPr marL="0" indent="0" algn="just">
              <a:buNone/>
            </a:pPr>
            <a:r>
              <a:rPr lang="es-PE" sz="1600" b="1" dirty="0" smtClean="0"/>
              <a:t>4. </a:t>
            </a:r>
            <a:r>
              <a:rPr lang="es-PE" sz="1600" dirty="0" err="1" smtClean="0"/>
              <a:t>The</a:t>
            </a:r>
            <a:r>
              <a:rPr lang="es-PE" sz="1600" dirty="0" smtClean="0"/>
              <a:t> </a:t>
            </a:r>
            <a:r>
              <a:rPr lang="es-PE" sz="1600" dirty="0" err="1" smtClean="0"/>
              <a:t>Referent</a:t>
            </a:r>
            <a:r>
              <a:rPr lang="es-PE" sz="1600" dirty="0" smtClean="0"/>
              <a:t> &amp; </a:t>
            </a:r>
            <a:r>
              <a:rPr lang="es-PE" sz="1600" dirty="0" err="1" smtClean="0"/>
              <a:t>Pronoun</a:t>
            </a:r>
            <a:r>
              <a:rPr lang="es-PE" sz="1600" dirty="0" smtClean="0"/>
              <a:t> </a:t>
            </a:r>
            <a:r>
              <a:rPr lang="es-PE" sz="1600" dirty="0" err="1" smtClean="0"/>
              <a:t>Must</a:t>
            </a:r>
            <a:r>
              <a:rPr lang="es-PE" sz="1600" dirty="0" smtClean="0"/>
              <a:t> </a:t>
            </a:r>
            <a:r>
              <a:rPr lang="es-PE" sz="1600" dirty="0" err="1" smtClean="0"/>
              <a:t>Agree</a:t>
            </a:r>
            <a:r>
              <a:rPr lang="es-PE" sz="1600" dirty="0" smtClean="0"/>
              <a:t> in </a:t>
            </a:r>
            <a:r>
              <a:rPr lang="es-PE" sz="1600" dirty="0" err="1" smtClean="0"/>
              <a:t>Number</a:t>
            </a:r>
            <a:endParaRPr lang="es-PE" sz="1600" dirty="0" smtClean="0"/>
          </a:p>
          <a:p>
            <a:pPr marL="0" indent="0" algn="just">
              <a:buNone/>
            </a:pPr>
            <a:r>
              <a:rPr lang="es-PE" sz="2000" b="1" u="sng" dirty="0" err="1" smtClean="0"/>
              <a:t>Specific</a:t>
            </a:r>
            <a:r>
              <a:rPr lang="es-PE" sz="2000" b="1" u="sng" dirty="0" smtClean="0"/>
              <a:t> Rules</a:t>
            </a:r>
          </a:p>
          <a:p>
            <a:pPr marL="0" lvl="0" indent="0" algn="just">
              <a:buNone/>
            </a:pPr>
            <a:r>
              <a:rPr lang="es-PE" sz="1600" b="1" dirty="0" smtClean="0"/>
              <a:t>1. Use "</a:t>
            </a:r>
            <a:r>
              <a:rPr lang="es-PE" sz="1600" b="1" dirty="0" err="1" smtClean="0"/>
              <a:t>it</a:t>
            </a:r>
            <a:r>
              <a:rPr lang="es-PE" sz="1600" b="1" dirty="0" smtClean="0"/>
              <a:t>" </a:t>
            </a:r>
            <a:r>
              <a:rPr lang="es-PE" sz="1600" b="1" dirty="0" err="1" smtClean="0"/>
              <a:t>consistently</a:t>
            </a:r>
            <a:r>
              <a:rPr lang="es-PE" sz="1600" b="1" dirty="0" smtClean="0"/>
              <a:t> </a:t>
            </a:r>
            <a:r>
              <a:rPr lang="es-PE" sz="1600" b="1" dirty="0" err="1" smtClean="0"/>
              <a:t>within</a:t>
            </a:r>
            <a:r>
              <a:rPr lang="es-PE" sz="1600" b="1" dirty="0" smtClean="0"/>
              <a:t> a </a:t>
            </a:r>
            <a:r>
              <a:rPr lang="es-PE" sz="1600" b="1" dirty="0" err="1" smtClean="0"/>
              <a:t>sentence</a:t>
            </a:r>
            <a:r>
              <a:rPr lang="es-PE" sz="1600" b="1" dirty="0" smtClean="0"/>
              <a:t>: </a:t>
            </a:r>
            <a:r>
              <a:rPr lang="es-PE" sz="1600" dirty="0" err="1" smtClean="0"/>
              <a:t>You</a:t>
            </a:r>
            <a:r>
              <a:rPr lang="es-PE" sz="1600" dirty="0" smtClean="0"/>
              <a:t> </a:t>
            </a:r>
            <a:r>
              <a:rPr lang="es-PE" sz="1600" dirty="0" err="1" smtClean="0"/>
              <a:t>should</a:t>
            </a:r>
            <a:r>
              <a:rPr lang="es-PE" sz="1600" dirty="0" smtClean="0"/>
              <a:t> </a:t>
            </a:r>
            <a:r>
              <a:rPr lang="es-PE" sz="1600" dirty="0" err="1" smtClean="0"/>
              <a:t>not</a:t>
            </a:r>
            <a:r>
              <a:rPr lang="es-PE" sz="1600" dirty="0" smtClean="0"/>
              <a:t> use more </a:t>
            </a:r>
            <a:r>
              <a:rPr lang="es-PE" sz="1600" dirty="0" err="1" smtClean="0"/>
              <a:t>than</a:t>
            </a:r>
            <a:r>
              <a:rPr lang="es-PE" sz="1600" dirty="0" smtClean="0"/>
              <a:t> </a:t>
            </a:r>
            <a:r>
              <a:rPr lang="es-PE" sz="1600" dirty="0" err="1" smtClean="0"/>
              <a:t>one</a:t>
            </a:r>
            <a:r>
              <a:rPr lang="es-PE" sz="1600" dirty="0" smtClean="0"/>
              <a:t> “</a:t>
            </a:r>
            <a:r>
              <a:rPr lang="es-PE" sz="1600" dirty="0" err="1" smtClean="0"/>
              <a:t>it</a:t>
            </a:r>
            <a:r>
              <a:rPr lang="es-PE" sz="1600" dirty="0" smtClean="0"/>
              <a:t>” </a:t>
            </a:r>
            <a:r>
              <a:rPr lang="es-PE" sz="1600" dirty="0" err="1" smtClean="0"/>
              <a:t>within</a:t>
            </a:r>
            <a:r>
              <a:rPr lang="es-PE" sz="1600" dirty="0" smtClean="0"/>
              <a:t> a single </a:t>
            </a:r>
            <a:r>
              <a:rPr lang="es-PE" sz="1600" dirty="0" err="1" smtClean="0"/>
              <a:t>sentence</a:t>
            </a:r>
            <a:r>
              <a:rPr lang="es-PE" sz="1600" dirty="0" smtClean="0"/>
              <a:t> </a:t>
            </a:r>
            <a:r>
              <a:rPr lang="es-PE" sz="1600" dirty="0" err="1" smtClean="0"/>
              <a:t>with</a:t>
            </a:r>
            <a:r>
              <a:rPr lang="es-PE" sz="1600" dirty="0" smtClean="0"/>
              <a:t> 3 uses: As </a:t>
            </a:r>
            <a:r>
              <a:rPr lang="es-PE" sz="1600" dirty="0" err="1" smtClean="0"/>
              <a:t>an</a:t>
            </a:r>
            <a:r>
              <a:rPr lang="es-PE" sz="1600" dirty="0" smtClean="0"/>
              <a:t> </a:t>
            </a:r>
            <a:r>
              <a:rPr lang="es-PE" sz="1600" dirty="0" err="1" smtClean="0"/>
              <a:t>idiom</a:t>
            </a:r>
            <a:r>
              <a:rPr lang="es-PE" sz="1600" dirty="0" smtClean="0"/>
              <a:t>(</a:t>
            </a:r>
            <a:r>
              <a:rPr lang="es-PE" sz="1600" dirty="0" err="1" smtClean="0"/>
              <a:t>It</a:t>
            </a:r>
            <a:r>
              <a:rPr lang="es-PE" sz="1600" dirty="0" smtClean="0"/>
              <a:t> </a:t>
            </a:r>
            <a:r>
              <a:rPr lang="es-PE" sz="1600" dirty="0" err="1" smtClean="0"/>
              <a:t>is</a:t>
            </a:r>
            <a:r>
              <a:rPr lang="es-PE" sz="1600" dirty="0" smtClean="0"/>
              <a:t> </a:t>
            </a:r>
            <a:r>
              <a:rPr lang="es-PE" sz="1600" dirty="0" err="1" smtClean="0"/>
              <a:t>snowing</a:t>
            </a:r>
            <a:r>
              <a:rPr lang="es-PE" sz="1600" dirty="0" smtClean="0"/>
              <a:t>), To </a:t>
            </a:r>
            <a:r>
              <a:rPr lang="es-PE" sz="1600" dirty="0" err="1" smtClean="0"/>
              <a:t>postpone</a:t>
            </a:r>
            <a:r>
              <a:rPr lang="es-PE" sz="1600" dirty="0" smtClean="0"/>
              <a:t> </a:t>
            </a:r>
            <a:r>
              <a:rPr lang="es-PE" sz="1600" dirty="0" err="1" smtClean="0"/>
              <a:t>the</a:t>
            </a:r>
            <a:r>
              <a:rPr lang="es-PE" sz="1600" dirty="0" smtClean="0"/>
              <a:t> </a:t>
            </a:r>
            <a:r>
              <a:rPr lang="es-PE" sz="1600" dirty="0" err="1" smtClean="0"/>
              <a:t>subject</a:t>
            </a:r>
            <a:r>
              <a:rPr lang="es-PE" sz="1600" dirty="0" smtClean="0"/>
              <a:t>(</a:t>
            </a:r>
            <a:r>
              <a:rPr lang="es-PE" sz="1600" dirty="0" err="1" smtClean="0"/>
              <a:t>It</a:t>
            </a:r>
            <a:r>
              <a:rPr lang="es-PE" sz="1600" dirty="0" smtClean="0"/>
              <a:t> </a:t>
            </a:r>
            <a:r>
              <a:rPr lang="es-PE" sz="1600" dirty="0" err="1" smtClean="0"/>
              <a:t>is</a:t>
            </a:r>
            <a:r>
              <a:rPr lang="es-PE" sz="1600" dirty="0" smtClean="0"/>
              <a:t> </a:t>
            </a:r>
            <a:r>
              <a:rPr lang="es-PE" sz="1600" dirty="0" err="1" smtClean="0"/>
              <a:t>untrue</a:t>
            </a:r>
            <a:r>
              <a:rPr lang="es-PE" sz="1600" dirty="0" smtClean="0"/>
              <a:t>…) and as a personal </a:t>
            </a:r>
            <a:r>
              <a:rPr lang="es-PE" sz="1600" dirty="0" err="1" smtClean="0"/>
              <a:t>noun</a:t>
            </a:r>
            <a:r>
              <a:rPr lang="es-PE" sz="1600" dirty="0" smtClean="0"/>
              <a:t> (“I </a:t>
            </a:r>
            <a:r>
              <a:rPr lang="es-PE" sz="1600" dirty="0" err="1" smtClean="0"/>
              <a:t>studied</a:t>
            </a:r>
            <a:r>
              <a:rPr lang="es-PE" sz="1600" dirty="0" smtClean="0"/>
              <a:t> </a:t>
            </a:r>
            <a:r>
              <a:rPr lang="es-PE" sz="1600" dirty="0" err="1" smtClean="0"/>
              <a:t>hardly</a:t>
            </a:r>
            <a:r>
              <a:rPr lang="es-PE" sz="1600" dirty="0" smtClean="0"/>
              <a:t> </a:t>
            </a:r>
            <a:r>
              <a:rPr lang="es-PE" sz="1600" dirty="0" err="1" smtClean="0"/>
              <a:t>for</a:t>
            </a:r>
            <a:r>
              <a:rPr lang="es-PE" sz="1600" dirty="0" smtClean="0"/>
              <a:t> </a:t>
            </a:r>
            <a:r>
              <a:rPr lang="es-PE" sz="1600" dirty="0" err="1" smtClean="0"/>
              <a:t>the</a:t>
            </a:r>
            <a:r>
              <a:rPr lang="es-PE" sz="1600" dirty="0" smtClean="0"/>
              <a:t> test, </a:t>
            </a:r>
            <a:r>
              <a:rPr lang="es-PE" sz="1600" dirty="0" err="1" smtClean="0"/>
              <a:t>but</a:t>
            </a:r>
            <a:r>
              <a:rPr lang="es-PE" sz="1600" dirty="0" smtClean="0"/>
              <a:t> i </a:t>
            </a:r>
            <a:r>
              <a:rPr lang="es-PE" sz="1600" dirty="0" err="1" smtClean="0"/>
              <a:t>did</a:t>
            </a:r>
            <a:r>
              <a:rPr lang="es-PE" sz="1600" dirty="0" smtClean="0"/>
              <a:t> </a:t>
            </a:r>
            <a:r>
              <a:rPr lang="es-PE" sz="1600" dirty="0" err="1" smtClean="0"/>
              <a:t>not</a:t>
            </a:r>
            <a:r>
              <a:rPr lang="es-PE" sz="1600" dirty="0" smtClean="0"/>
              <a:t> </a:t>
            </a:r>
            <a:r>
              <a:rPr lang="es-PE" sz="1600" dirty="0" err="1" smtClean="0"/>
              <a:t>ace</a:t>
            </a:r>
            <a:r>
              <a:rPr lang="es-PE" sz="1600" dirty="0" smtClean="0"/>
              <a:t> </a:t>
            </a:r>
            <a:r>
              <a:rPr lang="es-PE" sz="1600" dirty="0" err="1" smtClean="0"/>
              <a:t>it</a:t>
            </a:r>
            <a:r>
              <a:rPr lang="es-PE" sz="1600" dirty="0" smtClean="0"/>
              <a:t>”)</a:t>
            </a:r>
          </a:p>
          <a:p>
            <a:pPr marL="0" lvl="0" indent="0" algn="just">
              <a:buNone/>
            </a:pPr>
            <a:r>
              <a:rPr lang="es-PE" sz="1800" b="1" dirty="0" smtClean="0"/>
              <a:t>2. </a:t>
            </a:r>
            <a:r>
              <a:rPr lang="es-PE" sz="1600" dirty="0" smtClean="0"/>
              <a:t>Do </a:t>
            </a:r>
            <a:r>
              <a:rPr lang="es-PE" sz="1600" dirty="0" err="1" smtClean="0"/>
              <a:t>not</a:t>
            </a:r>
            <a:r>
              <a:rPr lang="es-PE" sz="1600" dirty="0" smtClean="0"/>
              <a:t> use THESE </a:t>
            </a:r>
            <a:r>
              <a:rPr lang="es-PE" sz="1600" dirty="0" err="1" smtClean="0"/>
              <a:t>or</a:t>
            </a:r>
            <a:r>
              <a:rPr lang="es-PE" sz="1600" dirty="0" smtClean="0"/>
              <a:t> THIS to </a:t>
            </a:r>
            <a:r>
              <a:rPr lang="es-PE" sz="1600" dirty="0" err="1" smtClean="0"/>
              <a:t>replace</a:t>
            </a:r>
            <a:r>
              <a:rPr lang="es-PE" sz="1600" dirty="0" smtClean="0"/>
              <a:t> </a:t>
            </a:r>
            <a:r>
              <a:rPr lang="es-PE" sz="1600" dirty="0" err="1" smtClean="0"/>
              <a:t>nouns</a:t>
            </a:r>
            <a:r>
              <a:rPr lang="es-PE" sz="1600" dirty="0" smtClean="0"/>
              <a:t>. </a:t>
            </a:r>
            <a:r>
              <a:rPr lang="es-PE" sz="1600" dirty="0" err="1" smtClean="0"/>
              <a:t>Instead</a:t>
            </a:r>
            <a:r>
              <a:rPr lang="es-PE" sz="1600" dirty="0" smtClean="0"/>
              <a:t>, use </a:t>
            </a:r>
            <a:r>
              <a:rPr lang="es-PE" sz="1600" dirty="0" err="1" smtClean="0"/>
              <a:t>them</a:t>
            </a:r>
            <a:r>
              <a:rPr lang="es-PE" sz="1600" dirty="0" smtClean="0"/>
              <a:t>, </a:t>
            </a:r>
            <a:r>
              <a:rPr lang="es-PE" sz="1600" dirty="0" err="1" smtClean="0"/>
              <a:t>it</a:t>
            </a:r>
            <a:r>
              <a:rPr lang="es-PE" sz="1600" dirty="0" smtClean="0"/>
              <a:t>, </a:t>
            </a:r>
            <a:r>
              <a:rPr lang="es-PE" sz="1600" dirty="0" err="1" smtClean="0"/>
              <a:t>or</a:t>
            </a:r>
            <a:r>
              <a:rPr lang="es-PE" sz="1600" dirty="0" smtClean="0"/>
              <a:t> </a:t>
            </a:r>
            <a:r>
              <a:rPr lang="es-PE" sz="1600" dirty="0" err="1" smtClean="0"/>
              <a:t>other</a:t>
            </a:r>
            <a:r>
              <a:rPr lang="es-PE" sz="1600" dirty="0" smtClean="0"/>
              <a:t> personal </a:t>
            </a:r>
            <a:r>
              <a:rPr lang="es-PE" sz="1600" dirty="0" err="1" smtClean="0"/>
              <a:t>pronoun</a:t>
            </a:r>
            <a:r>
              <a:rPr lang="es-PE" sz="1600" dirty="0" smtClean="0"/>
              <a:t>(</a:t>
            </a:r>
            <a:r>
              <a:rPr lang="es-PE" sz="1600" dirty="0" err="1" smtClean="0"/>
              <a:t>They</a:t>
            </a:r>
            <a:r>
              <a:rPr lang="es-PE" sz="1600" dirty="0" smtClean="0"/>
              <a:t> </a:t>
            </a:r>
            <a:r>
              <a:rPr lang="es-PE" sz="1600" dirty="0" err="1" smtClean="0"/>
              <a:t>or</a:t>
            </a:r>
            <a:r>
              <a:rPr lang="es-PE" sz="1600" dirty="0" smtClean="0"/>
              <a:t> </a:t>
            </a:r>
            <a:r>
              <a:rPr lang="es-PE" sz="1600" dirty="0" err="1" smtClean="0"/>
              <a:t>it</a:t>
            </a:r>
            <a:r>
              <a:rPr lang="es-PE" sz="1600" dirty="0" smtClean="0"/>
              <a:t>)</a:t>
            </a:r>
          </a:p>
          <a:p>
            <a:pPr marL="0" lvl="0" indent="0" algn="just">
              <a:buNone/>
            </a:pPr>
            <a:r>
              <a:rPr lang="es-PE" sz="1600" b="1" dirty="0" smtClean="0"/>
              <a:t>3. </a:t>
            </a:r>
            <a:r>
              <a:rPr lang="es-PE" sz="1600" dirty="0" err="1" smtClean="0"/>
              <a:t>That</a:t>
            </a:r>
            <a:r>
              <a:rPr lang="es-PE" sz="1600" dirty="0" smtClean="0"/>
              <a:t> and </a:t>
            </a:r>
            <a:r>
              <a:rPr lang="es-PE" sz="1600" dirty="0" err="1" smtClean="0"/>
              <a:t>Those</a:t>
            </a:r>
            <a:r>
              <a:rPr lang="es-PE" sz="1600" dirty="0" smtClean="0"/>
              <a:t> as </a:t>
            </a:r>
            <a:r>
              <a:rPr lang="es-PE" sz="1600" dirty="0" err="1" smtClean="0"/>
              <a:t>Pronouns</a:t>
            </a:r>
            <a:r>
              <a:rPr lang="es-PE" sz="1600" dirty="0" smtClean="0"/>
              <a:t> to </a:t>
            </a:r>
            <a:r>
              <a:rPr lang="es-PE" sz="1600" dirty="0" err="1" smtClean="0"/>
              <a:t>indicate</a:t>
            </a:r>
            <a:r>
              <a:rPr lang="es-PE" sz="1600" dirty="0" smtClean="0"/>
              <a:t> a "</a:t>
            </a:r>
            <a:r>
              <a:rPr lang="es-PE" sz="1600" dirty="0" err="1" smtClean="0"/>
              <a:t>Copy</a:t>
            </a:r>
            <a:r>
              <a:rPr lang="es-PE" sz="1600" dirty="0" smtClean="0"/>
              <a:t>" of </a:t>
            </a:r>
            <a:r>
              <a:rPr lang="es-PE" sz="1600" dirty="0" err="1" smtClean="0"/>
              <a:t>the</a:t>
            </a:r>
            <a:r>
              <a:rPr lang="es-PE" sz="1600" dirty="0" smtClean="0"/>
              <a:t> </a:t>
            </a:r>
            <a:r>
              <a:rPr lang="es-PE" sz="1600" dirty="0" err="1" smtClean="0"/>
              <a:t>referent</a:t>
            </a:r>
            <a:endParaRPr lang="es-PE" sz="1800" dirty="0" smtClean="0"/>
          </a:p>
          <a:p>
            <a:pPr marL="0" indent="0" algn="just">
              <a:buNone/>
            </a:pPr>
            <a:r>
              <a:rPr lang="es-PE" sz="2000" b="1" u="sng" dirty="0" err="1" smtClean="0"/>
              <a:t>Other</a:t>
            </a:r>
            <a:r>
              <a:rPr lang="es-PE" sz="2000" b="1" u="sng" dirty="0" smtClean="0"/>
              <a:t> </a:t>
            </a:r>
            <a:r>
              <a:rPr lang="es-PE" sz="2000" b="1" u="sng" dirty="0" err="1" smtClean="0"/>
              <a:t>Pronoums</a:t>
            </a:r>
            <a:endParaRPr lang="es-PE" sz="2000" b="1" u="sng" dirty="0" smtClean="0"/>
          </a:p>
          <a:p>
            <a:pPr marL="0" indent="0" algn="just">
              <a:buNone/>
            </a:pPr>
            <a:r>
              <a:rPr lang="es-PE" sz="1600" b="1" dirty="0" smtClean="0"/>
              <a:t>1. </a:t>
            </a:r>
            <a:r>
              <a:rPr lang="es-PE" sz="1600" b="1" dirty="0" err="1" smtClean="0"/>
              <a:t>There</a:t>
            </a:r>
            <a:r>
              <a:rPr lang="es-PE" sz="1600" b="1" dirty="0" smtClean="0"/>
              <a:t>: </a:t>
            </a:r>
            <a:r>
              <a:rPr lang="es-PE" sz="1600" dirty="0" err="1" smtClean="0"/>
              <a:t>Technically</a:t>
            </a:r>
            <a:r>
              <a:rPr lang="es-PE" sz="1600" dirty="0" smtClean="0"/>
              <a:t> </a:t>
            </a:r>
            <a:r>
              <a:rPr lang="es-PE" sz="1600" dirty="0" err="1" smtClean="0"/>
              <a:t>an</a:t>
            </a:r>
            <a:r>
              <a:rPr lang="es-PE" sz="1600" dirty="0" smtClean="0"/>
              <a:t> </a:t>
            </a:r>
            <a:r>
              <a:rPr lang="es-PE" sz="1600" dirty="0" err="1" smtClean="0"/>
              <a:t>adverb</a:t>
            </a:r>
            <a:r>
              <a:rPr lang="es-PE" sz="1600" dirty="0" smtClean="0"/>
              <a:t>, </a:t>
            </a:r>
            <a:r>
              <a:rPr lang="es-PE" sz="1600" dirty="0" err="1" smtClean="0"/>
              <a:t>there</a:t>
            </a:r>
            <a:r>
              <a:rPr lang="es-PE" sz="1600" dirty="0" smtClean="0"/>
              <a:t> </a:t>
            </a:r>
            <a:r>
              <a:rPr lang="es-PE" sz="1600" dirty="0" err="1" smtClean="0"/>
              <a:t>means</a:t>
            </a:r>
            <a:r>
              <a:rPr lang="es-PE" sz="1600" dirty="0" smtClean="0"/>
              <a:t> "in </a:t>
            </a:r>
            <a:r>
              <a:rPr lang="es-PE" sz="1600" dirty="0" err="1" smtClean="0"/>
              <a:t>that</a:t>
            </a:r>
            <a:r>
              <a:rPr lang="es-PE" sz="1600" dirty="0" smtClean="0"/>
              <a:t> place." </a:t>
            </a:r>
            <a:r>
              <a:rPr lang="es-PE" sz="1600" dirty="0" err="1" smtClean="0"/>
              <a:t>Thus</a:t>
            </a:r>
            <a:r>
              <a:rPr lang="es-PE" sz="1600" dirty="0" smtClean="0"/>
              <a:t>, </a:t>
            </a:r>
            <a:r>
              <a:rPr lang="es-PE" sz="1600" dirty="0" err="1" smtClean="0"/>
              <a:t>it</a:t>
            </a:r>
            <a:r>
              <a:rPr lang="es-PE" sz="1600" dirty="0" smtClean="0"/>
              <a:t> </a:t>
            </a:r>
            <a:r>
              <a:rPr lang="es-PE" sz="1600" dirty="0" err="1" smtClean="0"/>
              <a:t>acts</a:t>
            </a:r>
            <a:r>
              <a:rPr lang="es-PE" sz="1600" dirty="0" smtClean="0"/>
              <a:t> as a </a:t>
            </a:r>
            <a:r>
              <a:rPr lang="es-PE" sz="1600" dirty="0" err="1" smtClean="0"/>
              <a:t>pronoun</a:t>
            </a:r>
            <a:r>
              <a:rPr lang="es-PE" sz="1600" dirty="0" smtClean="0"/>
              <a:t>. </a:t>
            </a:r>
          </a:p>
          <a:p>
            <a:pPr marL="0" lvl="0" indent="0" algn="just">
              <a:buNone/>
            </a:pPr>
            <a:r>
              <a:rPr lang="es-PE" sz="1600" b="1" dirty="0" smtClean="0"/>
              <a:t>2. </a:t>
            </a:r>
            <a:r>
              <a:rPr lang="es-PE" sz="1600" b="1" dirty="0" err="1" smtClean="0"/>
              <a:t>Reflexive</a:t>
            </a:r>
            <a:r>
              <a:rPr lang="es-PE" sz="1600" b="1" dirty="0" smtClean="0"/>
              <a:t> </a:t>
            </a:r>
            <a:r>
              <a:rPr lang="es-PE" sz="1600" b="1" dirty="0" err="1" smtClean="0"/>
              <a:t>Pronouns</a:t>
            </a:r>
            <a:r>
              <a:rPr lang="es-PE" sz="1600" b="1" dirty="0" smtClean="0"/>
              <a:t>: </a:t>
            </a:r>
            <a:r>
              <a:rPr lang="es-PE" sz="1600" dirty="0" err="1" smtClean="0"/>
              <a:t>Itself</a:t>
            </a:r>
            <a:r>
              <a:rPr lang="es-PE" sz="1600" dirty="0" smtClean="0"/>
              <a:t>, </a:t>
            </a:r>
            <a:r>
              <a:rPr lang="es-PE" sz="1600" dirty="0" err="1" smtClean="0"/>
              <a:t>Themselves</a:t>
            </a:r>
            <a:r>
              <a:rPr lang="es-PE" sz="1600" dirty="0" smtClean="0"/>
              <a:t> are </a:t>
            </a:r>
            <a:r>
              <a:rPr lang="es-PE" sz="1600" dirty="0" err="1" smtClean="0"/>
              <a:t>used</a:t>
            </a:r>
            <a:r>
              <a:rPr lang="es-PE" sz="1600" dirty="0" smtClean="0"/>
              <a:t> to </a:t>
            </a:r>
            <a:r>
              <a:rPr lang="es-PE" sz="1600" dirty="0" err="1" smtClean="0"/>
              <a:t>refer</a:t>
            </a:r>
            <a:r>
              <a:rPr lang="es-PE" sz="1600" dirty="0" smtClean="0"/>
              <a:t> back to </a:t>
            </a:r>
            <a:r>
              <a:rPr lang="es-PE" sz="1600" dirty="0" err="1" smtClean="0"/>
              <a:t>the</a:t>
            </a:r>
            <a:r>
              <a:rPr lang="es-PE" sz="1600" dirty="0" smtClean="0"/>
              <a:t> </a:t>
            </a:r>
            <a:r>
              <a:rPr lang="es-PE" sz="1600" dirty="0" err="1" smtClean="0"/>
              <a:t>subject</a:t>
            </a:r>
            <a:endParaRPr lang="es-PE" sz="1600" dirty="0" smtClean="0"/>
          </a:p>
          <a:p>
            <a:pPr marL="0" indent="0" algn="just">
              <a:buNone/>
            </a:pPr>
            <a:r>
              <a:rPr lang="es-PE" sz="1600" dirty="0" smtClean="0"/>
              <a:t>3. </a:t>
            </a:r>
            <a:r>
              <a:rPr lang="es-PE" sz="1600" dirty="0" err="1" smtClean="0"/>
              <a:t>Reciprocal</a:t>
            </a:r>
            <a:r>
              <a:rPr lang="es-PE" sz="1600" dirty="0" smtClean="0"/>
              <a:t> </a:t>
            </a:r>
            <a:r>
              <a:rPr lang="es-PE" sz="1600" dirty="0" err="1" smtClean="0"/>
              <a:t>Pronouns:</a:t>
            </a:r>
            <a:r>
              <a:rPr lang="es-PE" sz="1600" i="1" u="sng" dirty="0" err="1" smtClean="0"/>
              <a:t>One</a:t>
            </a:r>
            <a:r>
              <a:rPr lang="es-PE" sz="1600" i="1" u="sng" dirty="0" smtClean="0"/>
              <a:t> </a:t>
            </a:r>
            <a:r>
              <a:rPr lang="es-PE" sz="1600" i="1" u="sng" dirty="0" err="1" smtClean="0"/>
              <a:t>another</a:t>
            </a:r>
            <a:r>
              <a:rPr lang="es-PE" sz="1600" dirty="0" smtClean="0"/>
              <a:t>/</a:t>
            </a:r>
            <a:r>
              <a:rPr lang="es-PE" sz="1600" i="1" u="sng" dirty="0" err="1" smtClean="0"/>
              <a:t>each</a:t>
            </a:r>
            <a:r>
              <a:rPr lang="es-PE" sz="1600" i="1" u="sng" dirty="0" smtClean="0"/>
              <a:t> </a:t>
            </a:r>
            <a:r>
              <a:rPr lang="es-PE" sz="1600" i="1" u="sng" dirty="0" err="1" smtClean="0"/>
              <a:t>other</a:t>
            </a:r>
            <a:r>
              <a:rPr lang="es-PE" sz="1600" dirty="0" smtClean="0"/>
              <a:t> are </a:t>
            </a:r>
            <a:r>
              <a:rPr lang="es-PE" sz="1600" dirty="0" err="1" smtClean="0"/>
              <a:t>used</a:t>
            </a:r>
            <a:r>
              <a:rPr lang="es-PE" sz="1600" dirty="0" smtClean="0"/>
              <a:t> to </a:t>
            </a:r>
            <a:r>
              <a:rPr lang="es-PE" sz="1600" dirty="0" err="1" smtClean="0"/>
              <a:t>indicate</a:t>
            </a:r>
            <a:r>
              <a:rPr lang="es-PE" sz="1600" dirty="0" smtClean="0"/>
              <a:t> </a:t>
            </a:r>
            <a:r>
              <a:rPr lang="es-PE" sz="1600" dirty="0" err="1" smtClean="0"/>
              <a:t>interaction</a:t>
            </a:r>
            <a:r>
              <a:rPr lang="es-PE" sz="1600" dirty="0" smtClean="0"/>
              <a:t> </a:t>
            </a:r>
            <a:r>
              <a:rPr lang="es-PE" sz="1600" dirty="0" err="1" smtClean="0"/>
              <a:t>between</a:t>
            </a:r>
            <a:r>
              <a:rPr lang="es-PE" sz="1600" dirty="0" smtClean="0"/>
              <a:t> </a:t>
            </a:r>
            <a:r>
              <a:rPr lang="es-PE" sz="1600" dirty="0" err="1" smtClean="0"/>
              <a:t>parties</a:t>
            </a:r>
            <a:r>
              <a:rPr lang="es-PE" sz="1600" dirty="0" smtClean="0"/>
              <a:t>. </a:t>
            </a:r>
          </a:p>
          <a:p>
            <a:pPr marL="0" indent="0" algn="just">
              <a:buNone/>
            </a:pPr>
            <a:r>
              <a:rPr lang="es-PE" sz="1600" b="1" dirty="0" smtClean="0"/>
              <a:t>4. </a:t>
            </a:r>
            <a:r>
              <a:rPr lang="es-PE" sz="1600" b="1" dirty="0" err="1" smtClean="0"/>
              <a:t>Such</a:t>
            </a:r>
            <a:r>
              <a:rPr lang="es-PE" sz="1600" b="1" dirty="0" smtClean="0"/>
              <a:t> and </a:t>
            </a:r>
            <a:r>
              <a:rPr lang="es-PE" sz="1600" b="1" dirty="0" err="1" smtClean="0"/>
              <a:t>Other</a:t>
            </a:r>
            <a:r>
              <a:rPr lang="es-PE" sz="1600" b="1" dirty="0" smtClean="0"/>
              <a:t>/</a:t>
            </a:r>
            <a:r>
              <a:rPr lang="es-PE" sz="1600" b="1" dirty="0" err="1" smtClean="0"/>
              <a:t>Another</a:t>
            </a:r>
            <a:r>
              <a:rPr lang="es-PE" sz="1600" b="1" dirty="0" smtClean="0"/>
              <a:t> </a:t>
            </a:r>
            <a:r>
              <a:rPr lang="es-PE" sz="1600" dirty="0" err="1" smtClean="0"/>
              <a:t>The</a:t>
            </a:r>
            <a:r>
              <a:rPr lang="es-PE" sz="1600" dirty="0" smtClean="0"/>
              <a:t> </a:t>
            </a:r>
            <a:r>
              <a:rPr lang="es-PE" sz="1600" dirty="0" err="1" smtClean="0"/>
              <a:t>words</a:t>
            </a:r>
            <a:r>
              <a:rPr lang="es-PE" sz="1600" dirty="0" smtClean="0"/>
              <a:t> </a:t>
            </a:r>
            <a:r>
              <a:rPr lang="es-PE" sz="1600" i="1" u="sng" dirty="0" err="1" smtClean="0"/>
              <a:t>such</a:t>
            </a:r>
            <a:r>
              <a:rPr lang="es-PE" sz="1600" dirty="0" smtClean="0"/>
              <a:t> and </a:t>
            </a:r>
            <a:r>
              <a:rPr lang="es-PE" sz="1600" i="1" u="sng" dirty="0" err="1" smtClean="0"/>
              <a:t>other</a:t>
            </a:r>
            <a:r>
              <a:rPr lang="es-PE" sz="1600" i="1" u="sng" dirty="0" smtClean="0"/>
              <a:t>/</a:t>
            </a:r>
            <a:r>
              <a:rPr lang="es-PE" sz="1600" i="1" u="sng" dirty="0" err="1" smtClean="0"/>
              <a:t>another</a:t>
            </a:r>
            <a:r>
              <a:rPr lang="es-PE" sz="1600" dirty="0" smtClean="0"/>
              <a:t> </a:t>
            </a:r>
            <a:r>
              <a:rPr lang="es-PE" sz="1600" dirty="0" err="1" smtClean="0"/>
              <a:t>often</a:t>
            </a:r>
            <a:r>
              <a:rPr lang="es-PE" sz="1600" dirty="0" smtClean="0"/>
              <a:t> combine </a:t>
            </a:r>
            <a:r>
              <a:rPr lang="es-PE" sz="1600" dirty="0" err="1" smtClean="0"/>
              <a:t>with</a:t>
            </a:r>
            <a:r>
              <a:rPr lang="es-PE" sz="1600" dirty="0" smtClean="0"/>
              <a:t> a general </a:t>
            </a:r>
            <a:r>
              <a:rPr lang="es-PE" sz="1600" dirty="0" err="1" smtClean="0"/>
              <a:t>noun</a:t>
            </a:r>
            <a:r>
              <a:rPr lang="es-PE" sz="1600" dirty="0" smtClean="0"/>
              <a:t> to </a:t>
            </a:r>
            <a:r>
              <a:rPr lang="es-PE" sz="1600" dirty="0" err="1" smtClean="0"/>
              <a:t>indicate</a:t>
            </a:r>
            <a:r>
              <a:rPr lang="es-PE" sz="1600" dirty="0" smtClean="0"/>
              <a:t> </a:t>
            </a:r>
            <a:r>
              <a:rPr lang="es-PE" sz="1600" dirty="0" err="1" smtClean="0"/>
              <a:t>an</a:t>
            </a:r>
            <a:r>
              <a:rPr lang="es-PE" sz="1600" dirty="0" smtClean="0"/>
              <a:t> </a:t>
            </a:r>
            <a:r>
              <a:rPr lang="es-PE" sz="1600" dirty="0" err="1" smtClean="0"/>
              <a:t>antecedent</a:t>
            </a:r>
            <a:r>
              <a:rPr lang="es-PE" sz="1600" dirty="0" smtClean="0"/>
              <a:t>. </a:t>
            </a:r>
            <a:r>
              <a:rPr lang="es-PE" sz="1600" dirty="0" err="1" smtClean="0"/>
              <a:t>Such</a:t>
            </a:r>
            <a:r>
              <a:rPr lang="es-PE" sz="1600" dirty="0" smtClean="0"/>
              <a:t> </a:t>
            </a:r>
            <a:r>
              <a:rPr lang="es-PE" sz="1600" dirty="0" err="1" smtClean="0"/>
              <a:t>means</a:t>
            </a:r>
            <a:r>
              <a:rPr lang="es-PE" sz="1600" dirty="0" smtClean="0"/>
              <a:t> "</a:t>
            </a:r>
            <a:r>
              <a:rPr lang="es-PE" sz="1600" dirty="0" err="1" smtClean="0"/>
              <a:t>like</a:t>
            </a:r>
            <a:r>
              <a:rPr lang="es-PE" sz="1600" dirty="0" smtClean="0"/>
              <a:t> </a:t>
            </a:r>
            <a:r>
              <a:rPr lang="es-PE" sz="1600" dirty="0" err="1" smtClean="0"/>
              <a:t>the</a:t>
            </a:r>
            <a:r>
              <a:rPr lang="es-PE" sz="1600" dirty="0" smtClean="0"/>
              <a:t> </a:t>
            </a:r>
            <a:r>
              <a:rPr lang="es-PE" sz="1600" dirty="0" err="1" smtClean="0"/>
              <a:t>antecedent</a:t>
            </a:r>
            <a:r>
              <a:rPr lang="es-PE" sz="1600" dirty="0" smtClean="0"/>
              <a:t>."</a:t>
            </a:r>
          </a:p>
          <a:p>
            <a:pPr marL="0" indent="0" algn="just">
              <a:buNone/>
            </a:pPr>
            <a:r>
              <a:rPr lang="es-PE" sz="1600" b="1" dirty="0" smtClean="0"/>
              <a:t>5. </a:t>
            </a:r>
            <a:r>
              <a:rPr lang="es-PE" sz="1600" b="1" dirty="0" err="1" smtClean="0"/>
              <a:t>One</a:t>
            </a:r>
            <a:r>
              <a:rPr lang="es-PE" sz="1600" b="1" dirty="0" smtClean="0"/>
              <a:t>: </a:t>
            </a:r>
            <a:r>
              <a:rPr lang="es-PE" sz="1600" dirty="0" err="1" smtClean="0"/>
              <a:t>One</a:t>
            </a:r>
            <a:r>
              <a:rPr lang="es-PE" sz="1600" dirty="0" smtClean="0"/>
              <a:t> </a:t>
            </a:r>
            <a:r>
              <a:rPr lang="es-PE" sz="1600" dirty="0" err="1" smtClean="0"/>
              <a:t>indicates</a:t>
            </a:r>
            <a:r>
              <a:rPr lang="es-PE" sz="1600" dirty="0" smtClean="0"/>
              <a:t> </a:t>
            </a:r>
            <a:r>
              <a:rPr lang="es-PE" sz="1600" dirty="0" err="1" smtClean="0"/>
              <a:t>an</a:t>
            </a:r>
            <a:r>
              <a:rPr lang="es-PE" sz="1600" dirty="0" smtClean="0"/>
              <a:t> </a:t>
            </a:r>
            <a:r>
              <a:rPr lang="es-PE" sz="1600" dirty="0" err="1" smtClean="0"/>
              <a:t>indefinite</a:t>
            </a:r>
            <a:r>
              <a:rPr lang="es-PE" sz="1600" dirty="0" smtClean="0"/>
              <a:t> </a:t>
            </a:r>
            <a:r>
              <a:rPr lang="es-PE" sz="1600" dirty="0" err="1" smtClean="0"/>
              <a:t>copy</a:t>
            </a:r>
            <a:r>
              <a:rPr lang="es-PE" sz="1600" dirty="0" smtClean="0"/>
              <a:t> </a:t>
            </a:r>
            <a:r>
              <a:rPr lang="es-PE" sz="1600" dirty="0" err="1" smtClean="0"/>
              <a:t>or</a:t>
            </a:r>
            <a:r>
              <a:rPr lang="es-PE" sz="1600" dirty="0" smtClean="0"/>
              <a:t> a single, </a:t>
            </a:r>
            <a:r>
              <a:rPr lang="es-PE" sz="1600" dirty="0" err="1" smtClean="0"/>
              <a:t>indefinite</a:t>
            </a:r>
            <a:r>
              <a:rPr lang="es-PE" sz="1600" dirty="0" smtClean="0"/>
              <a:t> </a:t>
            </a:r>
            <a:r>
              <a:rPr lang="es-PE" sz="1600" dirty="0" err="1" smtClean="0"/>
              <a:t>part</a:t>
            </a:r>
            <a:r>
              <a:rPr lang="es-PE" sz="1600" dirty="0" smtClean="0"/>
              <a:t> of a </a:t>
            </a:r>
            <a:r>
              <a:rPr lang="es-PE" sz="1600" dirty="0" err="1" smtClean="0"/>
              <a:t>collection</a:t>
            </a:r>
            <a:r>
              <a:rPr lang="es-PE" sz="1600" dirty="0" smtClean="0"/>
              <a:t>.</a:t>
            </a:r>
          </a:p>
          <a:p>
            <a:pPr marL="0" indent="0" algn="just">
              <a:buNone/>
            </a:pPr>
            <a:r>
              <a:rPr lang="es-PE" sz="1600" b="1" dirty="0" smtClean="0"/>
              <a:t>6. Do so versus Do </a:t>
            </a:r>
            <a:r>
              <a:rPr lang="es-PE" sz="1600" b="1" dirty="0" err="1" smtClean="0"/>
              <a:t>it</a:t>
            </a:r>
            <a:r>
              <a:rPr lang="es-PE" sz="1600" b="1" dirty="0" smtClean="0"/>
              <a:t>: </a:t>
            </a:r>
            <a:r>
              <a:rPr lang="en-US" sz="1600" dirty="0"/>
              <a:t>Do so can refer to an entire </a:t>
            </a:r>
            <a:r>
              <a:rPr lang="en-US" sz="1600" dirty="0" smtClean="0"/>
              <a:t>action</a:t>
            </a:r>
            <a:endParaRPr lang="es-PE" sz="1600" dirty="0"/>
          </a:p>
          <a:p>
            <a:pPr marL="0" indent="0" algn="just">
              <a:buNone/>
            </a:pPr>
            <a:endParaRPr lang="es-PE" sz="1600" b="1"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6</a:t>
            </a:fld>
            <a:endParaRPr lang="es-PE" dirty="0"/>
          </a:p>
        </p:txBody>
      </p:sp>
      <p:sp>
        <p:nvSpPr>
          <p:cNvPr id="7" name="1 Título"/>
          <p:cNvSpPr txBox="1">
            <a:spLocks/>
          </p:cNvSpPr>
          <p:nvPr/>
        </p:nvSpPr>
        <p:spPr bwMode="auto">
          <a:xfrm>
            <a:off x="107504" y="-1796"/>
            <a:ext cx="8474075" cy="262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4: </a:t>
            </a:r>
            <a:r>
              <a:rPr lang="es-PE" sz="1800" b="1" dirty="0" err="1" smtClean="0"/>
              <a:t>Pronouns</a:t>
            </a:r>
            <a:endParaRPr lang="es-PE" sz="1800" b="1" dirty="0"/>
          </a:p>
        </p:txBody>
      </p:sp>
    </p:spTree>
    <p:extLst>
      <p:ext uri="{BB962C8B-B14F-4D97-AF65-F5344CB8AC3E}">
        <p14:creationId xmlns:p14="http://schemas.microsoft.com/office/powerpoint/2010/main" val="9736833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7</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5: </a:t>
            </a:r>
            <a:r>
              <a:rPr lang="es-PE" sz="1800" b="1" dirty="0" err="1" smtClean="0"/>
              <a:t>Noun</a:t>
            </a:r>
            <a:r>
              <a:rPr lang="es-PE" sz="1800" b="1" dirty="0" smtClean="0"/>
              <a:t> </a:t>
            </a:r>
            <a:r>
              <a:rPr lang="es-PE" sz="1800" b="1" dirty="0" err="1" smtClean="0"/>
              <a:t>Modifiers</a:t>
            </a:r>
            <a:r>
              <a:rPr lang="es-PE" sz="1800" b="1" dirty="0" smtClean="0"/>
              <a:t> (1/2)</a:t>
            </a:r>
            <a:endParaRPr lang="es-PE" sz="1800" b="1" dirty="0"/>
          </a:p>
        </p:txBody>
      </p:sp>
      <p:sp>
        <p:nvSpPr>
          <p:cNvPr id="8" name="2 Marcador de contenido"/>
          <p:cNvSpPr>
            <a:spLocks noGrp="1"/>
          </p:cNvSpPr>
          <p:nvPr>
            <p:ph idx="1"/>
          </p:nvPr>
        </p:nvSpPr>
        <p:spPr>
          <a:xfrm>
            <a:off x="179512" y="205952"/>
            <a:ext cx="8784976" cy="6247384"/>
          </a:xfrm>
        </p:spPr>
        <p:txBody>
          <a:bodyPr/>
          <a:lstStyle/>
          <a:p>
            <a:pPr marL="0" indent="0" algn="just">
              <a:buNone/>
            </a:pPr>
            <a:r>
              <a:rPr lang="es-PE" sz="2000" b="1" u="sng" dirty="0" err="1" smtClean="0"/>
              <a:t>Noun</a:t>
            </a:r>
            <a:r>
              <a:rPr lang="es-PE" sz="2000" b="1" u="sng" dirty="0" smtClean="0"/>
              <a:t> </a:t>
            </a:r>
            <a:r>
              <a:rPr lang="es-PE" sz="2000" b="1" u="sng" dirty="0" err="1" smtClean="0"/>
              <a:t>Modifiers</a:t>
            </a:r>
            <a:r>
              <a:rPr lang="es-PE" sz="2000" b="1" u="sng" dirty="0" smtClean="0"/>
              <a:t>:</a:t>
            </a:r>
            <a:r>
              <a:rPr lang="es-PE" sz="2000" b="1" dirty="0" smtClean="0"/>
              <a:t> </a:t>
            </a:r>
            <a:r>
              <a:rPr lang="en-US" sz="1500" dirty="0"/>
              <a:t>Phrases or clauses that modify nouns or </a:t>
            </a:r>
            <a:r>
              <a:rPr lang="en-US" sz="1500" dirty="0" err="1" smtClean="0"/>
              <a:t>pronouns,acting</a:t>
            </a:r>
            <a:r>
              <a:rPr lang="en-US" sz="1500" dirty="0" smtClean="0"/>
              <a:t> as </a:t>
            </a:r>
            <a:r>
              <a:rPr lang="es-PE" sz="1500" dirty="0" err="1" smtClean="0"/>
              <a:t>long</a:t>
            </a:r>
            <a:r>
              <a:rPr lang="es-PE" sz="1500" dirty="0" smtClean="0"/>
              <a:t> </a:t>
            </a:r>
            <a:r>
              <a:rPr lang="es-PE" sz="1500" dirty="0" err="1" smtClean="0"/>
              <a:t>adjectives</a:t>
            </a:r>
            <a:endParaRPr lang="es-PE" sz="1500" b="1" u="sng" dirty="0" smtClean="0"/>
          </a:p>
          <a:p>
            <a:pPr marL="0" indent="0" algn="just">
              <a:buNone/>
            </a:pPr>
            <a:endParaRPr lang="es-PE" b="1" dirty="0" smtClean="0"/>
          </a:p>
          <a:p>
            <a:pPr marL="0" indent="0" algn="just">
              <a:buNone/>
            </a:pPr>
            <a:r>
              <a:rPr lang="es-PE" b="1" dirty="0" smtClean="0"/>
              <a:t>a)General Rule: </a:t>
            </a:r>
            <a:r>
              <a:rPr lang="en-US" sz="1100" dirty="0" smtClean="0"/>
              <a:t>A noun and its modifier should touch</a:t>
            </a:r>
          </a:p>
          <a:p>
            <a:pPr marL="0" indent="0" algn="just">
              <a:buNone/>
            </a:pPr>
            <a:r>
              <a:rPr lang="en-US" sz="1100" b="1" dirty="0" smtClean="0"/>
              <a:t>1. Misplaced Modifier: “</a:t>
            </a:r>
            <a:r>
              <a:rPr lang="en-US" sz="1100" dirty="0" smtClean="0"/>
              <a:t>The </a:t>
            </a:r>
            <a:r>
              <a:rPr lang="en-US" sz="1100" dirty="0"/>
              <a:t>dog was chasing the man with the red </a:t>
            </a:r>
            <a:r>
              <a:rPr lang="en-US" sz="1100" dirty="0" smtClean="0"/>
              <a:t>collar”</a:t>
            </a:r>
            <a:r>
              <a:rPr lang="es-PE" sz="1100" dirty="0" smtClean="0"/>
              <a:t> vs “</a:t>
            </a:r>
            <a:r>
              <a:rPr lang="en-US" sz="1100" dirty="0" smtClean="0"/>
              <a:t>The </a:t>
            </a:r>
            <a:r>
              <a:rPr lang="en-US" sz="1100" dirty="0"/>
              <a:t>dog with the red collar was chasing the </a:t>
            </a:r>
            <a:r>
              <a:rPr lang="en-US" sz="1100" dirty="0" smtClean="0"/>
              <a:t>man”</a:t>
            </a:r>
          </a:p>
          <a:p>
            <a:pPr marL="0" indent="0" algn="just">
              <a:buNone/>
            </a:pPr>
            <a:r>
              <a:rPr lang="en-US" sz="1100" b="1" dirty="0" smtClean="0"/>
              <a:t>2. Dangling Modifier : </a:t>
            </a:r>
            <a:r>
              <a:rPr lang="en-US" sz="1100" u="sng" dirty="0" smtClean="0"/>
              <a:t>Standing </a:t>
            </a:r>
            <a:r>
              <a:rPr lang="en-US" sz="1100" u="sng" dirty="0"/>
              <a:t>on the balcony</a:t>
            </a:r>
            <a:r>
              <a:rPr lang="en-US" sz="1100" dirty="0"/>
              <a:t>, </a:t>
            </a:r>
            <a:r>
              <a:rPr lang="en-US" sz="1100" u="sng" dirty="0"/>
              <a:t>the </a:t>
            </a:r>
            <a:r>
              <a:rPr lang="en-US" sz="1100" u="sng" dirty="0" smtClean="0"/>
              <a:t>view</a:t>
            </a:r>
            <a:r>
              <a:rPr lang="en-US" sz="1100" dirty="0" smtClean="0"/>
              <a:t> </a:t>
            </a:r>
            <a:r>
              <a:rPr lang="en-US" sz="1100" dirty="0"/>
              <a:t>was </a:t>
            </a:r>
            <a:r>
              <a:rPr lang="en-US" sz="1100" dirty="0" smtClean="0"/>
              <a:t>magnificent vs </a:t>
            </a:r>
            <a:r>
              <a:rPr lang="en-US" sz="1100" u="sng" dirty="0"/>
              <a:t>Standing on the balcony</a:t>
            </a:r>
            <a:r>
              <a:rPr lang="en-US" sz="1100" dirty="0"/>
              <a:t>, </a:t>
            </a:r>
            <a:r>
              <a:rPr lang="en-US" sz="1100" u="sng" dirty="0"/>
              <a:t>we</a:t>
            </a:r>
            <a:r>
              <a:rPr lang="en-US" sz="1100" dirty="0"/>
              <a:t> had a magnificent </a:t>
            </a:r>
            <a:r>
              <a:rPr lang="en-US" sz="1100" dirty="0" smtClean="0"/>
              <a:t>view</a:t>
            </a:r>
            <a:endParaRPr lang="en-US" sz="1100" b="1" dirty="0"/>
          </a:p>
          <a:p>
            <a:pPr marL="0" indent="0" algn="just">
              <a:buNone/>
            </a:pPr>
            <a:r>
              <a:rPr lang="es-PE" sz="1100" b="1" dirty="0" smtClean="0"/>
              <a:t>3 </a:t>
            </a:r>
            <a:r>
              <a:rPr lang="es-PE" sz="1100" b="1" dirty="0" err="1" smtClean="0"/>
              <a:t>Possesive</a:t>
            </a:r>
            <a:r>
              <a:rPr lang="es-PE" sz="1100" b="1" dirty="0" smtClean="0"/>
              <a:t> </a:t>
            </a:r>
            <a:r>
              <a:rPr lang="es-PE" sz="1100" b="1" dirty="0" err="1" smtClean="0"/>
              <a:t>Issues</a:t>
            </a:r>
            <a:r>
              <a:rPr lang="es-PE" sz="1100" b="1" dirty="0" smtClean="0"/>
              <a:t>:</a:t>
            </a:r>
          </a:p>
          <a:p>
            <a:pPr marL="0" indent="0" algn="just">
              <a:buNone/>
            </a:pPr>
            <a:r>
              <a:rPr lang="es-PE" sz="1100" b="1" dirty="0" smtClean="0"/>
              <a:t>3.1 </a:t>
            </a:r>
            <a:r>
              <a:rPr lang="en-US" sz="1100" b="1" dirty="0" smtClean="0"/>
              <a:t>Misplaced Modifiers</a:t>
            </a:r>
            <a:r>
              <a:rPr lang="es-PE" sz="1100" b="1" dirty="0" smtClean="0"/>
              <a:t>:</a:t>
            </a:r>
            <a:r>
              <a:rPr lang="en-US" sz="1100" u="sng" dirty="0" smtClean="0"/>
              <a:t>Trained </a:t>
            </a:r>
            <a:r>
              <a:rPr lang="en-US" sz="1100" u="sng" dirty="0"/>
              <a:t>in </a:t>
            </a:r>
            <a:r>
              <a:rPr lang="en-US" sz="1100" u="sng" dirty="0" smtClean="0"/>
              <a:t>grammar</a:t>
            </a:r>
            <a:r>
              <a:rPr lang="en-US" sz="1100" dirty="0"/>
              <a:t>, </a:t>
            </a:r>
            <a:r>
              <a:rPr lang="en-US" sz="1100" dirty="0" err="1"/>
              <a:t>Joda’s</a:t>
            </a:r>
            <a:r>
              <a:rPr lang="en-US" sz="1100" dirty="0"/>
              <a:t> </a:t>
            </a:r>
            <a:r>
              <a:rPr lang="en-US" sz="1100" u="sng" dirty="0"/>
              <a:t>score</a:t>
            </a:r>
            <a:r>
              <a:rPr lang="en-US" sz="1100" dirty="0"/>
              <a:t> </a:t>
            </a:r>
            <a:r>
              <a:rPr lang="en-US" sz="1100" dirty="0" smtClean="0"/>
              <a:t>was high </a:t>
            </a:r>
            <a:r>
              <a:rPr lang="en-US" sz="1100" dirty="0" err="1" smtClean="0"/>
              <a:t>vsT</a:t>
            </a:r>
            <a:r>
              <a:rPr lang="en-US" sz="1100" u="sng" dirty="0" err="1" smtClean="0"/>
              <a:t>rained</a:t>
            </a:r>
            <a:r>
              <a:rPr lang="en-US" sz="1100" u="sng" dirty="0" smtClean="0"/>
              <a:t> </a:t>
            </a:r>
            <a:r>
              <a:rPr lang="en-US" sz="1100" u="sng" dirty="0"/>
              <a:t>in </a:t>
            </a:r>
            <a:r>
              <a:rPr lang="en-US" sz="1100" u="sng" dirty="0" smtClean="0"/>
              <a:t>grammar</a:t>
            </a:r>
            <a:r>
              <a:rPr lang="en-US" sz="1100" dirty="0"/>
              <a:t>, </a:t>
            </a:r>
            <a:r>
              <a:rPr lang="en-US" sz="1100" u="sng" dirty="0" err="1"/>
              <a:t>Joda</a:t>
            </a:r>
            <a:r>
              <a:rPr lang="en-US" sz="1100" dirty="0"/>
              <a:t> scored highly </a:t>
            </a:r>
            <a:endParaRPr lang="en-US" sz="1100" dirty="0" smtClean="0"/>
          </a:p>
          <a:p>
            <a:pPr marL="0" indent="0" algn="just">
              <a:buNone/>
            </a:pPr>
            <a:r>
              <a:rPr lang="es-PE" sz="1100" b="1" dirty="0" smtClean="0"/>
              <a:t>3.2 </a:t>
            </a:r>
            <a:r>
              <a:rPr lang="en-US" sz="1100" b="1" dirty="0" smtClean="0"/>
              <a:t>Of </a:t>
            </a:r>
            <a:r>
              <a:rPr lang="en-US" sz="1100" b="1" dirty="0"/>
              <a:t>X’s” Modifiers and Plural </a:t>
            </a:r>
            <a:r>
              <a:rPr lang="en-US" sz="1100" b="1" dirty="0" smtClean="0"/>
              <a:t>Possessives</a:t>
            </a:r>
            <a:r>
              <a:rPr lang="es-PE" sz="1100" b="1" dirty="0" smtClean="0"/>
              <a:t>:</a:t>
            </a:r>
          </a:p>
          <a:p>
            <a:pPr marL="0" lvl="2" indent="0" algn="just">
              <a:buClr>
                <a:srgbClr val="3A4A98"/>
              </a:buClr>
              <a:buSzPct val="120000"/>
              <a:buNone/>
            </a:pPr>
            <a:r>
              <a:rPr lang="en-US" sz="1100" dirty="0"/>
              <a:t>The orca, a relative </a:t>
            </a:r>
            <a:r>
              <a:rPr lang="en-US" sz="1100" i="1" u="sng" dirty="0"/>
              <a:t>of the blue whale's</a:t>
            </a:r>
            <a:r>
              <a:rPr lang="en-US" sz="1100" dirty="0"/>
              <a:t>, is found throughout the </a:t>
            </a:r>
            <a:r>
              <a:rPr lang="en-US" sz="1100" dirty="0" smtClean="0"/>
              <a:t>globe vs The </a:t>
            </a:r>
            <a:r>
              <a:rPr lang="en-US" sz="1100" dirty="0"/>
              <a:t>orca, a relative of the blue whale, is found throughout the globe</a:t>
            </a:r>
            <a:r>
              <a:rPr lang="en-US" sz="1100" dirty="0" smtClean="0"/>
              <a:t>.</a:t>
            </a:r>
            <a:endParaRPr lang="es-PE" b="1" dirty="0" smtClean="0"/>
          </a:p>
          <a:p>
            <a:pPr marL="0" indent="0" algn="just">
              <a:buNone/>
            </a:pPr>
            <a:r>
              <a:rPr lang="es-PE" b="1" dirty="0" smtClean="0"/>
              <a:t>b)</a:t>
            </a:r>
            <a:r>
              <a:rPr lang="en-US" b="1" dirty="0" smtClean="0"/>
              <a:t> </a:t>
            </a:r>
            <a:r>
              <a:rPr lang="en-US" b="1" dirty="0"/>
              <a:t>Noun Modifiers with Relative </a:t>
            </a:r>
            <a:r>
              <a:rPr lang="en-US" b="1" dirty="0" smtClean="0"/>
              <a:t>Pronouns</a:t>
            </a:r>
          </a:p>
          <a:p>
            <a:pPr marL="0" indent="0" algn="just">
              <a:buNone/>
            </a:pPr>
            <a:r>
              <a:rPr lang="en-US" sz="1100" b="1" dirty="0" smtClean="0"/>
              <a:t>1. That vs Which: </a:t>
            </a:r>
            <a:r>
              <a:rPr lang="en-US" sz="1100" dirty="0" err="1" smtClean="0"/>
              <a:t>Joda</a:t>
            </a:r>
            <a:r>
              <a:rPr lang="en-US" sz="1100" dirty="0" smtClean="0"/>
              <a:t> </a:t>
            </a:r>
            <a:r>
              <a:rPr lang="en-US" sz="1100" dirty="0"/>
              <a:t>is on the team that won first </a:t>
            </a:r>
            <a:r>
              <a:rPr lang="en-US" sz="1100" dirty="0" smtClean="0"/>
              <a:t>place vs The </a:t>
            </a:r>
            <a:r>
              <a:rPr lang="en-US" sz="1100" dirty="0"/>
              <a:t>product, which appeared in </a:t>
            </a:r>
            <a:r>
              <a:rPr lang="en-US" sz="1100" dirty="0" smtClean="0"/>
              <a:t>the </a:t>
            </a:r>
            <a:r>
              <a:rPr lang="en-US" sz="1100" dirty="0"/>
              <a:t>newspaper, is on sale</a:t>
            </a:r>
            <a:r>
              <a:rPr lang="en-US" sz="1100" dirty="0" smtClean="0"/>
              <a:t>.</a:t>
            </a:r>
          </a:p>
          <a:p>
            <a:pPr marL="0" lvl="1" indent="0" algn="just">
              <a:buClr>
                <a:srgbClr val="3A4A98"/>
              </a:buClr>
              <a:buSzPct val="120000"/>
              <a:buNone/>
            </a:pPr>
            <a:r>
              <a:rPr lang="en-US" sz="1100" b="1" dirty="0" smtClean="0"/>
              <a:t>2. That </a:t>
            </a:r>
            <a:r>
              <a:rPr lang="en-US" sz="1100" b="1" dirty="0"/>
              <a:t>Vs. </a:t>
            </a:r>
            <a:r>
              <a:rPr lang="en-US" sz="1100" b="1" dirty="0" smtClean="0"/>
              <a:t>Who: </a:t>
            </a:r>
            <a:r>
              <a:rPr lang="en-US" sz="1100" dirty="0"/>
              <a:t>Do not use “that” to refer to </a:t>
            </a:r>
            <a:r>
              <a:rPr lang="en-US" sz="1100" dirty="0" smtClean="0"/>
              <a:t>people.</a:t>
            </a:r>
          </a:p>
          <a:p>
            <a:pPr marL="0" lvl="1" indent="0" algn="just">
              <a:buClr>
                <a:srgbClr val="3A4A98"/>
              </a:buClr>
              <a:buSzPct val="120000"/>
              <a:buNone/>
            </a:pPr>
            <a:r>
              <a:rPr lang="en-US" sz="1100" b="1" dirty="0" smtClean="0"/>
              <a:t>3. </a:t>
            </a:r>
            <a:r>
              <a:rPr lang="en-US" sz="1100" b="1" dirty="0"/>
              <a:t>Who Vs. </a:t>
            </a:r>
            <a:r>
              <a:rPr lang="en-US" sz="1100" b="1" dirty="0" smtClean="0"/>
              <a:t>Whom</a:t>
            </a:r>
            <a:r>
              <a:rPr lang="es-PE" sz="1100" dirty="0" smtClean="0"/>
              <a:t>: </a:t>
            </a:r>
            <a:r>
              <a:rPr lang="en-US" sz="1100" dirty="0"/>
              <a:t>The o</a:t>
            </a:r>
            <a:r>
              <a:rPr lang="en-US" sz="1100" u="sng" dirty="0"/>
              <a:t>fficer</a:t>
            </a:r>
            <a:r>
              <a:rPr lang="en-US" sz="1100" dirty="0"/>
              <a:t> </a:t>
            </a:r>
            <a:r>
              <a:rPr lang="en-US" sz="1100" u="sng" dirty="0"/>
              <a:t>WHO </a:t>
            </a:r>
            <a:r>
              <a:rPr lang="en-US" sz="1100" dirty="0"/>
              <a:t>we met was </a:t>
            </a:r>
            <a:r>
              <a:rPr lang="en-US" sz="1100" dirty="0" smtClean="0"/>
              <a:t>polite</a:t>
            </a:r>
            <a:r>
              <a:rPr lang="en-US" sz="1100" dirty="0"/>
              <a:t> </a:t>
            </a:r>
            <a:r>
              <a:rPr lang="en-US" sz="1100" dirty="0" smtClean="0"/>
              <a:t>vs </a:t>
            </a:r>
            <a:r>
              <a:rPr lang="en-US" sz="1100" dirty="0"/>
              <a:t>The </a:t>
            </a:r>
            <a:r>
              <a:rPr lang="en-US" sz="1100" u="sng" dirty="0"/>
              <a:t>officer</a:t>
            </a:r>
            <a:r>
              <a:rPr lang="en-US" sz="1100" dirty="0"/>
              <a:t> </a:t>
            </a:r>
            <a:r>
              <a:rPr lang="en-US" sz="1100" u="sng" dirty="0"/>
              <a:t>WHOM </a:t>
            </a:r>
            <a:r>
              <a:rPr lang="en-US" sz="1100" dirty="0"/>
              <a:t>we met was </a:t>
            </a:r>
            <a:r>
              <a:rPr lang="en-US" sz="1100" dirty="0" smtClean="0"/>
              <a:t>polite</a:t>
            </a:r>
          </a:p>
          <a:p>
            <a:pPr marL="0" lvl="1" indent="0" algn="just">
              <a:buClr>
                <a:srgbClr val="3A4A98"/>
              </a:buClr>
              <a:buSzPct val="120000"/>
              <a:buNone/>
            </a:pPr>
            <a:r>
              <a:rPr lang="en-US" sz="1100" dirty="0" smtClean="0"/>
              <a:t>4. </a:t>
            </a:r>
            <a:r>
              <a:rPr lang="en-US" sz="1100" b="1" dirty="0"/>
              <a:t>Dropping “That” and “Whom</a:t>
            </a:r>
            <a:r>
              <a:rPr lang="en-US" sz="1100" b="1" dirty="0" smtClean="0"/>
              <a:t>”</a:t>
            </a:r>
            <a:r>
              <a:rPr lang="es-PE" sz="1100" dirty="0" smtClean="0"/>
              <a:t>: </a:t>
            </a:r>
            <a:r>
              <a:rPr lang="en-US" sz="1100" i="1" dirty="0"/>
              <a:t>That </a:t>
            </a:r>
            <a:r>
              <a:rPr lang="en-US" sz="1100" dirty="0"/>
              <a:t>or </a:t>
            </a:r>
            <a:r>
              <a:rPr lang="en-US" sz="1100" i="1" dirty="0"/>
              <a:t>whom </a:t>
            </a:r>
            <a:r>
              <a:rPr lang="en-US" sz="1100" dirty="0"/>
              <a:t>can be dropped when they refer to the object of the sentence</a:t>
            </a:r>
            <a:r>
              <a:rPr lang="en-US" sz="1100" dirty="0" smtClean="0"/>
              <a:t>.</a:t>
            </a:r>
            <a:endParaRPr lang="es-PE" sz="1100" dirty="0"/>
          </a:p>
          <a:p>
            <a:pPr marL="0" lvl="1" indent="0" algn="just">
              <a:buClr>
                <a:srgbClr val="3A4A98"/>
              </a:buClr>
              <a:buSzPct val="120000"/>
              <a:buNone/>
            </a:pPr>
            <a:r>
              <a:rPr lang="es-PE" sz="1100" b="1" dirty="0" smtClean="0"/>
              <a:t>5. “</a:t>
            </a:r>
            <a:r>
              <a:rPr lang="en-US" sz="1100" b="1" dirty="0" smtClean="0"/>
              <a:t>Where</a:t>
            </a:r>
            <a:r>
              <a:rPr lang="en-US" sz="1100" b="1" dirty="0"/>
              <a:t>” Vs. “In </a:t>
            </a:r>
            <a:r>
              <a:rPr lang="en-US" sz="1100" b="1" dirty="0" smtClean="0"/>
              <a:t>Which”: </a:t>
            </a:r>
            <a:r>
              <a:rPr lang="en-US" sz="1100" dirty="0"/>
              <a:t>The pronoun “</a:t>
            </a:r>
            <a:r>
              <a:rPr lang="en-US" sz="1100" i="1" dirty="0"/>
              <a:t>where” </a:t>
            </a:r>
            <a:r>
              <a:rPr lang="en-US" sz="1100" dirty="0" smtClean="0"/>
              <a:t>is </a:t>
            </a:r>
            <a:r>
              <a:rPr lang="en-US" sz="1100" dirty="0"/>
              <a:t>used to modify places</a:t>
            </a:r>
            <a:r>
              <a:rPr lang="en-US" sz="1100" i="1" dirty="0"/>
              <a:t>. </a:t>
            </a:r>
            <a:r>
              <a:rPr lang="en-US" sz="1100" i="1" dirty="0" smtClean="0"/>
              <a:t>“In Which” </a:t>
            </a:r>
            <a:r>
              <a:rPr lang="en-US" sz="1100" dirty="0" smtClean="0"/>
              <a:t>cant </a:t>
            </a:r>
            <a:r>
              <a:rPr lang="en-US" sz="1100" dirty="0"/>
              <a:t>modify a </a:t>
            </a:r>
            <a:r>
              <a:rPr lang="en-US" sz="1100" i="1" dirty="0" smtClean="0"/>
              <a:t>condition or situation.</a:t>
            </a:r>
            <a:endParaRPr lang="es-PE" sz="1100" dirty="0" smtClean="0"/>
          </a:p>
          <a:p>
            <a:pPr marL="0" lvl="1" indent="0" algn="just">
              <a:buClr>
                <a:srgbClr val="3A4A98"/>
              </a:buClr>
              <a:buSzPct val="120000"/>
              <a:buNone/>
            </a:pPr>
            <a:r>
              <a:rPr lang="es-PE" sz="1100" b="1" dirty="0" smtClean="0"/>
              <a:t>6. “</a:t>
            </a:r>
            <a:r>
              <a:rPr lang="es-PE" sz="1100" b="1" dirty="0" err="1" smtClean="0"/>
              <a:t>When</a:t>
            </a:r>
            <a:r>
              <a:rPr lang="es-PE" sz="1100" b="1" dirty="0" smtClean="0"/>
              <a:t> vs “In </a:t>
            </a:r>
            <a:r>
              <a:rPr lang="es-PE" sz="1100" b="1" dirty="0" err="1" smtClean="0"/>
              <a:t>Which</a:t>
            </a:r>
            <a:r>
              <a:rPr lang="es-PE" sz="1100" b="1" dirty="0" smtClean="0"/>
              <a:t>”: </a:t>
            </a:r>
            <a:r>
              <a:rPr lang="en-US" sz="1100" dirty="0"/>
              <a:t>The pronoun </a:t>
            </a:r>
            <a:r>
              <a:rPr lang="en-US" sz="1100" dirty="0" smtClean="0"/>
              <a:t>“</a:t>
            </a:r>
            <a:r>
              <a:rPr lang="en-US" sz="1100" i="1" dirty="0" smtClean="0"/>
              <a:t>when” </a:t>
            </a:r>
            <a:r>
              <a:rPr lang="en-US" sz="1100" dirty="0"/>
              <a:t>is used to modify places</a:t>
            </a:r>
            <a:r>
              <a:rPr lang="en-US" sz="1100" i="1" dirty="0"/>
              <a:t>. “In Which” </a:t>
            </a:r>
            <a:r>
              <a:rPr lang="en-US" sz="1100" dirty="0"/>
              <a:t>cant modify a </a:t>
            </a:r>
            <a:r>
              <a:rPr lang="en-US" sz="1100" i="1" dirty="0"/>
              <a:t>condition or situation</a:t>
            </a:r>
            <a:r>
              <a:rPr lang="en-US" sz="1100" i="1" dirty="0" smtClean="0"/>
              <a:t>.</a:t>
            </a:r>
          </a:p>
          <a:p>
            <a:pPr marL="0" lvl="1" indent="0" algn="just">
              <a:buClr>
                <a:srgbClr val="3A4A98"/>
              </a:buClr>
              <a:buSzPct val="120000"/>
              <a:buNone/>
            </a:pPr>
            <a:r>
              <a:rPr lang="es-PE" sz="1100" dirty="0" smtClean="0"/>
              <a:t>7. </a:t>
            </a:r>
            <a:r>
              <a:rPr lang="en-US" sz="1100" b="1" dirty="0"/>
              <a:t>Relative Clauses vs. the Present Participle(ING</a:t>
            </a:r>
            <a:r>
              <a:rPr lang="en-US" sz="1100" b="1" dirty="0" smtClean="0"/>
              <a:t>): </a:t>
            </a:r>
            <a:r>
              <a:rPr lang="en-US" sz="1100" dirty="0"/>
              <a:t>The man WHO IS CLEANING the steps is my </a:t>
            </a:r>
            <a:r>
              <a:rPr lang="en-US" sz="1100" dirty="0" smtClean="0"/>
              <a:t>uncle vs </a:t>
            </a:r>
            <a:r>
              <a:rPr lang="en-US" sz="1100" dirty="0"/>
              <a:t>The man CLEANING the steps is my uncle</a:t>
            </a:r>
            <a:r>
              <a:rPr lang="en-US" sz="1100" dirty="0" smtClean="0"/>
              <a:t>.</a:t>
            </a:r>
            <a:r>
              <a:rPr lang="es-PE" sz="1100" dirty="0" smtClean="0"/>
              <a:t> </a:t>
            </a:r>
          </a:p>
          <a:p>
            <a:pPr marL="0" lvl="1" indent="0" algn="just">
              <a:buClr>
                <a:srgbClr val="3A4A98"/>
              </a:buClr>
              <a:buSzPct val="120000"/>
              <a:buNone/>
            </a:pPr>
            <a:r>
              <a:rPr lang="es-PE" b="1" dirty="0" smtClean="0"/>
              <a:t>C)</a:t>
            </a:r>
            <a:r>
              <a:rPr lang="en-US" b="1" dirty="0" smtClean="0"/>
              <a:t> Subgroup Modifiers:</a:t>
            </a:r>
            <a:r>
              <a:rPr lang="en-US" sz="2000" b="1" dirty="0" smtClean="0"/>
              <a:t> </a:t>
            </a:r>
            <a:r>
              <a:rPr lang="en-US" sz="1100" dirty="0"/>
              <a:t>This model explains all known subatomic particles, SOME OF WHICH WERE only recently </a:t>
            </a:r>
            <a:r>
              <a:rPr lang="en-US" sz="1100" dirty="0" smtClean="0"/>
              <a:t>discovered or “This </a:t>
            </a:r>
            <a:r>
              <a:rPr lang="en-US" sz="1100" dirty="0"/>
              <a:t>model explains all known subatomic particles, SOME OF THEM only recently </a:t>
            </a:r>
            <a:r>
              <a:rPr lang="en-US" sz="1100" dirty="0" smtClean="0"/>
              <a:t>discovered </a:t>
            </a:r>
            <a:r>
              <a:rPr lang="en-US" sz="1100" b="1" dirty="0" smtClean="0"/>
              <a:t>(Only SANAM of which has a verb!)</a:t>
            </a:r>
            <a:endParaRPr lang="en-US" b="1" dirty="0" smtClean="0">
              <a:latin typeface="Arial" pitchFamily="34" charset="0"/>
              <a:cs typeface="Arial" pitchFamily="34" charset="0"/>
            </a:endParaRPr>
          </a:p>
          <a:p>
            <a:pPr marL="0" lvl="1" indent="0" algn="just">
              <a:buClr>
                <a:srgbClr val="3A4A98"/>
              </a:buClr>
              <a:buSzPct val="120000"/>
              <a:buNone/>
            </a:pPr>
            <a:r>
              <a:rPr lang="en-US" b="1" dirty="0" smtClean="0">
                <a:latin typeface="Arial" pitchFamily="34" charset="0"/>
                <a:cs typeface="Arial" pitchFamily="34" charset="0"/>
              </a:rPr>
              <a:t>D</a:t>
            </a:r>
            <a:r>
              <a:rPr lang="en-US" b="1" dirty="0"/>
              <a:t>) </a:t>
            </a:r>
            <a:r>
              <a:rPr lang="en-US" b="1" dirty="0" smtClean="0"/>
              <a:t>Exceptions to the touch rule: </a:t>
            </a:r>
            <a:endParaRPr lang="en-US" dirty="0" smtClean="0"/>
          </a:p>
          <a:p>
            <a:pPr marL="0" lvl="1" indent="0" algn="just">
              <a:buClr>
                <a:srgbClr val="3A4A98"/>
              </a:buClr>
              <a:buSzPct val="120000"/>
              <a:buNone/>
            </a:pPr>
            <a:r>
              <a:rPr lang="en-US" sz="1100" b="1" dirty="0" smtClean="0"/>
              <a:t>1. A </a:t>
            </a:r>
            <a:r>
              <a:rPr lang="en-US" sz="1100" b="1" dirty="0"/>
              <a:t>"mission-critical" modifier falls </a:t>
            </a:r>
            <a:r>
              <a:rPr lang="en-US" sz="1100" b="1" dirty="0" smtClean="0"/>
              <a:t>between: </a:t>
            </a:r>
            <a:r>
              <a:rPr lang="en-US" sz="1100" dirty="0"/>
              <a:t>He had a way OF DODGING OPPONENTS that impressed the scouts</a:t>
            </a:r>
            <a:endParaRPr lang="es-PE" sz="1100" b="1" dirty="0" smtClean="0"/>
          </a:p>
          <a:p>
            <a:pPr marL="0" lvl="1" indent="0" algn="just">
              <a:buClr>
                <a:srgbClr val="3A4A98"/>
              </a:buClr>
              <a:buSzPct val="120000"/>
              <a:buNone/>
            </a:pPr>
            <a:r>
              <a:rPr lang="en-US" sz="1100" b="1" dirty="0" smtClean="0"/>
              <a:t>2</a:t>
            </a:r>
            <a:r>
              <a:rPr lang="en-US" sz="1100" b="1" dirty="0"/>
              <a:t>. A very short predicate falls between, shifting a very long modifier </a:t>
            </a:r>
            <a:r>
              <a:rPr lang="en-US" sz="1100" b="1" dirty="0" smtClean="0"/>
              <a:t>back: </a:t>
            </a:r>
            <a:r>
              <a:rPr lang="en-US" sz="1100" u="sng" dirty="0"/>
              <a:t>A new CEO has been hired</a:t>
            </a:r>
            <a:r>
              <a:rPr lang="en-US" sz="1100" dirty="0"/>
              <a:t> who will transform the company by decentralizing authority to various division heads </a:t>
            </a:r>
            <a:endParaRPr lang="en-US" sz="1100" dirty="0" smtClean="0"/>
          </a:p>
          <a:p>
            <a:pPr marL="0" lvl="0" indent="0" algn="just">
              <a:buNone/>
            </a:pPr>
            <a:r>
              <a:rPr lang="en-US" sz="1100" b="1" dirty="0"/>
              <a:t>3. A short non-essential phrase intervenes and is set off by </a:t>
            </a:r>
            <a:r>
              <a:rPr lang="en-US" sz="1100" b="1" dirty="0" smtClean="0"/>
              <a:t>commas: </a:t>
            </a:r>
            <a:r>
              <a:rPr lang="en-US" sz="1100" dirty="0"/>
              <a:t>Our system of Presidential elections favors states, such as Delaware, that by population are over-represented in the Electoral College</a:t>
            </a:r>
            <a:endParaRPr lang="es-PE" sz="1100" b="1" dirty="0"/>
          </a:p>
          <a:p>
            <a:pPr marL="0" indent="0" algn="just">
              <a:buNone/>
            </a:pPr>
            <a:r>
              <a:rPr lang="en-US" sz="1100" b="1" dirty="0"/>
              <a:t>4. The modifier is part of a series of parallel modifiers, one of which touches the </a:t>
            </a:r>
            <a:r>
              <a:rPr lang="en-US" sz="1100" b="1" dirty="0" smtClean="0"/>
              <a:t>noun: </a:t>
            </a:r>
            <a:r>
              <a:rPr lang="en-US" sz="1100" dirty="0"/>
              <a:t>In heraldry, the term "tincture" refers to a color emblazoned on a coat of arms and labeled with a special French word.</a:t>
            </a:r>
            <a:endParaRPr lang="es-PE" sz="1100" b="1" dirty="0"/>
          </a:p>
        </p:txBody>
      </p:sp>
    </p:spTree>
    <p:extLst>
      <p:ext uri="{BB962C8B-B14F-4D97-AF65-F5344CB8AC3E}">
        <p14:creationId xmlns:p14="http://schemas.microsoft.com/office/powerpoint/2010/main" val="16211040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8</a:t>
            </a:fld>
            <a:endParaRPr lang="en-US"/>
          </a:p>
        </p:txBody>
      </p:sp>
      <p:sp>
        <p:nvSpPr>
          <p:cNvPr id="7" name="1 Título"/>
          <p:cNvSpPr txBox="1">
            <a:spLocks/>
          </p:cNvSpPr>
          <p:nvPr/>
        </p:nvSpPr>
        <p:spPr bwMode="auto">
          <a:xfrm>
            <a:off x="107504" y="-1796"/>
            <a:ext cx="8474075" cy="262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5: </a:t>
            </a:r>
            <a:r>
              <a:rPr lang="es-PE" sz="1800" b="1" dirty="0" err="1" smtClean="0"/>
              <a:t>Verb</a:t>
            </a:r>
            <a:r>
              <a:rPr lang="es-PE" sz="1800" b="1" dirty="0" smtClean="0"/>
              <a:t> </a:t>
            </a:r>
            <a:r>
              <a:rPr lang="es-PE" sz="1800" b="1" dirty="0" err="1" smtClean="0"/>
              <a:t>Modifiers</a:t>
            </a:r>
            <a:r>
              <a:rPr lang="es-PE" sz="1800" b="1" dirty="0" smtClean="0"/>
              <a:t> (2/2)</a:t>
            </a:r>
            <a:endParaRPr lang="es-PE" sz="1800" b="1" dirty="0"/>
          </a:p>
        </p:txBody>
      </p:sp>
      <p:sp>
        <p:nvSpPr>
          <p:cNvPr id="8" name="2 Marcador de contenido"/>
          <p:cNvSpPr>
            <a:spLocks noGrp="1"/>
          </p:cNvSpPr>
          <p:nvPr>
            <p:ph idx="1"/>
          </p:nvPr>
        </p:nvSpPr>
        <p:spPr>
          <a:xfrm>
            <a:off x="179512" y="205952"/>
            <a:ext cx="8784976" cy="6247384"/>
          </a:xfrm>
        </p:spPr>
        <p:txBody>
          <a:bodyPr/>
          <a:lstStyle/>
          <a:p>
            <a:pPr marL="0" indent="0" algn="just">
              <a:buNone/>
            </a:pPr>
            <a:r>
              <a:rPr lang="es-PE" sz="2400" b="1" u="sng" dirty="0" err="1" smtClean="0"/>
              <a:t>Verb</a:t>
            </a:r>
            <a:r>
              <a:rPr lang="es-PE" sz="2400" b="1" u="sng" dirty="0" smtClean="0"/>
              <a:t> </a:t>
            </a:r>
            <a:r>
              <a:rPr lang="es-PE" sz="2400" b="1" u="sng" dirty="0" err="1" smtClean="0"/>
              <a:t>Modifiers</a:t>
            </a:r>
            <a:r>
              <a:rPr lang="es-PE" sz="2400" b="1" u="sng" dirty="0" smtClean="0"/>
              <a:t>:</a:t>
            </a:r>
            <a:r>
              <a:rPr lang="es-PE" sz="1800" b="1" dirty="0"/>
              <a:t> </a:t>
            </a:r>
            <a:r>
              <a:rPr lang="en-US" dirty="0" smtClean="0"/>
              <a:t>They modify verbs and </a:t>
            </a:r>
            <a:r>
              <a:rPr lang="en-US" dirty="0"/>
              <a:t>answer questions about the verb, such as "how," "when," "where," "why," </a:t>
            </a:r>
            <a:endParaRPr lang="en-US" dirty="0" smtClean="0"/>
          </a:p>
          <a:p>
            <a:pPr marL="0" lvl="0" indent="0" algn="just">
              <a:buNone/>
            </a:pPr>
            <a:r>
              <a:rPr lang="en-US" sz="1200" b="1" dirty="0" smtClean="0"/>
              <a:t>1. The </a:t>
            </a:r>
            <a:r>
              <a:rPr lang="en-US" sz="1200" b="1" dirty="0"/>
              <a:t>Subject Must Make Sense with the </a:t>
            </a:r>
            <a:r>
              <a:rPr lang="en-US" sz="1200" b="1" dirty="0" smtClean="0"/>
              <a:t>Modifier</a:t>
            </a:r>
            <a:endParaRPr lang="es-PE" sz="1200" dirty="0" smtClean="0"/>
          </a:p>
          <a:p>
            <a:pPr marL="0" lvl="0" indent="0" algn="just">
              <a:buNone/>
            </a:pPr>
            <a:r>
              <a:rPr lang="en-US" u="sng" dirty="0"/>
              <a:t>By studying hard</a:t>
            </a:r>
            <a:r>
              <a:rPr lang="en-US" dirty="0"/>
              <a:t>, the test was aced </a:t>
            </a:r>
            <a:r>
              <a:rPr lang="en-US" dirty="0" smtClean="0"/>
              <a:t> vs </a:t>
            </a:r>
            <a:r>
              <a:rPr lang="en-US" u="sng" dirty="0" smtClean="0"/>
              <a:t>BY </a:t>
            </a:r>
            <a:r>
              <a:rPr lang="en-US" u="sng" dirty="0"/>
              <a:t>STUDYING HARD</a:t>
            </a:r>
            <a:r>
              <a:rPr lang="en-US" dirty="0"/>
              <a:t>, </a:t>
            </a:r>
            <a:r>
              <a:rPr lang="en-US" u="sng" dirty="0"/>
              <a:t>I</a:t>
            </a:r>
            <a:r>
              <a:rPr lang="en-US" dirty="0"/>
              <a:t> </a:t>
            </a:r>
            <a:r>
              <a:rPr lang="en-US" u="sng" dirty="0"/>
              <a:t>aced</a:t>
            </a:r>
            <a:r>
              <a:rPr lang="en-US" dirty="0"/>
              <a:t> the </a:t>
            </a:r>
            <a:r>
              <a:rPr lang="en-US" dirty="0" smtClean="0"/>
              <a:t>test</a:t>
            </a:r>
          </a:p>
          <a:p>
            <a:pPr marL="0" indent="0">
              <a:buNone/>
            </a:pPr>
            <a:endParaRPr lang="en-US" sz="1600" b="1" dirty="0" smtClean="0"/>
          </a:p>
          <a:p>
            <a:pPr marL="0" indent="0">
              <a:buNone/>
            </a:pPr>
            <a:r>
              <a:rPr lang="en-US" sz="1200" b="1" dirty="0" smtClean="0"/>
              <a:t>2</a:t>
            </a:r>
            <a:r>
              <a:rPr lang="en-US" sz="1200" b="1" dirty="0"/>
              <a:t>. Position of Verb </a:t>
            </a:r>
            <a:r>
              <a:rPr lang="en-US" sz="1200" b="1" dirty="0" smtClean="0"/>
              <a:t>Modifiers: </a:t>
            </a:r>
            <a:r>
              <a:rPr lang="en-US" dirty="0"/>
              <a:t>Verb modifiers can be placed more freely than noun modifiers</a:t>
            </a:r>
            <a:r>
              <a:rPr lang="en-US" dirty="0" smtClean="0"/>
              <a:t>. </a:t>
            </a:r>
            <a:r>
              <a:rPr lang="en-US" dirty="0"/>
              <a:t>However, you should always place a verb modifier so that it modifies the right verb, without ambiguity</a:t>
            </a:r>
            <a:r>
              <a:rPr lang="en-US" dirty="0" smtClean="0"/>
              <a:t>. </a:t>
            </a:r>
            <a:endParaRPr lang="es-PE" sz="1600" dirty="0"/>
          </a:p>
          <a:p>
            <a:pPr marL="0" lvl="0" indent="0" algn="just">
              <a:buNone/>
            </a:pPr>
            <a:r>
              <a:rPr lang="en-US" dirty="0" smtClean="0"/>
              <a:t>“Defining </a:t>
            </a:r>
            <a:r>
              <a:rPr lang="en-US" dirty="0"/>
              <a:t>your terms clearly strengthens your </a:t>
            </a:r>
            <a:r>
              <a:rPr lang="en-US" dirty="0" smtClean="0"/>
              <a:t>argument” Vs “Defining </a:t>
            </a:r>
            <a:r>
              <a:rPr lang="en-US" dirty="0"/>
              <a:t>your terms will clearly strengthen your </a:t>
            </a:r>
            <a:r>
              <a:rPr lang="en-US" dirty="0" smtClean="0"/>
              <a:t>argument”</a:t>
            </a:r>
          </a:p>
          <a:p>
            <a:pPr marL="0" indent="0" algn="just">
              <a:buNone/>
            </a:pPr>
            <a:endParaRPr lang="en-US" b="1" dirty="0" smtClean="0"/>
          </a:p>
          <a:p>
            <a:pPr marL="0" indent="0" algn="just">
              <a:buNone/>
            </a:pPr>
            <a:r>
              <a:rPr lang="en-US" b="1" dirty="0" smtClean="0"/>
              <a:t>3. Absolute phrases:  </a:t>
            </a:r>
            <a:r>
              <a:rPr lang="en-US" dirty="0"/>
              <a:t>few GMAT sentences use a sophisticated modifier called an Absolute Phrase. Absolute phrases are composed of a noun plus a noun modifier. These phrases do not have to modify what they touch; rather, they modify the main clause in some way</a:t>
            </a:r>
            <a:r>
              <a:rPr lang="en-US" dirty="0" smtClean="0"/>
              <a:t>.</a:t>
            </a:r>
            <a:endParaRPr lang="es-PE" dirty="0" smtClean="0"/>
          </a:p>
          <a:p>
            <a:pPr marL="0" lvl="0" indent="0" algn="just">
              <a:buNone/>
            </a:pPr>
            <a:r>
              <a:rPr lang="en-US" dirty="0" smtClean="0"/>
              <a:t>“His </a:t>
            </a:r>
            <a:r>
              <a:rPr lang="en-US" dirty="0"/>
              <a:t>head held high, Owen walked out of the </a:t>
            </a:r>
            <a:r>
              <a:rPr lang="en-US" dirty="0" smtClean="0"/>
              <a:t>store” or “Owen </a:t>
            </a:r>
            <a:r>
              <a:rPr lang="en-US" dirty="0"/>
              <a:t>walked out of the store, his head held </a:t>
            </a:r>
            <a:r>
              <a:rPr lang="en-US" dirty="0" smtClean="0"/>
              <a:t>high”</a:t>
            </a:r>
          </a:p>
          <a:p>
            <a:pPr marL="0" lvl="0" indent="0" algn="just">
              <a:buNone/>
            </a:pPr>
            <a:endParaRPr lang="en-US" b="1" dirty="0"/>
          </a:p>
          <a:p>
            <a:pPr marL="0" indent="0" algn="just">
              <a:buNone/>
            </a:pPr>
            <a:r>
              <a:rPr lang="en-US" b="1" dirty="0" smtClean="0"/>
              <a:t>4. Remember</a:t>
            </a:r>
            <a:r>
              <a:rPr lang="en-US" b="1" dirty="0"/>
              <a:t>, never use Which to do so! </a:t>
            </a:r>
            <a:endParaRPr lang="en-US" b="1" dirty="0" smtClean="0"/>
          </a:p>
          <a:p>
            <a:pPr marL="0" lvl="0" indent="0" algn="just">
              <a:buNone/>
            </a:pPr>
            <a:r>
              <a:rPr lang="en-US" dirty="0"/>
              <a:t>Scientists have found high levels of iridium in certain geological formations around the world, which suggests the cataclysmic impact of a meteor millions of years ago.</a:t>
            </a:r>
            <a:endParaRPr lang="es-PE" dirty="0"/>
          </a:p>
          <a:p>
            <a:pPr marL="0" indent="0" algn="just">
              <a:buNone/>
            </a:pPr>
            <a:endParaRPr lang="es-PE" b="1" dirty="0" smtClean="0"/>
          </a:p>
          <a:p>
            <a:pPr marL="0" indent="0" algn="just">
              <a:buNone/>
            </a:pPr>
            <a:r>
              <a:rPr lang="es-PE" b="1" dirty="0" smtClean="0"/>
              <a:t>5. </a:t>
            </a:r>
            <a:r>
              <a:rPr lang="en-US" b="1" dirty="0"/>
              <a:t>Do not use This/These to express a consequence or result. Those pronouns cannot stand by themselves:</a:t>
            </a:r>
          </a:p>
          <a:p>
            <a:pPr marL="0" indent="0" algn="just">
              <a:buNone/>
            </a:pPr>
            <a:r>
              <a:rPr lang="en-US" dirty="0"/>
              <a:t>Scientists have found high levels of iridium in certain geological formations around the world, AND THIS suggests the cataclysmic impact of a meteor millions of years </a:t>
            </a:r>
            <a:r>
              <a:rPr lang="en-US" dirty="0" smtClean="0"/>
              <a:t>ago</a:t>
            </a:r>
            <a:r>
              <a:rPr lang="en-US" dirty="0"/>
              <a:t> </a:t>
            </a:r>
            <a:r>
              <a:rPr lang="en-US" dirty="0" smtClean="0"/>
              <a:t>vs</a:t>
            </a:r>
          </a:p>
          <a:p>
            <a:pPr marL="0" lvl="0" indent="0" algn="just">
              <a:buNone/>
            </a:pPr>
            <a:r>
              <a:rPr lang="en-US" dirty="0"/>
              <a:t>Scientists have found high levels of iridium in certain geological formations around the world, SUGGESTING the cataclysmic impact of a meteor millions of years ago.</a:t>
            </a:r>
            <a:endParaRPr lang="es-PE" dirty="0"/>
          </a:p>
          <a:p>
            <a:pPr marL="0" indent="0" algn="just">
              <a:buNone/>
            </a:pPr>
            <a:endParaRPr lang="es-PE" b="1" dirty="0"/>
          </a:p>
          <a:p>
            <a:pPr marL="0" lvl="0" indent="0" algn="just">
              <a:buNone/>
            </a:pPr>
            <a:endParaRPr lang="en-US" b="1" dirty="0" smtClean="0"/>
          </a:p>
          <a:p>
            <a:pPr marL="0" lvl="0" indent="0" algn="just">
              <a:buNone/>
            </a:pPr>
            <a:endParaRPr lang="en-US" sz="1600" b="1" dirty="0"/>
          </a:p>
          <a:p>
            <a:pPr marL="0" lvl="0" indent="0" algn="just">
              <a:buNone/>
            </a:pPr>
            <a:endParaRPr lang="es-PE" sz="1600" b="1" dirty="0"/>
          </a:p>
        </p:txBody>
      </p:sp>
    </p:spTree>
    <p:extLst>
      <p:ext uri="{BB962C8B-B14F-4D97-AF65-F5344CB8AC3E}">
        <p14:creationId xmlns:p14="http://schemas.microsoft.com/office/powerpoint/2010/main" val="14166521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9</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6: </a:t>
            </a:r>
            <a:r>
              <a:rPr lang="es-PE" sz="1800" b="1" dirty="0" err="1" smtClean="0"/>
              <a:t>Verbs</a:t>
            </a:r>
            <a:r>
              <a:rPr lang="es-PE" sz="1800" b="1" dirty="0" smtClean="0"/>
              <a:t> (1/2)</a:t>
            </a:r>
            <a:endParaRPr lang="es-PE" sz="1800" b="1" dirty="0"/>
          </a:p>
        </p:txBody>
      </p:sp>
      <p:sp>
        <p:nvSpPr>
          <p:cNvPr id="8" name="2 Marcador de contenido"/>
          <p:cNvSpPr>
            <a:spLocks noGrp="1"/>
          </p:cNvSpPr>
          <p:nvPr>
            <p:ph idx="1"/>
          </p:nvPr>
        </p:nvSpPr>
        <p:spPr>
          <a:xfrm>
            <a:off x="179512" y="188640"/>
            <a:ext cx="8784976" cy="6247384"/>
          </a:xfrm>
        </p:spPr>
        <p:txBody>
          <a:bodyPr/>
          <a:lstStyle/>
          <a:p>
            <a:pPr marL="0" indent="0" algn="just">
              <a:buNone/>
            </a:pPr>
            <a:r>
              <a:rPr lang="es-PE" sz="1600" b="1" u="sng" dirty="0" err="1" smtClean="0"/>
              <a:t>Verb</a:t>
            </a:r>
            <a:r>
              <a:rPr lang="es-PE" sz="1600" b="1" u="sng" dirty="0" smtClean="0"/>
              <a:t> Tense</a:t>
            </a:r>
          </a:p>
          <a:p>
            <a:pPr marL="0" indent="0" algn="just">
              <a:buNone/>
            </a:pPr>
            <a:r>
              <a:rPr lang="es-PE" sz="1100" b="1" u="sng" dirty="0"/>
              <a:t>Simple </a:t>
            </a:r>
            <a:r>
              <a:rPr lang="es-PE" sz="1100" b="1" u="sng" dirty="0" smtClean="0"/>
              <a:t>Tenses:</a:t>
            </a:r>
            <a:endParaRPr lang="es-PE" sz="1100" b="1" u="sng" dirty="0"/>
          </a:p>
          <a:p>
            <a:pPr marL="180975" indent="-180975">
              <a:buFontTx/>
              <a:buAutoNum type="alphaLcParenR"/>
            </a:pPr>
            <a:r>
              <a:rPr lang="en-US" sz="1100" b="1" dirty="0" smtClean="0">
                <a:latin typeface="Arial" panose="020B0604020202020204" pitchFamily="34" charset="0"/>
                <a:cs typeface="Arial" panose="020B0604020202020204" pitchFamily="34" charset="0"/>
              </a:rPr>
              <a:t>Simple Past:  </a:t>
            </a:r>
            <a:r>
              <a:rPr lang="en-GB" sz="1100" dirty="0" smtClean="0">
                <a:latin typeface="Arial" panose="020B0604020202020204" pitchFamily="34" charset="0"/>
                <a:cs typeface="Arial" panose="020B0604020202020204" pitchFamily="34" charset="0"/>
              </a:rPr>
              <a:t>It </a:t>
            </a:r>
            <a:r>
              <a:rPr lang="en-GB" sz="1100" dirty="0">
                <a:latin typeface="Arial" panose="020B0604020202020204" pitchFamily="34" charset="0"/>
                <a:cs typeface="Arial" panose="020B0604020202020204" pitchFamily="34" charset="0"/>
              </a:rPr>
              <a:t>began and ended in the past</a:t>
            </a:r>
            <a:r>
              <a:rPr lang="en-GB" sz="1100" dirty="0" smtClean="0">
                <a:latin typeface="Arial" panose="020B0604020202020204" pitchFamily="34" charset="0"/>
                <a:cs typeface="Arial" panose="020B0604020202020204" pitchFamily="34" charset="0"/>
              </a:rPr>
              <a:t>. </a:t>
            </a:r>
            <a:r>
              <a:rPr lang="en-GB" sz="1100" b="1" dirty="0" smtClean="0">
                <a:latin typeface="Arial" panose="020B0604020202020204" pitchFamily="34" charset="0"/>
                <a:cs typeface="Arial" panose="020B0604020202020204" pitchFamily="34" charset="0"/>
              </a:rPr>
              <a:t>I studied for the GMAT.</a:t>
            </a:r>
            <a:endParaRPr lang="en-US" sz="1100" b="1" dirty="0" smtClean="0">
              <a:latin typeface="Arial" panose="020B0604020202020204" pitchFamily="34" charset="0"/>
              <a:cs typeface="Arial" panose="020B0604020202020204" pitchFamily="34" charset="0"/>
            </a:endParaRPr>
          </a:p>
          <a:p>
            <a:pPr marL="180975" indent="-180975">
              <a:buFontTx/>
              <a:buAutoNum type="alphaLcParenR"/>
            </a:pPr>
            <a:r>
              <a:rPr lang="en-US" sz="1100" b="1" dirty="0">
                <a:latin typeface="Arial" panose="020B0604020202020204" pitchFamily="34" charset="0"/>
                <a:cs typeface="Arial" panose="020B0604020202020204" pitchFamily="34" charset="0"/>
              </a:rPr>
              <a:t>Simple </a:t>
            </a:r>
            <a:r>
              <a:rPr lang="en-US" sz="1100" b="1" dirty="0" smtClean="0">
                <a:latin typeface="Arial" panose="020B0604020202020204" pitchFamily="34" charset="0"/>
                <a:cs typeface="Arial" panose="020B0604020202020204" pitchFamily="34" charset="0"/>
              </a:rPr>
              <a:t>Present: </a:t>
            </a:r>
            <a:r>
              <a:rPr lang="en-US" sz="1100" dirty="0" smtClean="0">
                <a:latin typeface="Arial" panose="020B0604020202020204" pitchFamily="34" charset="0"/>
                <a:cs typeface="Arial" panose="020B0604020202020204" pitchFamily="34" charset="0"/>
              </a:rPr>
              <a:t>T</a:t>
            </a:r>
            <a:r>
              <a:rPr lang="en-GB" sz="1100" dirty="0" smtClean="0">
                <a:latin typeface="Arial" panose="020B0604020202020204" pitchFamily="34" charset="0"/>
                <a:cs typeface="Arial" panose="020B0604020202020204" pitchFamily="34" charset="0"/>
              </a:rPr>
              <a:t>he </a:t>
            </a:r>
            <a:r>
              <a:rPr lang="en-GB" sz="1100" dirty="0">
                <a:latin typeface="Arial" panose="020B0604020202020204" pitchFamily="34" charset="0"/>
                <a:cs typeface="Arial" panose="020B0604020202020204" pitchFamily="34" charset="0"/>
              </a:rPr>
              <a:t>simple present expresses events or </a:t>
            </a:r>
            <a:r>
              <a:rPr lang="en-GB" sz="1100" dirty="0" smtClean="0">
                <a:latin typeface="Arial" panose="020B0604020202020204" pitchFamily="34" charset="0"/>
                <a:cs typeface="Arial" panose="020B0604020202020204" pitchFamily="34" charset="0"/>
              </a:rPr>
              <a:t>situations</a:t>
            </a:r>
            <a:r>
              <a:rPr lang="es-PE" sz="1100" dirty="0" smtClean="0">
                <a:latin typeface="Arial" panose="020B0604020202020204" pitchFamily="34" charset="0"/>
                <a:cs typeface="Arial" panose="020B0604020202020204" pitchFamily="34" charset="0"/>
              </a:rPr>
              <a:t>. </a:t>
            </a:r>
            <a:r>
              <a:rPr lang="en-GB" sz="1100" b="1" dirty="0">
                <a:latin typeface="Arial" panose="020B0604020202020204" pitchFamily="34" charset="0"/>
                <a:cs typeface="Arial" panose="020B0604020202020204" pitchFamily="34" charset="0"/>
              </a:rPr>
              <a:t>I study for the GMAT.</a:t>
            </a:r>
            <a:r>
              <a:rPr lang="en-GB" sz="1100" dirty="0">
                <a:latin typeface="Arial" panose="020B0604020202020204" pitchFamily="34" charset="0"/>
                <a:cs typeface="Arial" panose="020B0604020202020204" pitchFamily="34" charset="0"/>
              </a:rPr>
              <a:t> </a:t>
            </a:r>
            <a:endParaRPr lang="en-US" sz="1100" b="1" dirty="0" smtClean="0">
              <a:latin typeface="Arial" panose="020B0604020202020204" pitchFamily="34" charset="0"/>
              <a:cs typeface="Arial" panose="020B0604020202020204" pitchFamily="34" charset="0"/>
            </a:endParaRPr>
          </a:p>
          <a:p>
            <a:pPr marL="180975" indent="-180975">
              <a:buFontTx/>
              <a:buAutoNum type="alphaLcParenR"/>
            </a:pPr>
            <a:r>
              <a:rPr lang="en-US" sz="1100" b="1" dirty="0" smtClean="0">
                <a:latin typeface="Arial" panose="020B0604020202020204" pitchFamily="34" charset="0"/>
                <a:cs typeface="Arial" panose="020B0604020202020204" pitchFamily="34" charset="0"/>
              </a:rPr>
              <a:t>Simple Future: </a:t>
            </a:r>
            <a:r>
              <a:rPr lang="en-GB" sz="1100" dirty="0">
                <a:latin typeface="Arial" panose="020B0604020202020204" pitchFamily="34" charset="0"/>
                <a:cs typeface="Arial" panose="020B0604020202020204" pitchFamily="34" charset="0"/>
              </a:rPr>
              <a:t>At one particular time in the future, this event or situation will occur</a:t>
            </a:r>
            <a:r>
              <a:rPr lang="en-GB" sz="1100" dirty="0" smtClean="0">
                <a:latin typeface="Arial" panose="020B0604020202020204" pitchFamily="34" charset="0"/>
                <a:cs typeface="Arial" panose="020B0604020202020204" pitchFamily="34" charset="0"/>
              </a:rPr>
              <a:t>.</a:t>
            </a:r>
            <a:r>
              <a:rPr lang="es-PE" sz="1100" dirty="0">
                <a:latin typeface="Arial" panose="020B0604020202020204" pitchFamily="34" charset="0"/>
                <a:cs typeface="Arial" panose="020B0604020202020204" pitchFamily="34" charset="0"/>
              </a:rPr>
              <a:t> </a:t>
            </a:r>
            <a:r>
              <a:rPr lang="en-GB" sz="1100" b="1" dirty="0">
                <a:latin typeface="Arial" panose="020B0604020202020204" pitchFamily="34" charset="0"/>
                <a:cs typeface="Arial" panose="020B0604020202020204" pitchFamily="34" charset="0"/>
              </a:rPr>
              <a:t>I will study for the GMAT</a:t>
            </a:r>
            <a:r>
              <a:rPr lang="en-GB" sz="1100" b="1" dirty="0" smtClean="0">
                <a:latin typeface="Arial" panose="020B0604020202020204" pitchFamily="34" charset="0"/>
                <a:cs typeface="Arial" panose="020B0604020202020204" pitchFamily="34" charset="0"/>
              </a:rPr>
              <a:t>.</a:t>
            </a:r>
          </a:p>
          <a:p>
            <a:pPr marL="180975" indent="-180975">
              <a:buFontTx/>
              <a:buAutoNum type="alphaLcParenR"/>
            </a:pPr>
            <a:endParaRPr lang="en-US" sz="1100" b="1" dirty="0">
              <a:latin typeface="Arial" panose="020B0604020202020204" pitchFamily="34" charset="0"/>
              <a:cs typeface="Arial" panose="020B0604020202020204" pitchFamily="34" charset="0"/>
            </a:endParaRPr>
          </a:p>
          <a:p>
            <a:pPr marL="0" indent="0" algn="just">
              <a:buNone/>
            </a:pPr>
            <a:r>
              <a:rPr lang="en-US" sz="1100" b="1" u="sng" dirty="0"/>
              <a:t>Progressive </a:t>
            </a:r>
            <a:r>
              <a:rPr lang="es-PE" sz="1100" b="1" u="sng" dirty="0" smtClean="0"/>
              <a:t>Tenses(Be + </a:t>
            </a:r>
            <a:r>
              <a:rPr lang="es-PE" sz="1100" b="1" u="sng" dirty="0" err="1" smtClean="0"/>
              <a:t>Verb-ing</a:t>
            </a:r>
            <a:r>
              <a:rPr lang="es-PE" sz="1100" b="1" u="sng" dirty="0" smtClean="0"/>
              <a:t>): </a:t>
            </a:r>
          </a:p>
          <a:p>
            <a:pPr marL="180975" indent="-180975" algn="just">
              <a:buFont typeface="+mj-lt"/>
              <a:buAutoNum type="alphaLcParenR"/>
              <a:tabLst>
                <a:tab pos="180975" algn="l"/>
              </a:tabLst>
            </a:pPr>
            <a:r>
              <a:rPr lang="en-GB" sz="1100" b="1" dirty="0" smtClean="0"/>
              <a:t>Past Progressive:</a:t>
            </a:r>
            <a:r>
              <a:rPr lang="en-GB" sz="1100" dirty="0" smtClean="0"/>
              <a:t> The </a:t>
            </a:r>
            <a:r>
              <a:rPr lang="en-GB" sz="1100" dirty="0"/>
              <a:t>action was in progress during a particular time in the past</a:t>
            </a:r>
            <a:r>
              <a:rPr lang="en-GB" sz="1100" dirty="0" smtClean="0"/>
              <a:t>. </a:t>
            </a:r>
            <a:r>
              <a:rPr lang="en-GB" sz="1100" b="1" dirty="0"/>
              <a:t>I was studying for the GMAT</a:t>
            </a:r>
            <a:r>
              <a:rPr lang="en-GB" sz="1100" dirty="0"/>
              <a:t>.</a:t>
            </a:r>
            <a:endParaRPr lang="es-PE" sz="1100" dirty="0">
              <a:latin typeface="Calibri"/>
              <a:ea typeface="Times New Roman"/>
              <a:cs typeface="Times New Roman"/>
            </a:endParaRPr>
          </a:p>
          <a:p>
            <a:pPr marL="180975" indent="-180975" algn="just">
              <a:buFont typeface="+mj-lt"/>
              <a:buAutoNum type="alphaLcParenR"/>
              <a:tabLst>
                <a:tab pos="180975" algn="l"/>
              </a:tabLst>
            </a:pPr>
            <a:r>
              <a:rPr lang="en-GB" sz="1100" b="1" dirty="0" smtClean="0"/>
              <a:t>Present progressive:</a:t>
            </a:r>
            <a:r>
              <a:rPr lang="en-GB" sz="1100" dirty="0" smtClean="0"/>
              <a:t> </a:t>
            </a:r>
            <a:r>
              <a:rPr lang="en-GB" sz="1100" dirty="0"/>
              <a:t>The action is in progress at this moment. </a:t>
            </a:r>
            <a:r>
              <a:rPr lang="en-GB" sz="1100" b="1" dirty="0"/>
              <a:t>I am studying for the GMAT</a:t>
            </a:r>
            <a:r>
              <a:rPr lang="en-GB" sz="1100" b="1" dirty="0" smtClean="0"/>
              <a:t>.</a:t>
            </a:r>
            <a:endParaRPr lang="es-PE" sz="1100" b="1" dirty="0" smtClean="0"/>
          </a:p>
          <a:p>
            <a:pPr marL="180975" indent="-180975" algn="just">
              <a:buFont typeface="+mj-lt"/>
              <a:buAutoNum type="alphaLcParenR"/>
              <a:tabLst>
                <a:tab pos="180975" algn="l"/>
              </a:tabLst>
            </a:pPr>
            <a:r>
              <a:rPr lang="en-GB" sz="1100" b="1" dirty="0" smtClean="0"/>
              <a:t>Future Progressive: </a:t>
            </a:r>
            <a:r>
              <a:rPr lang="en-GB" sz="1100" dirty="0"/>
              <a:t>The action will be in progress during a particular time in the </a:t>
            </a:r>
            <a:r>
              <a:rPr lang="en-GB" sz="1100" dirty="0" smtClean="0"/>
              <a:t>future. </a:t>
            </a:r>
            <a:r>
              <a:rPr lang="en-GB" sz="1100" b="1" dirty="0"/>
              <a:t>I will be studying for the GMAT</a:t>
            </a:r>
            <a:r>
              <a:rPr lang="en-GB" sz="1100" b="1" dirty="0" smtClean="0"/>
              <a:t>. </a:t>
            </a:r>
            <a:r>
              <a:rPr lang="en-GB" sz="1100" dirty="0" smtClean="0"/>
              <a:t>Do not use it for general definitions nor indicate future actions</a:t>
            </a:r>
          </a:p>
          <a:p>
            <a:pPr marL="0" indent="0" algn="just">
              <a:buNone/>
              <a:tabLst>
                <a:tab pos="180975" algn="l"/>
              </a:tabLst>
            </a:pPr>
            <a:r>
              <a:rPr lang="en-GB" sz="1100" dirty="0" smtClean="0"/>
              <a:t>Do not </a:t>
            </a:r>
            <a:r>
              <a:rPr lang="en-GB" sz="1100" dirty="0"/>
              <a:t>express a state of being or </a:t>
            </a:r>
            <a:r>
              <a:rPr lang="en-GB" sz="1100" dirty="0" smtClean="0"/>
              <a:t>action : Like, Love, Hate, Want, Know, Realize, Suppose, Mean, Belong, Fit, Signify, Consist</a:t>
            </a:r>
            <a:endParaRPr lang="en-GB" sz="1100" dirty="0"/>
          </a:p>
          <a:p>
            <a:pPr marL="0" indent="0" algn="just">
              <a:buNone/>
              <a:tabLst>
                <a:tab pos="180975" algn="l"/>
              </a:tabLst>
            </a:pPr>
            <a:endParaRPr lang="es-PE" sz="1100" b="1" u="sng" dirty="0" smtClean="0"/>
          </a:p>
          <a:p>
            <a:pPr marL="0" indent="0" algn="just">
              <a:buNone/>
              <a:tabLst>
                <a:tab pos="180975" algn="l"/>
              </a:tabLst>
            </a:pPr>
            <a:r>
              <a:rPr lang="es-PE" sz="1100" b="1" u="sng" dirty="0" err="1" smtClean="0"/>
              <a:t>Perfect</a:t>
            </a:r>
            <a:r>
              <a:rPr lang="es-PE" sz="1100" b="1" u="sng" dirty="0" smtClean="0"/>
              <a:t> Tense (</a:t>
            </a:r>
            <a:r>
              <a:rPr lang="es-PE" sz="1100" b="1" u="sng" dirty="0" err="1" smtClean="0"/>
              <a:t>Have+Verb-Perfect</a:t>
            </a:r>
            <a:r>
              <a:rPr lang="es-PE" sz="1100" b="1" u="sng" dirty="0" smtClean="0"/>
              <a:t>): </a:t>
            </a:r>
          </a:p>
          <a:p>
            <a:pPr marL="180975" indent="-180975" algn="just">
              <a:buFont typeface="+mj-lt"/>
              <a:buAutoNum type="alphaLcParenR"/>
              <a:tabLst>
                <a:tab pos="180975" algn="l"/>
              </a:tabLst>
            </a:pPr>
            <a:r>
              <a:rPr lang="en-GB" sz="1100" b="1" dirty="0">
                <a:latin typeface="Arial" panose="020B0604020202020204" pitchFamily="34" charset="0"/>
                <a:cs typeface="Arial" panose="020B0604020202020204" pitchFamily="34" charset="0"/>
              </a:rPr>
              <a:t>Past Perfect:</a:t>
            </a:r>
            <a:r>
              <a:rPr lang="en-GB" sz="1100" dirty="0">
                <a:latin typeface="Arial" panose="020B0604020202020204" pitchFamily="34" charset="0"/>
                <a:cs typeface="Arial" panose="020B0604020202020204" pitchFamily="34" charset="0"/>
              </a:rPr>
              <a:t> </a:t>
            </a:r>
            <a:r>
              <a:rPr lang="en-GB" sz="1100" dirty="0"/>
              <a:t>The past perfect emphasizes that an action finishes before another action in the past. The earlier action is in the past perfect, and the later action is in the past simple</a:t>
            </a:r>
            <a:r>
              <a:rPr lang="en-GB" sz="1100" dirty="0">
                <a:latin typeface="Arial" panose="020B0604020202020204" pitchFamily="34" charset="0"/>
                <a:cs typeface="Arial" panose="020B0604020202020204" pitchFamily="34" charset="0"/>
              </a:rPr>
              <a:t>. </a:t>
            </a:r>
            <a:r>
              <a:rPr lang="en-GB" sz="1100" b="1" dirty="0"/>
              <a:t>I had studied for the GMAT when I saw her.</a:t>
            </a:r>
            <a:r>
              <a:rPr lang="es-PE" sz="1100" dirty="0"/>
              <a:t> </a:t>
            </a:r>
            <a:endParaRPr lang="es-PE" sz="1100" b="1" dirty="0" smtClean="0">
              <a:latin typeface="Arial" panose="020B0604020202020204" pitchFamily="34" charset="0"/>
              <a:cs typeface="Arial" panose="020B0604020202020204" pitchFamily="34" charset="0"/>
            </a:endParaRPr>
          </a:p>
          <a:p>
            <a:pPr marL="180975" indent="-180975" algn="just">
              <a:buFont typeface="+mj-lt"/>
              <a:buAutoNum type="alphaLcParenR"/>
              <a:tabLst>
                <a:tab pos="180975" algn="l"/>
              </a:tabLst>
            </a:pPr>
            <a:r>
              <a:rPr lang="en-GB" sz="1100" b="1" dirty="0" smtClean="0">
                <a:latin typeface="Arial" panose="020B0604020202020204" pitchFamily="34" charset="0"/>
                <a:cs typeface="Arial" panose="020B0604020202020204" pitchFamily="34" charset="0"/>
              </a:rPr>
              <a:t>Present Perfect: </a:t>
            </a:r>
            <a:r>
              <a:rPr lang="en-GB" sz="1100" dirty="0"/>
              <a:t>We use the Present Perfect to say that an action happened at an unspecified time before now</a:t>
            </a:r>
            <a:r>
              <a:rPr lang="en-GB" sz="1100" dirty="0" smtClean="0"/>
              <a:t>.. </a:t>
            </a:r>
            <a:r>
              <a:rPr lang="en-GB" sz="1100" dirty="0"/>
              <a:t>You CANNOT use the Present Perfect with specific time expressions such as: yesterday, one year </a:t>
            </a:r>
            <a:r>
              <a:rPr lang="en-GB" sz="1100" dirty="0" smtClean="0"/>
              <a:t>ago and </a:t>
            </a:r>
            <a:r>
              <a:rPr lang="en-GB" sz="1100" dirty="0"/>
              <a:t>last </a:t>
            </a:r>
            <a:r>
              <a:rPr lang="en-GB" sz="1100" dirty="0" smtClean="0"/>
              <a:t>week</a:t>
            </a:r>
            <a:r>
              <a:rPr lang="en-GB" sz="1100" b="1" dirty="0" smtClean="0">
                <a:latin typeface="Arial" panose="020B0604020202020204" pitchFamily="34" charset="0"/>
                <a:cs typeface="Arial" panose="020B0604020202020204" pitchFamily="34" charset="0"/>
              </a:rPr>
              <a:t>. </a:t>
            </a:r>
            <a:r>
              <a:rPr lang="en-GB" sz="1100" b="1" dirty="0"/>
              <a:t>I have studied for the </a:t>
            </a:r>
            <a:r>
              <a:rPr lang="en-GB" sz="1100" b="1" dirty="0" smtClean="0"/>
              <a:t>GMAT(since xx)</a:t>
            </a:r>
            <a:endParaRPr lang="es-PE" sz="1100" b="1" dirty="0"/>
          </a:p>
          <a:p>
            <a:pPr marL="180975" indent="-180975" algn="just">
              <a:buFont typeface="+mj-lt"/>
              <a:buAutoNum type="alphaLcParenR"/>
              <a:tabLst>
                <a:tab pos="180975" algn="l"/>
              </a:tabLst>
            </a:pPr>
            <a:r>
              <a:rPr lang="en-GB" sz="1100" b="1" dirty="0" smtClean="0">
                <a:latin typeface="Arial" panose="020B0604020202020204" pitchFamily="34" charset="0"/>
                <a:cs typeface="Arial" panose="020B0604020202020204" pitchFamily="34" charset="0"/>
              </a:rPr>
              <a:t>Future Perfect: </a:t>
            </a:r>
            <a:r>
              <a:rPr lang="en-GB" sz="1100" dirty="0" smtClean="0"/>
              <a:t>The action will start in the future and it will finish before tomorrow.  The future perfect requires a time reference. </a:t>
            </a:r>
            <a:r>
              <a:rPr lang="en-US" sz="1100" b="1" dirty="0"/>
              <a:t>I will have studied for the </a:t>
            </a:r>
            <a:r>
              <a:rPr lang="en-US" sz="1100" b="1" dirty="0" smtClean="0"/>
              <a:t>GMAT by tomorrow.</a:t>
            </a:r>
          </a:p>
          <a:p>
            <a:pPr marL="0" indent="0" algn="just">
              <a:buNone/>
              <a:tabLst>
                <a:tab pos="180975" algn="l"/>
              </a:tabLst>
            </a:pPr>
            <a:endParaRPr lang="en-US" sz="1100" b="1" u="sng" dirty="0" smtClean="0"/>
          </a:p>
          <a:p>
            <a:pPr marL="0" indent="0" algn="just">
              <a:buNone/>
              <a:tabLst>
                <a:tab pos="180975" algn="l"/>
              </a:tabLst>
            </a:pPr>
            <a:r>
              <a:rPr lang="en-US" sz="1100" b="1" u="sng" dirty="0" smtClean="0"/>
              <a:t>Perfect Progressive (Have + been + Verb-</a:t>
            </a:r>
            <a:r>
              <a:rPr lang="en-US" sz="1100" b="1" u="sng" dirty="0" err="1" smtClean="0"/>
              <a:t>ing</a:t>
            </a:r>
            <a:r>
              <a:rPr lang="en-US" sz="1100" b="1" u="sng" dirty="0" smtClean="0"/>
              <a:t>):</a:t>
            </a:r>
          </a:p>
          <a:p>
            <a:pPr marL="228600" indent="-228600" algn="just">
              <a:lnSpc>
                <a:spcPct val="115000"/>
              </a:lnSpc>
              <a:spcAft>
                <a:spcPts val="0"/>
              </a:spcAft>
              <a:buFont typeface="+mj-lt"/>
              <a:buAutoNum type="alphaLcParenR"/>
            </a:pPr>
            <a:r>
              <a:rPr lang="en-GB" sz="1100" b="1" dirty="0">
                <a:latin typeface="Arial" panose="020B0604020202020204" pitchFamily="34" charset="0"/>
                <a:cs typeface="Arial" panose="020B0604020202020204" pitchFamily="34" charset="0"/>
              </a:rPr>
              <a:t>Past </a:t>
            </a:r>
            <a:r>
              <a:rPr lang="en-GB" sz="1100" b="1" dirty="0" smtClean="0">
                <a:latin typeface="Arial" panose="020B0604020202020204" pitchFamily="34" charset="0"/>
                <a:cs typeface="Arial" panose="020B0604020202020204" pitchFamily="34" charset="0"/>
              </a:rPr>
              <a:t>Perfect Progressive:</a:t>
            </a:r>
            <a:r>
              <a:rPr lang="en-GB" sz="1100" dirty="0" smtClean="0">
                <a:latin typeface="Arial" panose="020B0604020202020204" pitchFamily="34" charset="0"/>
                <a:cs typeface="Arial" panose="020B0604020202020204" pitchFamily="34" charset="0"/>
              </a:rPr>
              <a:t> </a:t>
            </a:r>
            <a:r>
              <a:rPr lang="en-GB" sz="1100" b="1" dirty="0"/>
              <a:t>I had been studying for the GMAT for two hours when I saw </a:t>
            </a:r>
            <a:r>
              <a:rPr lang="en-GB" sz="1100" b="1" dirty="0" smtClean="0"/>
              <a:t>her.</a:t>
            </a:r>
            <a:r>
              <a:rPr lang="es-PE" sz="1100" b="1" dirty="0" smtClean="0">
                <a:latin typeface="Calibri"/>
                <a:cs typeface="Times New Roman"/>
              </a:rPr>
              <a:t> </a:t>
            </a:r>
            <a:r>
              <a:rPr lang="en-GB" sz="1100" dirty="0" smtClean="0"/>
              <a:t>Event </a:t>
            </a:r>
            <a:r>
              <a:rPr lang="en-GB" sz="1100" dirty="0"/>
              <a:t>in progress: </a:t>
            </a:r>
            <a:r>
              <a:rPr lang="en-GB" sz="1100" dirty="0" smtClean="0"/>
              <a:t>Studying. When</a:t>
            </a:r>
            <a:r>
              <a:rPr lang="en-GB" sz="1100" dirty="0"/>
              <a:t>? Before another event in the past</a:t>
            </a:r>
            <a:r>
              <a:rPr lang="en-GB" sz="1100" dirty="0" smtClean="0"/>
              <a:t>. How </a:t>
            </a:r>
            <a:r>
              <a:rPr lang="en-GB" sz="1100" dirty="0"/>
              <a:t>long? For two </a:t>
            </a:r>
            <a:r>
              <a:rPr lang="en-GB" sz="1100" dirty="0" smtClean="0"/>
              <a:t>hours. </a:t>
            </a:r>
          </a:p>
          <a:p>
            <a:pPr marL="228600" indent="-228600" algn="just">
              <a:lnSpc>
                <a:spcPct val="115000"/>
              </a:lnSpc>
              <a:spcAft>
                <a:spcPts val="0"/>
              </a:spcAft>
              <a:buFont typeface="+mj-lt"/>
              <a:buAutoNum type="alphaLcParenR"/>
            </a:pPr>
            <a:r>
              <a:rPr lang="en-GB" sz="1100" b="1" dirty="0" smtClean="0"/>
              <a:t>Present Perfect Progressive: </a:t>
            </a:r>
            <a:r>
              <a:rPr lang="en-GB" sz="1100" b="1" dirty="0"/>
              <a:t>I have been studying for the GMAT for 2 hours</a:t>
            </a:r>
            <a:r>
              <a:rPr lang="en-GB" sz="1100" b="1" dirty="0" smtClean="0"/>
              <a:t>. </a:t>
            </a:r>
            <a:r>
              <a:rPr lang="en-GB" sz="1100" dirty="0"/>
              <a:t>Event in progress: </a:t>
            </a:r>
            <a:r>
              <a:rPr lang="en-GB" sz="1100" dirty="0" smtClean="0"/>
              <a:t>Studying</a:t>
            </a:r>
            <a:r>
              <a:rPr lang="es-PE" sz="1100" dirty="0" smtClean="0"/>
              <a:t>. </a:t>
            </a:r>
            <a:r>
              <a:rPr lang="en-GB" sz="1100" dirty="0" smtClean="0"/>
              <a:t>When</a:t>
            </a:r>
            <a:r>
              <a:rPr lang="en-GB" sz="1100" dirty="0"/>
              <a:t>? Before now, up to </a:t>
            </a:r>
            <a:r>
              <a:rPr lang="en-GB" sz="1100" dirty="0" smtClean="0"/>
              <a:t>now. How </a:t>
            </a:r>
            <a:r>
              <a:rPr lang="en-GB" sz="1100" dirty="0"/>
              <a:t>long? For two </a:t>
            </a:r>
            <a:r>
              <a:rPr lang="en-GB" sz="1100" dirty="0" smtClean="0"/>
              <a:t>hours</a:t>
            </a:r>
          </a:p>
          <a:p>
            <a:pPr marL="228600" indent="-228600" algn="just">
              <a:lnSpc>
                <a:spcPct val="115000"/>
              </a:lnSpc>
              <a:spcAft>
                <a:spcPts val="0"/>
              </a:spcAft>
              <a:buFont typeface="+mj-lt"/>
              <a:buAutoNum type="alphaLcParenR"/>
            </a:pPr>
            <a:r>
              <a:rPr lang="en-GB" sz="1100" b="1" dirty="0" smtClean="0"/>
              <a:t>Future Perfect Progressive: </a:t>
            </a:r>
            <a:r>
              <a:rPr lang="en-GB" sz="1100" b="1" dirty="0"/>
              <a:t>I will have been studying for the GMAT for two hours by tomorrow</a:t>
            </a:r>
            <a:r>
              <a:rPr lang="en-GB" sz="1100" b="1" dirty="0" smtClean="0"/>
              <a:t>. </a:t>
            </a:r>
            <a:r>
              <a:rPr lang="en-GB" sz="1100" dirty="0"/>
              <a:t>Event in progress: </a:t>
            </a:r>
            <a:r>
              <a:rPr lang="en-GB" sz="1100" dirty="0" smtClean="0"/>
              <a:t>Studying</a:t>
            </a:r>
            <a:r>
              <a:rPr lang="es-PE" sz="1100" dirty="0" smtClean="0"/>
              <a:t> </a:t>
            </a:r>
            <a:r>
              <a:rPr lang="en-GB" sz="1100" dirty="0" smtClean="0"/>
              <a:t>When</a:t>
            </a:r>
            <a:r>
              <a:rPr lang="en-GB" sz="1100" dirty="0"/>
              <a:t>? Before another event in the </a:t>
            </a:r>
            <a:r>
              <a:rPr lang="en-GB" sz="1100" dirty="0" smtClean="0"/>
              <a:t>future. How </a:t>
            </a:r>
            <a:r>
              <a:rPr lang="en-GB" sz="1100" dirty="0"/>
              <a:t>long? For two </a:t>
            </a:r>
            <a:r>
              <a:rPr lang="en-GB" sz="1100" dirty="0" smtClean="0"/>
              <a:t>hours</a:t>
            </a:r>
          </a:p>
          <a:p>
            <a:pPr marL="0" indent="0" algn="just">
              <a:lnSpc>
                <a:spcPct val="115000"/>
              </a:lnSpc>
              <a:spcAft>
                <a:spcPts val="0"/>
              </a:spcAft>
              <a:buNone/>
            </a:pPr>
            <a:r>
              <a:rPr lang="es-PE" sz="1100" b="1" u="sng" dirty="0" err="1" smtClean="0"/>
              <a:t>Reporting</a:t>
            </a:r>
            <a:r>
              <a:rPr lang="es-PE" sz="1100" b="1" u="sng" dirty="0" smtClean="0"/>
              <a:t> </a:t>
            </a:r>
            <a:r>
              <a:rPr lang="es-PE" sz="1100" b="1" u="sng" dirty="0" err="1" smtClean="0"/>
              <a:t>Sentences</a:t>
            </a:r>
            <a:r>
              <a:rPr lang="es-PE" sz="1100" b="1" u="sng" dirty="0" smtClean="0"/>
              <a:t>  (</a:t>
            </a:r>
            <a:r>
              <a:rPr lang="es-PE" sz="1100" b="1" u="sng" dirty="0" err="1" smtClean="0"/>
              <a:t>Have+been+Verb-ing</a:t>
            </a:r>
            <a:r>
              <a:rPr lang="es-PE" sz="1100" b="1" u="sng" dirty="0" smtClean="0"/>
              <a:t>): </a:t>
            </a:r>
            <a:r>
              <a:rPr lang="en-US" sz="1100" dirty="0" smtClean="0"/>
              <a:t>Whatever </a:t>
            </a:r>
            <a:r>
              <a:rPr lang="en-US" sz="1100" dirty="0"/>
              <a:t>is reported is called a “Reporting Sentence.” These sentences use common “Reporting Verbs”: admit, agree, announce, claim, complain, confirm, declare, explain, insist, mention, propose, say, and suggest</a:t>
            </a:r>
            <a:r>
              <a:rPr lang="en-US" sz="1100" dirty="0" smtClean="0"/>
              <a:t>. </a:t>
            </a:r>
            <a:r>
              <a:rPr lang="en-US" sz="1100" dirty="0"/>
              <a:t>Typically, we move the tenses back in time one step</a:t>
            </a:r>
            <a:r>
              <a:rPr lang="en-US" sz="1100" dirty="0" smtClean="0"/>
              <a:t>.</a:t>
            </a:r>
            <a:r>
              <a:rPr lang="es-PE" sz="1100" dirty="0" smtClean="0"/>
              <a:t> </a:t>
            </a:r>
            <a:r>
              <a:rPr lang="en-US" sz="1100" b="1" dirty="0"/>
              <a:t>The manager ANNOUNCED that the new website </a:t>
            </a:r>
            <a:r>
              <a:rPr lang="en-US" sz="1100" b="1" u="sng" dirty="0"/>
              <a:t>WAS</a:t>
            </a:r>
            <a:r>
              <a:rPr lang="en-US" sz="1100" b="1" dirty="0"/>
              <a:t> ready, that it </a:t>
            </a:r>
            <a:r>
              <a:rPr lang="en-US" sz="1100" b="1" u="sng" dirty="0"/>
              <a:t>HAD not COST</a:t>
            </a:r>
            <a:r>
              <a:rPr lang="en-US" sz="1100" b="1" dirty="0"/>
              <a:t> too much, and that it </a:t>
            </a:r>
            <a:r>
              <a:rPr lang="en-US" sz="1100" b="1" u="sng" dirty="0"/>
              <a:t>WOULD  help</a:t>
            </a:r>
            <a:r>
              <a:rPr lang="en-US" sz="1100" b="1" dirty="0"/>
              <a:t> boost the sales of the latest computer products.</a:t>
            </a:r>
            <a:endParaRPr lang="es-PE" sz="1100" b="1" dirty="0"/>
          </a:p>
          <a:p>
            <a:pPr marL="0" indent="0" algn="just">
              <a:lnSpc>
                <a:spcPct val="115000"/>
              </a:lnSpc>
              <a:spcAft>
                <a:spcPts val="0"/>
              </a:spcAft>
              <a:buNone/>
            </a:pPr>
            <a:endParaRPr lang="es-PE" sz="1100" dirty="0"/>
          </a:p>
          <a:p>
            <a:pPr marL="0" indent="0" algn="just">
              <a:lnSpc>
                <a:spcPct val="115000"/>
              </a:lnSpc>
              <a:spcAft>
                <a:spcPts val="0"/>
              </a:spcAft>
              <a:buNone/>
            </a:pPr>
            <a:endParaRPr lang="es-PE" sz="1100" b="1" u="sng" dirty="0"/>
          </a:p>
        </p:txBody>
      </p:sp>
    </p:spTree>
    <p:extLst>
      <p:ext uri="{BB962C8B-B14F-4D97-AF65-F5344CB8AC3E}">
        <p14:creationId xmlns:p14="http://schemas.microsoft.com/office/powerpoint/2010/main" val="9745955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10</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6: </a:t>
            </a:r>
            <a:r>
              <a:rPr lang="es-PE" sz="1800" b="1" dirty="0" err="1" smtClean="0"/>
              <a:t>Verbs</a:t>
            </a:r>
            <a:r>
              <a:rPr lang="es-PE" sz="1800" b="1" dirty="0" smtClean="0"/>
              <a:t> (2/2)</a:t>
            </a:r>
            <a:endParaRPr lang="es-PE" sz="1800" b="1" dirty="0"/>
          </a:p>
        </p:txBody>
      </p:sp>
      <p:sp>
        <p:nvSpPr>
          <p:cNvPr id="8" name="2 Marcador de contenido"/>
          <p:cNvSpPr>
            <a:spLocks noGrp="1"/>
          </p:cNvSpPr>
          <p:nvPr>
            <p:ph idx="1"/>
          </p:nvPr>
        </p:nvSpPr>
        <p:spPr>
          <a:xfrm>
            <a:off x="179512" y="205952"/>
            <a:ext cx="8784976" cy="6247384"/>
          </a:xfrm>
        </p:spPr>
        <p:txBody>
          <a:bodyPr/>
          <a:lstStyle/>
          <a:p>
            <a:pPr marL="0" indent="0" algn="just">
              <a:buNone/>
            </a:pPr>
            <a:endParaRPr lang="es-PE" sz="1200" b="1" u="sng" dirty="0" smtClean="0"/>
          </a:p>
          <a:p>
            <a:pPr marL="0" indent="0" algn="just">
              <a:buNone/>
            </a:pPr>
            <a:r>
              <a:rPr lang="es-PE" sz="1200" b="1" u="sng" dirty="0" err="1" smtClean="0"/>
              <a:t>Mood</a:t>
            </a:r>
            <a:endParaRPr lang="es-PE" sz="1200" b="1" u="sng" dirty="0" smtClean="0"/>
          </a:p>
          <a:p>
            <a:pPr marL="0" lvl="0" indent="0">
              <a:buNone/>
            </a:pPr>
            <a:r>
              <a:rPr lang="en-US" sz="1200" b="1" dirty="0"/>
              <a:t>1. The Indicative Mood: </a:t>
            </a:r>
            <a:r>
              <a:rPr lang="en-US" sz="1200" dirty="0"/>
              <a:t>The indicative mood is the most common and is used to express facts and opinions or to make inquiries</a:t>
            </a:r>
            <a:r>
              <a:rPr lang="en-US" sz="1200" dirty="0" smtClean="0"/>
              <a:t>.</a:t>
            </a:r>
            <a:endParaRPr lang="es-PE" sz="1200" dirty="0"/>
          </a:p>
          <a:p>
            <a:pPr marL="177800" lvl="0" indent="-177800">
              <a:buFont typeface="Arial" pitchFamily="34" charset="0"/>
              <a:buChar char="•"/>
            </a:pPr>
            <a:r>
              <a:rPr lang="en-US" sz="1200" dirty="0" err="1"/>
              <a:t>Joda</a:t>
            </a:r>
            <a:r>
              <a:rPr lang="en-US" sz="1200" dirty="0"/>
              <a:t> </a:t>
            </a:r>
            <a:r>
              <a:rPr lang="en-US" sz="1200" u="sng" dirty="0"/>
              <a:t>picks up</a:t>
            </a:r>
            <a:r>
              <a:rPr lang="en-US" sz="1200" dirty="0"/>
              <a:t> the </a:t>
            </a:r>
            <a:r>
              <a:rPr lang="en-US" sz="1200" dirty="0" smtClean="0"/>
              <a:t>boxes, The </a:t>
            </a:r>
            <a:r>
              <a:rPr lang="en-US" sz="1200" dirty="0"/>
              <a:t>dog </a:t>
            </a:r>
            <a:r>
              <a:rPr lang="en-US" sz="1200" u="sng" dirty="0"/>
              <a:t>fetches</a:t>
            </a:r>
            <a:r>
              <a:rPr lang="en-US" sz="1200" dirty="0"/>
              <a:t> the </a:t>
            </a:r>
            <a:r>
              <a:rPr lang="en-US" sz="1200" dirty="0" smtClean="0"/>
              <a:t>stick and </a:t>
            </a:r>
            <a:r>
              <a:rPr lang="en-US" sz="1200" dirty="0" err="1" smtClean="0"/>
              <a:t>Joda</a:t>
            </a:r>
            <a:r>
              <a:rPr lang="en-US" sz="1200" dirty="0" smtClean="0"/>
              <a:t> </a:t>
            </a:r>
            <a:r>
              <a:rPr lang="en-US" sz="1200" u="sng" dirty="0"/>
              <a:t>closes</a:t>
            </a:r>
            <a:r>
              <a:rPr lang="en-US" sz="1200" dirty="0"/>
              <a:t> the window</a:t>
            </a:r>
            <a:r>
              <a:rPr lang="en-US" sz="1200" dirty="0" smtClean="0"/>
              <a:t>.</a:t>
            </a:r>
          </a:p>
          <a:p>
            <a:pPr marL="0" lvl="0" indent="0">
              <a:buNone/>
            </a:pPr>
            <a:r>
              <a:rPr lang="en-US" sz="1200" b="1" dirty="0" smtClean="0"/>
              <a:t>2. </a:t>
            </a:r>
            <a:r>
              <a:rPr lang="en-US" sz="1200" b="1" dirty="0"/>
              <a:t>The </a:t>
            </a:r>
            <a:r>
              <a:rPr lang="en-US" sz="1200" b="1" dirty="0" smtClean="0"/>
              <a:t>Imperative Mood</a:t>
            </a:r>
            <a:r>
              <a:rPr lang="en-US" sz="1200" b="1" dirty="0"/>
              <a:t>: </a:t>
            </a:r>
            <a:r>
              <a:rPr lang="en-US" sz="1200" dirty="0"/>
              <a:t>The imperative mood is also common and is used to give orders or to make requests.  </a:t>
            </a:r>
            <a:endParaRPr lang="es-PE" sz="1200" dirty="0"/>
          </a:p>
          <a:p>
            <a:pPr marL="285750" lvl="0" indent="-285750">
              <a:buFont typeface="Arial" pitchFamily="34" charset="0"/>
              <a:buChar char="•"/>
            </a:pPr>
            <a:r>
              <a:rPr lang="en-US" sz="1200" u="sng" dirty="0"/>
              <a:t>Pick up</a:t>
            </a:r>
            <a:r>
              <a:rPr lang="en-US" sz="1200" dirty="0"/>
              <a:t> those </a:t>
            </a:r>
            <a:r>
              <a:rPr lang="en-US" sz="1200" dirty="0" smtClean="0"/>
              <a:t>boxes, </a:t>
            </a:r>
            <a:r>
              <a:rPr lang="en-US" sz="1200" u="sng" dirty="0" smtClean="0"/>
              <a:t>Fetch</a:t>
            </a:r>
            <a:r>
              <a:rPr lang="en-US" sz="1200" dirty="0" smtClean="0"/>
              <a:t>, </a:t>
            </a:r>
            <a:r>
              <a:rPr lang="en-US" sz="1200" u="sng" dirty="0" smtClean="0"/>
              <a:t>Close </a:t>
            </a:r>
            <a:r>
              <a:rPr lang="en-US" sz="1200" dirty="0"/>
              <a:t>the window</a:t>
            </a:r>
            <a:r>
              <a:rPr lang="en-US" sz="1200" dirty="0" smtClean="0"/>
              <a:t>.</a:t>
            </a:r>
          </a:p>
          <a:p>
            <a:pPr marL="0" indent="0">
              <a:buNone/>
            </a:pPr>
            <a:r>
              <a:rPr lang="en-US" sz="1200" b="1" dirty="0"/>
              <a:t>3. The Subjunctive </a:t>
            </a:r>
            <a:r>
              <a:rPr lang="en-US" sz="1200" b="1" dirty="0" smtClean="0"/>
              <a:t>Mood: </a:t>
            </a:r>
            <a:r>
              <a:rPr lang="en-US" sz="1200" dirty="0"/>
              <a:t>The GMAT loves to test you on the subjunctive mood because it is not very common. You form the present tense subjunctive by dropping the "s" from the end of the third person singular, except for the verb "be</a:t>
            </a:r>
            <a:r>
              <a:rPr lang="en-US" sz="1200" dirty="0" smtClean="0"/>
              <a:t>".</a:t>
            </a:r>
            <a:endParaRPr lang="en-US" sz="1200" b="1" dirty="0" smtClean="0"/>
          </a:p>
          <a:p>
            <a:pPr marL="155575" lvl="1" indent="0">
              <a:buNone/>
            </a:pPr>
            <a:r>
              <a:rPr lang="en-US" sz="1200" b="1" dirty="0" smtClean="0"/>
              <a:t>a) Hypothetical </a:t>
            </a:r>
            <a:r>
              <a:rPr lang="en-US" sz="1200" b="1" dirty="0"/>
              <a:t>subjunctive:</a:t>
            </a:r>
            <a:r>
              <a:rPr lang="en-US" sz="1200" dirty="0"/>
              <a:t> unlikely or unreal conditions (usually after </a:t>
            </a:r>
            <a:r>
              <a:rPr lang="en-US" sz="1200" i="1" dirty="0"/>
              <a:t>if</a:t>
            </a:r>
            <a:r>
              <a:rPr lang="en-US" sz="1200" dirty="0"/>
              <a:t> or a similar word</a:t>
            </a:r>
            <a:r>
              <a:rPr lang="en-US" sz="1200" dirty="0" smtClean="0"/>
              <a:t>).</a:t>
            </a:r>
          </a:p>
          <a:p>
            <a:pPr marL="357188" lvl="1" indent="-85725">
              <a:buFont typeface="+mj-lt"/>
              <a:buAutoNum type="arabicPeriod"/>
            </a:pPr>
            <a:r>
              <a:rPr lang="en-US" sz="1200" b="1" dirty="0" smtClean="0"/>
              <a:t>If </a:t>
            </a:r>
            <a:r>
              <a:rPr lang="en-US" sz="1200" b="1" u="sng" dirty="0"/>
              <a:t>present</a:t>
            </a:r>
            <a:r>
              <a:rPr lang="en-US" sz="1200" b="1" dirty="0"/>
              <a:t>, then </a:t>
            </a:r>
            <a:r>
              <a:rPr lang="en-US" sz="1200" b="1" u="sng" dirty="0" smtClean="0"/>
              <a:t>present: </a:t>
            </a:r>
            <a:r>
              <a:rPr lang="en-US" sz="1200" dirty="0"/>
              <a:t>If you study, you get a high score</a:t>
            </a:r>
            <a:endParaRPr lang="en-US" sz="1200" b="1" u="sng" dirty="0" smtClean="0"/>
          </a:p>
          <a:p>
            <a:pPr marL="357188" lvl="1" indent="-85725">
              <a:buFont typeface="+mj-lt"/>
              <a:buAutoNum type="arabicPeriod"/>
            </a:pPr>
            <a:r>
              <a:rPr lang="en-US" sz="1200" b="1" dirty="0"/>
              <a:t>If </a:t>
            </a:r>
            <a:r>
              <a:rPr lang="en-US" sz="1200" b="1" u="sng" dirty="0"/>
              <a:t>present</a:t>
            </a:r>
            <a:r>
              <a:rPr lang="en-US" sz="1200" b="1" dirty="0"/>
              <a:t>, then </a:t>
            </a:r>
            <a:r>
              <a:rPr lang="en-US" sz="1200" b="1" u="sng" dirty="0"/>
              <a:t>“can” or “may</a:t>
            </a:r>
            <a:r>
              <a:rPr lang="en-US" sz="1200" b="1" u="sng" dirty="0" smtClean="0"/>
              <a:t>”: </a:t>
            </a:r>
            <a:r>
              <a:rPr lang="en-US" sz="1200" dirty="0"/>
              <a:t>If you study, you may get a high score</a:t>
            </a:r>
            <a:endParaRPr lang="en-US" sz="1200" b="1" u="sng" dirty="0" smtClean="0"/>
          </a:p>
          <a:p>
            <a:pPr marL="357188" lvl="1" indent="-85725">
              <a:buFont typeface="+mj-lt"/>
              <a:buAutoNum type="arabicPeriod"/>
            </a:pPr>
            <a:r>
              <a:rPr lang="en-US" sz="1200" b="1" dirty="0"/>
              <a:t>If </a:t>
            </a:r>
            <a:r>
              <a:rPr lang="en-US" sz="1200" b="1" u="sng" dirty="0"/>
              <a:t>present</a:t>
            </a:r>
            <a:r>
              <a:rPr lang="en-US" sz="1200" b="1" dirty="0"/>
              <a:t>, then </a:t>
            </a:r>
            <a:r>
              <a:rPr lang="en-US" sz="1200" b="1" u="sng" dirty="0" smtClean="0"/>
              <a:t>future: </a:t>
            </a:r>
            <a:r>
              <a:rPr lang="en-US" sz="1200" dirty="0"/>
              <a:t>If you study, you will get a high </a:t>
            </a:r>
            <a:r>
              <a:rPr lang="en-US" sz="1200" dirty="0" smtClean="0"/>
              <a:t>score</a:t>
            </a:r>
          </a:p>
          <a:p>
            <a:pPr marL="357188" lvl="1" indent="-85725">
              <a:buFont typeface="+mj-lt"/>
              <a:buAutoNum type="arabicPeriod"/>
            </a:pPr>
            <a:r>
              <a:rPr lang="en-US" sz="1200" b="1" dirty="0"/>
              <a:t>If </a:t>
            </a:r>
            <a:r>
              <a:rPr lang="en-US" sz="1200" b="1" u="sng" dirty="0"/>
              <a:t>Present Perfect</a:t>
            </a:r>
            <a:r>
              <a:rPr lang="en-US" sz="1200" b="1" dirty="0"/>
              <a:t>, then </a:t>
            </a:r>
            <a:r>
              <a:rPr lang="en-US" sz="1200" b="1" u="sng" dirty="0" smtClean="0"/>
              <a:t>Future: </a:t>
            </a:r>
            <a:r>
              <a:rPr lang="en-US" sz="1200" dirty="0"/>
              <a:t>If you have studied, you will get a high </a:t>
            </a:r>
            <a:r>
              <a:rPr lang="en-US" sz="1200" dirty="0" smtClean="0"/>
              <a:t>score</a:t>
            </a:r>
          </a:p>
          <a:p>
            <a:pPr marL="357188" lvl="1" indent="-85725">
              <a:buFont typeface="+mj-lt"/>
              <a:buAutoNum type="arabicPeriod"/>
            </a:pPr>
            <a:r>
              <a:rPr lang="en-US" sz="1200" b="1" dirty="0"/>
              <a:t>If </a:t>
            </a:r>
            <a:r>
              <a:rPr lang="en-US" sz="1200" b="1" u="sng" dirty="0"/>
              <a:t>Hypothetical Subjunctive</a:t>
            </a:r>
            <a:r>
              <a:rPr lang="en-US" sz="1200" b="1" dirty="0"/>
              <a:t>, then </a:t>
            </a:r>
            <a:r>
              <a:rPr lang="en-US" sz="1200" b="1" u="sng" dirty="0" smtClean="0"/>
              <a:t>Conditional:</a:t>
            </a:r>
            <a:r>
              <a:rPr lang="en-US" sz="1200" b="1" dirty="0" smtClean="0"/>
              <a:t> </a:t>
            </a:r>
            <a:r>
              <a:rPr lang="en-US" sz="1200" dirty="0"/>
              <a:t>If you studied tomorrow, you would get a high </a:t>
            </a:r>
            <a:r>
              <a:rPr lang="en-US" sz="1200" dirty="0" smtClean="0"/>
              <a:t>score</a:t>
            </a:r>
          </a:p>
          <a:p>
            <a:pPr marL="357188" lvl="1" indent="-85725">
              <a:buFont typeface="+mj-lt"/>
              <a:buAutoNum type="arabicPeriod"/>
            </a:pPr>
            <a:r>
              <a:rPr lang="en-US" sz="1200" b="1" dirty="0"/>
              <a:t>If </a:t>
            </a:r>
            <a:r>
              <a:rPr lang="en-US" sz="1200" b="1" u="sng" dirty="0"/>
              <a:t>Past Perfect</a:t>
            </a:r>
            <a:r>
              <a:rPr lang="en-US" sz="1200" b="1" dirty="0"/>
              <a:t>, then </a:t>
            </a:r>
            <a:r>
              <a:rPr lang="en-US" sz="1200" b="1" u="sng" dirty="0"/>
              <a:t>Conditional </a:t>
            </a:r>
            <a:r>
              <a:rPr lang="en-US" sz="1200" b="1" u="sng" dirty="0" smtClean="0"/>
              <a:t>Perfect: </a:t>
            </a:r>
            <a:r>
              <a:rPr lang="en-US" sz="1200" dirty="0"/>
              <a:t>If you had studied, you would have gotten a high </a:t>
            </a:r>
            <a:r>
              <a:rPr lang="en-US" sz="1200" dirty="0" smtClean="0"/>
              <a:t>score</a:t>
            </a:r>
            <a:endParaRPr lang="en-US" sz="1200" b="1" dirty="0" smtClean="0"/>
          </a:p>
          <a:p>
            <a:pPr marL="155575" lvl="1" indent="0">
              <a:buNone/>
            </a:pPr>
            <a:r>
              <a:rPr lang="en-US" sz="1200" b="1" dirty="0" smtClean="0"/>
              <a:t>b) Command subjunctive:</a:t>
            </a:r>
            <a:r>
              <a:rPr lang="en-US" sz="1200" dirty="0" smtClean="0"/>
              <a:t> Proposals, desires, and requests formed with certain verbs and the word </a:t>
            </a:r>
            <a:r>
              <a:rPr lang="en-US" sz="1200" i="1" dirty="0" smtClean="0"/>
              <a:t>that</a:t>
            </a:r>
            <a:r>
              <a:rPr lang="en-US" sz="1200" dirty="0" smtClean="0"/>
              <a:t>. </a:t>
            </a:r>
          </a:p>
          <a:p>
            <a:pPr marL="357188" lvl="1" indent="-85725">
              <a:buFont typeface="+mj-lt"/>
              <a:buAutoNum type="arabicPeriod"/>
              <a:tabLst>
                <a:tab pos="357188" algn="l"/>
              </a:tabLst>
            </a:pPr>
            <a:r>
              <a:rPr lang="en-US" sz="1200" b="1" dirty="0"/>
              <a:t>Verbs that take de Command </a:t>
            </a:r>
            <a:r>
              <a:rPr lang="en-US" sz="1200" b="1" dirty="0" smtClean="0"/>
              <a:t>Subjunctive: </a:t>
            </a:r>
            <a:r>
              <a:rPr lang="en-US" sz="1200" dirty="0"/>
              <a:t>The </a:t>
            </a:r>
            <a:r>
              <a:rPr lang="en-US" sz="1200" u="sng" dirty="0"/>
              <a:t>Command Subjunctive</a:t>
            </a:r>
            <a:r>
              <a:rPr lang="en-US" sz="1200" dirty="0"/>
              <a:t> is used with certain </a:t>
            </a:r>
            <a:r>
              <a:rPr lang="en-US" sz="1200" u="sng" dirty="0"/>
              <a:t>Bossy Verbs</a:t>
            </a:r>
            <a:r>
              <a:rPr lang="en-US" sz="1200" dirty="0"/>
              <a:t>: </a:t>
            </a:r>
            <a:r>
              <a:rPr lang="en-US" sz="1200" i="1" dirty="0"/>
              <a:t>demand, dictate, insist, mandate, propose, recommend, request, stipulate, </a:t>
            </a:r>
            <a:r>
              <a:rPr lang="en-US" sz="1200" i="1" dirty="0" smtClean="0"/>
              <a:t>suggest. </a:t>
            </a:r>
            <a:r>
              <a:rPr lang="en-US" sz="1200" dirty="0"/>
              <a:t>Bossy Verb + </a:t>
            </a:r>
            <a:r>
              <a:rPr lang="en-US" sz="1200" i="1" dirty="0"/>
              <a:t>THAT</a:t>
            </a:r>
            <a:r>
              <a:rPr lang="en-US" sz="1200" dirty="0"/>
              <a:t> + subject + Base </a:t>
            </a:r>
            <a:r>
              <a:rPr lang="en-US" sz="1200" dirty="0" smtClean="0"/>
              <a:t>Verb</a:t>
            </a:r>
            <a:endParaRPr lang="es-PE" sz="1200" dirty="0"/>
          </a:p>
          <a:p>
            <a:pPr marL="357188" lvl="1" indent="-85725">
              <a:buFont typeface="+mj-lt"/>
              <a:buAutoNum type="arabicPeriod"/>
              <a:tabLst>
                <a:tab pos="357188" algn="l"/>
              </a:tabLst>
            </a:pPr>
            <a:r>
              <a:rPr lang="en-US" sz="1200" b="1" dirty="0"/>
              <a:t>Verbs that take the </a:t>
            </a:r>
            <a:r>
              <a:rPr lang="en-US" sz="1200" b="1" dirty="0" smtClean="0"/>
              <a:t>Infinitive: </a:t>
            </a:r>
            <a:r>
              <a:rPr lang="en-US" sz="1200" dirty="0"/>
              <a:t>Some verbs must be used with an </a:t>
            </a:r>
            <a:r>
              <a:rPr lang="en-US" sz="1200" b="1" dirty="0"/>
              <a:t>infinitive (to + base verb)</a:t>
            </a:r>
            <a:r>
              <a:rPr lang="en-US" sz="1200" dirty="0"/>
              <a:t>. The most common verbs that take only the infinitive are: </a:t>
            </a:r>
            <a:r>
              <a:rPr lang="en-US" sz="1200" b="1" i="1" dirty="0"/>
              <a:t>advise, allow, forbid, persuade, </a:t>
            </a:r>
            <a:r>
              <a:rPr lang="en-US" sz="1200" b="1" i="1" dirty="0" smtClean="0"/>
              <a:t>want. </a:t>
            </a:r>
            <a:r>
              <a:rPr lang="en-US" sz="1200" dirty="0"/>
              <a:t>The teacher WANTS him TO DO the </a:t>
            </a:r>
            <a:r>
              <a:rPr lang="en-US" sz="1200" dirty="0" smtClean="0"/>
              <a:t>homework.</a:t>
            </a:r>
            <a:endParaRPr lang="en-US" sz="1200" b="1" i="1" dirty="0" smtClean="0"/>
          </a:p>
          <a:p>
            <a:pPr marL="357188" lvl="1" indent="-85725">
              <a:buFont typeface="+mj-lt"/>
              <a:buAutoNum type="arabicPeriod"/>
              <a:tabLst>
                <a:tab pos="357188" algn="l"/>
              </a:tabLst>
            </a:pPr>
            <a:r>
              <a:rPr lang="en-US" sz="1200" b="1" dirty="0" smtClean="0"/>
              <a:t>Verbs </a:t>
            </a:r>
            <a:r>
              <a:rPr lang="en-US" sz="1200" b="1" dirty="0"/>
              <a:t>that take either the Command Subjunctive or the </a:t>
            </a:r>
            <a:r>
              <a:rPr lang="en-US" sz="1200" b="1" dirty="0" smtClean="0"/>
              <a:t>Infinitive : </a:t>
            </a:r>
            <a:r>
              <a:rPr lang="en-US" sz="1200" dirty="0"/>
              <a:t>Some verbs that take either the Command Subjunctive or the Infinitive: </a:t>
            </a:r>
            <a:r>
              <a:rPr lang="en-US" sz="1200" b="1" i="1" dirty="0"/>
              <a:t>ask, beg, intend, order, prefer, urge, require</a:t>
            </a:r>
            <a:r>
              <a:rPr lang="en-US" sz="1200" i="1" dirty="0"/>
              <a:t> </a:t>
            </a:r>
            <a:r>
              <a:rPr lang="en-US" sz="1200" i="1" dirty="0" smtClean="0"/>
              <a:t>. </a:t>
            </a:r>
            <a:r>
              <a:rPr lang="en-US" sz="1200" dirty="0"/>
              <a:t>The President </a:t>
            </a:r>
            <a:r>
              <a:rPr lang="en-US" sz="1200" u="sng" dirty="0"/>
              <a:t>required</a:t>
            </a:r>
            <a:r>
              <a:rPr lang="en-US" sz="1200" dirty="0"/>
              <a:t> THAT HE BE here. </a:t>
            </a:r>
            <a:endParaRPr lang="es-PE" sz="1200" b="1" u="sng" dirty="0" smtClean="0"/>
          </a:p>
          <a:p>
            <a:pPr marL="0" indent="0">
              <a:buNone/>
            </a:pPr>
            <a:r>
              <a:rPr lang="es-PE" sz="1200" b="1" u="sng" dirty="0" err="1" smtClean="0"/>
              <a:t>Voice</a:t>
            </a:r>
            <a:r>
              <a:rPr lang="es-PE" sz="1200" b="1" u="sng" dirty="0" smtClean="0"/>
              <a:t>: </a:t>
            </a:r>
            <a:r>
              <a:rPr lang="en-US" sz="1200" b="1" dirty="0" smtClean="0">
                <a:latin typeface="Arial" pitchFamily="34" charset="0"/>
                <a:cs typeface="Arial" pitchFamily="34" charset="0"/>
              </a:rPr>
              <a:t>Active Vs Passive: </a:t>
            </a:r>
            <a:r>
              <a:rPr lang="en-US" sz="1200" dirty="0" err="1" smtClean="0"/>
              <a:t>Joda</a:t>
            </a:r>
            <a:r>
              <a:rPr lang="en-US" sz="1200" dirty="0" smtClean="0"/>
              <a:t> </a:t>
            </a:r>
            <a:r>
              <a:rPr lang="en-US" sz="1200" dirty="0"/>
              <a:t>plays the </a:t>
            </a:r>
            <a:r>
              <a:rPr lang="en-US" sz="1200" dirty="0" smtClean="0"/>
              <a:t>piano</a:t>
            </a:r>
            <a:r>
              <a:rPr lang="en-US" sz="1200" dirty="0"/>
              <a:t> </a:t>
            </a:r>
            <a:r>
              <a:rPr lang="en-US" sz="1200" dirty="0" smtClean="0"/>
              <a:t>vs </a:t>
            </a:r>
            <a:r>
              <a:rPr lang="en-US" sz="1200" dirty="0"/>
              <a:t>The piano is played by </a:t>
            </a:r>
            <a:r>
              <a:rPr lang="en-US" sz="1200" dirty="0" err="1" smtClean="0"/>
              <a:t>Joda</a:t>
            </a:r>
            <a:endParaRPr lang="es-PE" sz="1200" b="1" u="sng" dirty="0" smtClean="0"/>
          </a:p>
          <a:p>
            <a:pPr marL="0" lvl="0" indent="0">
              <a:buNone/>
            </a:pPr>
            <a:r>
              <a:rPr lang="es-PE" sz="1200" b="1" u="sng" dirty="0" err="1" smtClean="0"/>
              <a:t>Helping</a:t>
            </a:r>
            <a:r>
              <a:rPr lang="es-PE" sz="1200" b="1" u="sng" dirty="0" smtClean="0"/>
              <a:t> </a:t>
            </a:r>
            <a:r>
              <a:rPr lang="es-PE" sz="1200" b="1" u="sng" dirty="0" err="1" smtClean="0"/>
              <a:t>Verbs</a:t>
            </a:r>
            <a:r>
              <a:rPr lang="es-PE" sz="1200" b="1" u="sng" dirty="0" smtClean="0"/>
              <a:t>(Be, Do and </a:t>
            </a:r>
            <a:r>
              <a:rPr lang="es-PE" sz="1200" b="1" u="sng" dirty="0" err="1" smtClean="0"/>
              <a:t>Have</a:t>
            </a:r>
            <a:r>
              <a:rPr lang="es-PE" sz="1200" b="1" u="sng" dirty="0" smtClean="0"/>
              <a:t>): </a:t>
            </a:r>
            <a:r>
              <a:rPr lang="en-US" sz="1200" dirty="0"/>
              <a:t>I have never seen an aardvark, but my father HAS</a:t>
            </a:r>
            <a:r>
              <a:rPr lang="en-US" sz="1200" dirty="0" smtClean="0"/>
              <a:t>.</a:t>
            </a:r>
            <a:endParaRPr lang="en-US" sz="1200" b="1" dirty="0" smtClean="0">
              <a:latin typeface="Arial" pitchFamily="34" charset="0"/>
              <a:cs typeface="Arial" pitchFamily="34" charset="0"/>
            </a:endParaRPr>
          </a:p>
          <a:p>
            <a:pPr marL="0" indent="0">
              <a:buNone/>
            </a:pPr>
            <a:r>
              <a:rPr lang="en-US" sz="1200" b="1" dirty="0" err="1" smtClean="0">
                <a:latin typeface="Arial" pitchFamily="34" charset="0"/>
                <a:cs typeface="Arial" pitchFamily="34" charset="0"/>
              </a:rPr>
              <a:t>Verbals</a:t>
            </a:r>
            <a:r>
              <a:rPr lang="en-US" sz="1200" b="1" dirty="0" smtClean="0">
                <a:latin typeface="Arial" pitchFamily="34" charset="0"/>
                <a:cs typeface="Arial" pitchFamily="34" charset="0"/>
              </a:rPr>
              <a:t>: An Overview</a:t>
            </a:r>
            <a:endParaRPr lang="es-PE" sz="1200" dirty="0" smtClean="0"/>
          </a:p>
          <a:p>
            <a:pPr marL="0" lvl="0" indent="0" algn="just">
              <a:buNone/>
            </a:pPr>
            <a:r>
              <a:rPr lang="en-US" sz="1200" b="1" dirty="0" smtClean="0"/>
              <a:t>1- Infinitives</a:t>
            </a:r>
            <a:r>
              <a:rPr lang="en-US" sz="1200" b="1" dirty="0"/>
              <a:t>:</a:t>
            </a:r>
            <a:r>
              <a:rPr lang="en-US" sz="1200" dirty="0"/>
              <a:t> to watch, to throw, to </a:t>
            </a:r>
            <a:r>
              <a:rPr lang="en-US" sz="1200" dirty="0" smtClean="0"/>
              <a:t>see; </a:t>
            </a:r>
            <a:r>
              <a:rPr lang="en-US" sz="1200" b="1" dirty="0" smtClean="0"/>
              <a:t>2</a:t>
            </a:r>
            <a:r>
              <a:rPr lang="en-US" sz="1200" b="1" dirty="0"/>
              <a:t>. Gerunds:</a:t>
            </a:r>
            <a:r>
              <a:rPr lang="en-US" sz="1200" dirty="0"/>
              <a:t> watching, throwing, seeing (used as nouns</a:t>
            </a:r>
            <a:r>
              <a:rPr lang="en-US" sz="1200" dirty="0" smtClean="0"/>
              <a:t>) ; </a:t>
            </a:r>
            <a:r>
              <a:rPr lang="en-US" sz="1200" b="1" dirty="0" smtClean="0"/>
              <a:t>3. Participles: Present </a:t>
            </a:r>
            <a:r>
              <a:rPr lang="en-US" sz="1200" b="1" dirty="0"/>
              <a:t>Participles:</a:t>
            </a:r>
            <a:r>
              <a:rPr lang="en-US" sz="1200" dirty="0"/>
              <a:t> watching, throwing, seeing (used as adjectives or adverbs</a:t>
            </a:r>
            <a:r>
              <a:rPr lang="en-US" sz="1200" dirty="0" smtClean="0"/>
              <a:t>) and </a:t>
            </a:r>
            <a:r>
              <a:rPr lang="en-US" sz="1200" b="1" dirty="0" smtClean="0"/>
              <a:t>Past </a:t>
            </a:r>
            <a:r>
              <a:rPr lang="en-US" sz="1200" b="1" dirty="0"/>
              <a:t>Participles:</a:t>
            </a:r>
            <a:r>
              <a:rPr lang="en-US" sz="1200" dirty="0"/>
              <a:t> watched, thrown, seen (used as adjectives)</a:t>
            </a:r>
            <a:endParaRPr lang="es-PE" sz="1200" dirty="0"/>
          </a:p>
          <a:p>
            <a:pPr marL="0" indent="0">
              <a:buNone/>
            </a:pPr>
            <a:endParaRPr lang="es-PE" sz="1200" b="1" dirty="0">
              <a:latin typeface="Arial" pitchFamily="34" charset="0"/>
              <a:cs typeface="Arial" pitchFamily="34" charset="0"/>
            </a:endParaRPr>
          </a:p>
          <a:p>
            <a:pPr marL="0" lvl="0" indent="0">
              <a:buNone/>
            </a:pPr>
            <a:endParaRPr lang="es-PE" sz="1200" dirty="0"/>
          </a:p>
        </p:txBody>
      </p:sp>
    </p:spTree>
    <p:extLst>
      <p:ext uri="{BB962C8B-B14F-4D97-AF65-F5344CB8AC3E}">
        <p14:creationId xmlns:p14="http://schemas.microsoft.com/office/powerpoint/2010/main" val="25051497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11</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7: </a:t>
            </a:r>
            <a:r>
              <a:rPr lang="es-PE" sz="1800" b="1" dirty="0" err="1" smtClean="0"/>
              <a:t>Comparisons</a:t>
            </a:r>
            <a:endParaRPr lang="es-PE" sz="1800" b="1" dirty="0"/>
          </a:p>
        </p:txBody>
      </p:sp>
      <p:sp>
        <p:nvSpPr>
          <p:cNvPr id="8" name="2 Marcador de contenido"/>
          <p:cNvSpPr>
            <a:spLocks noGrp="1"/>
          </p:cNvSpPr>
          <p:nvPr>
            <p:ph idx="1"/>
          </p:nvPr>
        </p:nvSpPr>
        <p:spPr>
          <a:xfrm>
            <a:off x="179512" y="205952"/>
            <a:ext cx="8784976" cy="6247384"/>
          </a:xfrm>
        </p:spPr>
        <p:txBody>
          <a:bodyPr/>
          <a:lstStyle/>
          <a:p>
            <a:pPr marL="0" indent="0" algn="just">
              <a:buNone/>
            </a:pPr>
            <a:endParaRPr lang="es-PE" sz="1200" b="1" u="sng" dirty="0" smtClean="0"/>
          </a:p>
          <a:p>
            <a:pPr marL="0" indent="0" algn="just">
              <a:buNone/>
            </a:pPr>
            <a:r>
              <a:rPr lang="es-PE" sz="1200" b="1" u="sng" dirty="0" smtClean="0"/>
              <a:t>LIKE VS AS:</a:t>
            </a:r>
            <a:r>
              <a:rPr lang="es-PE" sz="1200" b="1" dirty="0" smtClean="0"/>
              <a:t> </a:t>
            </a:r>
            <a:r>
              <a:rPr lang="en-US" sz="1200" dirty="0" smtClean="0"/>
              <a:t>“</a:t>
            </a:r>
            <a:r>
              <a:rPr lang="en-US" sz="1200" dirty="0"/>
              <a:t>Like” to Compare </a:t>
            </a:r>
            <a:r>
              <a:rPr lang="en-US" sz="1200" dirty="0" smtClean="0"/>
              <a:t>Nouns vs </a:t>
            </a:r>
            <a:r>
              <a:rPr lang="en-US" sz="1200" dirty="0"/>
              <a:t>“As” to Compare </a:t>
            </a:r>
            <a:r>
              <a:rPr lang="en-US" sz="1200" dirty="0" smtClean="0"/>
              <a:t>Clauses</a:t>
            </a:r>
            <a:endParaRPr lang="es-PE" sz="1200" dirty="0"/>
          </a:p>
          <a:p>
            <a:pPr marL="0" indent="0" algn="just">
              <a:buNone/>
            </a:pPr>
            <a:endParaRPr lang="es-PE" sz="1200" dirty="0" smtClean="0"/>
          </a:p>
          <a:p>
            <a:pPr marL="0" indent="0" algn="just">
              <a:buNone/>
            </a:pPr>
            <a:r>
              <a:rPr lang="en-US" sz="1200" b="1" dirty="0" smtClean="0">
                <a:latin typeface="Arial" pitchFamily="34" charset="0"/>
                <a:cs typeface="Arial" pitchFamily="34" charset="0"/>
              </a:rPr>
              <a:t>PARALLEL COMPARISONS</a:t>
            </a:r>
          </a:p>
          <a:p>
            <a:pPr marL="0" indent="0" algn="just">
              <a:buNone/>
            </a:pPr>
            <a:r>
              <a:rPr lang="en-US" sz="1200" b="1" dirty="0" smtClean="0"/>
              <a:t>Comparisons </a:t>
            </a:r>
            <a:r>
              <a:rPr lang="en-US" sz="1200" b="1" dirty="0"/>
              <a:t>must be logically </a:t>
            </a:r>
            <a:r>
              <a:rPr lang="en-US" sz="1200" b="1" dirty="0" smtClean="0"/>
              <a:t>parallel</a:t>
            </a:r>
            <a:r>
              <a:rPr lang="en-US" sz="1200" dirty="0" smtClean="0"/>
              <a:t>: </a:t>
            </a:r>
            <a:r>
              <a:rPr lang="en-US" sz="1200" dirty="0" err="1" smtClean="0"/>
              <a:t>Joda's</a:t>
            </a:r>
            <a:r>
              <a:rPr lang="en-US" sz="1200" dirty="0" smtClean="0"/>
              <a:t> </a:t>
            </a:r>
            <a:r>
              <a:rPr lang="en-US" sz="1200" dirty="0"/>
              <a:t>arms, LIKE his brother, are strong and </a:t>
            </a:r>
            <a:r>
              <a:rPr lang="en-US" sz="1200" dirty="0" smtClean="0"/>
              <a:t>muscular vs </a:t>
            </a:r>
            <a:r>
              <a:rPr lang="en-US" sz="1200" dirty="0" err="1" smtClean="0"/>
              <a:t>Joda’s</a:t>
            </a:r>
            <a:r>
              <a:rPr lang="en-US" sz="1200" dirty="0" smtClean="0"/>
              <a:t> </a:t>
            </a:r>
            <a:r>
              <a:rPr lang="en-US" sz="1200" dirty="0"/>
              <a:t>arms, LIKE his brother’s, are strong and muscular.</a:t>
            </a:r>
            <a:endParaRPr lang="es-PE" sz="1200" dirty="0"/>
          </a:p>
          <a:p>
            <a:pPr marL="0" indent="0">
              <a:buNone/>
            </a:pPr>
            <a:r>
              <a:rPr lang="en-US" sz="1200" b="1" dirty="0"/>
              <a:t>Structural </a:t>
            </a:r>
            <a:r>
              <a:rPr lang="en-US" sz="1200" b="1" dirty="0" smtClean="0"/>
              <a:t>Parallelism:</a:t>
            </a:r>
            <a:r>
              <a:rPr lang="es-PE" sz="1200" dirty="0" smtClean="0"/>
              <a:t>  </a:t>
            </a:r>
            <a:r>
              <a:rPr lang="en-US" sz="1200" dirty="0" err="1"/>
              <a:t>Joda</a:t>
            </a:r>
            <a:r>
              <a:rPr lang="en-US" sz="1200" dirty="0"/>
              <a:t> enjoys </a:t>
            </a:r>
            <a:r>
              <a:rPr lang="en-US" sz="1200" u="sng" dirty="0"/>
              <a:t>exercising</a:t>
            </a:r>
            <a:r>
              <a:rPr lang="en-US" sz="1200" dirty="0"/>
              <a:t> in the beach more than </a:t>
            </a:r>
            <a:r>
              <a:rPr lang="en-US" sz="1200" u="sng" dirty="0"/>
              <a:t>to swim</a:t>
            </a:r>
            <a:r>
              <a:rPr lang="en-US" sz="1200" dirty="0"/>
              <a:t> in the </a:t>
            </a:r>
            <a:r>
              <a:rPr lang="en-US" sz="1200" dirty="0" smtClean="0"/>
              <a:t>ocean vs </a:t>
            </a:r>
            <a:r>
              <a:rPr lang="en-US" sz="1200" dirty="0" err="1" smtClean="0"/>
              <a:t>Joda</a:t>
            </a:r>
            <a:r>
              <a:rPr lang="en-US" sz="1200" dirty="0" smtClean="0"/>
              <a:t> </a:t>
            </a:r>
            <a:r>
              <a:rPr lang="en-US" sz="1200" dirty="0"/>
              <a:t>enjoys </a:t>
            </a:r>
            <a:r>
              <a:rPr lang="en-US" sz="1200" u="sng" dirty="0"/>
              <a:t>exercising</a:t>
            </a:r>
            <a:r>
              <a:rPr lang="en-US" sz="1200" dirty="0"/>
              <a:t> in the beach more than </a:t>
            </a:r>
            <a:r>
              <a:rPr lang="en-US" sz="1200" u="sng" dirty="0"/>
              <a:t>swimming</a:t>
            </a:r>
            <a:r>
              <a:rPr lang="en-US" sz="1200" dirty="0"/>
              <a:t> in the ocean</a:t>
            </a:r>
            <a:r>
              <a:rPr lang="en-US" sz="1200" dirty="0" smtClean="0"/>
              <a:t>.</a:t>
            </a:r>
          </a:p>
          <a:p>
            <a:pPr marL="0" indent="0">
              <a:buNone/>
            </a:pPr>
            <a:endParaRPr lang="en-US" sz="1200" b="1" dirty="0" smtClean="0">
              <a:latin typeface="Arial" pitchFamily="34" charset="0"/>
              <a:cs typeface="Arial" pitchFamily="34" charset="0"/>
            </a:endParaRPr>
          </a:p>
          <a:p>
            <a:pPr marL="0" indent="0">
              <a:buNone/>
            </a:pPr>
            <a:r>
              <a:rPr lang="en-US" sz="1200" b="1" dirty="0" smtClean="0">
                <a:latin typeface="Arial" pitchFamily="34" charset="0"/>
                <a:cs typeface="Arial" pitchFamily="34" charset="0"/>
              </a:rPr>
              <a:t>OMMITTED WORDS</a:t>
            </a:r>
            <a:endParaRPr lang="es-PE" sz="1200" b="1" dirty="0" smtClean="0">
              <a:latin typeface="Arial" pitchFamily="34" charset="0"/>
              <a:cs typeface="Arial" pitchFamily="34" charset="0"/>
            </a:endParaRPr>
          </a:p>
          <a:p>
            <a:pPr marL="185738" lvl="0" indent="-185738">
              <a:buFont typeface="+mj-lt"/>
              <a:buAutoNum type="arabicPeriod"/>
            </a:pPr>
            <a:r>
              <a:rPr lang="en-US" sz="1200" dirty="0"/>
              <a:t>You can often omit words in the second part of a comparison. </a:t>
            </a:r>
            <a:r>
              <a:rPr lang="en-US" sz="1200" b="1" dirty="0" err="1" smtClean="0"/>
              <a:t>Joda’s</a:t>
            </a:r>
            <a:r>
              <a:rPr lang="en-US" sz="1200" b="1" dirty="0" smtClean="0"/>
              <a:t> </a:t>
            </a:r>
            <a:r>
              <a:rPr lang="en-US" sz="1200" b="1" dirty="0"/>
              <a:t>head is bigger than Bob’s </a:t>
            </a:r>
            <a:r>
              <a:rPr lang="en-US" sz="1200" b="1" i="1" dirty="0"/>
              <a:t>[head].</a:t>
            </a:r>
            <a:endParaRPr lang="es-PE" sz="1200" b="1" dirty="0"/>
          </a:p>
          <a:p>
            <a:pPr marL="185738" indent="-185738">
              <a:buFont typeface="+mj-lt"/>
              <a:buAutoNum type="arabicPeriod"/>
            </a:pPr>
            <a:r>
              <a:rPr lang="en-US" sz="1200" dirty="0"/>
              <a:t>You can also omit </a:t>
            </a:r>
            <a:r>
              <a:rPr lang="en-US" sz="1200" i="1" u="sng" dirty="0"/>
              <a:t>units</a:t>
            </a:r>
            <a:r>
              <a:rPr lang="en-US" sz="1200" dirty="0"/>
              <a:t>, </a:t>
            </a:r>
            <a:r>
              <a:rPr lang="en-US" sz="1200" i="1" u="sng" dirty="0"/>
              <a:t>verbs</a:t>
            </a:r>
            <a:r>
              <a:rPr lang="en-US" sz="1200" dirty="0"/>
              <a:t> and even whole </a:t>
            </a:r>
            <a:r>
              <a:rPr lang="en-US" sz="1200" i="1" u="sng" dirty="0"/>
              <a:t>clauses</a:t>
            </a:r>
            <a:r>
              <a:rPr lang="en-US" sz="1200" dirty="0"/>
              <a:t> from the second </a:t>
            </a:r>
            <a:r>
              <a:rPr lang="en-US" sz="1200" dirty="0" smtClean="0"/>
              <a:t>term. </a:t>
            </a:r>
            <a:r>
              <a:rPr lang="en-US" sz="1200" b="1" dirty="0"/>
              <a:t>Whereas I drink 2 liters of water a day, </a:t>
            </a:r>
            <a:r>
              <a:rPr lang="en-US" sz="1200" b="1" dirty="0" err="1"/>
              <a:t>Joda</a:t>
            </a:r>
            <a:r>
              <a:rPr lang="en-US" sz="1200" b="1" dirty="0"/>
              <a:t> drinks 3 </a:t>
            </a:r>
            <a:r>
              <a:rPr lang="en-US" sz="1200" b="1" i="1" dirty="0"/>
              <a:t>[liters</a:t>
            </a:r>
            <a:r>
              <a:rPr lang="en-US" sz="1200" b="1" i="1" dirty="0" smtClean="0"/>
              <a:t>]</a:t>
            </a:r>
          </a:p>
          <a:p>
            <a:pPr marL="185738" indent="-185738">
              <a:buFont typeface="+mj-lt"/>
              <a:buAutoNum type="arabicPeriod"/>
            </a:pPr>
            <a:r>
              <a:rPr lang="en-US" sz="1200" dirty="0"/>
              <a:t>You should put in the omitted words or appropriate Helping </a:t>
            </a:r>
            <a:r>
              <a:rPr lang="en-US" sz="1200" dirty="0" smtClean="0"/>
              <a:t>Verbs only </a:t>
            </a:r>
            <a:r>
              <a:rPr lang="en-US" sz="1200" dirty="0"/>
              <a:t>if you need to remove ambiguity</a:t>
            </a:r>
            <a:r>
              <a:rPr lang="en-US" sz="1200" dirty="0" smtClean="0"/>
              <a:t>.</a:t>
            </a:r>
          </a:p>
          <a:p>
            <a:pPr marL="185738" indent="-185738">
              <a:buFont typeface="+mj-lt"/>
              <a:buAutoNum type="arabicPeriod"/>
            </a:pPr>
            <a:r>
              <a:rPr lang="en-US" sz="1200" dirty="0"/>
              <a:t>However, the GMAT occasionally allows unnecessary Helping Verbs</a:t>
            </a:r>
            <a:r>
              <a:rPr lang="en-US" sz="1200" dirty="0" smtClean="0"/>
              <a:t>.</a:t>
            </a:r>
            <a:r>
              <a:rPr lang="en-US" sz="1200" dirty="0"/>
              <a:t> </a:t>
            </a:r>
            <a:r>
              <a:rPr lang="en-US" sz="1200" b="1" dirty="0"/>
              <a:t>Fruits are more healthy to eat than candies are.</a:t>
            </a:r>
            <a:endParaRPr lang="es-PE" sz="1200" b="1" dirty="0"/>
          </a:p>
          <a:p>
            <a:pPr marL="0" lvl="0" indent="0">
              <a:buNone/>
            </a:pPr>
            <a:endParaRPr lang="en-US" sz="1200" dirty="0" smtClean="0"/>
          </a:p>
          <a:p>
            <a:pPr marL="0" lvl="0" indent="0">
              <a:buNone/>
            </a:pPr>
            <a:r>
              <a:rPr lang="en-US" sz="1200" b="1" dirty="0">
                <a:latin typeface="Arial" pitchFamily="34" charset="0"/>
                <a:cs typeface="Arial" pitchFamily="34" charset="0"/>
              </a:rPr>
              <a:t>COMPARATIVES AND </a:t>
            </a:r>
            <a:r>
              <a:rPr lang="en-US" sz="1200" b="1" dirty="0" smtClean="0">
                <a:latin typeface="Arial" pitchFamily="34" charset="0"/>
                <a:cs typeface="Arial" pitchFamily="34" charset="0"/>
              </a:rPr>
              <a:t>SUPERLATIVES</a:t>
            </a:r>
          </a:p>
          <a:p>
            <a:pPr marL="0" indent="0">
              <a:buNone/>
            </a:pPr>
            <a:r>
              <a:rPr lang="en-US" sz="1200" b="1" dirty="0"/>
              <a:t>Always use </a:t>
            </a:r>
            <a:r>
              <a:rPr lang="en-US" sz="1200" b="1" i="1" dirty="0"/>
              <a:t>than </a:t>
            </a:r>
            <a:r>
              <a:rPr lang="en-US" sz="1200" b="1" dirty="0"/>
              <a:t>with a comparative form</a:t>
            </a:r>
            <a:endParaRPr lang="es-PE" sz="1200" dirty="0"/>
          </a:p>
          <a:p>
            <a:pPr marL="0" indent="0">
              <a:buNone/>
            </a:pPr>
            <a:r>
              <a:rPr lang="en-US" sz="1200" dirty="0"/>
              <a:t>After training martial arts, </a:t>
            </a:r>
            <a:r>
              <a:rPr lang="en-US" sz="1200" dirty="0" err="1"/>
              <a:t>Joda</a:t>
            </a:r>
            <a:r>
              <a:rPr lang="en-US" sz="1200" dirty="0"/>
              <a:t> became </a:t>
            </a:r>
            <a:r>
              <a:rPr lang="en-US" sz="1200" dirty="0" smtClean="0"/>
              <a:t>stronger vs </a:t>
            </a:r>
            <a:r>
              <a:rPr lang="en-US" sz="1200" dirty="0"/>
              <a:t>After training martial arts, </a:t>
            </a:r>
            <a:r>
              <a:rPr lang="en-US" sz="1200" dirty="0" err="1"/>
              <a:t>Joda</a:t>
            </a:r>
            <a:r>
              <a:rPr lang="en-US" sz="1200" dirty="0"/>
              <a:t> became stronger than he was two years ago</a:t>
            </a:r>
            <a:endParaRPr lang="es-PE" sz="1200" dirty="0"/>
          </a:p>
          <a:p>
            <a:pPr marL="0" indent="0">
              <a:buNone/>
            </a:pPr>
            <a:r>
              <a:rPr lang="en-US" sz="1200" b="1" dirty="0"/>
              <a:t>The structure </a:t>
            </a:r>
            <a:r>
              <a:rPr lang="en-US" sz="1200" b="1" i="1" u="sng" dirty="0"/>
              <a:t>as... as...</a:t>
            </a:r>
            <a:r>
              <a:rPr lang="en-US" sz="1200" b="1" dirty="0"/>
              <a:t> creates a comparison</a:t>
            </a:r>
            <a:r>
              <a:rPr lang="en-US" sz="1200" dirty="0"/>
              <a:t>. The first </a:t>
            </a:r>
            <a:r>
              <a:rPr lang="en-US" sz="1200" i="1" u="sng" dirty="0"/>
              <a:t>as</a:t>
            </a:r>
            <a:r>
              <a:rPr lang="en-US" sz="1200" dirty="0"/>
              <a:t> is followed by an </a:t>
            </a:r>
            <a:r>
              <a:rPr lang="en-US" sz="1200" i="1" u="sng" dirty="0"/>
              <a:t>adjective</a:t>
            </a:r>
            <a:r>
              <a:rPr lang="en-US" sz="1200" i="1" dirty="0"/>
              <a:t> </a:t>
            </a:r>
            <a:r>
              <a:rPr lang="en-US" sz="1200" dirty="0"/>
              <a:t>or </a:t>
            </a:r>
            <a:r>
              <a:rPr lang="en-US" sz="1200" i="1" u="sng" dirty="0"/>
              <a:t>adverb</a:t>
            </a:r>
            <a:r>
              <a:rPr lang="en-US" sz="1200" dirty="0"/>
              <a:t>. The second </a:t>
            </a:r>
            <a:r>
              <a:rPr lang="en-US" sz="1200" i="1" u="sng" dirty="0"/>
              <a:t>as</a:t>
            </a:r>
            <a:r>
              <a:rPr lang="en-US" sz="1200" dirty="0"/>
              <a:t> is followed by a noun, a phrase, or even a whole clause.</a:t>
            </a:r>
            <a:endParaRPr lang="es-PE" sz="1200" dirty="0"/>
          </a:p>
          <a:p>
            <a:pPr marL="0" lvl="0" indent="0">
              <a:buNone/>
            </a:pPr>
            <a:endParaRPr lang="en-US" sz="1200" dirty="0" smtClean="0"/>
          </a:p>
          <a:p>
            <a:pPr marL="0" indent="0">
              <a:buNone/>
            </a:pPr>
            <a:r>
              <a:rPr lang="en-US" sz="1200" b="1" dirty="0">
                <a:latin typeface="Arial" pitchFamily="34" charset="0"/>
                <a:cs typeface="Arial" pitchFamily="34" charset="0"/>
              </a:rPr>
              <a:t>NUMBERS IN COMPARISONS</a:t>
            </a:r>
            <a:endParaRPr lang="es-PE" sz="1200" b="1" dirty="0">
              <a:latin typeface="Arial" pitchFamily="34" charset="0"/>
              <a:cs typeface="Arial" pitchFamily="34" charset="0"/>
            </a:endParaRPr>
          </a:p>
          <a:p>
            <a:pPr marL="0" indent="0">
              <a:buNone/>
            </a:pPr>
            <a:r>
              <a:rPr lang="en-US" sz="1200" dirty="0"/>
              <a:t>If you want to relate two quantities by addition or subtraction, use </a:t>
            </a:r>
            <a:r>
              <a:rPr lang="en-US" sz="1200" i="1" u="sng" dirty="0"/>
              <a:t>more than</a:t>
            </a:r>
            <a:r>
              <a:rPr lang="en-US" sz="1200" dirty="0"/>
              <a:t> or </a:t>
            </a:r>
            <a:r>
              <a:rPr lang="en-US" sz="1200" i="1" u="sng" dirty="0"/>
              <a:t>less </a:t>
            </a:r>
            <a:r>
              <a:rPr lang="en-US" sz="1200" i="1" u="sng" dirty="0" smtClean="0"/>
              <a:t>than</a:t>
            </a:r>
            <a:r>
              <a:rPr lang="en-US" sz="1200" dirty="0" smtClean="0"/>
              <a:t>.</a:t>
            </a:r>
            <a:r>
              <a:rPr lang="es-PE" sz="1200" dirty="0" smtClean="0"/>
              <a:t> </a:t>
            </a:r>
            <a:r>
              <a:rPr lang="en-US" sz="1200" dirty="0" smtClean="0"/>
              <a:t>I </a:t>
            </a:r>
            <a:r>
              <a:rPr lang="en-US" sz="1200" dirty="0"/>
              <a:t>am TEN years OLDER THAN you</a:t>
            </a:r>
            <a:r>
              <a:rPr lang="en-US" sz="1200" dirty="0" smtClean="0"/>
              <a:t>.</a:t>
            </a:r>
          </a:p>
          <a:p>
            <a:pPr marL="0" indent="0">
              <a:buNone/>
            </a:pPr>
            <a:endParaRPr lang="es-PE" sz="1200" dirty="0"/>
          </a:p>
          <a:p>
            <a:pPr marL="0" lvl="0" indent="0">
              <a:buNone/>
            </a:pPr>
            <a:endParaRPr lang="en-US" sz="1200" dirty="0"/>
          </a:p>
          <a:p>
            <a:pPr marL="0" indent="0" algn="just">
              <a:buNone/>
            </a:pPr>
            <a:endParaRPr lang="es-PE" sz="1200" dirty="0"/>
          </a:p>
        </p:txBody>
      </p:sp>
    </p:spTree>
    <p:extLst>
      <p:ext uri="{BB962C8B-B14F-4D97-AF65-F5344CB8AC3E}">
        <p14:creationId xmlns:p14="http://schemas.microsoft.com/office/powerpoint/2010/main" val="31506347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12</a:t>
            </a:fld>
            <a:endParaRPr lang="en-US"/>
          </a:p>
        </p:txBody>
      </p:sp>
      <p:sp>
        <p:nvSpPr>
          <p:cNvPr id="7" name="1 Título"/>
          <p:cNvSpPr txBox="1">
            <a:spLocks/>
          </p:cNvSpPr>
          <p:nvPr/>
        </p:nvSpPr>
        <p:spPr bwMode="auto">
          <a:xfrm>
            <a:off x="107504" y="-1796"/>
            <a:ext cx="8474075" cy="262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9: </a:t>
            </a:r>
            <a:r>
              <a:rPr lang="es-PE" sz="1800" b="1" dirty="0" err="1" smtClean="0"/>
              <a:t>Odds</a:t>
            </a:r>
            <a:r>
              <a:rPr lang="es-PE" sz="1800" b="1" dirty="0" smtClean="0"/>
              <a:t> and </a:t>
            </a:r>
            <a:r>
              <a:rPr lang="es-PE" sz="1800" b="1" dirty="0" err="1" smtClean="0"/>
              <a:t>Ends</a:t>
            </a:r>
            <a:endParaRPr lang="es-PE" sz="1800" b="1" dirty="0"/>
          </a:p>
        </p:txBody>
      </p:sp>
      <p:sp>
        <p:nvSpPr>
          <p:cNvPr id="8" name="2 Marcador de contenido"/>
          <p:cNvSpPr>
            <a:spLocks noGrp="1"/>
          </p:cNvSpPr>
          <p:nvPr>
            <p:ph idx="1"/>
          </p:nvPr>
        </p:nvSpPr>
        <p:spPr>
          <a:xfrm>
            <a:off x="179512" y="349968"/>
            <a:ext cx="8784976" cy="6247384"/>
          </a:xfrm>
        </p:spPr>
        <p:txBody>
          <a:bodyPr/>
          <a:lstStyle/>
          <a:p>
            <a:pPr marL="0" lvl="0" indent="0" algn="just">
              <a:buNone/>
            </a:pPr>
            <a:r>
              <a:rPr lang="en-US" sz="1100" b="1" dirty="0" smtClean="0"/>
              <a:t>CONNECTING WORDS</a:t>
            </a:r>
            <a:r>
              <a:rPr lang="en-US" sz="1100" dirty="0"/>
              <a:t> In order for phrases and clauses to combine into a complete, grammatical sentence, they must be linked together in the proper way with certain </a:t>
            </a:r>
            <a:r>
              <a:rPr lang="en-US" sz="1100" u="sng" dirty="0"/>
              <a:t>Connecting </a:t>
            </a:r>
            <a:r>
              <a:rPr lang="en-US" sz="1100" u="sng" dirty="0" smtClean="0"/>
              <a:t>Words</a:t>
            </a:r>
            <a:r>
              <a:rPr lang="en-US" sz="1100" dirty="0"/>
              <a:t> You </a:t>
            </a:r>
            <a:r>
              <a:rPr lang="en-US" sz="1100" b="1" dirty="0"/>
              <a:t>CANNOT</a:t>
            </a:r>
            <a:r>
              <a:rPr lang="en-US" sz="1100" dirty="0"/>
              <a:t> link two main clauses with just a </a:t>
            </a:r>
            <a:r>
              <a:rPr lang="en-US" sz="1100" b="1" dirty="0"/>
              <a:t>COMMA</a:t>
            </a:r>
            <a:r>
              <a:rPr lang="en-US" sz="1100" dirty="0" smtClean="0"/>
              <a:t>:</a:t>
            </a:r>
            <a:endParaRPr lang="en-US" sz="1100" b="1" i="1" u="sng" dirty="0" smtClean="0"/>
          </a:p>
          <a:p>
            <a:pPr marL="0" indent="0" algn="just">
              <a:buNone/>
            </a:pPr>
            <a:r>
              <a:rPr lang="en-US" sz="1100" b="1" i="1" u="sng" dirty="0" smtClean="0"/>
              <a:t>1. Coordinating Conjunctions</a:t>
            </a:r>
            <a:r>
              <a:rPr lang="en-US" sz="1100" b="1" i="1" dirty="0" smtClean="0"/>
              <a:t>: </a:t>
            </a:r>
            <a:r>
              <a:rPr lang="en-US" sz="1100" dirty="0" smtClean="0"/>
              <a:t>Coordinating </a:t>
            </a:r>
            <a:r>
              <a:rPr lang="en-US" sz="1100" dirty="0"/>
              <a:t>means “of the same order or degree.” In grammar, coordinate means “of the same rank in grammatical construction</a:t>
            </a:r>
            <a:r>
              <a:rPr lang="en-US" sz="1100" dirty="0" smtClean="0"/>
              <a:t>. </a:t>
            </a:r>
            <a:r>
              <a:rPr lang="en-US" sz="1100" b="1" dirty="0" err="1"/>
              <a:t>Joda</a:t>
            </a:r>
            <a:r>
              <a:rPr lang="en-US" sz="1100" b="1" dirty="0"/>
              <a:t> loves water, BUT he is afraid of swimming</a:t>
            </a:r>
            <a:r>
              <a:rPr lang="en-US" sz="1100" b="1" dirty="0" smtClean="0"/>
              <a:t>.</a:t>
            </a:r>
            <a:endParaRPr lang="en-US" sz="1100" b="1" i="1" u="sng" dirty="0"/>
          </a:p>
          <a:p>
            <a:pPr marL="0" indent="0" algn="just">
              <a:buNone/>
            </a:pPr>
            <a:r>
              <a:rPr lang="en-US" sz="1100" b="1" i="1" u="sng" dirty="0" smtClean="0"/>
              <a:t>2. Subordinating </a:t>
            </a:r>
            <a:r>
              <a:rPr lang="en-US" sz="1100" b="1" i="1" u="sng" dirty="0"/>
              <a:t>Conjunctions</a:t>
            </a:r>
            <a:r>
              <a:rPr lang="en-US" sz="1100" dirty="0"/>
              <a:t> a</a:t>
            </a:r>
            <a:r>
              <a:rPr lang="en-US" sz="1100" dirty="0" smtClean="0"/>
              <a:t>re </a:t>
            </a:r>
            <a:r>
              <a:rPr lang="en-US" sz="1100" dirty="0"/>
              <a:t>another kind of connecting word. They can attach a fragment to a main clause with a comma</a:t>
            </a:r>
            <a:r>
              <a:rPr lang="en-US" sz="1100" dirty="0" smtClean="0"/>
              <a:t>. </a:t>
            </a:r>
            <a:r>
              <a:rPr lang="en-US" sz="1100" b="1" dirty="0" err="1"/>
              <a:t>Joda</a:t>
            </a:r>
            <a:r>
              <a:rPr lang="en-US" sz="1100" b="1" dirty="0"/>
              <a:t> loves water, he is afraid of </a:t>
            </a:r>
            <a:r>
              <a:rPr lang="en-US" sz="1100" b="1" dirty="0" smtClean="0"/>
              <a:t>swimming</a:t>
            </a:r>
            <a:endParaRPr lang="en-US" sz="1100" b="1" dirty="0" smtClean="0">
              <a:latin typeface="Arial" pitchFamily="34" charset="0"/>
              <a:cs typeface="Arial" pitchFamily="34" charset="0"/>
            </a:endParaRPr>
          </a:p>
          <a:p>
            <a:pPr marL="0" lvl="0" indent="0">
              <a:buNone/>
            </a:pPr>
            <a:r>
              <a:rPr lang="en-US" sz="1100" b="1" i="1" u="sng" dirty="0" smtClean="0"/>
              <a:t>3. Use </a:t>
            </a:r>
            <a:r>
              <a:rPr lang="en-US" sz="1100" b="1" i="1" u="sng" dirty="0"/>
              <a:t>only ONE connecting word at a </a:t>
            </a:r>
            <a:r>
              <a:rPr lang="en-US" sz="1100" b="1" i="1" u="sng" dirty="0" smtClean="0"/>
              <a:t>time: </a:t>
            </a:r>
            <a:r>
              <a:rPr lang="en-US" sz="1100" b="1" dirty="0"/>
              <a:t>ALTHOUGH </a:t>
            </a:r>
            <a:r>
              <a:rPr lang="en-US" sz="1100" dirty="0" err="1"/>
              <a:t>Joda</a:t>
            </a:r>
            <a:r>
              <a:rPr lang="en-US" sz="1100" dirty="0"/>
              <a:t> loves water</a:t>
            </a:r>
            <a:r>
              <a:rPr lang="en-US" sz="1100" b="1" dirty="0"/>
              <a:t>, YET </a:t>
            </a:r>
            <a:r>
              <a:rPr lang="en-US" sz="1100" dirty="0"/>
              <a:t>he is afraid of </a:t>
            </a:r>
            <a:r>
              <a:rPr lang="en-US" sz="1100" dirty="0" smtClean="0"/>
              <a:t>swimming vs </a:t>
            </a:r>
            <a:r>
              <a:rPr lang="en-US" sz="1100" b="1" dirty="0"/>
              <a:t>ALTHOUGH </a:t>
            </a:r>
            <a:r>
              <a:rPr lang="en-US" sz="1100" dirty="0" err="1"/>
              <a:t>Joda</a:t>
            </a:r>
            <a:r>
              <a:rPr lang="en-US" sz="1100" dirty="0"/>
              <a:t> loves water, he is afraid of </a:t>
            </a:r>
            <a:r>
              <a:rPr lang="en-US" sz="1100" dirty="0" smtClean="0"/>
              <a:t>swimming</a:t>
            </a:r>
            <a:endParaRPr lang="en-US" sz="1100" b="1" dirty="0" smtClean="0">
              <a:latin typeface="Arial" pitchFamily="34" charset="0"/>
              <a:cs typeface="Arial" pitchFamily="34" charset="0"/>
            </a:endParaRPr>
          </a:p>
          <a:p>
            <a:pPr marL="0" indent="0">
              <a:buNone/>
            </a:pPr>
            <a:r>
              <a:rPr lang="en-US" sz="1100" b="1" i="1" u="sng" dirty="0" smtClean="0"/>
              <a:t>4. Use </a:t>
            </a:r>
            <a:r>
              <a:rPr lang="en-US" sz="1100" b="1" i="1" u="sng" dirty="0"/>
              <a:t>a SENSIBLE connecting </a:t>
            </a:r>
            <a:r>
              <a:rPr lang="en-US" sz="1100" b="1" i="1" u="sng" dirty="0" smtClean="0"/>
              <a:t>word: </a:t>
            </a:r>
            <a:r>
              <a:rPr lang="en-US" sz="1100" dirty="0"/>
              <a:t>Make sure that clauses are connected by a conjunction that makes sense!</a:t>
            </a:r>
            <a:endParaRPr lang="es-PE" sz="1100" dirty="0"/>
          </a:p>
          <a:p>
            <a:pPr marL="0" lvl="0" indent="0">
              <a:buNone/>
            </a:pPr>
            <a:r>
              <a:rPr lang="en-US" sz="1100" dirty="0" err="1"/>
              <a:t>Joda</a:t>
            </a:r>
            <a:r>
              <a:rPr lang="en-US" sz="1100" dirty="0"/>
              <a:t> loves swimming, </a:t>
            </a:r>
            <a:r>
              <a:rPr lang="en-US" sz="1100" b="1" dirty="0"/>
              <a:t>AND</a:t>
            </a:r>
            <a:r>
              <a:rPr lang="en-US" sz="1100" dirty="0"/>
              <a:t> he never has a chance to do </a:t>
            </a:r>
            <a:r>
              <a:rPr lang="en-US" sz="1100" dirty="0" smtClean="0"/>
              <a:t>so vs</a:t>
            </a:r>
            <a:r>
              <a:rPr lang="en-US" sz="1100" u="sng" dirty="0" smtClean="0"/>
              <a:t> </a:t>
            </a:r>
            <a:r>
              <a:rPr lang="en-US" sz="1100" dirty="0" err="1" smtClean="0"/>
              <a:t>Joda</a:t>
            </a:r>
            <a:r>
              <a:rPr lang="en-US" sz="1100" dirty="0" smtClean="0"/>
              <a:t> </a:t>
            </a:r>
            <a:r>
              <a:rPr lang="en-US" sz="1100" dirty="0"/>
              <a:t>loves swimming, </a:t>
            </a:r>
            <a:r>
              <a:rPr lang="en-US" sz="1100" b="1" dirty="0"/>
              <a:t>YET</a:t>
            </a:r>
            <a:r>
              <a:rPr lang="en-US" sz="1100" dirty="0"/>
              <a:t> he never has a chance to do </a:t>
            </a:r>
            <a:r>
              <a:rPr lang="en-US" sz="1100" dirty="0" smtClean="0"/>
              <a:t>so</a:t>
            </a:r>
            <a:endParaRPr lang="en-US" sz="1100" b="1" dirty="0">
              <a:latin typeface="Arial" pitchFamily="34" charset="0"/>
              <a:cs typeface="Arial" pitchFamily="34" charset="0"/>
            </a:endParaRPr>
          </a:p>
          <a:p>
            <a:pPr marL="0" indent="0">
              <a:buNone/>
            </a:pPr>
            <a:r>
              <a:rPr lang="en-US" sz="1100" b="1" i="1" u="sng" dirty="0" smtClean="0"/>
              <a:t>5. Watch </a:t>
            </a:r>
            <a:r>
              <a:rPr lang="en-US" sz="1100" b="1" i="1" u="sng" dirty="0"/>
              <a:t>out for sentences that join a MAIN CLAUSE to a </a:t>
            </a:r>
            <a:r>
              <a:rPr lang="en-US" sz="1100" b="1" i="1" u="sng" dirty="0" smtClean="0"/>
              <a:t>FRAGMENT: </a:t>
            </a:r>
          </a:p>
          <a:p>
            <a:pPr marL="0" indent="0">
              <a:buNone/>
            </a:pPr>
            <a:r>
              <a:rPr lang="en-US" sz="1100" dirty="0" smtClean="0"/>
              <a:t>Scientists </a:t>
            </a:r>
            <a:r>
              <a:rPr lang="en-US" sz="1100" dirty="0"/>
              <a:t>are concerned </a:t>
            </a:r>
            <a:r>
              <a:rPr lang="en-US" sz="1100" b="1" dirty="0"/>
              <a:t>ABOUT</a:t>
            </a:r>
            <a:r>
              <a:rPr lang="en-US" sz="1100" dirty="0"/>
              <a:t> the environmental damage caused by water pollution may be impossible to reverse.</a:t>
            </a:r>
            <a:endParaRPr lang="es-PE" sz="1100" dirty="0"/>
          </a:p>
          <a:p>
            <a:pPr marL="0" indent="0">
              <a:buNone/>
            </a:pPr>
            <a:r>
              <a:rPr lang="en-US" sz="1100" dirty="0" smtClean="0"/>
              <a:t>Scientists </a:t>
            </a:r>
            <a:r>
              <a:rPr lang="en-US" sz="1100" dirty="0"/>
              <a:t>are concerned </a:t>
            </a:r>
            <a:r>
              <a:rPr lang="en-US" sz="1100" b="1" dirty="0"/>
              <a:t>THAT</a:t>
            </a:r>
            <a:r>
              <a:rPr lang="en-US" sz="1100" dirty="0"/>
              <a:t> the environmental damage caused by water pollution may be impossible to </a:t>
            </a:r>
            <a:r>
              <a:rPr lang="en-US" sz="1100" dirty="0" smtClean="0"/>
              <a:t>reverse.</a:t>
            </a:r>
            <a:endParaRPr lang="en-US" sz="1100" b="1" i="1" u="sng" dirty="0" smtClean="0"/>
          </a:p>
          <a:p>
            <a:pPr marL="0" indent="0">
              <a:buNone/>
            </a:pPr>
            <a:r>
              <a:rPr lang="en-US" sz="1100" b="1" i="1" u="sng" dirty="0" smtClean="0"/>
              <a:t>6. Correlative Conjunctions: </a:t>
            </a:r>
            <a:r>
              <a:rPr lang="en-US" sz="1100" dirty="0"/>
              <a:t>Some conjunctions combine with other words to form what are called correlative </a:t>
            </a:r>
            <a:r>
              <a:rPr lang="en-US" sz="1100" dirty="0" smtClean="0"/>
              <a:t>conjunctions</a:t>
            </a:r>
            <a:r>
              <a:rPr lang="en-US" sz="1100" dirty="0"/>
              <a:t> They always travel in pairs, joining various sentence elements that should be treated as grammatically </a:t>
            </a:r>
            <a:r>
              <a:rPr lang="en-US" sz="1100" dirty="0" smtClean="0"/>
              <a:t>equal(Both x and y)</a:t>
            </a:r>
            <a:endParaRPr lang="en-US" sz="1100" b="1" i="1" u="sng" dirty="0"/>
          </a:p>
          <a:p>
            <a:pPr marL="0" indent="0">
              <a:buNone/>
            </a:pPr>
            <a:r>
              <a:rPr lang="en-US" sz="1100" b="1" i="1" u="sng" dirty="0"/>
              <a:t>7. Conjunctive </a:t>
            </a:r>
            <a:r>
              <a:rPr lang="en-US" sz="1100" b="1" i="1" u="sng" dirty="0" smtClean="0"/>
              <a:t>Adverbs:</a:t>
            </a:r>
            <a:r>
              <a:rPr lang="en-US" sz="1100" b="1" i="1" dirty="0" smtClean="0"/>
              <a:t> </a:t>
            </a:r>
            <a:r>
              <a:rPr lang="en-US" sz="1100" dirty="0" smtClean="0"/>
              <a:t>The </a:t>
            </a:r>
            <a:r>
              <a:rPr lang="en-US" sz="1100" dirty="0"/>
              <a:t>conjunctive adverbs such as however, moreover, nevertheless, consequently, as a result are used to create complex relationships between ideas. They usually follow a </a:t>
            </a:r>
            <a:r>
              <a:rPr lang="en-US" sz="1100" dirty="0" smtClean="0"/>
              <a:t>semicolon</a:t>
            </a:r>
            <a:r>
              <a:rPr lang="es-PE" sz="1100" dirty="0" smtClean="0"/>
              <a:t>.</a:t>
            </a:r>
            <a:endParaRPr lang="en-US" sz="1100" b="1" dirty="0" smtClean="0">
              <a:latin typeface="Arial" pitchFamily="34" charset="0"/>
              <a:cs typeface="Arial" pitchFamily="34" charset="0"/>
            </a:endParaRPr>
          </a:p>
          <a:p>
            <a:pPr marL="0" indent="0">
              <a:buNone/>
            </a:pPr>
            <a:r>
              <a:rPr lang="en-US" sz="1100" b="1" dirty="0" smtClean="0">
                <a:latin typeface="Arial" pitchFamily="34" charset="0"/>
                <a:cs typeface="Arial" pitchFamily="34" charset="0"/>
              </a:rPr>
              <a:t>CONNECTING PUNCTUATION</a:t>
            </a:r>
          </a:p>
          <a:p>
            <a:pPr marL="0" indent="0">
              <a:buNone/>
            </a:pPr>
            <a:r>
              <a:rPr lang="en-US" sz="1100" b="1" i="1" u="sng" dirty="0" smtClean="0">
                <a:latin typeface="Arial" pitchFamily="34" charset="0"/>
                <a:cs typeface="Arial" pitchFamily="34" charset="0"/>
              </a:rPr>
              <a:t>1. Comma</a:t>
            </a:r>
            <a:r>
              <a:rPr lang="en-US" sz="1100" b="1" i="1" u="sng" dirty="0">
                <a:latin typeface="Arial" pitchFamily="34" charset="0"/>
                <a:cs typeface="Arial" pitchFamily="34" charset="0"/>
              </a:rPr>
              <a:t>: </a:t>
            </a:r>
            <a:r>
              <a:rPr lang="en-US" sz="1100" b="1" dirty="0" smtClean="0">
                <a:latin typeface="Arial" pitchFamily="34" charset="0"/>
                <a:cs typeface="Arial" pitchFamily="34" charset="0"/>
              </a:rPr>
              <a:t> </a:t>
            </a:r>
            <a:r>
              <a:rPr lang="en-US" sz="1100" dirty="0" smtClean="0"/>
              <a:t>Do </a:t>
            </a:r>
            <a:r>
              <a:rPr lang="en-US" sz="1100" dirty="0"/>
              <a:t>not use a comma before </a:t>
            </a:r>
            <a:r>
              <a:rPr lang="en-US" sz="1100" i="1" dirty="0"/>
              <a:t>and </a:t>
            </a:r>
            <a:r>
              <a:rPr lang="en-US" sz="1100" dirty="0"/>
              <a:t>to separate two verbs that have the same subject. Either eliminate the comma or add a subject to the second verb, creating a second main clause</a:t>
            </a:r>
            <a:r>
              <a:rPr lang="en-US" sz="1100" dirty="0" smtClean="0"/>
              <a:t>.</a:t>
            </a:r>
            <a:r>
              <a:rPr lang="en-US" sz="1100" b="1" dirty="0"/>
              <a:t> </a:t>
            </a:r>
            <a:r>
              <a:rPr lang="en-US" sz="1100" dirty="0" smtClean="0"/>
              <a:t>  </a:t>
            </a:r>
            <a:r>
              <a:rPr lang="en-US" sz="1100" dirty="0" err="1" smtClean="0"/>
              <a:t>Joda</a:t>
            </a:r>
            <a:r>
              <a:rPr lang="en-US" sz="1100" dirty="0" smtClean="0"/>
              <a:t> </a:t>
            </a:r>
            <a:r>
              <a:rPr lang="en-US" sz="1100" dirty="0"/>
              <a:t>studied for the GMAT AND then took a </a:t>
            </a:r>
            <a:r>
              <a:rPr lang="en-US" sz="1100" dirty="0" smtClean="0"/>
              <a:t>nap vs </a:t>
            </a:r>
            <a:r>
              <a:rPr lang="en-US" sz="1100" dirty="0" err="1" smtClean="0"/>
              <a:t>Joda</a:t>
            </a:r>
            <a:r>
              <a:rPr lang="en-US" sz="1100" dirty="0" smtClean="0"/>
              <a:t> </a:t>
            </a:r>
            <a:r>
              <a:rPr lang="en-US" sz="1100" dirty="0"/>
              <a:t>studied for the GMAT, AND then he took a </a:t>
            </a:r>
            <a:r>
              <a:rPr lang="en-US" sz="1100" dirty="0" err="1" smtClean="0"/>
              <a:t>nap.A</a:t>
            </a:r>
            <a:r>
              <a:rPr lang="en-US" sz="1100" dirty="0" smtClean="0"/>
              <a:t> </a:t>
            </a:r>
            <a:r>
              <a:rPr lang="en-US" sz="1100" dirty="0"/>
              <a:t>comma by itself cannot connect two complete </a:t>
            </a:r>
            <a:r>
              <a:rPr lang="en-US" sz="1100" dirty="0" smtClean="0"/>
              <a:t>sentences. </a:t>
            </a:r>
            <a:r>
              <a:rPr lang="en-US" sz="1100" dirty="0" err="1" smtClean="0"/>
              <a:t>Joda</a:t>
            </a:r>
            <a:r>
              <a:rPr lang="en-US" sz="1100" dirty="0" smtClean="0"/>
              <a:t> </a:t>
            </a:r>
            <a:r>
              <a:rPr lang="en-US" sz="1100" dirty="0"/>
              <a:t>studied for the GMAT, he then took a nap</a:t>
            </a:r>
            <a:endParaRPr lang="es-PE" sz="1100" i="1" u="sng" dirty="0"/>
          </a:p>
          <a:p>
            <a:pPr marL="0" indent="0">
              <a:buNone/>
            </a:pPr>
            <a:r>
              <a:rPr lang="en-US" sz="1100" b="1" i="1" u="sng" dirty="0" smtClean="0">
                <a:latin typeface="Arial" pitchFamily="34" charset="0"/>
                <a:cs typeface="Arial" pitchFamily="34" charset="0"/>
              </a:rPr>
              <a:t>2. Semicolon:</a:t>
            </a:r>
            <a:r>
              <a:rPr lang="en-US" sz="1100" dirty="0" smtClean="0"/>
              <a:t> The </a:t>
            </a:r>
            <a:r>
              <a:rPr lang="en-US" sz="1100" dirty="0"/>
              <a:t>semicolon (</a:t>
            </a:r>
            <a:r>
              <a:rPr lang="en-US" sz="1100" b="1" dirty="0"/>
              <a:t>;</a:t>
            </a:r>
            <a:r>
              <a:rPr lang="en-US" sz="1100" dirty="0"/>
              <a:t>) connects two closely related statements. Each statement must be an independent clause. For instance, we can fix the previous example by using a </a:t>
            </a:r>
            <a:r>
              <a:rPr lang="en-US" sz="1100" dirty="0" smtClean="0"/>
              <a:t>semicolon. </a:t>
            </a:r>
            <a:r>
              <a:rPr lang="en-US" sz="1100" dirty="0" err="1" smtClean="0"/>
              <a:t>Joda</a:t>
            </a:r>
            <a:r>
              <a:rPr lang="en-US" sz="1100" dirty="0" smtClean="0"/>
              <a:t> </a:t>
            </a:r>
            <a:r>
              <a:rPr lang="en-US" sz="1100" dirty="0"/>
              <a:t>and his pupil train martial arts; they practice every single </a:t>
            </a:r>
            <a:r>
              <a:rPr lang="en-US" sz="1100" dirty="0" smtClean="0"/>
              <a:t>day</a:t>
            </a:r>
          </a:p>
          <a:p>
            <a:pPr marL="0" indent="0">
              <a:buNone/>
            </a:pPr>
            <a:r>
              <a:rPr lang="en-US" sz="1100" b="1" i="1" u="sng" dirty="0" smtClean="0">
                <a:latin typeface="Arial" pitchFamily="34" charset="0"/>
                <a:cs typeface="Arial" pitchFamily="34" charset="0"/>
              </a:rPr>
              <a:t>2.2 </a:t>
            </a:r>
            <a:r>
              <a:rPr lang="en-US" sz="1100" b="1" dirty="0" smtClean="0"/>
              <a:t>Conjunctive Adverbs and Semicolons</a:t>
            </a:r>
            <a:r>
              <a:rPr lang="en-US" sz="1100" b="1" dirty="0"/>
              <a:t>: </a:t>
            </a:r>
            <a:r>
              <a:rPr lang="en-US" sz="1100" dirty="0" err="1"/>
              <a:t>Joda</a:t>
            </a:r>
            <a:r>
              <a:rPr lang="en-US" sz="1100" dirty="0"/>
              <a:t> and his pupil are inseparable; THEREFORE, we always see them together</a:t>
            </a:r>
            <a:r>
              <a:rPr lang="en-US" sz="1100" dirty="0" smtClean="0"/>
              <a:t>.</a:t>
            </a:r>
          </a:p>
          <a:p>
            <a:pPr marL="0" indent="0">
              <a:buNone/>
            </a:pPr>
            <a:r>
              <a:rPr lang="en-US" sz="1100" b="1" i="1" u="sng" dirty="0" smtClean="0">
                <a:latin typeface="Arial" pitchFamily="34" charset="0"/>
                <a:cs typeface="Arial" pitchFamily="34" charset="0"/>
              </a:rPr>
              <a:t>3. Colon: </a:t>
            </a:r>
            <a:r>
              <a:rPr lang="en-US" sz="1100" dirty="0" err="1" smtClean="0"/>
              <a:t>Joda</a:t>
            </a:r>
            <a:r>
              <a:rPr lang="en-US" sz="1100" dirty="0" smtClean="0"/>
              <a:t> loves listening to many kinds of music: pop, rock, and classical</a:t>
            </a:r>
          </a:p>
          <a:p>
            <a:pPr marL="0" indent="0">
              <a:buNone/>
            </a:pPr>
            <a:r>
              <a:rPr lang="en-US" sz="1100" b="1" i="1" u="sng" dirty="0" smtClean="0"/>
              <a:t>4. The Dash I</a:t>
            </a:r>
            <a:r>
              <a:rPr lang="en-US" sz="1100" i="1" dirty="0" smtClean="0"/>
              <a:t>t </a:t>
            </a:r>
            <a:r>
              <a:rPr lang="en-US" sz="1100" dirty="0" smtClean="0"/>
              <a:t>is </a:t>
            </a:r>
            <a:r>
              <a:rPr lang="en-US" sz="1100" dirty="0"/>
              <a:t>a flexible punctuation mark that the GMAT occasionally employs. You can use a dash as a parenthesis, an emphatic comma, semicolon or colon. </a:t>
            </a:r>
            <a:endParaRPr lang="es-PE" sz="1100" dirty="0"/>
          </a:p>
          <a:p>
            <a:pPr marL="0" lvl="0" indent="0">
              <a:buNone/>
            </a:pPr>
            <a:r>
              <a:rPr lang="en-US" sz="1100" b="1" dirty="0" smtClean="0">
                <a:latin typeface="Arial" pitchFamily="34" charset="0"/>
                <a:cs typeface="Arial" pitchFamily="34" charset="0"/>
              </a:rPr>
              <a:t>QUANTITY:    </a:t>
            </a:r>
            <a:r>
              <a:rPr lang="en-US" sz="1100" b="1" dirty="0" smtClean="0"/>
              <a:t>Rule </a:t>
            </a:r>
            <a:r>
              <a:rPr lang="en-US" sz="1100" b="1" dirty="0"/>
              <a:t>#1: Countable vs. Uncountable </a:t>
            </a:r>
            <a:r>
              <a:rPr lang="en-US" sz="1100" b="1" dirty="0" smtClean="0"/>
              <a:t>things</a:t>
            </a:r>
            <a:endParaRPr lang="es-PE" sz="1100" dirty="0" smtClean="0"/>
          </a:p>
          <a:p>
            <a:pPr marL="0" indent="0">
              <a:buNone/>
            </a:pPr>
            <a:r>
              <a:rPr lang="en-US" sz="1100" b="1" dirty="0" smtClean="0"/>
              <a:t>		Rule </a:t>
            </a:r>
            <a:r>
              <a:rPr lang="en-US" sz="1100" b="1" dirty="0"/>
              <a:t>#2: Words used to relate two things vs. words used to relate three or more </a:t>
            </a:r>
            <a:r>
              <a:rPr lang="en-US" sz="1100" b="1" dirty="0" smtClean="0"/>
              <a:t>things</a:t>
            </a:r>
          </a:p>
          <a:p>
            <a:pPr marL="0" indent="0">
              <a:buNone/>
            </a:pPr>
            <a:r>
              <a:rPr lang="en-US" sz="1100" b="1" dirty="0"/>
              <a:t>	</a:t>
            </a:r>
            <a:r>
              <a:rPr lang="en-US" sz="1100" b="1" dirty="0" smtClean="0"/>
              <a:t>	Rule #3: </a:t>
            </a:r>
            <a:r>
              <a:rPr lang="en-US" sz="1050" b="1" i="1" dirty="0"/>
              <a:t>The Number </a:t>
            </a:r>
            <a:r>
              <a:rPr lang="en-US" sz="1050" b="1" dirty="0"/>
              <a:t>of” Vs “</a:t>
            </a:r>
            <a:r>
              <a:rPr lang="en-US" sz="1050" b="1" i="1" dirty="0"/>
              <a:t>A Number </a:t>
            </a:r>
            <a:r>
              <a:rPr lang="en-US" sz="1050" b="1" i="1" dirty="0" smtClean="0"/>
              <a:t>of (Singular vs Plural)</a:t>
            </a:r>
            <a:endParaRPr lang="es-PE" sz="1050" dirty="0"/>
          </a:p>
          <a:p>
            <a:pPr marL="0" indent="0">
              <a:buNone/>
            </a:pPr>
            <a:r>
              <a:rPr lang="en-US" sz="1100" b="1" dirty="0" smtClean="0"/>
              <a:t>		Rule #4: </a:t>
            </a:r>
            <a:r>
              <a:rPr lang="en-US" sz="1100" dirty="0"/>
              <a:t>Use</a:t>
            </a:r>
            <a:r>
              <a:rPr lang="en-US" sz="1100" i="1" dirty="0"/>
              <a:t> Increase </a:t>
            </a:r>
            <a:r>
              <a:rPr lang="en-US" sz="1100" dirty="0"/>
              <a:t>and </a:t>
            </a:r>
            <a:r>
              <a:rPr lang="en-US" sz="1100" i="1" dirty="0"/>
              <a:t>Decrease </a:t>
            </a:r>
            <a:r>
              <a:rPr lang="en-US" sz="1100" dirty="0"/>
              <a:t>to</a:t>
            </a:r>
            <a:r>
              <a:rPr lang="en-US" sz="1100" i="1" dirty="0"/>
              <a:t> </a:t>
            </a:r>
            <a:r>
              <a:rPr lang="en-US" sz="1100" dirty="0"/>
              <a:t>express the change of one thing over time. Use G</a:t>
            </a:r>
            <a:r>
              <a:rPr lang="en-US" sz="1100" i="1" dirty="0"/>
              <a:t>reater </a:t>
            </a:r>
            <a:r>
              <a:rPr lang="en-US" sz="1100" dirty="0"/>
              <a:t>and </a:t>
            </a:r>
            <a:r>
              <a:rPr lang="en-US" sz="1100" i="1" dirty="0"/>
              <a:t>Less </a:t>
            </a:r>
            <a:r>
              <a:rPr lang="en-US" sz="1100" dirty="0"/>
              <a:t>to signal a </a:t>
            </a:r>
            <a:r>
              <a:rPr lang="en-US" sz="1100" dirty="0" smtClean="0"/>
              <a:t>				    comparison </a:t>
            </a:r>
            <a:r>
              <a:rPr lang="en-US" sz="1100" dirty="0"/>
              <a:t>between two things.</a:t>
            </a:r>
            <a:endParaRPr lang="es-PE" sz="1100" dirty="0"/>
          </a:p>
          <a:p>
            <a:pPr marL="0" lvl="0" indent="0">
              <a:buNone/>
            </a:pPr>
            <a:endParaRPr lang="en-US" sz="1100" b="1" dirty="0"/>
          </a:p>
          <a:p>
            <a:pPr marL="0" indent="0">
              <a:buNone/>
            </a:pPr>
            <a:endParaRPr lang="en-US" sz="1100" b="1" i="1" u="sng" dirty="0" smtClean="0">
              <a:latin typeface="Arial" pitchFamily="34" charset="0"/>
              <a:cs typeface="Arial" pitchFamily="34" charset="0"/>
            </a:endParaRPr>
          </a:p>
        </p:txBody>
      </p:sp>
    </p:spTree>
    <p:extLst>
      <p:ext uri="{BB962C8B-B14F-4D97-AF65-F5344CB8AC3E}">
        <p14:creationId xmlns:p14="http://schemas.microsoft.com/office/powerpoint/2010/main" val="366465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46075" y="319088"/>
            <a:ext cx="8474075" cy="349839"/>
          </a:xfrm>
        </p:spPr>
        <p:txBody>
          <a:bodyPr/>
          <a:lstStyle/>
          <a:p>
            <a:r>
              <a:rPr lang="es-PE" dirty="0" smtClean="0"/>
              <a:t>CRITICAL REASONING</a:t>
            </a:r>
            <a:endParaRPr lang="es-PE" dirty="0"/>
          </a:p>
        </p:txBody>
      </p:sp>
      <p:sp>
        <p:nvSpPr>
          <p:cNvPr id="3" name="2 Marcador de contenido"/>
          <p:cNvSpPr>
            <a:spLocks noGrp="1"/>
          </p:cNvSpPr>
          <p:nvPr>
            <p:ph idx="1"/>
          </p:nvPr>
        </p:nvSpPr>
        <p:spPr/>
        <p:txBody>
          <a:bodyPr/>
          <a:lstStyle/>
          <a:p>
            <a:endParaRPr lang="es-PE"/>
          </a:p>
        </p:txBody>
      </p:sp>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13</a:t>
            </a:fld>
            <a:endParaRPr lang="en-US"/>
          </a:p>
        </p:txBody>
      </p:sp>
    </p:spTree>
    <p:extLst>
      <p:ext uri="{BB962C8B-B14F-4D97-AF65-F5344CB8AC3E}">
        <p14:creationId xmlns:p14="http://schemas.microsoft.com/office/powerpoint/2010/main" val="588346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1796"/>
            <a:ext cx="8474075" cy="279757"/>
          </a:xfrm>
        </p:spPr>
        <p:txBody>
          <a:bodyPr/>
          <a:lstStyle/>
          <a:p>
            <a:r>
              <a:rPr lang="es-PE" sz="1800" b="1" dirty="0" smtClean="0"/>
              <a:t>LESSON 1: </a:t>
            </a:r>
            <a:r>
              <a:rPr lang="es-PE" sz="1800" b="1" dirty="0" err="1" smtClean="0"/>
              <a:t>Argument</a:t>
            </a:r>
            <a:r>
              <a:rPr lang="es-PE" sz="1800" b="1" dirty="0" smtClean="0"/>
              <a:t> </a:t>
            </a:r>
            <a:r>
              <a:rPr lang="es-PE" sz="1800" b="1" dirty="0" err="1" smtClean="0"/>
              <a:t>Structure</a:t>
            </a:r>
            <a:r>
              <a:rPr lang="es-PE" sz="1800" b="1" dirty="0" smtClean="0"/>
              <a:t> </a:t>
            </a:r>
            <a:endParaRPr lang="es-PE" sz="1800" b="1" dirty="0"/>
          </a:p>
        </p:txBody>
      </p:sp>
      <p:sp>
        <p:nvSpPr>
          <p:cNvPr id="3" name="2 Marcador de contenido"/>
          <p:cNvSpPr>
            <a:spLocks noGrp="1"/>
          </p:cNvSpPr>
          <p:nvPr>
            <p:ph idx="1"/>
          </p:nvPr>
        </p:nvSpPr>
        <p:spPr>
          <a:xfrm>
            <a:off x="323528" y="332656"/>
            <a:ext cx="8640960" cy="6264696"/>
          </a:xfrm>
        </p:spPr>
        <p:txBody>
          <a:bodyPr/>
          <a:lstStyle/>
          <a:p>
            <a:r>
              <a:rPr lang="en-US" sz="1600" b="1" dirty="0" smtClean="0"/>
              <a:t>Premises </a:t>
            </a:r>
            <a:r>
              <a:rPr lang="en-US" sz="1600" b="1" dirty="0"/>
              <a:t>+ (Assumptions) = </a:t>
            </a:r>
            <a:r>
              <a:rPr lang="en-US" sz="1600" b="1" dirty="0" smtClean="0"/>
              <a:t>Conclusion</a:t>
            </a:r>
            <a:r>
              <a:rPr lang="en-US" sz="1600" dirty="0"/>
              <a:t> </a:t>
            </a:r>
            <a:endParaRPr lang="es-PE" sz="1600" dirty="0"/>
          </a:p>
          <a:p>
            <a:pPr marL="0" indent="0">
              <a:buNone/>
            </a:pPr>
            <a:r>
              <a:rPr lang="en-US" sz="1600" b="1" dirty="0"/>
              <a:t>a) PREMISES</a:t>
            </a:r>
            <a:r>
              <a:rPr lang="en-US" sz="1600" dirty="0"/>
              <a:t> are propositions which give reasons, grounds, or evidence for accepting the conclusion. There are common premises signals: For, after all, since, in light of the fact, as, because, due to, for the reason, as a result of, follows from.</a:t>
            </a:r>
            <a:endParaRPr lang="es-PE" sz="1600" dirty="0"/>
          </a:p>
          <a:p>
            <a:pPr marL="0" indent="0">
              <a:buNone/>
            </a:pPr>
            <a:r>
              <a:rPr lang="en-US" sz="1600" dirty="0"/>
              <a:t> </a:t>
            </a:r>
            <a:endParaRPr lang="es-PE" sz="1600" dirty="0"/>
          </a:p>
          <a:p>
            <a:pPr marL="0" indent="0">
              <a:buNone/>
            </a:pPr>
            <a:r>
              <a:rPr lang="en-US" sz="1600" b="1" dirty="0"/>
              <a:t>b) ASSUMPTIONS</a:t>
            </a:r>
            <a:r>
              <a:rPr lang="en-US" sz="1600" dirty="0"/>
              <a:t> are UNSTATED premises that are NECESSARY to reach the given conclusion. </a:t>
            </a:r>
            <a:endParaRPr lang="es-PE" sz="1600" dirty="0"/>
          </a:p>
          <a:p>
            <a:pPr marL="0" indent="0">
              <a:buNone/>
            </a:pPr>
            <a:r>
              <a:rPr lang="en-US" sz="1600" dirty="0"/>
              <a:t> </a:t>
            </a:r>
            <a:endParaRPr lang="es-PE" sz="1600" dirty="0"/>
          </a:p>
          <a:p>
            <a:pPr marL="0" indent="0">
              <a:buNone/>
            </a:pPr>
            <a:r>
              <a:rPr lang="en-US" sz="1600" b="1" dirty="0"/>
              <a:t>c) CONCLUSION</a:t>
            </a:r>
            <a:r>
              <a:rPr lang="en-US" sz="1600" dirty="0"/>
              <a:t> is the main point of the argument and it must be logically supported by the assumptions and premises. There are common conclusion signals: Therefore, so, as a result, consequently, suggests, thus, indicates, hence, accordingly and it follows that.</a:t>
            </a:r>
            <a:endParaRPr lang="es-PE" sz="1600" dirty="0"/>
          </a:p>
          <a:p>
            <a:pPr marL="0" indent="0">
              <a:buNone/>
            </a:pPr>
            <a:r>
              <a:rPr lang="en-US" sz="1600" dirty="0"/>
              <a:t> </a:t>
            </a:r>
            <a:endParaRPr lang="es-PE" sz="1600" dirty="0"/>
          </a:p>
          <a:p>
            <a:r>
              <a:rPr lang="en-US" sz="1600" b="1" dirty="0"/>
              <a:t>¿How to find the conclusion</a:t>
            </a:r>
            <a:r>
              <a:rPr lang="en-US" sz="1600" b="1" dirty="0" smtClean="0"/>
              <a:t>?</a:t>
            </a:r>
            <a:endParaRPr lang="es-PE" sz="1600" dirty="0"/>
          </a:p>
          <a:p>
            <a:pPr marL="0" indent="0">
              <a:buNone/>
            </a:pPr>
            <a:r>
              <a:rPr lang="en-US" sz="1600" b="1" dirty="0"/>
              <a:t>Step1: </a:t>
            </a:r>
            <a:r>
              <a:rPr lang="en-US" sz="1600" dirty="0"/>
              <a:t>Identify all </a:t>
            </a:r>
            <a:r>
              <a:rPr lang="en-US" sz="1600" dirty="0" smtClean="0"/>
              <a:t>claims. </a:t>
            </a:r>
            <a:r>
              <a:rPr lang="en-US" sz="1600" dirty="0"/>
              <a:t>There are three </a:t>
            </a:r>
            <a:r>
              <a:rPr lang="en-US" sz="1600" dirty="0" smtClean="0"/>
              <a:t>important </a:t>
            </a:r>
            <a:r>
              <a:rPr lang="en-US" sz="1600" dirty="0"/>
              <a:t>things to do: </a:t>
            </a:r>
            <a:endParaRPr lang="es-PE" sz="1600" dirty="0"/>
          </a:p>
          <a:p>
            <a:pPr lvl="1"/>
            <a:r>
              <a:rPr lang="en-US" sz="1600" u="sng" dirty="0"/>
              <a:t>Predict the future:</a:t>
            </a:r>
            <a:r>
              <a:rPr lang="en-US" sz="1600" dirty="0"/>
              <a:t> Most statements that take place in the future are </a:t>
            </a:r>
            <a:r>
              <a:rPr lang="en-US" sz="1600" dirty="0" smtClean="0"/>
              <a:t>claims</a:t>
            </a:r>
          </a:p>
          <a:p>
            <a:pPr lvl="2"/>
            <a:r>
              <a:rPr lang="en-US" sz="1600" dirty="0"/>
              <a:t>If </a:t>
            </a:r>
            <a:r>
              <a:rPr lang="en-US" sz="1600" dirty="0" err="1"/>
              <a:t>Joda</a:t>
            </a:r>
            <a:r>
              <a:rPr lang="en-US" sz="1600" dirty="0"/>
              <a:t> studies several times a week, he can expect to improve his score</a:t>
            </a:r>
            <a:endParaRPr lang="es-PE" sz="1600" dirty="0"/>
          </a:p>
          <a:p>
            <a:pPr lvl="1"/>
            <a:r>
              <a:rPr lang="en-US" sz="1600" u="sng" dirty="0"/>
              <a:t>Subjective Opinion:</a:t>
            </a:r>
            <a:r>
              <a:rPr lang="en-US" sz="1600" dirty="0"/>
              <a:t> Anything that expresses an opinion is likely to be a </a:t>
            </a:r>
            <a:r>
              <a:rPr lang="en-US" sz="1600" dirty="0" smtClean="0"/>
              <a:t>claim</a:t>
            </a:r>
          </a:p>
          <a:p>
            <a:pPr lvl="2"/>
            <a:r>
              <a:rPr lang="en-US" sz="1600" dirty="0" err="1"/>
              <a:t>Joda</a:t>
            </a:r>
            <a:r>
              <a:rPr lang="en-US" sz="1600" dirty="0"/>
              <a:t> should study several times a week to ace the exam</a:t>
            </a:r>
            <a:r>
              <a:rPr lang="en-US" sz="1600" dirty="0" smtClean="0"/>
              <a:t>.</a:t>
            </a:r>
            <a:endParaRPr lang="es-PE" sz="1600" dirty="0"/>
          </a:p>
          <a:p>
            <a:pPr lvl="1"/>
            <a:r>
              <a:rPr lang="en-US" sz="1600" u="sng" dirty="0"/>
              <a:t>Cause and effect:</a:t>
            </a:r>
            <a:r>
              <a:rPr lang="en-US" sz="1600" dirty="0"/>
              <a:t> Statements are signaled by a number of key </a:t>
            </a:r>
            <a:r>
              <a:rPr lang="en-US" sz="1600" dirty="0" smtClean="0"/>
              <a:t>words</a:t>
            </a:r>
            <a:endParaRPr lang="es-PE" sz="1600" dirty="0"/>
          </a:p>
          <a:p>
            <a:pPr lvl="2"/>
            <a:r>
              <a:rPr lang="en-US" sz="1600" b="1" dirty="0"/>
              <a:t> </a:t>
            </a:r>
            <a:r>
              <a:rPr lang="en-US" sz="1600" dirty="0"/>
              <a:t>If </a:t>
            </a:r>
            <a:r>
              <a:rPr lang="en-US" sz="1600" dirty="0" err="1"/>
              <a:t>Joda</a:t>
            </a:r>
            <a:r>
              <a:rPr lang="en-US" sz="1600" dirty="0"/>
              <a:t> studies, he does well on his tests</a:t>
            </a:r>
            <a:r>
              <a:rPr lang="en-US" sz="1600" dirty="0" smtClean="0"/>
              <a:t>.</a:t>
            </a:r>
            <a:endParaRPr lang="es-PE" sz="1600" dirty="0"/>
          </a:p>
          <a:p>
            <a:pPr marL="0" indent="0">
              <a:buNone/>
            </a:pPr>
            <a:r>
              <a:rPr lang="en-US" sz="1600" b="1" dirty="0"/>
              <a:t>Step2: </a:t>
            </a:r>
            <a:r>
              <a:rPr lang="en-US" sz="1600" dirty="0"/>
              <a:t>Use the therefore test (</a:t>
            </a:r>
            <a:r>
              <a:rPr lang="en-US" sz="1600" dirty="0" err="1"/>
              <a:t>A,therefore</a:t>
            </a:r>
            <a:r>
              <a:rPr lang="en-US" sz="1600" dirty="0"/>
              <a:t>, B</a:t>
            </a:r>
            <a:r>
              <a:rPr lang="en-US" sz="1600" dirty="0" smtClean="0"/>
              <a:t>). A and B are claims</a:t>
            </a:r>
          </a:p>
          <a:p>
            <a:pPr marL="0" indent="0">
              <a:buNone/>
            </a:pPr>
            <a:r>
              <a:rPr lang="en-US" sz="1600" dirty="0" smtClean="0"/>
              <a:t>If there is only one a claim in the argument it must be the conclusion.</a:t>
            </a:r>
            <a:endParaRPr lang="es-PE" sz="1600"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14</a:t>
            </a:fld>
            <a:endParaRPr lang="es-PE" dirty="0"/>
          </a:p>
        </p:txBody>
      </p:sp>
    </p:spTree>
    <p:extLst>
      <p:ext uri="{BB962C8B-B14F-4D97-AF65-F5344CB8AC3E}">
        <p14:creationId xmlns:p14="http://schemas.microsoft.com/office/powerpoint/2010/main" val="17917461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1796"/>
            <a:ext cx="8474075" cy="279757"/>
          </a:xfrm>
        </p:spPr>
        <p:txBody>
          <a:bodyPr/>
          <a:lstStyle/>
          <a:p>
            <a:r>
              <a:rPr lang="es-PE" sz="1800" b="1" dirty="0" smtClean="0"/>
              <a:t>LESSON 2: </a:t>
            </a:r>
            <a:r>
              <a:rPr lang="es-PE" sz="1800" b="1" smtClean="0"/>
              <a:t>General </a:t>
            </a:r>
            <a:r>
              <a:rPr lang="es-PE" sz="1800" b="1" dirty="0" err="1" smtClean="0"/>
              <a:t>Strategy</a:t>
            </a:r>
            <a:endParaRPr lang="es-PE" sz="1800" b="1" dirty="0"/>
          </a:p>
        </p:txBody>
      </p:sp>
      <p:sp>
        <p:nvSpPr>
          <p:cNvPr id="3" name="2 Marcador de contenido"/>
          <p:cNvSpPr>
            <a:spLocks noGrp="1"/>
          </p:cNvSpPr>
          <p:nvPr>
            <p:ph idx="1"/>
          </p:nvPr>
        </p:nvSpPr>
        <p:spPr>
          <a:xfrm>
            <a:off x="323528" y="332656"/>
            <a:ext cx="8640960" cy="6264696"/>
          </a:xfrm>
        </p:spPr>
        <p:txBody>
          <a:bodyPr/>
          <a:lstStyle/>
          <a:p>
            <a:pPr marL="0" indent="0">
              <a:buNone/>
            </a:pPr>
            <a:r>
              <a:rPr lang="en-US" sz="1600" b="1" dirty="0" smtClean="0"/>
              <a:t>I) </a:t>
            </a:r>
            <a:r>
              <a:rPr lang="en-US" sz="1600" b="1" dirty="0"/>
              <a:t>Identify the question type</a:t>
            </a:r>
            <a:endParaRPr lang="es-PE" sz="1600" dirty="0"/>
          </a:p>
          <a:p>
            <a:pPr marL="342900" lvl="0" indent="-342900">
              <a:buFont typeface="+mj-lt"/>
              <a:buAutoNum type="alphaLcPeriod"/>
            </a:pPr>
            <a:r>
              <a:rPr lang="en-US" dirty="0"/>
              <a:t>Major Questions</a:t>
            </a:r>
            <a:endParaRPr lang="es-PE" dirty="0"/>
          </a:p>
          <a:p>
            <a:pPr lvl="1"/>
            <a:r>
              <a:rPr lang="en-US" dirty="0"/>
              <a:t>Find the Assumption: </a:t>
            </a:r>
            <a:endParaRPr lang="es-PE" dirty="0"/>
          </a:p>
          <a:p>
            <a:pPr lvl="1"/>
            <a:r>
              <a:rPr lang="en-US" dirty="0"/>
              <a:t>Draw a Conclusion: </a:t>
            </a:r>
            <a:endParaRPr lang="es-PE" dirty="0"/>
          </a:p>
          <a:p>
            <a:pPr lvl="1"/>
            <a:r>
              <a:rPr lang="en-US" dirty="0"/>
              <a:t>Strengthen the Conclusion: </a:t>
            </a:r>
            <a:endParaRPr lang="es-PE" dirty="0"/>
          </a:p>
          <a:p>
            <a:pPr lvl="1"/>
            <a:r>
              <a:rPr lang="en-US" dirty="0"/>
              <a:t>Weaken the Conclusion: </a:t>
            </a:r>
            <a:endParaRPr lang="es-PE" dirty="0"/>
          </a:p>
          <a:p>
            <a:pPr marL="342900" lvl="0" indent="-342900">
              <a:buFont typeface="+mj-lt"/>
              <a:buAutoNum type="alphaLcPeriod"/>
            </a:pPr>
            <a:r>
              <a:rPr lang="en-US" dirty="0"/>
              <a:t>Other minor types questions</a:t>
            </a:r>
            <a:endParaRPr lang="es-PE" dirty="0"/>
          </a:p>
          <a:p>
            <a:pPr marL="342900" lvl="0" indent="-342900">
              <a:buFont typeface="+mj-lt"/>
              <a:buAutoNum type="alphaLcPeriod"/>
            </a:pPr>
            <a:r>
              <a:rPr lang="en-US" dirty="0"/>
              <a:t>Except Questions</a:t>
            </a:r>
            <a:endParaRPr lang="es-PE" dirty="0"/>
          </a:p>
          <a:p>
            <a:pPr marL="342900" lvl="0" indent="-342900">
              <a:buFont typeface="+mj-lt"/>
              <a:buAutoNum type="alphaLcPeriod"/>
            </a:pPr>
            <a:r>
              <a:rPr lang="en-US" dirty="0"/>
              <a:t>"Fill in the Blank" </a:t>
            </a:r>
            <a:r>
              <a:rPr lang="en-US" dirty="0" smtClean="0"/>
              <a:t>Questions ( If a question were stated , what kind of question type must be there?. You have to look the whole questions and identify which can get the right answer)</a:t>
            </a:r>
            <a:endParaRPr lang="es-PE" sz="1600" dirty="0"/>
          </a:p>
          <a:p>
            <a:pPr marL="0" indent="0">
              <a:buNone/>
            </a:pPr>
            <a:endParaRPr lang="en-US" sz="1600" b="1" dirty="0" smtClean="0"/>
          </a:p>
          <a:p>
            <a:pPr marL="0" indent="0">
              <a:buNone/>
            </a:pPr>
            <a:r>
              <a:rPr lang="en-US" sz="1600" b="1" dirty="0" smtClean="0"/>
              <a:t>II</a:t>
            </a:r>
            <a:r>
              <a:rPr lang="en-US" sz="1600" b="1" dirty="0"/>
              <a:t>) Determine the argument types</a:t>
            </a:r>
            <a:endParaRPr lang="es-PE" sz="1600" dirty="0"/>
          </a:p>
          <a:p>
            <a:pPr marL="0" indent="0">
              <a:buNone/>
            </a:pPr>
            <a:r>
              <a:rPr lang="en-US" sz="1600" dirty="0"/>
              <a:t>   a) Find the conclusion</a:t>
            </a:r>
            <a:endParaRPr lang="es-PE" sz="1600" dirty="0"/>
          </a:p>
          <a:p>
            <a:pPr marL="0" indent="0">
              <a:buNone/>
            </a:pPr>
            <a:r>
              <a:rPr lang="en-US" sz="1600" dirty="0"/>
              <a:t>   b) Find the premises</a:t>
            </a:r>
            <a:endParaRPr lang="es-PE" sz="1600" dirty="0"/>
          </a:p>
          <a:p>
            <a:pPr marL="0" indent="0">
              <a:buNone/>
            </a:pPr>
            <a:r>
              <a:rPr lang="en-US" sz="1600" dirty="0"/>
              <a:t>   c) Find the </a:t>
            </a:r>
            <a:r>
              <a:rPr lang="en-US" sz="1600" dirty="0" smtClean="0"/>
              <a:t>assumptions</a:t>
            </a:r>
            <a:endParaRPr lang="es-PE" sz="1600" u="sng" dirty="0" smtClean="0"/>
          </a:p>
          <a:p>
            <a:pPr marL="0" indent="0">
              <a:buNone/>
            </a:pPr>
            <a:endParaRPr lang="en-US" sz="1600" b="1" dirty="0" smtClean="0"/>
          </a:p>
          <a:p>
            <a:pPr marL="0" indent="0">
              <a:buNone/>
            </a:pPr>
            <a:r>
              <a:rPr lang="en-US" sz="1600" b="1" dirty="0" smtClean="0"/>
              <a:t>III) </a:t>
            </a:r>
            <a:r>
              <a:rPr lang="en-US" sz="1600" b="1" dirty="0">
                <a:latin typeface="Arial" pitchFamily="34" charset="0"/>
                <a:cs typeface="Arial" pitchFamily="34" charset="0"/>
              </a:rPr>
              <a:t>S</a:t>
            </a:r>
            <a:r>
              <a:rPr lang="en-US" sz="1600" b="1" dirty="0" smtClean="0">
                <a:latin typeface="Arial" pitchFamily="34" charset="0"/>
                <a:cs typeface="Arial" pitchFamily="34" charset="0"/>
              </a:rPr>
              <a:t>tay within the scope </a:t>
            </a:r>
            <a:r>
              <a:rPr lang="en-US" sz="1600" dirty="0"/>
              <a:t>    </a:t>
            </a:r>
            <a:r>
              <a:rPr lang="en-US" sz="1600" dirty="0" smtClean="0"/>
              <a:t>	Focus </a:t>
            </a:r>
            <a:r>
              <a:rPr lang="en-US" sz="1600" dirty="0"/>
              <a:t>your attention on Limiting </a:t>
            </a:r>
            <a:r>
              <a:rPr lang="en-US" sz="1600" dirty="0" smtClean="0"/>
              <a:t>or </a:t>
            </a:r>
            <a:r>
              <a:rPr lang="en-US" sz="1600" dirty="0" err="1" smtClean="0"/>
              <a:t>boundering</a:t>
            </a:r>
            <a:r>
              <a:rPr lang="en-US" sz="1600" dirty="0" smtClean="0"/>
              <a:t> Words/Phrases </a:t>
            </a:r>
            <a:r>
              <a:rPr lang="en-US" sz="1600" dirty="0"/>
              <a:t>provided in the argument and in </a:t>
            </a:r>
            <a:r>
              <a:rPr lang="en-US" sz="1600" dirty="0" smtClean="0"/>
              <a:t>	the answer choices. Be aware of the extreme words “always, never, none, every, all”, if there is one you have to make sure you have an evidence</a:t>
            </a:r>
            <a:endParaRPr lang="en-US" sz="1600" b="1" dirty="0" smtClean="0"/>
          </a:p>
          <a:p>
            <a:pPr marL="0" lvl="0" indent="0">
              <a:buNone/>
            </a:pPr>
            <a:r>
              <a:rPr lang="en-US" sz="1600" b="1" dirty="0" smtClean="0"/>
              <a:t>Premise</a:t>
            </a:r>
            <a:r>
              <a:rPr lang="en-US" sz="1600" b="1" dirty="0"/>
              <a:t>: </a:t>
            </a:r>
            <a:r>
              <a:rPr lang="en-US" sz="1600" i="1" dirty="0"/>
              <a:t>In Washington County, attendance at the movies is just large enough for the cinema operators to make modest profits</a:t>
            </a:r>
            <a:r>
              <a:rPr lang="en-US" sz="1600" i="1" dirty="0" smtClean="0"/>
              <a:t>.</a:t>
            </a:r>
            <a:endParaRPr lang="en-US" sz="1600" dirty="0"/>
          </a:p>
          <a:p>
            <a:pPr marL="0" lvl="0" indent="0">
              <a:buNone/>
            </a:pPr>
            <a:endParaRPr lang="en-US" sz="1600" u="sng" dirty="0"/>
          </a:p>
          <a:p>
            <a:pPr marL="0" indent="0">
              <a:buNone/>
            </a:pPr>
            <a:r>
              <a:rPr lang="es-PE" sz="1600" b="1" dirty="0" smtClean="0"/>
              <a:t>IV) </a:t>
            </a:r>
            <a:r>
              <a:rPr lang="es-PE" sz="1600" b="1" dirty="0" err="1" smtClean="0"/>
              <a:t>Read</a:t>
            </a:r>
            <a:r>
              <a:rPr lang="es-PE" sz="1600" b="1" dirty="0" smtClean="0"/>
              <a:t> </a:t>
            </a:r>
            <a:r>
              <a:rPr lang="es-PE" sz="1600" b="1" dirty="0" err="1" smtClean="0"/>
              <a:t>the</a:t>
            </a:r>
            <a:r>
              <a:rPr lang="es-PE" sz="1600" b="1" dirty="0" smtClean="0"/>
              <a:t> </a:t>
            </a:r>
            <a:r>
              <a:rPr lang="es-PE" sz="1600" b="1" dirty="0" err="1" smtClean="0"/>
              <a:t>answers</a:t>
            </a:r>
            <a:r>
              <a:rPr lang="es-PE" sz="1600" b="1" dirty="0" smtClean="0"/>
              <a:t> </a:t>
            </a:r>
            <a:r>
              <a:rPr lang="es-PE" sz="1600" b="1" dirty="0" err="1" smtClean="0"/>
              <a:t>carefully</a:t>
            </a:r>
            <a:r>
              <a:rPr lang="es-PE" sz="1600" b="1" dirty="0" smtClean="0"/>
              <a:t> and </a:t>
            </a:r>
            <a:r>
              <a:rPr lang="en-US" sz="1600" b="1" dirty="0" smtClean="0">
                <a:latin typeface="Arial" pitchFamily="34" charset="0"/>
                <a:cs typeface="Arial" pitchFamily="34" charset="0"/>
              </a:rPr>
              <a:t>Apply POE</a:t>
            </a:r>
            <a:endParaRPr lang="es-PE" sz="1600" b="1" dirty="0"/>
          </a:p>
          <a:p>
            <a:pPr marL="0" indent="0">
              <a:buNone/>
            </a:pPr>
            <a:endParaRPr lang="es-PE" sz="1600" u="sng"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15</a:t>
            </a:fld>
            <a:endParaRPr lang="es-PE" dirty="0"/>
          </a:p>
        </p:txBody>
      </p:sp>
    </p:spTree>
    <p:extLst>
      <p:ext uri="{BB962C8B-B14F-4D97-AF65-F5344CB8AC3E}">
        <p14:creationId xmlns:p14="http://schemas.microsoft.com/office/powerpoint/2010/main" val="37719103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1796"/>
            <a:ext cx="8474075" cy="279757"/>
          </a:xfrm>
        </p:spPr>
        <p:txBody>
          <a:bodyPr/>
          <a:lstStyle/>
          <a:p>
            <a:r>
              <a:rPr lang="es-PE" sz="1800" b="1" dirty="0" smtClean="0"/>
              <a:t>LESSON 3: </a:t>
            </a:r>
            <a:r>
              <a:rPr lang="es-PE" sz="1800" b="1" dirty="0" err="1" smtClean="0"/>
              <a:t>Find</a:t>
            </a:r>
            <a:r>
              <a:rPr lang="es-PE" sz="1800" b="1" dirty="0" smtClean="0"/>
              <a:t> </a:t>
            </a:r>
            <a:r>
              <a:rPr lang="es-PE" sz="1800" b="1" dirty="0" err="1" smtClean="0"/>
              <a:t>the</a:t>
            </a:r>
            <a:r>
              <a:rPr lang="es-PE" sz="1800" b="1" dirty="0" smtClean="0"/>
              <a:t> </a:t>
            </a:r>
            <a:r>
              <a:rPr lang="es-PE" sz="1800" b="1" dirty="0" err="1" smtClean="0"/>
              <a:t>assumption</a:t>
            </a:r>
            <a:endParaRPr lang="es-PE" sz="1800" b="1" dirty="0"/>
          </a:p>
        </p:txBody>
      </p:sp>
      <p:sp>
        <p:nvSpPr>
          <p:cNvPr id="3" name="2 Marcador de contenido"/>
          <p:cNvSpPr>
            <a:spLocks noGrp="1"/>
          </p:cNvSpPr>
          <p:nvPr>
            <p:ph idx="1"/>
          </p:nvPr>
        </p:nvSpPr>
        <p:spPr>
          <a:xfrm>
            <a:off x="323528" y="332656"/>
            <a:ext cx="8640960" cy="6264696"/>
          </a:xfrm>
        </p:spPr>
        <p:txBody>
          <a:bodyPr/>
          <a:lstStyle/>
          <a:p>
            <a:pPr marL="0" lvl="0" indent="0" algn="just">
              <a:buNone/>
            </a:pPr>
            <a:r>
              <a:rPr lang="en-US" sz="1800" b="1" u="sng" dirty="0" smtClean="0"/>
              <a:t>General Rule:</a:t>
            </a:r>
          </a:p>
          <a:p>
            <a:pPr marL="342900" lvl="0" indent="-342900" algn="just">
              <a:buFont typeface="+mj-lt"/>
              <a:buAutoNum type="arabicParenR"/>
            </a:pPr>
            <a:r>
              <a:rPr lang="en-US" sz="1600" b="1" dirty="0" smtClean="0"/>
              <a:t>Bridge </a:t>
            </a:r>
            <a:r>
              <a:rPr lang="en-US" sz="1600" b="1" dirty="0"/>
              <a:t>a gap between any premise and the </a:t>
            </a:r>
            <a:r>
              <a:rPr lang="en-US" sz="1600" b="1" dirty="0" smtClean="0"/>
              <a:t>conclusion</a:t>
            </a:r>
          </a:p>
          <a:p>
            <a:pPr marL="342900" lvl="0" indent="-342900" algn="just">
              <a:buFont typeface="+mj-lt"/>
              <a:buAutoNum type="arabicParenR"/>
            </a:pPr>
            <a:r>
              <a:rPr lang="en-US" sz="1600" b="1" dirty="0" smtClean="0"/>
              <a:t>Support</a:t>
            </a:r>
            <a:r>
              <a:rPr lang="en-US" sz="1600" b="1" dirty="0"/>
              <a:t>/ strengthen/validate the conclusion. </a:t>
            </a:r>
            <a:endParaRPr lang="en-US" sz="1600" b="1" dirty="0" smtClean="0"/>
          </a:p>
          <a:p>
            <a:pPr marL="0" lvl="0" indent="0" algn="just">
              <a:buNone/>
            </a:pPr>
            <a:r>
              <a:rPr lang="en-US" b="1" dirty="0" smtClean="0"/>
              <a:t>Hint: </a:t>
            </a:r>
            <a:r>
              <a:rPr lang="en-US" dirty="0" smtClean="0"/>
              <a:t>You have to pay attention about the words the conclusion and the premises.</a:t>
            </a:r>
            <a:endParaRPr lang="en-US" sz="1800" b="1" u="sng" dirty="0" smtClean="0"/>
          </a:p>
          <a:p>
            <a:pPr marL="0" lvl="0" indent="0" algn="just">
              <a:buNone/>
            </a:pPr>
            <a:r>
              <a:rPr lang="en-US" sz="1800" b="1" u="sng" dirty="0" smtClean="0"/>
              <a:t>Assumption Types</a:t>
            </a:r>
          </a:p>
          <a:p>
            <a:pPr marL="342900" indent="-342900" algn="just">
              <a:buFont typeface="+mj-lt"/>
              <a:buAutoNum type="arabicPeriod"/>
            </a:pPr>
            <a:r>
              <a:rPr lang="en-US" sz="1600" b="1" u="sng" dirty="0" smtClean="0"/>
              <a:t>Fill in a logic gap</a:t>
            </a:r>
            <a:r>
              <a:rPr lang="en-US" sz="1600" b="1" dirty="0" smtClean="0"/>
              <a:t>:</a:t>
            </a:r>
            <a:r>
              <a:rPr lang="en-US" sz="1600" dirty="0" smtClean="0"/>
              <a:t> </a:t>
            </a:r>
            <a:r>
              <a:rPr lang="en-US" sz="1600" dirty="0"/>
              <a:t>Assumptions of this type fill in a logic gap, information that is not explicitly stated and is needed to validate the conclusion. </a:t>
            </a:r>
            <a:endParaRPr lang="en-US" sz="1600" u="sng" dirty="0" smtClean="0"/>
          </a:p>
          <a:p>
            <a:pPr marL="342900" indent="-342900" algn="just">
              <a:buFont typeface="+mj-lt"/>
              <a:buAutoNum type="arabicPeriod"/>
            </a:pPr>
            <a:r>
              <a:rPr lang="en-US" sz="1600" b="1" u="sng" dirty="0" smtClean="0"/>
              <a:t>Establish the feasibility(ability to occur or to be true) of the premises:</a:t>
            </a:r>
            <a:r>
              <a:rPr lang="en-US" sz="1600" b="1" dirty="0" smtClean="0"/>
              <a:t> </a:t>
            </a:r>
            <a:r>
              <a:rPr lang="en-US" sz="1600" dirty="0"/>
              <a:t>Assumptions of this type indicate that the premises can actually occur in the way the argument describes-regardless of how uncertain or tenuous these premises are in the original </a:t>
            </a:r>
            <a:r>
              <a:rPr lang="en-US" sz="1600" dirty="0" smtClean="0"/>
              <a:t>argument. </a:t>
            </a:r>
            <a:endParaRPr lang="en-US" sz="1600" u="sng" dirty="0" smtClean="0"/>
          </a:p>
          <a:p>
            <a:pPr marL="342900" indent="-342900" algn="just">
              <a:buFont typeface="+mj-lt"/>
              <a:buAutoNum type="arabicPeriod"/>
            </a:pPr>
            <a:r>
              <a:rPr lang="en-US" sz="1600" b="1" u="sng" dirty="0" smtClean="0"/>
              <a:t>Eliminate alternate paths:</a:t>
            </a:r>
            <a:r>
              <a:rPr lang="en-US" sz="1600" b="1" dirty="0" smtClean="0"/>
              <a:t> </a:t>
            </a:r>
            <a:r>
              <a:rPr lang="en-US" sz="1600" dirty="0"/>
              <a:t>An assumption can eliminate different paths to reach a conclusion. Many GMAT arguments contain linear logic paths: P</a:t>
            </a:r>
            <a:r>
              <a:rPr lang="en-US" sz="1600" baseline="-25000" dirty="0"/>
              <a:t>1</a:t>
            </a:r>
            <a:r>
              <a:rPr lang="en-US" sz="1600" dirty="0"/>
              <a:t> and P</a:t>
            </a:r>
            <a:r>
              <a:rPr lang="en-US" sz="1600" baseline="-25000" dirty="0"/>
              <a:t>2</a:t>
            </a:r>
            <a:r>
              <a:rPr lang="en-US" sz="1600" dirty="0"/>
              <a:t> are true, therefore C is true. However, the speaker often ignores the possibility of a </a:t>
            </a:r>
            <a:r>
              <a:rPr lang="en-US" sz="1600" i="1" dirty="0"/>
              <a:t>different path to reach the same</a:t>
            </a:r>
            <a:r>
              <a:rPr lang="en-US" sz="1600" dirty="0"/>
              <a:t> </a:t>
            </a:r>
            <a:r>
              <a:rPr lang="en-US" sz="1600" i="1" dirty="0" smtClean="0"/>
              <a:t>conclusion</a:t>
            </a:r>
            <a:endParaRPr lang="en-US" sz="1600" u="sng" dirty="0" smtClean="0"/>
          </a:p>
          <a:p>
            <a:pPr marL="342900" indent="-342900" algn="just">
              <a:buFont typeface="+mj-lt"/>
              <a:buAutoNum type="arabicPeriod"/>
            </a:pPr>
            <a:r>
              <a:rPr lang="en-US" sz="1600" b="1" u="sng" dirty="0" smtClean="0"/>
              <a:t>Eliminate alternate causes</a:t>
            </a:r>
            <a:r>
              <a:rPr lang="en-US" sz="1600" b="1" dirty="0" smtClean="0"/>
              <a:t>:</a:t>
            </a:r>
            <a:r>
              <a:rPr lang="en-US" sz="1600" dirty="0" smtClean="0"/>
              <a:t> </a:t>
            </a:r>
            <a:r>
              <a:rPr lang="en-US" sz="1600" dirty="0"/>
              <a:t>Many GMAT conclusions are statements of cause and effect. </a:t>
            </a:r>
            <a:r>
              <a:rPr lang="en-US" sz="1600" dirty="0" smtClean="0"/>
              <a:t> You need to prove </a:t>
            </a:r>
            <a:r>
              <a:rPr lang="en-US" sz="1600" dirty="0" err="1" smtClean="0">
                <a:sym typeface="Wingdings" panose="05000000000000000000" pitchFamily="2" charset="2"/>
              </a:rPr>
              <a:t>qp</a:t>
            </a:r>
            <a:r>
              <a:rPr lang="en-US" sz="1600" dirty="0" smtClean="0">
                <a:sym typeface="Wingdings" panose="05000000000000000000" pitchFamily="2" charset="2"/>
              </a:rPr>
              <a:t> is false!</a:t>
            </a:r>
            <a:endParaRPr lang="en-US" sz="1600" dirty="0"/>
          </a:p>
          <a:p>
            <a:pPr marL="0" indent="0" algn="just">
              <a:buNone/>
            </a:pPr>
            <a:r>
              <a:rPr lang="en-US" sz="1600" b="1" u="sng" dirty="0" smtClean="0"/>
              <a:t>Negation Technique: </a:t>
            </a:r>
            <a:r>
              <a:rPr lang="en-US" sz="1600" dirty="0"/>
              <a:t>Denying or negating any correct assumption will destroy the argument. Therefore, if you deny an answer choice and the conclusion falls apart, that is the answer. This technique is particularly useful if you are stuck between two answer </a:t>
            </a:r>
            <a:r>
              <a:rPr lang="en-US" sz="1600" dirty="0" smtClean="0"/>
              <a:t>choices</a:t>
            </a:r>
            <a:endParaRPr lang="en-US" sz="1600" b="1" u="sng" dirty="0" smtClean="0"/>
          </a:p>
          <a:p>
            <a:pPr marL="0" indent="0" algn="just">
              <a:buNone/>
            </a:pPr>
            <a:endParaRPr lang="en-US" sz="1600" b="1" u="sng" dirty="0" smtClean="0"/>
          </a:p>
          <a:p>
            <a:pPr marL="0" indent="0" algn="just">
              <a:buNone/>
            </a:pPr>
            <a:r>
              <a:rPr lang="en-US" sz="1600" b="1" u="sng" dirty="0" smtClean="0"/>
              <a:t>Wrong Answer Choice Types:</a:t>
            </a:r>
            <a:r>
              <a:rPr lang="en-US" sz="1600" dirty="0" smtClean="0"/>
              <a:t> No tie the conclusion, Wrong direction, Switching Terms, </a:t>
            </a:r>
            <a:r>
              <a:rPr lang="en-US" sz="1600" dirty="0" err="1" smtClean="0"/>
              <a:t>Adresses</a:t>
            </a:r>
            <a:r>
              <a:rPr lang="en-US" sz="1600" dirty="0" smtClean="0"/>
              <a:t> Premise only and Follow on the conclusion</a:t>
            </a:r>
            <a:endParaRPr lang="es-PE" sz="1600" b="1" u="sng" dirty="0"/>
          </a:p>
        </p:txBody>
      </p:sp>
      <p:sp>
        <p:nvSpPr>
          <p:cNvPr id="4" name="3 Marcador de fecha"/>
          <p:cNvSpPr>
            <a:spLocks noGrp="1"/>
          </p:cNvSpPr>
          <p:nvPr>
            <p:ph type="dt" sz="half" idx="10"/>
          </p:nvPr>
        </p:nvSpPr>
        <p:spPr/>
        <p:txBody>
          <a:bodyPr/>
          <a:lstStyle/>
          <a:p>
            <a:pPr>
              <a:defRPr/>
            </a:pPr>
            <a:fld id="{1374D1F7-1BE9-4AA1-B85D-AB564195AAEE}" type="datetime1">
              <a:rPr lang="es-PE" smtClean="0"/>
              <a:pPr>
                <a:defRPr/>
              </a:pPr>
              <a:t>17/11/2014</a:t>
            </a:fld>
            <a:endParaRPr lang="es-PE" dirty="0"/>
          </a:p>
        </p:txBody>
      </p:sp>
      <p:sp>
        <p:nvSpPr>
          <p:cNvPr id="5" name="4 Marcador de pie de página"/>
          <p:cNvSpPr>
            <a:spLocks noGrp="1"/>
          </p:cNvSpPr>
          <p:nvPr>
            <p:ph type="ftr" sz="quarter" idx="11"/>
          </p:nvPr>
        </p:nvSpPr>
        <p:spPr/>
        <p:txBody>
          <a:bodyPr/>
          <a:lstStyle/>
          <a:p>
            <a:pPr>
              <a:defRPr/>
            </a:pPr>
            <a:r>
              <a:rPr lang="es-PE" dirty="0" smtClean="0"/>
              <a:t>Presentación</a:t>
            </a:r>
            <a:endParaRPr lang="es-PE" dirty="0"/>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s-PE" smtClean="0"/>
              <a:pPr>
                <a:defRPr/>
              </a:pPr>
              <a:t>16</a:t>
            </a:fld>
            <a:endParaRPr lang="es-PE" dirty="0"/>
          </a:p>
        </p:txBody>
      </p:sp>
    </p:spTree>
    <p:extLst>
      <p:ext uri="{BB962C8B-B14F-4D97-AF65-F5344CB8AC3E}">
        <p14:creationId xmlns:p14="http://schemas.microsoft.com/office/powerpoint/2010/main" val="18060341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17</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4: </a:t>
            </a:r>
            <a:r>
              <a:rPr lang="es-PE" sz="1800" b="1" dirty="0" err="1" smtClean="0"/>
              <a:t>Draw</a:t>
            </a:r>
            <a:r>
              <a:rPr lang="es-PE" sz="1800" b="1" dirty="0" smtClean="0"/>
              <a:t> a </a:t>
            </a:r>
            <a:r>
              <a:rPr lang="es-PE" sz="1800" b="1" dirty="0" err="1" smtClean="0"/>
              <a:t>conclusion</a:t>
            </a:r>
            <a:endParaRPr lang="es-PE" sz="1800" b="1" dirty="0"/>
          </a:p>
        </p:txBody>
      </p:sp>
      <p:sp>
        <p:nvSpPr>
          <p:cNvPr id="9" name="2 Marcador de contenido"/>
          <p:cNvSpPr>
            <a:spLocks noGrp="1"/>
          </p:cNvSpPr>
          <p:nvPr>
            <p:ph idx="1"/>
          </p:nvPr>
        </p:nvSpPr>
        <p:spPr>
          <a:xfrm>
            <a:off x="251520" y="332656"/>
            <a:ext cx="8640960" cy="6264696"/>
          </a:xfrm>
        </p:spPr>
        <p:txBody>
          <a:bodyPr/>
          <a:lstStyle/>
          <a:p>
            <a:pPr marL="0" lvl="0" indent="0" algn="just">
              <a:buNone/>
            </a:pPr>
            <a:r>
              <a:rPr lang="en-US" sz="1500" b="1" u="sng" dirty="0" smtClean="0"/>
              <a:t>GMAT Conclusions</a:t>
            </a:r>
            <a:endParaRPr lang="es-PE" sz="1500" dirty="0"/>
          </a:p>
          <a:p>
            <a:pPr marL="285750" indent="-285750" algn="just">
              <a:buFont typeface="Arial" pitchFamily="34" charset="0"/>
              <a:buChar char="•"/>
            </a:pPr>
            <a:r>
              <a:rPr lang="en-US" sz="1500" dirty="0"/>
              <a:t>If you are asked to DRAW a conclusion, that conclusion must be true as a result of only the given </a:t>
            </a:r>
            <a:r>
              <a:rPr lang="en-US" sz="1500" dirty="0" smtClean="0"/>
              <a:t>facts or premises (</a:t>
            </a:r>
            <a:r>
              <a:rPr lang="en-US" sz="1600" b="1" dirty="0" smtClean="0"/>
              <a:t>no claims are there!!!</a:t>
            </a:r>
            <a:r>
              <a:rPr lang="en-US" sz="1600" dirty="0" smtClean="0"/>
              <a:t>)</a:t>
            </a:r>
            <a:endParaRPr lang="en-US" sz="1500" dirty="0"/>
          </a:p>
          <a:p>
            <a:pPr marL="285750" indent="-285750" algn="just">
              <a:buFont typeface="Arial" pitchFamily="34" charset="0"/>
              <a:buChar char="•"/>
            </a:pPr>
            <a:r>
              <a:rPr lang="en-US" sz="1500" dirty="0"/>
              <a:t>The conclusion should </a:t>
            </a:r>
            <a:r>
              <a:rPr lang="en-US" sz="1500" b="1" dirty="0"/>
              <a:t>not require</a:t>
            </a:r>
            <a:r>
              <a:rPr lang="en-US" sz="1500" dirty="0"/>
              <a:t> you to make any </a:t>
            </a:r>
            <a:r>
              <a:rPr lang="en-US" sz="1500" b="1" dirty="0"/>
              <a:t>additional</a:t>
            </a:r>
            <a:r>
              <a:rPr lang="en-US" sz="1500" dirty="0"/>
              <a:t> </a:t>
            </a:r>
            <a:r>
              <a:rPr lang="en-US" sz="1500" b="1" dirty="0"/>
              <a:t>assumptions</a:t>
            </a:r>
            <a:r>
              <a:rPr lang="en-US" sz="1500" dirty="0"/>
              <a:t> at all.</a:t>
            </a:r>
          </a:p>
          <a:p>
            <a:pPr marL="285750" indent="-285750" algn="just">
              <a:buFont typeface="Arial" pitchFamily="34" charset="0"/>
              <a:buChar char="•"/>
            </a:pPr>
            <a:r>
              <a:rPr lang="en-US" sz="1500" dirty="0"/>
              <a:t>The correct answer to a Draw a Conclusion question is NOT a </a:t>
            </a:r>
            <a:r>
              <a:rPr lang="en-US" sz="1500" b="1" dirty="0"/>
              <a:t>claim</a:t>
            </a:r>
            <a:r>
              <a:rPr lang="en-US" sz="1500" dirty="0"/>
              <a:t> or an </a:t>
            </a:r>
            <a:r>
              <a:rPr lang="en-US" sz="1500" b="1" dirty="0"/>
              <a:t>arguable</a:t>
            </a:r>
            <a:r>
              <a:rPr lang="en-US" sz="1500" dirty="0"/>
              <a:t> </a:t>
            </a:r>
            <a:r>
              <a:rPr lang="en-US" sz="1500" b="1" dirty="0"/>
              <a:t>statement</a:t>
            </a:r>
            <a:r>
              <a:rPr lang="en-US" sz="1500" dirty="0"/>
              <a:t>. Rather, it is a little deduction based only upon information that you have been </a:t>
            </a:r>
            <a:r>
              <a:rPr lang="en-US" sz="1500" dirty="0" smtClean="0"/>
              <a:t>given.</a:t>
            </a:r>
          </a:p>
          <a:p>
            <a:pPr marL="285750" indent="-285750" algn="just">
              <a:buFont typeface="Arial" pitchFamily="34" charset="0"/>
              <a:buChar char="•"/>
            </a:pPr>
            <a:endParaRPr lang="en-US" sz="1500" dirty="0"/>
          </a:p>
          <a:p>
            <a:pPr marL="0" lvl="0" indent="0" algn="just">
              <a:buNone/>
            </a:pPr>
            <a:r>
              <a:rPr lang="es-PE" sz="1500" b="1" u="sng" dirty="0" smtClean="0"/>
              <a:t>General </a:t>
            </a:r>
            <a:r>
              <a:rPr lang="es-PE" sz="1500" b="1" u="sng" dirty="0" err="1" smtClean="0"/>
              <a:t>Strategies</a:t>
            </a:r>
            <a:endParaRPr lang="es-PE" sz="1500" b="1" u="sng" dirty="0" smtClean="0"/>
          </a:p>
          <a:p>
            <a:pPr marL="0" lvl="0" indent="0" algn="just">
              <a:buNone/>
            </a:pPr>
            <a:endParaRPr lang="en-US" sz="1500" b="1" dirty="0" smtClean="0"/>
          </a:p>
          <a:p>
            <a:pPr marL="0" lvl="0" indent="0" algn="just">
              <a:buNone/>
            </a:pPr>
            <a:r>
              <a:rPr lang="en-US" sz="1500" b="1" dirty="0" smtClean="0"/>
              <a:t>1. Stay </a:t>
            </a:r>
            <a:r>
              <a:rPr lang="en-US" sz="1500" b="1" dirty="0"/>
              <a:t>Close to the Premises: the Conclusion Must be </a:t>
            </a:r>
            <a:r>
              <a:rPr lang="en-US" sz="1500" b="1" dirty="0" smtClean="0"/>
              <a:t>True</a:t>
            </a:r>
            <a:endParaRPr lang="en-US" sz="1500" dirty="0" smtClean="0"/>
          </a:p>
          <a:p>
            <a:pPr marL="285750" indent="-285750" algn="just">
              <a:buFont typeface="Arial" pitchFamily="34" charset="0"/>
              <a:buChar char="•"/>
            </a:pPr>
            <a:r>
              <a:rPr lang="en-US" sz="1500" dirty="0"/>
              <a:t>The conclusion must be supported by at least one of the premises.</a:t>
            </a:r>
          </a:p>
          <a:p>
            <a:pPr marL="285750" indent="-285750" algn="just">
              <a:buFont typeface="Arial" pitchFamily="34" charset="0"/>
              <a:buChar char="•"/>
            </a:pPr>
            <a:r>
              <a:rPr lang="en-US" sz="1500" dirty="0"/>
              <a:t>A correct answer might simply restate one or more of the premises, using synonyms. </a:t>
            </a:r>
            <a:endParaRPr lang="es-PE" sz="1500" dirty="0"/>
          </a:p>
          <a:p>
            <a:pPr marL="285750" indent="-285750" algn="just">
              <a:buFont typeface="Arial" pitchFamily="34" charset="0"/>
              <a:buChar char="•"/>
            </a:pPr>
            <a:r>
              <a:rPr lang="en-US" sz="1500" dirty="0"/>
              <a:t>Alternatively, a correct answer might be a mathematical or logical deduction. </a:t>
            </a:r>
          </a:p>
          <a:p>
            <a:pPr marL="0" lvl="0" indent="0" algn="just">
              <a:buNone/>
            </a:pPr>
            <a:endParaRPr lang="es-PE" sz="1500" b="1" u="sng" dirty="0" smtClean="0"/>
          </a:p>
          <a:p>
            <a:pPr marL="0" indent="0" algn="just">
              <a:buNone/>
            </a:pPr>
            <a:r>
              <a:rPr lang="en-US" sz="1500" b="1" dirty="0"/>
              <a:t>2. Make an </a:t>
            </a:r>
            <a:r>
              <a:rPr lang="en-US" sz="1500" b="1" dirty="0" smtClean="0"/>
              <a:t>Inference </a:t>
            </a:r>
            <a:r>
              <a:rPr lang="en-US" sz="1500" dirty="0" smtClean="0"/>
              <a:t>(A lot of times, you </a:t>
            </a:r>
            <a:r>
              <a:rPr lang="en-US" sz="1500" dirty="0"/>
              <a:t>have to make simple mathematical </a:t>
            </a:r>
            <a:r>
              <a:rPr lang="en-US" sz="1500" dirty="0" smtClean="0"/>
              <a:t>calculations</a:t>
            </a:r>
            <a:r>
              <a:rPr lang="en-US" sz="1500" dirty="0"/>
              <a:t>)</a:t>
            </a:r>
            <a:endParaRPr lang="en-US" sz="1500" dirty="0" smtClean="0"/>
          </a:p>
          <a:p>
            <a:pPr marL="285750" indent="-285750" algn="just">
              <a:buFont typeface="Arial" pitchFamily="34" charset="0"/>
              <a:buChar char="•"/>
            </a:pPr>
            <a:endParaRPr lang="en-US" sz="1500" dirty="0"/>
          </a:p>
          <a:p>
            <a:pPr marL="0" indent="0" algn="just">
              <a:buNone/>
            </a:pPr>
            <a:r>
              <a:rPr lang="es-PE" sz="1500" b="1" u="sng" dirty="0" err="1" smtClean="0"/>
              <a:t>Wrong</a:t>
            </a:r>
            <a:r>
              <a:rPr lang="es-PE" sz="1500" b="1" u="sng" dirty="0" smtClean="0"/>
              <a:t> </a:t>
            </a:r>
            <a:r>
              <a:rPr lang="es-PE" sz="1500" b="1" u="sng" dirty="0" err="1" smtClean="0"/>
              <a:t>Answer</a:t>
            </a:r>
            <a:r>
              <a:rPr lang="es-PE" sz="1500" b="1" u="sng" dirty="0" smtClean="0"/>
              <a:t> </a:t>
            </a:r>
            <a:r>
              <a:rPr lang="es-PE" sz="1500" b="1" u="sng" dirty="0" err="1" smtClean="0"/>
              <a:t>Types</a:t>
            </a:r>
            <a:endParaRPr lang="es-PE" sz="1500" b="1" u="sng" dirty="0" smtClean="0"/>
          </a:p>
          <a:p>
            <a:pPr lvl="0" algn="just"/>
            <a:r>
              <a:rPr lang="en-US" sz="1500" b="1" dirty="0"/>
              <a:t>1. Out Of </a:t>
            </a:r>
            <a:r>
              <a:rPr lang="en-US" sz="1500" b="1" dirty="0" smtClean="0"/>
              <a:t>Scope: </a:t>
            </a:r>
            <a:r>
              <a:rPr lang="en-US" sz="1500" dirty="0" smtClean="0"/>
              <a:t>Require </a:t>
            </a:r>
            <a:r>
              <a:rPr lang="en-US" sz="1500" dirty="0"/>
              <a:t>you to assume at least one piece of information not </a:t>
            </a:r>
            <a:r>
              <a:rPr lang="en-US" sz="1500" i="1" dirty="0"/>
              <a:t>explicitly </a:t>
            </a:r>
            <a:endParaRPr lang="en-US" sz="1500" i="1" dirty="0" smtClean="0"/>
          </a:p>
          <a:p>
            <a:pPr lvl="0" algn="just"/>
            <a:r>
              <a:rPr lang="en-US" sz="1500" b="1" dirty="0" smtClean="0"/>
              <a:t>2</a:t>
            </a:r>
            <a:r>
              <a:rPr lang="en-US" sz="1500" b="1" dirty="0"/>
              <a:t>. Wrong </a:t>
            </a:r>
            <a:r>
              <a:rPr lang="en-US" sz="1500" b="1" dirty="0" smtClean="0"/>
              <a:t>Direction:</a:t>
            </a:r>
            <a:r>
              <a:rPr lang="en-US" sz="1500" dirty="0" smtClean="0"/>
              <a:t> Might </a:t>
            </a:r>
            <a:r>
              <a:rPr lang="en-US" sz="1500" dirty="0"/>
              <a:t>provide a conclusion that is the opposite of </a:t>
            </a:r>
            <a:r>
              <a:rPr lang="en-US" sz="1500" dirty="0" smtClean="0"/>
              <a:t>the argument</a:t>
            </a:r>
          </a:p>
          <a:p>
            <a:pPr algn="just"/>
            <a:r>
              <a:rPr lang="en-US" sz="1500" b="1" dirty="0" smtClean="0"/>
              <a:t>3. Switching Terms between numbers and percentages</a:t>
            </a:r>
            <a:endParaRPr lang="en-US" sz="1500" dirty="0"/>
          </a:p>
          <a:p>
            <a:pPr marL="0" indent="0" algn="just">
              <a:buNone/>
            </a:pPr>
            <a:endParaRPr lang="es-PE" sz="1500" b="1" u="sng" dirty="0"/>
          </a:p>
          <a:p>
            <a:pPr marL="0" indent="0" algn="just">
              <a:buNone/>
            </a:pPr>
            <a:endParaRPr lang="es-PE" sz="1500" dirty="0"/>
          </a:p>
          <a:p>
            <a:pPr marL="0" lvl="0" indent="0" algn="just">
              <a:buNone/>
            </a:pPr>
            <a:endParaRPr lang="es-PE" sz="1500" dirty="0"/>
          </a:p>
          <a:p>
            <a:pPr marL="0" indent="0" algn="just">
              <a:buNone/>
            </a:pPr>
            <a:endParaRPr lang="en-US" sz="1500" dirty="0" smtClean="0"/>
          </a:p>
        </p:txBody>
      </p:sp>
    </p:spTree>
    <p:extLst>
      <p:ext uri="{BB962C8B-B14F-4D97-AF65-F5344CB8AC3E}">
        <p14:creationId xmlns:p14="http://schemas.microsoft.com/office/powerpoint/2010/main" val="42645334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18</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5: </a:t>
            </a:r>
            <a:r>
              <a:rPr lang="es-PE" sz="1800" b="1" dirty="0" err="1" smtClean="0"/>
              <a:t>Strengthen</a:t>
            </a:r>
            <a:r>
              <a:rPr lang="es-PE" sz="1800" b="1" dirty="0" smtClean="0"/>
              <a:t> a </a:t>
            </a:r>
            <a:r>
              <a:rPr lang="es-PE" sz="1800" b="1" dirty="0" err="1" smtClean="0"/>
              <a:t>conclusion</a:t>
            </a:r>
            <a:endParaRPr lang="es-PE" sz="1800" b="1" dirty="0"/>
          </a:p>
        </p:txBody>
      </p:sp>
      <p:sp>
        <p:nvSpPr>
          <p:cNvPr id="9" name="2 Marcador de contenido"/>
          <p:cNvSpPr>
            <a:spLocks noGrp="1"/>
          </p:cNvSpPr>
          <p:nvPr>
            <p:ph idx="1"/>
          </p:nvPr>
        </p:nvSpPr>
        <p:spPr>
          <a:xfrm>
            <a:off x="323528" y="332656"/>
            <a:ext cx="8640960" cy="6264696"/>
          </a:xfrm>
        </p:spPr>
        <p:txBody>
          <a:bodyPr/>
          <a:lstStyle/>
          <a:p>
            <a:pPr marL="0" lvl="0" indent="0" algn="just">
              <a:buNone/>
            </a:pPr>
            <a:r>
              <a:rPr lang="en-US" sz="2400" b="1" u="sng" dirty="0" smtClean="0"/>
              <a:t>How </a:t>
            </a:r>
            <a:r>
              <a:rPr lang="en-US" sz="2400" b="1" u="sng" dirty="0"/>
              <a:t>to </a:t>
            </a:r>
            <a:r>
              <a:rPr lang="en-US" sz="2400" b="1" u="sng" dirty="0" smtClean="0"/>
              <a:t>Strengthen a Conclusion?</a:t>
            </a:r>
            <a:endParaRPr lang="es-PE" sz="2400" dirty="0"/>
          </a:p>
          <a:p>
            <a:r>
              <a:rPr lang="en-US" sz="1600" dirty="0"/>
              <a:t>Strengthen the Conclusion questions ask you to provide additional support for a given conclusion. </a:t>
            </a:r>
            <a:endParaRPr lang="es-PE" sz="1600" dirty="0"/>
          </a:p>
          <a:p>
            <a:r>
              <a:rPr lang="en-US" sz="1600" dirty="0"/>
              <a:t>Almost all correct answers to </a:t>
            </a:r>
            <a:r>
              <a:rPr lang="en-US" sz="1600" dirty="0" smtClean="0"/>
              <a:t>Strengthen a Conclusion </a:t>
            </a:r>
            <a:r>
              <a:rPr lang="en-US" sz="1600" dirty="0"/>
              <a:t>questions will do one of the following:</a:t>
            </a:r>
            <a:endParaRPr lang="es-PE" sz="1600" dirty="0"/>
          </a:p>
          <a:p>
            <a:pPr marL="342900" lvl="0" indent="-342900">
              <a:buFont typeface="+mj-lt"/>
              <a:buAutoNum type="arabicPeriod"/>
            </a:pPr>
            <a:r>
              <a:rPr lang="en-US" sz="1600" b="1" dirty="0"/>
              <a:t>Fix a weakness of the </a:t>
            </a:r>
            <a:r>
              <a:rPr lang="en-US" sz="1600" b="1" dirty="0" smtClean="0"/>
              <a:t>conclusion: </a:t>
            </a:r>
            <a:r>
              <a:rPr lang="en-US" sz="1600" dirty="0"/>
              <a:t>A correct answer might provide an explanation of or support for a keyword in the conclusion</a:t>
            </a:r>
            <a:endParaRPr lang="en-US" sz="1600" b="1" dirty="0" smtClean="0"/>
          </a:p>
          <a:p>
            <a:pPr marL="342900" lvl="0" indent="-342900">
              <a:buFont typeface="+mj-lt"/>
              <a:buAutoNum type="arabicPeriod"/>
            </a:pPr>
            <a:r>
              <a:rPr lang="en-US" sz="1600" b="1" dirty="0"/>
              <a:t>Validate an assumption made by the </a:t>
            </a:r>
            <a:r>
              <a:rPr lang="en-US" sz="1600" b="1" dirty="0" smtClean="0"/>
              <a:t>argument: </a:t>
            </a:r>
            <a:r>
              <a:rPr lang="en-US" sz="1600" dirty="0" smtClean="0"/>
              <a:t>A </a:t>
            </a:r>
            <a:r>
              <a:rPr lang="en-US" sz="1600" dirty="0"/>
              <a:t>correct answer might validate an assumption by providing a new piece of information that suggests that a particular assumption is indeed true</a:t>
            </a:r>
            <a:endParaRPr lang="en-US" sz="1600" b="1" dirty="0" smtClean="0"/>
          </a:p>
          <a:p>
            <a:pPr marL="342900" lvl="0" indent="-342900">
              <a:buFont typeface="+mj-lt"/>
              <a:buAutoNum type="arabicPeriod"/>
            </a:pPr>
            <a:r>
              <a:rPr lang="en-US" sz="1600" b="1" dirty="0"/>
              <a:t>Introduce additional, supporting </a:t>
            </a:r>
            <a:r>
              <a:rPr lang="en-US" sz="1600" b="1" dirty="0" smtClean="0"/>
              <a:t>evidence: </a:t>
            </a:r>
            <a:r>
              <a:rPr lang="en-US" sz="1600" dirty="0" smtClean="0"/>
              <a:t>A </a:t>
            </a:r>
            <a:r>
              <a:rPr lang="en-US" sz="1600" dirty="0"/>
              <a:t>correct answer will be related to the argument but generally introduce new information supporting the </a:t>
            </a:r>
            <a:r>
              <a:rPr lang="en-US" sz="1600" dirty="0" smtClean="0"/>
              <a:t>conclusion</a:t>
            </a:r>
          </a:p>
          <a:p>
            <a:pPr marL="342900" lvl="0" indent="-342900">
              <a:buFont typeface="+mj-lt"/>
              <a:buAutoNum type="arabicPeriod"/>
            </a:pPr>
            <a:endParaRPr lang="en-US" sz="1600" dirty="0"/>
          </a:p>
          <a:p>
            <a:pPr marL="0" indent="0">
              <a:buNone/>
            </a:pPr>
            <a:r>
              <a:rPr lang="en-US" sz="1600" b="1" u="sng" dirty="0"/>
              <a:t>What are the most common wrong answers?</a:t>
            </a:r>
            <a:endParaRPr lang="es-PE" sz="1600" u="sng" dirty="0"/>
          </a:p>
          <a:p>
            <a:pPr marL="0" lvl="0" indent="0">
              <a:buNone/>
            </a:pPr>
            <a:r>
              <a:rPr lang="en-US" sz="1600" b="1" dirty="0"/>
              <a:t>1. No Tie to the </a:t>
            </a:r>
            <a:r>
              <a:rPr lang="en-US" sz="1600" b="1" dirty="0" smtClean="0"/>
              <a:t>Conclusion</a:t>
            </a:r>
            <a:endParaRPr lang="es-PE" sz="1600" dirty="0"/>
          </a:p>
          <a:p>
            <a:r>
              <a:rPr lang="en-US" sz="1600" dirty="0"/>
              <a:t>Many wrong answers will be tied to a </a:t>
            </a:r>
            <a:r>
              <a:rPr lang="en-US" sz="1600" b="1" dirty="0"/>
              <a:t>premise</a:t>
            </a:r>
            <a:r>
              <a:rPr lang="en-US" sz="1600" dirty="0"/>
              <a:t> but not to the conclusion. </a:t>
            </a:r>
            <a:r>
              <a:rPr lang="en-US" sz="1600" dirty="0" smtClean="0"/>
              <a:t>.There are three commonly types of wrong answers:</a:t>
            </a:r>
          </a:p>
          <a:p>
            <a:pPr marL="320675" lvl="3" indent="-149225">
              <a:buSzPct val="120000"/>
            </a:pPr>
            <a:r>
              <a:rPr lang="en-US" sz="1600" b="1" dirty="0" err="1" smtClean="0"/>
              <a:t>Streghten</a:t>
            </a:r>
            <a:r>
              <a:rPr lang="en-US" sz="1600" b="1" dirty="0" smtClean="0"/>
              <a:t> a premise</a:t>
            </a:r>
            <a:endParaRPr lang="es-PE" sz="1600" b="1" dirty="0"/>
          </a:p>
          <a:p>
            <a:pPr marL="320675" lvl="3" indent="-149225">
              <a:buSzPct val="120000"/>
            </a:pPr>
            <a:r>
              <a:rPr lang="en-US" sz="1600" b="1" dirty="0"/>
              <a:t>Do not related to the Conclusion</a:t>
            </a:r>
          </a:p>
          <a:p>
            <a:pPr marL="320675" lvl="3" indent="-149225">
              <a:buSzPct val="120000"/>
            </a:pPr>
            <a:r>
              <a:rPr lang="en-US" sz="1600" b="1" dirty="0"/>
              <a:t>Real-World </a:t>
            </a:r>
            <a:r>
              <a:rPr lang="en-US" sz="1600" b="1" dirty="0" smtClean="0"/>
              <a:t>Plausible</a:t>
            </a:r>
          </a:p>
          <a:p>
            <a:pPr marL="320675" lvl="3" indent="-149225">
              <a:buSzPct val="120000"/>
            </a:pPr>
            <a:endParaRPr lang="es-PE" sz="1600" b="1" dirty="0"/>
          </a:p>
          <a:p>
            <a:pPr marL="0" lvl="1" indent="0">
              <a:buClr>
                <a:srgbClr val="3A4A98"/>
              </a:buClr>
              <a:buSzPct val="120000"/>
              <a:buNone/>
            </a:pPr>
            <a:r>
              <a:rPr lang="en-US" sz="1600" b="1" dirty="0" smtClean="0"/>
              <a:t>2. Wrong </a:t>
            </a:r>
            <a:r>
              <a:rPr lang="en-US" sz="1600" b="1" dirty="0"/>
              <a:t>Direction: </a:t>
            </a:r>
            <a:endParaRPr lang="en-US" sz="1600" b="1" dirty="0" smtClean="0"/>
          </a:p>
          <a:p>
            <a:pPr algn="just"/>
            <a:r>
              <a:rPr lang="en-US" sz="1600" dirty="0"/>
              <a:t>Many wrong answers on Strengthen questions in fact weaken the argument</a:t>
            </a:r>
          </a:p>
        </p:txBody>
      </p:sp>
    </p:spTree>
    <p:extLst>
      <p:ext uri="{BB962C8B-B14F-4D97-AF65-F5344CB8AC3E}">
        <p14:creationId xmlns:p14="http://schemas.microsoft.com/office/powerpoint/2010/main" val="3449842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19</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6: </a:t>
            </a:r>
            <a:r>
              <a:rPr lang="es-PE" sz="1800" b="1" dirty="0" err="1" smtClean="0"/>
              <a:t>Weaken</a:t>
            </a:r>
            <a:r>
              <a:rPr lang="es-PE" sz="1800" b="1" dirty="0" smtClean="0"/>
              <a:t> a </a:t>
            </a:r>
            <a:r>
              <a:rPr lang="es-PE" sz="1800" b="1" dirty="0" err="1" smtClean="0"/>
              <a:t>conclusion</a:t>
            </a:r>
            <a:endParaRPr lang="es-PE" sz="1800" b="1" dirty="0"/>
          </a:p>
        </p:txBody>
      </p:sp>
      <p:sp>
        <p:nvSpPr>
          <p:cNvPr id="9" name="2 Marcador de contenido"/>
          <p:cNvSpPr>
            <a:spLocks noGrp="1"/>
          </p:cNvSpPr>
          <p:nvPr>
            <p:ph idx="1"/>
          </p:nvPr>
        </p:nvSpPr>
        <p:spPr>
          <a:xfrm>
            <a:off x="323528" y="332656"/>
            <a:ext cx="8640960" cy="6264696"/>
          </a:xfrm>
        </p:spPr>
        <p:txBody>
          <a:bodyPr/>
          <a:lstStyle/>
          <a:p>
            <a:pPr marL="0" lvl="0" indent="0" algn="just">
              <a:buNone/>
            </a:pPr>
            <a:r>
              <a:rPr lang="en-US" sz="2000" b="1" u="sng" dirty="0" smtClean="0"/>
              <a:t>How </a:t>
            </a:r>
            <a:r>
              <a:rPr lang="en-US" sz="2000" b="1" u="sng" dirty="0"/>
              <a:t>to </a:t>
            </a:r>
            <a:r>
              <a:rPr lang="en-US" sz="2000" b="1" u="sng" dirty="0" smtClean="0"/>
              <a:t>Weaken a Conclusion?</a:t>
            </a:r>
            <a:endParaRPr lang="es-PE" sz="2000" dirty="0"/>
          </a:p>
          <a:p>
            <a:r>
              <a:rPr lang="en-US" sz="1600" dirty="0"/>
              <a:t>Correct answers do </a:t>
            </a:r>
            <a:r>
              <a:rPr lang="en-US" sz="1600" i="1" dirty="0"/>
              <a:t>not </a:t>
            </a:r>
            <a:r>
              <a:rPr lang="en-US" sz="1600" dirty="0"/>
              <a:t>need to make the conclusion false or invalid. Correct answers merely need to make it </a:t>
            </a:r>
            <a:r>
              <a:rPr lang="en-US" sz="1600" i="1" dirty="0"/>
              <a:t>less likely </a:t>
            </a:r>
            <a:r>
              <a:rPr lang="en-US" sz="1600" dirty="0"/>
              <a:t>that the stated conclusion is valid.</a:t>
            </a:r>
            <a:endParaRPr lang="es-PE" sz="1600" dirty="0"/>
          </a:p>
          <a:p>
            <a:pPr marL="0" indent="0">
              <a:buNone/>
            </a:pPr>
            <a:r>
              <a:rPr lang="en-US" sz="1600" dirty="0"/>
              <a:t> </a:t>
            </a:r>
            <a:endParaRPr lang="es-PE" sz="1600" dirty="0"/>
          </a:p>
          <a:p>
            <a:r>
              <a:rPr lang="en-US" sz="1600" dirty="0"/>
              <a:t>Almost all correct answers to Weaken the Conclusion questions will do one of the following:</a:t>
            </a:r>
            <a:endParaRPr lang="es-PE" sz="1600" dirty="0"/>
          </a:p>
          <a:p>
            <a:pPr marL="342900" lvl="0" indent="-342900">
              <a:buFont typeface="+mj-lt"/>
              <a:buAutoNum type="arabicPeriod"/>
            </a:pPr>
            <a:r>
              <a:rPr lang="en-US" sz="1800" b="1" dirty="0" smtClean="0"/>
              <a:t>Undermines the assumption</a:t>
            </a:r>
            <a:endParaRPr lang="es-PE" sz="1800" dirty="0"/>
          </a:p>
          <a:p>
            <a:pPr marL="342900" lvl="0" indent="-342900">
              <a:buFont typeface="+mj-lt"/>
              <a:buAutoNum type="arabicPeriod"/>
            </a:pPr>
            <a:r>
              <a:rPr lang="en-US" sz="1800" b="1" dirty="0" smtClean="0"/>
              <a:t>Undermines the conclusion</a:t>
            </a:r>
            <a:endParaRPr lang="es-PE" sz="1800" dirty="0"/>
          </a:p>
          <a:p>
            <a:pPr marL="285750" indent="-285750">
              <a:buFont typeface="Arial" pitchFamily="34" charset="0"/>
              <a:buChar char="•"/>
            </a:pPr>
            <a:endParaRPr lang="en-US" sz="1800" dirty="0"/>
          </a:p>
          <a:p>
            <a:pPr marL="0" indent="0">
              <a:buNone/>
            </a:pPr>
            <a:r>
              <a:rPr lang="en-US" sz="1800" b="1" u="sng" dirty="0"/>
              <a:t>What are the most common wrong answers?</a:t>
            </a:r>
            <a:endParaRPr lang="es-PE" sz="1800" u="sng" dirty="0"/>
          </a:p>
          <a:p>
            <a:pPr marL="0" lvl="0" indent="0">
              <a:buNone/>
            </a:pPr>
            <a:r>
              <a:rPr lang="en-US" sz="1800" b="1" dirty="0"/>
              <a:t>1. No Tie to the </a:t>
            </a:r>
            <a:r>
              <a:rPr lang="en-US" sz="1800" b="1" dirty="0" smtClean="0"/>
              <a:t>Conclusion</a:t>
            </a:r>
            <a:endParaRPr lang="es-PE" sz="2800" dirty="0"/>
          </a:p>
          <a:p>
            <a:r>
              <a:rPr lang="en-US" sz="1800" dirty="0"/>
              <a:t>Many wrong answers will be tied to a premise but not to the conclusion. The answer choice could simply provide unnecessary information about that premise </a:t>
            </a:r>
            <a:r>
              <a:rPr lang="en-US" sz="1800" dirty="0" smtClean="0"/>
              <a:t>There are three commonly types of wrong answers:</a:t>
            </a:r>
          </a:p>
          <a:p>
            <a:pPr marL="320675" lvl="3" indent="-149225">
              <a:buSzPct val="120000"/>
            </a:pPr>
            <a:r>
              <a:rPr lang="en-US" sz="1800" b="1" dirty="0" smtClean="0"/>
              <a:t>Weaken </a:t>
            </a:r>
            <a:r>
              <a:rPr lang="en-US" sz="1800" b="1" dirty="0"/>
              <a:t>a Premise</a:t>
            </a:r>
            <a:endParaRPr lang="es-PE" sz="1800" b="1" dirty="0"/>
          </a:p>
          <a:p>
            <a:pPr marL="320675" lvl="3" indent="-149225">
              <a:buSzPct val="120000"/>
            </a:pPr>
            <a:r>
              <a:rPr lang="en-US" sz="1800" dirty="0"/>
              <a:t>Do not related to the Conclusion</a:t>
            </a:r>
          </a:p>
          <a:p>
            <a:pPr marL="320675" lvl="3" indent="-149225">
              <a:buSzPct val="120000"/>
            </a:pPr>
            <a:r>
              <a:rPr lang="en-US" sz="1800" dirty="0"/>
              <a:t>Real-World Plausible</a:t>
            </a:r>
          </a:p>
          <a:p>
            <a:pPr marL="271463" lvl="2" indent="-138113">
              <a:buClr>
                <a:srgbClr val="3A4A98"/>
              </a:buClr>
              <a:buSzPct val="120000"/>
            </a:pPr>
            <a:endParaRPr lang="es-PE" dirty="0"/>
          </a:p>
          <a:p>
            <a:pPr marL="0" lvl="1" indent="0">
              <a:buClr>
                <a:srgbClr val="3A4A98"/>
              </a:buClr>
              <a:buSzPct val="120000"/>
              <a:buNone/>
            </a:pPr>
            <a:r>
              <a:rPr lang="en-US" sz="1800" b="1" dirty="0" smtClean="0"/>
              <a:t>2. Wrong </a:t>
            </a:r>
            <a:r>
              <a:rPr lang="en-US" sz="1800" b="1" dirty="0"/>
              <a:t>Direction: </a:t>
            </a:r>
            <a:endParaRPr lang="en-US" sz="1800" b="1" dirty="0" smtClean="0"/>
          </a:p>
          <a:p>
            <a:pPr algn="just"/>
            <a:r>
              <a:rPr lang="en-US" sz="1600" dirty="0"/>
              <a:t>Many wrong answers on Weaken questions in fact Strengthen the argument. </a:t>
            </a:r>
            <a:endParaRPr lang="en-US" sz="1800" dirty="0"/>
          </a:p>
        </p:txBody>
      </p:sp>
    </p:spTree>
    <p:extLst>
      <p:ext uri="{BB962C8B-B14F-4D97-AF65-F5344CB8AC3E}">
        <p14:creationId xmlns:p14="http://schemas.microsoft.com/office/powerpoint/2010/main" val="25814010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20</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7: </a:t>
            </a:r>
            <a:r>
              <a:rPr lang="es-PE" sz="1800" b="1" dirty="0" err="1" smtClean="0"/>
              <a:t>Minor</a:t>
            </a:r>
            <a:r>
              <a:rPr lang="es-PE" sz="1800" b="1" dirty="0" smtClean="0"/>
              <a:t> </a:t>
            </a:r>
            <a:r>
              <a:rPr lang="es-PE" sz="1800" b="1" dirty="0" err="1" smtClean="0"/>
              <a:t>Question</a:t>
            </a:r>
            <a:r>
              <a:rPr lang="es-PE" sz="1800" b="1" dirty="0" smtClean="0"/>
              <a:t> </a:t>
            </a:r>
            <a:r>
              <a:rPr lang="es-PE" sz="1800" b="1" dirty="0" err="1" smtClean="0"/>
              <a:t>Types</a:t>
            </a:r>
            <a:r>
              <a:rPr lang="es-PE" sz="1800" b="1" dirty="0" smtClean="0"/>
              <a:t> (1/3)</a:t>
            </a:r>
            <a:endParaRPr lang="es-PE" sz="1800" b="1" dirty="0"/>
          </a:p>
        </p:txBody>
      </p:sp>
      <p:sp>
        <p:nvSpPr>
          <p:cNvPr id="9" name="2 Marcador de contenido"/>
          <p:cNvSpPr>
            <a:spLocks noGrp="1"/>
          </p:cNvSpPr>
          <p:nvPr>
            <p:ph idx="1"/>
          </p:nvPr>
        </p:nvSpPr>
        <p:spPr>
          <a:xfrm>
            <a:off x="179512" y="332656"/>
            <a:ext cx="8712968" cy="6264696"/>
          </a:xfrm>
        </p:spPr>
        <p:txBody>
          <a:bodyPr/>
          <a:lstStyle/>
          <a:p>
            <a:pPr algn="just"/>
            <a:r>
              <a:rPr lang="en-US" dirty="0"/>
              <a:t>You should spend less study time on the minor types. However, you should practice </a:t>
            </a:r>
            <a:r>
              <a:rPr lang="en-US" b="1" i="1" dirty="0"/>
              <a:t>Explain an Event</a:t>
            </a:r>
            <a:r>
              <a:rPr lang="en-US" dirty="0"/>
              <a:t>, </a:t>
            </a:r>
            <a:r>
              <a:rPr lang="en-US" b="1" i="1" dirty="0"/>
              <a:t>Evaluate the Conclusion</a:t>
            </a:r>
            <a:r>
              <a:rPr lang="en-US" dirty="0"/>
              <a:t>, and </a:t>
            </a:r>
            <a:r>
              <a:rPr lang="en-US" b="1" i="1" dirty="0"/>
              <a:t>Analyze the Argument Structure</a:t>
            </a:r>
            <a:r>
              <a:rPr lang="en-US" dirty="0"/>
              <a:t> problems so that you are not caught off guard in the middle of the exam.</a:t>
            </a:r>
          </a:p>
          <a:p>
            <a:pPr marL="0" lvl="0" indent="0" algn="just">
              <a:buNone/>
            </a:pPr>
            <a:r>
              <a:rPr lang="en-US" sz="1600" b="1" u="sng" dirty="0" smtClean="0"/>
              <a:t>1</a:t>
            </a:r>
            <a:r>
              <a:rPr lang="en-US" sz="1600" b="1" u="sng" dirty="0"/>
              <a:t>. </a:t>
            </a:r>
            <a:r>
              <a:rPr lang="en-US" sz="1600" b="1" u="sng" dirty="0" smtClean="0"/>
              <a:t>Explain </a:t>
            </a:r>
            <a:r>
              <a:rPr lang="en-US" sz="1600" b="1" u="sng" dirty="0"/>
              <a:t>an Event or Discrepancy</a:t>
            </a:r>
            <a:endParaRPr lang="es-PE" sz="1600" u="sng" dirty="0"/>
          </a:p>
          <a:p>
            <a:pPr marL="185738" indent="-185738" algn="just">
              <a:buFont typeface="Arial" pitchFamily="34" charset="0"/>
              <a:buChar char="•"/>
            </a:pPr>
            <a:r>
              <a:rPr lang="en-US" b="1" i="1" dirty="0"/>
              <a:t>Explain an Event</a:t>
            </a:r>
            <a:r>
              <a:rPr lang="en-US" dirty="0"/>
              <a:t> arguments will contain only premises. </a:t>
            </a:r>
          </a:p>
          <a:p>
            <a:pPr marL="185738" indent="-185738" algn="just">
              <a:buFont typeface="Arial" pitchFamily="34" charset="0"/>
              <a:buChar char="•"/>
            </a:pPr>
            <a:r>
              <a:rPr lang="en-US" dirty="0"/>
              <a:t>There will be no conclusion in the argument. </a:t>
            </a:r>
          </a:p>
          <a:p>
            <a:pPr marL="185738" indent="-185738" algn="just">
              <a:buFont typeface="Arial" pitchFamily="34" charset="0"/>
              <a:buChar char="•"/>
            </a:pPr>
            <a:r>
              <a:rPr lang="en-US" dirty="0"/>
              <a:t>The question generally poses two seemingly contradictory premises and asks you to find the answer choice that best reconciles them.  </a:t>
            </a:r>
            <a:endParaRPr lang="es-PE" dirty="0"/>
          </a:p>
          <a:p>
            <a:pPr marL="185738" indent="-185738" algn="just">
              <a:buFont typeface="Arial" pitchFamily="34" charset="0"/>
              <a:buChar char="•"/>
            </a:pPr>
            <a:r>
              <a:rPr lang="en-US" dirty="0"/>
              <a:t>To solve Explain an Event problems, look for the answer choice that provides a new, </a:t>
            </a:r>
            <a:r>
              <a:rPr lang="en-US" b="1" dirty="0"/>
              <a:t>fact based premise </a:t>
            </a:r>
            <a:r>
              <a:rPr lang="en-US" dirty="0"/>
              <a:t>that directly illustrates why the apparent discrepancy is not a discrepancy after all. </a:t>
            </a:r>
            <a:endParaRPr lang="es-PE" dirty="0"/>
          </a:p>
          <a:p>
            <a:pPr marL="0" indent="0" algn="just">
              <a:buNone/>
            </a:pPr>
            <a:r>
              <a:rPr lang="en-US" sz="1600" b="1" u="sng" dirty="0"/>
              <a:t>2. Analyze the Argument Structure </a:t>
            </a:r>
          </a:p>
          <a:p>
            <a:pPr marL="0" lvl="1" indent="0" algn="just">
              <a:buClr>
                <a:srgbClr val="3A4A98"/>
              </a:buClr>
              <a:buSzPct val="120000"/>
              <a:buNone/>
            </a:pPr>
            <a:r>
              <a:rPr lang="en-US" b="1" dirty="0" smtClean="0"/>
              <a:t>2.1 Boldface Argument</a:t>
            </a:r>
            <a:r>
              <a:rPr lang="en-US" dirty="0"/>
              <a:t> Boldface arguments have one or two boldface statements. Your task is to </a:t>
            </a:r>
            <a:r>
              <a:rPr lang="en-US" dirty="0" smtClean="0"/>
              <a:t>determine </a:t>
            </a:r>
            <a:r>
              <a:rPr lang="en-US" dirty="0"/>
              <a:t>the role that each boldface statement plays in the argument</a:t>
            </a:r>
            <a:r>
              <a:rPr lang="en-US" dirty="0" smtClean="0"/>
              <a:t>.</a:t>
            </a:r>
            <a:r>
              <a:rPr lang="en-US" dirty="0"/>
              <a:t> </a:t>
            </a:r>
            <a:r>
              <a:rPr lang="en-US" dirty="0" smtClean="0"/>
              <a:t>Do the following to ace it:</a:t>
            </a:r>
          </a:p>
          <a:p>
            <a:pPr marL="0" lvl="0" indent="0" algn="just">
              <a:buNone/>
            </a:pPr>
            <a:r>
              <a:rPr lang="en-US" b="1" dirty="0" smtClean="0"/>
              <a:t>a) Identify </a:t>
            </a:r>
            <a:r>
              <a:rPr lang="en-US" b="1" dirty="0"/>
              <a:t>all Facts AND Claims (opinions</a:t>
            </a:r>
            <a:r>
              <a:rPr lang="en-US" b="1" dirty="0" smtClean="0"/>
              <a:t>)</a:t>
            </a:r>
            <a:r>
              <a:rPr lang="en-US" dirty="0"/>
              <a:t> </a:t>
            </a:r>
            <a:endParaRPr lang="es-PE" dirty="0"/>
          </a:p>
          <a:p>
            <a:pPr marL="0" lvl="0" indent="185738" algn="just">
              <a:buNone/>
            </a:pPr>
            <a:r>
              <a:rPr lang="en-US" b="1" dirty="0"/>
              <a:t>Fact : </a:t>
            </a:r>
            <a:r>
              <a:rPr lang="en-US" dirty="0"/>
              <a:t>"evidence“, "circumstance“, "finding“, “phenomenon”</a:t>
            </a:r>
            <a:endParaRPr lang="es-PE" dirty="0"/>
          </a:p>
          <a:p>
            <a:pPr marL="0" lvl="0" indent="185738" algn="just">
              <a:buNone/>
            </a:pPr>
            <a:r>
              <a:rPr lang="en-US" b="1" dirty="0"/>
              <a:t>Claim (Opinion): </a:t>
            </a:r>
            <a:r>
              <a:rPr lang="en-US" dirty="0"/>
              <a:t>"judgment“, "position“, “theory” “hypothesis” (taken by someone else)</a:t>
            </a:r>
            <a:endParaRPr lang="es-PE" dirty="0"/>
          </a:p>
          <a:p>
            <a:pPr marL="185738" lvl="0" indent="-185738" algn="just">
              <a:buNone/>
            </a:pPr>
            <a:r>
              <a:rPr lang="en-US" b="1" dirty="0"/>
              <a:t>b</a:t>
            </a:r>
            <a:r>
              <a:rPr lang="en-US" b="1" dirty="0" smtClean="0"/>
              <a:t>) </a:t>
            </a:r>
            <a:r>
              <a:rPr lang="en-US" b="1" dirty="0"/>
              <a:t>Identify the relationship between the boldface statements and/or the relationship of each boldface argument with the conclusion</a:t>
            </a:r>
            <a:r>
              <a:rPr lang="en-US" dirty="0"/>
              <a:t>. </a:t>
            </a:r>
            <a:r>
              <a:rPr lang="en-US" dirty="0" smtClean="0"/>
              <a:t>The </a:t>
            </a:r>
            <a:r>
              <a:rPr lang="en-US" dirty="0"/>
              <a:t>statement in boldface is the author's </a:t>
            </a:r>
            <a:r>
              <a:rPr lang="en-US" b="1" dirty="0" smtClean="0"/>
              <a:t>CONCLUSION</a:t>
            </a:r>
            <a:r>
              <a:rPr lang="en-US" dirty="0" smtClean="0"/>
              <a:t>, </a:t>
            </a:r>
            <a:r>
              <a:rPr lang="en-US" b="1" dirty="0" smtClean="0"/>
              <a:t>A FACT/CLAIM</a:t>
            </a:r>
            <a:r>
              <a:rPr lang="en-US" dirty="0" smtClean="0"/>
              <a:t> or opinion </a:t>
            </a:r>
            <a:r>
              <a:rPr lang="en-US" dirty="0"/>
              <a:t>that </a:t>
            </a:r>
            <a:r>
              <a:rPr lang="en-US" b="1" dirty="0" smtClean="0"/>
              <a:t>SUPPORTS/WEAKENS</a:t>
            </a:r>
            <a:r>
              <a:rPr lang="en-US" dirty="0" smtClean="0"/>
              <a:t> </a:t>
            </a:r>
            <a:r>
              <a:rPr lang="en-US" dirty="0"/>
              <a:t>the author's </a:t>
            </a:r>
            <a:r>
              <a:rPr lang="en-US" dirty="0" smtClean="0"/>
              <a:t>conclusion.</a:t>
            </a:r>
          </a:p>
          <a:p>
            <a:pPr marL="185738" indent="-185738" algn="just">
              <a:buNone/>
            </a:pPr>
            <a:r>
              <a:rPr lang="en-US" b="1" dirty="0" smtClean="0"/>
              <a:t>c) </a:t>
            </a:r>
            <a:r>
              <a:rPr lang="en-US" b="1" dirty="0"/>
              <a:t>Once you have identified the relationships, read the answer choices. </a:t>
            </a:r>
            <a:r>
              <a:rPr lang="en-US" dirty="0"/>
              <a:t>Focus on eliminating the obviously wrong answer choices</a:t>
            </a:r>
            <a:r>
              <a:rPr lang="en-US" dirty="0" smtClean="0"/>
              <a:t>.</a:t>
            </a:r>
          </a:p>
          <a:p>
            <a:pPr marL="0" lvl="1" indent="0" algn="just">
              <a:buClr>
                <a:srgbClr val="3A4A98"/>
              </a:buClr>
              <a:buSzPct val="120000"/>
              <a:buNone/>
            </a:pPr>
            <a:r>
              <a:rPr lang="en-US" b="1" dirty="0" smtClean="0"/>
              <a:t>2.2 </a:t>
            </a:r>
            <a:r>
              <a:rPr lang="en-US" b="1" dirty="0"/>
              <a:t>Dialog </a:t>
            </a:r>
            <a:r>
              <a:rPr lang="en-US" b="1" dirty="0" smtClean="0"/>
              <a:t>Analysis:</a:t>
            </a:r>
            <a:r>
              <a:rPr lang="en-US" dirty="0" smtClean="0"/>
              <a:t> The </a:t>
            </a:r>
            <a:r>
              <a:rPr lang="en-US" dirty="0"/>
              <a:t>argument may show dialogue between two opposing speakers, say Alice and Bob. The question may ask you to analyze how Bob responded to Alice's argument. In this case, you will need to determine what logical method Bob used to refute Alice's argument. Possibilities </a:t>
            </a:r>
            <a:r>
              <a:rPr lang="en-US" dirty="0" smtClean="0"/>
              <a:t>include: contradicting </a:t>
            </a:r>
            <a:r>
              <a:rPr lang="en-US" dirty="0"/>
              <a:t>a premise of </a:t>
            </a:r>
            <a:r>
              <a:rPr lang="en-US" dirty="0" smtClean="0"/>
              <a:t>Alice's, introducing </a:t>
            </a:r>
            <a:r>
              <a:rPr lang="en-US" dirty="0"/>
              <a:t>a premise that weakens Alice's conclusion, or </a:t>
            </a:r>
            <a:r>
              <a:rPr lang="en-US" dirty="0" smtClean="0"/>
              <a:t>introducing </a:t>
            </a:r>
            <a:r>
              <a:rPr lang="en-US" dirty="0"/>
              <a:t>a premise that supports Bob's own conclusion.</a:t>
            </a:r>
            <a:endParaRPr lang="es-PE" dirty="0"/>
          </a:p>
          <a:p>
            <a:pPr marL="0" lvl="0" indent="0" algn="just">
              <a:buNone/>
            </a:pPr>
            <a:endParaRPr lang="es-PE" dirty="0"/>
          </a:p>
        </p:txBody>
      </p:sp>
    </p:spTree>
    <p:extLst>
      <p:ext uri="{BB962C8B-B14F-4D97-AF65-F5344CB8AC3E}">
        <p14:creationId xmlns:p14="http://schemas.microsoft.com/office/powerpoint/2010/main" val="32200328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21</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7: </a:t>
            </a:r>
            <a:r>
              <a:rPr lang="es-PE" sz="1800" b="1" dirty="0" err="1" smtClean="0"/>
              <a:t>Minor</a:t>
            </a:r>
            <a:r>
              <a:rPr lang="es-PE" sz="1800" b="1" dirty="0" smtClean="0"/>
              <a:t> </a:t>
            </a:r>
            <a:r>
              <a:rPr lang="es-PE" sz="1800" b="1" dirty="0" err="1" smtClean="0"/>
              <a:t>Question</a:t>
            </a:r>
            <a:r>
              <a:rPr lang="es-PE" sz="1800" b="1" dirty="0" smtClean="0"/>
              <a:t> </a:t>
            </a:r>
            <a:r>
              <a:rPr lang="es-PE" sz="1800" b="1" dirty="0" err="1" smtClean="0"/>
              <a:t>Types</a:t>
            </a:r>
            <a:r>
              <a:rPr lang="es-PE" sz="1800" b="1" dirty="0" smtClean="0"/>
              <a:t> (2/3)</a:t>
            </a:r>
            <a:endParaRPr lang="es-PE" sz="1800" b="1" dirty="0"/>
          </a:p>
        </p:txBody>
      </p:sp>
      <p:sp>
        <p:nvSpPr>
          <p:cNvPr id="9" name="2 Marcador de contenido"/>
          <p:cNvSpPr>
            <a:spLocks noGrp="1"/>
          </p:cNvSpPr>
          <p:nvPr>
            <p:ph idx="1"/>
          </p:nvPr>
        </p:nvSpPr>
        <p:spPr>
          <a:xfrm>
            <a:off x="179512" y="260648"/>
            <a:ext cx="8712968" cy="6264696"/>
          </a:xfrm>
        </p:spPr>
        <p:txBody>
          <a:bodyPr/>
          <a:lstStyle/>
          <a:p>
            <a:pPr marL="0" lvl="0" indent="0" algn="just">
              <a:buNone/>
            </a:pPr>
            <a:r>
              <a:rPr lang="en-US" sz="1600" b="1" u="sng" dirty="0" smtClean="0"/>
              <a:t>3. </a:t>
            </a:r>
            <a:r>
              <a:rPr lang="en-US" sz="1600" b="1" u="sng" dirty="0"/>
              <a:t>Evaluate the Conclusion </a:t>
            </a:r>
            <a:endParaRPr lang="es-PE" sz="1600" u="sng" dirty="0"/>
          </a:p>
          <a:p>
            <a:pPr marL="185738" indent="-185738" algn="just">
              <a:buFont typeface="Arial" pitchFamily="34" charset="0"/>
              <a:buChar char="•"/>
            </a:pPr>
            <a:r>
              <a:rPr lang="en-US" dirty="0"/>
              <a:t>Evaluate the Conclusion questions ask you to identify information that would help you evaluate the validity of a given conclusion. </a:t>
            </a:r>
          </a:p>
          <a:p>
            <a:pPr marL="185738" indent="-185738" algn="just">
              <a:buFont typeface="Arial" pitchFamily="34" charset="0"/>
              <a:buChar char="•"/>
            </a:pPr>
            <a:r>
              <a:rPr lang="en-US" dirty="0"/>
              <a:t>The argument or the question will tend to introduce some type of classic hypothesis: for example, </a:t>
            </a:r>
            <a:r>
              <a:rPr lang="en-US" i="1" dirty="0"/>
              <a:t>if </a:t>
            </a:r>
            <a:r>
              <a:rPr lang="en-US" dirty="0"/>
              <a:t>X </a:t>
            </a:r>
            <a:r>
              <a:rPr lang="en-US" i="1" dirty="0"/>
              <a:t>then Y</a:t>
            </a:r>
            <a:r>
              <a:rPr lang="en-US" dirty="0"/>
              <a:t>, or X </a:t>
            </a:r>
            <a:r>
              <a:rPr lang="en-US" i="1" dirty="0"/>
              <a:t>causes Y. </a:t>
            </a:r>
          </a:p>
          <a:p>
            <a:pPr marL="185738" indent="-185738" algn="just">
              <a:buFont typeface="Arial" pitchFamily="34" charset="0"/>
              <a:buChar char="•"/>
            </a:pPr>
            <a:r>
              <a:rPr lang="en-US" dirty="0"/>
              <a:t>The correct answer will provide a way to test the hypothesis and determine whether X will actually lead to Y</a:t>
            </a:r>
            <a:r>
              <a:rPr lang="en-US" dirty="0" smtClean="0"/>
              <a:t>.</a:t>
            </a:r>
            <a:endParaRPr lang="es-PE" dirty="0"/>
          </a:p>
          <a:p>
            <a:pPr marL="185738" indent="-185738" algn="just">
              <a:buFont typeface="Arial" pitchFamily="34" charset="0"/>
              <a:buChar char="•"/>
            </a:pPr>
            <a:r>
              <a:rPr lang="en-US" dirty="0"/>
              <a:t>The wrong answers appear to address pieces of the argument, but they do not actually allow you to test the proposed causal connection between X and Y. </a:t>
            </a:r>
            <a:endParaRPr lang="en-US" b="1" u="sng" dirty="0" smtClean="0"/>
          </a:p>
          <a:p>
            <a:pPr marL="0" lvl="0" indent="0" algn="just">
              <a:buNone/>
            </a:pPr>
            <a:endParaRPr lang="en-US" sz="1600" b="1" u="sng" dirty="0" smtClean="0"/>
          </a:p>
          <a:p>
            <a:pPr marL="0" lvl="0" indent="0" algn="just">
              <a:buNone/>
            </a:pPr>
            <a:r>
              <a:rPr lang="en-US" sz="1600" b="1" u="sng" dirty="0" smtClean="0"/>
              <a:t>4. </a:t>
            </a:r>
            <a:r>
              <a:rPr lang="en-US" sz="1600" b="1" u="sng" dirty="0"/>
              <a:t>Resolve a </a:t>
            </a:r>
            <a:r>
              <a:rPr lang="en-US" sz="1600" b="1" u="sng" dirty="0" smtClean="0"/>
              <a:t>Problem</a:t>
            </a:r>
            <a:endParaRPr lang="en-US" sz="1600" b="1" u="sng" dirty="0"/>
          </a:p>
          <a:p>
            <a:pPr marL="185738" indent="-185738" algn="just">
              <a:buFont typeface="Arial" pitchFamily="34" charset="0"/>
              <a:buChar char="•"/>
            </a:pPr>
            <a:r>
              <a:rPr lang="en-US" dirty="0"/>
              <a:t>Resolve a Problem questions ask you to solve a problem posed by a passage of premises</a:t>
            </a:r>
            <a:r>
              <a:rPr lang="en-US" dirty="0" smtClean="0"/>
              <a:t>.</a:t>
            </a:r>
            <a:endParaRPr lang="en-US" dirty="0"/>
          </a:p>
          <a:p>
            <a:pPr marL="185738" indent="-185738" algn="just">
              <a:buFont typeface="Arial" pitchFamily="34" charset="0"/>
              <a:buChar char="•"/>
            </a:pPr>
            <a:r>
              <a:rPr lang="en-US" dirty="0"/>
              <a:t>The correct answer should directly counteract or fix the given problem. </a:t>
            </a:r>
          </a:p>
          <a:p>
            <a:pPr marL="185738" indent="-185738" algn="just">
              <a:buFont typeface="Arial" pitchFamily="34" charset="0"/>
              <a:buChar char="•"/>
            </a:pPr>
            <a:r>
              <a:rPr lang="en-US" dirty="0"/>
              <a:t>You will not have to make additional assumptions to apply the resolution</a:t>
            </a:r>
            <a:r>
              <a:rPr lang="en-US" dirty="0" smtClean="0"/>
              <a:t>.</a:t>
            </a:r>
            <a:endParaRPr lang="en-US" dirty="0"/>
          </a:p>
          <a:p>
            <a:pPr marL="185738" indent="-185738" algn="just">
              <a:buFont typeface="Arial" pitchFamily="34" charset="0"/>
              <a:buChar char="•"/>
            </a:pPr>
            <a:r>
              <a:rPr lang="en-US" dirty="0"/>
              <a:t>The correct answer will tend to appear as a new premise</a:t>
            </a:r>
            <a:r>
              <a:rPr lang="en-US" dirty="0" smtClean="0"/>
              <a:t>.</a:t>
            </a:r>
            <a:endParaRPr lang="es-PE" dirty="0"/>
          </a:p>
          <a:p>
            <a:pPr marL="185738" indent="-185738" algn="just">
              <a:buFont typeface="Arial" pitchFamily="34" charset="0"/>
              <a:buChar char="•"/>
            </a:pPr>
            <a:r>
              <a:rPr lang="en-US" dirty="0"/>
              <a:t>Most commonly, wrong answers will appear to address some piece of the argument but will not actually counteract or fix the problem. </a:t>
            </a:r>
          </a:p>
          <a:p>
            <a:pPr marL="185738" indent="-185738" algn="just">
              <a:buFont typeface="Arial" pitchFamily="34" charset="0"/>
              <a:buChar char="•"/>
            </a:pPr>
            <a:r>
              <a:rPr lang="en-US" dirty="0"/>
              <a:t>Wrong answers may also be the result of "Wrong Direction" thinking. In these cases, the answers will range from merely reinforcing the idea that the problem exists to actually making the problem worse</a:t>
            </a:r>
            <a:r>
              <a:rPr lang="en-US" dirty="0" smtClean="0"/>
              <a:t>.</a:t>
            </a:r>
          </a:p>
          <a:p>
            <a:pPr marL="0" indent="0" algn="just">
              <a:buNone/>
            </a:pPr>
            <a:endParaRPr lang="en-US" sz="1600" b="1" u="sng" dirty="0" smtClean="0"/>
          </a:p>
          <a:p>
            <a:pPr marL="0" indent="0" algn="just">
              <a:buNone/>
            </a:pPr>
            <a:r>
              <a:rPr lang="en-US" sz="1600" b="1" u="sng" dirty="0" smtClean="0"/>
              <a:t>5. Provide an Example</a:t>
            </a:r>
            <a:endParaRPr lang="en-US" sz="1600" b="1" u="sng" dirty="0"/>
          </a:p>
          <a:p>
            <a:pPr marL="185738" indent="-185738" algn="just">
              <a:buFont typeface="Arial" pitchFamily="34" charset="0"/>
              <a:buChar char="•"/>
            </a:pPr>
            <a:r>
              <a:rPr lang="en-US" dirty="0"/>
              <a:t>Provide an Example questions ask you to select a situation that best exemplifies the conclusion of a given argument. </a:t>
            </a:r>
            <a:endParaRPr lang="es-PE" dirty="0"/>
          </a:p>
          <a:p>
            <a:pPr marL="185738" indent="-185738" algn="just">
              <a:buFont typeface="Arial" pitchFamily="34" charset="0"/>
              <a:buChar char="•"/>
            </a:pPr>
            <a:r>
              <a:rPr lang="en-US" dirty="0"/>
              <a:t>To solve these types of questions, identify the general principle described in the argument. </a:t>
            </a:r>
          </a:p>
          <a:p>
            <a:pPr marL="185738" indent="-185738" algn="just">
              <a:buFont typeface="Arial" pitchFamily="34" charset="0"/>
              <a:buChar char="•"/>
            </a:pPr>
            <a:r>
              <a:rPr lang="en-US" dirty="0"/>
              <a:t>Look for an answer choice that describes an example from which you could deduce the principle itself.</a:t>
            </a:r>
            <a:endParaRPr lang="es-PE" dirty="0"/>
          </a:p>
          <a:p>
            <a:pPr marL="85725" indent="-85725" algn="just">
              <a:buFont typeface="Arial" pitchFamily="34" charset="0"/>
              <a:buChar char="•"/>
            </a:pPr>
            <a:endParaRPr lang="es-PE" dirty="0"/>
          </a:p>
        </p:txBody>
      </p:sp>
    </p:spTree>
    <p:extLst>
      <p:ext uri="{BB962C8B-B14F-4D97-AF65-F5344CB8AC3E}">
        <p14:creationId xmlns:p14="http://schemas.microsoft.com/office/powerpoint/2010/main" val="17366719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22</a:t>
            </a:fld>
            <a:endParaRPr lang="en-US"/>
          </a:p>
        </p:txBody>
      </p:sp>
      <p:sp>
        <p:nvSpPr>
          <p:cNvPr id="7" name="1 Título"/>
          <p:cNvSpPr txBox="1">
            <a:spLocks/>
          </p:cNvSpPr>
          <p:nvPr/>
        </p:nvSpPr>
        <p:spPr bwMode="auto">
          <a:xfrm>
            <a:off x="107504" y="-1796"/>
            <a:ext cx="8474075" cy="279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defTabSz="457200" rtl="0" eaLnBrk="0" fontAlgn="base" hangingPunct="0">
              <a:lnSpc>
                <a:spcPct val="101000"/>
              </a:lnSpc>
              <a:spcBef>
                <a:spcPct val="0"/>
              </a:spcBef>
              <a:spcAft>
                <a:spcPct val="0"/>
              </a:spcAft>
              <a:defRPr sz="2400" kern="1200">
                <a:solidFill>
                  <a:srgbClr val="3A4A98"/>
                </a:solidFill>
                <a:latin typeface="Arial"/>
                <a:ea typeface="MS PGothic" pitchFamily="34" charset="-128"/>
                <a:cs typeface="Arial"/>
              </a:defRPr>
            </a:lvl1pPr>
            <a:lvl2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2pPr>
            <a:lvl3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3pPr>
            <a:lvl4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4pPr>
            <a:lvl5pPr algn="l" defTabSz="457200" rtl="0" eaLnBrk="0" fontAlgn="base" hangingPunct="0">
              <a:lnSpc>
                <a:spcPct val="101000"/>
              </a:lnSpc>
              <a:spcBef>
                <a:spcPct val="0"/>
              </a:spcBef>
              <a:spcAft>
                <a:spcPct val="0"/>
              </a:spcAft>
              <a:defRPr sz="2400">
                <a:solidFill>
                  <a:srgbClr val="3A4A98"/>
                </a:solidFill>
                <a:latin typeface="Arial" charset="0"/>
                <a:ea typeface="MS PGothic" pitchFamily="34" charset="-128"/>
                <a:cs typeface="Arial" pitchFamily="34" charset="0"/>
              </a:defRPr>
            </a:lvl5pPr>
            <a:lvl6pPr marL="457200" algn="l" defTabSz="457200" rtl="0" fontAlgn="base">
              <a:lnSpc>
                <a:spcPct val="101000"/>
              </a:lnSpc>
              <a:spcBef>
                <a:spcPct val="0"/>
              </a:spcBef>
              <a:spcAft>
                <a:spcPct val="0"/>
              </a:spcAft>
              <a:defRPr sz="2400">
                <a:solidFill>
                  <a:srgbClr val="3A4A98"/>
                </a:solidFill>
                <a:latin typeface="Arial" charset="0"/>
                <a:ea typeface="MS PGothic" pitchFamily="34" charset="-128"/>
              </a:defRPr>
            </a:lvl6pPr>
            <a:lvl7pPr marL="914400" algn="l" defTabSz="457200" rtl="0" fontAlgn="base">
              <a:lnSpc>
                <a:spcPct val="101000"/>
              </a:lnSpc>
              <a:spcBef>
                <a:spcPct val="0"/>
              </a:spcBef>
              <a:spcAft>
                <a:spcPct val="0"/>
              </a:spcAft>
              <a:defRPr sz="2400">
                <a:solidFill>
                  <a:srgbClr val="3A4A98"/>
                </a:solidFill>
                <a:latin typeface="Arial" charset="0"/>
                <a:ea typeface="MS PGothic" pitchFamily="34" charset="-128"/>
              </a:defRPr>
            </a:lvl7pPr>
            <a:lvl8pPr marL="1371600" algn="l" defTabSz="457200" rtl="0" fontAlgn="base">
              <a:lnSpc>
                <a:spcPct val="101000"/>
              </a:lnSpc>
              <a:spcBef>
                <a:spcPct val="0"/>
              </a:spcBef>
              <a:spcAft>
                <a:spcPct val="0"/>
              </a:spcAft>
              <a:defRPr sz="2400">
                <a:solidFill>
                  <a:srgbClr val="3A4A98"/>
                </a:solidFill>
                <a:latin typeface="Arial" charset="0"/>
                <a:ea typeface="MS PGothic" pitchFamily="34" charset="-128"/>
              </a:defRPr>
            </a:lvl8pPr>
            <a:lvl9pPr marL="1828800" algn="l" defTabSz="457200" rtl="0" fontAlgn="base">
              <a:lnSpc>
                <a:spcPct val="101000"/>
              </a:lnSpc>
              <a:spcBef>
                <a:spcPct val="0"/>
              </a:spcBef>
              <a:spcAft>
                <a:spcPct val="0"/>
              </a:spcAft>
              <a:defRPr sz="2400">
                <a:solidFill>
                  <a:srgbClr val="3A4A98"/>
                </a:solidFill>
                <a:latin typeface="Arial" charset="0"/>
                <a:ea typeface="MS PGothic" pitchFamily="34" charset="-128"/>
              </a:defRPr>
            </a:lvl9pPr>
          </a:lstStyle>
          <a:p>
            <a:r>
              <a:rPr lang="es-PE" sz="1800" b="1" dirty="0" smtClean="0"/>
              <a:t>LESSON 7: </a:t>
            </a:r>
            <a:r>
              <a:rPr lang="es-PE" sz="1800" b="1" dirty="0" err="1" smtClean="0"/>
              <a:t>Minor</a:t>
            </a:r>
            <a:r>
              <a:rPr lang="es-PE" sz="1800" b="1" dirty="0" smtClean="0"/>
              <a:t> </a:t>
            </a:r>
            <a:r>
              <a:rPr lang="es-PE" sz="1800" b="1" dirty="0" err="1" smtClean="0"/>
              <a:t>Question</a:t>
            </a:r>
            <a:r>
              <a:rPr lang="es-PE" sz="1800" b="1" dirty="0" smtClean="0"/>
              <a:t> </a:t>
            </a:r>
            <a:r>
              <a:rPr lang="es-PE" sz="1800" b="1" dirty="0" err="1" smtClean="0"/>
              <a:t>Types</a:t>
            </a:r>
            <a:r>
              <a:rPr lang="es-PE" sz="1800" b="1" dirty="0" smtClean="0"/>
              <a:t> (3/3)</a:t>
            </a:r>
            <a:endParaRPr lang="es-PE" sz="1800" b="1" dirty="0"/>
          </a:p>
        </p:txBody>
      </p:sp>
      <p:sp>
        <p:nvSpPr>
          <p:cNvPr id="9" name="2 Marcador de contenido"/>
          <p:cNvSpPr>
            <a:spLocks noGrp="1"/>
          </p:cNvSpPr>
          <p:nvPr>
            <p:ph idx="1"/>
          </p:nvPr>
        </p:nvSpPr>
        <p:spPr>
          <a:xfrm>
            <a:off x="179512" y="332656"/>
            <a:ext cx="8712968" cy="6264696"/>
          </a:xfrm>
        </p:spPr>
        <p:txBody>
          <a:bodyPr/>
          <a:lstStyle/>
          <a:p>
            <a:pPr marL="0" lvl="0" indent="0" algn="just">
              <a:buNone/>
            </a:pPr>
            <a:r>
              <a:rPr lang="en-US" sz="1600" b="1" u="sng" dirty="0"/>
              <a:t>6. Restate the </a:t>
            </a:r>
            <a:r>
              <a:rPr lang="en-US" sz="1600" b="1" u="sng" dirty="0" smtClean="0"/>
              <a:t>Conclusion</a:t>
            </a:r>
          </a:p>
          <a:p>
            <a:pPr marL="185738" indent="-185738" algn="just">
              <a:buFont typeface="Arial" pitchFamily="34" charset="0"/>
              <a:buChar char="•"/>
            </a:pPr>
            <a:r>
              <a:rPr lang="en-US" sz="1600" dirty="0"/>
              <a:t>Restate the Conclusion questions ask you to paraphrase the conclusion of the argument. </a:t>
            </a:r>
            <a:endParaRPr lang="es-PE" sz="1600" dirty="0"/>
          </a:p>
          <a:p>
            <a:pPr marL="185738" indent="-185738" algn="just">
              <a:buFont typeface="Arial" pitchFamily="34" charset="0"/>
              <a:buChar char="•"/>
            </a:pPr>
            <a:endParaRPr lang="es-PE" sz="1600" dirty="0"/>
          </a:p>
          <a:p>
            <a:pPr marL="185738" indent="-185738" algn="just">
              <a:buFont typeface="Arial" pitchFamily="34" charset="0"/>
              <a:buChar char="•"/>
            </a:pPr>
            <a:r>
              <a:rPr lang="en-US" sz="1600" dirty="0"/>
              <a:t>To solve these questions, use your diagram to locate the conclusion and choose the answer choice that best restates or paraphrases it.</a:t>
            </a:r>
          </a:p>
          <a:p>
            <a:pPr marL="185738" indent="-185738" algn="just">
              <a:buFont typeface="Arial" pitchFamily="34" charset="0"/>
              <a:buChar char="•"/>
            </a:pPr>
            <a:endParaRPr lang="en-US" sz="1600" dirty="0"/>
          </a:p>
          <a:p>
            <a:pPr marL="185738" indent="-185738" algn="just">
              <a:buFont typeface="Arial" pitchFamily="34" charset="0"/>
              <a:buChar char="•"/>
            </a:pPr>
            <a:r>
              <a:rPr lang="en-US" sz="1600" dirty="0"/>
              <a:t>Do not add in any outside thinking or make any assumptions.</a:t>
            </a:r>
            <a:endParaRPr lang="es-PE" sz="1600" dirty="0"/>
          </a:p>
          <a:p>
            <a:pPr marL="0" lvl="0" indent="0">
              <a:buNone/>
            </a:pPr>
            <a:endParaRPr lang="en-US" sz="1600" b="1" u="sng" dirty="0" smtClean="0"/>
          </a:p>
          <a:p>
            <a:pPr marL="0" lvl="0" indent="0">
              <a:buNone/>
            </a:pPr>
            <a:r>
              <a:rPr lang="en-US" sz="1600" b="1" u="sng" dirty="0" smtClean="0"/>
              <a:t>7</a:t>
            </a:r>
            <a:r>
              <a:rPr lang="en-US" sz="1600" b="1" u="sng" dirty="0"/>
              <a:t>. Mimic the </a:t>
            </a:r>
            <a:r>
              <a:rPr lang="en-US" sz="1600" b="1" u="sng" dirty="0" smtClean="0"/>
              <a:t>Argument</a:t>
            </a:r>
            <a:endParaRPr lang="es-PE" sz="1600" dirty="0"/>
          </a:p>
          <a:p>
            <a:pPr marL="185738" indent="-185738">
              <a:buFont typeface="Arial" pitchFamily="34" charset="0"/>
              <a:buChar char="•"/>
            </a:pPr>
            <a:r>
              <a:rPr lang="en-US" sz="1600" dirty="0"/>
              <a:t>Mimic the Argument questions ask you to analyze the logical flow of an argument and then choose the answer choice that most closely mimics this argument flow or structure. </a:t>
            </a:r>
            <a:endParaRPr lang="es-PE" sz="1600" dirty="0"/>
          </a:p>
          <a:p>
            <a:pPr marL="185738" indent="-185738">
              <a:buFont typeface="Arial" pitchFamily="34" charset="0"/>
              <a:buChar char="•"/>
            </a:pPr>
            <a:endParaRPr lang="en-US" sz="1600" dirty="0" smtClean="0"/>
          </a:p>
          <a:p>
            <a:pPr marL="185738" indent="-185738">
              <a:buFont typeface="Arial" pitchFamily="34" charset="0"/>
              <a:buChar char="•"/>
            </a:pPr>
            <a:r>
              <a:rPr lang="en-US" sz="1600" dirty="0" smtClean="0"/>
              <a:t>To </a:t>
            </a:r>
            <a:r>
              <a:rPr lang="en-US" sz="1600" dirty="0"/>
              <a:t>solve these types of questions, use your diagram to identify the logical structure of the argument, including the order in which the premises and conclusion appear. </a:t>
            </a:r>
          </a:p>
          <a:p>
            <a:pPr marL="185738" indent="-185738">
              <a:buFont typeface="Arial" pitchFamily="34" charset="0"/>
              <a:buChar char="•"/>
            </a:pPr>
            <a:endParaRPr lang="en-US" sz="1600" dirty="0" smtClean="0"/>
          </a:p>
          <a:p>
            <a:pPr marL="185738" indent="-185738">
              <a:buFont typeface="Arial" pitchFamily="34" charset="0"/>
              <a:buChar char="•"/>
            </a:pPr>
            <a:r>
              <a:rPr lang="en-US" sz="1600" dirty="0" smtClean="0"/>
              <a:t>Choose </a:t>
            </a:r>
            <a:r>
              <a:rPr lang="en-US" sz="1600" dirty="0"/>
              <a:t>the answer choice that reflects the same structure and order, including any cause-effect relationships or similar logical interactions. </a:t>
            </a:r>
          </a:p>
          <a:p>
            <a:pPr marL="185738" indent="-185738">
              <a:buFont typeface="Arial" pitchFamily="34" charset="0"/>
              <a:buChar char="•"/>
            </a:pPr>
            <a:endParaRPr lang="en-US" sz="1600" dirty="0" smtClean="0"/>
          </a:p>
          <a:p>
            <a:pPr marL="185738" indent="-185738">
              <a:buFont typeface="Arial" pitchFamily="34" charset="0"/>
              <a:buChar char="•"/>
            </a:pPr>
            <a:r>
              <a:rPr lang="en-US" sz="1600" dirty="0" smtClean="0"/>
              <a:t>If</a:t>
            </a:r>
            <a:r>
              <a:rPr lang="en-US" sz="1600" dirty="0"/>
              <a:t>, in the original argument, X leads to Y and Y leads to Z, the correct answer should reflect that A leads to B and B leads to C. </a:t>
            </a:r>
            <a:endParaRPr lang="es-PE" sz="1600" dirty="0"/>
          </a:p>
        </p:txBody>
      </p:sp>
    </p:spTree>
    <p:extLst>
      <p:ext uri="{BB962C8B-B14F-4D97-AF65-F5344CB8AC3E}">
        <p14:creationId xmlns:p14="http://schemas.microsoft.com/office/powerpoint/2010/main" val="5358489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46075" y="319088"/>
            <a:ext cx="8474075" cy="349839"/>
          </a:xfrm>
        </p:spPr>
        <p:txBody>
          <a:bodyPr/>
          <a:lstStyle/>
          <a:p>
            <a:r>
              <a:rPr lang="es-PE" b="1" u="sng" smtClean="0"/>
              <a:t>READING COMPREHENSION</a:t>
            </a:r>
            <a:endParaRPr lang="es-PE" b="1" u="sng" dirty="0"/>
          </a:p>
        </p:txBody>
      </p:sp>
      <p:sp>
        <p:nvSpPr>
          <p:cNvPr id="4" name="3 Marcador de fecha"/>
          <p:cNvSpPr>
            <a:spLocks noGrp="1"/>
          </p:cNvSpPr>
          <p:nvPr>
            <p:ph type="dt" sz="half" idx="10"/>
          </p:nvPr>
        </p:nvSpPr>
        <p:spPr/>
        <p:txBody>
          <a:bodyPr/>
          <a:lstStyle/>
          <a:p>
            <a:pPr>
              <a:defRPr/>
            </a:pPr>
            <a:fld id="{1374D1F7-1BE9-4AA1-B85D-AB564195AAEE}" type="datetime1">
              <a:rPr lang="en-US" smtClean="0"/>
              <a:pPr>
                <a:defRPr/>
              </a:pPr>
              <a:t>11/17/2014</a:t>
            </a:fld>
            <a:endParaRPr lang="en-US"/>
          </a:p>
        </p:txBody>
      </p:sp>
      <p:sp>
        <p:nvSpPr>
          <p:cNvPr id="5" name="4 Marcador de pie de página"/>
          <p:cNvSpPr>
            <a:spLocks noGrp="1"/>
          </p:cNvSpPr>
          <p:nvPr>
            <p:ph type="ftr" sz="quarter" idx="11"/>
          </p:nvPr>
        </p:nvSpPr>
        <p:spPr/>
        <p:txBody>
          <a:bodyPr/>
          <a:lstStyle/>
          <a:p>
            <a:pPr>
              <a:defRPr/>
            </a:pPr>
            <a:r>
              <a:rPr lang="en-US" smtClean="0"/>
              <a:t>Presentación</a:t>
            </a:r>
            <a:endParaRPr lang="en-US"/>
          </a:p>
        </p:txBody>
      </p:sp>
      <p:sp>
        <p:nvSpPr>
          <p:cNvPr id="6" name="5 Marcador de número de diapositiva"/>
          <p:cNvSpPr>
            <a:spLocks noGrp="1"/>
          </p:cNvSpPr>
          <p:nvPr>
            <p:ph type="sldNum" sz="quarter" idx="12"/>
          </p:nvPr>
        </p:nvSpPr>
        <p:spPr/>
        <p:txBody>
          <a:bodyPr/>
          <a:lstStyle/>
          <a:p>
            <a:pPr>
              <a:defRPr/>
            </a:pPr>
            <a:fld id="{EEDEF26F-3C81-4782-B9B5-A6528F40F076}" type="slidenum">
              <a:rPr lang="en-US" smtClean="0"/>
              <a:pPr>
                <a:defRPr/>
              </a:pPr>
              <a:t>23</a:t>
            </a:fld>
            <a:endParaRPr lang="en-US"/>
          </a:p>
        </p:txBody>
      </p:sp>
      <p:sp>
        <p:nvSpPr>
          <p:cNvPr id="8" name="2 Marcador de contenido"/>
          <p:cNvSpPr>
            <a:spLocks noGrp="1"/>
          </p:cNvSpPr>
          <p:nvPr>
            <p:ph idx="1"/>
          </p:nvPr>
        </p:nvSpPr>
        <p:spPr>
          <a:xfrm>
            <a:off x="179512" y="548680"/>
            <a:ext cx="8712968" cy="6264696"/>
          </a:xfrm>
        </p:spPr>
        <p:txBody>
          <a:bodyPr/>
          <a:lstStyle/>
          <a:p>
            <a:endParaRPr lang="es-PE" b="1" u="sng" dirty="0" smtClean="0"/>
          </a:p>
          <a:p>
            <a:r>
              <a:rPr lang="es-PE" b="1" u="sng" dirty="0" err="1" smtClean="0"/>
              <a:t>The</a:t>
            </a:r>
            <a:r>
              <a:rPr lang="es-PE" b="1" u="sng" dirty="0" smtClean="0"/>
              <a:t> </a:t>
            </a:r>
            <a:r>
              <a:rPr lang="es-PE" b="1" u="sng" dirty="0"/>
              <a:t>7 </a:t>
            </a:r>
            <a:r>
              <a:rPr lang="es-PE" b="1" u="sng" dirty="0" err="1" smtClean="0"/>
              <a:t>principles</a:t>
            </a:r>
            <a:r>
              <a:rPr lang="es-PE" b="1" u="sng" dirty="0" smtClean="0"/>
              <a:t> to </a:t>
            </a:r>
            <a:r>
              <a:rPr lang="es-PE" b="1" u="sng" dirty="0" err="1" smtClean="0"/>
              <a:t>read</a:t>
            </a:r>
            <a:r>
              <a:rPr lang="es-PE" b="1" u="sng" dirty="0" smtClean="0"/>
              <a:t> </a:t>
            </a:r>
            <a:r>
              <a:rPr lang="es-PE" b="1" u="sng" dirty="0" err="1" smtClean="0"/>
              <a:t>actively</a:t>
            </a:r>
            <a:endParaRPr lang="es-PE" b="1" u="sng" dirty="0" smtClean="0"/>
          </a:p>
          <a:p>
            <a:pPr marL="0" lvl="0" indent="0">
              <a:buNone/>
            </a:pPr>
            <a:r>
              <a:rPr lang="en-US" dirty="0" smtClean="0"/>
              <a:t>Principle #1</a:t>
            </a:r>
            <a:r>
              <a:rPr lang="en-US" dirty="0"/>
              <a:t>: </a:t>
            </a:r>
            <a:r>
              <a:rPr lang="es-PE" b="1" dirty="0" err="1"/>
              <a:t>Engage</a:t>
            </a:r>
            <a:r>
              <a:rPr lang="es-PE" b="1" dirty="0"/>
              <a:t> </a:t>
            </a:r>
            <a:r>
              <a:rPr lang="es-PE" b="1" dirty="0" err="1" smtClean="0"/>
              <a:t>with</a:t>
            </a:r>
            <a:r>
              <a:rPr lang="es-PE" b="1" dirty="0" smtClean="0"/>
              <a:t> </a:t>
            </a:r>
            <a:r>
              <a:rPr lang="es-PE" b="1" dirty="0" err="1" smtClean="0"/>
              <a:t>the</a:t>
            </a:r>
            <a:r>
              <a:rPr lang="es-PE" b="1" dirty="0" smtClean="0"/>
              <a:t> </a:t>
            </a:r>
            <a:r>
              <a:rPr lang="es-PE" b="1" dirty="0" err="1" smtClean="0"/>
              <a:t>passage</a:t>
            </a:r>
            <a:r>
              <a:rPr lang="es-PE" b="1" dirty="0" smtClean="0"/>
              <a:t>		</a:t>
            </a:r>
            <a:r>
              <a:rPr lang="es-PE" dirty="0" err="1" smtClean="0"/>
              <a:t>Principle</a:t>
            </a:r>
            <a:r>
              <a:rPr lang="es-PE" dirty="0" smtClean="0"/>
              <a:t> #5:</a:t>
            </a:r>
            <a:r>
              <a:rPr lang="es-PE" b="1" dirty="0" smtClean="0"/>
              <a:t> </a:t>
            </a:r>
            <a:r>
              <a:rPr lang="en-US" b="1" dirty="0"/>
              <a:t>Link to what you’ve just read</a:t>
            </a:r>
            <a:endParaRPr lang="es-PE" b="1" dirty="0"/>
          </a:p>
          <a:p>
            <a:pPr marL="0" indent="0">
              <a:buNone/>
            </a:pPr>
            <a:r>
              <a:rPr lang="en-US" dirty="0"/>
              <a:t>Principle #2: </a:t>
            </a:r>
            <a:r>
              <a:rPr lang="en-US" b="1" dirty="0" smtClean="0"/>
              <a:t>Make a headline list			</a:t>
            </a:r>
            <a:r>
              <a:rPr lang="en-US" dirty="0" smtClean="0"/>
              <a:t>Principle </a:t>
            </a:r>
            <a:r>
              <a:rPr lang="en-US" dirty="0"/>
              <a:t>#6: </a:t>
            </a:r>
            <a:r>
              <a:rPr lang="en-US" b="1" dirty="0"/>
              <a:t>Pay Attention to </a:t>
            </a:r>
            <a:r>
              <a:rPr lang="en-US" b="1" dirty="0" smtClean="0"/>
              <a:t>Signals</a:t>
            </a:r>
          </a:p>
          <a:p>
            <a:pPr marL="0" indent="0">
              <a:buNone/>
            </a:pPr>
            <a:r>
              <a:rPr lang="en-US" dirty="0"/>
              <a:t>Principle #3: </a:t>
            </a:r>
            <a:r>
              <a:rPr lang="en-US" b="1" dirty="0" smtClean="0"/>
              <a:t>Link to what you know		</a:t>
            </a:r>
            <a:r>
              <a:rPr lang="en-US" dirty="0"/>
              <a:t>Principle #7: </a:t>
            </a:r>
            <a:r>
              <a:rPr lang="en-US" b="1" dirty="0"/>
              <a:t>Pick up the </a:t>
            </a:r>
            <a:r>
              <a:rPr lang="en-US" b="1" dirty="0" smtClean="0"/>
              <a:t>pace</a:t>
            </a:r>
            <a:endParaRPr lang="es-PE" b="1" dirty="0" smtClean="0"/>
          </a:p>
          <a:p>
            <a:pPr marL="0" lvl="0" indent="0">
              <a:buNone/>
            </a:pPr>
            <a:r>
              <a:rPr lang="en-US" dirty="0" smtClean="0"/>
              <a:t>Principle #4: </a:t>
            </a:r>
            <a:r>
              <a:rPr lang="en-US" b="1" dirty="0" smtClean="0"/>
              <a:t>Unpack the beginning		</a:t>
            </a:r>
            <a:endParaRPr lang="es-PE" b="1" dirty="0" smtClean="0"/>
          </a:p>
          <a:p>
            <a:pPr marL="0" lvl="0" indent="0" algn="just">
              <a:buNone/>
            </a:pPr>
            <a:r>
              <a:rPr lang="en-US" b="1" u="sng" dirty="0" smtClean="0"/>
              <a:t>Passages </a:t>
            </a:r>
            <a:r>
              <a:rPr lang="en-US" b="1" u="sng" dirty="0"/>
              <a:t>are either Short or Long</a:t>
            </a:r>
            <a:r>
              <a:rPr lang="en-US" b="1" u="sng" dirty="0" smtClean="0"/>
              <a:t>.</a:t>
            </a:r>
            <a:endParaRPr lang="en-US" u="sng" dirty="0"/>
          </a:p>
          <a:p>
            <a:pPr marL="0" indent="0">
              <a:buNone/>
            </a:pPr>
            <a:r>
              <a:rPr lang="en-US" b="1" dirty="0"/>
              <a:t>1.1. Short </a:t>
            </a:r>
            <a:r>
              <a:rPr lang="en-US" b="1" dirty="0"/>
              <a:t>Passages</a:t>
            </a:r>
            <a:r>
              <a:rPr lang="es-PE" b="1" dirty="0"/>
              <a:t>:</a:t>
            </a:r>
            <a:r>
              <a:rPr lang="es-PE" dirty="0"/>
              <a:t> </a:t>
            </a:r>
            <a:r>
              <a:rPr lang="en-US" dirty="0"/>
              <a:t>200-300 words - </a:t>
            </a:r>
            <a:r>
              <a:rPr lang="en-US" b="1" dirty="0"/>
              <a:t>Time </a:t>
            </a:r>
            <a:r>
              <a:rPr lang="en-US" b="1" dirty="0" smtClean="0"/>
              <a:t>(</a:t>
            </a:r>
            <a:r>
              <a:rPr lang="en-US" b="1" dirty="0"/>
              <a:t>6 min):</a:t>
            </a:r>
            <a:r>
              <a:rPr lang="en-US" dirty="0"/>
              <a:t> </a:t>
            </a:r>
            <a:r>
              <a:rPr lang="en-US" dirty="0" smtClean="0"/>
              <a:t>3.0 (read</a:t>
            </a:r>
            <a:r>
              <a:rPr lang="en-US" dirty="0"/>
              <a:t>) + 1.0 (general)+</a:t>
            </a:r>
            <a:r>
              <a:rPr lang="en-US" dirty="0" smtClean="0"/>
              <a:t>2*1.0 (specific</a:t>
            </a:r>
            <a:r>
              <a:rPr lang="en-US" dirty="0"/>
              <a:t>)</a:t>
            </a:r>
          </a:p>
          <a:p>
            <a:pPr marL="0" indent="0">
              <a:buNone/>
            </a:pPr>
            <a:r>
              <a:rPr lang="en-US" b="1" dirty="0"/>
              <a:t>1.2. </a:t>
            </a:r>
            <a:r>
              <a:rPr lang="en-US" b="1" dirty="0" smtClean="0"/>
              <a:t>Long </a:t>
            </a:r>
            <a:r>
              <a:rPr lang="en-US" b="1" dirty="0"/>
              <a:t>Passages</a:t>
            </a:r>
            <a:r>
              <a:rPr lang="es-PE" b="1" dirty="0"/>
              <a:t>:</a:t>
            </a:r>
            <a:r>
              <a:rPr lang="es-PE" dirty="0"/>
              <a:t> </a:t>
            </a:r>
            <a:r>
              <a:rPr lang="en-US" dirty="0" smtClean="0"/>
              <a:t>300-400 </a:t>
            </a:r>
            <a:r>
              <a:rPr lang="en-US" dirty="0"/>
              <a:t>words - </a:t>
            </a:r>
            <a:r>
              <a:rPr lang="en-US" dirty="0" smtClean="0"/>
              <a:t> </a:t>
            </a:r>
            <a:r>
              <a:rPr lang="en-US" b="1" dirty="0" smtClean="0"/>
              <a:t>Time (8 </a:t>
            </a:r>
            <a:r>
              <a:rPr lang="en-US" b="1" dirty="0"/>
              <a:t>min):</a:t>
            </a:r>
            <a:r>
              <a:rPr lang="en-US" dirty="0"/>
              <a:t> </a:t>
            </a:r>
            <a:r>
              <a:rPr lang="en-US" dirty="0" smtClean="0"/>
              <a:t>4.0 </a:t>
            </a:r>
            <a:r>
              <a:rPr lang="en-US" dirty="0"/>
              <a:t>(read) + 1.0 (general</a:t>
            </a:r>
            <a:r>
              <a:rPr lang="en-US" dirty="0" smtClean="0"/>
              <a:t>)+3*1.0 (specific</a:t>
            </a:r>
            <a:r>
              <a:rPr lang="en-US" dirty="0"/>
              <a:t>)</a:t>
            </a:r>
            <a:endParaRPr lang="en-US" dirty="0"/>
          </a:p>
          <a:p>
            <a:r>
              <a:rPr lang="es-PE" b="1" u="sng" dirty="0" err="1" smtClean="0"/>
              <a:t>The</a:t>
            </a:r>
            <a:r>
              <a:rPr lang="es-PE" b="1" u="sng" dirty="0" smtClean="0"/>
              <a:t> 7 </a:t>
            </a:r>
            <a:r>
              <a:rPr lang="es-PE" b="1" u="sng" dirty="0" err="1" smtClean="0"/>
              <a:t>strategies</a:t>
            </a:r>
            <a:r>
              <a:rPr lang="es-PE" b="1" u="sng" dirty="0" smtClean="0"/>
              <a:t> to </a:t>
            </a:r>
            <a:r>
              <a:rPr lang="es-PE" b="1" u="sng" dirty="0" err="1" smtClean="0"/>
              <a:t>answer</a:t>
            </a:r>
            <a:r>
              <a:rPr lang="es-PE" b="1" u="sng" dirty="0" smtClean="0"/>
              <a:t> </a:t>
            </a:r>
            <a:r>
              <a:rPr lang="es-PE" b="1" u="sng" dirty="0" err="1" smtClean="0"/>
              <a:t>question</a:t>
            </a:r>
            <a:r>
              <a:rPr lang="es-PE" b="1" u="sng" dirty="0" smtClean="0"/>
              <a:t>:</a:t>
            </a:r>
            <a:endParaRPr lang="es-PE" b="1" u="sng" dirty="0" smtClean="0"/>
          </a:p>
          <a:p>
            <a:pPr marL="0" lvl="0" indent="0">
              <a:buNone/>
            </a:pPr>
            <a:r>
              <a:rPr lang="en-US" b="1" dirty="0" smtClean="0"/>
              <a:t>General Question:</a:t>
            </a:r>
            <a:r>
              <a:rPr lang="en-US" dirty="0" smtClean="0"/>
              <a:t> 	1) Use a </a:t>
            </a:r>
            <a:r>
              <a:rPr lang="en-US" b="1" dirty="0" smtClean="0"/>
              <a:t>Scoring System</a:t>
            </a:r>
            <a:r>
              <a:rPr lang="en-US" dirty="0" smtClean="0"/>
              <a:t> </a:t>
            </a:r>
            <a:r>
              <a:rPr lang="es-PE" dirty="0" err="1" smtClean="0"/>
              <a:t>If</a:t>
            </a:r>
            <a:r>
              <a:rPr lang="es-PE" dirty="0" smtClean="0"/>
              <a:t> </a:t>
            </a:r>
            <a:r>
              <a:rPr lang="es-PE" dirty="0" err="1" smtClean="0"/>
              <a:t>you</a:t>
            </a:r>
            <a:r>
              <a:rPr lang="es-PE" dirty="0" smtClean="0"/>
              <a:t> are </a:t>
            </a:r>
            <a:r>
              <a:rPr lang="es-PE" dirty="0" err="1" smtClean="0"/>
              <a:t>stucked</a:t>
            </a:r>
            <a:r>
              <a:rPr lang="es-PE" dirty="0" smtClean="0"/>
              <a:t> </a:t>
            </a:r>
            <a:r>
              <a:rPr lang="es-PE" dirty="0" err="1" smtClean="0"/>
              <a:t>between</a:t>
            </a:r>
            <a:r>
              <a:rPr lang="es-PE" dirty="0" smtClean="0"/>
              <a:t> </a:t>
            </a:r>
            <a:r>
              <a:rPr lang="es-PE" dirty="0" err="1" smtClean="0"/>
              <a:t>two</a:t>
            </a:r>
            <a:r>
              <a:rPr lang="es-PE" dirty="0" smtClean="0"/>
              <a:t> </a:t>
            </a:r>
            <a:r>
              <a:rPr lang="es-PE" dirty="0" err="1" smtClean="0"/>
              <a:t>answer</a:t>
            </a:r>
            <a:r>
              <a:rPr lang="es-PE" dirty="0" smtClean="0"/>
              <a:t> </a:t>
            </a:r>
            <a:r>
              <a:rPr lang="es-PE" dirty="0" err="1" smtClean="0"/>
              <a:t>choices</a:t>
            </a:r>
            <a:endParaRPr lang="es-PE" dirty="0"/>
          </a:p>
          <a:p>
            <a:pPr marL="0" lvl="0" indent="0">
              <a:buNone/>
            </a:pPr>
            <a:r>
              <a:rPr lang="en-US" b="1" dirty="0" smtClean="0"/>
              <a:t>Specific Question:</a:t>
            </a:r>
            <a:r>
              <a:rPr lang="en-US" dirty="0" smtClean="0"/>
              <a:t> 	2) Identify </a:t>
            </a:r>
            <a:r>
              <a:rPr lang="en-US" b="1" dirty="0" smtClean="0"/>
              <a:t>key words</a:t>
            </a:r>
            <a:r>
              <a:rPr lang="en-US" dirty="0" smtClean="0"/>
              <a:t> or synonyms and go back to the passage</a:t>
            </a:r>
          </a:p>
          <a:p>
            <a:pPr marL="0" lvl="0" indent="0">
              <a:buNone/>
            </a:pPr>
            <a:r>
              <a:rPr lang="en-US" dirty="0"/>
              <a:t>	</a:t>
            </a:r>
            <a:r>
              <a:rPr lang="en-US" dirty="0" smtClean="0"/>
              <a:t>			3) Find </a:t>
            </a:r>
            <a:r>
              <a:rPr lang="en-US" b="1" dirty="0" smtClean="0"/>
              <a:t>one or two proof sentences</a:t>
            </a:r>
            <a:r>
              <a:rPr lang="en-US" dirty="0" smtClean="0"/>
              <a:t> to defend the correct answer choices</a:t>
            </a:r>
            <a:endParaRPr lang="en-US" dirty="0"/>
          </a:p>
          <a:p>
            <a:pPr marL="0" lvl="0" indent="0">
              <a:buNone/>
            </a:pPr>
            <a:r>
              <a:rPr lang="en-US" b="1" dirty="0" smtClean="0"/>
              <a:t>General Strategies:</a:t>
            </a:r>
            <a:r>
              <a:rPr lang="en-US" dirty="0" smtClean="0"/>
              <a:t>	4) </a:t>
            </a:r>
            <a:r>
              <a:rPr lang="en-US" b="1" dirty="0" smtClean="0"/>
              <a:t>Justify</a:t>
            </a:r>
            <a:r>
              <a:rPr lang="en-US" dirty="0" smtClean="0"/>
              <a:t> each word</a:t>
            </a:r>
          </a:p>
          <a:p>
            <a:pPr marL="0" lvl="0" indent="0">
              <a:buNone/>
            </a:pPr>
            <a:r>
              <a:rPr lang="en-US" dirty="0"/>
              <a:t>	</a:t>
            </a:r>
            <a:r>
              <a:rPr lang="en-US" dirty="0" smtClean="0"/>
              <a:t>			5) Avoid </a:t>
            </a:r>
            <a:r>
              <a:rPr lang="en-US" b="1" dirty="0" smtClean="0"/>
              <a:t>extreme words</a:t>
            </a:r>
            <a:r>
              <a:rPr lang="en-US" dirty="0" smtClean="0"/>
              <a:t> if possible</a:t>
            </a:r>
            <a:endParaRPr lang="en-US" dirty="0"/>
          </a:p>
          <a:p>
            <a:pPr marL="0" indent="0">
              <a:buNone/>
            </a:pPr>
            <a:r>
              <a:rPr lang="en-US" dirty="0"/>
              <a:t>				</a:t>
            </a:r>
            <a:r>
              <a:rPr lang="en-US" dirty="0" smtClean="0"/>
              <a:t>6) </a:t>
            </a:r>
            <a:r>
              <a:rPr lang="en-US" b="1" dirty="0" smtClean="0"/>
              <a:t>Infer</a:t>
            </a:r>
            <a:r>
              <a:rPr lang="en-US" dirty="0" smtClean="0"/>
              <a:t> as </a:t>
            </a:r>
            <a:r>
              <a:rPr lang="en-US" b="1" dirty="0" smtClean="0"/>
              <a:t>little</a:t>
            </a:r>
            <a:r>
              <a:rPr lang="en-US" dirty="0" smtClean="0"/>
              <a:t> as possible</a:t>
            </a:r>
            <a:endParaRPr lang="en-US" dirty="0"/>
          </a:p>
          <a:p>
            <a:pPr marL="0" indent="0">
              <a:buNone/>
            </a:pPr>
            <a:r>
              <a:rPr lang="en-US" dirty="0"/>
              <a:t>				</a:t>
            </a:r>
            <a:r>
              <a:rPr lang="en-US" dirty="0" smtClean="0"/>
              <a:t>7) </a:t>
            </a:r>
            <a:r>
              <a:rPr lang="en-US" b="1" dirty="0"/>
              <a:t>Preview</a:t>
            </a:r>
            <a:r>
              <a:rPr lang="en-US" dirty="0"/>
              <a:t> the </a:t>
            </a:r>
            <a:r>
              <a:rPr lang="en-US" b="1" dirty="0"/>
              <a:t>first </a:t>
            </a:r>
            <a:r>
              <a:rPr lang="en-US" b="1" dirty="0" smtClean="0"/>
              <a:t>question</a:t>
            </a:r>
            <a:endParaRPr lang="en-US" b="1" dirty="0"/>
          </a:p>
          <a:p>
            <a:r>
              <a:rPr lang="es-PE" b="1" u="sng" dirty="0" err="1"/>
              <a:t>The</a:t>
            </a:r>
            <a:r>
              <a:rPr lang="es-PE" b="1" u="sng" dirty="0"/>
              <a:t> </a:t>
            </a:r>
            <a:r>
              <a:rPr lang="es-PE" b="1" u="sng" dirty="0" smtClean="0"/>
              <a:t>5 </a:t>
            </a:r>
            <a:r>
              <a:rPr lang="es-PE" b="1" u="sng" dirty="0" err="1"/>
              <a:t>t</a:t>
            </a:r>
            <a:r>
              <a:rPr lang="es-PE" b="1" u="sng" dirty="0" err="1" smtClean="0"/>
              <a:t>ypes</a:t>
            </a:r>
            <a:r>
              <a:rPr lang="es-PE" b="1" u="sng" dirty="0" smtClean="0"/>
              <a:t> of </a:t>
            </a:r>
            <a:r>
              <a:rPr lang="es-PE" b="1" u="sng" dirty="0" err="1" smtClean="0"/>
              <a:t>wrong</a:t>
            </a:r>
            <a:r>
              <a:rPr lang="es-PE" b="1" u="sng" dirty="0" smtClean="0"/>
              <a:t> </a:t>
            </a:r>
            <a:r>
              <a:rPr lang="es-PE" b="1" u="sng" dirty="0" err="1" smtClean="0"/>
              <a:t>answer</a:t>
            </a:r>
            <a:r>
              <a:rPr lang="es-PE" b="1" u="sng" dirty="0" smtClean="0"/>
              <a:t> </a:t>
            </a:r>
            <a:r>
              <a:rPr lang="es-PE" b="1" u="sng" dirty="0" err="1" smtClean="0"/>
              <a:t>choices</a:t>
            </a:r>
            <a:endParaRPr lang="es-PE" b="1" u="sng" dirty="0" smtClean="0"/>
          </a:p>
          <a:p>
            <a:pPr marL="271463" lvl="1" indent="-122238">
              <a:buFont typeface="+mj-lt"/>
              <a:buAutoNum type="arabicPeriod"/>
            </a:pPr>
            <a:r>
              <a:rPr lang="es-PE" b="1" dirty="0" err="1" smtClean="0"/>
              <a:t>Out</a:t>
            </a:r>
            <a:r>
              <a:rPr lang="es-PE" b="1" dirty="0" smtClean="0"/>
              <a:t> of </a:t>
            </a:r>
            <a:r>
              <a:rPr lang="es-PE" b="1" dirty="0" err="1" smtClean="0"/>
              <a:t>scope</a:t>
            </a:r>
            <a:r>
              <a:rPr lang="es-PE" b="1" dirty="0"/>
              <a:t> </a:t>
            </a:r>
            <a:r>
              <a:rPr lang="es-PE" b="1" dirty="0" smtClean="0"/>
              <a:t>		</a:t>
            </a:r>
            <a:r>
              <a:rPr lang="es-PE" dirty="0" smtClean="0"/>
              <a:t>(40%-50%)</a:t>
            </a:r>
          </a:p>
          <a:p>
            <a:pPr marL="271463" lvl="1" indent="-122238">
              <a:buFont typeface="+mj-lt"/>
              <a:buAutoNum type="arabicPeriod"/>
            </a:pPr>
            <a:r>
              <a:rPr lang="es-PE" b="1" dirty="0" err="1" smtClean="0"/>
              <a:t>Direct</a:t>
            </a:r>
            <a:r>
              <a:rPr lang="es-PE" b="1" dirty="0" smtClean="0"/>
              <a:t> </a:t>
            </a:r>
            <a:r>
              <a:rPr lang="es-PE" b="1" dirty="0" err="1" smtClean="0"/>
              <a:t>contradiction</a:t>
            </a:r>
            <a:r>
              <a:rPr lang="es-PE" b="1" dirty="0" smtClean="0"/>
              <a:t>	</a:t>
            </a:r>
            <a:r>
              <a:rPr lang="es-PE" dirty="0" smtClean="0"/>
              <a:t>(10%-15%)</a:t>
            </a:r>
          </a:p>
          <a:p>
            <a:pPr marL="271463" lvl="1" indent="-122238">
              <a:buFont typeface="+mj-lt"/>
              <a:buAutoNum type="arabicPeriod"/>
            </a:pPr>
            <a:r>
              <a:rPr lang="es-PE" b="1" dirty="0" err="1" smtClean="0"/>
              <a:t>Mix</a:t>
            </a:r>
            <a:r>
              <a:rPr lang="es-PE" b="1" dirty="0" smtClean="0"/>
              <a:t>-up				</a:t>
            </a:r>
            <a:r>
              <a:rPr lang="es-PE" dirty="0" smtClean="0"/>
              <a:t>(10%-15%)</a:t>
            </a:r>
          </a:p>
          <a:p>
            <a:pPr marL="271463" lvl="1" indent="-122238">
              <a:buFont typeface="+mj-lt"/>
              <a:buAutoNum type="arabicPeriod"/>
            </a:pPr>
            <a:r>
              <a:rPr lang="es-PE" b="1" dirty="0" err="1" smtClean="0"/>
              <a:t>One</a:t>
            </a:r>
            <a:r>
              <a:rPr lang="es-PE" b="1" dirty="0" smtClean="0"/>
              <a:t> </a:t>
            </a:r>
            <a:r>
              <a:rPr lang="es-PE" b="1" dirty="0" err="1" smtClean="0"/>
              <a:t>word</a:t>
            </a:r>
            <a:r>
              <a:rPr lang="es-PE" b="1" dirty="0"/>
              <a:t> </a:t>
            </a:r>
            <a:r>
              <a:rPr lang="es-PE" b="1" dirty="0" err="1" smtClean="0"/>
              <a:t>wrong</a:t>
            </a:r>
            <a:r>
              <a:rPr lang="es-PE" b="1" dirty="0" smtClean="0"/>
              <a:t>		</a:t>
            </a:r>
            <a:r>
              <a:rPr lang="es-PE" dirty="0" smtClean="0"/>
              <a:t>(</a:t>
            </a:r>
            <a:r>
              <a:rPr lang="es-PE" dirty="0"/>
              <a:t>10%-15</a:t>
            </a:r>
            <a:r>
              <a:rPr lang="es-PE" dirty="0" smtClean="0"/>
              <a:t>%)</a:t>
            </a:r>
          </a:p>
          <a:p>
            <a:pPr marL="271463" lvl="1" indent="-122238">
              <a:buFont typeface="+mj-lt"/>
              <a:buAutoNum type="arabicPeriod"/>
            </a:pPr>
            <a:r>
              <a:rPr lang="es-PE" b="1" dirty="0" smtClean="0"/>
              <a:t>True </a:t>
            </a:r>
            <a:r>
              <a:rPr lang="es-PE" b="1" dirty="0" err="1" smtClean="0"/>
              <a:t>but</a:t>
            </a:r>
            <a:r>
              <a:rPr lang="es-PE" b="1" dirty="0" smtClean="0"/>
              <a:t> </a:t>
            </a:r>
            <a:r>
              <a:rPr lang="es-PE" b="1" dirty="0" err="1" smtClean="0"/>
              <a:t>irrelevant</a:t>
            </a:r>
            <a:r>
              <a:rPr lang="es-PE" b="1" dirty="0" smtClean="0"/>
              <a:t>		</a:t>
            </a:r>
            <a:r>
              <a:rPr lang="es-PE" dirty="0" smtClean="0"/>
              <a:t>(</a:t>
            </a:r>
            <a:r>
              <a:rPr lang="es-PE" dirty="0"/>
              <a:t>10</a:t>
            </a:r>
            <a:r>
              <a:rPr lang="es-PE" dirty="0" smtClean="0"/>
              <a:t>%-10%)</a:t>
            </a:r>
            <a:endParaRPr lang="es-PE" dirty="0"/>
          </a:p>
          <a:p>
            <a:pPr marL="0" lvl="0" indent="0">
              <a:buNone/>
            </a:pPr>
            <a:endParaRPr lang="en-US" dirty="0" smtClean="0"/>
          </a:p>
        </p:txBody>
      </p:sp>
    </p:spTree>
    <p:extLst>
      <p:ext uri="{BB962C8B-B14F-4D97-AF65-F5344CB8AC3E}">
        <p14:creationId xmlns:p14="http://schemas.microsoft.com/office/powerpoint/2010/main" val="13218910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heme/theme1.xml><?xml version="1.0" encoding="utf-8"?>
<a:theme xmlns:a="http://schemas.openxmlformats.org/drawingml/2006/main" name="Plantilla Belcorp_01">
  <a:themeElements>
    <a:clrScheme name="Belcorp2">
      <a:dk1>
        <a:srgbClr val="4B5C68"/>
      </a:dk1>
      <a:lt1>
        <a:srgbClr val="FFFFFF"/>
      </a:lt1>
      <a:dk2>
        <a:srgbClr val="838F99"/>
      </a:dk2>
      <a:lt2>
        <a:srgbClr val="EEECE1"/>
      </a:lt2>
      <a:accent1>
        <a:srgbClr val="D8C4F2"/>
      </a:accent1>
      <a:accent2>
        <a:srgbClr val="B1B1F0"/>
      </a:accent2>
      <a:accent3>
        <a:srgbClr val="8C5AC2"/>
      </a:accent3>
      <a:accent4>
        <a:srgbClr val="353586"/>
      </a:accent4>
      <a:accent5>
        <a:srgbClr val="5A1377"/>
      </a:accent5>
      <a:accent6>
        <a:srgbClr val="272764"/>
      </a:accent6>
      <a:hlink>
        <a:srgbClr val="5920A5"/>
      </a:hlink>
      <a:folHlink>
        <a:srgbClr val="55126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Belcorp">
  <a:themeElements>
    <a:clrScheme name="Belcorp2">
      <a:dk1>
        <a:srgbClr val="4B5C68"/>
      </a:dk1>
      <a:lt1>
        <a:srgbClr val="FFFFFF"/>
      </a:lt1>
      <a:dk2>
        <a:srgbClr val="38444E"/>
      </a:dk2>
      <a:lt2>
        <a:srgbClr val="F2F2F2"/>
      </a:lt2>
      <a:accent1>
        <a:srgbClr val="D8C4F2"/>
      </a:accent1>
      <a:accent2>
        <a:srgbClr val="B1B1F0"/>
      </a:accent2>
      <a:accent3>
        <a:srgbClr val="8C5AC2"/>
      </a:accent3>
      <a:accent4>
        <a:srgbClr val="353586"/>
      </a:accent4>
      <a:accent5>
        <a:srgbClr val="5A1377"/>
      </a:accent5>
      <a:accent6>
        <a:srgbClr val="272764"/>
      </a:accent6>
      <a:hlink>
        <a:srgbClr val="5920A5"/>
      </a:hlink>
      <a:folHlink>
        <a:srgbClr val="55126E"/>
      </a:folHlink>
    </a:clrScheme>
    <a:fontScheme name="Clásico de Office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20303</TotalTime>
  <Words>4040</Words>
  <Application>Microsoft Office PowerPoint</Application>
  <PresentationFormat>Presentación en pantalla (4:3)</PresentationFormat>
  <Paragraphs>458</Paragraphs>
  <Slides>23</Slides>
  <Notes>0</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Plantilla Belcorp_01</vt:lpstr>
      <vt:lpstr>Belcorp</vt:lpstr>
      <vt:lpstr>GMAT SUMMARY VERBAL</vt:lpstr>
      <vt:lpstr>SENTENCE CORRECTION</vt:lpstr>
      <vt:lpstr>LESSON 1: The Basics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CRITICAL REASONING</vt:lpstr>
      <vt:lpstr>LESSON 1: Argument Structure </vt:lpstr>
      <vt:lpstr>LESSON 2: General Strategy</vt:lpstr>
      <vt:lpstr>LESSON 3: Find the assumption</vt:lpstr>
      <vt:lpstr>Presentación de PowerPoint</vt:lpstr>
      <vt:lpstr>Presentación de PowerPoint</vt:lpstr>
      <vt:lpstr>Presentación de PowerPoint</vt:lpstr>
      <vt:lpstr>Presentación de PowerPoint</vt:lpstr>
      <vt:lpstr>Presentación de PowerPoint</vt:lpstr>
      <vt:lpstr>Presentación de PowerPoint</vt:lpstr>
      <vt:lpstr>READING COMPREHENSION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Maria Grazia Rojas Solis</dc:creator>
  <cp:lastModifiedBy>Jose Luis Choque Sanchez</cp:lastModifiedBy>
  <cp:revision>316</cp:revision>
  <cp:lastPrinted>2014-01-31T18:11:58Z</cp:lastPrinted>
  <dcterms:created xsi:type="dcterms:W3CDTF">2014-01-23T16:49:11Z</dcterms:created>
  <dcterms:modified xsi:type="dcterms:W3CDTF">2014-11-20T03:51:26Z</dcterms:modified>
</cp:coreProperties>
</file>