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2" r:id="rId2"/>
    <p:sldId id="256" r:id="rId3"/>
    <p:sldId id="257" r:id="rId4"/>
    <p:sldId id="263" r:id="rId5"/>
    <p:sldId id="258" r:id="rId6"/>
    <p:sldId id="259" r:id="rId7"/>
    <p:sldId id="264" r:id="rId8"/>
    <p:sldId id="260" r:id="rId9"/>
    <p:sldId id="261"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94" d="100"/>
          <a:sy n="94" d="100"/>
        </p:scale>
        <p:origin x="230" y="5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7/26/2026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7/26/2026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7/26/2026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7/26/2026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7/26/2026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D7B084-5F87-86A0-03DA-77BEFB7A41DF}"/>
              </a:ext>
            </a:extLst>
          </p:cNvPr>
          <p:cNvSpPr txBox="1"/>
          <p:nvPr/>
        </p:nvSpPr>
        <p:spPr>
          <a:xfrm>
            <a:off x="5303520" y="2735072"/>
            <a:ext cx="6039104" cy="1261884"/>
          </a:xfrm>
          <a:prstGeom prst="rect">
            <a:avLst/>
          </a:prstGeom>
          <a:noFill/>
        </p:spPr>
        <p:txBody>
          <a:bodyPr wrap="square" rtlCol="0">
            <a:spAutoFit/>
          </a:bodyPr>
          <a:lstStyle/>
          <a:p>
            <a:r>
              <a:rPr lang="en-IN" sz="4000" b="1" dirty="0"/>
              <a:t>DI TPA</a:t>
            </a:r>
          </a:p>
          <a:p>
            <a:endParaRPr lang="en-IN" dirty="0"/>
          </a:p>
          <a:p>
            <a:r>
              <a:rPr lang="en-IN" dirty="0"/>
              <a:t>- GMAT Club</a:t>
            </a:r>
          </a:p>
        </p:txBody>
      </p:sp>
    </p:spTree>
    <p:extLst>
      <p:ext uri="{BB962C8B-B14F-4D97-AF65-F5344CB8AC3E}">
        <p14:creationId xmlns:p14="http://schemas.microsoft.com/office/powerpoint/2010/main" val="62964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658368"/>
          </a:xfrm>
          <a:prstGeom prst="rect">
            <a:avLst/>
          </a:prstGeom>
          <a:solidFill>
            <a:srgbClr val="112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02920" y="146304"/>
            <a:ext cx="3108960" cy="329184"/>
          </a:xfrm>
          <a:prstGeom prst="rect">
            <a:avLst/>
          </a:prstGeom>
          <a:noFill/>
        </p:spPr>
        <p:txBody>
          <a:bodyPr wrap="none">
            <a:spAutoFit/>
          </a:bodyPr>
          <a:lstStyle/>
          <a:p>
            <a:pPr>
              <a:defRPr sz="2200" b="1">
                <a:solidFill>
                  <a:srgbClr val="FFFFFF"/>
                </a:solidFill>
                <a:latin typeface="Aptos Display"/>
              </a:defRPr>
            </a:pPr>
            <a:r>
              <a:t>QUESTION 1</a:t>
            </a:r>
          </a:p>
        </p:txBody>
      </p:sp>
      <p:sp>
        <p:nvSpPr>
          <p:cNvPr id="4" name="TextBox 3"/>
          <p:cNvSpPr txBox="1"/>
          <p:nvPr/>
        </p:nvSpPr>
        <p:spPr>
          <a:xfrm>
            <a:off x="8595360" y="164592"/>
            <a:ext cx="3063240" cy="274320"/>
          </a:xfrm>
          <a:prstGeom prst="rect">
            <a:avLst/>
          </a:prstGeom>
          <a:noFill/>
        </p:spPr>
        <p:txBody>
          <a:bodyPr wrap="none">
            <a:spAutoFit/>
          </a:bodyPr>
          <a:lstStyle/>
          <a:p>
            <a:pPr algn="r">
              <a:defRPr sz="1100" b="1">
                <a:solidFill>
                  <a:srgbClr val="B4D2F0"/>
                </a:solidFill>
                <a:latin typeface="Aptos"/>
              </a:defRPr>
            </a:pPr>
            <a:r>
              <a:t>TWO-PART ANALYSIS</a:t>
            </a:r>
          </a:p>
        </p:txBody>
      </p:sp>
      <p:sp>
        <p:nvSpPr>
          <p:cNvPr id="5" name="Rectangle 4"/>
          <p:cNvSpPr/>
          <p:nvPr/>
        </p:nvSpPr>
        <p:spPr>
          <a:xfrm>
            <a:off x="502920" y="6547104"/>
            <a:ext cx="11155680" cy="18288"/>
          </a:xfrm>
          <a:prstGeom prst="rect">
            <a:avLst/>
          </a:prstGeom>
          <a:solidFill>
            <a:srgbClr val="CDD6E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530352" y="6583680"/>
            <a:ext cx="1828800" cy="182880"/>
          </a:xfrm>
          <a:prstGeom prst="rect">
            <a:avLst/>
          </a:prstGeom>
          <a:noFill/>
        </p:spPr>
        <p:txBody>
          <a:bodyPr wrap="none">
            <a:spAutoFit/>
          </a:bodyPr>
          <a:lstStyle/>
          <a:p>
            <a:pPr>
              <a:defRPr sz="900">
                <a:solidFill>
                  <a:srgbClr val="5A6370"/>
                </a:solidFill>
                <a:latin typeface="Aptos"/>
              </a:defRPr>
            </a:pPr>
            <a:r>
              <a:t>GMAT Club</a:t>
            </a:r>
          </a:p>
        </p:txBody>
      </p:sp>
      <p:sp>
        <p:nvSpPr>
          <p:cNvPr id="7" name="TextBox 6"/>
          <p:cNvSpPr txBox="1"/>
          <p:nvPr/>
        </p:nvSpPr>
        <p:spPr>
          <a:xfrm>
            <a:off x="685800" y="960120"/>
            <a:ext cx="10789920" cy="1874519"/>
          </a:xfrm>
          <a:prstGeom prst="rect">
            <a:avLst/>
          </a:prstGeom>
          <a:noFill/>
        </p:spPr>
        <p:txBody>
          <a:bodyPr wrap="square" lIns="36576" tIns="27432" rIns="36576" bIns="27432">
            <a:spAutoFit/>
          </a:bodyPr>
          <a:lstStyle/>
          <a:p>
            <a:pPr>
              <a:lnSpc>
                <a:spcPct val="108000"/>
              </a:lnSpc>
              <a:spcAft>
                <a:spcPts val="600"/>
              </a:spcAft>
              <a:defRPr sz="1900" b="0">
                <a:solidFill>
                  <a:srgbClr val="222831"/>
                </a:solidFill>
                <a:latin typeface="Aptos"/>
              </a:defRPr>
            </a:pPr>
            <a:r>
              <a:t>Several national soccer federations have proposed replacing natural grass in FIFA World Cup stadiums with advanced hybrid playing surfaces. These surfaces require substantially less maintenance while providing nearly identical playing conditions. At present, however, installing hybrid surfaces is considerably more expensive than maintaining natural grass, so few host nations currently find the switch economically worthwhile.</a:t>
            </a:r>
          </a:p>
        </p:txBody>
      </p:sp>
      <p:sp>
        <p:nvSpPr>
          <p:cNvPr id="8" name="TextBox 7"/>
          <p:cNvSpPr txBox="1"/>
          <p:nvPr/>
        </p:nvSpPr>
        <p:spPr>
          <a:xfrm>
            <a:off x="685800" y="2852928"/>
            <a:ext cx="10789920" cy="2240280"/>
          </a:xfrm>
          <a:prstGeom prst="rect">
            <a:avLst/>
          </a:prstGeom>
          <a:noFill/>
        </p:spPr>
        <p:txBody>
          <a:bodyPr wrap="square" lIns="36576" tIns="27432" rIns="36576" bIns="27432">
            <a:spAutoFit/>
          </a:bodyPr>
          <a:lstStyle/>
          <a:p>
            <a:pPr>
              <a:lnSpc>
                <a:spcPct val="108000"/>
              </a:lnSpc>
              <a:spcAft>
                <a:spcPts val="600"/>
              </a:spcAft>
              <a:defRPr sz="1900" b="0">
                <a:solidFill>
                  <a:srgbClr val="222831"/>
                </a:solidFill>
                <a:latin typeface="Aptos"/>
              </a:defRPr>
            </a:pPr>
            <a:r>
              <a:t>Some sports economists predict, however, that increasing water scarcity and rising labor costs will make maintaining natural-grass fields permanently more expensive than maintaining hybrid surfaces within the next two decades, causing hybrid surfaces to gradually replace natural grass in most World Cup stadiums. Even with the savings from this transition, however, the average cost of preparing a stadium to host World Cup matches is expected to be substantially higher than it is today.</a:t>
            </a:r>
          </a:p>
        </p:txBody>
      </p:sp>
      <p:sp>
        <p:nvSpPr>
          <p:cNvPr id="9" name="Rounded Rectangle 8"/>
          <p:cNvSpPr/>
          <p:nvPr/>
        </p:nvSpPr>
        <p:spPr>
          <a:xfrm>
            <a:off x="640080" y="5440680"/>
            <a:ext cx="10908792" cy="777240"/>
          </a:xfrm>
          <a:prstGeom prst="roundRect">
            <a:avLst/>
          </a:prstGeom>
          <a:solidFill>
            <a:srgbClr val="E8F1FA"/>
          </a:solidFill>
          <a:ln>
            <a:solidFill>
              <a:srgbClr val="B8CFE7"/>
            </a:solidFill>
          </a:ln>
        </p:spPr>
        <p:style>
          <a:lnRef idx="1">
            <a:schemeClr val="accent1"/>
          </a:lnRef>
          <a:fillRef idx="3">
            <a:schemeClr val="accent1"/>
          </a:fillRef>
          <a:effectRef idx="2">
            <a:schemeClr val="accent1"/>
          </a:effectRef>
          <a:fontRef idx="minor">
            <a:schemeClr val="lt1"/>
          </a:fontRef>
        </p:style>
        <p:txBody>
          <a:bodyPr wrap="square" lIns="201168" rIns="201168" rtlCol="0" anchor="ctr"/>
          <a:lstStyle/>
          <a:p>
            <a:pPr algn="ctr">
              <a:defRPr sz="1500" b="1">
                <a:solidFill>
                  <a:srgbClr val="11233D"/>
                </a:solidFill>
                <a:latin typeface="Aptos"/>
              </a:defRPr>
            </a:pPr>
            <a:r>
              <a:t>Based on the information above, select the statement that is best supported as a conclusion and the statement that, if true, would most weaken that conclusion. Make only two selections, one in each column.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658368"/>
          </a:xfrm>
          <a:prstGeom prst="rect">
            <a:avLst/>
          </a:prstGeom>
          <a:solidFill>
            <a:srgbClr val="112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02920" y="146304"/>
            <a:ext cx="3108960" cy="329184"/>
          </a:xfrm>
          <a:prstGeom prst="rect">
            <a:avLst/>
          </a:prstGeom>
          <a:noFill/>
        </p:spPr>
        <p:txBody>
          <a:bodyPr wrap="none">
            <a:spAutoFit/>
          </a:bodyPr>
          <a:lstStyle/>
          <a:p>
            <a:pPr>
              <a:defRPr sz="2200" b="1">
                <a:solidFill>
                  <a:srgbClr val="FFFFFF"/>
                </a:solidFill>
                <a:latin typeface="Aptos Display"/>
              </a:defRPr>
            </a:pPr>
            <a:r>
              <a:t>QUESTION 1</a:t>
            </a:r>
          </a:p>
        </p:txBody>
      </p:sp>
      <p:sp>
        <p:nvSpPr>
          <p:cNvPr id="4" name="TextBox 3"/>
          <p:cNvSpPr txBox="1"/>
          <p:nvPr/>
        </p:nvSpPr>
        <p:spPr>
          <a:xfrm>
            <a:off x="8595360" y="164592"/>
            <a:ext cx="3063240" cy="274320"/>
          </a:xfrm>
          <a:prstGeom prst="rect">
            <a:avLst/>
          </a:prstGeom>
          <a:noFill/>
        </p:spPr>
        <p:txBody>
          <a:bodyPr wrap="none">
            <a:spAutoFit/>
          </a:bodyPr>
          <a:lstStyle/>
          <a:p>
            <a:pPr algn="r">
              <a:defRPr sz="1100" b="1">
                <a:solidFill>
                  <a:srgbClr val="B4D2F0"/>
                </a:solidFill>
                <a:latin typeface="Aptos"/>
              </a:defRPr>
            </a:pPr>
            <a:r>
              <a:t>SELECT TWO</a:t>
            </a:r>
          </a:p>
        </p:txBody>
      </p:sp>
      <p:sp>
        <p:nvSpPr>
          <p:cNvPr id="5" name="Rectangle 4"/>
          <p:cNvSpPr/>
          <p:nvPr/>
        </p:nvSpPr>
        <p:spPr>
          <a:xfrm>
            <a:off x="502920" y="6547104"/>
            <a:ext cx="11155680" cy="18288"/>
          </a:xfrm>
          <a:prstGeom prst="rect">
            <a:avLst/>
          </a:prstGeom>
          <a:solidFill>
            <a:srgbClr val="CDD6E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530352" y="6583680"/>
            <a:ext cx="1828800" cy="182880"/>
          </a:xfrm>
          <a:prstGeom prst="rect">
            <a:avLst/>
          </a:prstGeom>
          <a:noFill/>
        </p:spPr>
        <p:txBody>
          <a:bodyPr wrap="none">
            <a:spAutoFit/>
          </a:bodyPr>
          <a:lstStyle/>
          <a:p>
            <a:pPr>
              <a:defRPr sz="900">
                <a:solidFill>
                  <a:srgbClr val="5A6370"/>
                </a:solidFill>
                <a:latin typeface="Aptos"/>
              </a:defRPr>
            </a:pPr>
            <a:r>
              <a:t>GMAT Club</a:t>
            </a:r>
          </a:p>
        </p:txBody>
      </p:sp>
      <p:graphicFrame>
        <p:nvGraphicFramePr>
          <p:cNvPr id="7" name="Table 6"/>
          <p:cNvGraphicFramePr>
            <a:graphicFrameLocks noGrp="1"/>
          </p:cNvGraphicFramePr>
          <p:nvPr/>
        </p:nvGraphicFramePr>
        <p:xfrm>
          <a:off x="640080" y="987552"/>
          <a:ext cx="10908792" cy="5440680"/>
        </p:xfrm>
        <a:graphic>
          <a:graphicData uri="http://schemas.openxmlformats.org/drawingml/2006/table">
            <a:tbl>
              <a:tblPr firstRow="1" bandRow="1">
                <a:tableStyleId>{5C22544A-7EE6-4342-B048-85BDC9FD1C3A}</a:tableStyleId>
              </a:tblPr>
              <a:tblGrid>
                <a:gridCol w="8366760">
                  <a:extLst>
                    <a:ext uri="{9D8B030D-6E8A-4147-A177-3AD203B41FA5}">
                      <a16:colId xmlns:a16="http://schemas.microsoft.com/office/drawing/2014/main" val="20000"/>
                    </a:ext>
                  </a:extLst>
                </a:gridCol>
                <a:gridCol w="1271016">
                  <a:extLst>
                    <a:ext uri="{9D8B030D-6E8A-4147-A177-3AD203B41FA5}">
                      <a16:colId xmlns:a16="http://schemas.microsoft.com/office/drawing/2014/main" val="20001"/>
                    </a:ext>
                  </a:extLst>
                </a:gridCol>
                <a:gridCol w="1271016">
                  <a:extLst>
                    <a:ext uri="{9D8B030D-6E8A-4147-A177-3AD203B41FA5}">
                      <a16:colId xmlns:a16="http://schemas.microsoft.com/office/drawing/2014/main" val="20002"/>
                    </a:ext>
                  </a:extLst>
                </a:gridCol>
              </a:tblGrid>
              <a:tr h="906780">
                <a:tc>
                  <a:txBody>
                    <a:bodyPr/>
                    <a:lstStyle/>
                    <a:p>
                      <a:pPr algn="ctr">
                        <a:defRPr sz="1400" b="1">
                          <a:solidFill>
                            <a:srgbClr val="FFFFFF"/>
                          </a:solidFill>
                          <a:latin typeface="Aptos"/>
                        </a:defRPr>
                      </a:pPr>
                      <a:r>
                        <a:t>Statement</a:t>
                      </a:r>
                    </a:p>
                  </a:txBody>
                  <a:tcPr anchor="ctr">
                    <a:solidFill>
                      <a:srgbClr val="11233D"/>
                    </a:solidFill>
                  </a:tcPr>
                </a:tc>
                <a:tc>
                  <a:txBody>
                    <a:bodyPr/>
                    <a:lstStyle/>
                    <a:p>
                      <a:pPr algn="ctr">
                        <a:defRPr sz="1400" b="1">
                          <a:solidFill>
                            <a:srgbClr val="FFFFFF"/>
                          </a:solidFill>
                          <a:latin typeface="Aptos"/>
                        </a:defRPr>
                      </a:pPr>
                      <a:r>
                        <a:t>Conclusion</a:t>
                      </a:r>
                    </a:p>
                  </a:txBody>
                  <a:tcPr anchor="ctr">
                    <a:solidFill>
                      <a:srgbClr val="11233D"/>
                    </a:solidFill>
                  </a:tcPr>
                </a:tc>
                <a:tc>
                  <a:txBody>
                    <a:bodyPr/>
                    <a:lstStyle/>
                    <a:p>
                      <a:pPr algn="ctr">
                        <a:defRPr sz="1400" b="1">
                          <a:solidFill>
                            <a:srgbClr val="FFFFFF"/>
                          </a:solidFill>
                          <a:latin typeface="Aptos"/>
                        </a:defRPr>
                      </a:pPr>
                      <a:r>
                        <a:t>Weakener</a:t>
                      </a:r>
                    </a:p>
                  </a:txBody>
                  <a:tcPr anchor="ctr">
                    <a:solidFill>
                      <a:srgbClr val="11233D"/>
                    </a:solidFill>
                  </a:tcPr>
                </a:tc>
                <a:extLst>
                  <a:ext uri="{0D108BD9-81ED-4DB2-BD59-A6C34878D82A}">
                    <a16:rowId xmlns:a16="http://schemas.microsoft.com/office/drawing/2014/main" val="10000"/>
                  </a:ext>
                </a:extLst>
              </a:tr>
              <a:tr h="906780">
                <a:tc>
                  <a:txBody>
                    <a:bodyPr/>
                    <a:lstStyle/>
                    <a:p>
                      <a:pPr algn="l">
                        <a:defRPr sz="1300">
                          <a:solidFill>
                            <a:srgbClr val="222831"/>
                          </a:solidFill>
                          <a:latin typeface="Aptos"/>
                        </a:defRPr>
                      </a:pPr>
                      <a:r>
                        <a:t>Hybrid playing surfaces are expected to have lower lifetime costs than natural-grass fields because of their lower maintenance requirements.</a:t>
                      </a:r>
                    </a:p>
                  </a:txBody>
                  <a:tcPr marL="109728" marR="73152" anchor="ctr">
                    <a:solidFill>
                      <a:srgbClr val="FFFFFF"/>
                    </a:solidFill>
                  </a:tcPr>
                </a:tc>
                <a:tc>
                  <a:txBody>
                    <a:bodyPr/>
                    <a:lstStyle/>
                    <a:p>
                      <a:pPr algn="ctr">
                        <a:defRPr sz="1500">
                          <a:solidFill>
                            <a:srgbClr val="222831"/>
                          </a:solidFill>
                          <a:latin typeface="Aptos"/>
                        </a:defRPr>
                      </a:pPr>
                      <a:r>
                        <a:t>○</a:t>
                      </a:r>
                    </a:p>
                  </a:txBody>
                  <a:tcPr marL="109728" marR="73152" anchor="ctr">
                    <a:solidFill>
                      <a:srgbClr val="FFFFFF"/>
                    </a:solidFill>
                  </a:tcPr>
                </a:tc>
                <a:tc>
                  <a:txBody>
                    <a:bodyPr/>
                    <a:lstStyle/>
                    <a:p>
                      <a:pPr algn="ctr">
                        <a:defRPr sz="1500">
                          <a:solidFill>
                            <a:srgbClr val="222831"/>
                          </a:solidFill>
                          <a:latin typeface="Aptos"/>
                        </a:defRPr>
                      </a:pPr>
                      <a:r>
                        <a:t>○</a:t>
                      </a:r>
                    </a:p>
                  </a:txBody>
                  <a:tcPr marL="109728" marR="73152" anchor="ctr">
                    <a:solidFill>
                      <a:srgbClr val="FFFFFF"/>
                    </a:solidFill>
                  </a:tcPr>
                </a:tc>
                <a:extLst>
                  <a:ext uri="{0D108BD9-81ED-4DB2-BD59-A6C34878D82A}">
                    <a16:rowId xmlns:a16="http://schemas.microsoft.com/office/drawing/2014/main" val="10001"/>
                  </a:ext>
                </a:extLst>
              </a:tr>
              <a:tr h="906780">
                <a:tc>
                  <a:txBody>
                    <a:bodyPr/>
                    <a:lstStyle/>
                    <a:p>
                      <a:pPr algn="l">
                        <a:defRPr sz="1300">
                          <a:solidFill>
                            <a:srgbClr val="222831"/>
                          </a:solidFill>
                          <a:latin typeface="Aptos"/>
                        </a:defRPr>
                      </a:pPr>
                      <a:r>
                        <a:rPr dirty="0"/>
                        <a:t>Future host nations will increasingly choose existing stadiums over constructing new ones for the World Cup.</a:t>
                      </a:r>
                    </a:p>
                  </a:txBody>
                  <a:tcPr marL="109728" marR="73152" anchor="ctr">
                    <a:solidFill>
                      <a:srgbClr val="F7F9FC"/>
                    </a:solidFill>
                  </a:tcPr>
                </a:tc>
                <a:tc>
                  <a:txBody>
                    <a:bodyPr/>
                    <a:lstStyle/>
                    <a:p>
                      <a:pPr algn="ctr">
                        <a:defRPr sz="1500">
                          <a:solidFill>
                            <a:srgbClr val="222831"/>
                          </a:solidFill>
                          <a:latin typeface="Aptos"/>
                        </a:defRPr>
                      </a:pPr>
                      <a:r>
                        <a:t>○</a:t>
                      </a:r>
                    </a:p>
                  </a:txBody>
                  <a:tcPr marL="109728" marR="73152" anchor="ctr">
                    <a:solidFill>
                      <a:srgbClr val="F7F9FC"/>
                    </a:solidFill>
                  </a:tcPr>
                </a:tc>
                <a:tc>
                  <a:txBody>
                    <a:bodyPr/>
                    <a:lstStyle/>
                    <a:p>
                      <a:pPr algn="ctr">
                        <a:defRPr sz="1500">
                          <a:solidFill>
                            <a:srgbClr val="222831"/>
                          </a:solidFill>
                          <a:latin typeface="Aptos"/>
                        </a:defRPr>
                      </a:pPr>
                      <a:r>
                        <a:t>○</a:t>
                      </a:r>
                    </a:p>
                  </a:txBody>
                  <a:tcPr marL="109728" marR="73152" anchor="ctr">
                    <a:solidFill>
                      <a:srgbClr val="F7F9FC"/>
                    </a:solidFill>
                  </a:tcPr>
                </a:tc>
                <a:extLst>
                  <a:ext uri="{0D108BD9-81ED-4DB2-BD59-A6C34878D82A}">
                    <a16:rowId xmlns:a16="http://schemas.microsoft.com/office/drawing/2014/main" val="10002"/>
                  </a:ext>
                </a:extLst>
              </a:tr>
              <a:tr h="906780">
                <a:tc>
                  <a:txBody>
                    <a:bodyPr/>
                    <a:lstStyle/>
                    <a:p>
                      <a:pPr algn="l">
                        <a:defRPr sz="1300">
                          <a:solidFill>
                            <a:srgbClr val="222831"/>
                          </a:solidFill>
                          <a:latin typeface="Aptos"/>
                        </a:defRPr>
                      </a:pPr>
                      <a:r>
                        <a:t>The number of stadiums required to host a World Cup is expected to decline substantially over the next 20 years.</a:t>
                      </a:r>
                    </a:p>
                  </a:txBody>
                  <a:tcPr marL="109728" marR="73152" anchor="ctr">
                    <a:solidFill>
                      <a:srgbClr val="FFFFFF"/>
                    </a:solidFill>
                  </a:tcPr>
                </a:tc>
                <a:tc>
                  <a:txBody>
                    <a:bodyPr/>
                    <a:lstStyle/>
                    <a:p>
                      <a:pPr algn="ctr">
                        <a:defRPr sz="1500">
                          <a:solidFill>
                            <a:srgbClr val="222831"/>
                          </a:solidFill>
                          <a:latin typeface="Aptos"/>
                        </a:defRPr>
                      </a:pPr>
                      <a:r>
                        <a:t>○</a:t>
                      </a:r>
                    </a:p>
                  </a:txBody>
                  <a:tcPr marL="109728" marR="73152" anchor="ctr">
                    <a:solidFill>
                      <a:srgbClr val="FFFFFF"/>
                    </a:solidFill>
                  </a:tcPr>
                </a:tc>
                <a:tc>
                  <a:txBody>
                    <a:bodyPr/>
                    <a:lstStyle/>
                    <a:p>
                      <a:pPr algn="ctr">
                        <a:defRPr sz="1500">
                          <a:solidFill>
                            <a:srgbClr val="222831"/>
                          </a:solidFill>
                          <a:latin typeface="Aptos"/>
                        </a:defRPr>
                      </a:pPr>
                      <a:r>
                        <a:t>○</a:t>
                      </a:r>
                    </a:p>
                  </a:txBody>
                  <a:tcPr marL="109728" marR="73152" anchor="ctr">
                    <a:solidFill>
                      <a:srgbClr val="FFFFFF"/>
                    </a:solidFill>
                  </a:tcPr>
                </a:tc>
                <a:extLst>
                  <a:ext uri="{0D108BD9-81ED-4DB2-BD59-A6C34878D82A}">
                    <a16:rowId xmlns:a16="http://schemas.microsoft.com/office/drawing/2014/main" val="10003"/>
                  </a:ext>
                </a:extLst>
              </a:tr>
              <a:tr h="906780">
                <a:tc>
                  <a:txBody>
                    <a:bodyPr/>
                    <a:lstStyle/>
                    <a:p>
                      <a:pPr algn="l">
                        <a:defRPr sz="1300">
                          <a:solidFill>
                            <a:srgbClr val="222831"/>
                          </a:solidFill>
                          <a:latin typeface="Aptos"/>
                        </a:defRPr>
                      </a:pPr>
                      <a:r>
                        <a:rPr dirty="0"/>
                        <a:t>If the economists' predictions are correct, future host nations will incur greater total stadium-preparation costs than current host nations do.</a:t>
                      </a:r>
                    </a:p>
                  </a:txBody>
                  <a:tcPr marL="109728" marR="73152" anchor="ctr">
                    <a:solidFill>
                      <a:srgbClr val="F7F9FC"/>
                    </a:solidFill>
                  </a:tcPr>
                </a:tc>
                <a:tc>
                  <a:txBody>
                    <a:bodyPr/>
                    <a:lstStyle/>
                    <a:p>
                      <a:pPr algn="ctr">
                        <a:defRPr sz="1500">
                          <a:solidFill>
                            <a:srgbClr val="222831"/>
                          </a:solidFill>
                          <a:latin typeface="Aptos"/>
                        </a:defRPr>
                      </a:pPr>
                      <a:r>
                        <a:t>○</a:t>
                      </a:r>
                    </a:p>
                  </a:txBody>
                  <a:tcPr marL="109728" marR="73152" anchor="ctr">
                    <a:solidFill>
                      <a:srgbClr val="F7F9FC"/>
                    </a:solidFill>
                  </a:tcPr>
                </a:tc>
                <a:tc>
                  <a:txBody>
                    <a:bodyPr/>
                    <a:lstStyle/>
                    <a:p>
                      <a:pPr algn="ctr">
                        <a:defRPr sz="1500">
                          <a:solidFill>
                            <a:srgbClr val="222831"/>
                          </a:solidFill>
                          <a:latin typeface="Aptos"/>
                        </a:defRPr>
                      </a:pPr>
                      <a:r>
                        <a:t>○</a:t>
                      </a:r>
                    </a:p>
                  </a:txBody>
                  <a:tcPr marL="109728" marR="73152" anchor="ctr">
                    <a:solidFill>
                      <a:srgbClr val="F7F9FC"/>
                    </a:solidFill>
                  </a:tcPr>
                </a:tc>
                <a:extLst>
                  <a:ext uri="{0D108BD9-81ED-4DB2-BD59-A6C34878D82A}">
                    <a16:rowId xmlns:a16="http://schemas.microsoft.com/office/drawing/2014/main" val="10004"/>
                  </a:ext>
                </a:extLst>
              </a:tr>
              <a:tr h="906780">
                <a:tc>
                  <a:txBody>
                    <a:bodyPr/>
                    <a:lstStyle/>
                    <a:p>
                      <a:pPr algn="l">
                        <a:defRPr sz="1300">
                          <a:solidFill>
                            <a:srgbClr val="222831"/>
                          </a:solidFill>
                          <a:latin typeface="Aptos"/>
                        </a:defRPr>
                      </a:pPr>
                      <a:r>
                        <a:t>Rising water and labor costs will not be the primary reason that hosting future World Cups becomes more expensive in the next few decades.</a:t>
                      </a:r>
                    </a:p>
                  </a:txBody>
                  <a:tcPr marL="109728" marR="73152" anchor="ctr">
                    <a:solidFill>
                      <a:srgbClr val="FFFFFF"/>
                    </a:solidFill>
                  </a:tcPr>
                </a:tc>
                <a:tc>
                  <a:txBody>
                    <a:bodyPr/>
                    <a:lstStyle/>
                    <a:p>
                      <a:pPr algn="ctr">
                        <a:defRPr sz="1500">
                          <a:solidFill>
                            <a:srgbClr val="222831"/>
                          </a:solidFill>
                          <a:latin typeface="Aptos"/>
                        </a:defRPr>
                      </a:pPr>
                      <a:r>
                        <a:t>○</a:t>
                      </a:r>
                    </a:p>
                  </a:txBody>
                  <a:tcPr marL="109728" marR="73152" anchor="ctr">
                    <a:solidFill>
                      <a:srgbClr val="FFFFFF"/>
                    </a:solidFill>
                  </a:tcPr>
                </a:tc>
                <a:tc>
                  <a:txBody>
                    <a:bodyPr/>
                    <a:lstStyle/>
                    <a:p>
                      <a:pPr algn="ctr">
                        <a:defRPr sz="1500">
                          <a:solidFill>
                            <a:srgbClr val="222831"/>
                          </a:solidFill>
                          <a:latin typeface="Aptos"/>
                        </a:defRPr>
                      </a:pPr>
                      <a:r>
                        <a:rPr dirty="0"/>
                        <a:t>○</a:t>
                      </a:r>
                    </a:p>
                  </a:txBody>
                  <a:tcPr marL="109728" marR="73152" anchor="ctr">
                    <a:solidFill>
                      <a:srgbClr val="FFFFFF"/>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8E7258A-D6CD-C760-8C12-3F81929F1F16}"/>
              </a:ext>
            </a:extLst>
          </p:cNvPr>
          <p:cNvSpPr txBox="1"/>
          <p:nvPr/>
        </p:nvSpPr>
        <p:spPr>
          <a:xfrm>
            <a:off x="1901952" y="390144"/>
            <a:ext cx="6981952" cy="6247864"/>
          </a:xfrm>
          <a:prstGeom prst="rect">
            <a:avLst/>
          </a:prstGeom>
          <a:noFill/>
        </p:spPr>
        <p:txBody>
          <a:bodyPr wrap="square" rtlCol="0">
            <a:spAutoFit/>
          </a:bodyPr>
          <a:lstStyle/>
          <a:p>
            <a:r>
              <a:rPr lang="en-IN" dirty="0"/>
              <a:t>Approach</a:t>
            </a:r>
          </a:p>
          <a:p>
            <a:endParaRPr lang="en-IN" dirty="0"/>
          </a:p>
          <a:p>
            <a:r>
              <a:rPr lang="en-IN" sz="1400" dirty="0"/>
              <a:t>First step is to figure out the conclusion –</a:t>
            </a:r>
          </a:p>
          <a:p>
            <a:endParaRPr lang="en-IN" sz="1400" dirty="0"/>
          </a:p>
          <a:p>
            <a:r>
              <a:rPr lang="en-IN" sz="1400" dirty="0"/>
              <a:t>The economists are making a prediction. What are they ultimately trying to convince us of?</a:t>
            </a:r>
          </a:p>
          <a:p>
            <a:r>
              <a:rPr lang="en-IN" sz="1400" dirty="0"/>
              <a:t>They're saying that </a:t>
            </a:r>
            <a:r>
              <a:rPr lang="en-IN" sz="1400" b="1" dirty="0"/>
              <a:t>even though hybrid surfaces will reduce maintenance costs, the average cost of preparing World Cup stadiums will still be substantially higher than today.</a:t>
            </a:r>
          </a:p>
          <a:p>
            <a:endParaRPr lang="en-IN" sz="1400" b="1" dirty="0"/>
          </a:p>
          <a:p>
            <a:r>
              <a:rPr lang="en-IN" sz="1400" b="1" dirty="0"/>
              <a:t>What’s the most logical continuation of this idea?</a:t>
            </a:r>
            <a:br>
              <a:rPr lang="en-IN" sz="1400" b="1" dirty="0"/>
            </a:br>
            <a:endParaRPr lang="en-IN" sz="1400" b="1" dirty="0"/>
          </a:p>
          <a:p>
            <a:r>
              <a:rPr lang="en-IN" sz="1400" dirty="0"/>
              <a:t>If the </a:t>
            </a:r>
            <a:r>
              <a:rPr lang="en-IN" sz="1400" dirty="0" err="1"/>
              <a:t>avg</a:t>
            </a:r>
            <a:r>
              <a:rPr lang="en-IN" sz="1400" dirty="0"/>
              <a:t> cost increases, overall cost should also increase…</a:t>
            </a:r>
          </a:p>
          <a:p>
            <a:endParaRPr lang="en-IN" sz="1400" dirty="0"/>
          </a:p>
          <a:p>
            <a:r>
              <a:rPr lang="en-IN" sz="1400" dirty="0"/>
              <a:t>Conclusion -  </a:t>
            </a:r>
            <a:r>
              <a:rPr lang="en-US" sz="1400" dirty="0"/>
              <a:t>If the economists' predictions are correct, future host nations will incur greater total stadium-preparation costs than current host nations do.</a:t>
            </a:r>
          </a:p>
          <a:p>
            <a:br>
              <a:rPr lang="en-IN" sz="1400" dirty="0"/>
            </a:br>
            <a:r>
              <a:rPr lang="en-IN" sz="1400" dirty="0"/>
              <a:t>See how this option connects couple of ideas from the </a:t>
            </a:r>
            <a:r>
              <a:rPr lang="en-IN" sz="1400" dirty="0" err="1"/>
              <a:t>arugment</a:t>
            </a:r>
            <a:r>
              <a:rPr lang="en-IN" sz="1400" dirty="0"/>
              <a:t>, “if condition” is very well leveraged to derive the conclusion that if </a:t>
            </a:r>
            <a:r>
              <a:rPr lang="en-IN" sz="1400" dirty="0" err="1"/>
              <a:t>avg</a:t>
            </a:r>
            <a:r>
              <a:rPr lang="en-IN" sz="1400" dirty="0"/>
              <a:t> cost increases then the total cost of preparation would also increase. </a:t>
            </a:r>
          </a:p>
          <a:p>
            <a:endParaRPr lang="en-IN" sz="1400" dirty="0"/>
          </a:p>
          <a:p>
            <a:r>
              <a:rPr lang="en-IN" sz="1400" dirty="0"/>
              <a:t>In that case, what’s the gap in the argument?</a:t>
            </a:r>
          </a:p>
          <a:p>
            <a:endParaRPr lang="en-IN" sz="1400" dirty="0"/>
          </a:p>
          <a:p>
            <a:r>
              <a:rPr lang="en-IN" sz="1400" dirty="0"/>
              <a:t>What information would make us doubt that future stadium-preparation costs will be higher?</a:t>
            </a:r>
          </a:p>
          <a:p>
            <a:endParaRPr lang="en-IN" sz="1400" dirty="0"/>
          </a:p>
          <a:p>
            <a:r>
              <a:rPr lang="en-IN" sz="1400" dirty="0" err="1"/>
              <a:t>Avg</a:t>
            </a:r>
            <a:r>
              <a:rPr lang="en-IN" sz="1400" dirty="0"/>
              <a:t> cost </a:t>
            </a:r>
            <a:r>
              <a:rPr lang="en-IN" sz="1400" dirty="0" err="1"/>
              <a:t>inc</a:t>
            </a:r>
            <a:r>
              <a:rPr lang="en-IN" sz="1400" dirty="0"/>
              <a:t> -&gt; Total cost </a:t>
            </a:r>
            <a:r>
              <a:rPr lang="en-IN" sz="1400" dirty="0" err="1"/>
              <a:t>inc</a:t>
            </a:r>
            <a:r>
              <a:rPr lang="en-IN" sz="1400" dirty="0"/>
              <a:t> ---- What about the number of stadiums??? </a:t>
            </a:r>
            <a:r>
              <a:rPr lang="en-IN" sz="1400" b="1" dirty="0"/>
              <a:t>Total / n = </a:t>
            </a:r>
            <a:r>
              <a:rPr lang="en-IN" sz="1400" b="1" dirty="0" err="1"/>
              <a:t>Avg</a:t>
            </a:r>
            <a:endParaRPr lang="en-IN" sz="1400" b="1" dirty="0"/>
          </a:p>
          <a:p>
            <a:endParaRPr lang="en-IN" sz="1400" b="1" dirty="0"/>
          </a:p>
          <a:p>
            <a:r>
              <a:rPr lang="en-IN" sz="1400" dirty="0"/>
              <a:t>Weakener - </a:t>
            </a:r>
            <a:r>
              <a:rPr lang="en-US" sz="1400" dirty="0"/>
              <a:t>Future host nations will increasingly choose existing stadiums over constructing new ones for the World Cup.</a:t>
            </a:r>
          </a:p>
          <a:p>
            <a:endParaRPr lang="en-IN" sz="1400" b="1" dirty="0"/>
          </a:p>
        </p:txBody>
      </p:sp>
    </p:spTree>
    <p:extLst>
      <p:ext uri="{BB962C8B-B14F-4D97-AF65-F5344CB8AC3E}">
        <p14:creationId xmlns:p14="http://schemas.microsoft.com/office/powerpoint/2010/main" val="4092226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658368"/>
          </a:xfrm>
          <a:prstGeom prst="rect">
            <a:avLst/>
          </a:prstGeom>
          <a:solidFill>
            <a:srgbClr val="112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02920" y="146304"/>
            <a:ext cx="3108960" cy="329184"/>
          </a:xfrm>
          <a:prstGeom prst="rect">
            <a:avLst/>
          </a:prstGeom>
          <a:noFill/>
        </p:spPr>
        <p:txBody>
          <a:bodyPr wrap="none">
            <a:spAutoFit/>
          </a:bodyPr>
          <a:lstStyle/>
          <a:p>
            <a:pPr>
              <a:defRPr sz="2200" b="1">
                <a:solidFill>
                  <a:srgbClr val="FFFFFF"/>
                </a:solidFill>
                <a:latin typeface="Aptos Display"/>
              </a:defRPr>
            </a:pPr>
            <a:r>
              <a:t>QUESTION 2</a:t>
            </a:r>
          </a:p>
        </p:txBody>
      </p:sp>
      <p:sp>
        <p:nvSpPr>
          <p:cNvPr id="4" name="TextBox 3"/>
          <p:cNvSpPr txBox="1"/>
          <p:nvPr/>
        </p:nvSpPr>
        <p:spPr>
          <a:xfrm>
            <a:off x="8595360" y="164592"/>
            <a:ext cx="3063240" cy="274320"/>
          </a:xfrm>
          <a:prstGeom prst="rect">
            <a:avLst/>
          </a:prstGeom>
          <a:noFill/>
        </p:spPr>
        <p:txBody>
          <a:bodyPr wrap="none">
            <a:spAutoFit/>
          </a:bodyPr>
          <a:lstStyle/>
          <a:p>
            <a:pPr algn="r">
              <a:defRPr sz="1100" b="1">
                <a:solidFill>
                  <a:srgbClr val="B4D2F0"/>
                </a:solidFill>
                <a:latin typeface="Aptos"/>
              </a:defRPr>
            </a:pPr>
            <a:r>
              <a:t>TWO-PART ANALYSIS</a:t>
            </a:r>
          </a:p>
        </p:txBody>
      </p:sp>
      <p:sp>
        <p:nvSpPr>
          <p:cNvPr id="5" name="Rectangle 4"/>
          <p:cNvSpPr/>
          <p:nvPr/>
        </p:nvSpPr>
        <p:spPr>
          <a:xfrm>
            <a:off x="502920" y="6547104"/>
            <a:ext cx="11155680" cy="18288"/>
          </a:xfrm>
          <a:prstGeom prst="rect">
            <a:avLst/>
          </a:prstGeom>
          <a:solidFill>
            <a:srgbClr val="CDD6E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530352" y="6583680"/>
            <a:ext cx="1828800" cy="182880"/>
          </a:xfrm>
          <a:prstGeom prst="rect">
            <a:avLst/>
          </a:prstGeom>
          <a:noFill/>
        </p:spPr>
        <p:txBody>
          <a:bodyPr wrap="none">
            <a:spAutoFit/>
          </a:bodyPr>
          <a:lstStyle/>
          <a:p>
            <a:pPr>
              <a:defRPr sz="900">
                <a:solidFill>
                  <a:srgbClr val="5A6370"/>
                </a:solidFill>
                <a:latin typeface="Aptos"/>
              </a:defRPr>
            </a:pPr>
            <a:r>
              <a:t>GMAT Club</a:t>
            </a:r>
          </a:p>
        </p:txBody>
      </p:sp>
      <p:sp>
        <p:nvSpPr>
          <p:cNvPr id="7" name="TextBox 6"/>
          <p:cNvSpPr txBox="1"/>
          <p:nvPr/>
        </p:nvSpPr>
        <p:spPr>
          <a:xfrm>
            <a:off x="731520" y="1143000"/>
            <a:ext cx="10698480" cy="3474720"/>
          </a:xfrm>
          <a:prstGeom prst="rect">
            <a:avLst/>
          </a:prstGeom>
          <a:noFill/>
        </p:spPr>
        <p:txBody>
          <a:bodyPr wrap="square" lIns="36576" tIns="27432" rIns="36576" bIns="27432">
            <a:spAutoFit/>
          </a:bodyPr>
          <a:lstStyle/>
          <a:p>
            <a:pPr>
              <a:lnSpc>
                <a:spcPct val="108000"/>
              </a:lnSpc>
              <a:spcAft>
                <a:spcPts val="600"/>
              </a:spcAft>
              <a:defRPr sz="2100" b="0">
                <a:solidFill>
                  <a:srgbClr val="222831"/>
                </a:solidFill>
                <a:latin typeface="Aptos"/>
              </a:defRPr>
            </a:pPr>
            <a:r>
              <a:t>A concert promoter is planning a one-night music event at an outdoor venue. Based on ticket sales from similar events, the promoter estimates that attracting a larger audience will require offering tickets at a lower average price. Specifically, if x tickets are sold, the average price received per ticket, in dollars, is expected to be 80 − x/100.</a:t>
            </a:r>
            <a:br/>
            <a:br/>
            <a:r>
              <a:t>The promoter will incur a fixed cost of $40,000 for permits, equipment, and venue preparation, as well as an additional cost of $30 for each ticket sold to cover security, staffing, and other attendee-related expenses.</a:t>
            </a:r>
          </a:p>
        </p:txBody>
      </p:sp>
      <p:sp>
        <p:nvSpPr>
          <p:cNvPr id="8" name="Rounded Rectangle 7"/>
          <p:cNvSpPr/>
          <p:nvPr/>
        </p:nvSpPr>
        <p:spPr>
          <a:xfrm>
            <a:off x="640080" y="5440680"/>
            <a:ext cx="10908792" cy="777240"/>
          </a:xfrm>
          <a:prstGeom prst="roundRect">
            <a:avLst/>
          </a:prstGeom>
          <a:solidFill>
            <a:srgbClr val="E8F1FA"/>
          </a:solidFill>
          <a:ln>
            <a:solidFill>
              <a:srgbClr val="B8CFE7"/>
            </a:solidFill>
          </a:ln>
        </p:spPr>
        <p:style>
          <a:lnRef idx="1">
            <a:schemeClr val="accent1"/>
          </a:lnRef>
          <a:fillRef idx="3">
            <a:schemeClr val="accent1"/>
          </a:fillRef>
          <a:effectRef idx="2">
            <a:schemeClr val="accent1"/>
          </a:effectRef>
          <a:fontRef idx="minor">
            <a:schemeClr val="lt1"/>
          </a:fontRef>
        </p:style>
        <p:txBody>
          <a:bodyPr wrap="square" lIns="201168" rIns="201168" rtlCol="0" anchor="ctr"/>
          <a:lstStyle/>
          <a:p>
            <a:pPr algn="ctr">
              <a:defRPr sz="1500" b="1">
                <a:solidFill>
                  <a:srgbClr val="11233D"/>
                </a:solidFill>
                <a:latin typeface="Aptos"/>
              </a:defRPr>
            </a:pPr>
            <a:r>
              <a:t>Assuming that the promoter's estimates are accurate, select the smaller number of tickets and the larger number of tickets for which total revenue would equal total cost. Make only two selections, one in each column.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658368"/>
          </a:xfrm>
          <a:prstGeom prst="rect">
            <a:avLst/>
          </a:prstGeom>
          <a:solidFill>
            <a:srgbClr val="112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02920" y="146304"/>
            <a:ext cx="3108960" cy="329184"/>
          </a:xfrm>
          <a:prstGeom prst="rect">
            <a:avLst/>
          </a:prstGeom>
          <a:noFill/>
        </p:spPr>
        <p:txBody>
          <a:bodyPr wrap="none">
            <a:spAutoFit/>
          </a:bodyPr>
          <a:lstStyle/>
          <a:p>
            <a:pPr>
              <a:defRPr sz="2200" b="1">
                <a:solidFill>
                  <a:srgbClr val="FFFFFF"/>
                </a:solidFill>
                <a:latin typeface="Aptos Display"/>
              </a:defRPr>
            </a:pPr>
            <a:r>
              <a:t>QUESTION 2</a:t>
            </a:r>
          </a:p>
        </p:txBody>
      </p:sp>
      <p:sp>
        <p:nvSpPr>
          <p:cNvPr id="4" name="TextBox 3"/>
          <p:cNvSpPr txBox="1"/>
          <p:nvPr/>
        </p:nvSpPr>
        <p:spPr>
          <a:xfrm>
            <a:off x="8595360" y="164592"/>
            <a:ext cx="3063240" cy="274320"/>
          </a:xfrm>
          <a:prstGeom prst="rect">
            <a:avLst/>
          </a:prstGeom>
          <a:noFill/>
        </p:spPr>
        <p:txBody>
          <a:bodyPr wrap="none">
            <a:spAutoFit/>
          </a:bodyPr>
          <a:lstStyle/>
          <a:p>
            <a:pPr algn="r">
              <a:defRPr sz="1100" b="1">
                <a:solidFill>
                  <a:srgbClr val="B4D2F0"/>
                </a:solidFill>
                <a:latin typeface="Aptos"/>
              </a:defRPr>
            </a:pPr>
            <a:r>
              <a:t>SELECT TWO</a:t>
            </a:r>
          </a:p>
        </p:txBody>
      </p:sp>
      <p:sp>
        <p:nvSpPr>
          <p:cNvPr id="5" name="Rectangle 4"/>
          <p:cNvSpPr/>
          <p:nvPr/>
        </p:nvSpPr>
        <p:spPr>
          <a:xfrm>
            <a:off x="502920" y="6547104"/>
            <a:ext cx="11155680" cy="18288"/>
          </a:xfrm>
          <a:prstGeom prst="rect">
            <a:avLst/>
          </a:prstGeom>
          <a:solidFill>
            <a:srgbClr val="CDD6E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530352" y="6583680"/>
            <a:ext cx="1828800" cy="182880"/>
          </a:xfrm>
          <a:prstGeom prst="rect">
            <a:avLst/>
          </a:prstGeom>
          <a:noFill/>
        </p:spPr>
        <p:txBody>
          <a:bodyPr wrap="none">
            <a:spAutoFit/>
          </a:bodyPr>
          <a:lstStyle/>
          <a:p>
            <a:pPr>
              <a:defRPr sz="900">
                <a:solidFill>
                  <a:srgbClr val="5A6370"/>
                </a:solidFill>
                <a:latin typeface="Aptos"/>
              </a:defRPr>
            </a:pPr>
            <a:r>
              <a:t>GMAT Club</a:t>
            </a:r>
          </a:p>
        </p:txBody>
      </p:sp>
      <p:graphicFrame>
        <p:nvGraphicFramePr>
          <p:cNvPr id="7" name="Table 6"/>
          <p:cNvGraphicFramePr>
            <a:graphicFrameLocks noGrp="1"/>
          </p:cNvGraphicFramePr>
          <p:nvPr/>
        </p:nvGraphicFramePr>
        <p:xfrm>
          <a:off x="640080" y="1143000"/>
          <a:ext cx="10908792" cy="5074920"/>
        </p:xfrm>
        <a:graphic>
          <a:graphicData uri="http://schemas.openxmlformats.org/drawingml/2006/table">
            <a:tbl>
              <a:tblPr firstRow="1" bandRow="1">
                <a:tableStyleId>{5C22544A-7EE6-4342-B048-85BDC9FD1C3A}</a:tableStyleId>
              </a:tblPr>
              <a:tblGrid>
                <a:gridCol w="6492240">
                  <a:extLst>
                    <a:ext uri="{9D8B030D-6E8A-4147-A177-3AD203B41FA5}">
                      <a16:colId xmlns:a16="http://schemas.microsoft.com/office/drawing/2014/main" val="20000"/>
                    </a:ext>
                  </a:extLst>
                </a:gridCol>
                <a:gridCol w="2208276">
                  <a:extLst>
                    <a:ext uri="{9D8B030D-6E8A-4147-A177-3AD203B41FA5}">
                      <a16:colId xmlns:a16="http://schemas.microsoft.com/office/drawing/2014/main" val="20001"/>
                    </a:ext>
                  </a:extLst>
                </a:gridCol>
                <a:gridCol w="2208276">
                  <a:extLst>
                    <a:ext uri="{9D8B030D-6E8A-4147-A177-3AD203B41FA5}">
                      <a16:colId xmlns:a16="http://schemas.microsoft.com/office/drawing/2014/main" val="20002"/>
                    </a:ext>
                  </a:extLst>
                </a:gridCol>
              </a:tblGrid>
              <a:tr h="845820">
                <a:tc>
                  <a:txBody>
                    <a:bodyPr/>
                    <a:lstStyle/>
                    <a:p>
                      <a:pPr algn="ctr">
                        <a:defRPr sz="1400" b="1">
                          <a:solidFill>
                            <a:srgbClr val="FFFFFF"/>
                          </a:solidFill>
                          <a:latin typeface="Aptos"/>
                        </a:defRPr>
                      </a:pPr>
                      <a:r>
                        <a:t>Number of tickets</a:t>
                      </a:r>
                    </a:p>
                  </a:txBody>
                  <a:tcPr anchor="ctr">
                    <a:solidFill>
                      <a:srgbClr val="11233D"/>
                    </a:solidFill>
                  </a:tcPr>
                </a:tc>
                <a:tc>
                  <a:txBody>
                    <a:bodyPr/>
                    <a:lstStyle/>
                    <a:p>
                      <a:pPr algn="ctr">
                        <a:defRPr sz="1400" b="1">
                          <a:solidFill>
                            <a:srgbClr val="FFFFFF"/>
                          </a:solidFill>
                          <a:latin typeface="Aptos"/>
                        </a:defRPr>
                      </a:pPr>
                      <a:r>
                        <a:t>Smaller number</a:t>
                      </a:r>
                    </a:p>
                  </a:txBody>
                  <a:tcPr anchor="ctr">
                    <a:solidFill>
                      <a:srgbClr val="11233D"/>
                    </a:solidFill>
                  </a:tcPr>
                </a:tc>
                <a:tc>
                  <a:txBody>
                    <a:bodyPr/>
                    <a:lstStyle/>
                    <a:p>
                      <a:pPr algn="ctr">
                        <a:defRPr sz="1400" b="1">
                          <a:solidFill>
                            <a:srgbClr val="FFFFFF"/>
                          </a:solidFill>
                          <a:latin typeface="Aptos"/>
                        </a:defRPr>
                      </a:pPr>
                      <a:r>
                        <a:t>Larger number</a:t>
                      </a:r>
                    </a:p>
                  </a:txBody>
                  <a:tcPr anchor="ctr">
                    <a:solidFill>
                      <a:srgbClr val="11233D"/>
                    </a:solidFill>
                  </a:tcPr>
                </a:tc>
                <a:extLst>
                  <a:ext uri="{0D108BD9-81ED-4DB2-BD59-A6C34878D82A}">
                    <a16:rowId xmlns:a16="http://schemas.microsoft.com/office/drawing/2014/main" val="10000"/>
                  </a:ext>
                </a:extLst>
              </a:tr>
              <a:tr h="845820">
                <a:tc>
                  <a:txBody>
                    <a:bodyPr/>
                    <a:lstStyle/>
                    <a:p>
                      <a:pPr algn="l">
                        <a:defRPr sz="1800">
                          <a:solidFill>
                            <a:srgbClr val="222831"/>
                          </a:solidFill>
                          <a:latin typeface="Aptos"/>
                        </a:defRPr>
                      </a:pPr>
                      <a:r>
                        <a:t>500</a:t>
                      </a:r>
                    </a:p>
                  </a:txBody>
                  <a:tcPr marL="109728" marR="73152" anchor="ctr">
                    <a:solidFill>
                      <a:srgbClr val="FFFFFF"/>
                    </a:solidFill>
                  </a:tcPr>
                </a:tc>
                <a:tc>
                  <a:txBody>
                    <a:bodyPr/>
                    <a:lstStyle/>
                    <a:p>
                      <a:pPr algn="ctr">
                        <a:defRPr sz="2000">
                          <a:solidFill>
                            <a:srgbClr val="222831"/>
                          </a:solidFill>
                          <a:latin typeface="Aptos"/>
                        </a:defRPr>
                      </a:pPr>
                      <a:r>
                        <a:t>○</a:t>
                      </a:r>
                    </a:p>
                  </a:txBody>
                  <a:tcPr marL="109728" marR="73152" anchor="ctr">
                    <a:solidFill>
                      <a:srgbClr val="FFFFFF"/>
                    </a:solidFill>
                  </a:tcPr>
                </a:tc>
                <a:tc>
                  <a:txBody>
                    <a:bodyPr/>
                    <a:lstStyle/>
                    <a:p>
                      <a:pPr algn="ctr">
                        <a:defRPr sz="2000">
                          <a:solidFill>
                            <a:srgbClr val="222831"/>
                          </a:solidFill>
                          <a:latin typeface="Aptos"/>
                        </a:defRPr>
                      </a:pPr>
                      <a:r>
                        <a:t>○</a:t>
                      </a:r>
                    </a:p>
                  </a:txBody>
                  <a:tcPr marL="109728" marR="73152" anchor="ctr">
                    <a:solidFill>
                      <a:srgbClr val="FFFFFF"/>
                    </a:solidFill>
                  </a:tcPr>
                </a:tc>
                <a:extLst>
                  <a:ext uri="{0D108BD9-81ED-4DB2-BD59-A6C34878D82A}">
                    <a16:rowId xmlns:a16="http://schemas.microsoft.com/office/drawing/2014/main" val="10001"/>
                  </a:ext>
                </a:extLst>
              </a:tr>
              <a:tr h="845820">
                <a:tc>
                  <a:txBody>
                    <a:bodyPr/>
                    <a:lstStyle/>
                    <a:p>
                      <a:pPr algn="l">
                        <a:defRPr sz="1800">
                          <a:solidFill>
                            <a:srgbClr val="222831"/>
                          </a:solidFill>
                          <a:latin typeface="Aptos"/>
                        </a:defRPr>
                      </a:pPr>
                      <a:r>
                        <a:t>1,000</a:t>
                      </a:r>
                    </a:p>
                  </a:txBody>
                  <a:tcPr marL="109728" marR="73152" anchor="ctr">
                    <a:solidFill>
                      <a:srgbClr val="F7F9FC"/>
                    </a:solidFill>
                  </a:tcPr>
                </a:tc>
                <a:tc>
                  <a:txBody>
                    <a:bodyPr/>
                    <a:lstStyle/>
                    <a:p>
                      <a:pPr algn="ctr">
                        <a:defRPr sz="2000">
                          <a:solidFill>
                            <a:srgbClr val="222831"/>
                          </a:solidFill>
                          <a:latin typeface="Aptos"/>
                        </a:defRPr>
                      </a:pPr>
                      <a:r>
                        <a:t>○</a:t>
                      </a:r>
                    </a:p>
                  </a:txBody>
                  <a:tcPr marL="109728" marR="73152" anchor="ctr">
                    <a:solidFill>
                      <a:srgbClr val="F7F9FC"/>
                    </a:solidFill>
                  </a:tcPr>
                </a:tc>
                <a:tc>
                  <a:txBody>
                    <a:bodyPr/>
                    <a:lstStyle/>
                    <a:p>
                      <a:pPr algn="ctr">
                        <a:defRPr sz="2000">
                          <a:solidFill>
                            <a:srgbClr val="222831"/>
                          </a:solidFill>
                          <a:latin typeface="Aptos"/>
                        </a:defRPr>
                      </a:pPr>
                      <a:r>
                        <a:t>○</a:t>
                      </a:r>
                    </a:p>
                  </a:txBody>
                  <a:tcPr marL="109728" marR="73152" anchor="ctr">
                    <a:solidFill>
                      <a:srgbClr val="F7F9FC"/>
                    </a:solidFill>
                  </a:tcPr>
                </a:tc>
                <a:extLst>
                  <a:ext uri="{0D108BD9-81ED-4DB2-BD59-A6C34878D82A}">
                    <a16:rowId xmlns:a16="http://schemas.microsoft.com/office/drawing/2014/main" val="10002"/>
                  </a:ext>
                </a:extLst>
              </a:tr>
              <a:tr h="845820">
                <a:tc>
                  <a:txBody>
                    <a:bodyPr/>
                    <a:lstStyle/>
                    <a:p>
                      <a:pPr algn="l">
                        <a:defRPr sz="1800">
                          <a:solidFill>
                            <a:srgbClr val="222831"/>
                          </a:solidFill>
                          <a:latin typeface="Aptos"/>
                        </a:defRPr>
                      </a:pPr>
                      <a:r>
                        <a:t>2,000</a:t>
                      </a:r>
                    </a:p>
                  </a:txBody>
                  <a:tcPr marL="109728" marR="73152" anchor="ctr">
                    <a:solidFill>
                      <a:srgbClr val="FFFFFF"/>
                    </a:solidFill>
                  </a:tcPr>
                </a:tc>
                <a:tc>
                  <a:txBody>
                    <a:bodyPr/>
                    <a:lstStyle/>
                    <a:p>
                      <a:pPr algn="ctr">
                        <a:defRPr sz="2000">
                          <a:solidFill>
                            <a:srgbClr val="222831"/>
                          </a:solidFill>
                          <a:latin typeface="Aptos"/>
                        </a:defRPr>
                      </a:pPr>
                      <a:r>
                        <a:t>○</a:t>
                      </a:r>
                    </a:p>
                  </a:txBody>
                  <a:tcPr marL="109728" marR="73152" anchor="ctr">
                    <a:solidFill>
                      <a:srgbClr val="FFFFFF"/>
                    </a:solidFill>
                  </a:tcPr>
                </a:tc>
                <a:tc>
                  <a:txBody>
                    <a:bodyPr/>
                    <a:lstStyle/>
                    <a:p>
                      <a:pPr algn="ctr">
                        <a:defRPr sz="2000">
                          <a:solidFill>
                            <a:srgbClr val="222831"/>
                          </a:solidFill>
                          <a:latin typeface="Aptos"/>
                        </a:defRPr>
                      </a:pPr>
                      <a:r>
                        <a:t>○</a:t>
                      </a:r>
                    </a:p>
                  </a:txBody>
                  <a:tcPr marL="109728" marR="73152" anchor="ctr">
                    <a:solidFill>
                      <a:srgbClr val="FFFFFF"/>
                    </a:solidFill>
                  </a:tcPr>
                </a:tc>
                <a:extLst>
                  <a:ext uri="{0D108BD9-81ED-4DB2-BD59-A6C34878D82A}">
                    <a16:rowId xmlns:a16="http://schemas.microsoft.com/office/drawing/2014/main" val="10003"/>
                  </a:ext>
                </a:extLst>
              </a:tr>
              <a:tr h="845820">
                <a:tc>
                  <a:txBody>
                    <a:bodyPr/>
                    <a:lstStyle/>
                    <a:p>
                      <a:pPr algn="l">
                        <a:defRPr sz="1800">
                          <a:solidFill>
                            <a:srgbClr val="222831"/>
                          </a:solidFill>
                          <a:latin typeface="Aptos"/>
                        </a:defRPr>
                      </a:pPr>
                      <a:r>
                        <a:t>3,000</a:t>
                      </a:r>
                    </a:p>
                  </a:txBody>
                  <a:tcPr marL="109728" marR="73152" anchor="ctr">
                    <a:solidFill>
                      <a:srgbClr val="F7F9FC"/>
                    </a:solidFill>
                  </a:tcPr>
                </a:tc>
                <a:tc>
                  <a:txBody>
                    <a:bodyPr/>
                    <a:lstStyle/>
                    <a:p>
                      <a:pPr algn="ctr">
                        <a:defRPr sz="2000">
                          <a:solidFill>
                            <a:srgbClr val="222831"/>
                          </a:solidFill>
                          <a:latin typeface="Aptos"/>
                        </a:defRPr>
                      </a:pPr>
                      <a:r>
                        <a:t>○</a:t>
                      </a:r>
                    </a:p>
                  </a:txBody>
                  <a:tcPr marL="109728" marR="73152" anchor="ctr">
                    <a:solidFill>
                      <a:srgbClr val="F7F9FC"/>
                    </a:solidFill>
                  </a:tcPr>
                </a:tc>
                <a:tc>
                  <a:txBody>
                    <a:bodyPr/>
                    <a:lstStyle/>
                    <a:p>
                      <a:pPr algn="ctr">
                        <a:defRPr sz="2000">
                          <a:solidFill>
                            <a:srgbClr val="222831"/>
                          </a:solidFill>
                          <a:latin typeface="Aptos"/>
                        </a:defRPr>
                      </a:pPr>
                      <a:r>
                        <a:t>○</a:t>
                      </a:r>
                    </a:p>
                  </a:txBody>
                  <a:tcPr marL="109728" marR="73152" anchor="ctr">
                    <a:solidFill>
                      <a:srgbClr val="F7F9FC"/>
                    </a:solidFill>
                  </a:tcPr>
                </a:tc>
                <a:extLst>
                  <a:ext uri="{0D108BD9-81ED-4DB2-BD59-A6C34878D82A}">
                    <a16:rowId xmlns:a16="http://schemas.microsoft.com/office/drawing/2014/main" val="10004"/>
                  </a:ext>
                </a:extLst>
              </a:tr>
              <a:tr h="845820">
                <a:tc>
                  <a:txBody>
                    <a:bodyPr/>
                    <a:lstStyle/>
                    <a:p>
                      <a:pPr algn="l">
                        <a:defRPr sz="1800">
                          <a:solidFill>
                            <a:srgbClr val="222831"/>
                          </a:solidFill>
                          <a:latin typeface="Aptos"/>
                        </a:defRPr>
                      </a:pPr>
                      <a:r>
                        <a:t>4,000</a:t>
                      </a:r>
                    </a:p>
                  </a:txBody>
                  <a:tcPr marL="109728" marR="73152" anchor="ctr">
                    <a:solidFill>
                      <a:srgbClr val="FFFFFF"/>
                    </a:solidFill>
                  </a:tcPr>
                </a:tc>
                <a:tc>
                  <a:txBody>
                    <a:bodyPr/>
                    <a:lstStyle/>
                    <a:p>
                      <a:pPr algn="ctr">
                        <a:defRPr sz="2000">
                          <a:solidFill>
                            <a:srgbClr val="222831"/>
                          </a:solidFill>
                          <a:latin typeface="Aptos"/>
                        </a:defRPr>
                      </a:pPr>
                      <a:r>
                        <a:t>○</a:t>
                      </a:r>
                    </a:p>
                  </a:txBody>
                  <a:tcPr marL="109728" marR="73152" anchor="ctr">
                    <a:solidFill>
                      <a:srgbClr val="FFFFFF"/>
                    </a:solidFill>
                  </a:tcPr>
                </a:tc>
                <a:tc>
                  <a:txBody>
                    <a:bodyPr/>
                    <a:lstStyle/>
                    <a:p>
                      <a:pPr algn="ctr">
                        <a:defRPr sz="2000">
                          <a:solidFill>
                            <a:srgbClr val="222831"/>
                          </a:solidFill>
                          <a:latin typeface="Aptos"/>
                        </a:defRPr>
                      </a:pPr>
                      <a:r>
                        <a:t>○</a:t>
                      </a:r>
                    </a:p>
                  </a:txBody>
                  <a:tcPr marL="109728" marR="73152" anchor="ctr">
                    <a:solidFill>
                      <a:srgbClr val="FFFFFF"/>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340A3D-71EF-DF0E-3F14-5B07F46EA657}"/>
              </a:ext>
            </a:extLst>
          </p:cNvPr>
          <p:cNvSpPr txBox="1"/>
          <p:nvPr/>
        </p:nvSpPr>
        <p:spPr>
          <a:xfrm>
            <a:off x="2166112" y="474345"/>
            <a:ext cx="8302752" cy="5909310"/>
          </a:xfrm>
          <a:prstGeom prst="rect">
            <a:avLst/>
          </a:prstGeom>
          <a:noFill/>
        </p:spPr>
        <p:txBody>
          <a:bodyPr wrap="square" rtlCol="0">
            <a:spAutoFit/>
          </a:bodyPr>
          <a:lstStyle/>
          <a:p>
            <a:r>
              <a:rPr lang="en-IN" dirty="0"/>
              <a:t>Approach</a:t>
            </a:r>
          </a:p>
          <a:p>
            <a:endParaRPr lang="en-IN" dirty="0"/>
          </a:p>
          <a:p>
            <a:r>
              <a:rPr lang="en-US" dirty="0"/>
              <a:t>At the break-even points, Revenue=Cost</a:t>
            </a:r>
          </a:p>
          <a:p>
            <a:endParaRPr lang="en-US" dirty="0"/>
          </a:p>
          <a:p>
            <a:r>
              <a:rPr lang="en-US" dirty="0"/>
              <a:t>Revenue = x * (80 – x/100)</a:t>
            </a:r>
          </a:p>
          <a:p>
            <a:r>
              <a:rPr lang="en-US" dirty="0"/>
              <a:t>Cost = 40000 + 30x</a:t>
            </a:r>
          </a:p>
          <a:p>
            <a:endParaRPr lang="en-US" dirty="0"/>
          </a:p>
          <a:p>
            <a:r>
              <a:rPr lang="en-US" dirty="0"/>
              <a:t>x*(80 – x/ 100) = 40000 + 30x</a:t>
            </a:r>
          </a:p>
          <a:p>
            <a:endParaRPr lang="en-US" dirty="0"/>
          </a:p>
          <a:p>
            <a:r>
              <a:rPr lang="en-US" dirty="0"/>
              <a:t>Rearrange such that you can use the options effectively for mental math, </a:t>
            </a:r>
          </a:p>
          <a:p>
            <a:endParaRPr lang="en-US" dirty="0"/>
          </a:p>
          <a:p>
            <a:r>
              <a:rPr lang="en-US" dirty="0"/>
              <a:t>x*(50 – x/100) = 40000</a:t>
            </a:r>
          </a:p>
          <a:p>
            <a:endParaRPr lang="en-US" dirty="0"/>
          </a:p>
          <a:p>
            <a:r>
              <a:rPr lang="en-US" dirty="0"/>
              <a:t>1000 &amp; 4000</a:t>
            </a:r>
          </a:p>
          <a:p>
            <a:endParaRPr lang="en-US" dirty="0"/>
          </a:p>
          <a:p>
            <a:r>
              <a:rPr lang="en-US" dirty="0"/>
              <a:t>One more imp tip when you see an equation like –&gt; x = (y – 1/2) / 3 and you are asked to figure out values for x and y,</a:t>
            </a:r>
          </a:p>
          <a:p>
            <a:endParaRPr lang="en-US" dirty="0"/>
          </a:p>
          <a:p>
            <a:r>
              <a:rPr lang="en-US" dirty="0"/>
              <a:t>Rearrange such that LHS has only variable, and substitute values from options for “y”. With this approach, you only have to go through all the options only once, and as soon as you solve for “y”, you can quickly check if “x” exists in the options</a:t>
            </a:r>
            <a:endParaRPr lang="en-IN" dirty="0"/>
          </a:p>
        </p:txBody>
      </p:sp>
    </p:spTree>
    <p:extLst>
      <p:ext uri="{BB962C8B-B14F-4D97-AF65-F5344CB8AC3E}">
        <p14:creationId xmlns:p14="http://schemas.microsoft.com/office/powerpoint/2010/main" val="175952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658368"/>
          </a:xfrm>
          <a:prstGeom prst="rect">
            <a:avLst/>
          </a:prstGeom>
          <a:solidFill>
            <a:srgbClr val="112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02920" y="146304"/>
            <a:ext cx="3108960" cy="329184"/>
          </a:xfrm>
          <a:prstGeom prst="rect">
            <a:avLst/>
          </a:prstGeom>
          <a:noFill/>
        </p:spPr>
        <p:txBody>
          <a:bodyPr wrap="none">
            <a:spAutoFit/>
          </a:bodyPr>
          <a:lstStyle/>
          <a:p>
            <a:pPr>
              <a:defRPr sz="2200" b="1">
                <a:solidFill>
                  <a:srgbClr val="FFFFFF"/>
                </a:solidFill>
                <a:latin typeface="Aptos Display"/>
              </a:defRPr>
            </a:pPr>
            <a:r>
              <a:t>QUESTION 3</a:t>
            </a:r>
          </a:p>
        </p:txBody>
      </p:sp>
      <p:sp>
        <p:nvSpPr>
          <p:cNvPr id="4" name="TextBox 3"/>
          <p:cNvSpPr txBox="1"/>
          <p:nvPr/>
        </p:nvSpPr>
        <p:spPr>
          <a:xfrm>
            <a:off x="8595360" y="164592"/>
            <a:ext cx="3063240" cy="274320"/>
          </a:xfrm>
          <a:prstGeom prst="rect">
            <a:avLst/>
          </a:prstGeom>
          <a:noFill/>
        </p:spPr>
        <p:txBody>
          <a:bodyPr wrap="none">
            <a:spAutoFit/>
          </a:bodyPr>
          <a:lstStyle/>
          <a:p>
            <a:pPr algn="r">
              <a:defRPr sz="1100" b="1">
                <a:solidFill>
                  <a:srgbClr val="B4D2F0"/>
                </a:solidFill>
                <a:latin typeface="Aptos"/>
              </a:defRPr>
            </a:pPr>
            <a:r>
              <a:t>TWO-PART ANALYSIS</a:t>
            </a:r>
          </a:p>
        </p:txBody>
      </p:sp>
      <p:sp>
        <p:nvSpPr>
          <p:cNvPr id="5" name="Rectangle 4"/>
          <p:cNvSpPr/>
          <p:nvPr/>
        </p:nvSpPr>
        <p:spPr>
          <a:xfrm>
            <a:off x="502920" y="6547104"/>
            <a:ext cx="11155680" cy="18288"/>
          </a:xfrm>
          <a:prstGeom prst="rect">
            <a:avLst/>
          </a:prstGeom>
          <a:solidFill>
            <a:srgbClr val="CDD6E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530352" y="6583680"/>
            <a:ext cx="1828800" cy="182880"/>
          </a:xfrm>
          <a:prstGeom prst="rect">
            <a:avLst/>
          </a:prstGeom>
          <a:noFill/>
        </p:spPr>
        <p:txBody>
          <a:bodyPr wrap="none">
            <a:spAutoFit/>
          </a:bodyPr>
          <a:lstStyle/>
          <a:p>
            <a:pPr>
              <a:defRPr sz="900">
                <a:solidFill>
                  <a:srgbClr val="5A6370"/>
                </a:solidFill>
                <a:latin typeface="Aptos"/>
              </a:defRPr>
            </a:pPr>
            <a:r>
              <a:t>GMAT Club</a:t>
            </a:r>
          </a:p>
        </p:txBody>
      </p:sp>
      <p:sp>
        <p:nvSpPr>
          <p:cNvPr id="7" name="TextBox 6"/>
          <p:cNvSpPr txBox="1"/>
          <p:nvPr/>
        </p:nvSpPr>
        <p:spPr>
          <a:xfrm>
            <a:off x="731520" y="960120"/>
            <a:ext cx="10698480" cy="1005840"/>
          </a:xfrm>
          <a:prstGeom prst="rect">
            <a:avLst/>
          </a:prstGeom>
          <a:noFill/>
        </p:spPr>
        <p:txBody>
          <a:bodyPr wrap="square" lIns="36576" tIns="27432" rIns="36576" bIns="27432">
            <a:spAutoFit/>
          </a:bodyPr>
          <a:lstStyle/>
          <a:p>
            <a:pPr>
              <a:lnSpc>
                <a:spcPct val="108000"/>
              </a:lnSpc>
              <a:spcAft>
                <a:spcPts val="600"/>
              </a:spcAft>
              <a:defRPr sz="1900" b="0">
                <a:solidFill>
                  <a:srgbClr val="222831"/>
                </a:solidFill>
                <a:latin typeface="Aptos"/>
              </a:defRPr>
            </a:pPr>
            <a:r>
              <a:t>Four associates, Priya, Raj, Sam, and Tina, must each give a presentation at one of four consecutive weekly team meetings, with exactly one associate presenting each week. The schedule must satisfy all of the following conditions:</a:t>
            </a:r>
          </a:p>
        </p:txBody>
      </p:sp>
      <p:sp>
        <p:nvSpPr>
          <p:cNvPr id="8" name="Oval 7"/>
          <p:cNvSpPr/>
          <p:nvPr/>
        </p:nvSpPr>
        <p:spPr>
          <a:xfrm>
            <a:off x="822960" y="2075688"/>
            <a:ext cx="310896" cy="310896"/>
          </a:xfrm>
          <a:prstGeom prst="ellipse">
            <a:avLst/>
          </a:prstGeom>
          <a:solidFill>
            <a:srgbClr val="1C5E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100" b="1">
                <a:solidFill>
                  <a:srgbClr val="FFFFFF"/>
                </a:solidFill>
                <a:latin typeface="Aptos"/>
              </a:defRPr>
            </a:pPr>
            <a:r>
              <a:t>1</a:t>
            </a:r>
          </a:p>
        </p:txBody>
      </p:sp>
      <p:sp>
        <p:nvSpPr>
          <p:cNvPr id="9" name="TextBox 8"/>
          <p:cNvSpPr txBox="1"/>
          <p:nvPr/>
        </p:nvSpPr>
        <p:spPr>
          <a:xfrm>
            <a:off x="1298448" y="2039112"/>
            <a:ext cx="9875520" cy="566928"/>
          </a:xfrm>
          <a:prstGeom prst="rect">
            <a:avLst/>
          </a:prstGeom>
          <a:noFill/>
        </p:spPr>
        <p:txBody>
          <a:bodyPr wrap="square" lIns="36576" tIns="27432" rIns="36576" bIns="27432">
            <a:spAutoFit/>
          </a:bodyPr>
          <a:lstStyle/>
          <a:p>
            <a:pPr>
              <a:lnSpc>
                <a:spcPct val="108000"/>
              </a:lnSpc>
              <a:spcAft>
                <a:spcPts val="600"/>
              </a:spcAft>
              <a:defRPr sz="1800" b="0">
                <a:solidFill>
                  <a:srgbClr val="222831"/>
                </a:solidFill>
                <a:latin typeface="Aptos"/>
              </a:defRPr>
            </a:pPr>
            <a:r>
              <a:t>If Priya presents before Raj, then Sam presents in the week immediately after Priya.</a:t>
            </a:r>
          </a:p>
        </p:txBody>
      </p:sp>
      <p:sp>
        <p:nvSpPr>
          <p:cNvPr id="10" name="Oval 9"/>
          <p:cNvSpPr/>
          <p:nvPr/>
        </p:nvSpPr>
        <p:spPr>
          <a:xfrm>
            <a:off x="822960" y="2788920"/>
            <a:ext cx="310896" cy="310896"/>
          </a:xfrm>
          <a:prstGeom prst="ellipse">
            <a:avLst/>
          </a:prstGeom>
          <a:solidFill>
            <a:srgbClr val="1C5E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100" b="1">
                <a:solidFill>
                  <a:srgbClr val="FFFFFF"/>
                </a:solidFill>
                <a:latin typeface="Aptos"/>
              </a:defRPr>
            </a:pPr>
            <a:r>
              <a:t>2</a:t>
            </a:r>
          </a:p>
        </p:txBody>
      </p:sp>
      <p:sp>
        <p:nvSpPr>
          <p:cNvPr id="11" name="TextBox 10"/>
          <p:cNvSpPr txBox="1"/>
          <p:nvPr/>
        </p:nvSpPr>
        <p:spPr>
          <a:xfrm>
            <a:off x="1298448" y="2752344"/>
            <a:ext cx="9875520" cy="566928"/>
          </a:xfrm>
          <a:prstGeom prst="rect">
            <a:avLst/>
          </a:prstGeom>
          <a:noFill/>
        </p:spPr>
        <p:txBody>
          <a:bodyPr wrap="square" lIns="36576" tIns="27432" rIns="36576" bIns="27432">
            <a:spAutoFit/>
          </a:bodyPr>
          <a:lstStyle/>
          <a:p>
            <a:pPr>
              <a:lnSpc>
                <a:spcPct val="108000"/>
              </a:lnSpc>
              <a:spcAft>
                <a:spcPts val="600"/>
              </a:spcAft>
              <a:defRPr sz="1800" b="0">
                <a:solidFill>
                  <a:srgbClr val="222831"/>
                </a:solidFill>
                <a:latin typeface="Aptos"/>
              </a:defRPr>
            </a:pPr>
            <a:r>
              <a:t>Tina presents later than Raj, but not in the week immediately after Sam.</a:t>
            </a:r>
          </a:p>
        </p:txBody>
      </p:sp>
      <p:sp>
        <p:nvSpPr>
          <p:cNvPr id="12" name="Oval 11"/>
          <p:cNvSpPr/>
          <p:nvPr/>
        </p:nvSpPr>
        <p:spPr>
          <a:xfrm>
            <a:off x="822960" y="3502152"/>
            <a:ext cx="310896" cy="310896"/>
          </a:xfrm>
          <a:prstGeom prst="ellipse">
            <a:avLst/>
          </a:prstGeom>
          <a:solidFill>
            <a:srgbClr val="1C5E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100" b="1">
                <a:solidFill>
                  <a:srgbClr val="FFFFFF"/>
                </a:solidFill>
                <a:latin typeface="Aptos"/>
              </a:defRPr>
            </a:pPr>
            <a:r>
              <a:t>3</a:t>
            </a:r>
          </a:p>
        </p:txBody>
      </p:sp>
      <p:sp>
        <p:nvSpPr>
          <p:cNvPr id="13" name="TextBox 12"/>
          <p:cNvSpPr txBox="1"/>
          <p:nvPr/>
        </p:nvSpPr>
        <p:spPr>
          <a:xfrm>
            <a:off x="1298448" y="3465576"/>
            <a:ext cx="9875520" cy="566928"/>
          </a:xfrm>
          <a:prstGeom prst="rect">
            <a:avLst/>
          </a:prstGeom>
          <a:noFill/>
        </p:spPr>
        <p:txBody>
          <a:bodyPr wrap="square" lIns="36576" tIns="27432" rIns="36576" bIns="27432">
            <a:spAutoFit/>
          </a:bodyPr>
          <a:lstStyle/>
          <a:p>
            <a:pPr>
              <a:lnSpc>
                <a:spcPct val="108000"/>
              </a:lnSpc>
              <a:spcAft>
                <a:spcPts val="600"/>
              </a:spcAft>
              <a:defRPr sz="1800" b="0">
                <a:solidFill>
                  <a:srgbClr val="222831"/>
                </a:solidFill>
                <a:latin typeface="Aptos"/>
              </a:defRPr>
            </a:pPr>
            <a:r>
              <a:t>Either Priya or Sam presents in Week 2.</a:t>
            </a:r>
          </a:p>
        </p:txBody>
      </p:sp>
      <p:sp>
        <p:nvSpPr>
          <p:cNvPr id="14" name="Oval 13"/>
          <p:cNvSpPr/>
          <p:nvPr/>
        </p:nvSpPr>
        <p:spPr>
          <a:xfrm>
            <a:off x="822960" y="4215384"/>
            <a:ext cx="310896" cy="310896"/>
          </a:xfrm>
          <a:prstGeom prst="ellipse">
            <a:avLst/>
          </a:prstGeom>
          <a:solidFill>
            <a:srgbClr val="1C5EA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100" b="1">
                <a:solidFill>
                  <a:srgbClr val="FFFFFF"/>
                </a:solidFill>
                <a:latin typeface="Aptos"/>
              </a:defRPr>
            </a:pPr>
            <a:r>
              <a:t>4</a:t>
            </a:r>
          </a:p>
        </p:txBody>
      </p:sp>
      <p:sp>
        <p:nvSpPr>
          <p:cNvPr id="15" name="TextBox 14"/>
          <p:cNvSpPr txBox="1"/>
          <p:nvPr/>
        </p:nvSpPr>
        <p:spPr>
          <a:xfrm>
            <a:off x="1298448" y="4178808"/>
            <a:ext cx="9875520" cy="566928"/>
          </a:xfrm>
          <a:prstGeom prst="rect">
            <a:avLst/>
          </a:prstGeom>
          <a:noFill/>
        </p:spPr>
        <p:txBody>
          <a:bodyPr wrap="square" lIns="36576" tIns="27432" rIns="36576" bIns="27432">
            <a:spAutoFit/>
          </a:bodyPr>
          <a:lstStyle/>
          <a:p>
            <a:pPr>
              <a:lnSpc>
                <a:spcPct val="108000"/>
              </a:lnSpc>
              <a:spcAft>
                <a:spcPts val="600"/>
              </a:spcAft>
              <a:defRPr sz="1800" b="0">
                <a:solidFill>
                  <a:srgbClr val="222831"/>
                </a:solidFill>
                <a:latin typeface="Aptos"/>
              </a:defRPr>
            </a:pPr>
            <a:r>
              <a:t>Raj and Sam do not present in consecutive weeks.</a:t>
            </a:r>
          </a:p>
        </p:txBody>
      </p:sp>
      <p:sp>
        <p:nvSpPr>
          <p:cNvPr id="16" name="Rounded Rectangle 15"/>
          <p:cNvSpPr/>
          <p:nvPr/>
        </p:nvSpPr>
        <p:spPr>
          <a:xfrm>
            <a:off x="640080" y="5440680"/>
            <a:ext cx="10908792" cy="777240"/>
          </a:xfrm>
          <a:prstGeom prst="roundRect">
            <a:avLst/>
          </a:prstGeom>
          <a:solidFill>
            <a:srgbClr val="E8F1FA"/>
          </a:solidFill>
          <a:ln>
            <a:solidFill>
              <a:srgbClr val="B8CFE7"/>
            </a:solidFill>
          </a:ln>
        </p:spPr>
        <p:style>
          <a:lnRef idx="1">
            <a:schemeClr val="accent1"/>
          </a:lnRef>
          <a:fillRef idx="3">
            <a:schemeClr val="accent1"/>
          </a:fillRef>
          <a:effectRef idx="2">
            <a:schemeClr val="accent1"/>
          </a:effectRef>
          <a:fontRef idx="minor">
            <a:schemeClr val="lt1"/>
          </a:fontRef>
        </p:style>
        <p:txBody>
          <a:bodyPr wrap="square" lIns="201168" rIns="201168" rtlCol="0" anchor="ctr"/>
          <a:lstStyle/>
          <a:p>
            <a:pPr algn="ctr">
              <a:defRPr sz="1500" b="1">
                <a:solidFill>
                  <a:srgbClr val="11233D"/>
                </a:solidFill>
                <a:latin typeface="Aptos"/>
              </a:defRPr>
            </a:pPr>
            <a:r>
              <a:t>In the table below, select the associate who must present first and the associate who must present last, based on the conditions above. Make only two selections, one in each column.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658368"/>
          </a:xfrm>
          <a:prstGeom prst="rect">
            <a:avLst/>
          </a:prstGeom>
          <a:solidFill>
            <a:srgbClr val="112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02920" y="146304"/>
            <a:ext cx="3108960" cy="329184"/>
          </a:xfrm>
          <a:prstGeom prst="rect">
            <a:avLst/>
          </a:prstGeom>
          <a:noFill/>
        </p:spPr>
        <p:txBody>
          <a:bodyPr wrap="none">
            <a:spAutoFit/>
          </a:bodyPr>
          <a:lstStyle/>
          <a:p>
            <a:pPr>
              <a:defRPr sz="2200" b="1">
                <a:solidFill>
                  <a:srgbClr val="FFFFFF"/>
                </a:solidFill>
                <a:latin typeface="Aptos Display"/>
              </a:defRPr>
            </a:pPr>
            <a:r>
              <a:t>QUESTION 3</a:t>
            </a:r>
          </a:p>
        </p:txBody>
      </p:sp>
      <p:sp>
        <p:nvSpPr>
          <p:cNvPr id="4" name="TextBox 3"/>
          <p:cNvSpPr txBox="1"/>
          <p:nvPr/>
        </p:nvSpPr>
        <p:spPr>
          <a:xfrm>
            <a:off x="8595360" y="164592"/>
            <a:ext cx="3063240" cy="274320"/>
          </a:xfrm>
          <a:prstGeom prst="rect">
            <a:avLst/>
          </a:prstGeom>
          <a:noFill/>
        </p:spPr>
        <p:txBody>
          <a:bodyPr wrap="none">
            <a:spAutoFit/>
          </a:bodyPr>
          <a:lstStyle/>
          <a:p>
            <a:pPr algn="r">
              <a:defRPr sz="1100" b="1">
                <a:solidFill>
                  <a:srgbClr val="B4D2F0"/>
                </a:solidFill>
                <a:latin typeface="Aptos"/>
              </a:defRPr>
            </a:pPr>
            <a:r>
              <a:t>SELECT TWO</a:t>
            </a:r>
          </a:p>
        </p:txBody>
      </p:sp>
      <p:sp>
        <p:nvSpPr>
          <p:cNvPr id="5" name="Rectangle 4"/>
          <p:cNvSpPr/>
          <p:nvPr/>
        </p:nvSpPr>
        <p:spPr>
          <a:xfrm>
            <a:off x="502920" y="6547104"/>
            <a:ext cx="11155680" cy="18288"/>
          </a:xfrm>
          <a:prstGeom prst="rect">
            <a:avLst/>
          </a:prstGeom>
          <a:solidFill>
            <a:srgbClr val="CDD6E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530352" y="6583680"/>
            <a:ext cx="1828800" cy="182880"/>
          </a:xfrm>
          <a:prstGeom prst="rect">
            <a:avLst/>
          </a:prstGeom>
          <a:noFill/>
        </p:spPr>
        <p:txBody>
          <a:bodyPr wrap="none">
            <a:spAutoFit/>
          </a:bodyPr>
          <a:lstStyle/>
          <a:p>
            <a:pPr>
              <a:defRPr sz="900">
                <a:solidFill>
                  <a:srgbClr val="5A6370"/>
                </a:solidFill>
                <a:latin typeface="Aptos"/>
              </a:defRPr>
            </a:pPr>
            <a:r>
              <a:t>GMAT Club</a:t>
            </a:r>
          </a:p>
        </p:txBody>
      </p:sp>
      <p:graphicFrame>
        <p:nvGraphicFramePr>
          <p:cNvPr id="7" name="Table 6"/>
          <p:cNvGraphicFramePr>
            <a:graphicFrameLocks noGrp="1"/>
          </p:cNvGraphicFramePr>
          <p:nvPr/>
        </p:nvGraphicFramePr>
        <p:xfrm>
          <a:off x="640080" y="1325880"/>
          <a:ext cx="10908792" cy="4480560"/>
        </p:xfrm>
        <a:graphic>
          <a:graphicData uri="http://schemas.openxmlformats.org/drawingml/2006/table">
            <a:tbl>
              <a:tblPr firstRow="1" bandRow="1">
                <a:tableStyleId>{5C22544A-7EE6-4342-B048-85BDC9FD1C3A}</a:tableStyleId>
              </a:tblPr>
              <a:tblGrid>
                <a:gridCol w="5760720">
                  <a:extLst>
                    <a:ext uri="{9D8B030D-6E8A-4147-A177-3AD203B41FA5}">
                      <a16:colId xmlns:a16="http://schemas.microsoft.com/office/drawing/2014/main" val="20000"/>
                    </a:ext>
                  </a:extLst>
                </a:gridCol>
                <a:gridCol w="2574036">
                  <a:extLst>
                    <a:ext uri="{9D8B030D-6E8A-4147-A177-3AD203B41FA5}">
                      <a16:colId xmlns:a16="http://schemas.microsoft.com/office/drawing/2014/main" val="20001"/>
                    </a:ext>
                  </a:extLst>
                </a:gridCol>
                <a:gridCol w="2574036">
                  <a:extLst>
                    <a:ext uri="{9D8B030D-6E8A-4147-A177-3AD203B41FA5}">
                      <a16:colId xmlns:a16="http://schemas.microsoft.com/office/drawing/2014/main" val="20002"/>
                    </a:ext>
                  </a:extLst>
                </a:gridCol>
              </a:tblGrid>
              <a:tr h="896112">
                <a:tc>
                  <a:txBody>
                    <a:bodyPr/>
                    <a:lstStyle/>
                    <a:p>
                      <a:pPr algn="ctr">
                        <a:defRPr sz="1400" b="1">
                          <a:solidFill>
                            <a:srgbClr val="FFFFFF"/>
                          </a:solidFill>
                          <a:latin typeface="Aptos"/>
                        </a:defRPr>
                      </a:pPr>
                      <a:r>
                        <a:t>Associate</a:t>
                      </a:r>
                    </a:p>
                  </a:txBody>
                  <a:tcPr anchor="ctr">
                    <a:solidFill>
                      <a:srgbClr val="11233D"/>
                    </a:solidFill>
                  </a:tcPr>
                </a:tc>
                <a:tc>
                  <a:txBody>
                    <a:bodyPr/>
                    <a:lstStyle/>
                    <a:p>
                      <a:pPr algn="ctr">
                        <a:defRPr sz="1400" b="1">
                          <a:solidFill>
                            <a:srgbClr val="FFFFFF"/>
                          </a:solidFill>
                          <a:latin typeface="Aptos"/>
                        </a:defRPr>
                      </a:pPr>
                      <a:r>
                        <a:t>Presents First</a:t>
                      </a:r>
                    </a:p>
                  </a:txBody>
                  <a:tcPr anchor="ctr">
                    <a:solidFill>
                      <a:srgbClr val="11233D"/>
                    </a:solidFill>
                  </a:tcPr>
                </a:tc>
                <a:tc>
                  <a:txBody>
                    <a:bodyPr/>
                    <a:lstStyle/>
                    <a:p>
                      <a:pPr algn="ctr">
                        <a:defRPr sz="1400" b="1">
                          <a:solidFill>
                            <a:srgbClr val="FFFFFF"/>
                          </a:solidFill>
                          <a:latin typeface="Aptos"/>
                        </a:defRPr>
                      </a:pPr>
                      <a:r>
                        <a:t>Presents Last</a:t>
                      </a:r>
                    </a:p>
                  </a:txBody>
                  <a:tcPr anchor="ctr">
                    <a:solidFill>
                      <a:srgbClr val="11233D"/>
                    </a:solidFill>
                  </a:tcPr>
                </a:tc>
                <a:extLst>
                  <a:ext uri="{0D108BD9-81ED-4DB2-BD59-A6C34878D82A}">
                    <a16:rowId xmlns:a16="http://schemas.microsoft.com/office/drawing/2014/main" val="10000"/>
                  </a:ext>
                </a:extLst>
              </a:tr>
              <a:tr h="896112">
                <a:tc>
                  <a:txBody>
                    <a:bodyPr/>
                    <a:lstStyle/>
                    <a:p>
                      <a:pPr algn="l">
                        <a:defRPr sz="2000">
                          <a:solidFill>
                            <a:srgbClr val="222831"/>
                          </a:solidFill>
                          <a:latin typeface="Aptos"/>
                        </a:defRPr>
                      </a:pPr>
                      <a:r>
                        <a:t>Priya</a:t>
                      </a:r>
                    </a:p>
                  </a:txBody>
                  <a:tcPr marL="109728" marR="73152" anchor="ctr">
                    <a:solidFill>
                      <a:srgbClr val="FFFFFF"/>
                    </a:solidFill>
                  </a:tcPr>
                </a:tc>
                <a:tc>
                  <a:txBody>
                    <a:bodyPr/>
                    <a:lstStyle/>
                    <a:p>
                      <a:pPr algn="ctr">
                        <a:defRPr sz="2200">
                          <a:solidFill>
                            <a:srgbClr val="222831"/>
                          </a:solidFill>
                          <a:latin typeface="Aptos"/>
                        </a:defRPr>
                      </a:pPr>
                      <a:r>
                        <a:t>○</a:t>
                      </a:r>
                    </a:p>
                  </a:txBody>
                  <a:tcPr marL="109728" marR="73152" anchor="ctr">
                    <a:solidFill>
                      <a:srgbClr val="FFFFFF"/>
                    </a:solidFill>
                  </a:tcPr>
                </a:tc>
                <a:tc>
                  <a:txBody>
                    <a:bodyPr/>
                    <a:lstStyle/>
                    <a:p>
                      <a:pPr algn="ctr">
                        <a:defRPr sz="2200">
                          <a:solidFill>
                            <a:srgbClr val="222831"/>
                          </a:solidFill>
                          <a:latin typeface="Aptos"/>
                        </a:defRPr>
                      </a:pPr>
                      <a:r>
                        <a:t>○</a:t>
                      </a:r>
                    </a:p>
                  </a:txBody>
                  <a:tcPr marL="109728" marR="73152" anchor="ctr">
                    <a:solidFill>
                      <a:srgbClr val="FFFFFF"/>
                    </a:solidFill>
                  </a:tcPr>
                </a:tc>
                <a:extLst>
                  <a:ext uri="{0D108BD9-81ED-4DB2-BD59-A6C34878D82A}">
                    <a16:rowId xmlns:a16="http://schemas.microsoft.com/office/drawing/2014/main" val="10001"/>
                  </a:ext>
                </a:extLst>
              </a:tr>
              <a:tr h="896112">
                <a:tc>
                  <a:txBody>
                    <a:bodyPr/>
                    <a:lstStyle/>
                    <a:p>
                      <a:pPr algn="l">
                        <a:defRPr sz="2000">
                          <a:solidFill>
                            <a:srgbClr val="222831"/>
                          </a:solidFill>
                          <a:latin typeface="Aptos"/>
                        </a:defRPr>
                      </a:pPr>
                      <a:r>
                        <a:t>Raj</a:t>
                      </a:r>
                    </a:p>
                  </a:txBody>
                  <a:tcPr marL="109728" marR="73152" anchor="ctr">
                    <a:solidFill>
                      <a:srgbClr val="F7F9FC"/>
                    </a:solidFill>
                  </a:tcPr>
                </a:tc>
                <a:tc>
                  <a:txBody>
                    <a:bodyPr/>
                    <a:lstStyle/>
                    <a:p>
                      <a:pPr algn="ctr">
                        <a:defRPr sz="2200">
                          <a:solidFill>
                            <a:srgbClr val="222831"/>
                          </a:solidFill>
                          <a:latin typeface="Aptos"/>
                        </a:defRPr>
                      </a:pPr>
                      <a:r>
                        <a:t>○</a:t>
                      </a:r>
                    </a:p>
                  </a:txBody>
                  <a:tcPr marL="109728" marR="73152" anchor="ctr">
                    <a:solidFill>
                      <a:srgbClr val="F7F9FC"/>
                    </a:solidFill>
                  </a:tcPr>
                </a:tc>
                <a:tc>
                  <a:txBody>
                    <a:bodyPr/>
                    <a:lstStyle/>
                    <a:p>
                      <a:pPr algn="ctr">
                        <a:defRPr sz="2200">
                          <a:solidFill>
                            <a:srgbClr val="222831"/>
                          </a:solidFill>
                          <a:latin typeface="Aptos"/>
                        </a:defRPr>
                      </a:pPr>
                      <a:r>
                        <a:t>○</a:t>
                      </a:r>
                    </a:p>
                  </a:txBody>
                  <a:tcPr marL="109728" marR="73152" anchor="ctr">
                    <a:solidFill>
                      <a:srgbClr val="F7F9FC"/>
                    </a:solidFill>
                  </a:tcPr>
                </a:tc>
                <a:extLst>
                  <a:ext uri="{0D108BD9-81ED-4DB2-BD59-A6C34878D82A}">
                    <a16:rowId xmlns:a16="http://schemas.microsoft.com/office/drawing/2014/main" val="10002"/>
                  </a:ext>
                </a:extLst>
              </a:tr>
              <a:tr h="896112">
                <a:tc>
                  <a:txBody>
                    <a:bodyPr/>
                    <a:lstStyle/>
                    <a:p>
                      <a:pPr algn="l">
                        <a:defRPr sz="2000">
                          <a:solidFill>
                            <a:srgbClr val="222831"/>
                          </a:solidFill>
                          <a:latin typeface="Aptos"/>
                        </a:defRPr>
                      </a:pPr>
                      <a:r>
                        <a:t>Sam</a:t>
                      </a:r>
                    </a:p>
                  </a:txBody>
                  <a:tcPr marL="109728" marR="73152" anchor="ctr">
                    <a:solidFill>
                      <a:srgbClr val="FFFFFF"/>
                    </a:solidFill>
                  </a:tcPr>
                </a:tc>
                <a:tc>
                  <a:txBody>
                    <a:bodyPr/>
                    <a:lstStyle/>
                    <a:p>
                      <a:pPr algn="ctr">
                        <a:defRPr sz="2200">
                          <a:solidFill>
                            <a:srgbClr val="222831"/>
                          </a:solidFill>
                          <a:latin typeface="Aptos"/>
                        </a:defRPr>
                      </a:pPr>
                      <a:r>
                        <a:t>○</a:t>
                      </a:r>
                    </a:p>
                  </a:txBody>
                  <a:tcPr marL="109728" marR="73152" anchor="ctr">
                    <a:solidFill>
                      <a:srgbClr val="FFFFFF"/>
                    </a:solidFill>
                  </a:tcPr>
                </a:tc>
                <a:tc>
                  <a:txBody>
                    <a:bodyPr/>
                    <a:lstStyle/>
                    <a:p>
                      <a:pPr algn="ctr">
                        <a:defRPr sz="2200">
                          <a:solidFill>
                            <a:srgbClr val="222831"/>
                          </a:solidFill>
                          <a:latin typeface="Aptos"/>
                        </a:defRPr>
                      </a:pPr>
                      <a:r>
                        <a:t>○</a:t>
                      </a:r>
                    </a:p>
                  </a:txBody>
                  <a:tcPr marL="109728" marR="73152" anchor="ctr">
                    <a:solidFill>
                      <a:srgbClr val="FFFFFF"/>
                    </a:solidFill>
                  </a:tcPr>
                </a:tc>
                <a:extLst>
                  <a:ext uri="{0D108BD9-81ED-4DB2-BD59-A6C34878D82A}">
                    <a16:rowId xmlns:a16="http://schemas.microsoft.com/office/drawing/2014/main" val="10003"/>
                  </a:ext>
                </a:extLst>
              </a:tr>
              <a:tr h="896112">
                <a:tc>
                  <a:txBody>
                    <a:bodyPr/>
                    <a:lstStyle/>
                    <a:p>
                      <a:pPr algn="l">
                        <a:defRPr sz="2000">
                          <a:solidFill>
                            <a:srgbClr val="222831"/>
                          </a:solidFill>
                          <a:latin typeface="Aptos"/>
                        </a:defRPr>
                      </a:pPr>
                      <a:r>
                        <a:t>Tina</a:t>
                      </a:r>
                    </a:p>
                  </a:txBody>
                  <a:tcPr marL="109728" marR="73152" anchor="ctr">
                    <a:solidFill>
                      <a:srgbClr val="F7F9FC"/>
                    </a:solidFill>
                  </a:tcPr>
                </a:tc>
                <a:tc>
                  <a:txBody>
                    <a:bodyPr/>
                    <a:lstStyle/>
                    <a:p>
                      <a:pPr algn="ctr">
                        <a:defRPr sz="2200">
                          <a:solidFill>
                            <a:srgbClr val="222831"/>
                          </a:solidFill>
                          <a:latin typeface="Aptos"/>
                        </a:defRPr>
                      </a:pPr>
                      <a:r>
                        <a:t>○</a:t>
                      </a:r>
                    </a:p>
                  </a:txBody>
                  <a:tcPr marL="109728" marR="73152" anchor="ctr">
                    <a:solidFill>
                      <a:srgbClr val="F7F9FC"/>
                    </a:solidFill>
                  </a:tcPr>
                </a:tc>
                <a:tc>
                  <a:txBody>
                    <a:bodyPr/>
                    <a:lstStyle/>
                    <a:p>
                      <a:pPr algn="ctr">
                        <a:defRPr sz="2200">
                          <a:solidFill>
                            <a:srgbClr val="222831"/>
                          </a:solidFill>
                          <a:latin typeface="Aptos"/>
                        </a:defRPr>
                      </a:pPr>
                      <a:r>
                        <a:t>○</a:t>
                      </a:r>
                    </a:p>
                  </a:txBody>
                  <a:tcPr marL="109728" marR="73152" anchor="ctr">
                    <a:solidFill>
                      <a:srgbClr val="F7F9FC"/>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D5ED49-51D4-99B3-20E4-221730CE443D}"/>
              </a:ext>
            </a:extLst>
          </p:cNvPr>
          <p:cNvSpPr txBox="1"/>
          <p:nvPr/>
        </p:nvSpPr>
        <p:spPr>
          <a:xfrm>
            <a:off x="2072640" y="568960"/>
            <a:ext cx="8444992" cy="6463308"/>
          </a:xfrm>
          <a:prstGeom prst="rect">
            <a:avLst/>
          </a:prstGeom>
          <a:noFill/>
        </p:spPr>
        <p:txBody>
          <a:bodyPr wrap="square" rtlCol="0">
            <a:spAutoFit/>
          </a:bodyPr>
          <a:lstStyle/>
          <a:p>
            <a:r>
              <a:rPr lang="en-IN" dirty="0"/>
              <a:t>Approach</a:t>
            </a:r>
          </a:p>
          <a:p>
            <a:endParaRPr lang="en-IN" dirty="0"/>
          </a:p>
          <a:p>
            <a:r>
              <a:rPr lang="en-IN" dirty="0"/>
              <a:t>Use variables like P / R / S / T</a:t>
            </a:r>
          </a:p>
          <a:p>
            <a:endParaRPr lang="en-IN" dirty="0"/>
          </a:p>
          <a:p>
            <a:r>
              <a:rPr lang="en-IN" dirty="0"/>
              <a:t>Start with the simplest condition which is 3 in this case. (Remember condition 1 is a little complicated one as it holds true only for certain cases) </a:t>
            </a:r>
          </a:p>
          <a:p>
            <a:endParaRPr lang="en-IN" dirty="0"/>
          </a:p>
          <a:p>
            <a:r>
              <a:rPr lang="en-IN" dirty="0"/>
              <a:t>_ P _ _   </a:t>
            </a:r>
          </a:p>
          <a:p>
            <a:r>
              <a:rPr lang="en-IN" dirty="0"/>
              <a:t>If Sam presents first,</a:t>
            </a:r>
          </a:p>
          <a:p>
            <a:endParaRPr lang="en-IN" dirty="0"/>
          </a:p>
          <a:p>
            <a:r>
              <a:rPr lang="en-IN" dirty="0"/>
              <a:t>S P R T =&gt; Condition one fails</a:t>
            </a:r>
          </a:p>
          <a:p>
            <a:endParaRPr lang="en-IN" dirty="0"/>
          </a:p>
          <a:p>
            <a:r>
              <a:rPr lang="en-IN" dirty="0"/>
              <a:t>So Raj must present first,</a:t>
            </a:r>
          </a:p>
          <a:p>
            <a:endParaRPr lang="en-IN" dirty="0"/>
          </a:p>
          <a:p>
            <a:r>
              <a:rPr lang="en-IN" dirty="0"/>
              <a:t>R P T S =&gt; Correct answer [Always validate all the cases, once you solve completely]</a:t>
            </a:r>
          </a:p>
          <a:p>
            <a:endParaRPr lang="en-IN" dirty="0"/>
          </a:p>
          <a:p>
            <a:r>
              <a:rPr lang="en-IN" dirty="0"/>
              <a:t>Or </a:t>
            </a:r>
          </a:p>
          <a:p>
            <a:endParaRPr lang="en-IN" dirty="0"/>
          </a:p>
          <a:p>
            <a:r>
              <a:rPr lang="en-IN" dirty="0"/>
              <a:t>_ S _ _</a:t>
            </a:r>
          </a:p>
          <a:p>
            <a:r>
              <a:rPr lang="en-IN" dirty="0"/>
              <a:t>_ S _ R</a:t>
            </a:r>
          </a:p>
          <a:p>
            <a:r>
              <a:rPr lang="en-IN" dirty="0"/>
              <a:t>Condition 2 fails, hence this is not possible</a:t>
            </a:r>
          </a:p>
          <a:p>
            <a:endParaRPr lang="en-IN" dirty="0"/>
          </a:p>
          <a:p>
            <a:endParaRPr lang="en-IN" dirty="0"/>
          </a:p>
        </p:txBody>
      </p:sp>
    </p:spTree>
    <p:extLst>
      <p:ext uri="{BB962C8B-B14F-4D97-AF65-F5344CB8AC3E}">
        <p14:creationId xmlns:p14="http://schemas.microsoft.com/office/powerpoint/2010/main" val="657107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27</TotalTime>
  <Words>1124</Words>
  <Application>Microsoft Office PowerPoint</Application>
  <PresentationFormat>Widescreen</PresentationFormat>
  <Paragraphs>145</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Harsh Rumalwala</cp:lastModifiedBy>
  <cp:revision>3</cp:revision>
  <dcterms:created xsi:type="dcterms:W3CDTF">2013-01-27T09:14:16Z</dcterms:created>
  <dcterms:modified xsi:type="dcterms:W3CDTF">2026-07-26T07:39:48Z</dcterms:modified>
  <cp:category/>
</cp:coreProperties>
</file>