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s/slide58.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7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0.xml" ContentType="application/vnd.openxmlformats-officedocument.presentationml.slideLayout+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72"/>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 id="300" r:id="rId46"/>
    <p:sldId id="301" r:id="rId47"/>
    <p:sldId id="302" r:id="rId48"/>
    <p:sldId id="303" r:id="rId49"/>
    <p:sldId id="304" r:id="rId50"/>
    <p:sldId id="305" r:id="rId51"/>
    <p:sldId id="306" r:id="rId52"/>
    <p:sldId id="307" r:id="rId53"/>
    <p:sldId id="308" r:id="rId54"/>
    <p:sldId id="309" r:id="rId55"/>
    <p:sldId id="310" r:id="rId56"/>
    <p:sldId id="311" r:id="rId57"/>
    <p:sldId id="312" r:id="rId58"/>
    <p:sldId id="313" r:id="rId59"/>
    <p:sldId id="314" r:id="rId60"/>
    <p:sldId id="315" r:id="rId61"/>
    <p:sldId id="316" r:id="rId62"/>
    <p:sldId id="317" r:id="rId63"/>
    <p:sldId id="318" r:id="rId64"/>
    <p:sldId id="319" r:id="rId65"/>
    <p:sldId id="320" r:id="rId66"/>
    <p:sldId id="321" r:id="rId67"/>
    <p:sldId id="322" r:id="rId68"/>
    <p:sldId id="323" r:id="rId69"/>
    <p:sldId id="324" r:id="rId70"/>
    <p:sldId id="325" r:id="rId7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110" d="100"/>
          <a:sy n="110" d="100"/>
        </p:scale>
        <p:origin x="-1644" y="-90"/>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tableStyles" Target="tableStyles.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notesMaster" Target="notesMasters/notesMaster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8504B3B-6518-4C41-BEC3-DE3F97718742}" type="datetimeFigureOut">
              <a:rPr lang="en-US" smtClean="0"/>
              <a:pPr/>
              <a:t>10/16/2012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8789307-9FB9-4EB3-8027-CA63FD2E3586}"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563F6B1F-8359-4108-9364-5F832163CCBE}" type="datetimeFigureOut">
              <a:rPr lang="en-US" smtClean="0"/>
              <a:pPr/>
              <a:t>10/16/2012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41F7F7F-FD49-49EF-8473-6B92282D3F55}"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63F6B1F-8359-4108-9364-5F832163CCBE}" type="datetimeFigureOut">
              <a:rPr lang="en-US" smtClean="0"/>
              <a:pPr/>
              <a:t>10/16/2012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41F7F7F-FD49-49EF-8473-6B92282D3F55}"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63F6B1F-8359-4108-9364-5F832163CCBE}" type="datetimeFigureOut">
              <a:rPr lang="en-US" smtClean="0"/>
              <a:pPr/>
              <a:t>10/16/2012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41F7F7F-FD49-49EF-8473-6B92282D3F55}"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563F6B1F-8359-4108-9364-5F832163CCBE}" type="datetimeFigureOut">
              <a:rPr lang="en-US" smtClean="0"/>
              <a:pPr/>
              <a:t>10/16/2012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41F7F7F-FD49-49EF-8473-6B92282D3F55}"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563F6B1F-8359-4108-9364-5F832163CCBE}" type="datetimeFigureOut">
              <a:rPr lang="en-US" smtClean="0"/>
              <a:pPr/>
              <a:t>10/16/2012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41F7F7F-FD49-49EF-8473-6B92282D3F55}"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563F6B1F-8359-4108-9364-5F832163CCBE}" type="datetimeFigureOut">
              <a:rPr lang="en-US" smtClean="0"/>
              <a:pPr/>
              <a:t>10/16/2012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41F7F7F-FD49-49EF-8473-6B92282D3F55}"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63F6B1F-8359-4108-9364-5F832163CCBE}" type="datetimeFigureOut">
              <a:rPr lang="en-US" smtClean="0"/>
              <a:pPr/>
              <a:t>10/16/2012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41F7F7F-FD49-49EF-8473-6B92282D3F55}"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63F6B1F-8359-4108-9364-5F832163CCBE}" type="datetimeFigureOut">
              <a:rPr lang="en-US" smtClean="0"/>
              <a:pPr/>
              <a:t>10/16/2012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41F7F7F-FD49-49EF-8473-6B92282D3F55}"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63F6B1F-8359-4108-9364-5F832163CCBE}" type="datetimeFigureOut">
              <a:rPr lang="en-US" smtClean="0"/>
              <a:pPr/>
              <a:t>10/16/2012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41F7F7F-FD49-49EF-8473-6B92282D3F55}"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63F6B1F-8359-4108-9364-5F832163CCBE}" type="datetimeFigureOut">
              <a:rPr lang="en-US" smtClean="0"/>
              <a:pPr/>
              <a:t>10/16/2012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41F7F7F-FD49-49EF-8473-6B92282D3F55}"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63F6B1F-8359-4108-9364-5F832163CCBE}" type="datetimeFigureOut">
              <a:rPr lang="en-US" smtClean="0"/>
              <a:pPr/>
              <a:t>10/16/2012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41F7F7F-FD49-49EF-8473-6B92282D3F55}"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63F6B1F-8359-4108-9364-5F832163CCBE}" type="datetimeFigureOut">
              <a:rPr lang="en-US" smtClean="0"/>
              <a:pPr/>
              <a:t>10/16/2012</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41F7F7F-FD49-49EF-8473-6B92282D3F55}"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228600"/>
            <a:ext cx="9144000" cy="4093428"/>
          </a:xfrm>
          <a:prstGeom prst="rect">
            <a:avLst/>
          </a:prstGeom>
          <a:noFill/>
        </p:spPr>
        <p:txBody>
          <a:bodyPr wrap="square" rtlCol="0">
            <a:spAutoFit/>
          </a:bodyPr>
          <a:lstStyle/>
          <a:p>
            <a:pPr marL="457200" lvl="0" indent="-457200">
              <a:buAutoNum type="arabicParenR"/>
            </a:pPr>
            <a:r>
              <a:rPr lang="en-US" sz="2000" dirty="0" smtClean="0">
                <a:latin typeface="+mj-lt"/>
                <a:ea typeface="Tahoma" pitchFamily="34" charset="0"/>
                <a:cs typeface="Tahoma" pitchFamily="34" charset="0"/>
              </a:rPr>
              <a:t>That </a:t>
            </a:r>
            <a:r>
              <a:rPr lang="en-US" sz="2000" dirty="0">
                <a:latin typeface="+mj-lt"/>
                <a:ea typeface="Tahoma" pitchFamily="34" charset="0"/>
                <a:cs typeface="Tahoma" pitchFamily="34" charset="0"/>
              </a:rPr>
              <a:t>the new managing editor rose from the publications soft news sections to a leadership position is more of a landmark in the industry than </a:t>
            </a:r>
            <a:r>
              <a:rPr lang="en-US" sz="2000" u="sng" dirty="0">
                <a:latin typeface="+mj-lt"/>
                <a:ea typeface="Tahoma" pitchFamily="34" charset="0"/>
                <a:cs typeface="Tahoma" pitchFamily="34" charset="0"/>
              </a:rPr>
              <a:t>her being a woman</a:t>
            </a:r>
            <a:r>
              <a:rPr lang="en-US" sz="2000" dirty="0">
                <a:latin typeface="+mj-lt"/>
                <a:ea typeface="Tahoma" pitchFamily="34" charset="0"/>
                <a:cs typeface="Tahoma" pitchFamily="34" charset="0"/>
              </a:rPr>
              <a:t>. </a:t>
            </a:r>
            <a:br>
              <a:rPr lang="en-US" sz="2000" dirty="0">
                <a:latin typeface="+mj-lt"/>
                <a:ea typeface="Tahoma" pitchFamily="34" charset="0"/>
                <a:cs typeface="Tahoma" pitchFamily="34" charset="0"/>
              </a:rPr>
            </a:br>
            <a:r>
              <a:rPr lang="en-US" sz="2000" dirty="0">
                <a:latin typeface="+mj-lt"/>
                <a:ea typeface="Tahoma" pitchFamily="34" charset="0"/>
                <a:cs typeface="Tahoma" pitchFamily="34" charset="0"/>
              </a:rPr>
              <a:t/>
            </a:r>
            <a:br>
              <a:rPr lang="en-US" sz="2000" dirty="0">
                <a:latin typeface="+mj-lt"/>
                <a:ea typeface="Tahoma" pitchFamily="34" charset="0"/>
                <a:cs typeface="Tahoma" pitchFamily="34" charset="0"/>
              </a:rPr>
            </a:br>
            <a:r>
              <a:rPr lang="en-US" sz="2000" dirty="0">
                <a:latin typeface="+mj-lt"/>
                <a:ea typeface="Tahoma" pitchFamily="34" charset="0"/>
                <a:cs typeface="Tahoma" pitchFamily="34" charset="0"/>
              </a:rPr>
              <a:t>A. her being a woman </a:t>
            </a:r>
            <a:endParaRPr lang="en-US" sz="2000" dirty="0" smtClean="0">
              <a:latin typeface="+mj-lt"/>
              <a:ea typeface="Tahoma" pitchFamily="34" charset="0"/>
              <a:cs typeface="Tahoma" pitchFamily="34" charset="0"/>
            </a:endParaRPr>
          </a:p>
          <a:p>
            <a:pPr marL="457200" lvl="0" indent="-457200"/>
            <a:r>
              <a:rPr lang="en-US" sz="2000" dirty="0">
                <a:latin typeface="+mj-lt"/>
                <a:ea typeface="Tahoma" pitchFamily="34" charset="0"/>
                <a:cs typeface="Tahoma" pitchFamily="34" charset="0"/>
              </a:rPr>
              <a:t/>
            </a:r>
            <a:br>
              <a:rPr lang="en-US" sz="2000" dirty="0">
                <a:latin typeface="+mj-lt"/>
                <a:ea typeface="Tahoma" pitchFamily="34" charset="0"/>
                <a:cs typeface="Tahoma" pitchFamily="34" charset="0"/>
              </a:rPr>
            </a:br>
            <a:r>
              <a:rPr lang="en-US" sz="2000" dirty="0">
                <a:latin typeface="+mj-lt"/>
                <a:ea typeface="Tahoma" pitchFamily="34" charset="0"/>
                <a:cs typeface="Tahoma" pitchFamily="34" charset="0"/>
              </a:rPr>
              <a:t>B. being a woman is </a:t>
            </a:r>
            <a:endParaRPr lang="en-US" sz="2000" dirty="0" smtClean="0">
              <a:latin typeface="+mj-lt"/>
              <a:ea typeface="Tahoma" pitchFamily="34" charset="0"/>
              <a:cs typeface="Tahoma" pitchFamily="34" charset="0"/>
            </a:endParaRPr>
          </a:p>
          <a:p>
            <a:pPr marL="457200" lvl="0" indent="-457200"/>
            <a:r>
              <a:rPr lang="en-US" sz="2000" dirty="0">
                <a:latin typeface="+mj-lt"/>
                <a:ea typeface="Tahoma" pitchFamily="34" charset="0"/>
                <a:cs typeface="Tahoma" pitchFamily="34" charset="0"/>
              </a:rPr>
              <a:t/>
            </a:r>
            <a:br>
              <a:rPr lang="en-US" sz="2000" dirty="0">
                <a:latin typeface="+mj-lt"/>
                <a:ea typeface="Tahoma" pitchFamily="34" charset="0"/>
                <a:cs typeface="Tahoma" pitchFamily="34" charset="0"/>
              </a:rPr>
            </a:br>
            <a:r>
              <a:rPr lang="en-US" sz="2000" dirty="0">
                <a:latin typeface="+mj-lt"/>
                <a:ea typeface="Tahoma" pitchFamily="34" charset="0"/>
                <a:cs typeface="Tahoma" pitchFamily="34" charset="0"/>
              </a:rPr>
              <a:t>C. her </a:t>
            </a:r>
            <a:r>
              <a:rPr lang="en-US" sz="2000" dirty="0" smtClean="0">
                <a:latin typeface="+mj-lt"/>
                <a:ea typeface="Tahoma" pitchFamily="34" charset="0"/>
                <a:cs typeface="Tahoma" pitchFamily="34" charset="0"/>
              </a:rPr>
              <a:t>womanhood</a:t>
            </a:r>
          </a:p>
          <a:p>
            <a:pPr marL="457200" lvl="0" indent="-457200"/>
            <a:r>
              <a:rPr lang="en-US" sz="2000" dirty="0">
                <a:latin typeface="+mj-lt"/>
                <a:ea typeface="Tahoma" pitchFamily="34" charset="0"/>
                <a:cs typeface="Tahoma" pitchFamily="34" charset="0"/>
              </a:rPr>
              <a:t/>
            </a:r>
            <a:br>
              <a:rPr lang="en-US" sz="2000" dirty="0">
                <a:latin typeface="+mj-lt"/>
                <a:ea typeface="Tahoma" pitchFamily="34" charset="0"/>
                <a:cs typeface="Tahoma" pitchFamily="34" charset="0"/>
              </a:rPr>
            </a:br>
            <a:r>
              <a:rPr lang="en-US" sz="2000" dirty="0">
                <a:latin typeface="+mj-lt"/>
                <a:ea typeface="Tahoma" pitchFamily="34" charset="0"/>
                <a:cs typeface="Tahoma" pitchFamily="34" charset="0"/>
              </a:rPr>
              <a:t>D. that she was a woman </a:t>
            </a:r>
            <a:endParaRPr lang="en-US" sz="2000" dirty="0" smtClean="0">
              <a:latin typeface="+mj-lt"/>
              <a:ea typeface="Tahoma" pitchFamily="34" charset="0"/>
              <a:cs typeface="Tahoma" pitchFamily="34" charset="0"/>
            </a:endParaRPr>
          </a:p>
          <a:p>
            <a:pPr marL="457200" lvl="0" indent="-457200"/>
            <a:r>
              <a:rPr lang="en-US" sz="2000" dirty="0">
                <a:latin typeface="+mj-lt"/>
                <a:ea typeface="Tahoma" pitchFamily="34" charset="0"/>
                <a:cs typeface="Tahoma" pitchFamily="34" charset="0"/>
              </a:rPr>
              <a:t/>
            </a:r>
            <a:br>
              <a:rPr lang="en-US" sz="2000" dirty="0">
                <a:latin typeface="+mj-lt"/>
                <a:ea typeface="Tahoma" pitchFamily="34" charset="0"/>
                <a:cs typeface="Tahoma" pitchFamily="34" charset="0"/>
              </a:rPr>
            </a:br>
            <a:r>
              <a:rPr lang="en-US" sz="2000" dirty="0">
                <a:latin typeface="+mj-lt"/>
                <a:ea typeface="Tahoma" pitchFamily="34" charset="0"/>
                <a:cs typeface="Tahoma" pitchFamily="34" charset="0"/>
              </a:rPr>
              <a:t>E. that she is a woman</a:t>
            </a:r>
          </a:p>
          <a:p>
            <a:endParaRPr lang="en-US" sz="2000" dirty="0">
              <a:latin typeface="+mj-lt"/>
              <a:ea typeface="Tahoma" pitchFamily="34" charset="0"/>
              <a:cs typeface="Tahoma" pitchFamily="34"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52400" y="228600"/>
            <a:ext cx="8610600" cy="4401205"/>
          </a:xfrm>
          <a:prstGeom prst="rect">
            <a:avLst/>
          </a:prstGeom>
          <a:noFill/>
        </p:spPr>
        <p:txBody>
          <a:bodyPr wrap="square" rtlCol="0">
            <a:spAutoFit/>
          </a:bodyPr>
          <a:lstStyle/>
          <a:p>
            <a:pPr lvl="0"/>
            <a:r>
              <a:rPr lang="en-US" sz="2000" dirty="0" smtClean="0">
                <a:latin typeface="+mj-lt"/>
                <a:ea typeface="Tahoma" pitchFamily="34" charset="0"/>
                <a:cs typeface="Tahoma" pitchFamily="34" charset="0"/>
              </a:rPr>
              <a:t>2) In </a:t>
            </a:r>
            <a:r>
              <a:rPr lang="en-US" sz="2000" dirty="0">
                <a:latin typeface="+mj-lt"/>
                <a:ea typeface="Tahoma" pitchFamily="34" charset="0"/>
                <a:cs typeface="Tahoma" pitchFamily="34" charset="0"/>
              </a:rPr>
              <a:t>a leveraged buyout, investors borrow huge sums of money to buy companies, hoping to pay off the debt </a:t>
            </a:r>
            <a:r>
              <a:rPr lang="en-US" sz="2000" u="sng" dirty="0">
                <a:latin typeface="+mj-lt"/>
                <a:ea typeface="Tahoma" pitchFamily="34" charset="0"/>
                <a:cs typeface="Tahoma" pitchFamily="34" charset="0"/>
              </a:rPr>
              <a:t>by using the company's earnings and to profit</a:t>
            </a:r>
            <a:r>
              <a:rPr lang="en-US" sz="2000" dirty="0">
                <a:latin typeface="+mj-lt"/>
                <a:ea typeface="Tahoma" pitchFamily="34" charset="0"/>
                <a:cs typeface="Tahoma" pitchFamily="34" charset="0"/>
              </a:rPr>
              <a:t> richly by the later resale of the companies or their divisions. </a:t>
            </a:r>
            <a:br>
              <a:rPr lang="en-US" sz="2000" dirty="0">
                <a:latin typeface="+mj-lt"/>
                <a:ea typeface="Tahoma" pitchFamily="34" charset="0"/>
                <a:cs typeface="Tahoma" pitchFamily="34" charset="0"/>
              </a:rPr>
            </a:br>
            <a:r>
              <a:rPr lang="en-US" sz="2000" dirty="0">
                <a:latin typeface="+mj-lt"/>
                <a:ea typeface="Tahoma" pitchFamily="34" charset="0"/>
                <a:cs typeface="Tahoma" pitchFamily="34" charset="0"/>
              </a:rPr>
              <a:t/>
            </a:r>
            <a:br>
              <a:rPr lang="en-US" sz="2000" dirty="0">
                <a:latin typeface="+mj-lt"/>
                <a:ea typeface="Tahoma" pitchFamily="34" charset="0"/>
                <a:cs typeface="Tahoma" pitchFamily="34" charset="0"/>
              </a:rPr>
            </a:br>
            <a:r>
              <a:rPr lang="en-US" sz="2000" dirty="0">
                <a:latin typeface="+mj-lt"/>
                <a:ea typeface="Tahoma" pitchFamily="34" charset="0"/>
                <a:cs typeface="Tahoma" pitchFamily="34" charset="0"/>
              </a:rPr>
              <a:t>A. by using the company's earnings and to profit </a:t>
            </a:r>
            <a:endParaRPr lang="en-US" sz="2000" dirty="0" smtClean="0">
              <a:latin typeface="+mj-lt"/>
              <a:ea typeface="Tahoma" pitchFamily="34" charset="0"/>
              <a:cs typeface="Tahoma" pitchFamily="34" charset="0"/>
            </a:endParaRPr>
          </a:p>
          <a:p>
            <a:pPr lvl="0"/>
            <a:r>
              <a:rPr lang="en-US" sz="2000" dirty="0">
                <a:latin typeface="+mj-lt"/>
                <a:ea typeface="Tahoma" pitchFamily="34" charset="0"/>
                <a:cs typeface="Tahoma" pitchFamily="34" charset="0"/>
              </a:rPr>
              <a:t/>
            </a:r>
            <a:br>
              <a:rPr lang="en-US" sz="2000" dirty="0">
                <a:latin typeface="+mj-lt"/>
                <a:ea typeface="Tahoma" pitchFamily="34" charset="0"/>
                <a:cs typeface="Tahoma" pitchFamily="34" charset="0"/>
              </a:rPr>
            </a:br>
            <a:r>
              <a:rPr lang="en-US" sz="2000" dirty="0">
                <a:latin typeface="+mj-lt"/>
                <a:ea typeface="Tahoma" pitchFamily="34" charset="0"/>
                <a:cs typeface="Tahoma" pitchFamily="34" charset="0"/>
              </a:rPr>
              <a:t>B. by using the companies' earnings and by profiting </a:t>
            </a:r>
            <a:endParaRPr lang="en-US" sz="2000" dirty="0" smtClean="0">
              <a:latin typeface="+mj-lt"/>
              <a:ea typeface="Tahoma" pitchFamily="34" charset="0"/>
              <a:cs typeface="Tahoma" pitchFamily="34" charset="0"/>
            </a:endParaRPr>
          </a:p>
          <a:p>
            <a:pPr lvl="0"/>
            <a:r>
              <a:rPr lang="en-US" sz="2000" dirty="0">
                <a:latin typeface="+mj-lt"/>
                <a:ea typeface="Tahoma" pitchFamily="34" charset="0"/>
                <a:cs typeface="Tahoma" pitchFamily="34" charset="0"/>
              </a:rPr>
              <a:t/>
            </a:r>
            <a:br>
              <a:rPr lang="en-US" sz="2000" dirty="0">
                <a:latin typeface="+mj-lt"/>
                <a:ea typeface="Tahoma" pitchFamily="34" charset="0"/>
                <a:cs typeface="Tahoma" pitchFamily="34" charset="0"/>
              </a:rPr>
            </a:br>
            <a:r>
              <a:rPr lang="en-US" sz="2000" dirty="0">
                <a:latin typeface="+mj-lt"/>
                <a:ea typeface="Tahoma" pitchFamily="34" charset="0"/>
                <a:cs typeface="Tahoma" pitchFamily="34" charset="0"/>
              </a:rPr>
              <a:t>C. using the companies' earnings and profiting </a:t>
            </a:r>
            <a:endParaRPr lang="en-US" sz="2000" dirty="0" smtClean="0">
              <a:latin typeface="+mj-lt"/>
              <a:ea typeface="Tahoma" pitchFamily="34" charset="0"/>
              <a:cs typeface="Tahoma" pitchFamily="34" charset="0"/>
            </a:endParaRPr>
          </a:p>
          <a:p>
            <a:pPr lvl="0"/>
            <a:r>
              <a:rPr lang="en-US" sz="2000" dirty="0">
                <a:latin typeface="+mj-lt"/>
                <a:ea typeface="Tahoma" pitchFamily="34" charset="0"/>
                <a:cs typeface="Tahoma" pitchFamily="34" charset="0"/>
              </a:rPr>
              <a:t/>
            </a:r>
            <a:br>
              <a:rPr lang="en-US" sz="2000" dirty="0">
                <a:latin typeface="+mj-lt"/>
                <a:ea typeface="Tahoma" pitchFamily="34" charset="0"/>
                <a:cs typeface="Tahoma" pitchFamily="34" charset="0"/>
              </a:rPr>
            </a:br>
            <a:r>
              <a:rPr lang="en-US" sz="2000" dirty="0">
                <a:latin typeface="+mj-lt"/>
                <a:ea typeface="Tahoma" pitchFamily="34" charset="0"/>
                <a:cs typeface="Tahoma" pitchFamily="34" charset="0"/>
              </a:rPr>
              <a:t>D. with the company's earnings, profiting </a:t>
            </a:r>
            <a:endParaRPr lang="en-US" sz="2000" dirty="0" smtClean="0">
              <a:latin typeface="+mj-lt"/>
              <a:ea typeface="Tahoma" pitchFamily="34" charset="0"/>
              <a:cs typeface="Tahoma" pitchFamily="34" charset="0"/>
            </a:endParaRPr>
          </a:p>
          <a:p>
            <a:pPr lvl="0"/>
            <a:r>
              <a:rPr lang="en-US" sz="2000" dirty="0">
                <a:latin typeface="+mj-lt"/>
                <a:ea typeface="Tahoma" pitchFamily="34" charset="0"/>
                <a:cs typeface="Tahoma" pitchFamily="34" charset="0"/>
              </a:rPr>
              <a:t/>
            </a:r>
            <a:br>
              <a:rPr lang="en-US" sz="2000" dirty="0">
                <a:latin typeface="+mj-lt"/>
                <a:ea typeface="Tahoma" pitchFamily="34" charset="0"/>
                <a:cs typeface="Tahoma" pitchFamily="34" charset="0"/>
              </a:rPr>
            </a:br>
            <a:r>
              <a:rPr lang="en-US" sz="2000" dirty="0">
                <a:latin typeface="+mj-lt"/>
                <a:ea typeface="Tahoma" pitchFamily="34" charset="0"/>
                <a:cs typeface="Tahoma" pitchFamily="34" charset="0"/>
              </a:rPr>
              <a:t>E. with the companies' earnings and to profit</a:t>
            </a:r>
          </a:p>
          <a:p>
            <a:endParaRPr lang="en-US" sz="2000" dirty="0">
              <a:latin typeface="+mj-lt"/>
              <a:ea typeface="Tahoma" pitchFamily="34" charset="0"/>
              <a:cs typeface="Tahoma" pitchFamily="34"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57200" y="304800"/>
            <a:ext cx="8305800" cy="5940088"/>
          </a:xfrm>
          <a:prstGeom prst="rect">
            <a:avLst/>
          </a:prstGeom>
          <a:noFill/>
        </p:spPr>
        <p:txBody>
          <a:bodyPr wrap="square" rtlCol="0">
            <a:spAutoFit/>
          </a:bodyPr>
          <a:lstStyle/>
          <a:p>
            <a:r>
              <a:rPr lang="en-US" sz="2000" dirty="0" smtClean="0"/>
              <a:t>3)Legislation </a:t>
            </a:r>
            <a:r>
              <a:rPr lang="en-US" sz="2000" dirty="0"/>
              <a:t>in the Canadian province of Ontario requires of both public and private employers </a:t>
            </a:r>
            <a:r>
              <a:rPr lang="en-US" sz="2000" u="sng" dirty="0"/>
              <a:t>that pay be the same for jobs historically held by women as for jobs requiring comparable skill that are</a:t>
            </a:r>
            <a:r>
              <a:rPr lang="en-US" sz="2000" dirty="0"/>
              <a:t> usually held by men. </a:t>
            </a:r>
            <a:br>
              <a:rPr lang="en-US" sz="2000" dirty="0"/>
            </a:br>
            <a:r>
              <a:rPr lang="en-US" sz="2000" dirty="0"/>
              <a:t/>
            </a:r>
            <a:br>
              <a:rPr lang="en-US" sz="2000" dirty="0"/>
            </a:br>
            <a:r>
              <a:rPr lang="en-US" sz="2000" dirty="0"/>
              <a:t>(A) that pay be the same for jobs historically held by women as for jobs requiring comparable skill that are </a:t>
            </a:r>
            <a:endParaRPr lang="en-US" sz="2000" dirty="0" smtClean="0"/>
          </a:p>
          <a:p>
            <a:r>
              <a:rPr lang="en-US" sz="2000" dirty="0"/>
              <a:t/>
            </a:r>
            <a:br>
              <a:rPr lang="en-US" sz="2000" dirty="0"/>
            </a:br>
            <a:r>
              <a:rPr lang="en-US" sz="2000" dirty="0"/>
              <a:t>(B) that pay for jobs historically held by women should be the same as for a job requiring comparable skills </a:t>
            </a:r>
            <a:endParaRPr lang="en-US" sz="2000" dirty="0" smtClean="0"/>
          </a:p>
          <a:p>
            <a:r>
              <a:rPr lang="en-US" sz="2000" dirty="0"/>
              <a:t/>
            </a:r>
            <a:br>
              <a:rPr lang="en-US" sz="2000" dirty="0"/>
            </a:br>
            <a:r>
              <a:rPr lang="en-US" sz="2000" dirty="0"/>
              <a:t>(C) to pay the same in jobs historically held by women as in jobs of comparable skill that are </a:t>
            </a:r>
            <a:endParaRPr lang="en-US" sz="2000" dirty="0" smtClean="0"/>
          </a:p>
          <a:p>
            <a:r>
              <a:rPr lang="en-US" sz="2000" dirty="0"/>
              <a:t/>
            </a:r>
            <a:br>
              <a:rPr lang="en-US" sz="2000" dirty="0"/>
            </a:br>
            <a:r>
              <a:rPr lang="en-US" sz="2000" dirty="0"/>
              <a:t>(D) to pay the same regardless of whether a job was historically held by women or is one demanding comparable skills </a:t>
            </a:r>
            <a:endParaRPr lang="en-US" sz="2000" dirty="0" smtClean="0"/>
          </a:p>
          <a:p>
            <a:endParaRPr lang="en-US" sz="2000" dirty="0" smtClean="0"/>
          </a:p>
          <a:p>
            <a:r>
              <a:rPr lang="en-US" sz="2000" dirty="0"/>
              <a:t>(E) to pay as much for jobs historically held by women as for a job demanding comparable skills</a:t>
            </a:r>
            <a:br>
              <a:rPr lang="en-US" sz="2000" dirty="0"/>
            </a:br>
            <a:endParaRPr lang="en-US" sz="2000" dirty="0">
              <a:latin typeface="Tahoma" pitchFamily="34" charset="0"/>
              <a:ea typeface="Tahoma" pitchFamily="34" charset="0"/>
              <a:cs typeface="Tahoma" pitchFamily="34"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52400" y="228600"/>
            <a:ext cx="8763000" cy="4093428"/>
          </a:xfrm>
          <a:prstGeom prst="rect">
            <a:avLst/>
          </a:prstGeom>
          <a:noFill/>
        </p:spPr>
        <p:txBody>
          <a:bodyPr wrap="square" rtlCol="0">
            <a:spAutoFit/>
          </a:bodyPr>
          <a:lstStyle/>
          <a:p>
            <a:pPr lvl="0"/>
            <a:r>
              <a:rPr lang="en-US" sz="2000" dirty="0" smtClean="0">
                <a:latin typeface="Calibri "/>
                <a:ea typeface="Tahoma" pitchFamily="34" charset="0"/>
                <a:cs typeface="Tahoma" pitchFamily="34" charset="0"/>
              </a:rPr>
              <a:t> 4)In </a:t>
            </a:r>
            <a:r>
              <a:rPr lang="en-US" sz="2000" dirty="0">
                <a:latin typeface="Calibri "/>
                <a:ea typeface="Tahoma" pitchFamily="34" charset="0"/>
                <a:cs typeface="Tahoma" pitchFamily="34" charset="0"/>
              </a:rPr>
              <a:t>order to evenly and effectively paint a rough surface, it is necessary to sand </a:t>
            </a:r>
            <a:r>
              <a:rPr lang="en-US" sz="2000" u="sng" dirty="0">
                <a:latin typeface="Calibri "/>
                <a:ea typeface="Tahoma" pitchFamily="34" charset="0"/>
                <a:cs typeface="Tahoma" pitchFamily="34" charset="0"/>
              </a:rPr>
              <a:t>it and apply primer before applying the paint.</a:t>
            </a:r>
            <a:r>
              <a:rPr lang="en-US" sz="2000" dirty="0">
                <a:latin typeface="Calibri "/>
                <a:ea typeface="Tahoma" pitchFamily="34" charset="0"/>
                <a:cs typeface="Tahoma" pitchFamily="34" charset="0"/>
              </a:rPr>
              <a:t> </a:t>
            </a:r>
            <a:br>
              <a:rPr lang="en-US" sz="2000" dirty="0">
                <a:latin typeface="Calibri "/>
                <a:ea typeface="Tahoma" pitchFamily="34" charset="0"/>
                <a:cs typeface="Tahoma" pitchFamily="34" charset="0"/>
              </a:rPr>
            </a:br>
            <a:r>
              <a:rPr lang="en-US" sz="2000" dirty="0">
                <a:latin typeface="Calibri "/>
                <a:ea typeface="Tahoma" pitchFamily="34" charset="0"/>
                <a:cs typeface="Tahoma" pitchFamily="34" charset="0"/>
              </a:rPr>
              <a:t>(A) it and apply primer before applying the paint </a:t>
            </a:r>
            <a:endParaRPr lang="en-US" sz="2000" dirty="0" smtClean="0">
              <a:latin typeface="Calibri "/>
              <a:ea typeface="Tahoma" pitchFamily="34" charset="0"/>
              <a:cs typeface="Tahoma" pitchFamily="34" charset="0"/>
            </a:endParaRPr>
          </a:p>
          <a:p>
            <a:pPr lvl="0"/>
            <a:r>
              <a:rPr lang="en-US" sz="2000" dirty="0">
                <a:latin typeface="Calibri "/>
                <a:ea typeface="Tahoma" pitchFamily="34" charset="0"/>
                <a:cs typeface="Tahoma" pitchFamily="34" charset="0"/>
              </a:rPr>
              <a:t/>
            </a:r>
            <a:br>
              <a:rPr lang="en-US" sz="2000" dirty="0">
                <a:latin typeface="Calibri "/>
                <a:ea typeface="Tahoma" pitchFamily="34" charset="0"/>
                <a:cs typeface="Tahoma" pitchFamily="34" charset="0"/>
              </a:rPr>
            </a:br>
            <a:r>
              <a:rPr lang="en-US" sz="2000" dirty="0">
                <a:latin typeface="Calibri "/>
                <a:ea typeface="Tahoma" pitchFamily="34" charset="0"/>
                <a:cs typeface="Tahoma" pitchFamily="34" charset="0"/>
              </a:rPr>
              <a:t>(B) it and prime it and paint it </a:t>
            </a:r>
            <a:endParaRPr lang="en-US" sz="2000" dirty="0" smtClean="0">
              <a:latin typeface="Calibri "/>
              <a:ea typeface="Tahoma" pitchFamily="34" charset="0"/>
              <a:cs typeface="Tahoma" pitchFamily="34" charset="0"/>
            </a:endParaRPr>
          </a:p>
          <a:p>
            <a:pPr lvl="0"/>
            <a:r>
              <a:rPr lang="en-US" sz="2000" dirty="0">
                <a:latin typeface="Calibri "/>
                <a:ea typeface="Tahoma" pitchFamily="34" charset="0"/>
                <a:cs typeface="Tahoma" pitchFamily="34" charset="0"/>
              </a:rPr>
              <a:t/>
            </a:r>
            <a:br>
              <a:rPr lang="en-US" sz="2000" dirty="0">
                <a:latin typeface="Calibri "/>
                <a:ea typeface="Tahoma" pitchFamily="34" charset="0"/>
                <a:cs typeface="Tahoma" pitchFamily="34" charset="0"/>
              </a:rPr>
            </a:br>
            <a:r>
              <a:rPr lang="en-US" sz="2000" dirty="0">
                <a:latin typeface="Calibri "/>
                <a:ea typeface="Tahoma" pitchFamily="34" charset="0"/>
                <a:cs typeface="Tahoma" pitchFamily="34" charset="0"/>
              </a:rPr>
              <a:t>(C) it, then prime it, then paint it </a:t>
            </a:r>
            <a:endParaRPr lang="en-US" sz="2000" dirty="0" smtClean="0">
              <a:latin typeface="Calibri "/>
              <a:ea typeface="Tahoma" pitchFamily="34" charset="0"/>
              <a:cs typeface="Tahoma" pitchFamily="34" charset="0"/>
            </a:endParaRPr>
          </a:p>
          <a:p>
            <a:pPr lvl="0"/>
            <a:r>
              <a:rPr lang="en-US" sz="2000" dirty="0">
                <a:latin typeface="Calibri "/>
                <a:ea typeface="Tahoma" pitchFamily="34" charset="0"/>
                <a:cs typeface="Tahoma" pitchFamily="34" charset="0"/>
              </a:rPr>
              <a:t/>
            </a:r>
            <a:br>
              <a:rPr lang="en-US" sz="2000" dirty="0">
                <a:latin typeface="Calibri "/>
                <a:ea typeface="Tahoma" pitchFamily="34" charset="0"/>
                <a:cs typeface="Tahoma" pitchFamily="34" charset="0"/>
              </a:rPr>
            </a:br>
            <a:r>
              <a:rPr lang="en-US" sz="2000" dirty="0">
                <a:latin typeface="Calibri "/>
                <a:ea typeface="Tahoma" pitchFamily="34" charset="0"/>
                <a:cs typeface="Tahoma" pitchFamily="34" charset="0"/>
              </a:rPr>
              <a:t>(D) the surface and apply primer before you </a:t>
            </a:r>
            <a:endParaRPr lang="en-US" sz="2000" dirty="0" smtClean="0">
              <a:latin typeface="Calibri "/>
              <a:ea typeface="Tahoma" pitchFamily="34" charset="0"/>
              <a:cs typeface="Tahoma" pitchFamily="34" charset="0"/>
            </a:endParaRPr>
          </a:p>
          <a:p>
            <a:pPr lvl="0"/>
            <a:r>
              <a:rPr lang="en-US" sz="2000" dirty="0" smtClean="0">
                <a:latin typeface="Calibri "/>
                <a:ea typeface="Tahoma" pitchFamily="34" charset="0"/>
                <a:cs typeface="Tahoma" pitchFamily="34" charset="0"/>
              </a:rPr>
              <a:t>      apply </a:t>
            </a:r>
            <a:r>
              <a:rPr lang="en-US" sz="2000" dirty="0">
                <a:latin typeface="Calibri "/>
                <a:ea typeface="Tahoma" pitchFamily="34" charset="0"/>
                <a:cs typeface="Tahoma" pitchFamily="34" charset="0"/>
              </a:rPr>
              <a:t>paint to the surface </a:t>
            </a:r>
            <a:endParaRPr lang="en-US" sz="2000" dirty="0" smtClean="0">
              <a:latin typeface="Calibri "/>
              <a:ea typeface="Tahoma" pitchFamily="34" charset="0"/>
              <a:cs typeface="Tahoma" pitchFamily="34" charset="0"/>
            </a:endParaRPr>
          </a:p>
          <a:p>
            <a:pPr lvl="0"/>
            <a:r>
              <a:rPr lang="en-US" sz="2000" dirty="0">
                <a:latin typeface="Calibri "/>
                <a:ea typeface="Tahoma" pitchFamily="34" charset="0"/>
                <a:cs typeface="Tahoma" pitchFamily="34" charset="0"/>
              </a:rPr>
              <a:t/>
            </a:r>
            <a:br>
              <a:rPr lang="en-US" sz="2000" dirty="0">
                <a:latin typeface="Calibri "/>
                <a:ea typeface="Tahoma" pitchFamily="34" charset="0"/>
                <a:cs typeface="Tahoma" pitchFamily="34" charset="0"/>
              </a:rPr>
            </a:br>
            <a:r>
              <a:rPr lang="en-US" sz="2000" dirty="0">
                <a:latin typeface="Calibri "/>
                <a:ea typeface="Tahoma" pitchFamily="34" charset="0"/>
                <a:cs typeface="Tahoma" pitchFamily="34" charset="0"/>
              </a:rPr>
              <a:t>(E) the surface, apply primer to the surface and then paint it</a:t>
            </a:r>
          </a:p>
          <a:p>
            <a:endParaRPr lang="en-US" sz="2000" dirty="0">
              <a:latin typeface="Calibri "/>
              <a:ea typeface="Tahoma" pitchFamily="34" charset="0"/>
              <a:cs typeface="Tahoma" pitchFamily="34"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52400" y="304800"/>
            <a:ext cx="8610600" cy="5632311"/>
          </a:xfrm>
          <a:prstGeom prst="rect">
            <a:avLst/>
          </a:prstGeom>
          <a:noFill/>
        </p:spPr>
        <p:txBody>
          <a:bodyPr wrap="square" rtlCol="0">
            <a:spAutoFit/>
          </a:bodyPr>
          <a:lstStyle/>
          <a:p>
            <a:r>
              <a:rPr lang="en-US" sz="2000" dirty="0" smtClean="0">
                <a:latin typeface="+mj-lt"/>
                <a:ea typeface="Tahoma" pitchFamily="34" charset="0"/>
                <a:cs typeface="Tahoma" pitchFamily="34" charset="0"/>
              </a:rPr>
              <a:t>5) A </a:t>
            </a:r>
            <a:r>
              <a:rPr lang="en-US" sz="2000" dirty="0">
                <a:latin typeface="+mj-lt"/>
                <a:ea typeface="Tahoma" pitchFamily="34" charset="0"/>
                <a:cs typeface="Tahoma" pitchFamily="34" charset="0"/>
              </a:rPr>
              <a:t>decade after initiating the nation's most comprehensive and aggressive antismoking program, </a:t>
            </a:r>
            <a:r>
              <a:rPr lang="en-US" sz="2000" u="sng" dirty="0">
                <a:latin typeface="+mj-lt"/>
                <a:ea typeface="Tahoma" pitchFamily="34" charset="0"/>
                <a:cs typeface="Tahoma" pitchFamily="34" charset="0"/>
              </a:rPr>
              <a:t>per capita consumption of cigarettes in California declined from over 125 packs annually per person to about 60, a drop more than twice as great as</a:t>
            </a:r>
            <a:r>
              <a:rPr lang="en-US" sz="2000" dirty="0">
                <a:latin typeface="+mj-lt"/>
                <a:ea typeface="Tahoma" pitchFamily="34" charset="0"/>
                <a:cs typeface="Tahoma" pitchFamily="34" charset="0"/>
              </a:rPr>
              <a:t> in the nation as a </a:t>
            </a:r>
            <a:r>
              <a:rPr lang="en-US" sz="2000" dirty="0" smtClean="0">
                <a:latin typeface="+mj-lt"/>
                <a:ea typeface="Tahoma" pitchFamily="34" charset="0"/>
                <a:cs typeface="Tahoma" pitchFamily="34" charset="0"/>
              </a:rPr>
              <a:t>whole.</a:t>
            </a:r>
          </a:p>
          <a:p>
            <a:r>
              <a:rPr lang="en-US" sz="2000" dirty="0" smtClean="0">
                <a:latin typeface="+mj-lt"/>
                <a:ea typeface="Tahoma" pitchFamily="34" charset="0"/>
                <a:cs typeface="Tahoma" pitchFamily="34" charset="0"/>
              </a:rPr>
              <a:t> </a:t>
            </a:r>
            <a:endParaRPr lang="en-US" sz="2000" dirty="0">
              <a:latin typeface="+mj-lt"/>
              <a:ea typeface="Tahoma" pitchFamily="34" charset="0"/>
              <a:cs typeface="Tahoma" pitchFamily="34" charset="0"/>
            </a:endParaRPr>
          </a:p>
          <a:p>
            <a:pPr lvl="0"/>
            <a:r>
              <a:rPr lang="en-US" sz="2000" dirty="0">
                <a:latin typeface="+mj-lt"/>
                <a:ea typeface="Tahoma" pitchFamily="34" charset="0"/>
                <a:cs typeface="Tahoma" pitchFamily="34" charset="0"/>
              </a:rPr>
              <a:t>B. annual per capita consumption of cigarettes in California declined from over 125 packs to about 60, more than twice as great as that </a:t>
            </a:r>
            <a:endParaRPr lang="en-US" sz="2000" dirty="0" smtClean="0">
              <a:latin typeface="+mj-lt"/>
              <a:ea typeface="Tahoma" pitchFamily="34" charset="0"/>
              <a:cs typeface="Tahoma" pitchFamily="34" charset="0"/>
            </a:endParaRPr>
          </a:p>
          <a:p>
            <a:pPr lvl="0"/>
            <a:r>
              <a:rPr lang="en-US" sz="2000" dirty="0">
                <a:latin typeface="+mj-lt"/>
                <a:ea typeface="Tahoma" pitchFamily="34" charset="0"/>
                <a:cs typeface="Tahoma" pitchFamily="34" charset="0"/>
              </a:rPr>
              <a:t/>
            </a:r>
            <a:br>
              <a:rPr lang="en-US" sz="2000" dirty="0">
                <a:latin typeface="+mj-lt"/>
                <a:ea typeface="Tahoma" pitchFamily="34" charset="0"/>
                <a:cs typeface="Tahoma" pitchFamily="34" charset="0"/>
              </a:rPr>
            </a:br>
            <a:r>
              <a:rPr lang="en-US" sz="2000" dirty="0">
                <a:latin typeface="+mj-lt"/>
                <a:ea typeface="Tahoma" pitchFamily="34" charset="0"/>
                <a:cs typeface="Tahoma" pitchFamily="34" charset="0"/>
              </a:rPr>
              <a:t>C. California's annual per capita consumption of cigarettes declined from over 125 packs per person to about 60, more than twice as great as the drop </a:t>
            </a:r>
            <a:endParaRPr lang="en-US" sz="2000" dirty="0" smtClean="0">
              <a:latin typeface="+mj-lt"/>
              <a:ea typeface="Tahoma" pitchFamily="34" charset="0"/>
              <a:cs typeface="Tahoma" pitchFamily="34" charset="0"/>
            </a:endParaRPr>
          </a:p>
          <a:p>
            <a:pPr lvl="0"/>
            <a:r>
              <a:rPr lang="en-US" sz="2000" dirty="0">
                <a:latin typeface="+mj-lt"/>
                <a:ea typeface="Tahoma" pitchFamily="34" charset="0"/>
                <a:cs typeface="Tahoma" pitchFamily="34" charset="0"/>
              </a:rPr>
              <a:t/>
            </a:r>
            <a:br>
              <a:rPr lang="en-US" sz="2000" dirty="0">
                <a:latin typeface="+mj-lt"/>
                <a:ea typeface="Tahoma" pitchFamily="34" charset="0"/>
                <a:cs typeface="Tahoma" pitchFamily="34" charset="0"/>
              </a:rPr>
            </a:br>
            <a:r>
              <a:rPr lang="en-US" sz="2000" dirty="0">
                <a:latin typeface="+mj-lt"/>
                <a:ea typeface="Tahoma" pitchFamily="34" charset="0"/>
                <a:cs typeface="Tahoma" pitchFamily="34" charset="0"/>
              </a:rPr>
              <a:t>D. California has seen per capita consumption of cigarettes decline from over 125 packs annually to about 60, a drop more than twice as great as that </a:t>
            </a:r>
            <a:endParaRPr lang="en-US" sz="2000" dirty="0" smtClean="0">
              <a:latin typeface="+mj-lt"/>
              <a:ea typeface="Tahoma" pitchFamily="34" charset="0"/>
              <a:cs typeface="Tahoma" pitchFamily="34" charset="0"/>
            </a:endParaRPr>
          </a:p>
          <a:p>
            <a:pPr lvl="0"/>
            <a:r>
              <a:rPr lang="en-US" sz="2000" dirty="0">
                <a:latin typeface="+mj-lt"/>
                <a:ea typeface="Tahoma" pitchFamily="34" charset="0"/>
                <a:cs typeface="Tahoma" pitchFamily="34" charset="0"/>
              </a:rPr>
              <a:t/>
            </a:r>
            <a:br>
              <a:rPr lang="en-US" sz="2000" dirty="0">
                <a:latin typeface="+mj-lt"/>
                <a:ea typeface="Tahoma" pitchFamily="34" charset="0"/>
                <a:cs typeface="Tahoma" pitchFamily="34" charset="0"/>
              </a:rPr>
            </a:br>
            <a:r>
              <a:rPr lang="en-US" sz="2000" dirty="0">
                <a:latin typeface="+mj-lt"/>
                <a:ea typeface="Tahoma" pitchFamily="34" charset="0"/>
                <a:cs typeface="Tahoma" pitchFamily="34" charset="0"/>
              </a:rPr>
              <a:t>E. California has seen annual per capita consumption of cigarettes decline from over 125 packs per person to about 60, more than twice as great as that</a:t>
            </a:r>
          </a:p>
          <a:p>
            <a:r>
              <a:rPr lang="en-US" sz="2000" dirty="0">
                <a:latin typeface="+mj-lt"/>
                <a:ea typeface="Tahoma" pitchFamily="34" charset="0"/>
                <a:cs typeface="Tahoma" pitchFamily="34" charset="0"/>
              </a:rPr>
              <a:t/>
            </a:r>
            <a:br>
              <a:rPr lang="en-US" sz="2000" dirty="0">
                <a:latin typeface="+mj-lt"/>
                <a:ea typeface="Tahoma" pitchFamily="34" charset="0"/>
                <a:cs typeface="Tahoma" pitchFamily="34" charset="0"/>
              </a:rPr>
            </a:br>
            <a:endParaRPr lang="en-US" sz="2000" dirty="0">
              <a:latin typeface="+mj-lt"/>
              <a:ea typeface="Tahoma" pitchFamily="34" charset="0"/>
              <a:cs typeface="Tahoma" pitchFamily="34"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28600" y="304800"/>
            <a:ext cx="8534400" cy="6247864"/>
          </a:xfrm>
          <a:prstGeom prst="rect">
            <a:avLst/>
          </a:prstGeom>
          <a:noFill/>
        </p:spPr>
        <p:txBody>
          <a:bodyPr wrap="square" rtlCol="0">
            <a:spAutoFit/>
          </a:bodyPr>
          <a:lstStyle/>
          <a:p>
            <a:pPr lvl="0"/>
            <a:r>
              <a:rPr lang="en-US" sz="2000" dirty="0" smtClean="0"/>
              <a:t>6) </a:t>
            </a:r>
            <a:r>
              <a:rPr lang="en-US" sz="2000" dirty="0"/>
              <a:t>According to scientists at the University of California, the pattern of changes that have occurred in human DNA over the millennia</a:t>
            </a:r>
            <a:r>
              <a:rPr lang="en-US" sz="2000" b="1" dirty="0"/>
              <a:t> </a:t>
            </a:r>
            <a:r>
              <a:rPr lang="en-US" sz="2000" b="1" u="sng" dirty="0"/>
              <a:t>indicate the possibility that everyone alive today might be </a:t>
            </a:r>
            <a:r>
              <a:rPr lang="en-US" sz="2000" b="1" u="sng" dirty="0" smtClean="0"/>
              <a:t>descended </a:t>
            </a:r>
            <a:r>
              <a:rPr lang="en-US" sz="2000" b="1" u="sng" dirty="0"/>
              <a:t>from a single female ancestor who</a:t>
            </a:r>
            <a:r>
              <a:rPr lang="en-US" sz="2000" u="sng" dirty="0"/>
              <a:t> </a:t>
            </a:r>
            <a:r>
              <a:rPr lang="en-US" sz="2000" dirty="0"/>
              <a:t>lived in Africa sometime between 140,000 and 280,000 years ago. </a:t>
            </a:r>
            <a:endParaRPr lang="en-US" sz="2000" dirty="0" smtClean="0"/>
          </a:p>
          <a:p>
            <a:pPr lvl="0"/>
            <a:r>
              <a:rPr lang="en-US" sz="2000" dirty="0"/>
              <a:t/>
            </a:r>
            <a:br>
              <a:rPr lang="en-US" sz="2000" dirty="0"/>
            </a:br>
            <a:r>
              <a:rPr lang="en-US" sz="2000" dirty="0"/>
              <a:t>(A) indicate the possibility that everyone alive today might be descended from a single female ancestor who </a:t>
            </a:r>
            <a:endParaRPr lang="en-US" sz="2000" dirty="0" smtClean="0"/>
          </a:p>
          <a:p>
            <a:pPr lvl="0"/>
            <a:r>
              <a:rPr lang="en-US" sz="2000" dirty="0"/>
              <a:t/>
            </a:r>
            <a:br>
              <a:rPr lang="en-US" sz="2000" dirty="0"/>
            </a:br>
            <a:r>
              <a:rPr lang="en-US" sz="2000" dirty="0"/>
              <a:t>(B) indicate that everyone alive today might possibly be a descendant of a single female ancestor who had </a:t>
            </a:r>
            <a:endParaRPr lang="en-US" sz="2000" dirty="0" smtClean="0"/>
          </a:p>
          <a:p>
            <a:pPr lvl="0"/>
            <a:r>
              <a:rPr lang="en-US" sz="2000" dirty="0"/>
              <a:t/>
            </a:r>
            <a:br>
              <a:rPr lang="en-US" sz="2000" dirty="0"/>
            </a:br>
            <a:r>
              <a:rPr lang="en-US" sz="2000" dirty="0"/>
              <a:t>(C) may indicate that everyone alive today has descended from a single female ancestor who had </a:t>
            </a:r>
            <a:endParaRPr lang="en-US" sz="2000" dirty="0" smtClean="0"/>
          </a:p>
          <a:p>
            <a:pPr lvl="0"/>
            <a:r>
              <a:rPr lang="en-US" sz="2000" dirty="0"/>
              <a:t/>
            </a:r>
            <a:br>
              <a:rPr lang="en-US" sz="2000" dirty="0"/>
            </a:br>
            <a:r>
              <a:rPr lang="en-US" sz="2000" dirty="0"/>
              <a:t>(D) indicates that everyone alive today may be a descendant of a single female ancestor who </a:t>
            </a:r>
            <a:endParaRPr lang="en-US" sz="2000" dirty="0" smtClean="0"/>
          </a:p>
          <a:p>
            <a:pPr lvl="0"/>
            <a:r>
              <a:rPr lang="en-US" sz="2000" dirty="0"/>
              <a:t/>
            </a:r>
            <a:br>
              <a:rPr lang="en-US" sz="2000" dirty="0"/>
            </a:br>
            <a:r>
              <a:rPr lang="en-US" sz="2000" dirty="0"/>
              <a:t>(E) indicates that everyone alive today might be a descendant from a single female ancestor who</a:t>
            </a:r>
          </a:p>
          <a:p>
            <a:endParaRPr lang="en-US" sz="200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57200" y="304800"/>
            <a:ext cx="8458200" cy="5940088"/>
          </a:xfrm>
          <a:prstGeom prst="rect">
            <a:avLst/>
          </a:prstGeom>
          <a:noFill/>
        </p:spPr>
        <p:txBody>
          <a:bodyPr wrap="square" rtlCol="0">
            <a:spAutoFit/>
          </a:bodyPr>
          <a:lstStyle/>
          <a:p>
            <a:pPr lvl="0"/>
            <a:r>
              <a:rPr lang="en-US" sz="2000" dirty="0" smtClean="0"/>
              <a:t>7) A </a:t>
            </a:r>
            <a:r>
              <a:rPr lang="en-US" sz="2000" dirty="0"/>
              <a:t>higher interest rate is only one of the factors, albeit an important one, </a:t>
            </a:r>
            <a:r>
              <a:rPr lang="en-US" sz="2000" u="sng" dirty="0"/>
              <a:t>that keeps the housing market from spiraling out of control, like it did earlier in the decade. </a:t>
            </a:r>
            <a:r>
              <a:rPr lang="en-US" sz="2000" dirty="0"/>
              <a:t/>
            </a:r>
            <a:br>
              <a:rPr lang="en-US" sz="2000" dirty="0"/>
            </a:br>
            <a:r>
              <a:rPr lang="en-US" sz="2000" dirty="0"/>
              <a:t/>
            </a:r>
            <a:br>
              <a:rPr lang="en-US" sz="2000" dirty="0"/>
            </a:br>
            <a:r>
              <a:rPr lang="en-US" sz="2000" dirty="0"/>
              <a:t>a) that keeps the housing market from spiraling out of control, like it did earlier in the decade. </a:t>
            </a:r>
            <a:endParaRPr lang="en-US" sz="2000" dirty="0" smtClean="0"/>
          </a:p>
          <a:p>
            <a:pPr lvl="0"/>
            <a:r>
              <a:rPr lang="en-US" sz="2000" dirty="0"/>
              <a:t/>
            </a:r>
            <a:br>
              <a:rPr lang="en-US" sz="2000" dirty="0"/>
            </a:br>
            <a:r>
              <a:rPr lang="en-US" sz="2000" dirty="0"/>
              <a:t>b) that keep the housing market from spiraling out of control, as it did earlier in the decade </a:t>
            </a:r>
            <a:endParaRPr lang="en-US" sz="2000" dirty="0" smtClean="0"/>
          </a:p>
          <a:p>
            <a:pPr lvl="0"/>
            <a:r>
              <a:rPr lang="en-US" sz="2000" dirty="0"/>
              <a:t/>
            </a:r>
            <a:br>
              <a:rPr lang="en-US" sz="2000" dirty="0"/>
            </a:br>
            <a:r>
              <a:rPr lang="en-US" sz="2000" dirty="0"/>
              <a:t>c) that keeps the housing market from spiraling out of control, as it did earlier in the decade </a:t>
            </a:r>
            <a:endParaRPr lang="en-US" sz="2000" dirty="0" smtClean="0"/>
          </a:p>
          <a:p>
            <a:pPr lvl="0"/>
            <a:r>
              <a:rPr lang="en-US" sz="2000" dirty="0"/>
              <a:t/>
            </a:r>
            <a:br>
              <a:rPr lang="en-US" sz="2000" dirty="0"/>
            </a:br>
            <a:r>
              <a:rPr lang="en-US" sz="2000" dirty="0"/>
              <a:t>d) that keep the housing market from spiraling out of control, like earlier in the decade </a:t>
            </a:r>
            <a:endParaRPr lang="en-US" sz="2000" dirty="0" smtClean="0"/>
          </a:p>
          <a:p>
            <a:pPr lvl="0"/>
            <a:r>
              <a:rPr lang="en-US" sz="2000" dirty="0"/>
              <a:t/>
            </a:r>
            <a:br>
              <a:rPr lang="en-US" sz="2000" dirty="0"/>
            </a:br>
            <a:r>
              <a:rPr lang="en-US" sz="2000" dirty="0"/>
              <a:t>e) that keep the housing market from spiraling out of control, like it did earlier in the decade</a:t>
            </a:r>
          </a:p>
          <a:p>
            <a:endParaRPr lang="en-US" sz="200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81000" y="381000"/>
            <a:ext cx="8382000" cy="6247864"/>
          </a:xfrm>
          <a:prstGeom prst="rect">
            <a:avLst/>
          </a:prstGeom>
          <a:noFill/>
        </p:spPr>
        <p:txBody>
          <a:bodyPr wrap="square" rtlCol="0">
            <a:spAutoFit/>
          </a:bodyPr>
          <a:lstStyle/>
          <a:p>
            <a:pPr lvl="0"/>
            <a:r>
              <a:rPr lang="en-US" sz="2000" dirty="0" smtClean="0"/>
              <a:t>8) </a:t>
            </a:r>
            <a:r>
              <a:rPr lang="en-US" sz="2000" dirty="0"/>
              <a:t>As the etched lines on computer memory chips have become thinner and </a:t>
            </a:r>
            <a:r>
              <a:rPr lang="en-US" sz="2000" u="sng" dirty="0"/>
              <a:t>the chips’ circuits more complex, </a:t>
            </a:r>
            <a:br>
              <a:rPr lang="en-US" sz="2000" u="sng" dirty="0"/>
            </a:br>
            <a:r>
              <a:rPr lang="en-US" sz="2000" u="sng" dirty="0"/>
              <a:t>both the power of the chips and the electronic devices they drive have </a:t>
            </a:r>
            <a:r>
              <a:rPr lang="en-US" sz="2000" dirty="0"/>
              <a:t>vastly increased. </a:t>
            </a:r>
            <a:br>
              <a:rPr lang="en-US" sz="2000" dirty="0"/>
            </a:br>
            <a:r>
              <a:rPr lang="en-US" sz="2000" dirty="0"/>
              <a:t/>
            </a:r>
            <a:br>
              <a:rPr lang="en-US" sz="2000" dirty="0"/>
            </a:br>
            <a:r>
              <a:rPr lang="en-US" sz="2000" dirty="0"/>
              <a:t>(A) the chips’ circuits more complex, both the power of the chips and the electronic devices they drive have </a:t>
            </a:r>
            <a:endParaRPr lang="en-US" sz="2000" dirty="0" smtClean="0"/>
          </a:p>
          <a:p>
            <a:pPr lvl="0"/>
            <a:r>
              <a:rPr lang="en-US" sz="2000" dirty="0"/>
              <a:t/>
            </a:r>
            <a:br>
              <a:rPr lang="en-US" sz="2000" dirty="0"/>
            </a:br>
            <a:r>
              <a:rPr lang="en-US" sz="2000" dirty="0"/>
              <a:t>(B) the chips’ circuits more complex, the power of both the chips and the electronic devices they drive has </a:t>
            </a:r>
            <a:endParaRPr lang="en-US" sz="2000" dirty="0" smtClean="0"/>
          </a:p>
          <a:p>
            <a:pPr lvl="0"/>
            <a:r>
              <a:rPr lang="en-US" sz="2000" dirty="0"/>
              <a:t/>
            </a:r>
            <a:br>
              <a:rPr lang="en-US" sz="2000" dirty="0"/>
            </a:br>
            <a:r>
              <a:rPr lang="en-US" sz="2000" dirty="0"/>
              <a:t>(C) the chips’ circuits are more complex, both the power of the chips and the electronic devices they drive has </a:t>
            </a:r>
            <a:endParaRPr lang="en-US" sz="2000" dirty="0" smtClean="0"/>
          </a:p>
          <a:p>
            <a:pPr lvl="0"/>
            <a:r>
              <a:rPr lang="en-US" sz="2000" dirty="0"/>
              <a:t/>
            </a:r>
            <a:br>
              <a:rPr lang="en-US" sz="2000" dirty="0"/>
            </a:br>
            <a:r>
              <a:rPr lang="en-US" sz="2000" dirty="0"/>
              <a:t>(D) their circuits are more complex, the power of both the chips and the electronic devices they drive have </a:t>
            </a:r>
            <a:endParaRPr lang="en-US" sz="2000" dirty="0" smtClean="0"/>
          </a:p>
          <a:p>
            <a:pPr lvl="0"/>
            <a:r>
              <a:rPr lang="en-US" sz="2000" dirty="0"/>
              <a:t/>
            </a:r>
            <a:br>
              <a:rPr lang="en-US" sz="2000" dirty="0"/>
            </a:br>
            <a:r>
              <a:rPr lang="en-US" sz="2000" dirty="0"/>
              <a:t>(E) their circuits more complex, both the power of the chips and the electronic devices they drive have</a:t>
            </a:r>
          </a:p>
          <a:p>
            <a:endParaRPr lang="en-US" sz="200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04800" y="228600"/>
            <a:ext cx="8610600" cy="4893647"/>
          </a:xfrm>
          <a:prstGeom prst="rect">
            <a:avLst/>
          </a:prstGeom>
          <a:noFill/>
        </p:spPr>
        <p:txBody>
          <a:bodyPr wrap="square" rtlCol="0">
            <a:spAutoFit/>
          </a:bodyPr>
          <a:lstStyle/>
          <a:p>
            <a:pPr lvl="0"/>
            <a:r>
              <a:rPr lang="en-US" sz="2400" dirty="0" smtClean="0"/>
              <a:t> </a:t>
            </a:r>
            <a:r>
              <a:rPr lang="en-US" sz="2400" dirty="0"/>
              <a:t>In the 1980's the rate of increase of the minority population of the United States was nearly </a:t>
            </a:r>
            <a:r>
              <a:rPr lang="en-US" sz="2400" u="sng" dirty="0"/>
              <a:t>twice as fast as</a:t>
            </a:r>
            <a:r>
              <a:rPr lang="en-US" sz="2400" dirty="0"/>
              <a:t> the 1970's</a:t>
            </a:r>
            <a:r>
              <a:rPr lang="en-US" sz="2400" dirty="0" smtClean="0"/>
              <a:t>.</a:t>
            </a:r>
          </a:p>
          <a:p>
            <a:pPr lvl="0"/>
            <a:r>
              <a:rPr lang="en-US" sz="2400" dirty="0" smtClean="0"/>
              <a:t> </a:t>
            </a:r>
            <a:r>
              <a:rPr lang="en-US" sz="2400" dirty="0"/>
              <a:t/>
            </a:r>
            <a:br>
              <a:rPr lang="en-US" sz="2400" dirty="0"/>
            </a:br>
            <a:r>
              <a:rPr lang="en-US" sz="2400" dirty="0"/>
              <a:t>(A) twice as fast as </a:t>
            </a:r>
            <a:endParaRPr lang="en-US" sz="2400" dirty="0" smtClean="0"/>
          </a:p>
          <a:p>
            <a:pPr lvl="0"/>
            <a:r>
              <a:rPr lang="en-US" sz="2400" dirty="0"/>
              <a:t/>
            </a:r>
            <a:br>
              <a:rPr lang="en-US" sz="2400" dirty="0"/>
            </a:br>
            <a:r>
              <a:rPr lang="en-US" sz="2400" dirty="0"/>
              <a:t>(B) twice as fast as it was in </a:t>
            </a:r>
            <a:endParaRPr lang="en-US" sz="2400" dirty="0" smtClean="0"/>
          </a:p>
          <a:p>
            <a:pPr lvl="0"/>
            <a:r>
              <a:rPr lang="en-US" sz="2400" dirty="0"/>
              <a:t/>
            </a:r>
            <a:br>
              <a:rPr lang="en-US" sz="2400" dirty="0"/>
            </a:br>
            <a:r>
              <a:rPr lang="en-US" sz="2400" dirty="0"/>
              <a:t>(C) twice what it was in </a:t>
            </a:r>
            <a:endParaRPr lang="en-US" sz="2400" dirty="0" smtClean="0"/>
          </a:p>
          <a:p>
            <a:pPr lvl="0"/>
            <a:r>
              <a:rPr lang="en-US" sz="2400" dirty="0"/>
              <a:t/>
            </a:r>
            <a:br>
              <a:rPr lang="en-US" sz="2400" dirty="0"/>
            </a:br>
            <a:r>
              <a:rPr lang="en-US" sz="2400" dirty="0"/>
              <a:t>(D) two times faster than that of </a:t>
            </a:r>
            <a:endParaRPr lang="en-US" sz="2400" dirty="0" smtClean="0"/>
          </a:p>
          <a:p>
            <a:pPr lvl="0"/>
            <a:r>
              <a:rPr lang="en-US" sz="2400" dirty="0"/>
              <a:t/>
            </a:r>
            <a:br>
              <a:rPr lang="en-US" sz="2400" dirty="0"/>
            </a:br>
            <a:r>
              <a:rPr lang="en-US" sz="2400" dirty="0"/>
              <a:t>(E) two times greater than</a:t>
            </a:r>
          </a:p>
          <a:p>
            <a:endParaRPr lang="en-US" sz="240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04800" y="228600"/>
            <a:ext cx="8305800" cy="5324535"/>
          </a:xfrm>
          <a:prstGeom prst="rect">
            <a:avLst/>
          </a:prstGeom>
          <a:noFill/>
        </p:spPr>
        <p:txBody>
          <a:bodyPr wrap="square" rtlCol="0">
            <a:spAutoFit/>
          </a:bodyPr>
          <a:lstStyle/>
          <a:p>
            <a:pPr lvl="0"/>
            <a:r>
              <a:rPr lang="en-US" sz="2000" dirty="0" smtClean="0"/>
              <a:t> 11) According </a:t>
            </a:r>
            <a:r>
              <a:rPr lang="en-US" sz="2000" dirty="0"/>
              <a:t>to Henry David Thoreau, </a:t>
            </a:r>
            <a:r>
              <a:rPr lang="en-US" sz="2000" u="sng" dirty="0"/>
              <a:t>the reason a majority is allowed to rule is not that it is more likely to be right, but because it is stronger</a:t>
            </a:r>
            <a:r>
              <a:rPr lang="en-US" sz="2000" dirty="0"/>
              <a:t>. </a:t>
            </a:r>
            <a:br>
              <a:rPr lang="en-US" sz="2000" dirty="0"/>
            </a:br>
            <a:r>
              <a:rPr lang="en-US" sz="2000" dirty="0"/>
              <a:t>(A) the reason a majority is allowed to rule is not that it is more likely to be right, but because it is stronger </a:t>
            </a:r>
            <a:endParaRPr lang="en-US" sz="2000" dirty="0" smtClean="0"/>
          </a:p>
          <a:p>
            <a:pPr lvl="0"/>
            <a:r>
              <a:rPr lang="en-US" sz="2000" dirty="0"/>
              <a:t/>
            </a:r>
            <a:br>
              <a:rPr lang="en-US" sz="2000" dirty="0"/>
            </a:br>
            <a:r>
              <a:rPr lang="en-US" sz="2000" dirty="0"/>
              <a:t>(B) a majority is allowed to rule not because it is more likely to be right, but because it is stronger </a:t>
            </a:r>
            <a:endParaRPr lang="en-US" sz="2000" dirty="0" smtClean="0"/>
          </a:p>
          <a:p>
            <a:pPr lvl="0"/>
            <a:r>
              <a:rPr lang="en-US" sz="2000" dirty="0"/>
              <a:t/>
            </a:r>
            <a:br>
              <a:rPr lang="en-US" sz="2000" dirty="0"/>
            </a:br>
            <a:r>
              <a:rPr lang="en-US" sz="2000" dirty="0"/>
              <a:t>(C) the reason for majority rule is not because they are more likely to be right, they are stronger </a:t>
            </a:r>
            <a:endParaRPr lang="en-US" sz="2000" dirty="0" smtClean="0"/>
          </a:p>
          <a:p>
            <a:pPr lvl="0"/>
            <a:r>
              <a:rPr lang="en-US" sz="2000" dirty="0"/>
              <a:t/>
            </a:r>
            <a:br>
              <a:rPr lang="en-US" sz="2000" dirty="0"/>
            </a:br>
            <a:r>
              <a:rPr lang="en-US" sz="2000" dirty="0"/>
              <a:t>(D) the majority is allowed to rule because of its strength, not because it is more likely to be right </a:t>
            </a:r>
            <a:endParaRPr lang="en-US" sz="2000" dirty="0" smtClean="0"/>
          </a:p>
          <a:p>
            <a:pPr lvl="0"/>
            <a:r>
              <a:rPr lang="en-US" sz="2000" dirty="0"/>
              <a:t/>
            </a:r>
            <a:br>
              <a:rPr lang="en-US" sz="2000" dirty="0"/>
            </a:br>
            <a:r>
              <a:rPr lang="en-US" sz="2000" dirty="0"/>
              <a:t>(E) the reason why the majority rules is that it is strong, not because it is likely to be right</a:t>
            </a:r>
          </a:p>
          <a:p>
            <a:endParaRPr lang="en-US" sz="2000"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28600" y="228600"/>
            <a:ext cx="8686800" cy="5940088"/>
          </a:xfrm>
          <a:prstGeom prst="rect">
            <a:avLst/>
          </a:prstGeom>
          <a:noFill/>
        </p:spPr>
        <p:txBody>
          <a:bodyPr wrap="square" rtlCol="0">
            <a:spAutoFit/>
          </a:bodyPr>
          <a:lstStyle/>
          <a:p>
            <a:pPr lvl="0"/>
            <a:r>
              <a:rPr lang="en-US" sz="2000" dirty="0" smtClean="0"/>
              <a:t>11) </a:t>
            </a:r>
            <a:r>
              <a:rPr lang="en-US" sz="2000" dirty="0"/>
              <a:t>Some patients who do not respond therapies of depression may simply have received inadequate treatment,</a:t>
            </a:r>
            <a:r>
              <a:rPr lang="en-US" sz="2000" u="sng" dirty="0"/>
              <a:t> having, for example been prescribed a drug as a dosage too low to be effective or having been </a:t>
            </a:r>
            <a:r>
              <a:rPr lang="en-US" sz="2000" dirty="0"/>
              <a:t>taken off a drug too soon. </a:t>
            </a:r>
            <a:br>
              <a:rPr lang="en-US" sz="2000" dirty="0"/>
            </a:br>
            <a:r>
              <a:rPr lang="en-US" sz="2000" dirty="0"/>
              <a:t/>
            </a:r>
            <a:br>
              <a:rPr lang="en-US" sz="2000" dirty="0"/>
            </a:br>
            <a:r>
              <a:rPr lang="en-US" sz="2000" dirty="0"/>
              <a:t>A -- having, for example been prescribed a drug as a dosage too low to be effective or having been </a:t>
            </a:r>
            <a:endParaRPr lang="en-US" sz="2000" dirty="0" smtClean="0"/>
          </a:p>
          <a:p>
            <a:pPr lvl="0"/>
            <a:r>
              <a:rPr lang="en-US" sz="2000" dirty="0"/>
              <a:t/>
            </a:r>
            <a:br>
              <a:rPr lang="en-US" sz="2000" dirty="0"/>
            </a:br>
            <a:r>
              <a:rPr lang="en-US" sz="2000" dirty="0"/>
              <a:t>B -- having, for example, a drug prescription that was ineffective because the dosage was too low, or being </a:t>
            </a:r>
            <a:endParaRPr lang="en-US" sz="2000" dirty="0" smtClean="0"/>
          </a:p>
          <a:p>
            <a:pPr lvl="0"/>
            <a:r>
              <a:rPr lang="en-US" sz="2000" dirty="0"/>
              <a:t/>
            </a:r>
            <a:br>
              <a:rPr lang="en-US" sz="2000" dirty="0"/>
            </a:br>
            <a:r>
              <a:rPr lang="en-US" sz="2000" dirty="0"/>
              <a:t>C -- as, for example, having too low of a dosage of prescribed drug for it to be effective, or being </a:t>
            </a:r>
            <a:endParaRPr lang="en-US" sz="2000" dirty="0" smtClean="0"/>
          </a:p>
          <a:p>
            <a:pPr lvl="0"/>
            <a:r>
              <a:rPr lang="en-US" sz="2000" dirty="0"/>
              <a:t/>
            </a:r>
            <a:br>
              <a:rPr lang="en-US" sz="2000" dirty="0"/>
            </a:br>
            <a:r>
              <a:rPr lang="en-US" sz="2000" dirty="0"/>
              <a:t>D -- when they have, for example, been prescribed too low a drug dosage for it to be effective, or were </a:t>
            </a:r>
            <a:endParaRPr lang="en-US" sz="2000" dirty="0" smtClean="0"/>
          </a:p>
          <a:p>
            <a:pPr lvl="0"/>
            <a:r>
              <a:rPr lang="en-US" sz="2000" dirty="0"/>
              <a:t/>
            </a:r>
            <a:br>
              <a:rPr lang="en-US" sz="2000" dirty="0"/>
            </a:br>
            <a:r>
              <a:rPr lang="en-US" sz="2000" dirty="0"/>
              <a:t>E -- for example, when they have a drug prescription with a dosage too low to be effective, or been</a:t>
            </a:r>
          </a:p>
          <a:p>
            <a:endParaRPr lang="en-US" sz="2000"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04800" y="457200"/>
            <a:ext cx="8839200" cy="5324535"/>
          </a:xfrm>
          <a:prstGeom prst="rect">
            <a:avLst/>
          </a:prstGeom>
          <a:noFill/>
        </p:spPr>
        <p:txBody>
          <a:bodyPr wrap="square" rtlCol="0">
            <a:spAutoFit/>
          </a:bodyPr>
          <a:lstStyle/>
          <a:p>
            <a:pPr lvl="0"/>
            <a:r>
              <a:rPr lang="en-US" sz="2000" dirty="0" smtClean="0"/>
              <a:t> 12) </a:t>
            </a:r>
            <a:r>
              <a:rPr lang="en-US" sz="2000" dirty="0"/>
              <a:t>A catfish passes on to its offspring not only a particular genetic makeup </a:t>
            </a:r>
            <a:r>
              <a:rPr lang="en-US" sz="2000" u="sng" dirty="0"/>
              <a:t>and also definite environmental needs, such as for one specific lake’s temperature</a:t>
            </a:r>
            <a:r>
              <a:rPr lang="en-US" sz="2000" dirty="0"/>
              <a:t> and salinity. </a:t>
            </a:r>
            <a:endParaRPr lang="en-US" sz="2000" dirty="0" smtClean="0"/>
          </a:p>
          <a:p>
            <a:pPr lvl="0"/>
            <a:r>
              <a:rPr lang="en-US" sz="2000" dirty="0"/>
              <a:t/>
            </a:r>
            <a:br>
              <a:rPr lang="en-US" sz="2000" dirty="0"/>
            </a:br>
            <a:r>
              <a:rPr lang="en-US" sz="2000" dirty="0"/>
              <a:t>1. and also definite environmental needs, such as for one specific lake’s temperature </a:t>
            </a:r>
            <a:endParaRPr lang="en-US" sz="2000" dirty="0" smtClean="0"/>
          </a:p>
          <a:p>
            <a:pPr lvl="0"/>
            <a:r>
              <a:rPr lang="en-US" sz="2000" dirty="0"/>
              <a:t/>
            </a:r>
            <a:br>
              <a:rPr lang="en-US" sz="2000" dirty="0"/>
            </a:br>
            <a:r>
              <a:rPr lang="en-US" sz="2000" dirty="0"/>
              <a:t>2. and also definite </a:t>
            </a:r>
            <a:r>
              <a:rPr lang="en-US" sz="2000" dirty="0" smtClean="0"/>
              <a:t>environmental </a:t>
            </a:r>
            <a:r>
              <a:rPr lang="en-US" sz="2000" dirty="0"/>
              <a:t>needs, like the temperature of one specific lake </a:t>
            </a:r>
            <a:endParaRPr lang="en-US" sz="2000" dirty="0" smtClean="0"/>
          </a:p>
          <a:p>
            <a:pPr lvl="0"/>
            <a:r>
              <a:rPr lang="en-US" sz="2000" dirty="0"/>
              <a:t/>
            </a:r>
            <a:br>
              <a:rPr lang="en-US" sz="2000" dirty="0"/>
            </a:br>
            <a:r>
              <a:rPr lang="en-US" sz="2000" dirty="0"/>
              <a:t>3. but also definite environmental needs, such as for the temperature of one specific lake </a:t>
            </a:r>
            <a:endParaRPr lang="en-US" sz="2000" dirty="0" smtClean="0"/>
          </a:p>
          <a:p>
            <a:pPr lvl="0"/>
            <a:r>
              <a:rPr lang="en-US" sz="2000" dirty="0"/>
              <a:t/>
            </a:r>
            <a:br>
              <a:rPr lang="en-US" sz="2000" dirty="0"/>
            </a:br>
            <a:r>
              <a:rPr lang="en-US" sz="2000" dirty="0"/>
              <a:t>4. but also definite environmental needs, like one specific lake’s temperature </a:t>
            </a:r>
            <a:endParaRPr lang="en-US" sz="2000" dirty="0" smtClean="0"/>
          </a:p>
          <a:p>
            <a:pPr lvl="0"/>
            <a:r>
              <a:rPr lang="en-US" sz="2000" dirty="0"/>
              <a:t/>
            </a:r>
            <a:br>
              <a:rPr lang="en-US" sz="2000" dirty="0"/>
            </a:br>
            <a:r>
              <a:rPr lang="en-US" sz="2000" dirty="0"/>
              <a:t>5. but also definite environmental needs, such as for one specific lake’s temperature</a:t>
            </a:r>
          </a:p>
          <a:p>
            <a:endParaRPr lang="en-US" sz="2000"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381000"/>
            <a:ext cx="8991600" cy="5016758"/>
          </a:xfrm>
          <a:prstGeom prst="rect">
            <a:avLst/>
          </a:prstGeom>
          <a:noFill/>
        </p:spPr>
        <p:txBody>
          <a:bodyPr wrap="square" rtlCol="0">
            <a:spAutoFit/>
          </a:bodyPr>
          <a:lstStyle/>
          <a:p>
            <a:pPr lvl="0"/>
            <a:r>
              <a:rPr lang="en-US" sz="2000" dirty="0" smtClean="0"/>
              <a:t> 13) </a:t>
            </a:r>
            <a:r>
              <a:rPr lang="en-US" sz="2000" u="sng" dirty="0"/>
              <a:t>A discussion of our nations foreign policy must begin with the fact of there being</a:t>
            </a:r>
            <a:r>
              <a:rPr lang="en-US" sz="2000" dirty="0"/>
              <a:t> an independent Western Europe which now thinks of itself in trans-nationalist terms. </a:t>
            </a:r>
            <a:br>
              <a:rPr lang="en-US" sz="2000" dirty="0"/>
            </a:br>
            <a:r>
              <a:rPr lang="en-US" sz="2000" dirty="0"/>
              <a:t/>
            </a:r>
            <a:br>
              <a:rPr lang="en-US" sz="2000" dirty="0"/>
            </a:br>
            <a:r>
              <a:rPr lang="en-US" sz="2000" dirty="0"/>
              <a:t>A. A discussion of our nations foreign policy must begin with the fact of there being </a:t>
            </a:r>
            <a:endParaRPr lang="en-US" sz="2000" dirty="0" smtClean="0"/>
          </a:p>
          <a:p>
            <a:pPr lvl="0"/>
            <a:r>
              <a:rPr lang="en-US" sz="2000" dirty="0"/>
              <a:t/>
            </a:r>
            <a:br>
              <a:rPr lang="en-US" sz="2000" dirty="0"/>
            </a:br>
            <a:r>
              <a:rPr lang="en-US" sz="2000" dirty="0"/>
              <a:t>B. Beginning any discussion of our nations foreign policy must be the fact of there being </a:t>
            </a:r>
            <a:endParaRPr lang="en-US" sz="2000" dirty="0" smtClean="0"/>
          </a:p>
          <a:p>
            <a:pPr lvl="0"/>
            <a:r>
              <a:rPr lang="en-US" sz="2000" dirty="0"/>
              <a:t/>
            </a:r>
            <a:br>
              <a:rPr lang="en-US" sz="2000" dirty="0"/>
            </a:br>
            <a:r>
              <a:rPr lang="en-US" sz="2000" dirty="0"/>
              <a:t>C. Any discussion of our nations foreign policy must begin with the fact that there is </a:t>
            </a:r>
            <a:endParaRPr lang="en-US" sz="2000" dirty="0" smtClean="0"/>
          </a:p>
          <a:p>
            <a:pPr lvl="0"/>
            <a:r>
              <a:rPr lang="en-US" sz="2000" dirty="0"/>
              <a:t/>
            </a:r>
            <a:br>
              <a:rPr lang="en-US" sz="2000" dirty="0"/>
            </a:br>
            <a:r>
              <a:rPr lang="en-US" sz="2000" dirty="0"/>
              <a:t>D. Any discussion of our nations foreign policy must begin by acknowledging the existence of </a:t>
            </a:r>
            <a:endParaRPr lang="en-US" sz="2000" dirty="0" smtClean="0"/>
          </a:p>
          <a:p>
            <a:pPr lvl="0"/>
            <a:r>
              <a:rPr lang="en-US" sz="2000" dirty="0"/>
              <a:t/>
            </a:r>
            <a:br>
              <a:rPr lang="en-US" sz="2000" dirty="0"/>
            </a:br>
            <a:r>
              <a:rPr lang="en-US" sz="2000" dirty="0"/>
              <a:t>E. To begin discussing our nations foreign policy thee must be an acknowledgment of the fact that</a:t>
            </a:r>
          </a:p>
          <a:p>
            <a:endParaRPr lang="en-US" sz="2000"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52400" y="457200"/>
            <a:ext cx="8839200" cy="5016758"/>
          </a:xfrm>
          <a:prstGeom prst="rect">
            <a:avLst/>
          </a:prstGeom>
          <a:noFill/>
        </p:spPr>
        <p:txBody>
          <a:bodyPr wrap="square" rtlCol="0">
            <a:spAutoFit/>
          </a:bodyPr>
          <a:lstStyle/>
          <a:p>
            <a:pPr lvl="0"/>
            <a:r>
              <a:rPr lang="en-US" sz="2000" dirty="0" smtClean="0"/>
              <a:t> 14) </a:t>
            </a:r>
            <a:r>
              <a:rPr lang="en-US" sz="2000" dirty="0"/>
              <a:t>Biologists believe that they have found one of the substances that </a:t>
            </a:r>
            <a:r>
              <a:rPr lang="en-US" sz="2000" u="sng" dirty="0"/>
              <a:t>tell individual genes both when to become active and when to remain </a:t>
            </a:r>
            <a:r>
              <a:rPr lang="en-US" sz="2000" dirty="0"/>
              <a:t>quiescent in the earliest phases of an embryo's development. </a:t>
            </a:r>
            <a:br>
              <a:rPr lang="en-US" sz="2000" dirty="0"/>
            </a:br>
            <a:r>
              <a:rPr lang="en-US" sz="2000" dirty="0"/>
              <a:t/>
            </a:r>
            <a:br>
              <a:rPr lang="en-US" sz="2000" dirty="0"/>
            </a:br>
            <a:r>
              <a:rPr lang="en-US" sz="2000" dirty="0"/>
              <a:t>(A) tell individual genes both when to become active and when to remain </a:t>
            </a:r>
            <a:endParaRPr lang="en-US" sz="2000" dirty="0" smtClean="0"/>
          </a:p>
          <a:p>
            <a:pPr lvl="0"/>
            <a:r>
              <a:rPr lang="en-US" sz="2000" dirty="0"/>
              <a:t/>
            </a:r>
            <a:br>
              <a:rPr lang="en-US" sz="2000" dirty="0"/>
            </a:br>
            <a:r>
              <a:rPr lang="en-US" sz="2000" dirty="0"/>
              <a:t>(B) tell individual genes both at which time they should become active and should remain </a:t>
            </a:r>
            <a:endParaRPr lang="en-US" sz="2000" dirty="0" smtClean="0"/>
          </a:p>
          <a:p>
            <a:pPr lvl="0"/>
            <a:r>
              <a:rPr lang="en-US" sz="2000" dirty="0"/>
              <a:t/>
            </a:r>
            <a:br>
              <a:rPr lang="en-US" sz="2000" dirty="0"/>
            </a:br>
            <a:r>
              <a:rPr lang="en-US" sz="2000" dirty="0"/>
              <a:t>(C) tells individual genes both when to become active and when to remain </a:t>
            </a:r>
            <a:endParaRPr lang="en-US" sz="2000" dirty="0" smtClean="0"/>
          </a:p>
          <a:p>
            <a:pPr lvl="0"/>
            <a:r>
              <a:rPr lang="en-US" sz="2000" dirty="0"/>
              <a:t/>
            </a:r>
            <a:br>
              <a:rPr lang="en-US" sz="2000" dirty="0"/>
            </a:br>
            <a:r>
              <a:rPr lang="en-US" sz="2000" dirty="0"/>
              <a:t>(D) tells individual genes both when to activate and when to </a:t>
            </a:r>
            <a:endParaRPr lang="en-US" sz="2000" dirty="0" smtClean="0"/>
          </a:p>
          <a:p>
            <a:pPr lvl="0"/>
            <a:r>
              <a:rPr lang="en-US" sz="2000" dirty="0"/>
              <a:t/>
            </a:r>
            <a:br>
              <a:rPr lang="en-US" sz="2000" dirty="0"/>
            </a:br>
            <a:r>
              <a:rPr lang="en-US" sz="2000" dirty="0"/>
              <a:t>(E) tell an individual gene both about when it should become active and when it should remain</a:t>
            </a:r>
          </a:p>
          <a:p>
            <a:endParaRPr lang="en-US" sz="2000"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52400" y="152400"/>
            <a:ext cx="8915400" cy="4093428"/>
          </a:xfrm>
          <a:prstGeom prst="rect">
            <a:avLst/>
          </a:prstGeom>
          <a:noFill/>
        </p:spPr>
        <p:txBody>
          <a:bodyPr wrap="square" rtlCol="0">
            <a:spAutoFit/>
          </a:bodyPr>
          <a:lstStyle/>
          <a:p>
            <a:pPr lvl="0"/>
            <a:r>
              <a:rPr lang="en-US" sz="2000" dirty="0" smtClean="0"/>
              <a:t> 15) </a:t>
            </a:r>
            <a:r>
              <a:rPr lang="en-US" sz="2000" dirty="0"/>
              <a:t>Schliemann determined at the age of seven to find the site of ancient Troy and </a:t>
            </a:r>
            <a:r>
              <a:rPr lang="en-US" sz="2000" u="sng" dirty="0"/>
              <a:t>devoted his subsequent career to do it.</a:t>
            </a:r>
            <a:r>
              <a:rPr lang="en-US" sz="2000" dirty="0"/>
              <a:t> </a:t>
            </a:r>
            <a:br>
              <a:rPr lang="en-US" sz="2000" dirty="0"/>
            </a:br>
            <a:r>
              <a:rPr lang="en-US" sz="2000" dirty="0"/>
              <a:t/>
            </a:r>
            <a:br>
              <a:rPr lang="en-US" sz="2000" dirty="0"/>
            </a:br>
            <a:r>
              <a:rPr lang="en-US" sz="2000" dirty="0"/>
              <a:t>A. devoted his subsequent career to do it </a:t>
            </a:r>
            <a:endParaRPr lang="en-US" sz="2000" dirty="0" smtClean="0"/>
          </a:p>
          <a:p>
            <a:pPr lvl="0"/>
            <a:r>
              <a:rPr lang="en-US" sz="2000" dirty="0"/>
              <a:t/>
            </a:r>
            <a:br>
              <a:rPr lang="en-US" sz="2000" dirty="0"/>
            </a:br>
            <a:r>
              <a:rPr lang="en-US" sz="2000" dirty="0"/>
              <a:t>B. has devoted his subsequent career to do that </a:t>
            </a:r>
            <a:endParaRPr lang="en-US" sz="2000" dirty="0" smtClean="0"/>
          </a:p>
          <a:p>
            <a:pPr lvl="0"/>
            <a:r>
              <a:rPr lang="en-US" sz="2000" dirty="0"/>
              <a:t/>
            </a:r>
            <a:br>
              <a:rPr lang="en-US" sz="2000" dirty="0"/>
            </a:br>
            <a:r>
              <a:rPr lang="en-US" sz="2000" dirty="0"/>
              <a:t>C. devoted his subsequent career to such an end </a:t>
            </a:r>
            <a:endParaRPr lang="en-US" sz="2000" dirty="0" smtClean="0"/>
          </a:p>
          <a:p>
            <a:pPr lvl="0"/>
            <a:r>
              <a:rPr lang="en-US" sz="2000" dirty="0"/>
              <a:t/>
            </a:r>
            <a:br>
              <a:rPr lang="en-US" sz="2000" dirty="0"/>
            </a:br>
            <a:r>
              <a:rPr lang="en-US" sz="2000" dirty="0"/>
              <a:t>D. has devoted his subsequent career for that </a:t>
            </a:r>
            <a:endParaRPr lang="en-US" sz="2000" dirty="0" smtClean="0"/>
          </a:p>
          <a:p>
            <a:pPr lvl="0"/>
            <a:r>
              <a:rPr lang="en-US" sz="2000" dirty="0"/>
              <a:t/>
            </a:r>
            <a:br>
              <a:rPr lang="en-US" sz="2000" dirty="0"/>
            </a:br>
            <a:r>
              <a:rPr lang="en-US" sz="2000" dirty="0"/>
              <a:t>E. devoted his subsequent career to that end</a:t>
            </a:r>
          </a:p>
          <a:p>
            <a:endParaRPr lang="en-US" sz="2000"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28600" y="304800"/>
            <a:ext cx="8534400" cy="5940088"/>
          </a:xfrm>
          <a:prstGeom prst="rect">
            <a:avLst/>
          </a:prstGeom>
          <a:noFill/>
        </p:spPr>
        <p:txBody>
          <a:bodyPr wrap="square" rtlCol="0">
            <a:spAutoFit/>
          </a:bodyPr>
          <a:lstStyle/>
          <a:p>
            <a:pPr marL="0" lvl="1"/>
            <a:r>
              <a:rPr lang="en-US" sz="2000" dirty="0" smtClean="0"/>
              <a:t> 16) </a:t>
            </a:r>
            <a:r>
              <a:rPr lang="en-US" sz="2000" dirty="0"/>
              <a:t>Until quite recently, American economists have assumed that </a:t>
            </a:r>
            <a:r>
              <a:rPr lang="en-US" sz="2000" u="sng" dirty="0"/>
              <a:t>the unemployment rate being four per cent, there is a rough balance among jobs and job seekers</a:t>
            </a:r>
            <a:r>
              <a:rPr lang="en-US" sz="2000" dirty="0"/>
              <a:t>. </a:t>
            </a:r>
            <a:br>
              <a:rPr lang="en-US" sz="2000" dirty="0"/>
            </a:br>
            <a:r>
              <a:rPr lang="en-US" sz="2000" dirty="0"/>
              <a:t/>
            </a:r>
            <a:br>
              <a:rPr lang="en-US" sz="2000" dirty="0"/>
            </a:br>
            <a:r>
              <a:rPr lang="en-US" sz="2000" dirty="0"/>
              <a:t>(A) the unemployment rate being four per cent, there is a rough balance among jobs and job seekers </a:t>
            </a:r>
            <a:endParaRPr lang="en-US" sz="2000" dirty="0" smtClean="0"/>
          </a:p>
          <a:p>
            <a:pPr marL="0" lvl="1"/>
            <a:r>
              <a:rPr lang="en-US" sz="2000" dirty="0"/>
              <a:t/>
            </a:r>
            <a:br>
              <a:rPr lang="en-US" sz="2000" dirty="0"/>
            </a:br>
            <a:r>
              <a:rPr lang="en-US" sz="2000" dirty="0"/>
              <a:t>(B) should the unemployment rate be four per cent, there is a rough balance among jobs and job seekers </a:t>
            </a:r>
            <a:endParaRPr lang="en-US" sz="2000" dirty="0" smtClean="0"/>
          </a:p>
          <a:p>
            <a:pPr marL="0" lvl="1"/>
            <a:r>
              <a:rPr lang="en-US" sz="2000" dirty="0"/>
              <a:t/>
            </a:r>
            <a:br>
              <a:rPr lang="en-US" sz="2000" dirty="0"/>
            </a:br>
            <a:r>
              <a:rPr lang="en-US" sz="2000" dirty="0"/>
              <a:t>(C) were the unemployment rate four per cent, there is a rough balance between jobs and job seekers </a:t>
            </a:r>
            <a:endParaRPr lang="en-US" sz="2000" dirty="0" smtClean="0"/>
          </a:p>
          <a:p>
            <a:pPr marL="0" lvl="1"/>
            <a:r>
              <a:rPr lang="en-US" sz="2000" dirty="0"/>
              <a:t/>
            </a:r>
            <a:br>
              <a:rPr lang="en-US" sz="2000" dirty="0"/>
            </a:br>
            <a:r>
              <a:rPr lang="en-US" sz="2000" dirty="0"/>
              <a:t>(D) if the unemployment rate is four per cent, there is a rough balance between jobs and job seekers </a:t>
            </a:r>
            <a:endParaRPr lang="en-US" sz="2000" dirty="0" smtClean="0"/>
          </a:p>
          <a:p>
            <a:pPr marL="0" lvl="1"/>
            <a:r>
              <a:rPr lang="en-US" sz="2000" dirty="0"/>
              <a:t/>
            </a:r>
            <a:br>
              <a:rPr lang="en-US" sz="2000" dirty="0"/>
            </a:br>
            <a:r>
              <a:rPr lang="en-US" sz="2000" dirty="0"/>
              <a:t>(E) there is a rough balance among jobs and job seekers when there is an unemployment rate that is four per cent</a:t>
            </a:r>
          </a:p>
          <a:p>
            <a:endParaRPr lang="en-US" sz="2000"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28600" y="228600"/>
            <a:ext cx="8686800" cy="5940088"/>
          </a:xfrm>
          <a:prstGeom prst="rect">
            <a:avLst/>
          </a:prstGeom>
          <a:noFill/>
        </p:spPr>
        <p:txBody>
          <a:bodyPr wrap="square" rtlCol="0">
            <a:spAutoFit/>
          </a:bodyPr>
          <a:lstStyle/>
          <a:p>
            <a:pPr marL="0" lvl="1"/>
            <a:r>
              <a:rPr lang="en-US" sz="2000" dirty="0" smtClean="0"/>
              <a:t>17) </a:t>
            </a:r>
            <a:r>
              <a:rPr lang="en-US" sz="2000" dirty="0"/>
              <a:t>One of Ronald Reagan’s first acts as President was to rescind President Carter’s directive </a:t>
            </a:r>
            <a:r>
              <a:rPr lang="en-US" sz="2000" u="sng" dirty="0"/>
              <a:t>that any chemical banned on medical grounds in the United States be prohibited from sale to other countries.</a:t>
            </a:r>
            <a:r>
              <a:rPr lang="en-US" sz="2000" dirty="0"/>
              <a:t> </a:t>
            </a:r>
            <a:br>
              <a:rPr lang="en-US" sz="2000" dirty="0"/>
            </a:br>
            <a:r>
              <a:rPr lang="en-US" sz="2000" dirty="0"/>
              <a:t/>
            </a:r>
            <a:br>
              <a:rPr lang="en-US" sz="2000" dirty="0"/>
            </a:br>
            <a:r>
              <a:rPr lang="en-US" sz="2000" dirty="0"/>
              <a:t>(A) that any chemical banned on medical grounds in the United States be prohibited from sale to other countries </a:t>
            </a:r>
            <a:endParaRPr lang="en-US" sz="2000" dirty="0" smtClean="0"/>
          </a:p>
          <a:p>
            <a:pPr marL="0" lvl="1"/>
            <a:r>
              <a:rPr lang="en-US" sz="2000" dirty="0"/>
              <a:t/>
            </a:r>
            <a:br>
              <a:rPr lang="en-US" sz="2000" dirty="0"/>
            </a:br>
            <a:r>
              <a:rPr lang="en-US" sz="2000" dirty="0"/>
              <a:t>(B) that any chemical be prohibited from sale to other countries that was banned on medical grounds in the United States </a:t>
            </a:r>
            <a:endParaRPr lang="en-US" sz="2000" dirty="0" smtClean="0"/>
          </a:p>
          <a:p>
            <a:pPr marL="0" lvl="1"/>
            <a:r>
              <a:rPr lang="en-US" sz="2000" dirty="0"/>
              <a:t/>
            </a:r>
            <a:br>
              <a:rPr lang="en-US" sz="2000" dirty="0"/>
            </a:br>
            <a:r>
              <a:rPr lang="en-US" sz="2000" dirty="0"/>
              <a:t>(C) prohibiting the sale to other countries of any chemical banned on medical grounds in the United States </a:t>
            </a:r>
            <a:endParaRPr lang="en-US" sz="2000" dirty="0" smtClean="0"/>
          </a:p>
          <a:p>
            <a:pPr marL="0" lvl="1"/>
            <a:r>
              <a:rPr lang="en-US" sz="2000" dirty="0"/>
              <a:t/>
            </a:r>
            <a:br>
              <a:rPr lang="en-US" sz="2000" dirty="0"/>
            </a:br>
            <a:r>
              <a:rPr lang="en-US" sz="2000" dirty="0"/>
              <a:t>(D) prohibiting that any chemical banned on medical grounds in the United States is sold to other countries </a:t>
            </a:r>
            <a:endParaRPr lang="en-US" sz="2000" dirty="0" smtClean="0"/>
          </a:p>
          <a:p>
            <a:pPr marL="0" lvl="1"/>
            <a:r>
              <a:rPr lang="en-US" sz="2000" dirty="0"/>
              <a:t/>
            </a:r>
            <a:br>
              <a:rPr lang="en-US" sz="2000" dirty="0"/>
            </a:br>
            <a:r>
              <a:rPr lang="en-US" sz="2000" dirty="0"/>
              <a:t>(E) that any chemical banned in the United States on medical grounds is prohibited from being sold to other countries</a:t>
            </a:r>
          </a:p>
          <a:p>
            <a:endParaRPr lang="en-US" sz="2000"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28600" y="457200"/>
            <a:ext cx="8610600" cy="4401205"/>
          </a:xfrm>
          <a:prstGeom prst="rect">
            <a:avLst/>
          </a:prstGeom>
          <a:noFill/>
        </p:spPr>
        <p:txBody>
          <a:bodyPr wrap="square" rtlCol="0">
            <a:spAutoFit/>
          </a:bodyPr>
          <a:lstStyle/>
          <a:p>
            <a:pPr marL="0" lvl="1"/>
            <a:r>
              <a:rPr lang="en-US" sz="2000" dirty="0" smtClean="0"/>
              <a:t> 18) </a:t>
            </a:r>
            <a:r>
              <a:rPr lang="en-US" sz="2000" dirty="0"/>
              <a:t>Due to the fact that Jordan wrecked </a:t>
            </a:r>
            <a:r>
              <a:rPr lang="en-US" sz="2000" dirty="0" err="1"/>
              <a:t>Bono's</a:t>
            </a:r>
            <a:r>
              <a:rPr lang="en-US" sz="2000" dirty="0"/>
              <a:t> station wagon during a road trip last summer, she </a:t>
            </a:r>
            <a:r>
              <a:rPr lang="en-US" sz="2000" u="sng" dirty="0"/>
              <a:t>has not been and probably never would be allowed to drive</a:t>
            </a:r>
            <a:r>
              <a:rPr lang="en-US" sz="2000" dirty="0"/>
              <a:t> her father's car. </a:t>
            </a:r>
            <a:br>
              <a:rPr lang="en-US" sz="2000" dirty="0"/>
            </a:br>
            <a:r>
              <a:rPr lang="en-US" sz="2000" dirty="0"/>
              <a:t/>
            </a:r>
            <a:br>
              <a:rPr lang="en-US" sz="2000" dirty="0"/>
            </a:br>
            <a:r>
              <a:rPr lang="en-US" sz="2000" dirty="0"/>
              <a:t>(A) has not been and probably never would be allowed to </a:t>
            </a:r>
            <a:r>
              <a:rPr lang="en-US" sz="2000" dirty="0" smtClean="0"/>
              <a:t>drive</a:t>
            </a:r>
          </a:p>
          <a:p>
            <a:pPr marL="0" lvl="1"/>
            <a:r>
              <a:rPr lang="en-US" sz="2000" dirty="0" smtClean="0"/>
              <a:t> </a:t>
            </a:r>
            <a:r>
              <a:rPr lang="en-US" sz="2000" dirty="0"/>
              <a:t/>
            </a:r>
            <a:br>
              <a:rPr lang="en-US" sz="2000" dirty="0"/>
            </a:br>
            <a:r>
              <a:rPr lang="en-US" sz="2000" dirty="0"/>
              <a:t>(B) has not been allowed to drive and probably never will be allowed to drive </a:t>
            </a:r>
            <a:endParaRPr lang="en-US" sz="2000" dirty="0" smtClean="0"/>
          </a:p>
          <a:p>
            <a:pPr marL="0" lvl="1"/>
            <a:r>
              <a:rPr lang="en-US" sz="2000" dirty="0"/>
              <a:t/>
            </a:r>
            <a:br>
              <a:rPr lang="en-US" sz="2000" dirty="0"/>
            </a:br>
            <a:r>
              <a:rPr lang="en-US" sz="2000" dirty="0"/>
              <a:t>(C) has not and probably never would be allowed to drive </a:t>
            </a:r>
            <a:endParaRPr lang="en-US" sz="2000" dirty="0" smtClean="0"/>
          </a:p>
          <a:p>
            <a:pPr marL="0" lvl="1"/>
            <a:r>
              <a:rPr lang="en-US" sz="2000" dirty="0"/>
              <a:t/>
            </a:r>
            <a:br>
              <a:rPr lang="en-US" sz="2000" dirty="0"/>
            </a:br>
            <a:r>
              <a:rPr lang="en-US" sz="2000" dirty="0"/>
              <a:t>(D) has not and probably will never be allowed to drive </a:t>
            </a:r>
            <a:endParaRPr lang="en-US" sz="2000" dirty="0" smtClean="0"/>
          </a:p>
          <a:p>
            <a:pPr marL="0" lvl="1"/>
            <a:r>
              <a:rPr lang="en-US" sz="2000" dirty="0"/>
              <a:t/>
            </a:r>
            <a:br>
              <a:rPr lang="en-US" sz="2000" dirty="0"/>
            </a:br>
            <a:r>
              <a:rPr lang="en-US" sz="2000" dirty="0"/>
              <a:t>(E) has not and probably never will be allowed to drive</a:t>
            </a:r>
          </a:p>
          <a:p>
            <a:endParaRPr lang="en-US" sz="2000"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28600" y="457200"/>
            <a:ext cx="8763000" cy="4708981"/>
          </a:xfrm>
          <a:prstGeom prst="rect">
            <a:avLst/>
          </a:prstGeom>
          <a:noFill/>
        </p:spPr>
        <p:txBody>
          <a:bodyPr wrap="square" rtlCol="0">
            <a:spAutoFit/>
          </a:bodyPr>
          <a:lstStyle/>
          <a:p>
            <a:pPr marL="0" lvl="1"/>
            <a:r>
              <a:rPr lang="en-US" sz="2000" dirty="0" smtClean="0"/>
              <a:t> 19) </a:t>
            </a:r>
            <a:r>
              <a:rPr lang="en-US" sz="2000" dirty="0"/>
              <a:t>Scientists have recently discovered what could be the largest and oldest living organism on Earth, a giant fungus that is an interwoven filigree of mushrooms and </a:t>
            </a:r>
            <a:r>
              <a:rPr lang="en-US" sz="2000" dirty="0" err="1"/>
              <a:t>rootlike</a:t>
            </a:r>
            <a:r>
              <a:rPr lang="en-US" sz="2000" dirty="0"/>
              <a:t> tentacles spawned by a single fertilized spore some 10,300 years ago and </a:t>
            </a:r>
            <a:r>
              <a:rPr lang="en-US" sz="2000" u="sng" dirty="0"/>
              <a:t>extending</a:t>
            </a:r>
            <a:r>
              <a:rPr lang="en-US" sz="2000" dirty="0"/>
              <a:t> for more than 33 acres in the soil of a Michigan forest. </a:t>
            </a:r>
            <a:br>
              <a:rPr lang="en-US" sz="2000" dirty="0"/>
            </a:br>
            <a:r>
              <a:rPr lang="en-US" sz="2000" dirty="0"/>
              <a:t/>
            </a:r>
            <a:br>
              <a:rPr lang="en-US" sz="2000" dirty="0"/>
            </a:br>
            <a:r>
              <a:rPr lang="en-US" sz="2000" dirty="0"/>
              <a:t>(A) extending </a:t>
            </a:r>
            <a:endParaRPr lang="en-US" sz="2000" dirty="0" smtClean="0"/>
          </a:p>
          <a:p>
            <a:pPr marL="0" lvl="1"/>
            <a:r>
              <a:rPr lang="en-US" sz="2000" dirty="0"/>
              <a:t/>
            </a:r>
            <a:br>
              <a:rPr lang="en-US" sz="2000" dirty="0"/>
            </a:br>
            <a:r>
              <a:rPr lang="en-US" sz="2000" dirty="0"/>
              <a:t>(B) extends </a:t>
            </a:r>
            <a:endParaRPr lang="en-US" sz="2000" dirty="0" smtClean="0"/>
          </a:p>
          <a:p>
            <a:pPr marL="0" lvl="1"/>
            <a:r>
              <a:rPr lang="en-US" sz="2000" dirty="0"/>
              <a:t/>
            </a:r>
            <a:br>
              <a:rPr lang="en-US" sz="2000" dirty="0"/>
            </a:br>
            <a:r>
              <a:rPr lang="en-US" sz="2000" dirty="0"/>
              <a:t>(C) extended </a:t>
            </a:r>
            <a:endParaRPr lang="en-US" sz="2000" dirty="0" smtClean="0"/>
          </a:p>
          <a:p>
            <a:pPr marL="0" lvl="1"/>
            <a:r>
              <a:rPr lang="en-US" sz="2000" dirty="0"/>
              <a:t/>
            </a:r>
            <a:br>
              <a:rPr lang="en-US" sz="2000" dirty="0"/>
            </a:br>
            <a:r>
              <a:rPr lang="en-US" sz="2000" dirty="0"/>
              <a:t>(D) it extended </a:t>
            </a:r>
            <a:endParaRPr lang="en-US" sz="2000" dirty="0" smtClean="0"/>
          </a:p>
          <a:p>
            <a:pPr marL="0" lvl="1"/>
            <a:r>
              <a:rPr lang="en-US" sz="2000" dirty="0"/>
              <a:t/>
            </a:r>
            <a:br>
              <a:rPr lang="en-US" sz="2000" dirty="0"/>
            </a:br>
            <a:r>
              <a:rPr lang="en-US" sz="2000" dirty="0"/>
              <a:t>(E) is extending</a:t>
            </a:r>
          </a:p>
          <a:p>
            <a:endParaRPr lang="en-US" sz="2000"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52400" y="304800"/>
            <a:ext cx="8763000" cy="4401205"/>
          </a:xfrm>
          <a:prstGeom prst="rect">
            <a:avLst/>
          </a:prstGeom>
          <a:noFill/>
        </p:spPr>
        <p:txBody>
          <a:bodyPr wrap="square" rtlCol="0">
            <a:spAutoFit/>
          </a:bodyPr>
          <a:lstStyle/>
          <a:p>
            <a:pPr marL="0" lvl="1"/>
            <a:r>
              <a:rPr lang="en-US" sz="2000" dirty="0" smtClean="0"/>
              <a:t> 20) </a:t>
            </a:r>
            <a:r>
              <a:rPr lang="en-US" sz="2000" u="sng" dirty="0"/>
              <a:t>Neanderthals had a vocal tract that resembled those of the apes</a:t>
            </a:r>
            <a:r>
              <a:rPr lang="en-US" sz="2000" dirty="0"/>
              <a:t> and so were probably without language, a shortcoming that may explain why they were supplanted by our own species. </a:t>
            </a:r>
            <a:br>
              <a:rPr lang="en-US" sz="2000" dirty="0"/>
            </a:br>
            <a:r>
              <a:rPr lang="en-US" sz="2000" dirty="0"/>
              <a:t/>
            </a:r>
            <a:br>
              <a:rPr lang="en-US" sz="2000" dirty="0"/>
            </a:br>
            <a:r>
              <a:rPr lang="en-US" sz="2000" dirty="0"/>
              <a:t>(A) Neanderthals had a vocal tract that resembled those of the apes </a:t>
            </a:r>
            <a:endParaRPr lang="en-US" sz="2000" dirty="0" smtClean="0"/>
          </a:p>
          <a:p>
            <a:pPr marL="0" lvl="1"/>
            <a:r>
              <a:rPr lang="en-US" sz="2000" dirty="0"/>
              <a:t/>
            </a:r>
            <a:br>
              <a:rPr lang="en-US" sz="2000" dirty="0"/>
            </a:br>
            <a:r>
              <a:rPr lang="en-US" sz="2000" dirty="0"/>
              <a:t>(B) Neanderthals had a vocal tract resembling an ape’s </a:t>
            </a:r>
            <a:endParaRPr lang="en-US" sz="2000" dirty="0" smtClean="0"/>
          </a:p>
          <a:p>
            <a:pPr marL="0" lvl="1"/>
            <a:r>
              <a:rPr lang="en-US" sz="2000" dirty="0"/>
              <a:t/>
            </a:r>
            <a:br>
              <a:rPr lang="en-US" sz="2000" dirty="0"/>
            </a:br>
            <a:r>
              <a:rPr lang="en-US" sz="2000" dirty="0"/>
              <a:t>(C) The vocal tracts of Neanderthals resembled an ape’s </a:t>
            </a:r>
            <a:endParaRPr lang="en-US" sz="2000" dirty="0" smtClean="0"/>
          </a:p>
          <a:p>
            <a:pPr marL="0" lvl="1"/>
            <a:r>
              <a:rPr lang="en-US" sz="2000" dirty="0"/>
              <a:t/>
            </a:r>
            <a:br>
              <a:rPr lang="en-US" sz="2000" dirty="0"/>
            </a:br>
            <a:r>
              <a:rPr lang="en-US" sz="2000" dirty="0"/>
              <a:t>(D) The Neanderthal’s vocal tracts resembled the apes’ </a:t>
            </a:r>
            <a:endParaRPr lang="en-US" sz="2000" dirty="0" smtClean="0"/>
          </a:p>
          <a:p>
            <a:pPr marL="0" lvl="1"/>
            <a:r>
              <a:rPr lang="en-US" sz="2000" dirty="0"/>
              <a:t/>
            </a:r>
            <a:br>
              <a:rPr lang="en-US" sz="2000" dirty="0"/>
            </a:br>
            <a:r>
              <a:rPr lang="en-US" sz="2000" dirty="0"/>
              <a:t>(E) The vocal tracts of the Neanderthals resembled those of the apes</a:t>
            </a:r>
          </a:p>
          <a:p>
            <a:endParaRPr lang="en-US" sz="2000"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52400" y="381000"/>
            <a:ext cx="8839200" cy="5940088"/>
          </a:xfrm>
          <a:prstGeom prst="rect">
            <a:avLst/>
          </a:prstGeom>
          <a:noFill/>
        </p:spPr>
        <p:txBody>
          <a:bodyPr wrap="square" rtlCol="0">
            <a:spAutoFit/>
          </a:bodyPr>
          <a:lstStyle/>
          <a:p>
            <a:r>
              <a:rPr lang="en-US" sz="2000" dirty="0" smtClean="0"/>
              <a:t> 21) </a:t>
            </a:r>
            <a:r>
              <a:rPr lang="en-US" sz="2000" dirty="0"/>
              <a:t>Among lower- paid workers, union members are less likely than non union members to be enrolled in lower- end insurance plans </a:t>
            </a:r>
            <a:r>
              <a:rPr lang="en-US" sz="2000" u="sng" dirty="0"/>
              <a:t>imposing stricter limits on medical services and requiring doctors to see more patients, and spend </a:t>
            </a:r>
            <a:r>
              <a:rPr lang="en-US" sz="2000" dirty="0"/>
              <a:t>less time with each. </a:t>
            </a:r>
            <a:br>
              <a:rPr lang="en-US" sz="2000" dirty="0"/>
            </a:br>
            <a:r>
              <a:rPr lang="en-US" sz="2000" dirty="0"/>
              <a:t/>
            </a:r>
            <a:br>
              <a:rPr lang="en-US" sz="2000" dirty="0"/>
            </a:br>
            <a:r>
              <a:rPr lang="en-US" sz="2000" dirty="0" smtClean="0"/>
              <a:t>A). </a:t>
            </a:r>
            <a:r>
              <a:rPr lang="en-US" sz="2000" dirty="0"/>
              <a:t>imposing stricter limits on medical services and requiring doctors to see more patients, and spend </a:t>
            </a:r>
            <a:endParaRPr lang="en-US" sz="2000" dirty="0" smtClean="0"/>
          </a:p>
          <a:p>
            <a:r>
              <a:rPr lang="en-US" sz="2000" dirty="0"/>
              <a:t/>
            </a:r>
            <a:br>
              <a:rPr lang="en-US" sz="2000" dirty="0"/>
            </a:br>
            <a:r>
              <a:rPr lang="en-US" sz="2000" dirty="0" smtClean="0"/>
              <a:t>B). </a:t>
            </a:r>
            <a:r>
              <a:rPr lang="en-US" sz="2000" dirty="0"/>
              <a:t>imposing stricter limits on medical services , requiring doctors to see more patients, and spending </a:t>
            </a:r>
            <a:endParaRPr lang="en-US" sz="2000" dirty="0" smtClean="0"/>
          </a:p>
          <a:p>
            <a:r>
              <a:rPr lang="en-US" sz="2000" dirty="0"/>
              <a:t/>
            </a:r>
            <a:br>
              <a:rPr lang="en-US" sz="2000" dirty="0"/>
            </a:br>
            <a:r>
              <a:rPr lang="en-US" sz="2000" dirty="0"/>
              <a:t>C</a:t>
            </a:r>
            <a:r>
              <a:rPr lang="en-US" sz="2000" dirty="0" smtClean="0"/>
              <a:t>). </a:t>
            </a:r>
            <a:r>
              <a:rPr lang="en-US" sz="2000" dirty="0"/>
              <a:t>that impose stricter limits on medical services, require doctors to see more patients, and spend </a:t>
            </a:r>
            <a:endParaRPr lang="en-US" sz="2000" dirty="0" smtClean="0"/>
          </a:p>
          <a:p>
            <a:r>
              <a:rPr lang="en-US" sz="2000" dirty="0"/>
              <a:t/>
            </a:r>
            <a:br>
              <a:rPr lang="en-US" sz="2000" dirty="0"/>
            </a:br>
            <a:r>
              <a:rPr lang="en-US" sz="2000" dirty="0" smtClean="0"/>
              <a:t>D). </a:t>
            </a:r>
            <a:r>
              <a:rPr lang="en-US" sz="2000" dirty="0"/>
              <a:t>that impose stricter limits on medical services and require doctors to see more patients, and spending </a:t>
            </a:r>
            <a:endParaRPr lang="en-US" sz="2000" dirty="0" smtClean="0"/>
          </a:p>
          <a:p>
            <a:r>
              <a:rPr lang="en-US" sz="2000" dirty="0"/>
              <a:t/>
            </a:r>
            <a:br>
              <a:rPr lang="en-US" sz="2000" dirty="0"/>
            </a:br>
            <a:r>
              <a:rPr lang="en-US" sz="2000" dirty="0" smtClean="0"/>
              <a:t>E). </a:t>
            </a:r>
            <a:r>
              <a:rPr lang="en-US" sz="2000" dirty="0"/>
              <a:t>that impose stricter limits on medical services, requiring doctors to see more patients and spending</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04800" y="381000"/>
            <a:ext cx="8534400" cy="4093428"/>
          </a:xfrm>
          <a:prstGeom prst="rect">
            <a:avLst/>
          </a:prstGeom>
          <a:noFill/>
        </p:spPr>
        <p:txBody>
          <a:bodyPr wrap="square" rtlCol="0">
            <a:spAutoFit/>
          </a:bodyPr>
          <a:lstStyle/>
          <a:p>
            <a:pPr marL="0" lvl="1"/>
            <a:r>
              <a:rPr lang="en-US" sz="2000" dirty="0" smtClean="0"/>
              <a:t>22) </a:t>
            </a:r>
            <a:r>
              <a:rPr lang="en-US" sz="2000" dirty="0"/>
              <a:t>Most recovering heroin addicts seek to be free </a:t>
            </a:r>
            <a:r>
              <a:rPr lang="en-US" sz="2000" u="sng" dirty="0"/>
              <a:t>of drug dependency and others' prejudicial treatment as well.</a:t>
            </a:r>
            <a:r>
              <a:rPr lang="en-US" sz="2000" dirty="0"/>
              <a:t> </a:t>
            </a:r>
            <a:br>
              <a:rPr lang="en-US" sz="2000" dirty="0"/>
            </a:br>
            <a:r>
              <a:rPr lang="en-US" sz="2000" dirty="0"/>
              <a:t/>
            </a:r>
            <a:br>
              <a:rPr lang="en-US" sz="2000" dirty="0"/>
            </a:br>
            <a:r>
              <a:rPr lang="en-US" sz="2000" dirty="0"/>
              <a:t>(A) of drug dependency and others' prejudicial treatment as well</a:t>
            </a:r>
            <a:r>
              <a:rPr lang="en-US" sz="2000" dirty="0" smtClean="0"/>
              <a:t>.</a:t>
            </a:r>
          </a:p>
          <a:p>
            <a:pPr marL="0" lvl="1"/>
            <a:r>
              <a:rPr lang="en-US" sz="2000" dirty="0" smtClean="0"/>
              <a:t> </a:t>
            </a:r>
            <a:r>
              <a:rPr lang="en-US" sz="2000" dirty="0"/>
              <a:t/>
            </a:r>
            <a:br>
              <a:rPr lang="en-US" sz="2000" dirty="0"/>
            </a:br>
            <a:r>
              <a:rPr lang="en-US" sz="2000" dirty="0"/>
              <a:t>(B) both of drug dependency and also of prejudicial treatment. </a:t>
            </a:r>
            <a:endParaRPr lang="en-US" sz="2000" dirty="0" smtClean="0"/>
          </a:p>
          <a:p>
            <a:pPr marL="0" lvl="1"/>
            <a:r>
              <a:rPr lang="en-US" sz="2000" dirty="0"/>
              <a:t/>
            </a:r>
            <a:br>
              <a:rPr lang="en-US" sz="2000" dirty="0"/>
            </a:br>
            <a:r>
              <a:rPr lang="en-US" sz="2000" dirty="0"/>
              <a:t>(C) both of drug dependency and also from prejudicial treatment</a:t>
            </a:r>
            <a:r>
              <a:rPr lang="en-US" sz="2000" dirty="0" smtClean="0"/>
              <a:t>.</a:t>
            </a:r>
          </a:p>
          <a:p>
            <a:pPr marL="0" lvl="1"/>
            <a:r>
              <a:rPr lang="en-US" sz="2000" dirty="0" smtClean="0"/>
              <a:t> </a:t>
            </a:r>
            <a:r>
              <a:rPr lang="en-US" sz="2000" dirty="0"/>
              <a:t/>
            </a:r>
            <a:br>
              <a:rPr lang="en-US" sz="2000" dirty="0"/>
            </a:br>
            <a:r>
              <a:rPr lang="en-US" sz="2000" dirty="0"/>
              <a:t>(D) both of drug dependency but also from prejudicial </a:t>
            </a:r>
            <a:r>
              <a:rPr lang="en-US" sz="2000" dirty="0" smtClean="0"/>
              <a:t>treatment.</a:t>
            </a:r>
            <a:br>
              <a:rPr lang="en-US" sz="2000" dirty="0" smtClean="0"/>
            </a:br>
            <a:r>
              <a:rPr lang="en-US" sz="2000" dirty="0" smtClean="0"/>
              <a:t> </a:t>
            </a:r>
            <a:r>
              <a:rPr lang="en-US" sz="2000" dirty="0"/>
              <a:t/>
            </a:r>
            <a:br>
              <a:rPr lang="en-US" sz="2000" dirty="0"/>
            </a:br>
            <a:r>
              <a:rPr lang="en-US" sz="2000" dirty="0"/>
              <a:t>(E) both of drug dependency and of prejudicial treatment as well.</a:t>
            </a:r>
          </a:p>
          <a:p>
            <a:endParaRPr lang="en-US" sz="2000"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81000" y="381000"/>
            <a:ext cx="8382000" cy="6863417"/>
          </a:xfrm>
          <a:prstGeom prst="rect">
            <a:avLst/>
          </a:prstGeom>
          <a:noFill/>
        </p:spPr>
        <p:txBody>
          <a:bodyPr wrap="square" rtlCol="0">
            <a:spAutoFit/>
          </a:bodyPr>
          <a:lstStyle/>
          <a:p>
            <a:pPr marL="0" lvl="1"/>
            <a:r>
              <a:rPr lang="en-US" sz="2000" dirty="0" smtClean="0"/>
              <a:t>23) </a:t>
            </a:r>
            <a:r>
              <a:rPr lang="en-US" sz="2000" u="sng" dirty="0"/>
              <a:t>Added to the increase in hourly wages requested last July, the railroad employees are now seeking an expanded program of retirement benefits.</a:t>
            </a:r>
            <a:r>
              <a:rPr lang="en-US" sz="2000" dirty="0"/>
              <a:t> </a:t>
            </a:r>
            <a:br>
              <a:rPr lang="en-US" sz="2000" dirty="0"/>
            </a:br>
            <a:r>
              <a:rPr lang="en-US" sz="2000" dirty="0"/>
              <a:t/>
            </a:r>
            <a:br>
              <a:rPr lang="en-US" sz="2000" dirty="0"/>
            </a:br>
            <a:r>
              <a:rPr lang="en-US" sz="2000" dirty="0"/>
              <a:t>(A) Added to the increase in hourly wages requested last July, the railroad employees are now seeking an expanded program of retirement benefits. </a:t>
            </a:r>
            <a:endParaRPr lang="en-US" sz="2000" dirty="0" smtClean="0"/>
          </a:p>
          <a:p>
            <a:pPr marL="0" lvl="1"/>
            <a:r>
              <a:rPr lang="en-US" sz="2000" dirty="0"/>
              <a:t/>
            </a:r>
            <a:br>
              <a:rPr lang="en-US" sz="2000" dirty="0"/>
            </a:br>
            <a:r>
              <a:rPr lang="en-US" sz="2000" dirty="0"/>
              <a:t>(B) Added to the increase in hourly wages which had been requested last July, the employees of the railroad are now seeking an expanded program of retirement benefits. </a:t>
            </a:r>
            <a:endParaRPr lang="en-US" sz="2000" dirty="0" smtClean="0"/>
          </a:p>
          <a:p>
            <a:pPr marL="0" lvl="1"/>
            <a:r>
              <a:rPr lang="en-US" sz="2000" dirty="0"/>
              <a:t/>
            </a:r>
            <a:br>
              <a:rPr lang="en-US" sz="2000" dirty="0"/>
            </a:br>
            <a:r>
              <a:rPr lang="en-US" sz="2000" dirty="0"/>
              <a:t>(C) The railroad employees are now seeking an expanded program of retirement benefits added to the increase in hourly wages that were requested last July. </a:t>
            </a:r>
            <a:endParaRPr lang="en-US" sz="2000" dirty="0" smtClean="0"/>
          </a:p>
          <a:p>
            <a:pPr marL="0" lvl="1"/>
            <a:r>
              <a:rPr lang="en-US" sz="2000" dirty="0"/>
              <a:t/>
            </a:r>
            <a:br>
              <a:rPr lang="en-US" sz="2000" dirty="0"/>
            </a:br>
            <a:r>
              <a:rPr lang="en-US" sz="2000" dirty="0"/>
              <a:t>(D) In addition to the increase in hourly wages that were requested last July, the railroad employees are now seeking an expanded program of retirement benefits. </a:t>
            </a:r>
            <a:endParaRPr lang="en-US" sz="2000" dirty="0" smtClean="0"/>
          </a:p>
          <a:p>
            <a:pPr marL="0" lvl="1"/>
            <a:r>
              <a:rPr lang="en-US" sz="2000" dirty="0"/>
              <a:t/>
            </a:r>
            <a:br>
              <a:rPr lang="en-US" sz="2000" dirty="0"/>
            </a:br>
            <a:r>
              <a:rPr lang="en-US" sz="2000" dirty="0"/>
              <a:t>(E) In addition to the increase in hourly wages requested last July, the employees of the railroad are now seeking an expanded program of retirement benefits.</a:t>
            </a:r>
          </a:p>
          <a:p>
            <a:endParaRPr lang="en-US" sz="2000"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04800" y="228600"/>
            <a:ext cx="8382000" cy="4708981"/>
          </a:xfrm>
          <a:prstGeom prst="rect">
            <a:avLst/>
          </a:prstGeom>
          <a:noFill/>
        </p:spPr>
        <p:txBody>
          <a:bodyPr wrap="square" rtlCol="0">
            <a:spAutoFit/>
          </a:bodyPr>
          <a:lstStyle/>
          <a:p>
            <a:pPr marL="0" lvl="1"/>
            <a:r>
              <a:rPr lang="en-US" sz="2000" dirty="0" smtClean="0"/>
              <a:t>24) </a:t>
            </a:r>
            <a:r>
              <a:rPr lang="en-US" sz="2000" u="sng" dirty="0" err="1"/>
              <a:t>Aho</a:t>
            </a:r>
            <a:r>
              <a:rPr lang="en-US" sz="2000" u="sng" dirty="0"/>
              <a:t>, a Kiowa matriarch, held festivals in her home, they featured</a:t>
            </a:r>
            <a:r>
              <a:rPr lang="en-US" sz="2000" dirty="0"/>
              <a:t> the preparation of great quantities of ceremonial food, the wearing of many layers of colorful clothing adorned with silver, and the recounting of traditional tribal jokes and stories. </a:t>
            </a:r>
            <a:br>
              <a:rPr lang="en-US" sz="2000" dirty="0"/>
            </a:br>
            <a:r>
              <a:rPr lang="en-US" sz="2000" dirty="0"/>
              <a:t/>
            </a:r>
            <a:br>
              <a:rPr lang="en-US" sz="2000" dirty="0"/>
            </a:br>
            <a:r>
              <a:rPr lang="en-US" sz="2000" dirty="0"/>
              <a:t>(A) </a:t>
            </a:r>
            <a:r>
              <a:rPr lang="en-US" sz="2000" dirty="0" err="1"/>
              <a:t>Aho</a:t>
            </a:r>
            <a:r>
              <a:rPr lang="en-US" sz="2000" dirty="0"/>
              <a:t>, a Kiowa matriarch, held festivals in her home, they featured </a:t>
            </a:r>
            <a:endParaRPr lang="en-US" sz="2000" dirty="0" smtClean="0"/>
          </a:p>
          <a:p>
            <a:pPr marL="0" lvl="1"/>
            <a:r>
              <a:rPr lang="en-US" sz="2000" dirty="0"/>
              <a:t/>
            </a:r>
            <a:br>
              <a:rPr lang="en-US" sz="2000" dirty="0"/>
            </a:br>
            <a:r>
              <a:rPr lang="en-US" sz="2000" dirty="0"/>
              <a:t>(B) Festivals were held in </a:t>
            </a:r>
            <a:r>
              <a:rPr lang="en-US" sz="2000" dirty="0" err="1"/>
              <a:t>Aho</a:t>
            </a:r>
            <a:r>
              <a:rPr lang="en-US" sz="2000" dirty="0"/>
              <a:t>, a Kiowa matriarch’s home, which featured </a:t>
            </a:r>
            <a:endParaRPr lang="en-US" sz="2000" dirty="0" smtClean="0"/>
          </a:p>
          <a:p>
            <a:pPr marL="0" lvl="1"/>
            <a:r>
              <a:rPr lang="en-US" sz="2000" dirty="0"/>
              <a:t/>
            </a:r>
            <a:br>
              <a:rPr lang="en-US" sz="2000" dirty="0"/>
            </a:br>
            <a:r>
              <a:rPr lang="en-US" sz="2000" dirty="0"/>
              <a:t>(C) </a:t>
            </a:r>
            <a:r>
              <a:rPr lang="en-US" sz="2000" dirty="0" err="1"/>
              <a:t>Aho</a:t>
            </a:r>
            <a:r>
              <a:rPr lang="en-US" sz="2000" dirty="0"/>
              <a:t>, who was a Kiowa matriarch in her home, held festivals featuring </a:t>
            </a:r>
            <a:endParaRPr lang="en-US" sz="2000" dirty="0" smtClean="0"/>
          </a:p>
          <a:p>
            <a:pPr marL="0" lvl="1"/>
            <a:r>
              <a:rPr lang="en-US" sz="2000" dirty="0"/>
              <a:t/>
            </a:r>
            <a:br>
              <a:rPr lang="en-US" sz="2000" dirty="0"/>
            </a:br>
            <a:r>
              <a:rPr lang="en-US" sz="2000" dirty="0"/>
              <a:t>(D) In her home, </a:t>
            </a:r>
            <a:r>
              <a:rPr lang="en-US" sz="2000" dirty="0" err="1"/>
              <a:t>Aho</a:t>
            </a:r>
            <a:r>
              <a:rPr lang="en-US" sz="2000" dirty="0"/>
              <a:t>, a Kiowa matriarch, held festivals that featured </a:t>
            </a:r>
            <a:endParaRPr lang="en-US" sz="2000" dirty="0" smtClean="0"/>
          </a:p>
          <a:p>
            <a:pPr marL="0" lvl="1"/>
            <a:r>
              <a:rPr lang="en-US" sz="2000" dirty="0"/>
              <a:t/>
            </a:r>
            <a:br>
              <a:rPr lang="en-US" sz="2000" dirty="0"/>
            </a:br>
            <a:r>
              <a:rPr lang="en-US" sz="2000" dirty="0"/>
              <a:t>(E) </a:t>
            </a:r>
            <a:r>
              <a:rPr lang="en-US" sz="2000" dirty="0" err="1"/>
              <a:t>Aho</a:t>
            </a:r>
            <a:r>
              <a:rPr lang="en-US" sz="2000" dirty="0"/>
              <a:t>, a Kiowa matriarch, held festivals in her home that featured</a:t>
            </a:r>
          </a:p>
          <a:p>
            <a:endParaRPr lang="en-US" sz="2000"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28600" y="457200"/>
            <a:ext cx="8686800" cy="5632311"/>
          </a:xfrm>
          <a:prstGeom prst="rect">
            <a:avLst/>
          </a:prstGeom>
          <a:noFill/>
        </p:spPr>
        <p:txBody>
          <a:bodyPr wrap="square" rtlCol="0">
            <a:spAutoFit/>
          </a:bodyPr>
          <a:lstStyle/>
          <a:p>
            <a:pPr marL="0" lvl="1"/>
            <a:r>
              <a:rPr lang="en-US" sz="2000" dirty="0" smtClean="0"/>
              <a:t>25) </a:t>
            </a:r>
            <a:r>
              <a:rPr lang="en-US" sz="2000" dirty="0"/>
              <a:t>According to the enrollment statistics published by U.S. medical schools, </a:t>
            </a:r>
            <a:r>
              <a:rPr lang="en-US" sz="2000" u="sng" dirty="0"/>
              <a:t>the number of female medical students is equivalent to the number of male medical students currently enrolled in medical school</a:t>
            </a:r>
            <a:r>
              <a:rPr lang="en-US" sz="2000" dirty="0"/>
              <a:t>. </a:t>
            </a:r>
            <a:br>
              <a:rPr lang="en-US" sz="2000" dirty="0"/>
            </a:br>
            <a:r>
              <a:rPr lang="en-US" sz="2000" dirty="0"/>
              <a:t/>
            </a:r>
            <a:br>
              <a:rPr lang="en-US" sz="2000" dirty="0"/>
            </a:br>
            <a:r>
              <a:rPr lang="en-US" sz="2000" dirty="0"/>
              <a:t>a) </a:t>
            </a:r>
            <a:r>
              <a:rPr lang="en-US" sz="2000" dirty="0" smtClean="0"/>
              <a:t>the number of female medical students is equivalent to the number of male medical students currently enrolled in medical school </a:t>
            </a:r>
          </a:p>
          <a:p>
            <a:pPr marL="0" lvl="1"/>
            <a:r>
              <a:rPr lang="en-US" sz="2000" dirty="0"/>
              <a:t/>
            </a:r>
            <a:br>
              <a:rPr lang="en-US" sz="2000" dirty="0"/>
            </a:br>
            <a:r>
              <a:rPr lang="en-US" sz="2000" dirty="0"/>
              <a:t>b) as many female as male students are currently enrolled in medical school </a:t>
            </a:r>
            <a:endParaRPr lang="en-US" sz="2000" dirty="0" smtClean="0"/>
          </a:p>
          <a:p>
            <a:pPr marL="0" lvl="1"/>
            <a:r>
              <a:rPr lang="en-US" sz="2000" dirty="0"/>
              <a:t/>
            </a:r>
            <a:br>
              <a:rPr lang="en-US" sz="2000" dirty="0"/>
            </a:br>
            <a:r>
              <a:rPr lang="en-US" sz="2000" dirty="0"/>
              <a:t>c) the number of female students is as many as that of male students currently enrolled in medical school </a:t>
            </a:r>
            <a:endParaRPr lang="en-US" sz="2000" dirty="0" smtClean="0"/>
          </a:p>
          <a:p>
            <a:pPr marL="0" lvl="1"/>
            <a:r>
              <a:rPr lang="en-US" sz="2000" dirty="0"/>
              <a:t/>
            </a:r>
            <a:br>
              <a:rPr lang="en-US" sz="2000" dirty="0"/>
            </a:br>
            <a:r>
              <a:rPr lang="en-US" sz="2000" dirty="0"/>
              <a:t>d) as great as the number of female is the number of male students currently enrolled in medical school </a:t>
            </a:r>
            <a:endParaRPr lang="en-US" sz="2000" dirty="0" smtClean="0"/>
          </a:p>
          <a:p>
            <a:pPr marL="0" lvl="1"/>
            <a:r>
              <a:rPr lang="en-US" sz="2000" dirty="0"/>
              <a:t/>
            </a:r>
            <a:br>
              <a:rPr lang="en-US" sz="2000" dirty="0"/>
            </a:br>
            <a:r>
              <a:rPr lang="en-US" sz="2000" dirty="0"/>
              <a:t>e) female and male students are currently enrolled in equal numbers in medical school</a:t>
            </a:r>
          </a:p>
          <a:p>
            <a:endParaRPr lang="en-US" sz="2000"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04800" y="381000"/>
            <a:ext cx="8458200" cy="4401205"/>
          </a:xfrm>
          <a:prstGeom prst="rect">
            <a:avLst/>
          </a:prstGeom>
          <a:noFill/>
        </p:spPr>
        <p:txBody>
          <a:bodyPr wrap="square" rtlCol="0">
            <a:spAutoFit/>
          </a:bodyPr>
          <a:lstStyle/>
          <a:p>
            <a:pPr marL="0" lvl="1"/>
            <a:r>
              <a:rPr lang="en-US" sz="2000" dirty="0" smtClean="0"/>
              <a:t> 26) </a:t>
            </a:r>
            <a:r>
              <a:rPr lang="en-US" sz="2000" dirty="0"/>
              <a:t>A majority of the international journalists surveyed view nuclear power stations as unsafe at present but </a:t>
            </a:r>
            <a:r>
              <a:rPr lang="en-US" sz="2000" u="sng" dirty="0"/>
              <a:t>that they will, or could,</a:t>
            </a:r>
            <a:r>
              <a:rPr lang="en-US" sz="2000" dirty="0"/>
              <a:t> be made sufficiently safe in the future. </a:t>
            </a:r>
            <a:br>
              <a:rPr lang="en-US" sz="2000" dirty="0"/>
            </a:br>
            <a:r>
              <a:rPr lang="en-US" sz="2000" dirty="0"/>
              <a:t/>
            </a:r>
            <a:br>
              <a:rPr lang="en-US" sz="2000" dirty="0"/>
            </a:br>
            <a:r>
              <a:rPr lang="en-US" sz="2000" dirty="0"/>
              <a:t>(A) that they will, or could, </a:t>
            </a:r>
            <a:endParaRPr lang="en-US" sz="2000" dirty="0" smtClean="0"/>
          </a:p>
          <a:p>
            <a:pPr marL="0" lvl="1"/>
            <a:r>
              <a:rPr lang="en-US" sz="2000" dirty="0"/>
              <a:t/>
            </a:r>
            <a:br>
              <a:rPr lang="en-US" sz="2000" dirty="0"/>
            </a:br>
            <a:r>
              <a:rPr lang="en-US" sz="2000" dirty="0"/>
              <a:t>(B) that they would, or could, </a:t>
            </a:r>
            <a:endParaRPr lang="en-US" sz="2000" dirty="0" smtClean="0"/>
          </a:p>
          <a:p>
            <a:pPr marL="0" lvl="1"/>
            <a:r>
              <a:rPr lang="en-US" sz="2000" dirty="0"/>
              <a:t/>
            </a:r>
            <a:br>
              <a:rPr lang="en-US" sz="2000" dirty="0"/>
            </a:br>
            <a:r>
              <a:rPr lang="en-US" sz="2000" dirty="0"/>
              <a:t>(C) they will be or could </a:t>
            </a:r>
            <a:endParaRPr lang="en-US" sz="2000" dirty="0" smtClean="0"/>
          </a:p>
          <a:p>
            <a:pPr marL="0" lvl="1"/>
            <a:r>
              <a:rPr lang="en-US" sz="2000" dirty="0"/>
              <a:t/>
            </a:r>
            <a:br>
              <a:rPr lang="en-US" sz="2000" dirty="0"/>
            </a:br>
            <a:r>
              <a:rPr lang="en-US" sz="2000" dirty="0"/>
              <a:t>(D) think that they will be or could </a:t>
            </a:r>
            <a:endParaRPr lang="en-US" sz="2000" dirty="0" smtClean="0"/>
          </a:p>
          <a:p>
            <a:pPr marL="0" lvl="1"/>
            <a:r>
              <a:rPr lang="en-US" sz="2000" dirty="0"/>
              <a:t/>
            </a:r>
            <a:br>
              <a:rPr lang="en-US" sz="2000" dirty="0"/>
            </a:br>
            <a:r>
              <a:rPr lang="en-US" sz="2000" dirty="0"/>
              <a:t>(E) think the power stations would or could</a:t>
            </a:r>
          </a:p>
          <a:p>
            <a:endParaRPr lang="en-US" sz="2000"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52400" y="381000"/>
            <a:ext cx="8763000" cy="4401205"/>
          </a:xfrm>
          <a:prstGeom prst="rect">
            <a:avLst/>
          </a:prstGeom>
          <a:noFill/>
        </p:spPr>
        <p:txBody>
          <a:bodyPr wrap="square" rtlCol="0">
            <a:spAutoFit/>
          </a:bodyPr>
          <a:lstStyle/>
          <a:p>
            <a:pPr marL="0" lvl="1"/>
            <a:r>
              <a:rPr lang="en-US" sz="2000" dirty="0" smtClean="0"/>
              <a:t>27) </a:t>
            </a:r>
            <a:r>
              <a:rPr lang="en-US" sz="2000" u="sng" dirty="0"/>
              <a:t>However much United States voters may agree that </a:t>
            </a:r>
            <a:r>
              <a:rPr lang="en-US" sz="2000" dirty="0"/>
              <a:t>there is waste in government and that the government as a whole spends beyond its means, it is difficult to find broad support for a movement toward a minimal state. </a:t>
            </a:r>
            <a:endParaRPr lang="en-US" sz="2000" dirty="0" smtClean="0"/>
          </a:p>
          <a:p>
            <a:pPr marL="0" lvl="1"/>
            <a:r>
              <a:rPr lang="en-US" sz="2000" dirty="0"/>
              <a:t/>
            </a:r>
            <a:br>
              <a:rPr lang="en-US" sz="2000" dirty="0"/>
            </a:br>
            <a:r>
              <a:rPr lang="en-US" sz="2000" dirty="0"/>
              <a:t>A) However much United States voters may agree that </a:t>
            </a:r>
            <a:endParaRPr lang="en-US" sz="2000" dirty="0" smtClean="0"/>
          </a:p>
          <a:p>
            <a:pPr marL="0" lvl="1"/>
            <a:r>
              <a:rPr lang="en-US" sz="2000" dirty="0"/>
              <a:t/>
            </a:r>
            <a:br>
              <a:rPr lang="en-US" sz="2000" dirty="0"/>
            </a:br>
            <a:r>
              <a:rPr lang="en-US" sz="2000" dirty="0"/>
              <a:t>B) Despite the agreement among United States voters to the fact </a:t>
            </a:r>
            <a:endParaRPr lang="en-US" sz="2000" dirty="0" smtClean="0"/>
          </a:p>
          <a:p>
            <a:pPr marL="0" lvl="1"/>
            <a:r>
              <a:rPr lang="en-US" sz="2000" dirty="0"/>
              <a:t/>
            </a:r>
            <a:br>
              <a:rPr lang="en-US" sz="2000" dirty="0"/>
            </a:br>
            <a:r>
              <a:rPr lang="en-US" sz="2000" dirty="0"/>
              <a:t>C) Although United States voters agree </a:t>
            </a:r>
            <a:endParaRPr lang="en-US" sz="2000" dirty="0" smtClean="0"/>
          </a:p>
          <a:p>
            <a:pPr marL="0" lvl="1"/>
            <a:r>
              <a:rPr lang="en-US" sz="2000" dirty="0"/>
              <a:t/>
            </a:r>
            <a:br>
              <a:rPr lang="en-US" sz="2000" dirty="0"/>
            </a:br>
            <a:r>
              <a:rPr lang="en-US" sz="2000" dirty="0"/>
              <a:t>D) Even though United States voters may agree </a:t>
            </a:r>
            <a:endParaRPr lang="en-US" sz="2000" dirty="0" smtClean="0"/>
          </a:p>
          <a:p>
            <a:pPr marL="0" lvl="1"/>
            <a:r>
              <a:rPr lang="en-US" sz="2000" dirty="0"/>
              <a:t/>
            </a:r>
            <a:br>
              <a:rPr lang="en-US" sz="2000" dirty="0"/>
            </a:br>
            <a:r>
              <a:rPr lang="en-US" sz="2000" dirty="0"/>
              <a:t>E) There is agreement among United States voters that</a:t>
            </a:r>
          </a:p>
          <a:p>
            <a:endParaRPr lang="en-US" sz="2000"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28600" y="152400"/>
            <a:ext cx="8763000" cy="4708981"/>
          </a:xfrm>
          <a:prstGeom prst="rect">
            <a:avLst/>
          </a:prstGeom>
          <a:noFill/>
        </p:spPr>
        <p:txBody>
          <a:bodyPr wrap="square" rtlCol="0">
            <a:spAutoFit/>
          </a:bodyPr>
          <a:lstStyle/>
          <a:p>
            <a:pPr marL="0" lvl="1"/>
            <a:r>
              <a:rPr lang="en-US" sz="2000" dirty="0" smtClean="0"/>
              <a:t>28) Unlike </a:t>
            </a:r>
            <a:r>
              <a:rPr lang="en-US" sz="2000" dirty="0"/>
              <a:t>the original National Museum of Science and Technology in Italy, where the models are encased in glass or operated only by staff members, the Virtual Leonardo Project, an online version of the museum, encourages visitors to “touch” each </a:t>
            </a:r>
            <a:r>
              <a:rPr lang="en-US" sz="2000" u="sng" dirty="0"/>
              <a:t>exhibit, which thereby activates </a:t>
            </a:r>
            <a:r>
              <a:rPr lang="en-US" sz="2000" dirty="0"/>
              <a:t>the animated functions of the piece. </a:t>
            </a:r>
            <a:br>
              <a:rPr lang="en-US" sz="2000" dirty="0"/>
            </a:br>
            <a:r>
              <a:rPr lang="en-US" sz="2000" dirty="0"/>
              <a:t/>
            </a:r>
            <a:br>
              <a:rPr lang="en-US" sz="2000" dirty="0"/>
            </a:br>
            <a:r>
              <a:rPr lang="en-US" sz="2000" dirty="0"/>
              <a:t>A. exhibit, which thereby activates </a:t>
            </a:r>
            <a:endParaRPr lang="en-US" sz="2000" dirty="0" smtClean="0"/>
          </a:p>
          <a:p>
            <a:pPr marL="0" lvl="1"/>
            <a:r>
              <a:rPr lang="en-US" sz="2000" dirty="0"/>
              <a:t/>
            </a:r>
            <a:br>
              <a:rPr lang="en-US" sz="2000" dirty="0"/>
            </a:br>
            <a:r>
              <a:rPr lang="en-US" sz="2000" dirty="0"/>
              <a:t>B. exhibit, in turn an activation of </a:t>
            </a:r>
            <a:endParaRPr lang="en-US" sz="2000" dirty="0" smtClean="0"/>
          </a:p>
          <a:p>
            <a:pPr marL="0" lvl="1"/>
            <a:r>
              <a:rPr lang="en-US" sz="2000" dirty="0"/>
              <a:t/>
            </a:r>
            <a:br>
              <a:rPr lang="en-US" sz="2000" dirty="0"/>
            </a:br>
            <a:r>
              <a:rPr lang="en-US" sz="2000" dirty="0"/>
              <a:t>C. exhibit, and it will activate </a:t>
            </a:r>
            <a:endParaRPr lang="en-US" sz="2000" dirty="0" smtClean="0"/>
          </a:p>
          <a:p>
            <a:pPr marL="0" lvl="1"/>
            <a:r>
              <a:rPr lang="en-US" sz="2000" dirty="0"/>
              <a:t/>
            </a:r>
            <a:br>
              <a:rPr lang="en-US" sz="2000" dirty="0"/>
            </a:br>
            <a:r>
              <a:rPr lang="en-US" sz="2000" dirty="0"/>
              <a:t>D. exhibit and thereby activate </a:t>
            </a:r>
            <a:endParaRPr lang="en-US" sz="2000" dirty="0" smtClean="0"/>
          </a:p>
          <a:p>
            <a:pPr marL="0" lvl="1"/>
            <a:r>
              <a:rPr lang="en-US" sz="2000" dirty="0"/>
              <a:t/>
            </a:r>
            <a:br>
              <a:rPr lang="en-US" sz="2000" dirty="0"/>
            </a:br>
            <a:r>
              <a:rPr lang="en-US" sz="2000" dirty="0"/>
              <a:t>E. exhibit which, as a result, activates</a:t>
            </a:r>
          </a:p>
          <a:p>
            <a:endParaRPr lang="en-US" sz="2000" dirty="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52400" y="228600"/>
            <a:ext cx="8763000" cy="4401205"/>
          </a:xfrm>
          <a:prstGeom prst="rect">
            <a:avLst/>
          </a:prstGeom>
          <a:noFill/>
        </p:spPr>
        <p:txBody>
          <a:bodyPr wrap="square" rtlCol="0">
            <a:spAutoFit/>
          </a:bodyPr>
          <a:lstStyle/>
          <a:p>
            <a:pPr marL="0" lvl="1"/>
            <a:r>
              <a:rPr lang="en-US" sz="2000" dirty="0" smtClean="0"/>
              <a:t>29) </a:t>
            </a:r>
            <a:r>
              <a:rPr lang="en-US" sz="2000" dirty="0"/>
              <a:t>Darwin was not the first to advance a theory of evolution; his tremendous originality </a:t>
            </a:r>
            <a:r>
              <a:rPr lang="en-US" sz="2000" u="sng" dirty="0"/>
              <a:t>lay in the fact that he proposed the idea</a:t>
            </a:r>
            <a:r>
              <a:rPr lang="en-US" sz="2000" dirty="0"/>
              <a:t> of natural selection as the means by which evolution worked. </a:t>
            </a:r>
            <a:br>
              <a:rPr lang="en-US" sz="2000" dirty="0"/>
            </a:br>
            <a:r>
              <a:rPr lang="en-US" sz="2000" dirty="0"/>
              <a:t/>
            </a:r>
            <a:br>
              <a:rPr lang="en-US" sz="2000" dirty="0"/>
            </a:br>
            <a:r>
              <a:rPr lang="en-US" sz="2000" dirty="0"/>
              <a:t>A. lay in the fact that he proposed the idea </a:t>
            </a:r>
            <a:endParaRPr lang="en-US" sz="2000" dirty="0" smtClean="0"/>
          </a:p>
          <a:p>
            <a:pPr marL="0" lvl="1"/>
            <a:r>
              <a:rPr lang="en-US" sz="2000" dirty="0"/>
              <a:t/>
            </a:r>
            <a:br>
              <a:rPr lang="en-US" sz="2000" dirty="0"/>
            </a:br>
            <a:r>
              <a:rPr lang="en-US" sz="2000" dirty="0"/>
              <a:t>B. lay in the fact of his proposing the idea </a:t>
            </a:r>
            <a:endParaRPr lang="en-US" sz="2000" dirty="0" smtClean="0"/>
          </a:p>
          <a:p>
            <a:pPr marL="0" lvl="1"/>
            <a:r>
              <a:rPr lang="en-US" sz="2000" dirty="0"/>
              <a:t/>
            </a:r>
            <a:br>
              <a:rPr lang="en-US" sz="2000" dirty="0"/>
            </a:br>
            <a:r>
              <a:rPr lang="en-US" sz="2000" dirty="0"/>
              <a:t>C. laid in the fact of his proposing the idea </a:t>
            </a:r>
            <a:endParaRPr lang="en-US" sz="2000" dirty="0" smtClean="0"/>
          </a:p>
          <a:p>
            <a:pPr marL="0" lvl="1"/>
            <a:r>
              <a:rPr lang="en-US" sz="2000" dirty="0"/>
              <a:t/>
            </a:r>
            <a:br>
              <a:rPr lang="en-US" sz="2000" dirty="0"/>
            </a:br>
            <a:r>
              <a:rPr lang="en-US" sz="2000" dirty="0"/>
              <a:t>D. laid in his proposal </a:t>
            </a:r>
            <a:endParaRPr lang="en-US" sz="2000" dirty="0" smtClean="0"/>
          </a:p>
          <a:p>
            <a:pPr marL="0" lvl="1"/>
            <a:r>
              <a:rPr lang="en-US" sz="2000" dirty="0"/>
              <a:t/>
            </a:r>
            <a:br>
              <a:rPr lang="en-US" sz="2000" dirty="0"/>
            </a:br>
            <a:r>
              <a:rPr lang="en-US" sz="2000" dirty="0"/>
              <a:t>E. lay in his proposal</a:t>
            </a:r>
          </a:p>
          <a:p>
            <a:endParaRPr lang="en-US" sz="2000" dirty="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52400" y="304800"/>
            <a:ext cx="8610600" cy="5940088"/>
          </a:xfrm>
          <a:prstGeom prst="rect">
            <a:avLst/>
          </a:prstGeom>
          <a:noFill/>
        </p:spPr>
        <p:txBody>
          <a:bodyPr wrap="square" rtlCol="0">
            <a:spAutoFit/>
          </a:bodyPr>
          <a:lstStyle/>
          <a:p>
            <a:pPr marL="0" lvl="1"/>
            <a:r>
              <a:rPr lang="en-US" sz="2000" dirty="0" smtClean="0"/>
              <a:t>30) </a:t>
            </a:r>
            <a:r>
              <a:rPr lang="en-US" sz="2000" u="sng" dirty="0"/>
              <a:t>Just because King Alfred occupied and fortified London in 886 did not mean that he</a:t>
            </a:r>
            <a:r>
              <a:rPr lang="en-US" sz="2000" dirty="0"/>
              <a:t> also won the loyalty of its citizens: the invading Danes were well aware of this weakness and used it to their advantage in 893. </a:t>
            </a:r>
            <a:endParaRPr lang="en-US" sz="2000" dirty="0" smtClean="0"/>
          </a:p>
          <a:p>
            <a:pPr marL="0" lvl="1"/>
            <a:r>
              <a:rPr lang="en-US" sz="2000" dirty="0"/>
              <a:t/>
            </a:r>
            <a:br>
              <a:rPr lang="en-US" sz="2000" dirty="0"/>
            </a:br>
            <a:r>
              <a:rPr lang="en-US" sz="2000" dirty="0"/>
              <a:t>(A) Just because King Alfred occupied and fortified London in 886 did not mean that he </a:t>
            </a:r>
            <a:endParaRPr lang="en-US" sz="2000" dirty="0" smtClean="0"/>
          </a:p>
          <a:p>
            <a:pPr marL="0" lvl="1"/>
            <a:r>
              <a:rPr lang="en-US" sz="2000" dirty="0"/>
              <a:t/>
            </a:r>
            <a:br>
              <a:rPr lang="en-US" sz="2000" dirty="0"/>
            </a:br>
            <a:r>
              <a:rPr lang="en-US" sz="2000" dirty="0"/>
              <a:t>(B) The fact that King Alfred had occupied and fortified London in 886 did not mean that he had </a:t>
            </a:r>
            <a:endParaRPr lang="en-US" sz="2000" dirty="0" smtClean="0"/>
          </a:p>
          <a:p>
            <a:pPr marL="0" lvl="1"/>
            <a:r>
              <a:rPr lang="en-US" sz="2000" dirty="0"/>
              <a:t/>
            </a:r>
            <a:br>
              <a:rPr lang="en-US" sz="2000" dirty="0"/>
            </a:br>
            <a:r>
              <a:rPr lang="en-US" sz="2000" dirty="0"/>
              <a:t>(C) Just because King Alfred occupied and fortified London in 886, it did not mean he </a:t>
            </a:r>
            <a:endParaRPr lang="en-US" sz="2000" dirty="0" smtClean="0"/>
          </a:p>
          <a:p>
            <a:pPr marL="0" lvl="1"/>
            <a:r>
              <a:rPr lang="en-US" sz="2000" dirty="0"/>
              <a:t/>
            </a:r>
            <a:br>
              <a:rPr lang="en-US" sz="2000" dirty="0"/>
            </a:br>
            <a:r>
              <a:rPr lang="en-US" sz="2000" dirty="0"/>
              <a:t>(D) The fact that King Alfred occupied and fortified London in 886, it did not mean that he </a:t>
            </a:r>
            <a:endParaRPr lang="en-US" sz="2000" dirty="0" smtClean="0"/>
          </a:p>
          <a:p>
            <a:pPr marL="0" lvl="1"/>
            <a:r>
              <a:rPr lang="en-US" sz="2000" dirty="0"/>
              <a:t/>
            </a:r>
            <a:br>
              <a:rPr lang="en-US" sz="2000" dirty="0"/>
            </a:br>
            <a:r>
              <a:rPr lang="en-US" sz="2000" dirty="0"/>
              <a:t>(E) Just because King Alfred had occupied and fortified London in 886, it did not mean he</a:t>
            </a:r>
          </a:p>
          <a:p>
            <a:endParaRPr lang="en-US" sz="2000" dirty="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52400" y="228600"/>
            <a:ext cx="8763000" cy="5940088"/>
          </a:xfrm>
          <a:prstGeom prst="rect">
            <a:avLst/>
          </a:prstGeom>
          <a:noFill/>
        </p:spPr>
        <p:txBody>
          <a:bodyPr wrap="square" rtlCol="0">
            <a:spAutoFit/>
          </a:bodyPr>
          <a:lstStyle/>
          <a:p>
            <a:pPr marL="0" lvl="1"/>
            <a:r>
              <a:rPr lang="en-US" sz="2000" dirty="0" smtClean="0"/>
              <a:t>31) </a:t>
            </a:r>
            <a:r>
              <a:rPr lang="en-US" sz="2000" dirty="0"/>
              <a:t>In addition to her work on the </a:t>
            </a:r>
            <a:r>
              <a:rPr lang="en-US" sz="2000" dirty="0" err="1"/>
              <a:t>miocene</a:t>
            </a:r>
            <a:r>
              <a:rPr lang="en-US" sz="2000" dirty="0"/>
              <a:t> homicide </a:t>
            </a:r>
            <a:r>
              <a:rPr lang="en-US" sz="2000" dirty="0" err="1"/>
              <a:t>fosiil</a:t>
            </a:r>
            <a:r>
              <a:rPr lang="en-US" sz="2000" dirty="0"/>
              <a:t> record, Mary </a:t>
            </a:r>
            <a:r>
              <a:rPr lang="en-US" sz="2000" u="sng" dirty="0"/>
              <a:t>Leakey contributed to </a:t>
            </a:r>
            <a:r>
              <a:rPr lang="en-US" sz="2000" u="sng" dirty="0" err="1"/>
              <a:t>archaelogy</a:t>
            </a:r>
            <a:r>
              <a:rPr lang="en-US" sz="2000" u="sng" dirty="0"/>
              <a:t> with her discovery of the earliest direct evidence of hominid activity and painstakingly documenting </a:t>
            </a:r>
            <a:r>
              <a:rPr lang="en-US" sz="2000" dirty="0"/>
              <a:t>East African paintings. </a:t>
            </a:r>
            <a:br>
              <a:rPr lang="en-US" sz="2000" dirty="0"/>
            </a:br>
            <a:r>
              <a:rPr lang="en-US" sz="2000" dirty="0"/>
              <a:t/>
            </a:r>
            <a:br>
              <a:rPr lang="en-US" sz="2000" dirty="0"/>
            </a:br>
            <a:r>
              <a:rPr lang="en-US" sz="2000" dirty="0"/>
              <a:t>(A) Leakey contributed to archaeology with her discovery of the earliest direct evidence of hominid activity and painstakingly documenting </a:t>
            </a:r>
            <a:endParaRPr lang="en-US" sz="2000" dirty="0" smtClean="0"/>
          </a:p>
          <a:p>
            <a:pPr marL="0" lvl="1"/>
            <a:r>
              <a:rPr lang="en-US" sz="2000" dirty="0"/>
              <a:t/>
            </a:r>
            <a:br>
              <a:rPr lang="en-US" sz="2000" dirty="0"/>
            </a:br>
            <a:r>
              <a:rPr lang="en-US" sz="2000" dirty="0"/>
              <a:t>(B) Leakey contributed to archaeology by her discovery of the earliest direct evidence of hominid activity and by painstakingly documenting </a:t>
            </a:r>
            <a:endParaRPr lang="en-US" sz="2000" dirty="0" smtClean="0"/>
          </a:p>
          <a:p>
            <a:pPr marL="0" lvl="1"/>
            <a:r>
              <a:rPr lang="en-US" sz="2000" dirty="0"/>
              <a:t/>
            </a:r>
            <a:br>
              <a:rPr lang="en-US" sz="2000" dirty="0"/>
            </a:br>
            <a:r>
              <a:rPr lang="en-US" sz="2000" dirty="0"/>
              <a:t>(C) Leakey was a contributor to </a:t>
            </a:r>
            <a:r>
              <a:rPr lang="en-US" sz="2000" dirty="0" err="1"/>
              <a:t>archaelogy</a:t>
            </a:r>
            <a:r>
              <a:rPr lang="en-US" sz="2000" dirty="0"/>
              <a:t> with her discovery of the earliest direct evidence of hominid activity and with her painstaking documentation of </a:t>
            </a:r>
            <a:endParaRPr lang="en-US" sz="2000" dirty="0" smtClean="0"/>
          </a:p>
          <a:p>
            <a:pPr marL="0" lvl="1"/>
            <a:r>
              <a:rPr lang="en-US" sz="2000" dirty="0"/>
              <a:t/>
            </a:r>
            <a:br>
              <a:rPr lang="en-US" sz="2000" dirty="0"/>
            </a:br>
            <a:r>
              <a:rPr lang="en-US" sz="2000" dirty="0"/>
              <a:t>(D) Leakey's contributions to </a:t>
            </a:r>
            <a:r>
              <a:rPr lang="en-US" sz="2000" dirty="0" err="1"/>
              <a:t>archaelogy</a:t>
            </a:r>
            <a:r>
              <a:rPr lang="en-US" sz="2000" dirty="0"/>
              <a:t> include her discovery of the earliest direct evidence of hominid activity and her painstaking documentation of </a:t>
            </a:r>
            <a:endParaRPr lang="en-US" sz="2000" dirty="0" smtClean="0"/>
          </a:p>
          <a:p>
            <a:pPr marL="0" lvl="1"/>
            <a:r>
              <a:rPr lang="en-US" sz="2000" dirty="0"/>
              <a:t/>
            </a:r>
            <a:br>
              <a:rPr lang="en-US" sz="2000" dirty="0"/>
            </a:br>
            <a:r>
              <a:rPr lang="en-US" sz="2000" dirty="0"/>
              <a:t>(E) Leakey's contributions to </a:t>
            </a:r>
            <a:r>
              <a:rPr lang="en-US" sz="2000" dirty="0" err="1"/>
              <a:t>archaelogy</a:t>
            </a:r>
            <a:r>
              <a:rPr lang="en-US" sz="2000" dirty="0"/>
              <a:t> include her discovering the earliest direct evidence of hominid activity and painstaking documentation of</a:t>
            </a:r>
          </a:p>
          <a:p>
            <a:endParaRPr lang="en-US" sz="2000" dirty="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28600" y="304800"/>
            <a:ext cx="8610600" cy="3785652"/>
          </a:xfrm>
          <a:prstGeom prst="rect">
            <a:avLst/>
          </a:prstGeom>
          <a:noFill/>
        </p:spPr>
        <p:txBody>
          <a:bodyPr wrap="square" rtlCol="0">
            <a:spAutoFit/>
          </a:bodyPr>
          <a:lstStyle/>
          <a:p>
            <a:pPr marL="0" lvl="1"/>
            <a:r>
              <a:rPr lang="en-US" sz="2000" dirty="0" smtClean="0"/>
              <a:t>32) </a:t>
            </a:r>
            <a:r>
              <a:rPr lang="en-US" sz="2000" b="1" u="sng" dirty="0"/>
              <a:t>A year advantage in a new computer product or process being introduced  </a:t>
            </a:r>
            <a:r>
              <a:rPr lang="en-US" sz="2000" dirty="0"/>
              <a:t>can give a company a significant edge on its competitors. </a:t>
            </a:r>
            <a:br>
              <a:rPr lang="en-US" sz="2000" dirty="0"/>
            </a:br>
            <a:r>
              <a:rPr lang="en-US" sz="2000" dirty="0"/>
              <a:t>a... </a:t>
            </a:r>
            <a:endParaRPr lang="en-US" sz="2000" dirty="0" smtClean="0"/>
          </a:p>
          <a:p>
            <a:pPr marL="0" lvl="1"/>
            <a:r>
              <a:rPr lang="en-US" sz="2000" dirty="0"/>
              <a:t/>
            </a:r>
            <a:br>
              <a:rPr lang="en-US" sz="2000" dirty="0"/>
            </a:br>
            <a:r>
              <a:rPr lang="en-US" sz="2000" dirty="0"/>
              <a:t>b. Introducing a new computer product or process by a year </a:t>
            </a:r>
            <a:r>
              <a:rPr lang="en-US" sz="2000" dirty="0" smtClean="0"/>
              <a:t>earlier</a:t>
            </a:r>
          </a:p>
          <a:p>
            <a:pPr marL="0" lvl="1"/>
            <a:r>
              <a:rPr lang="en-US" sz="2000" dirty="0" smtClean="0"/>
              <a:t> </a:t>
            </a:r>
            <a:r>
              <a:rPr lang="en-US" sz="2000" dirty="0"/>
              <a:t/>
            </a:r>
            <a:br>
              <a:rPr lang="en-US" sz="2000" dirty="0"/>
            </a:br>
            <a:r>
              <a:rPr lang="en-US" sz="2000" dirty="0"/>
              <a:t>c. A year's advantage to introduce a new computer product or process </a:t>
            </a:r>
            <a:endParaRPr lang="en-US" sz="2000" dirty="0" smtClean="0"/>
          </a:p>
          <a:p>
            <a:pPr marL="0" lvl="1"/>
            <a:r>
              <a:rPr lang="en-US" sz="2000" dirty="0"/>
              <a:t/>
            </a:r>
            <a:br>
              <a:rPr lang="en-US" sz="2000" dirty="0"/>
            </a:br>
            <a:r>
              <a:rPr lang="en-US" sz="2000" dirty="0"/>
              <a:t>d. To introduce a new computer product or process by a year earlier </a:t>
            </a:r>
            <a:endParaRPr lang="en-US" sz="2000" dirty="0" smtClean="0"/>
          </a:p>
          <a:p>
            <a:pPr marL="0" lvl="1"/>
            <a:r>
              <a:rPr lang="en-US" sz="2000" dirty="0"/>
              <a:t/>
            </a:r>
            <a:br>
              <a:rPr lang="en-US" sz="2000" dirty="0"/>
            </a:br>
            <a:r>
              <a:rPr lang="en-US" sz="2000" dirty="0"/>
              <a:t>e. Being a year ahead in introducing a new computer product or process</a:t>
            </a:r>
          </a:p>
          <a:p>
            <a:endParaRPr lang="en-US" sz="2000" dirty="0"/>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28600" y="304800"/>
            <a:ext cx="8686800" cy="4401205"/>
          </a:xfrm>
          <a:prstGeom prst="rect">
            <a:avLst/>
          </a:prstGeom>
          <a:noFill/>
        </p:spPr>
        <p:txBody>
          <a:bodyPr wrap="square" rtlCol="0">
            <a:spAutoFit/>
          </a:bodyPr>
          <a:lstStyle/>
          <a:p>
            <a:pPr marL="0" lvl="1"/>
            <a:r>
              <a:rPr lang="en-US" sz="2000" dirty="0" smtClean="0"/>
              <a:t>33) </a:t>
            </a:r>
            <a:r>
              <a:rPr lang="en-US" sz="2000" dirty="0"/>
              <a:t>A historian attempting to predict in the 1870's which nation would take over world leadership from the British probably would </a:t>
            </a:r>
            <a:r>
              <a:rPr lang="en-US" sz="2000" u="sng" dirty="0"/>
              <a:t>have guessed Bismarck's Prussia and been</a:t>
            </a:r>
            <a:r>
              <a:rPr lang="en-US" sz="2000" dirty="0"/>
              <a:t> quite wrong. </a:t>
            </a:r>
            <a:br>
              <a:rPr lang="en-US" sz="2000" dirty="0"/>
            </a:br>
            <a:r>
              <a:rPr lang="en-US" sz="2000" dirty="0"/>
              <a:t/>
            </a:r>
            <a:br>
              <a:rPr lang="en-US" sz="2000" dirty="0"/>
            </a:br>
            <a:r>
              <a:rPr lang="en-US" sz="2000" dirty="0"/>
              <a:t>(A) have guessed Bismarck's Prussia and been </a:t>
            </a:r>
            <a:endParaRPr lang="en-US" sz="2000" dirty="0" smtClean="0"/>
          </a:p>
          <a:p>
            <a:pPr marL="0" lvl="1"/>
            <a:r>
              <a:rPr lang="en-US" sz="2000" dirty="0"/>
              <a:t/>
            </a:r>
            <a:br>
              <a:rPr lang="en-US" sz="2000" dirty="0"/>
            </a:br>
            <a:r>
              <a:rPr lang="en-US" sz="2000" dirty="0"/>
              <a:t>(B) have guessed that it would have been Bismarck's Prussia and he would be </a:t>
            </a:r>
            <a:endParaRPr lang="en-US" sz="2000" dirty="0" smtClean="0"/>
          </a:p>
          <a:p>
            <a:pPr marL="0" lvl="1"/>
            <a:r>
              <a:rPr lang="en-US" sz="2000" dirty="0"/>
              <a:t/>
            </a:r>
            <a:br>
              <a:rPr lang="en-US" sz="2000" dirty="0"/>
            </a:br>
            <a:r>
              <a:rPr lang="en-US" sz="2000" dirty="0"/>
              <a:t>(C) have guessed Bismarck's Prussia and would be </a:t>
            </a:r>
            <a:endParaRPr lang="en-US" sz="2000" dirty="0" smtClean="0"/>
          </a:p>
          <a:p>
            <a:pPr marL="0" lvl="1"/>
            <a:r>
              <a:rPr lang="en-US" sz="2000" dirty="0"/>
              <a:t/>
            </a:r>
            <a:br>
              <a:rPr lang="en-US" sz="2000" dirty="0"/>
            </a:br>
            <a:r>
              <a:rPr lang="en-US" sz="2000" dirty="0"/>
              <a:t>(D) guess Bismarck's Prussia and be </a:t>
            </a:r>
            <a:endParaRPr lang="en-US" sz="2000" dirty="0" smtClean="0"/>
          </a:p>
          <a:p>
            <a:pPr marL="0" lvl="1"/>
            <a:r>
              <a:rPr lang="en-US" sz="2000" dirty="0"/>
              <a:t/>
            </a:r>
            <a:br>
              <a:rPr lang="en-US" sz="2000" dirty="0"/>
            </a:br>
            <a:r>
              <a:rPr lang="en-US" sz="2000" dirty="0"/>
              <a:t>(E) guess that it would be Bismarck's Prussia and would have been</a:t>
            </a:r>
          </a:p>
          <a:p>
            <a:endParaRPr lang="en-US" sz="2000" dirty="0"/>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52400" y="381000"/>
            <a:ext cx="8763000" cy="5632311"/>
          </a:xfrm>
          <a:prstGeom prst="rect">
            <a:avLst/>
          </a:prstGeom>
          <a:noFill/>
        </p:spPr>
        <p:txBody>
          <a:bodyPr wrap="square" rtlCol="0">
            <a:spAutoFit/>
          </a:bodyPr>
          <a:lstStyle/>
          <a:p>
            <a:pPr marL="0" lvl="1"/>
            <a:r>
              <a:rPr lang="en-US" sz="2000" dirty="0" smtClean="0"/>
              <a:t>34) </a:t>
            </a:r>
            <a:r>
              <a:rPr lang="en-US" sz="2000" u="sng" dirty="0"/>
              <a:t>Japan is a culture of accommodation and constraint, a system of forms, etiquette, and images, making its</a:t>
            </a:r>
            <a:r>
              <a:rPr lang="en-US" sz="2000" dirty="0"/>
              <a:t> ever-present congestion tolerable. </a:t>
            </a:r>
            <a:br>
              <a:rPr lang="en-US" sz="2000" dirty="0"/>
            </a:br>
            <a:r>
              <a:rPr lang="en-US" sz="2000" dirty="0"/>
              <a:t/>
            </a:r>
            <a:br>
              <a:rPr lang="en-US" sz="2000" dirty="0"/>
            </a:br>
            <a:r>
              <a:rPr lang="en-US" sz="2000" dirty="0"/>
              <a:t>(A) Japan is a culture of accommodation and constraint, a system of forms, etiquette, and images, making its </a:t>
            </a:r>
            <a:endParaRPr lang="en-US" sz="2000" dirty="0" smtClean="0"/>
          </a:p>
          <a:p>
            <a:pPr marL="0" lvl="1"/>
            <a:r>
              <a:rPr lang="en-US" sz="2000" dirty="0"/>
              <a:t/>
            </a:r>
            <a:br>
              <a:rPr lang="en-US" sz="2000" dirty="0"/>
            </a:br>
            <a:r>
              <a:rPr lang="en-US" sz="2000" dirty="0"/>
              <a:t>(B) Japan, a culture of accommodation and constraint, is a system of forms, etiquette, and images, which makes its </a:t>
            </a:r>
            <a:endParaRPr lang="en-US" sz="2000" dirty="0" smtClean="0"/>
          </a:p>
          <a:p>
            <a:pPr marL="0" lvl="1"/>
            <a:r>
              <a:rPr lang="en-US" sz="2000" dirty="0"/>
              <a:t/>
            </a:r>
            <a:br>
              <a:rPr lang="en-US" sz="2000" dirty="0"/>
            </a:br>
            <a:r>
              <a:rPr lang="en-US" sz="2000" dirty="0"/>
              <a:t>(C) A culture of accommodation and constraint, Japan is a system of forms, etiquette, and images making its </a:t>
            </a:r>
            <a:endParaRPr lang="en-US" sz="2000" dirty="0" smtClean="0"/>
          </a:p>
          <a:p>
            <a:pPr marL="0" lvl="1"/>
            <a:r>
              <a:rPr lang="en-US" sz="2000" dirty="0"/>
              <a:t/>
            </a:r>
            <a:br>
              <a:rPr lang="en-US" sz="2000" dirty="0"/>
            </a:br>
            <a:r>
              <a:rPr lang="en-US" sz="2000" dirty="0"/>
              <a:t>(D) Japan's is a culture of accommodation and constraint, a system of forms, etiquette, and images that makes the </a:t>
            </a:r>
            <a:endParaRPr lang="en-US" sz="2000" dirty="0" smtClean="0"/>
          </a:p>
          <a:p>
            <a:pPr marL="0" lvl="1"/>
            <a:r>
              <a:rPr lang="en-US" sz="2000" dirty="0"/>
              <a:t/>
            </a:r>
            <a:br>
              <a:rPr lang="en-US" sz="2000" dirty="0"/>
            </a:br>
            <a:r>
              <a:rPr lang="en-US" sz="2000" dirty="0"/>
              <a:t>(E) Japan's is a culture of accommodation and constraint, of a system of forms, etiquette, and images which makes the</a:t>
            </a:r>
          </a:p>
          <a:p>
            <a:endParaRPr lang="en-US" sz="2000" dirty="0"/>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6200" y="304800"/>
            <a:ext cx="8839200" cy="6186309"/>
          </a:xfrm>
          <a:prstGeom prst="rect">
            <a:avLst/>
          </a:prstGeom>
          <a:noFill/>
        </p:spPr>
        <p:txBody>
          <a:bodyPr wrap="square" rtlCol="0">
            <a:spAutoFit/>
          </a:bodyPr>
          <a:lstStyle/>
          <a:p>
            <a:pPr marL="0" lvl="1"/>
            <a:r>
              <a:rPr lang="en-US" dirty="0" smtClean="0"/>
              <a:t>35) </a:t>
            </a:r>
            <a:r>
              <a:rPr lang="en-US" dirty="0"/>
              <a:t>An economic recession can result from </a:t>
            </a:r>
            <a:r>
              <a:rPr lang="en-US" u="sng" dirty="0"/>
              <a:t>a lowering of employment rates triggered by a drop in investment, which causes people to cut consumer spending and starts a cycle of layoffs leading back to even lower employment rates.</a:t>
            </a:r>
            <a:r>
              <a:rPr lang="en-US" dirty="0"/>
              <a:t> </a:t>
            </a:r>
            <a:br>
              <a:rPr lang="en-US" dirty="0"/>
            </a:br>
            <a:r>
              <a:rPr lang="en-US" dirty="0"/>
              <a:t/>
            </a:r>
            <a:br>
              <a:rPr lang="en-US" dirty="0"/>
            </a:br>
            <a:r>
              <a:rPr lang="en-US" dirty="0" smtClean="0"/>
              <a:t>A) a </a:t>
            </a:r>
            <a:r>
              <a:rPr lang="en-US" dirty="0"/>
              <a:t>lowering of employment rates triggered by a drop in investment, which causes people to cut consumer spending and start a cycle of layoffs leading back to even lower employment rates. </a:t>
            </a:r>
            <a:br>
              <a:rPr lang="en-US" dirty="0"/>
            </a:br>
            <a:r>
              <a:rPr lang="en-US" dirty="0"/>
              <a:t/>
            </a:r>
            <a:br>
              <a:rPr lang="en-US" dirty="0"/>
            </a:br>
            <a:r>
              <a:rPr lang="en-US" dirty="0" smtClean="0"/>
              <a:t>B) a </a:t>
            </a:r>
            <a:r>
              <a:rPr lang="en-US" dirty="0"/>
              <a:t>lowering of employment rates triggered by dropping investment, which causes people to cut consumer spending and starts a cycle of layoffs leading back to even lower employment rates. </a:t>
            </a:r>
            <a:br>
              <a:rPr lang="en-US" dirty="0"/>
            </a:br>
            <a:r>
              <a:rPr lang="en-US" dirty="0"/>
              <a:t/>
            </a:r>
            <a:br>
              <a:rPr lang="en-US" dirty="0"/>
            </a:br>
            <a:r>
              <a:rPr lang="en-US" dirty="0" smtClean="0"/>
              <a:t>C) falling </a:t>
            </a:r>
            <a:r>
              <a:rPr lang="en-US" dirty="0"/>
              <a:t>employment rates triggered by a drop in investment, which cause cutbacks in consumer spending, starting a cycle of layoffs that lead to even lower employment rates. </a:t>
            </a:r>
            <a:br>
              <a:rPr lang="en-US" dirty="0"/>
            </a:br>
            <a:r>
              <a:rPr lang="en-US" dirty="0"/>
              <a:t/>
            </a:r>
            <a:br>
              <a:rPr lang="en-US" dirty="0"/>
            </a:br>
            <a:r>
              <a:rPr lang="en-US" dirty="0" smtClean="0"/>
              <a:t>D) falling </a:t>
            </a:r>
            <a:r>
              <a:rPr lang="en-US" dirty="0"/>
              <a:t>employment rates that are triggered by a drop in investment, causing people to cut consumer spending and starting a cycle of layoffs that lead back to even lower employment rates. </a:t>
            </a:r>
            <a:br>
              <a:rPr lang="en-US" dirty="0"/>
            </a:br>
            <a:r>
              <a:rPr lang="en-US" dirty="0"/>
              <a:t/>
            </a:r>
            <a:br>
              <a:rPr lang="en-US" dirty="0"/>
            </a:br>
            <a:r>
              <a:rPr lang="en-US" dirty="0" smtClean="0"/>
              <a:t>E) falling </a:t>
            </a:r>
            <a:r>
              <a:rPr lang="en-US" dirty="0"/>
              <a:t>employment rates that are triggered by a drop in investment, causing cutbacks in consumer spending and starting a cycle of layoffs leading to even lower employment rates.</a:t>
            </a:r>
          </a:p>
          <a:p>
            <a:endParaRPr lang="en-US" dirty="0"/>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6200" y="228600"/>
            <a:ext cx="8839200" cy="5940088"/>
          </a:xfrm>
          <a:prstGeom prst="rect">
            <a:avLst/>
          </a:prstGeom>
          <a:noFill/>
        </p:spPr>
        <p:txBody>
          <a:bodyPr wrap="square" rtlCol="0">
            <a:spAutoFit/>
          </a:bodyPr>
          <a:lstStyle/>
          <a:p>
            <a:pPr marL="0" lvl="1"/>
            <a:r>
              <a:rPr lang="en-US" sz="2000" dirty="0" smtClean="0"/>
              <a:t>36) </a:t>
            </a:r>
            <a:r>
              <a:rPr lang="en-US" sz="2000" dirty="0"/>
              <a:t>Among the emotions on display in the negotiating room </a:t>
            </a:r>
            <a:r>
              <a:rPr lang="en-US" sz="2000" u="sng" dirty="0"/>
              <a:t>were anger for repeatedly raising the issue over and over again and preventing the raw wounds from earlier battles from ever beginning to heal.</a:t>
            </a:r>
            <a:r>
              <a:rPr lang="en-US" sz="2000" dirty="0"/>
              <a:t> </a:t>
            </a:r>
            <a:br>
              <a:rPr lang="en-US" sz="2000" dirty="0"/>
            </a:br>
            <a:r>
              <a:rPr lang="en-US" sz="2000" dirty="0"/>
              <a:t/>
            </a:r>
            <a:br>
              <a:rPr lang="en-US" sz="2000" dirty="0"/>
            </a:br>
            <a:r>
              <a:rPr lang="en-US" sz="2000" dirty="0"/>
              <a:t>(A) were anger for repeatedly raising the issue over and over again and preventing the raw wounds from earlier battles from ever beginning to heal </a:t>
            </a:r>
            <a:endParaRPr lang="en-US" sz="2000" dirty="0" smtClean="0"/>
          </a:p>
          <a:p>
            <a:pPr marL="0" lvl="1"/>
            <a:r>
              <a:rPr lang="en-US" sz="2000" dirty="0"/>
              <a:t/>
            </a:r>
            <a:br>
              <a:rPr lang="en-US" sz="2000" dirty="0"/>
            </a:br>
            <a:r>
              <a:rPr lang="en-US" sz="2000" dirty="0"/>
              <a:t>(B) was anger for repeatedly raising the issue and preventing the raw wounds from earlier battles from ever beginning to heal </a:t>
            </a:r>
            <a:endParaRPr lang="en-US" sz="2000" dirty="0" smtClean="0"/>
          </a:p>
          <a:p>
            <a:pPr marL="0" lvl="1"/>
            <a:r>
              <a:rPr lang="en-US" sz="2000" dirty="0"/>
              <a:t/>
            </a:r>
            <a:br>
              <a:rPr lang="en-US" sz="2000" dirty="0"/>
            </a:br>
            <a:r>
              <a:rPr lang="en-US" sz="2000" dirty="0"/>
              <a:t>(C) were anger over repeatedly raising the issue and preventing the raw wounds from earlier battles to begin healing </a:t>
            </a:r>
            <a:endParaRPr lang="en-US" sz="2000" dirty="0" smtClean="0"/>
          </a:p>
          <a:p>
            <a:pPr marL="0" lvl="1"/>
            <a:r>
              <a:rPr lang="en-US" sz="2000" dirty="0"/>
              <a:t/>
            </a:r>
            <a:br>
              <a:rPr lang="en-US" sz="2000" dirty="0"/>
            </a:br>
            <a:r>
              <a:rPr lang="en-US" sz="2000" dirty="0"/>
              <a:t>(D) was anger about the issue, which was raised over and over, and preventing the wounds from earlier battles, still raw, to begin healing </a:t>
            </a:r>
            <a:endParaRPr lang="en-US" sz="2000" dirty="0" smtClean="0"/>
          </a:p>
          <a:p>
            <a:pPr marL="0" lvl="1"/>
            <a:r>
              <a:rPr lang="en-US" sz="2000" dirty="0"/>
              <a:t/>
            </a:r>
            <a:br>
              <a:rPr lang="en-US" sz="2000" dirty="0"/>
            </a:br>
            <a:r>
              <a:rPr lang="en-US" sz="2000" dirty="0"/>
              <a:t>(E) were anger about the issue, which was raised repeatedly, and preventing the raw wounds from earlier battles to begin to heal</a:t>
            </a:r>
          </a:p>
          <a:p>
            <a:endParaRPr lang="en-US" sz="2000" dirty="0"/>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52400" y="228600"/>
            <a:ext cx="8686800" cy="4401205"/>
          </a:xfrm>
          <a:prstGeom prst="rect">
            <a:avLst/>
          </a:prstGeom>
          <a:noFill/>
        </p:spPr>
        <p:txBody>
          <a:bodyPr wrap="square" rtlCol="0">
            <a:spAutoFit/>
          </a:bodyPr>
          <a:lstStyle/>
          <a:p>
            <a:pPr marL="0" lvl="1"/>
            <a:r>
              <a:rPr lang="en-US" sz="2000" dirty="0" smtClean="0"/>
              <a:t>37) </a:t>
            </a:r>
            <a:r>
              <a:rPr lang="en-US" sz="2000" dirty="0"/>
              <a:t>According to public health officials, in 1998 Massachusetts became the first state in which more babies were born to women over the age of thirty </a:t>
            </a:r>
            <a:r>
              <a:rPr lang="en-US" sz="2000" u="sng" dirty="0"/>
              <a:t>than </a:t>
            </a:r>
            <a:r>
              <a:rPr lang="en-US" sz="2000" dirty="0"/>
              <a:t>under it. </a:t>
            </a:r>
            <a:br>
              <a:rPr lang="en-US" sz="2000" dirty="0"/>
            </a:br>
            <a:r>
              <a:rPr lang="en-US" sz="2000" dirty="0"/>
              <a:t/>
            </a:r>
            <a:br>
              <a:rPr lang="en-US" sz="2000" dirty="0"/>
            </a:br>
            <a:r>
              <a:rPr lang="en-US" sz="2000" dirty="0"/>
              <a:t>A. than </a:t>
            </a:r>
            <a:endParaRPr lang="en-US" sz="2000" dirty="0" smtClean="0"/>
          </a:p>
          <a:p>
            <a:pPr marL="0" lvl="1"/>
            <a:r>
              <a:rPr lang="en-US" sz="2000" dirty="0"/>
              <a:t/>
            </a:r>
            <a:br>
              <a:rPr lang="en-US" sz="2000" dirty="0"/>
            </a:br>
            <a:r>
              <a:rPr lang="en-US" sz="2000" dirty="0"/>
              <a:t>B. than born </a:t>
            </a:r>
            <a:endParaRPr lang="en-US" sz="2000" dirty="0" smtClean="0"/>
          </a:p>
          <a:p>
            <a:pPr marL="0" lvl="1"/>
            <a:r>
              <a:rPr lang="en-US" sz="2000" dirty="0"/>
              <a:t/>
            </a:r>
            <a:br>
              <a:rPr lang="en-US" sz="2000" dirty="0"/>
            </a:br>
            <a:r>
              <a:rPr lang="en-US" sz="2000" dirty="0"/>
              <a:t>C. than they were </a:t>
            </a:r>
            <a:endParaRPr lang="en-US" sz="2000" dirty="0" smtClean="0"/>
          </a:p>
          <a:p>
            <a:pPr marL="0" lvl="1"/>
            <a:r>
              <a:rPr lang="en-US" sz="2000" dirty="0"/>
              <a:t/>
            </a:r>
            <a:br>
              <a:rPr lang="en-US" sz="2000" dirty="0"/>
            </a:br>
            <a:r>
              <a:rPr lang="en-US" sz="2000" dirty="0"/>
              <a:t>D. than there had been </a:t>
            </a:r>
            <a:endParaRPr lang="en-US" sz="2000" dirty="0" smtClean="0"/>
          </a:p>
          <a:p>
            <a:pPr marL="0" lvl="1"/>
            <a:r>
              <a:rPr lang="en-US" sz="2000" dirty="0"/>
              <a:t/>
            </a:r>
            <a:br>
              <a:rPr lang="en-US" sz="2000" dirty="0"/>
            </a:br>
            <a:r>
              <a:rPr lang="en-US" sz="2000" dirty="0"/>
              <a:t>E. than had been born</a:t>
            </a:r>
          </a:p>
          <a:p>
            <a:endParaRPr lang="en-US" sz="2000" dirty="0"/>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6200" y="228600"/>
            <a:ext cx="8839200" cy="5940088"/>
          </a:xfrm>
          <a:prstGeom prst="rect">
            <a:avLst/>
          </a:prstGeom>
          <a:noFill/>
        </p:spPr>
        <p:txBody>
          <a:bodyPr wrap="square" rtlCol="0">
            <a:spAutoFit/>
          </a:bodyPr>
          <a:lstStyle/>
          <a:p>
            <a:pPr marL="0" lvl="1"/>
            <a:r>
              <a:rPr lang="en-US" sz="2000" dirty="0" smtClean="0"/>
              <a:t>38) </a:t>
            </a:r>
            <a:r>
              <a:rPr lang="en-US" sz="2000" dirty="0"/>
              <a:t>Corporate finance committees do not plan the detailed activities of the various divisions in a large firm, but </a:t>
            </a:r>
            <a:r>
              <a:rPr lang="en-US" sz="2000" u="sng" dirty="0"/>
              <a:t>by their allocation of investment funds they make strategic </a:t>
            </a:r>
            <a:r>
              <a:rPr lang="en-US" sz="2000" u="sng" dirty="0" err="1"/>
              <a:t>judgements</a:t>
            </a:r>
            <a:r>
              <a:rPr lang="en-US" sz="2000" u="sng" dirty="0"/>
              <a:t> as to where the firm should expand</a:t>
            </a:r>
            <a:r>
              <a:rPr lang="en-US" sz="2000" dirty="0"/>
              <a:t>. </a:t>
            </a:r>
            <a:br>
              <a:rPr lang="en-US" sz="2000" dirty="0"/>
            </a:br>
            <a:r>
              <a:rPr lang="en-US" sz="2000" dirty="0"/>
              <a:t/>
            </a:r>
            <a:br>
              <a:rPr lang="en-US" sz="2000" dirty="0"/>
            </a:br>
            <a:r>
              <a:rPr lang="en-US" sz="2000" dirty="0"/>
              <a:t>a) by their allocation of investment funds they make strategic </a:t>
            </a:r>
            <a:r>
              <a:rPr lang="en-US" sz="2000" dirty="0" err="1"/>
              <a:t>judgements</a:t>
            </a:r>
            <a:r>
              <a:rPr lang="en-US" sz="2000" dirty="0"/>
              <a:t> as to where the firm should expand </a:t>
            </a:r>
            <a:endParaRPr lang="en-US" sz="2000" dirty="0" smtClean="0"/>
          </a:p>
          <a:p>
            <a:pPr marL="0" lvl="1"/>
            <a:r>
              <a:rPr lang="en-US" sz="2000" dirty="0"/>
              <a:t/>
            </a:r>
            <a:br>
              <a:rPr lang="en-US" sz="2000" dirty="0"/>
            </a:br>
            <a:r>
              <a:rPr lang="en-US" sz="2000" dirty="0"/>
              <a:t>b) when they allocate investment funds, they make strategic </a:t>
            </a:r>
            <a:r>
              <a:rPr lang="en-US" sz="2000" dirty="0" err="1"/>
              <a:t>judgements</a:t>
            </a:r>
            <a:r>
              <a:rPr lang="en-US" sz="2000" dirty="0"/>
              <a:t> about where the firm might be expanding </a:t>
            </a:r>
            <a:endParaRPr lang="en-US" sz="2000" dirty="0" smtClean="0"/>
          </a:p>
          <a:p>
            <a:pPr marL="0" lvl="1"/>
            <a:r>
              <a:rPr lang="en-US" sz="2000" dirty="0"/>
              <a:t/>
            </a:r>
            <a:br>
              <a:rPr lang="en-US" sz="2000" dirty="0"/>
            </a:br>
            <a:r>
              <a:rPr lang="en-US" sz="2000" dirty="0"/>
              <a:t>c) they make strategic </a:t>
            </a:r>
            <a:r>
              <a:rPr lang="en-US" sz="2000" dirty="0" smtClean="0"/>
              <a:t>judgments </a:t>
            </a:r>
            <a:r>
              <a:rPr lang="en-US" sz="2000" dirty="0"/>
              <a:t>on where the firm should expand when they allocate investment funds </a:t>
            </a:r>
            <a:endParaRPr lang="en-US" sz="2000" dirty="0" smtClean="0"/>
          </a:p>
          <a:p>
            <a:pPr marL="0" lvl="1"/>
            <a:r>
              <a:rPr lang="en-US" sz="2000" dirty="0"/>
              <a:t/>
            </a:r>
            <a:br>
              <a:rPr lang="en-US" sz="2000" dirty="0"/>
            </a:br>
            <a:r>
              <a:rPr lang="en-US" sz="2000" dirty="0"/>
              <a:t>d) by allocating investment funds, they will make strategic </a:t>
            </a:r>
            <a:r>
              <a:rPr lang="en-US" sz="2000" dirty="0" err="1"/>
              <a:t>judgements</a:t>
            </a:r>
            <a:r>
              <a:rPr lang="en-US" sz="2000" dirty="0"/>
              <a:t> about where the firm might be expanding </a:t>
            </a:r>
            <a:endParaRPr lang="en-US" sz="2000" dirty="0" smtClean="0"/>
          </a:p>
          <a:p>
            <a:pPr marL="0" lvl="1"/>
            <a:r>
              <a:rPr lang="en-US" sz="2000" dirty="0"/>
              <a:t/>
            </a:r>
            <a:br>
              <a:rPr lang="en-US" sz="2000" dirty="0"/>
            </a:br>
            <a:r>
              <a:rPr lang="en-US" sz="2000" dirty="0"/>
              <a:t>e) allocations of investments fund as to where the firm should expand are their exercise in strategic </a:t>
            </a:r>
            <a:r>
              <a:rPr lang="en-US" sz="2000" dirty="0" smtClean="0"/>
              <a:t>judgment</a:t>
            </a:r>
            <a:endParaRPr lang="en-US" sz="2000" dirty="0"/>
          </a:p>
          <a:p>
            <a:endParaRPr lang="en-US" sz="2000" dirty="0"/>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52400" y="228600"/>
            <a:ext cx="8686800" cy="5324535"/>
          </a:xfrm>
          <a:prstGeom prst="rect">
            <a:avLst/>
          </a:prstGeom>
          <a:noFill/>
        </p:spPr>
        <p:txBody>
          <a:bodyPr wrap="square" rtlCol="0">
            <a:spAutoFit/>
          </a:bodyPr>
          <a:lstStyle/>
          <a:p>
            <a:pPr marL="0" lvl="1"/>
            <a:r>
              <a:rPr lang="en-US" sz="2000" dirty="0" smtClean="0"/>
              <a:t>39) </a:t>
            </a:r>
            <a:r>
              <a:rPr lang="en-US" sz="2000" dirty="0"/>
              <a:t>Cynics charge that Major League Baseball </a:t>
            </a:r>
            <a:r>
              <a:rPr lang="en-US" sz="2000" u="sng" dirty="0"/>
              <a:t>lobbied for stadiums with fewer seats to reduce supply and increase ticket prices.</a:t>
            </a:r>
            <a:r>
              <a:rPr lang="en-US" sz="2000" dirty="0"/>
              <a:t> </a:t>
            </a:r>
            <a:br>
              <a:rPr lang="en-US" sz="2000" dirty="0"/>
            </a:br>
            <a:r>
              <a:rPr lang="en-US" sz="2000" dirty="0"/>
              <a:t/>
            </a:r>
            <a:br>
              <a:rPr lang="en-US" sz="2000" dirty="0"/>
            </a:br>
            <a:r>
              <a:rPr lang="en-US" sz="2000" dirty="0"/>
              <a:t>A. lobbied for stadiums with fewer seats to reduce supply and increase ticket prices. </a:t>
            </a:r>
            <a:endParaRPr lang="en-US" sz="2000" dirty="0" smtClean="0"/>
          </a:p>
          <a:p>
            <a:pPr marL="0" lvl="1"/>
            <a:r>
              <a:rPr lang="en-US" sz="2000" dirty="0"/>
              <a:t/>
            </a:r>
            <a:br>
              <a:rPr lang="en-US" sz="2000" dirty="0"/>
            </a:br>
            <a:r>
              <a:rPr lang="en-US" sz="2000" dirty="0"/>
              <a:t>B. lobbied for stadiums with less seats to reduce supply and increase ticket prices. </a:t>
            </a:r>
            <a:endParaRPr lang="en-US" sz="2000" dirty="0" smtClean="0"/>
          </a:p>
          <a:p>
            <a:pPr marL="0" lvl="1"/>
            <a:r>
              <a:rPr lang="en-US" sz="2000" dirty="0"/>
              <a:t/>
            </a:r>
            <a:br>
              <a:rPr lang="en-US" sz="2000" dirty="0"/>
            </a:br>
            <a:r>
              <a:rPr lang="en-US" sz="2000" dirty="0"/>
              <a:t>C. lobbied for stadiums that had fewer seats to reduce supply and increase ticket prices</a:t>
            </a:r>
            <a:r>
              <a:rPr lang="en-US" sz="2000" dirty="0" smtClean="0"/>
              <a:t>.</a:t>
            </a:r>
          </a:p>
          <a:p>
            <a:pPr marL="0" lvl="1"/>
            <a:r>
              <a:rPr lang="en-US" sz="2000" dirty="0" smtClean="0"/>
              <a:t> </a:t>
            </a:r>
            <a:r>
              <a:rPr lang="en-US" sz="2000" dirty="0"/>
              <a:t/>
            </a:r>
            <a:br>
              <a:rPr lang="en-US" sz="2000" dirty="0"/>
            </a:br>
            <a:r>
              <a:rPr lang="en-US" sz="2000" dirty="0"/>
              <a:t>D. lobbied for stadiums that had less seats to reduce supply and increase ticket prices. </a:t>
            </a:r>
            <a:endParaRPr lang="en-US" sz="2000" dirty="0" smtClean="0"/>
          </a:p>
          <a:p>
            <a:pPr marL="0" lvl="1"/>
            <a:r>
              <a:rPr lang="en-US" sz="2000" dirty="0"/>
              <a:t/>
            </a:r>
            <a:br>
              <a:rPr lang="en-US" sz="2000" dirty="0"/>
            </a:br>
            <a:r>
              <a:rPr lang="en-US" sz="2000" dirty="0"/>
              <a:t>E. lobbied for stadiums that had less seats as a means of reducing supply so they could increase ticket prices.</a:t>
            </a:r>
          </a:p>
          <a:p>
            <a:endParaRPr lang="en-US" sz="2000" dirty="0"/>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52400" y="304800"/>
            <a:ext cx="8534400" cy="4401205"/>
          </a:xfrm>
          <a:prstGeom prst="rect">
            <a:avLst/>
          </a:prstGeom>
          <a:noFill/>
        </p:spPr>
        <p:txBody>
          <a:bodyPr wrap="square" rtlCol="0">
            <a:spAutoFit/>
          </a:bodyPr>
          <a:lstStyle/>
          <a:p>
            <a:pPr marL="0" lvl="1"/>
            <a:r>
              <a:rPr lang="en-US" sz="2000" dirty="0" smtClean="0"/>
              <a:t>40) </a:t>
            </a:r>
            <a:r>
              <a:rPr lang="en-US" sz="2000" dirty="0"/>
              <a:t>A group of </a:t>
            </a:r>
            <a:r>
              <a:rPr lang="en-US" sz="2000" dirty="0" err="1"/>
              <a:t>sudents</a:t>
            </a:r>
            <a:r>
              <a:rPr lang="en-US" sz="2000" dirty="0"/>
              <a:t> who have begun to clean up Frederick Law Olmstead's Morning Park in New York City </a:t>
            </a:r>
            <a:r>
              <a:rPr lang="en-US" sz="2000" u="sng" dirty="0"/>
              <a:t>believes that the park needs not to be redesigned but to </a:t>
            </a:r>
            <a:r>
              <a:rPr lang="en-US" sz="2000" dirty="0"/>
              <a:t>be returned to its former condition </a:t>
            </a:r>
            <a:br>
              <a:rPr lang="en-US" sz="2000" dirty="0"/>
            </a:br>
            <a:r>
              <a:rPr lang="en-US" sz="2000" dirty="0"/>
              <a:t/>
            </a:r>
            <a:br>
              <a:rPr lang="en-US" sz="2000" dirty="0"/>
            </a:br>
            <a:r>
              <a:rPr lang="en-US" sz="2000" dirty="0"/>
              <a:t>1)believes that the park needs not to be redesigned but to </a:t>
            </a:r>
            <a:endParaRPr lang="en-US" sz="2000" dirty="0" smtClean="0"/>
          </a:p>
          <a:p>
            <a:pPr marL="0" lvl="1"/>
            <a:r>
              <a:rPr lang="en-US" sz="2000" dirty="0"/>
              <a:t/>
            </a:r>
            <a:br>
              <a:rPr lang="en-US" sz="2000" dirty="0"/>
            </a:br>
            <a:r>
              <a:rPr lang="en-US" sz="2000" dirty="0"/>
              <a:t>2)believe that the park needs to not be redesigned but to </a:t>
            </a:r>
            <a:endParaRPr lang="en-US" sz="2000" dirty="0" smtClean="0"/>
          </a:p>
          <a:p>
            <a:pPr marL="0" lvl="1"/>
            <a:r>
              <a:rPr lang="en-US" sz="2000" dirty="0"/>
              <a:t/>
            </a:r>
            <a:br>
              <a:rPr lang="en-US" sz="2000" dirty="0"/>
            </a:br>
            <a:r>
              <a:rPr lang="en-US" sz="2000" dirty="0"/>
              <a:t>3)believes that the park needs not to be redesigned but could </a:t>
            </a:r>
            <a:endParaRPr lang="en-US" sz="2000" dirty="0" smtClean="0"/>
          </a:p>
          <a:p>
            <a:pPr marL="0" lvl="1"/>
            <a:r>
              <a:rPr lang="en-US" sz="2000" dirty="0"/>
              <a:t/>
            </a:r>
            <a:br>
              <a:rPr lang="en-US" sz="2000" dirty="0"/>
            </a:br>
            <a:r>
              <a:rPr lang="en-US" sz="2000" dirty="0"/>
              <a:t>4)believe that the park needs not to be redesigned but to </a:t>
            </a:r>
            <a:endParaRPr lang="en-US" sz="2000" dirty="0" smtClean="0"/>
          </a:p>
          <a:p>
            <a:pPr marL="0" lvl="1"/>
            <a:r>
              <a:rPr lang="en-US" sz="2000" dirty="0"/>
              <a:t/>
            </a:r>
            <a:br>
              <a:rPr lang="en-US" sz="2000" dirty="0"/>
            </a:br>
            <a:r>
              <a:rPr lang="en-US" sz="2000" dirty="0"/>
              <a:t>5)believe that the park needs not to be redesigned but that it</a:t>
            </a:r>
          </a:p>
          <a:p>
            <a:endParaRPr lang="en-US" sz="2000" dirty="0"/>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6200" y="304800"/>
            <a:ext cx="8839200" cy="5632311"/>
          </a:xfrm>
          <a:prstGeom prst="rect">
            <a:avLst/>
          </a:prstGeom>
          <a:noFill/>
        </p:spPr>
        <p:txBody>
          <a:bodyPr wrap="square" rtlCol="0">
            <a:spAutoFit/>
          </a:bodyPr>
          <a:lstStyle/>
          <a:p>
            <a:pPr marL="0" lvl="1"/>
            <a:r>
              <a:rPr lang="en-US" sz="2000" dirty="0" smtClean="0"/>
              <a:t>41) </a:t>
            </a:r>
            <a:r>
              <a:rPr lang="en-US" sz="2000" u="sng" dirty="0"/>
              <a:t>On Earth, among the surest indications of sunspot cycles are believed to be the rate that trees grow</a:t>
            </a:r>
            <a:r>
              <a:rPr lang="en-US" sz="2000" dirty="0"/>
              <a:t>, as seen in the rings visible in the cross sections of their trunks. </a:t>
            </a:r>
            <a:br>
              <a:rPr lang="en-US" sz="2000" dirty="0"/>
            </a:br>
            <a:r>
              <a:rPr lang="en-US" sz="2000" dirty="0"/>
              <a:t/>
            </a:r>
            <a:br>
              <a:rPr lang="en-US" sz="2000" dirty="0"/>
            </a:br>
            <a:r>
              <a:rPr lang="en-US" sz="2000" dirty="0"/>
              <a:t>A. On Earth, among the surest indications of sunspot cycles are believed to be the rate that trees grow </a:t>
            </a:r>
            <a:endParaRPr lang="en-US" sz="2000" dirty="0" smtClean="0"/>
          </a:p>
          <a:p>
            <a:pPr marL="0" lvl="1"/>
            <a:r>
              <a:rPr lang="en-US" sz="2000" dirty="0"/>
              <a:t/>
            </a:r>
            <a:br>
              <a:rPr lang="en-US" sz="2000" dirty="0"/>
            </a:br>
            <a:r>
              <a:rPr lang="en-US" sz="2000" dirty="0"/>
              <a:t>B. On Earth, among the surest indications of sunspot cycles are, it is believed, the rate of tree growth </a:t>
            </a:r>
            <a:endParaRPr lang="en-US" sz="2000" dirty="0" smtClean="0"/>
          </a:p>
          <a:p>
            <a:pPr marL="0" lvl="1"/>
            <a:r>
              <a:rPr lang="en-US" sz="2000" dirty="0"/>
              <a:t/>
            </a:r>
            <a:br>
              <a:rPr lang="en-US" sz="2000" dirty="0"/>
            </a:br>
            <a:r>
              <a:rPr lang="en-US" sz="2000" dirty="0"/>
              <a:t>C. On Earth, the rate </a:t>
            </a:r>
            <a:r>
              <a:rPr lang="en-US" sz="2000" dirty="0" smtClean="0"/>
              <a:t>at </a:t>
            </a:r>
            <a:r>
              <a:rPr lang="en-US" sz="2000" dirty="0"/>
              <a:t>which trees grow is believed to be among the surest indications of sunspot cycles </a:t>
            </a:r>
            <a:endParaRPr lang="en-US" sz="2000" dirty="0" smtClean="0"/>
          </a:p>
          <a:p>
            <a:pPr marL="0" lvl="1"/>
            <a:r>
              <a:rPr lang="en-US" sz="2000" dirty="0"/>
              <a:t/>
            </a:r>
            <a:br>
              <a:rPr lang="en-US" sz="2000" dirty="0"/>
            </a:br>
            <a:r>
              <a:rPr lang="en-US" sz="2000" dirty="0"/>
              <a:t>D. Among the surest indications on Earth of sunspot cycles, believed to be the tree growth rate </a:t>
            </a:r>
            <a:endParaRPr lang="en-US" sz="2000" dirty="0" smtClean="0"/>
          </a:p>
          <a:p>
            <a:pPr marL="0" lvl="1"/>
            <a:r>
              <a:rPr lang="en-US" sz="2000" dirty="0"/>
              <a:t/>
            </a:r>
            <a:br>
              <a:rPr lang="en-US" sz="2000" dirty="0"/>
            </a:br>
            <a:r>
              <a:rPr lang="en-US" sz="2000" dirty="0"/>
              <a:t>E. Among the surest indications on Earth of sunspot cycles is believed to be the rate at which trees grow</a:t>
            </a:r>
          </a:p>
          <a:p>
            <a:endParaRPr lang="en-US" sz="2000" dirty="0"/>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52400" y="228600"/>
            <a:ext cx="8534400" cy="5632311"/>
          </a:xfrm>
          <a:prstGeom prst="rect">
            <a:avLst/>
          </a:prstGeom>
          <a:noFill/>
        </p:spPr>
        <p:txBody>
          <a:bodyPr wrap="square" rtlCol="0">
            <a:spAutoFit/>
          </a:bodyPr>
          <a:lstStyle/>
          <a:p>
            <a:pPr marL="0" lvl="1"/>
            <a:r>
              <a:rPr lang="en-US" sz="2000" dirty="0" smtClean="0"/>
              <a:t>42) </a:t>
            </a:r>
            <a:r>
              <a:rPr lang="en-US" sz="2000" dirty="0"/>
              <a:t>Australian embryologists have found evidence </a:t>
            </a:r>
            <a:r>
              <a:rPr lang="en-US" sz="2000" u="sng" dirty="0"/>
              <a:t>that suggests that the elephant is descended from an aquatic animal, and its trunk originally evolved</a:t>
            </a:r>
            <a:r>
              <a:rPr lang="en-US" sz="2000" dirty="0"/>
              <a:t> as a kind of snorkel. </a:t>
            </a:r>
            <a:br>
              <a:rPr lang="en-US" sz="2000" dirty="0"/>
            </a:br>
            <a:r>
              <a:rPr lang="en-US" sz="2000" dirty="0"/>
              <a:t/>
            </a:r>
            <a:br>
              <a:rPr lang="en-US" sz="2000" dirty="0"/>
            </a:br>
            <a:r>
              <a:rPr lang="en-US" sz="2000" dirty="0"/>
              <a:t>(a).. </a:t>
            </a:r>
            <a:endParaRPr lang="en-US" sz="2000" dirty="0" smtClean="0"/>
          </a:p>
          <a:p>
            <a:pPr marL="0" lvl="1"/>
            <a:r>
              <a:rPr lang="en-US" sz="2000" dirty="0"/>
              <a:t/>
            </a:r>
            <a:br>
              <a:rPr lang="en-US" sz="2000" dirty="0"/>
            </a:br>
            <a:r>
              <a:rPr lang="en-US" sz="2000" dirty="0"/>
              <a:t>(b) that has suggested the elephant descended from an aquatic animal, its trunk originally evolving </a:t>
            </a:r>
            <a:endParaRPr lang="en-US" sz="2000" dirty="0" smtClean="0"/>
          </a:p>
          <a:p>
            <a:pPr marL="0" lvl="1"/>
            <a:r>
              <a:rPr lang="en-US" sz="2000" dirty="0"/>
              <a:t/>
            </a:r>
            <a:br>
              <a:rPr lang="en-US" sz="2000" dirty="0"/>
            </a:br>
            <a:r>
              <a:rPr lang="en-US" sz="2000" dirty="0"/>
              <a:t>(c)suggesting that the elephant had descended from an aquatic animal with its trunk originally evolving </a:t>
            </a:r>
            <a:endParaRPr lang="en-US" sz="2000" dirty="0" smtClean="0"/>
          </a:p>
          <a:p>
            <a:pPr marL="0" lvl="1"/>
            <a:r>
              <a:rPr lang="en-US" sz="2000" dirty="0"/>
              <a:t/>
            </a:r>
            <a:br>
              <a:rPr lang="en-US" sz="2000" dirty="0"/>
            </a:br>
            <a:r>
              <a:rPr lang="en-US" sz="2000" dirty="0"/>
              <a:t>(d) to suggest that the elephant had descended from an aquatic animal and its trunk originally evolving </a:t>
            </a:r>
            <a:endParaRPr lang="en-US" sz="2000" dirty="0" smtClean="0"/>
          </a:p>
          <a:p>
            <a:pPr marL="0" lvl="1"/>
            <a:r>
              <a:rPr lang="en-US" sz="2000" dirty="0"/>
              <a:t/>
            </a:r>
            <a:br>
              <a:rPr lang="en-US" sz="2000" dirty="0"/>
            </a:br>
            <a:r>
              <a:rPr lang="en-US" sz="2000" dirty="0"/>
              <a:t>(e) to suggest that the elephant is descended from an aquatic animal and that its trunk originally evolved</a:t>
            </a:r>
          </a:p>
          <a:p>
            <a:endParaRPr lang="en-US" sz="2000" dirty="0"/>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52400" y="304800"/>
            <a:ext cx="8763000" cy="4093428"/>
          </a:xfrm>
          <a:prstGeom prst="rect">
            <a:avLst/>
          </a:prstGeom>
          <a:noFill/>
        </p:spPr>
        <p:txBody>
          <a:bodyPr wrap="square" rtlCol="0">
            <a:spAutoFit/>
          </a:bodyPr>
          <a:lstStyle/>
          <a:p>
            <a:pPr marL="0" lvl="1"/>
            <a:r>
              <a:rPr lang="en-US" sz="2000" dirty="0" smtClean="0"/>
              <a:t>43) </a:t>
            </a:r>
            <a:r>
              <a:rPr lang="en-US" sz="2000" dirty="0" smtClean="0"/>
              <a:t>Several financial officers of the company spoke on condition </a:t>
            </a:r>
            <a:r>
              <a:rPr lang="en-US" sz="2000" u="sng" dirty="0" smtClean="0"/>
              <a:t>that they not be named </a:t>
            </a:r>
            <a:r>
              <a:rPr lang="en-US" sz="2000" dirty="0" smtClean="0"/>
              <a:t>in the press reports. </a:t>
            </a:r>
            <a:br>
              <a:rPr lang="en-US" sz="2000" dirty="0" smtClean="0"/>
            </a:br>
            <a:r>
              <a:rPr lang="en-US" sz="2000" dirty="0" smtClean="0"/>
              <a:t/>
            </a:r>
            <a:br>
              <a:rPr lang="en-US" sz="2000" dirty="0" smtClean="0"/>
            </a:br>
            <a:r>
              <a:rPr lang="en-US" sz="2000" dirty="0" smtClean="0"/>
              <a:t>A. that they not be named </a:t>
            </a:r>
            <a:endParaRPr lang="en-US" sz="2000" dirty="0" smtClean="0"/>
          </a:p>
          <a:p>
            <a:pPr marL="0" lvl="1"/>
            <a:r>
              <a:rPr lang="en-US" sz="2000" dirty="0" smtClean="0"/>
              <a:t/>
            </a:r>
            <a:br>
              <a:rPr lang="en-US" sz="2000" dirty="0" smtClean="0"/>
            </a:br>
            <a:r>
              <a:rPr lang="en-US" sz="2000" dirty="0" smtClean="0"/>
              <a:t>B. that their names will not be used </a:t>
            </a:r>
            <a:endParaRPr lang="en-US" sz="2000" dirty="0" smtClean="0"/>
          </a:p>
          <a:p>
            <a:pPr marL="0" lvl="1"/>
            <a:r>
              <a:rPr lang="en-US" sz="2000" dirty="0" smtClean="0"/>
              <a:t/>
            </a:r>
            <a:br>
              <a:rPr lang="en-US" sz="2000" dirty="0" smtClean="0"/>
            </a:br>
            <a:r>
              <a:rPr lang="en-US" sz="2000" dirty="0" smtClean="0"/>
              <a:t>C. that their names are not used </a:t>
            </a:r>
            <a:endParaRPr lang="en-US" sz="2000" dirty="0" smtClean="0"/>
          </a:p>
          <a:p>
            <a:pPr marL="0" lvl="1"/>
            <a:r>
              <a:rPr lang="en-US" sz="2000" dirty="0" smtClean="0"/>
              <a:t/>
            </a:r>
            <a:br>
              <a:rPr lang="en-US" sz="2000" dirty="0" smtClean="0"/>
            </a:br>
            <a:r>
              <a:rPr lang="en-US" sz="2000" dirty="0" smtClean="0"/>
              <a:t>D. of not having their names </a:t>
            </a:r>
            <a:endParaRPr lang="en-US" sz="2000" dirty="0" smtClean="0"/>
          </a:p>
          <a:p>
            <a:pPr marL="0" lvl="1"/>
            <a:r>
              <a:rPr lang="en-US" sz="2000" dirty="0" smtClean="0"/>
              <a:t/>
            </a:r>
            <a:br>
              <a:rPr lang="en-US" sz="2000" dirty="0" smtClean="0"/>
            </a:br>
            <a:r>
              <a:rPr lang="en-US" sz="2000" dirty="0" smtClean="0"/>
              <a:t>E. of not naming them</a:t>
            </a:r>
          </a:p>
          <a:p>
            <a:endParaRPr lang="en-US" sz="2000" dirty="0"/>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228600"/>
            <a:ext cx="8991600" cy="4093428"/>
          </a:xfrm>
          <a:prstGeom prst="rect">
            <a:avLst/>
          </a:prstGeom>
          <a:noFill/>
        </p:spPr>
        <p:txBody>
          <a:bodyPr wrap="square" rtlCol="0">
            <a:spAutoFit/>
          </a:bodyPr>
          <a:lstStyle/>
          <a:p>
            <a:pPr marL="0" lvl="1"/>
            <a:r>
              <a:rPr lang="en-US" sz="2000" dirty="0" smtClean="0"/>
              <a:t>44) </a:t>
            </a:r>
            <a:r>
              <a:rPr lang="en-US" sz="2000" dirty="0" smtClean="0"/>
              <a:t>The first time that </a:t>
            </a:r>
            <a:r>
              <a:rPr lang="en-US" sz="2000" u="sng" dirty="0" smtClean="0"/>
              <a:t>Larry walked down the ramp, laden with packages, </a:t>
            </a:r>
            <a:r>
              <a:rPr lang="en-US" sz="2000" dirty="0" smtClean="0"/>
              <a:t>he tripped and nearly dislocated his shoulder. </a:t>
            </a:r>
            <a:br>
              <a:rPr lang="en-US" sz="2000" dirty="0" smtClean="0"/>
            </a:br>
            <a:r>
              <a:rPr lang="en-US" sz="2000" dirty="0" smtClean="0"/>
              <a:t/>
            </a:r>
            <a:br>
              <a:rPr lang="en-US" sz="2000" dirty="0" smtClean="0"/>
            </a:br>
            <a:r>
              <a:rPr lang="en-US" sz="2000" dirty="0" smtClean="0"/>
              <a:t>(A) Larry walked down the ramp, laden with packages, </a:t>
            </a:r>
            <a:endParaRPr lang="en-US" sz="2000" dirty="0" smtClean="0"/>
          </a:p>
          <a:p>
            <a:pPr marL="0" lvl="1"/>
            <a:r>
              <a:rPr lang="en-US" sz="2000" dirty="0" smtClean="0"/>
              <a:t/>
            </a:r>
            <a:br>
              <a:rPr lang="en-US" sz="2000" dirty="0" smtClean="0"/>
            </a:br>
            <a:r>
              <a:rPr lang="en-US" sz="2000" dirty="0" smtClean="0"/>
              <a:t>(B) Larry walked, laden with packages, down the ramp </a:t>
            </a:r>
            <a:endParaRPr lang="en-US" sz="2000" dirty="0" smtClean="0"/>
          </a:p>
          <a:p>
            <a:pPr marL="0" lvl="1"/>
            <a:r>
              <a:rPr lang="en-US" sz="2000" dirty="0" smtClean="0"/>
              <a:t/>
            </a:r>
            <a:br>
              <a:rPr lang="en-US" sz="2000" dirty="0" smtClean="0"/>
            </a:br>
            <a:r>
              <a:rPr lang="en-US" sz="2000" dirty="0" smtClean="0"/>
              <a:t>(C) Larry walked down the ramp, with laden packages, </a:t>
            </a:r>
            <a:endParaRPr lang="en-US" sz="2000" dirty="0" smtClean="0"/>
          </a:p>
          <a:p>
            <a:pPr marL="0" lvl="1"/>
            <a:r>
              <a:rPr lang="en-US" sz="2000" dirty="0" smtClean="0"/>
              <a:t/>
            </a:r>
            <a:br>
              <a:rPr lang="en-US" sz="2000" dirty="0" smtClean="0"/>
            </a:br>
            <a:r>
              <a:rPr lang="en-US" sz="2000" dirty="0" smtClean="0"/>
              <a:t>(D) Larry, laden with packages, walked down the ramp </a:t>
            </a:r>
            <a:endParaRPr lang="en-US" sz="2000" dirty="0" smtClean="0"/>
          </a:p>
          <a:p>
            <a:pPr marL="0" lvl="1"/>
            <a:r>
              <a:rPr lang="en-US" sz="2000" dirty="0" smtClean="0"/>
              <a:t/>
            </a:r>
            <a:br>
              <a:rPr lang="en-US" sz="2000" dirty="0" smtClean="0"/>
            </a:br>
            <a:r>
              <a:rPr lang="en-US" sz="2000" dirty="0" smtClean="0"/>
              <a:t>(E) Larry, laden with packages, had walked down the ramp,</a:t>
            </a:r>
          </a:p>
          <a:p>
            <a:endParaRPr lang="en-US" sz="2000" dirty="0"/>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304800"/>
            <a:ext cx="9067800" cy="5940088"/>
          </a:xfrm>
          <a:prstGeom prst="rect">
            <a:avLst/>
          </a:prstGeom>
          <a:noFill/>
        </p:spPr>
        <p:txBody>
          <a:bodyPr wrap="square" rtlCol="0">
            <a:spAutoFit/>
          </a:bodyPr>
          <a:lstStyle/>
          <a:p>
            <a:pPr marL="0" lvl="1"/>
            <a:r>
              <a:rPr lang="en-US" sz="2000" dirty="0" smtClean="0"/>
              <a:t>45) </a:t>
            </a:r>
            <a:r>
              <a:rPr lang="en-US" sz="2000" u="sng" dirty="0" smtClean="0"/>
              <a:t>Although dozens of New York’s small museums are either devoted to local history or various ethnic groups, there are</a:t>
            </a:r>
            <a:r>
              <a:rPr lang="en-US" sz="2000" dirty="0" smtClean="0"/>
              <a:t> many one-of-a-kind museums from Manhattan to the Bronx that are open for exploration on summer weekends. </a:t>
            </a:r>
            <a:br>
              <a:rPr lang="en-US" sz="2000" dirty="0" smtClean="0"/>
            </a:br>
            <a:r>
              <a:rPr lang="en-US" sz="2000" dirty="0" smtClean="0"/>
              <a:t/>
            </a:r>
            <a:br>
              <a:rPr lang="en-US" sz="2000" dirty="0" smtClean="0"/>
            </a:br>
            <a:r>
              <a:rPr lang="en-US" sz="2000" dirty="0" smtClean="0"/>
              <a:t>(A) Although dozens of New York’s small museums are either devoted to local history or various ethnic groups, there are </a:t>
            </a:r>
            <a:endParaRPr lang="en-US" sz="2000" dirty="0" smtClean="0"/>
          </a:p>
          <a:p>
            <a:pPr marL="0" lvl="1"/>
            <a:r>
              <a:rPr lang="en-US" sz="2000" dirty="0" smtClean="0"/>
              <a:t/>
            </a:r>
            <a:br>
              <a:rPr lang="en-US" sz="2000" dirty="0" smtClean="0"/>
            </a:br>
            <a:r>
              <a:rPr lang="en-US" sz="2000" dirty="0" smtClean="0"/>
              <a:t>(B) Although dozens of New York’s small museums are devoted to local history or various ethnic groups, </a:t>
            </a:r>
            <a:endParaRPr lang="en-US" sz="2000" dirty="0" smtClean="0"/>
          </a:p>
          <a:p>
            <a:pPr marL="0" lvl="1"/>
            <a:r>
              <a:rPr lang="en-US" sz="2000" dirty="0" smtClean="0"/>
              <a:t/>
            </a:r>
            <a:br>
              <a:rPr lang="en-US" sz="2000" dirty="0" smtClean="0"/>
            </a:br>
            <a:r>
              <a:rPr lang="en-US" sz="2000" dirty="0" smtClean="0"/>
              <a:t>(C) Dozens of New York’s small museums are devoted to local history or various ethnic groups, but there are </a:t>
            </a:r>
            <a:endParaRPr lang="en-US" sz="2000" dirty="0" smtClean="0"/>
          </a:p>
          <a:p>
            <a:pPr marL="0" lvl="1"/>
            <a:r>
              <a:rPr lang="en-US" sz="2000" dirty="0" smtClean="0"/>
              <a:t/>
            </a:r>
            <a:br>
              <a:rPr lang="en-US" sz="2000" dirty="0" smtClean="0"/>
            </a:br>
            <a:r>
              <a:rPr lang="en-US" sz="2000" dirty="0" smtClean="0"/>
              <a:t>(D) Dozens of New York’s small museums are devoted to local history or various ethnic groups, and there are also </a:t>
            </a:r>
            <a:endParaRPr lang="en-US" sz="2000" dirty="0" smtClean="0"/>
          </a:p>
          <a:p>
            <a:pPr marL="0" lvl="1"/>
            <a:r>
              <a:rPr lang="en-US" sz="2000" dirty="0" smtClean="0"/>
              <a:t/>
            </a:r>
            <a:br>
              <a:rPr lang="en-US" sz="2000" dirty="0" smtClean="0"/>
            </a:br>
            <a:r>
              <a:rPr lang="en-US" sz="2000" dirty="0" smtClean="0"/>
              <a:t>(E) Devoted to local history or various ethnic groups, dozens of New York’s small museums and also</a:t>
            </a:r>
          </a:p>
          <a:p>
            <a:endParaRPr lang="en-US" sz="2000" dirty="0"/>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228600"/>
            <a:ext cx="8915400" cy="4401205"/>
          </a:xfrm>
          <a:prstGeom prst="rect">
            <a:avLst/>
          </a:prstGeom>
          <a:noFill/>
        </p:spPr>
        <p:txBody>
          <a:bodyPr wrap="square" rtlCol="0">
            <a:spAutoFit/>
          </a:bodyPr>
          <a:lstStyle/>
          <a:p>
            <a:pPr marL="0" lvl="1"/>
            <a:r>
              <a:rPr lang="en-US" sz="2000" dirty="0" smtClean="0"/>
              <a:t>46) </a:t>
            </a:r>
            <a:r>
              <a:rPr lang="en-US" sz="2000" u="sng" dirty="0" smtClean="0"/>
              <a:t>Based on the growth rates of large modern reptiles such as</a:t>
            </a:r>
            <a:r>
              <a:rPr lang="en-US" sz="2000" dirty="0" smtClean="0"/>
              <a:t> the Galapagos tortoise and examinations of fossils of juvenile dinosaurs, scientists estimate that the largest dinosaurs probably lived to be between 100 and 200 years old. </a:t>
            </a:r>
            <a:endParaRPr lang="en-US" sz="2000" dirty="0" smtClean="0"/>
          </a:p>
          <a:p>
            <a:pPr marL="0" lvl="1"/>
            <a:r>
              <a:rPr lang="en-US" sz="2000" dirty="0" smtClean="0"/>
              <a:t/>
            </a:r>
            <a:br>
              <a:rPr lang="en-US" sz="2000" dirty="0" smtClean="0"/>
            </a:br>
            <a:r>
              <a:rPr lang="en-US" sz="2000" dirty="0" smtClean="0"/>
              <a:t>(A) Based on the growth rates of large modern reptiles such as </a:t>
            </a:r>
            <a:endParaRPr lang="en-US" sz="2000" dirty="0" smtClean="0"/>
          </a:p>
          <a:p>
            <a:pPr marL="0" lvl="1"/>
            <a:r>
              <a:rPr lang="en-US" sz="2000" dirty="0" smtClean="0"/>
              <a:t/>
            </a:r>
            <a:br>
              <a:rPr lang="en-US" sz="2000" dirty="0" smtClean="0"/>
            </a:br>
            <a:r>
              <a:rPr lang="en-US" sz="2000" dirty="0" smtClean="0"/>
              <a:t>(B) On the basis of growth rates of large modern reptiles such as </a:t>
            </a:r>
            <a:endParaRPr lang="en-US" sz="2000" dirty="0" smtClean="0"/>
          </a:p>
          <a:p>
            <a:pPr marL="0" lvl="1"/>
            <a:r>
              <a:rPr lang="en-US" sz="2000" dirty="0" smtClean="0"/>
              <a:t/>
            </a:r>
            <a:br>
              <a:rPr lang="en-US" sz="2000" dirty="0" smtClean="0"/>
            </a:br>
            <a:r>
              <a:rPr lang="en-US" sz="2000" dirty="0" smtClean="0"/>
              <a:t>(C) Based on the growth rates of large modern reptiles like </a:t>
            </a:r>
            <a:endParaRPr lang="en-US" sz="2000" dirty="0" smtClean="0"/>
          </a:p>
          <a:p>
            <a:pPr marL="0" lvl="1"/>
            <a:r>
              <a:rPr lang="en-US" sz="2000" dirty="0" smtClean="0"/>
              <a:t/>
            </a:r>
            <a:br>
              <a:rPr lang="en-US" sz="2000" dirty="0" smtClean="0"/>
            </a:br>
            <a:r>
              <a:rPr lang="en-US" sz="2000" dirty="0" smtClean="0"/>
              <a:t>(D) On the basis of growth rates of large modern reptiles, like those of </a:t>
            </a:r>
            <a:endParaRPr lang="en-US" sz="2000" dirty="0" smtClean="0"/>
          </a:p>
          <a:p>
            <a:pPr marL="0" lvl="1"/>
            <a:r>
              <a:rPr lang="en-US" sz="2000" dirty="0" smtClean="0"/>
              <a:t/>
            </a:r>
            <a:br>
              <a:rPr lang="en-US" sz="2000" dirty="0" smtClean="0"/>
            </a:br>
            <a:r>
              <a:rPr lang="en-US" sz="2000" dirty="0" smtClean="0"/>
              <a:t>(E) Based on such growth rates as those of large modern reptiles like</a:t>
            </a:r>
          </a:p>
          <a:p>
            <a:endParaRPr lang="en-US" sz="2000" dirty="0"/>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6200" y="152400"/>
            <a:ext cx="8839200" cy="5940088"/>
          </a:xfrm>
          <a:prstGeom prst="rect">
            <a:avLst/>
          </a:prstGeom>
          <a:noFill/>
        </p:spPr>
        <p:txBody>
          <a:bodyPr wrap="square" rtlCol="0">
            <a:spAutoFit/>
          </a:bodyPr>
          <a:lstStyle/>
          <a:p>
            <a:pPr marL="0" lvl="1"/>
            <a:r>
              <a:rPr lang="en-US" sz="2000" dirty="0" smtClean="0"/>
              <a:t>47) </a:t>
            </a:r>
            <a:r>
              <a:rPr lang="en-US" sz="2000" dirty="0" smtClean="0"/>
              <a:t>The Diary of Anne Frank tells the true story of a young girl and her family </a:t>
            </a:r>
            <a:r>
              <a:rPr lang="en-US" sz="2000" u="sng" dirty="0" smtClean="0"/>
              <a:t>that were hidden during the Nazi occupation of the Netherlands by a gentile Dutch couple, though they were eventually discovered. </a:t>
            </a:r>
            <a:br>
              <a:rPr lang="en-US" sz="2000" u="sng" dirty="0" smtClean="0"/>
            </a:br>
            <a:r>
              <a:rPr lang="en-US" sz="2000" dirty="0" smtClean="0"/>
              <a:t/>
            </a:r>
            <a:br>
              <a:rPr lang="en-US" sz="2000" dirty="0" smtClean="0"/>
            </a:br>
            <a:r>
              <a:rPr lang="en-US" sz="2000" dirty="0" smtClean="0"/>
              <a:t>A. that were hidden during the Nazi occupation of the Netherlands by a gentile Dutch couple, though they were eventually discovered </a:t>
            </a:r>
            <a:endParaRPr lang="en-US" sz="2000" dirty="0" smtClean="0"/>
          </a:p>
          <a:p>
            <a:pPr marL="0" lvl="1"/>
            <a:r>
              <a:rPr lang="en-US" sz="2000" dirty="0" smtClean="0"/>
              <a:t/>
            </a:r>
            <a:br>
              <a:rPr lang="en-US" sz="2000" dirty="0" smtClean="0"/>
            </a:br>
            <a:r>
              <a:rPr lang="en-US" sz="2000" dirty="0" smtClean="0"/>
              <a:t>B. that were hidden by a gentile Dutch couple during the Nazi occupation of the Netherlands, though they were eventually discovered </a:t>
            </a:r>
            <a:endParaRPr lang="en-US" sz="2000" dirty="0" smtClean="0"/>
          </a:p>
          <a:p>
            <a:pPr marL="0" lvl="1"/>
            <a:r>
              <a:rPr lang="en-US" sz="2000" dirty="0" smtClean="0"/>
              <a:t/>
            </a:r>
            <a:br>
              <a:rPr lang="en-US" sz="2000" dirty="0" smtClean="0"/>
            </a:br>
            <a:r>
              <a:rPr lang="en-US" sz="2000" dirty="0" smtClean="0"/>
              <a:t>C. whom a gentile Dutch couple hid during the Nazi occupation of the Netherlands but were eventually discovered </a:t>
            </a:r>
            <a:endParaRPr lang="en-US" sz="2000" dirty="0" smtClean="0"/>
          </a:p>
          <a:p>
            <a:pPr marL="0" lvl="1"/>
            <a:r>
              <a:rPr lang="en-US" sz="2000" dirty="0" smtClean="0"/>
              <a:t/>
            </a:r>
            <a:br>
              <a:rPr lang="en-US" sz="2000" dirty="0" smtClean="0"/>
            </a:br>
            <a:r>
              <a:rPr lang="en-US" sz="2000" dirty="0" smtClean="0"/>
              <a:t>D. who were hidden by a gentile Dutch couple during the Nazi occupation of the Netherlands but were eventually discovered </a:t>
            </a:r>
            <a:endParaRPr lang="en-US" sz="2000" dirty="0" smtClean="0"/>
          </a:p>
          <a:p>
            <a:pPr marL="0" lvl="1"/>
            <a:r>
              <a:rPr lang="en-US" sz="2000" dirty="0" smtClean="0"/>
              <a:t/>
            </a:r>
            <a:br>
              <a:rPr lang="en-US" sz="2000" dirty="0" smtClean="0"/>
            </a:br>
            <a:r>
              <a:rPr lang="en-US" sz="2000" dirty="0" smtClean="0"/>
              <a:t>E. who were hidden by a gentile Dutch couple during the Nazi occupation of the Netherlands even though they were eventually discovered</a:t>
            </a:r>
          </a:p>
          <a:p>
            <a:endParaRPr lang="en-US" sz="2000" dirty="0"/>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228600"/>
            <a:ext cx="8991600" cy="5632311"/>
          </a:xfrm>
          <a:prstGeom prst="rect">
            <a:avLst/>
          </a:prstGeom>
          <a:noFill/>
        </p:spPr>
        <p:txBody>
          <a:bodyPr wrap="square" rtlCol="0">
            <a:spAutoFit/>
          </a:bodyPr>
          <a:lstStyle/>
          <a:p>
            <a:pPr marL="0" lvl="1"/>
            <a:r>
              <a:rPr lang="en-US" sz="2000" dirty="0" smtClean="0"/>
              <a:t>48) </a:t>
            </a:r>
            <a:r>
              <a:rPr lang="en-US" sz="2000" u="sng" dirty="0" smtClean="0"/>
              <a:t>A new phenomena, which is visible at Managua’s major intersections, are waves of vendors and beggars, which include many children and</a:t>
            </a:r>
            <a:r>
              <a:rPr lang="en-US" sz="2000" dirty="0" smtClean="0"/>
              <a:t> mob cars at the stoplights. </a:t>
            </a:r>
            <a:br>
              <a:rPr lang="en-US" sz="2000" dirty="0" smtClean="0"/>
            </a:br>
            <a:r>
              <a:rPr lang="en-US" sz="2000" dirty="0" smtClean="0"/>
              <a:t/>
            </a:r>
            <a:br>
              <a:rPr lang="en-US" sz="2000" dirty="0" smtClean="0"/>
            </a:br>
            <a:r>
              <a:rPr lang="en-US" sz="2000" dirty="0" smtClean="0"/>
              <a:t>(A) A new phenomena, which is visible at Managua’s major intersections, are waves of vendors and beggars, which include many children and </a:t>
            </a:r>
            <a:endParaRPr lang="en-US" sz="2000" dirty="0" smtClean="0"/>
          </a:p>
          <a:p>
            <a:pPr marL="0" lvl="1"/>
            <a:r>
              <a:rPr lang="en-US" sz="2000" dirty="0" smtClean="0"/>
              <a:t/>
            </a:r>
            <a:br>
              <a:rPr lang="en-US" sz="2000" dirty="0" smtClean="0"/>
            </a:br>
            <a:r>
              <a:rPr lang="en-US" sz="2000" dirty="0" smtClean="0"/>
              <a:t>(B) Visible at Managua’s major intersections are waves of vendors and beggars with many children, new phenomena that </a:t>
            </a:r>
            <a:endParaRPr lang="en-US" sz="2000" dirty="0" smtClean="0"/>
          </a:p>
          <a:p>
            <a:pPr marL="0" lvl="1"/>
            <a:r>
              <a:rPr lang="en-US" sz="2000" dirty="0" smtClean="0"/>
              <a:t/>
            </a:r>
            <a:br>
              <a:rPr lang="en-US" sz="2000" dirty="0" smtClean="0"/>
            </a:br>
            <a:r>
              <a:rPr lang="en-US" sz="2000" dirty="0" smtClean="0"/>
              <a:t>(C) A new phenomenon visible at Managua’s major intersections is waves of vendors and beggars, many of them children, </a:t>
            </a:r>
            <a:r>
              <a:rPr lang="en-US" sz="2000" dirty="0" smtClean="0"/>
              <a:t>who</a:t>
            </a:r>
          </a:p>
          <a:p>
            <a:pPr marL="0" lvl="1"/>
            <a:r>
              <a:rPr lang="en-US" sz="2000" dirty="0" smtClean="0"/>
              <a:t> </a:t>
            </a:r>
            <a:r>
              <a:rPr lang="en-US" sz="2000" dirty="0" smtClean="0"/>
              <a:t/>
            </a:r>
            <a:br>
              <a:rPr lang="en-US" sz="2000" dirty="0" smtClean="0"/>
            </a:br>
            <a:r>
              <a:rPr lang="en-US" sz="2000" dirty="0" smtClean="0"/>
              <a:t>(D) Phenomenally new waves of vendors, beggars, and many children are visible at Managua’s major intersections, which </a:t>
            </a:r>
            <a:endParaRPr lang="en-US" sz="2000" dirty="0" smtClean="0"/>
          </a:p>
          <a:p>
            <a:pPr marL="0" lvl="1"/>
            <a:r>
              <a:rPr lang="en-US" sz="2000" dirty="0" smtClean="0"/>
              <a:t/>
            </a:r>
            <a:br>
              <a:rPr lang="en-US" sz="2000" dirty="0" smtClean="0"/>
            </a:br>
            <a:r>
              <a:rPr lang="en-US" sz="2000" dirty="0" smtClean="0"/>
              <a:t>(E) A wave of vendors and beggars</a:t>
            </a:r>
            <a:r>
              <a:rPr lang="en-US" sz="2000" dirty="0" smtClean="0"/>
              <a:t>, </a:t>
            </a:r>
            <a:r>
              <a:rPr lang="en-US" sz="2000" dirty="0" smtClean="0"/>
              <a:t>many of whom are children, are visible at Managua’s major intersections, where they are a new phenomenon and</a:t>
            </a:r>
          </a:p>
          <a:p>
            <a:endParaRPr lang="en-US" sz="2000" dirty="0"/>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152400"/>
            <a:ext cx="8991600" cy="6740307"/>
          </a:xfrm>
          <a:prstGeom prst="rect">
            <a:avLst/>
          </a:prstGeom>
          <a:noFill/>
        </p:spPr>
        <p:txBody>
          <a:bodyPr wrap="square" rtlCol="0">
            <a:spAutoFit/>
          </a:bodyPr>
          <a:lstStyle/>
          <a:p>
            <a:pPr marL="0" lvl="1"/>
            <a:r>
              <a:rPr lang="en-US" dirty="0" smtClean="0"/>
              <a:t>49) </a:t>
            </a:r>
            <a:r>
              <a:rPr lang="en-US" u="sng" dirty="0" smtClean="0"/>
              <a:t>Regarded by analysts to be the result of tensions during the Cold War, the spy novel reached the zenith of its sales in the 1960s, when most Americans perceived the U.S.S.R. like a constant threat. </a:t>
            </a:r>
            <a:br>
              <a:rPr lang="en-US" u="sng" dirty="0" smtClean="0"/>
            </a:br>
            <a:r>
              <a:rPr lang="en-US" dirty="0" smtClean="0"/>
              <a:t/>
            </a:r>
            <a:br>
              <a:rPr lang="en-US" dirty="0" smtClean="0"/>
            </a:br>
            <a:r>
              <a:rPr lang="en-US" dirty="0" smtClean="0"/>
              <a:t>A. Regarded by analysts to be the result of tensions during the Cold War, the spy novel reached the zenith of its sales in the 1960s, when most Americans perceived the U.S.S.R. like a constant threat. </a:t>
            </a:r>
            <a:br>
              <a:rPr lang="en-US" dirty="0" smtClean="0"/>
            </a:br>
            <a:r>
              <a:rPr lang="en-US" dirty="0" smtClean="0"/>
              <a:t/>
            </a:r>
            <a:br>
              <a:rPr lang="en-US" dirty="0" smtClean="0"/>
            </a:br>
            <a:r>
              <a:rPr lang="en-US" dirty="0" smtClean="0"/>
              <a:t>B. The spy novel, regarded by analysts to be the result of tensions during the Cold War, reached the zenith of its sales in the 1960s, when most Americans perceived the U.S.S.R. to be a constant threat. </a:t>
            </a:r>
            <a:br>
              <a:rPr lang="en-US" dirty="0" smtClean="0"/>
            </a:br>
            <a:r>
              <a:rPr lang="en-US" dirty="0" smtClean="0"/>
              <a:t/>
            </a:r>
            <a:br>
              <a:rPr lang="en-US" dirty="0" smtClean="0"/>
            </a:br>
            <a:r>
              <a:rPr lang="en-US" dirty="0" smtClean="0"/>
              <a:t>C. Regarded by analysts as the result of tensions during the Cold War, in the 1960s the spy novel reached the zenith of its sales, when most Americans perceived the U.S.S.R. like a constant threat. </a:t>
            </a:r>
            <a:br>
              <a:rPr lang="en-US" dirty="0" smtClean="0"/>
            </a:br>
            <a:r>
              <a:rPr lang="en-US" dirty="0" smtClean="0"/>
              <a:t/>
            </a:r>
            <a:br>
              <a:rPr lang="en-US" dirty="0" smtClean="0"/>
            </a:br>
            <a:r>
              <a:rPr lang="en-US" dirty="0" smtClean="0"/>
              <a:t>D. Reaching the zenith of its sales in the 1960s, the spy novel was regarded by analysts as the result of tensions during the Cold War, when most Americans perceived the U.S.S.R. as a constant threat. </a:t>
            </a:r>
            <a:br>
              <a:rPr lang="en-US" dirty="0" smtClean="0"/>
            </a:br>
            <a:r>
              <a:rPr lang="en-US" dirty="0" smtClean="0"/>
              <a:t/>
            </a:r>
            <a:br>
              <a:rPr lang="en-US" dirty="0" smtClean="0"/>
            </a:br>
            <a:r>
              <a:rPr lang="en-US" dirty="0" smtClean="0"/>
              <a:t>E. Regarded by analysts as the result of tensions during the Cold War, sales of the spy novel reached their zenith in the 1960s, when most Americans perceived the U.S.S.R. as a constant threat.</a:t>
            </a:r>
            <a:endParaRPr lang="en-US" sz="2400" dirty="0" smtClean="0"/>
          </a:p>
          <a:p>
            <a:endParaRPr lang="en-US" dirty="0"/>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152400"/>
            <a:ext cx="8991600" cy="5016758"/>
          </a:xfrm>
          <a:prstGeom prst="rect">
            <a:avLst/>
          </a:prstGeom>
          <a:noFill/>
        </p:spPr>
        <p:txBody>
          <a:bodyPr wrap="square" rtlCol="0">
            <a:spAutoFit/>
          </a:bodyPr>
          <a:lstStyle/>
          <a:p>
            <a:pPr marL="0" lvl="1"/>
            <a:r>
              <a:rPr lang="en-US" sz="2000" dirty="0" smtClean="0"/>
              <a:t>50) </a:t>
            </a:r>
            <a:r>
              <a:rPr lang="en-US" sz="2000" dirty="0" smtClean="0"/>
              <a:t>At the time of the Mexican agrarian revolution, the most radical faction, that of Zapata and his followers, proposed a return to communal ownership of </a:t>
            </a:r>
            <a:r>
              <a:rPr lang="en-US" sz="2000" u="sng" dirty="0" smtClean="0"/>
              <a:t>land, to what had been a pre-Columbian form of ownership respected by the Spaniards</a:t>
            </a:r>
            <a:r>
              <a:rPr lang="en-US" sz="2000" dirty="0" smtClean="0"/>
              <a:t>. </a:t>
            </a:r>
            <a:br>
              <a:rPr lang="en-US" sz="2000" dirty="0" smtClean="0"/>
            </a:br>
            <a:r>
              <a:rPr lang="en-US" sz="2000" dirty="0" smtClean="0"/>
              <a:t/>
            </a:r>
            <a:br>
              <a:rPr lang="en-US" sz="2000" dirty="0" smtClean="0"/>
            </a:br>
            <a:r>
              <a:rPr lang="en-US" sz="2000" dirty="0" smtClean="0"/>
              <a:t>(A) land, to what had been a pre-Columbian form of ownership respected by the Spaniards </a:t>
            </a:r>
            <a:endParaRPr lang="en-US" sz="2000" dirty="0" smtClean="0"/>
          </a:p>
          <a:p>
            <a:pPr marL="0" lvl="1"/>
            <a:r>
              <a:rPr lang="en-US" sz="2000" dirty="0" smtClean="0"/>
              <a:t/>
            </a:r>
            <a:br>
              <a:rPr lang="en-US" sz="2000" dirty="0" smtClean="0"/>
            </a:br>
            <a:r>
              <a:rPr lang="en-US" sz="2000" dirty="0" smtClean="0"/>
              <a:t>(B) land, a form of ownership of the pre-Columbians and respected by the Spaniards </a:t>
            </a:r>
            <a:endParaRPr lang="en-US" sz="2000" dirty="0" smtClean="0"/>
          </a:p>
          <a:p>
            <a:pPr marL="0" lvl="1"/>
            <a:r>
              <a:rPr lang="en-US" sz="2000" dirty="0" smtClean="0"/>
              <a:t/>
            </a:r>
            <a:br>
              <a:rPr lang="en-US" sz="2000" dirty="0" smtClean="0"/>
            </a:br>
            <a:r>
              <a:rPr lang="en-US" sz="2000" dirty="0" smtClean="0"/>
              <a:t>(C) land, respected by the Spaniards and a pre-Columbian form of ownership </a:t>
            </a:r>
            <a:endParaRPr lang="en-US" sz="2000" dirty="0" smtClean="0"/>
          </a:p>
          <a:p>
            <a:pPr marL="0" lvl="1"/>
            <a:r>
              <a:rPr lang="en-US" sz="2000" dirty="0" smtClean="0"/>
              <a:t/>
            </a:r>
            <a:br>
              <a:rPr lang="en-US" sz="2000" dirty="0" smtClean="0"/>
            </a:br>
            <a:r>
              <a:rPr lang="en-US" sz="2000" dirty="0" smtClean="0"/>
              <a:t>(D) land in which a pre-Columbian form of ownership was respected by the </a:t>
            </a:r>
            <a:r>
              <a:rPr lang="en-US" sz="2000" dirty="0" smtClean="0"/>
              <a:t>Spaniards</a:t>
            </a:r>
          </a:p>
          <a:p>
            <a:pPr marL="0" lvl="1"/>
            <a:r>
              <a:rPr lang="en-US" sz="2000" dirty="0" smtClean="0"/>
              <a:t> </a:t>
            </a:r>
            <a:r>
              <a:rPr lang="en-US" sz="2000" dirty="0" smtClean="0"/>
              <a:t/>
            </a:r>
            <a:br>
              <a:rPr lang="en-US" sz="2000" dirty="0" smtClean="0"/>
            </a:br>
            <a:r>
              <a:rPr lang="en-US" sz="2000" dirty="0" smtClean="0"/>
              <a:t>(E) land that had been a pre-Columbian form of ownership respected by the Spaniards</a:t>
            </a:r>
          </a:p>
          <a:p>
            <a:endParaRPr lang="en-US" sz="2000" dirty="0"/>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152400"/>
            <a:ext cx="8991600" cy="4708981"/>
          </a:xfrm>
          <a:prstGeom prst="rect">
            <a:avLst/>
          </a:prstGeom>
          <a:noFill/>
        </p:spPr>
        <p:txBody>
          <a:bodyPr wrap="square" rtlCol="0">
            <a:spAutoFit/>
          </a:bodyPr>
          <a:lstStyle/>
          <a:p>
            <a:pPr marL="0" lvl="1"/>
            <a:r>
              <a:rPr lang="en-US" sz="2000" dirty="0" smtClean="0"/>
              <a:t>51) </a:t>
            </a:r>
            <a:r>
              <a:rPr lang="en-US" sz="2000" dirty="0" smtClean="0"/>
              <a:t>In his experiments with gravity, Isaac Newton showed how the motion of each planet in the solar system results from the combined gravitational pull of the Sun and </a:t>
            </a:r>
            <a:r>
              <a:rPr lang="en-US" sz="2000" u="sng" dirty="0" smtClean="0"/>
              <a:t>of all the other planets, each contributing according to their</a:t>
            </a:r>
            <a:r>
              <a:rPr lang="en-US" sz="2000" dirty="0" smtClean="0"/>
              <a:t> mass and distance from the others. </a:t>
            </a:r>
            <a:br>
              <a:rPr lang="en-US" sz="2000" dirty="0" smtClean="0"/>
            </a:br>
            <a:r>
              <a:rPr lang="en-US" sz="2000" dirty="0" smtClean="0"/>
              <a:t/>
            </a:r>
            <a:br>
              <a:rPr lang="en-US" sz="2000" dirty="0" smtClean="0"/>
            </a:br>
            <a:r>
              <a:rPr lang="en-US" sz="2000" dirty="0" smtClean="0"/>
              <a:t>A. of all the other planets, each contributing according to their </a:t>
            </a:r>
            <a:endParaRPr lang="en-US" sz="2000" dirty="0" smtClean="0"/>
          </a:p>
          <a:p>
            <a:pPr marL="0" lvl="1"/>
            <a:r>
              <a:rPr lang="en-US" sz="2000" dirty="0" smtClean="0"/>
              <a:t/>
            </a:r>
            <a:br>
              <a:rPr lang="en-US" sz="2000" dirty="0" smtClean="0"/>
            </a:br>
            <a:r>
              <a:rPr lang="en-US" sz="2000" dirty="0" smtClean="0"/>
              <a:t>B. of all the other planets, with each of them contributing according to their </a:t>
            </a:r>
            <a:endParaRPr lang="en-US" sz="2000" dirty="0" smtClean="0"/>
          </a:p>
          <a:p>
            <a:pPr marL="0" lvl="1"/>
            <a:r>
              <a:rPr lang="en-US" sz="2000" dirty="0" smtClean="0"/>
              <a:t/>
            </a:r>
            <a:br>
              <a:rPr lang="en-US" sz="2000" dirty="0" smtClean="0"/>
            </a:br>
            <a:r>
              <a:rPr lang="en-US" sz="2000" dirty="0" smtClean="0"/>
              <a:t>C. all the other planets, each of which contributing according to its </a:t>
            </a:r>
            <a:endParaRPr lang="en-US" sz="2000" dirty="0" smtClean="0"/>
          </a:p>
          <a:p>
            <a:pPr marL="0" lvl="1"/>
            <a:r>
              <a:rPr lang="en-US" sz="2000" dirty="0" smtClean="0"/>
              <a:t/>
            </a:r>
            <a:br>
              <a:rPr lang="en-US" sz="2000" dirty="0" smtClean="0"/>
            </a:br>
            <a:r>
              <a:rPr lang="en-US" sz="2000" dirty="0" smtClean="0"/>
              <a:t>D. all the other planets, each contributing according to its </a:t>
            </a:r>
            <a:endParaRPr lang="en-US" sz="2000" dirty="0" smtClean="0"/>
          </a:p>
          <a:p>
            <a:pPr marL="0" lvl="1"/>
            <a:r>
              <a:rPr lang="en-US" sz="2000" dirty="0" smtClean="0"/>
              <a:t/>
            </a:r>
            <a:br>
              <a:rPr lang="en-US" sz="2000" dirty="0" smtClean="0"/>
            </a:br>
            <a:r>
              <a:rPr lang="en-US" sz="2000" dirty="0" smtClean="0"/>
              <a:t>E. all the other planets, each of which contribute according to their</a:t>
            </a:r>
          </a:p>
          <a:p>
            <a:endParaRPr lang="en-US" sz="2000" dirty="0"/>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52400" y="304800"/>
            <a:ext cx="8763000" cy="4093428"/>
          </a:xfrm>
          <a:prstGeom prst="rect">
            <a:avLst/>
          </a:prstGeom>
          <a:noFill/>
        </p:spPr>
        <p:txBody>
          <a:bodyPr wrap="square" rtlCol="0">
            <a:spAutoFit/>
          </a:bodyPr>
          <a:lstStyle/>
          <a:p>
            <a:pPr marL="0" lvl="1"/>
            <a:r>
              <a:rPr lang="en-US" sz="2000" dirty="0" smtClean="0"/>
              <a:t>52) </a:t>
            </a:r>
            <a:r>
              <a:rPr lang="en-US" sz="2000" dirty="0" smtClean="0"/>
              <a:t>The ancient Romans piped hot water through the walls and under the floors </a:t>
            </a:r>
            <a:r>
              <a:rPr lang="en-US" sz="2000" u="sng" dirty="0" smtClean="0"/>
              <a:t>so as to warm up the rooms.</a:t>
            </a:r>
            <a:r>
              <a:rPr lang="en-US" sz="2000" dirty="0" smtClean="0"/>
              <a:t> </a:t>
            </a:r>
            <a:br>
              <a:rPr lang="en-US" sz="2000" dirty="0" smtClean="0"/>
            </a:br>
            <a:r>
              <a:rPr lang="en-US" sz="2000" dirty="0" smtClean="0"/>
              <a:t/>
            </a:r>
            <a:br>
              <a:rPr lang="en-US" sz="2000" dirty="0" smtClean="0"/>
            </a:br>
            <a:r>
              <a:rPr lang="en-US" sz="2000" dirty="0" smtClean="0"/>
              <a:t>A. so as to warm up the rooms </a:t>
            </a:r>
            <a:endParaRPr lang="en-US" sz="2000" dirty="0" smtClean="0"/>
          </a:p>
          <a:p>
            <a:pPr marL="0" lvl="1"/>
            <a:r>
              <a:rPr lang="en-US" sz="2000" dirty="0" smtClean="0"/>
              <a:t/>
            </a:r>
            <a:br>
              <a:rPr lang="en-US" sz="2000" dirty="0" smtClean="0"/>
            </a:br>
            <a:r>
              <a:rPr lang="en-US" sz="2000" dirty="0" smtClean="0"/>
              <a:t>B. and so would be able to warm up the rooms </a:t>
            </a:r>
            <a:endParaRPr lang="en-US" sz="2000" dirty="0" smtClean="0"/>
          </a:p>
          <a:p>
            <a:pPr marL="0" lvl="1"/>
            <a:r>
              <a:rPr lang="en-US" sz="2000" dirty="0" smtClean="0"/>
              <a:t/>
            </a:r>
            <a:br>
              <a:rPr lang="en-US" sz="2000" dirty="0" smtClean="0"/>
            </a:br>
            <a:r>
              <a:rPr lang="en-US" sz="2000" dirty="0" smtClean="0"/>
              <a:t>C. to warm the rooms up </a:t>
            </a:r>
            <a:endParaRPr lang="en-US" sz="2000" dirty="0" smtClean="0"/>
          </a:p>
          <a:p>
            <a:pPr marL="0" lvl="1"/>
            <a:r>
              <a:rPr lang="en-US" sz="2000" dirty="0" smtClean="0"/>
              <a:t/>
            </a:r>
            <a:br>
              <a:rPr lang="en-US" sz="2000" dirty="0" smtClean="0"/>
            </a:br>
            <a:r>
              <a:rPr lang="en-US" sz="2000" dirty="0" smtClean="0"/>
              <a:t>D. so that they could warm up the rooms </a:t>
            </a:r>
            <a:endParaRPr lang="en-US" sz="2000" dirty="0" smtClean="0"/>
          </a:p>
          <a:p>
            <a:pPr marL="0" lvl="1"/>
            <a:r>
              <a:rPr lang="en-US" sz="2000" dirty="0" smtClean="0"/>
              <a:t/>
            </a:r>
            <a:br>
              <a:rPr lang="en-US" sz="2000" dirty="0" smtClean="0"/>
            </a:br>
            <a:r>
              <a:rPr lang="en-US" sz="2000" dirty="0" smtClean="0"/>
              <a:t>E. in order that they would warm up the rooms</a:t>
            </a:r>
          </a:p>
          <a:p>
            <a:endParaRPr lang="en-US" sz="2000" dirty="0"/>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6200" y="228600"/>
            <a:ext cx="8763000" cy="6740307"/>
          </a:xfrm>
          <a:prstGeom prst="rect">
            <a:avLst/>
          </a:prstGeom>
          <a:noFill/>
        </p:spPr>
        <p:txBody>
          <a:bodyPr wrap="square" rtlCol="0">
            <a:spAutoFit/>
          </a:bodyPr>
          <a:lstStyle/>
          <a:p>
            <a:pPr marL="0" lvl="1"/>
            <a:r>
              <a:rPr lang="en-US" dirty="0" smtClean="0"/>
              <a:t>53) </a:t>
            </a:r>
            <a:r>
              <a:rPr lang="en-US" u="sng" dirty="0" smtClean="0"/>
              <a:t>Famed for his masterful use of irony, many of Guy de </a:t>
            </a:r>
            <a:r>
              <a:rPr lang="en-US" u="sng" dirty="0" err="1" smtClean="0"/>
              <a:t>Maupassant's</a:t>
            </a:r>
            <a:r>
              <a:rPr lang="en-US" u="sng" dirty="0" smtClean="0"/>
              <a:t> short stories have become classics due to the author slowly revealing at the end of each piece a tragic twist of fate. </a:t>
            </a:r>
            <a:r>
              <a:rPr lang="en-US" dirty="0" smtClean="0"/>
              <a:t/>
            </a:r>
            <a:br>
              <a:rPr lang="en-US" dirty="0" smtClean="0"/>
            </a:br>
            <a:r>
              <a:rPr lang="en-US" dirty="0" smtClean="0"/>
              <a:t/>
            </a:r>
            <a:br>
              <a:rPr lang="en-US" dirty="0" smtClean="0"/>
            </a:br>
            <a:r>
              <a:rPr lang="en-US" dirty="0" smtClean="0"/>
              <a:t>A</a:t>
            </a:r>
            <a:r>
              <a:rPr lang="en-US" dirty="0" smtClean="0"/>
              <a:t>. Famed for his masterful use of irony, many of Guy de </a:t>
            </a:r>
            <a:r>
              <a:rPr lang="en-US" dirty="0" err="1" smtClean="0"/>
              <a:t>Maupassant's</a:t>
            </a:r>
            <a:r>
              <a:rPr lang="en-US" dirty="0" smtClean="0"/>
              <a:t> short stories have become classics due to the author slowly revealing at the end of each piece a tragic twist of fate. </a:t>
            </a:r>
            <a:br>
              <a:rPr lang="en-US" dirty="0" smtClean="0"/>
            </a:br>
            <a:r>
              <a:rPr lang="en-US" dirty="0" smtClean="0"/>
              <a:t/>
            </a:r>
            <a:br>
              <a:rPr lang="en-US" dirty="0" smtClean="0"/>
            </a:br>
            <a:r>
              <a:rPr lang="en-US" dirty="0" smtClean="0"/>
              <a:t>B. Many of Guy de </a:t>
            </a:r>
            <a:r>
              <a:rPr lang="en-US" dirty="0" err="1" smtClean="0"/>
              <a:t>Maupassant's</a:t>
            </a:r>
            <a:r>
              <a:rPr lang="en-US" dirty="0" smtClean="0"/>
              <a:t> short stories have become classics because of how he famously and masterfully uses irony, evident in the slow revelation of a tragic twist of fate at the end of each piece. </a:t>
            </a:r>
            <a:br>
              <a:rPr lang="en-US" dirty="0" smtClean="0"/>
            </a:br>
            <a:r>
              <a:rPr lang="en-US" dirty="0" smtClean="0"/>
              <a:t/>
            </a:r>
            <a:br>
              <a:rPr lang="en-US" dirty="0" smtClean="0"/>
            </a:br>
            <a:r>
              <a:rPr lang="en-US" dirty="0" smtClean="0"/>
              <a:t>C. Famed for using irony in a masterful way, many of Guy de </a:t>
            </a:r>
            <a:r>
              <a:rPr lang="en-US" dirty="0" err="1" smtClean="0"/>
              <a:t>Maupassant's</a:t>
            </a:r>
            <a:r>
              <a:rPr lang="en-US" dirty="0" smtClean="0"/>
              <a:t> short stories have become classics because of the author slowly revealing a tragic twist of fate at the end of each piece. </a:t>
            </a:r>
            <a:br>
              <a:rPr lang="en-US" dirty="0" smtClean="0"/>
            </a:br>
            <a:r>
              <a:rPr lang="en-US" dirty="0" smtClean="0"/>
              <a:t/>
            </a:r>
            <a:br>
              <a:rPr lang="en-US" dirty="0" smtClean="0"/>
            </a:br>
            <a:r>
              <a:rPr lang="en-US" dirty="0" smtClean="0"/>
              <a:t>D. Many of Guy de </a:t>
            </a:r>
            <a:r>
              <a:rPr lang="en-US" dirty="0" err="1" smtClean="0"/>
              <a:t>Maupassant's</a:t>
            </a:r>
            <a:r>
              <a:rPr lang="en-US" dirty="0" smtClean="0"/>
              <a:t> short stories have become classics because of the author's famed and masterful use of irony, evidenced in the slow revelation of a tragic twist of fate at the end of each piece. </a:t>
            </a:r>
            <a:br>
              <a:rPr lang="en-US" dirty="0" smtClean="0"/>
            </a:br>
            <a:r>
              <a:rPr lang="en-US" dirty="0" smtClean="0"/>
              <a:t/>
            </a:r>
            <a:br>
              <a:rPr lang="en-US" dirty="0" smtClean="0"/>
            </a:br>
            <a:r>
              <a:rPr lang="en-US" dirty="0" smtClean="0"/>
              <a:t>E. Many of Guy de </a:t>
            </a:r>
            <a:r>
              <a:rPr lang="en-US" dirty="0" err="1" smtClean="0"/>
              <a:t>Maupassant's</a:t>
            </a:r>
            <a:r>
              <a:rPr lang="en-US" dirty="0" smtClean="0"/>
              <a:t> short stories have become classics because he slowly revealed a tragic twist of fate at the end of each piece, demonstrating his famed and masterful use of irony.</a:t>
            </a:r>
            <a:endParaRPr lang="en-US" sz="2400" dirty="0" smtClean="0"/>
          </a:p>
          <a:p>
            <a:endParaRPr lang="en-US" dirty="0"/>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6200" y="228600"/>
            <a:ext cx="8839200" cy="4401205"/>
          </a:xfrm>
          <a:prstGeom prst="rect">
            <a:avLst/>
          </a:prstGeom>
          <a:noFill/>
        </p:spPr>
        <p:txBody>
          <a:bodyPr wrap="square" rtlCol="0">
            <a:spAutoFit/>
          </a:bodyPr>
          <a:lstStyle/>
          <a:p>
            <a:pPr marL="0" lvl="1"/>
            <a:r>
              <a:rPr lang="en-US" sz="2000" dirty="0" smtClean="0"/>
              <a:t>54) </a:t>
            </a:r>
            <a:r>
              <a:rPr lang="en-US" sz="2000" dirty="0" smtClean="0"/>
              <a:t>There are hopeful signs that we are shifting away from our heavy reliance on </a:t>
            </a:r>
            <a:r>
              <a:rPr lang="en-US" sz="2000" dirty="0" smtClean="0"/>
              <a:t>fossil </a:t>
            </a:r>
            <a:r>
              <a:rPr lang="en-US" sz="2000" dirty="0" smtClean="0"/>
              <a:t>fuels; more than ten times as much energy is </a:t>
            </a:r>
            <a:r>
              <a:rPr lang="en-US" sz="2000" u="sng" dirty="0" smtClean="0"/>
              <a:t>generated through wind power now than it was</a:t>
            </a:r>
            <a:r>
              <a:rPr lang="en-US" sz="2000" dirty="0" smtClean="0"/>
              <a:t> in 1990. </a:t>
            </a:r>
            <a:br>
              <a:rPr lang="en-US" sz="2000" dirty="0" smtClean="0"/>
            </a:br>
            <a:r>
              <a:rPr lang="en-US" sz="2000" dirty="0" smtClean="0"/>
              <a:t/>
            </a:r>
            <a:br>
              <a:rPr lang="en-US" sz="2000" dirty="0" smtClean="0"/>
            </a:br>
            <a:r>
              <a:rPr lang="en-US" sz="2000" dirty="0" smtClean="0"/>
              <a:t>A. </a:t>
            </a:r>
            <a:r>
              <a:rPr lang="en-US" sz="2000" dirty="0" smtClean="0"/>
              <a:t>generated through wind power now than it was </a:t>
            </a:r>
            <a:endParaRPr lang="en-US" sz="2000" dirty="0" smtClean="0"/>
          </a:p>
          <a:p>
            <a:pPr marL="0" lvl="1"/>
            <a:r>
              <a:rPr lang="en-US" sz="2000" dirty="0" smtClean="0"/>
              <a:t/>
            </a:r>
            <a:br>
              <a:rPr lang="en-US" sz="2000" dirty="0" smtClean="0"/>
            </a:br>
            <a:r>
              <a:rPr lang="en-US" sz="2000" dirty="0" smtClean="0"/>
              <a:t>B. generated through wind power now as it was </a:t>
            </a:r>
            <a:endParaRPr lang="en-US" sz="2000" dirty="0" smtClean="0"/>
          </a:p>
          <a:p>
            <a:pPr marL="0" lvl="1"/>
            <a:r>
              <a:rPr lang="en-US" sz="2000" dirty="0" smtClean="0"/>
              <a:t/>
            </a:r>
            <a:br>
              <a:rPr lang="en-US" sz="2000" dirty="0" smtClean="0"/>
            </a:br>
            <a:r>
              <a:rPr lang="en-US" sz="2000" dirty="0" smtClean="0"/>
              <a:t>C. generated through wind power now as was the case </a:t>
            </a:r>
            <a:endParaRPr lang="en-US" sz="2000" dirty="0" smtClean="0"/>
          </a:p>
          <a:p>
            <a:pPr marL="0" lvl="1"/>
            <a:r>
              <a:rPr lang="en-US" sz="2000" dirty="0" smtClean="0"/>
              <a:t/>
            </a:r>
            <a:br>
              <a:rPr lang="en-US" sz="2000" dirty="0" smtClean="0"/>
            </a:br>
            <a:r>
              <a:rPr lang="en-US" sz="2000" dirty="0" smtClean="0"/>
              <a:t>D. now generated through wind power as it was </a:t>
            </a:r>
            <a:endParaRPr lang="en-US" sz="2000" dirty="0" smtClean="0"/>
          </a:p>
          <a:p>
            <a:pPr marL="0" lvl="1"/>
            <a:r>
              <a:rPr lang="en-US" sz="2000" dirty="0" smtClean="0"/>
              <a:t/>
            </a:r>
            <a:br>
              <a:rPr lang="en-US" sz="2000" dirty="0" smtClean="0"/>
            </a:br>
            <a:r>
              <a:rPr lang="en-US" sz="2000" dirty="0" smtClean="0"/>
              <a:t>E. now generated through wind power than was the case</a:t>
            </a:r>
          </a:p>
          <a:p>
            <a:endParaRPr lang="en-US" sz="2000" dirty="0"/>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52400" y="152400"/>
            <a:ext cx="8686800" cy="4401205"/>
          </a:xfrm>
          <a:prstGeom prst="rect">
            <a:avLst/>
          </a:prstGeom>
          <a:noFill/>
        </p:spPr>
        <p:txBody>
          <a:bodyPr wrap="square" rtlCol="0">
            <a:spAutoFit/>
          </a:bodyPr>
          <a:lstStyle/>
          <a:p>
            <a:pPr marL="0" lvl="1"/>
            <a:r>
              <a:rPr lang="en-US" sz="2000" dirty="0" smtClean="0"/>
              <a:t>55) </a:t>
            </a:r>
            <a:r>
              <a:rPr lang="en-US" sz="2000" dirty="0" smtClean="0"/>
              <a:t>Because of the enormous research and development expenditures required </a:t>
            </a:r>
            <a:r>
              <a:rPr lang="en-US" sz="2000" u="sng" dirty="0" smtClean="0"/>
              <a:t>to survive </a:t>
            </a:r>
            <a:r>
              <a:rPr lang="en-US" sz="2000" dirty="0" smtClean="0"/>
              <a:t>in the electronics industry, an industry marked by rapid innovation and volatile demand, such firms tend to be very large. </a:t>
            </a:r>
            <a:br>
              <a:rPr lang="en-US" sz="2000" dirty="0" smtClean="0"/>
            </a:br>
            <a:r>
              <a:rPr lang="en-US" sz="2000" dirty="0" smtClean="0"/>
              <a:t/>
            </a:r>
            <a:br>
              <a:rPr lang="en-US" sz="2000" dirty="0" smtClean="0"/>
            </a:br>
            <a:r>
              <a:rPr lang="en-US" sz="2000" dirty="0" smtClean="0"/>
              <a:t>(A) to survive </a:t>
            </a:r>
            <a:endParaRPr lang="en-US" sz="2000" dirty="0" smtClean="0"/>
          </a:p>
          <a:p>
            <a:pPr marL="0" lvl="1"/>
            <a:r>
              <a:rPr lang="en-US" sz="2000" dirty="0" smtClean="0"/>
              <a:t/>
            </a:r>
            <a:br>
              <a:rPr lang="en-US" sz="2000" dirty="0" smtClean="0"/>
            </a:br>
            <a:r>
              <a:rPr lang="en-US" sz="2000" dirty="0" smtClean="0"/>
              <a:t>(B) of firms to survive </a:t>
            </a:r>
            <a:endParaRPr lang="en-US" sz="2000" dirty="0" smtClean="0"/>
          </a:p>
          <a:p>
            <a:pPr marL="0" lvl="1"/>
            <a:r>
              <a:rPr lang="en-US" sz="2000" dirty="0" smtClean="0"/>
              <a:t/>
            </a:r>
            <a:br>
              <a:rPr lang="en-US" sz="2000" dirty="0" smtClean="0"/>
            </a:br>
            <a:r>
              <a:rPr lang="en-US" sz="2000" dirty="0" smtClean="0"/>
              <a:t>(C) for surviving </a:t>
            </a:r>
            <a:endParaRPr lang="en-US" sz="2000" dirty="0" smtClean="0"/>
          </a:p>
          <a:p>
            <a:pPr marL="0" lvl="1"/>
            <a:r>
              <a:rPr lang="en-US" sz="2000" dirty="0" smtClean="0"/>
              <a:t/>
            </a:r>
            <a:br>
              <a:rPr lang="en-US" sz="2000" dirty="0" smtClean="0"/>
            </a:br>
            <a:r>
              <a:rPr lang="en-US" sz="2000" dirty="0" smtClean="0"/>
              <a:t>(D) for survival </a:t>
            </a:r>
            <a:endParaRPr lang="en-US" sz="2000" dirty="0" smtClean="0"/>
          </a:p>
          <a:p>
            <a:pPr marL="0" lvl="1"/>
            <a:r>
              <a:rPr lang="en-US" sz="2000" dirty="0" smtClean="0"/>
              <a:t/>
            </a:r>
            <a:br>
              <a:rPr lang="en-US" sz="2000" dirty="0" smtClean="0"/>
            </a:br>
            <a:r>
              <a:rPr lang="en-US" sz="2000" dirty="0" smtClean="0"/>
              <a:t>(E) for firms’ survival</a:t>
            </a:r>
          </a:p>
          <a:p>
            <a:endParaRPr lang="en-US" sz="2000" dirty="0"/>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152400"/>
            <a:ext cx="8915400" cy="4401205"/>
          </a:xfrm>
          <a:prstGeom prst="rect">
            <a:avLst/>
          </a:prstGeom>
          <a:noFill/>
        </p:spPr>
        <p:txBody>
          <a:bodyPr wrap="square" rtlCol="0">
            <a:spAutoFit/>
          </a:bodyPr>
          <a:lstStyle/>
          <a:p>
            <a:pPr marL="0" lvl="1"/>
            <a:r>
              <a:rPr lang="en-US" sz="2000" dirty="0" smtClean="0"/>
              <a:t>56) </a:t>
            </a:r>
            <a:r>
              <a:rPr lang="en-US" sz="2000" dirty="0" smtClean="0"/>
              <a:t>During an ice age, the buildup of ice at the poles and the drop in water levels near the equator speed up the Earth’s rotation, </a:t>
            </a:r>
            <a:r>
              <a:rPr lang="en-US" sz="2000" u="sng" dirty="0" smtClean="0"/>
              <a:t>like a spinning figure skater whose speed increases when her arms are drawn in.</a:t>
            </a:r>
            <a:r>
              <a:rPr lang="en-US" sz="2000" dirty="0" smtClean="0"/>
              <a:t> </a:t>
            </a:r>
            <a:br>
              <a:rPr lang="en-US" sz="2000" dirty="0" smtClean="0"/>
            </a:br>
            <a:r>
              <a:rPr lang="en-US" sz="2000" dirty="0" smtClean="0"/>
              <a:t/>
            </a:r>
            <a:br>
              <a:rPr lang="en-US" sz="2000" dirty="0" smtClean="0"/>
            </a:br>
            <a:r>
              <a:rPr lang="en-US" sz="2000" dirty="0" smtClean="0"/>
              <a:t>(A) like a spinning figure skater whose speed increases when her arms are drawn in </a:t>
            </a:r>
            <a:endParaRPr lang="en-US" sz="2000" dirty="0" smtClean="0"/>
          </a:p>
          <a:p>
            <a:pPr marL="0" lvl="1"/>
            <a:r>
              <a:rPr lang="en-US" sz="2000" dirty="0" smtClean="0"/>
              <a:t/>
            </a:r>
            <a:br>
              <a:rPr lang="en-US" sz="2000" dirty="0" smtClean="0"/>
            </a:br>
            <a:r>
              <a:rPr lang="en-US" sz="2000" dirty="0" smtClean="0"/>
              <a:t>(B) like the increased speed of a figure skater when her arms are drawn in </a:t>
            </a:r>
            <a:endParaRPr lang="en-US" sz="2000" dirty="0" smtClean="0"/>
          </a:p>
          <a:p>
            <a:pPr marL="0" lvl="1"/>
            <a:r>
              <a:rPr lang="en-US" sz="2000" dirty="0" smtClean="0"/>
              <a:t/>
            </a:r>
            <a:br>
              <a:rPr lang="en-US" sz="2000" dirty="0" smtClean="0"/>
            </a:br>
            <a:r>
              <a:rPr lang="en-US" sz="2000" dirty="0" smtClean="0"/>
              <a:t>(C) like a figure skater who increases speed while spinning with her arms drawn in </a:t>
            </a:r>
            <a:endParaRPr lang="en-US" sz="2000" dirty="0" smtClean="0"/>
          </a:p>
          <a:p>
            <a:pPr marL="0" lvl="1"/>
            <a:r>
              <a:rPr lang="en-US" sz="2000" dirty="0" smtClean="0"/>
              <a:t/>
            </a:r>
            <a:br>
              <a:rPr lang="en-US" sz="2000" dirty="0" smtClean="0"/>
            </a:br>
            <a:r>
              <a:rPr lang="en-US" sz="2000" dirty="0" smtClean="0"/>
              <a:t>(D) just as a spinning figure skater who increases speed by drawing in her arms </a:t>
            </a:r>
            <a:endParaRPr lang="en-US" sz="2000" dirty="0" smtClean="0"/>
          </a:p>
          <a:p>
            <a:pPr marL="0" lvl="1"/>
            <a:r>
              <a:rPr lang="en-US" sz="2000" dirty="0" smtClean="0"/>
              <a:t/>
            </a:r>
            <a:br>
              <a:rPr lang="en-US" sz="2000" dirty="0" smtClean="0"/>
            </a:br>
            <a:r>
              <a:rPr lang="en-US" sz="2000" dirty="0" smtClean="0"/>
              <a:t>(E) just as a spinning figure skater increases speed by drawing in her arms</a:t>
            </a:r>
          </a:p>
          <a:p>
            <a:endParaRPr lang="en-US" sz="2000" dirty="0"/>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52400" y="152400"/>
            <a:ext cx="8991600" cy="369332"/>
          </a:xfrm>
          <a:prstGeom prst="rect">
            <a:avLst/>
          </a:prstGeom>
          <a:noFill/>
        </p:spPr>
        <p:txBody>
          <a:bodyPr wrap="square" rtlCol="0">
            <a:spAutoFit/>
          </a:bodyPr>
          <a:lstStyle/>
          <a:p>
            <a:endParaRPr lang="en-US" dirty="0"/>
          </a:p>
        </p:txBody>
      </p:sp>
      <p:sp>
        <p:nvSpPr>
          <p:cNvPr id="3" name="TextBox 2"/>
          <p:cNvSpPr txBox="1"/>
          <p:nvPr/>
        </p:nvSpPr>
        <p:spPr>
          <a:xfrm>
            <a:off x="152400" y="304800"/>
            <a:ext cx="8534400" cy="5940088"/>
          </a:xfrm>
          <a:prstGeom prst="rect">
            <a:avLst/>
          </a:prstGeom>
          <a:noFill/>
        </p:spPr>
        <p:txBody>
          <a:bodyPr wrap="square" rtlCol="0">
            <a:spAutoFit/>
          </a:bodyPr>
          <a:lstStyle/>
          <a:p>
            <a:pPr marL="0" lvl="1"/>
            <a:r>
              <a:rPr lang="en-US" sz="2000" dirty="0" smtClean="0"/>
              <a:t>57) </a:t>
            </a:r>
            <a:r>
              <a:rPr lang="en-US" sz="2000" u="sng" dirty="0" smtClean="0"/>
              <a:t>Each of Hemingway’s wives—Hadley Richardson, Pauline Pfeiffer, Martha </a:t>
            </a:r>
            <a:r>
              <a:rPr lang="en-US" sz="2000" u="sng" dirty="0" err="1" smtClean="0"/>
              <a:t>Gelhorn</a:t>
            </a:r>
            <a:r>
              <a:rPr lang="en-US" sz="2000" u="sng" dirty="0" smtClean="0"/>
              <a:t>, and Mary Welsh—were strong and interesting women,</a:t>
            </a:r>
            <a:r>
              <a:rPr lang="en-US" sz="2000" dirty="0" smtClean="0"/>
              <a:t> very different from the often pallid women who populate his novels. </a:t>
            </a:r>
            <a:br>
              <a:rPr lang="en-US" sz="2000" dirty="0" smtClean="0"/>
            </a:br>
            <a:r>
              <a:rPr lang="en-US" sz="2000" dirty="0" smtClean="0"/>
              <a:t/>
            </a:r>
            <a:br>
              <a:rPr lang="en-US" sz="2000" dirty="0" smtClean="0"/>
            </a:br>
            <a:r>
              <a:rPr lang="en-US" sz="2000" dirty="0" smtClean="0"/>
              <a:t>(A) Each of Hemingway’s wives—Hadley Richardson, Pauline Pfeiffer, Martha </a:t>
            </a:r>
            <a:r>
              <a:rPr lang="en-US" sz="2000" dirty="0" err="1" smtClean="0"/>
              <a:t>Gelhorn</a:t>
            </a:r>
            <a:r>
              <a:rPr lang="en-US" sz="2000" dirty="0" smtClean="0"/>
              <a:t>, and Mary Welsh—were strong and interesting women, </a:t>
            </a:r>
            <a:endParaRPr lang="en-US" sz="2000" dirty="0" smtClean="0"/>
          </a:p>
          <a:p>
            <a:pPr marL="0" lvl="1"/>
            <a:r>
              <a:rPr lang="en-US" sz="2000" dirty="0" smtClean="0"/>
              <a:t/>
            </a:r>
            <a:br>
              <a:rPr lang="en-US" sz="2000" dirty="0" smtClean="0"/>
            </a:br>
            <a:r>
              <a:rPr lang="en-US" sz="2000" dirty="0" smtClean="0"/>
              <a:t>(B) Hadley Richardson, Pauline Pfeiffer, Martha </a:t>
            </a:r>
            <a:r>
              <a:rPr lang="en-US" sz="2000" dirty="0" err="1" smtClean="0"/>
              <a:t>Gelhorn</a:t>
            </a:r>
            <a:r>
              <a:rPr lang="en-US" sz="2000" dirty="0" smtClean="0"/>
              <a:t>, and Mary Welsh—each of them Hemingway’s wives—were strong and interesting women, </a:t>
            </a:r>
            <a:endParaRPr lang="en-US" sz="2000" dirty="0" smtClean="0"/>
          </a:p>
          <a:p>
            <a:pPr marL="0" lvl="1"/>
            <a:r>
              <a:rPr lang="en-US" sz="2000" dirty="0" smtClean="0"/>
              <a:t/>
            </a:r>
            <a:br>
              <a:rPr lang="en-US" sz="2000" dirty="0" smtClean="0"/>
            </a:br>
            <a:r>
              <a:rPr lang="en-US" sz="2000" dirty="0" smtClean="0"/>
              <a:t>(C) Hemingway’s wives—Hadley Richardson, Pauline Pfeiffer, Martha </a:t>
            </a:r>
            <a:r>
              <a:rPr lang="en-US" sz="2000" dirty="0" err="1" smtClean="0"/>
              <a:t>Gelhorn</a:t>
            </a:r>
            <a:r>
              <a:rPr lang="en-US" sz="2000" dirty="0" smtClean="0"/>
              <a:t>, and Mary Welsh—were all strong and interesting women, </a:t>
            </a:r>
            <a:endParaRPr lang="en-US" sz="2000" dirty="0" smtClean="0"/>
          </a:p>
          <a:p>
            <a:pPr marL="0" lvl="1"/>
            <a:r>
              <a:rPr lang="en-US" sz="2000" dirty="0" smtClean="0"/>
              <a:t/>
            </a:r>
            <a:br>
              <a:rPr lang="en-US" sz="2000" dirty="0" smtClean="0"/>
            </a:br>
            <a:r>
              <a:rPr lang="en-US" sz="2000" dirty="0" smtClean="0"/>
              <a:t>(D) Strong and interesting women—Hadley Richardson, Pauline Pfeiffer, Martha </a:t>
            </a:r>
            <a:r>
              <a:rPr lang="en-US" sz="2000" dirty="0" err="1" smtClean="0"/>
              <a:t>Gelhorn</a:t>
            </a:r>
            <a:r>
              <a:rPr lang="en-US" sz="2000" dirty="0" smtClean="0"/>
              <a:t>, and Mary Welsh—each a wife of Hemingway, was </a:t>
            </a:r>
            <a:endParaRPr lang="en-US" sz="2000" dirty="0" smtClean="0"/>
          </a:p>
          <a:p>
            <a:pPr marL="0" lvl="1"/>
            <a:r>
              <a:rPr lang="en-US" sz="2000" dirty="0" smtClean="0"/>
              <a:t/>
            </a:r>
            <a:br>
              <a:rPr lang="en-US" sz="2000" dirty="0" smtClean="0"/>
            </a:br>
            <a:r>
              <a:rPr lang="en-US" sz="2000" dirty="0" smtClean="0"/>
              <a:t>(E) Strong and interesting women—Hadley Richardson, Pauline Pfeiffer, Martha </a:t>
            </a:r>
            <a:r>
              <a:rPr lang="en-US" sz="2000" dirty="0" err="1" smtClean="0"/>
              <a:t>Gelhorn</a:t>
            </a:r>
            <a:r>
              <a:rPr lang="en-US" sz="2000" dirty="0" smtClean="0"/>
              <a:t>, and Mary Welsh—every one of Hemingway’s wives were</a:t>
            </a:r>
          </a:p>
          <a:p>
            <a:endParaRPr lang="en-US" sz="2000" dirty="0"/>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228600"/>
            <a:ext cx="8915400" cy="4401205"/>
          </a:xfrm>
          <a:prstGeom prst="rect">
            <a:avLst/>
          </a:prstGeom>
          <a:noFill/>
        </p:spPr>
        <p:txBody>
          <a:bodyPr wrap="square" rtlCol="0">
            <a:spAutoFit/>
          </a:bodyPr>
          <a:lstStyle/>
          <a:p>
            <a:pPr marL="0" lvl="1"/>
            <a:r>
              <a:rPr lang="en-US" sz="2000" dirty="0" smtClean="0"/>
              <a:t>58) </a:t>
            </a:r>
            <a:r>
              <a:rPr lang="en-US" sz="2000" dirty="0" smtClean="0"/>
              <a:t>Dental caries and gingivitis can be exacerbated </a:t>
            </a:r>
            <a:r>
              <a:rPr lang="en-US" sz="2000" u="sng" dirty="0" smtClean="0"/>
              <a:t>not only by the foods patients eat but also by when the patients eat them</a:t>
            </a:r>
            <a:r>
              <a:rPr lang="en-US" sz="2000" dirty="0" smtClean="0"/>
              <a:t>. </a:t>
            </a:r>
            <a:br>
              <a:rPr lang="en-US" sz="2000" dirty="0" smtClean="0"/>
            </a:br>
            <a:r>
              <a:rPr lang="en-US" sz="2000" dirty="0" smtClean="0"/>
              <a:t/>
            </a:r>
            <a:br>
              <a:rPr lang="en-US" sz="2000" dirty="0" smtClean="0"/>
            </a:br>
            <a:r>
              <a:rPr lang="en-US" sz="2000" dirty="0" smtClean="0"/>
              <a:t>(A) not only by the foods patients eat but also by when the patients eat them </a:t>
            </a:r>
            <a:endParaRPr lang="en-US" sz="2000" dirty="0" smtClean="0"/>
          </a:p>
          <a:p>
            <a:pPr marL="0" lvl="1"/>
            <a:r>
              <a:rPr lang="en-US" sz="2000" dirty="0" smtClean="0"/>
              <a:t/>
            </a:r>
            <a:br>
              <a:rPr lang="en-US" sz="2000" dirty="0" smtClean="0"/>
            </a:br>
            <a:r>
              <a:rPr lang="en-US" sz="2000" dirty="0" smtClean="0"/>
              <a:t>(B) by not only the foods patients eat but also by when the patients eat them </a:t>
            </a:r>
            <a:endParaRPr lang="en-US" sz="2000" dirty="0" smtClean="0"/>
          </a:p>
          <a:p>
            <a:pPr marL="0" lvl="1"/>
            <a:r>
              <a:rPr lang="en-US" sz="2000" dirty="0" smtClean="0"/>
              <a:t/>
            </a:r>
            <a:br>
              <a:rPr lang="en-US" sz="2000" dirty="0" smtClean="0"/>
            </a:br>
            <a:r>
              <a:rPr lang="en-US" sz="2000" dirty="0" smtClean="0"/>
              <a:t>(C) not only by the foods patients eat but also by time when the foods are eaten </a:t>
            </a:r>
            <a:endParaRPr lang="en-US" sz="2000" dirty="0" smtClean="0"/>
          </a:p>
          <a:p>
            <a:pPr marL="0" lvl="1"/>
            <a:r>
              <a:rPr lang="en-US" sz="2000" dirty="0" smtClean="0"/>
              <a:t/>
            </a:r>
            <a:br>
              <a:rPr lang="en-US" sz="2000" dirty="0" smtClean="0"/>
            </a:br>
            <a:r>
              <a:rPr lang="en-US" sz="2000" dirty="0" smtClean="0"/>
              <a:t>(D) by not only the foods that are eaten by patients but also by the times the foods are </a:t>
            </a:r>
            <a:r>
              <a:rPr lang="en-US" sz="2000" dirty="0" smtClean="0"/>
              <a:t>eaten</a:t>
            </a:r>
          </a:p>
          <a:p>
            <a:pPr marL="0" lvl="1"/>
            <a:r>
              <a:rPr lang="en-US" sz="2000" dirty="0" smtClean="0"/>
              <a:t> </a:t>
            </a:r>
            <a:r>
              <a:rPr lang="en-US" sz="2000" dirty="0" smtClean="0"/>
              <a:t/>
            </a:r>
            <a:br>
              <a:rPr lang="en-US" sz="2000" dirty="0" smtClean="0"/>
            </a:br>
            <a:r>
              <a:rPr lang="en-US" sz="2000" dirty="0" smtClean="0"/>
              <a:t>(E) not only by what patients eat but also by when they eat it</a:t>
            </a:r>
          </a:p>
          <a:p>
            <a:endParaRPr lang="en-US" sz="2000" dirty="0"/>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6200" y="228600"/>
            <a:ext cx="8686800" cy="5940088"/>
          </a:xfrm>
          <a:prstGeom prst="rect">
            <a:avLst/>
          </a:prstGeom>
          <a:noFill/>
        </p:spPr>
        <p:txBody>
          <a:bodyPr wrap="square" rtlCol="0">
            <a:spAutoFit/>
          </a:bodyPr>
          <a:lstStyle/>
          <a:p>
            <a:pPr marL="0" lvl="1"/>
            <a:r>
              <a:rPr lang="en-US" sz="2000" dirty="0" smtClean="0"/>
              <a:t>59) </a:t>
            </a:r>
            <a:r>
              <a:rPr lang="en-US" sz="2000" dirty="0" smtClean="0"/>
              <a:t>The failing of the book lies not in a lack of attention to scientific detail but in the </a:t>
            </a:r>
            <a:r>
              <a:rPr lang="en-US" sz="2000" u="sng" dirty="0" smtClean="0"/>
              <a:t>depiction of scenes of life and death in the marine world with emotional overtones that</a:t>
            </a:r>
            <a:r>
              <a:rPr lang="en-US" sz="2000" dirty="0" smtClean="0"/>
              <a:t> reduce the credibility of the work. </a:t>
            </a:r>
            <a:br>
              <a:rPr lang="en-US" sz="2000" dirty="0" smtClean="0"/>
            </a:br>
            <a:r>
              <a:rPr lang="en-US" sz="2000" dirty="0" smtClean="0"/>
              <a:t/>
            </a:r>
            <a:br>
              <a:rPr lang="en-US" sz="2000" dirty="0" smtClean="0"/>
            </a:br>
            <a:r>
              <a:rPr lang="en-US" sz="2000" dirty="0" smtClean="0"/>
              <a:t>(A) depiction of scenes of life and death in the marine world with emotional overtones </a:t>
            </a:r>
            <a:r>
              <a:rPr lang="en-US" sz="2000" dirty="0" smtClean="0"/>
              <a:t>that</a:t>
            </a:r>
          </a:p>
          <a:p>
            <a:pPr marL="0" lvl="1"/>
            <a:r>
              <a:rPr lang="en-US" sz="2000" dirty="0" smtClean="0"/>
              <a:t> </a:t>
            </a:r>
            <a:r>
              <a:rPr lang="en-US" sz="2000" dirty="0" smtClean="0"/>
              <a:t/>
            </a:r>
            <a:br>
              <a:rPr lang="en-US" sz="2000" dirty="0" smtClean="0"/>
            </a:br>
            <a:r>
              <a:rPr lang="en-US" sz="2000" dirty="0" smtClean="0"/>
              <a:t>(B) fact that it depicts marine world scenes of life and death as having emotional overtones that </a:t>
            </a:r>
            <a:endParaRPr lang="en-US" sz="2000" dirty="0" smtClean="0"/>
          </a:p>
          <a:p>
            <a:pPr marL="0" lvl="1"/>
            <a:r>
              <a:rPr lang="en-US" sz="2000" dirty="0" smtClean="0"/>
              <a:t/>
            </a:r>
            <a:br>
              <a:rPr lang="en-US" sz="2000" dirty="0" smtClean="0"/>
            </a:br>
            <a:r>
              <a:rPr lang="en-US" sz="2000" dirty="0" smtClean="0"/>
              <a:t>(C) depiction of scenes of life and death in the marine world, whose emotional overtones </a:t>
            </a:r>
            <a:endParaRPr lang="en-US" sz="2000" dirty="0" smtClean="0"/>
          </a:p>
          <a:p>
            <a:pPr marL="0" lvl="1"/>
            <a:r>
              <a:rPr lang="en-US" sz="2000" dirty="0" smtClean="0"/>
              <a:t/>
            </a:r>
            <a:br>
              <a:rPr lang="en-US" sz="2000" dirty="0" smtClean="0"/>
            </a:br>
            <a:r>
              <a:rPr lang="en-US" sz="2000" dirty="0" smtClean="0"/>
              <a:t>(D) depiction of marine world scenes of life and death, which have emotional overtones and thus </a:t>
            </a:r>
            <a:endParaRPr lang="en-US" sz="2000" dirty="0" smtClean="0"/>
          </a:p>
          <a:p>
            <a:pPr marL="0" lvl="1"/>
            <a:r>
              <a:rPr lang="en-US" sz="2000" dirty="0" smtClean="0"/>
              <a:t/>
            </a:r>
            <a:br>
              <a:rPr lang="en-US" sz="2000" dirty="0" smtClean="0"/>
            </a:br>
            <a:r>
              <a:rPr lang="en-US" sz="2000" dirty="0" smtClean="0"/>
              <a:t>(E) fact that it depicts scenes of life and death in the marine world, whose emotional overtones</a:t>
            </a:r>
          </a:p>
          <a:p>
            <a:endParaRPr lang="en-US" sz="2000" dirty="0"/>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228600"/>
            <a:ext cx="8991600" cy="4401205"/>
          </a:xfrm>
          <a:prstGeom prst="rect">
            <a:avLst/>
          </a:prstGeom>
          <a:noFill/>
        </p:spPr>
        <p:txBody>
          <a:bodyPr wrap="square" rtlCol="0">
            <a:spAutoFit/>
          </a:bodyPr>
          <a:lstStyle/>
          <a:p>
            <a:pPr marL="0" lvl="1"/>
            <a:r>
              <a:rPr lang="en-US" sz="2000" dirty="0" smtClean="0"/>
              <a:t>60) </a:t>
            </a:r>
            <a:r>
              <a:rPr lang="en-US" sz="2000" dirty="0" smtClean="0"/>
              <a:t>The computer software being designed for a project studying Native American access to higher education will not only meet the needs of that study, </a:t>
            </a:r>
            <a:r>
              <a:rPr lang="en-US" sz="2000" u="sng" dirty="0" smtClean="0"/>
              <a:t>but also has the versatility and power of facilitating</a:t>
            </a:r>
            <a:r>
              <a:rPr lang="en-US" sz="2000" dirty="0" smtClean="0"/>
              <a:t> similar research endeavors. </a:t>
            </a:r>
            <a:endParaRPr lang="en-US" sz="2000" dirty="0" smtClean="0"/>
          </a:p>
          <a:p>
            <a:pPr marL="0" lvl="1"/>
            <a:r>
              <a:rPr lang="en-US" sz="2000" dirty="0" smtClean="0"/>
              <a:t/>
            </a:r>
            <a:br>
              <a:rPr lang="en-US" sz="2000" dirty="0" smtClean="0"/>
            </a:br>
            <a:r>
              <a:rPr lang="en-US" sz="2000" dirty="0" smtClean="0"/>
              <a:t>(A) but also has the versatility and power of facilitating </a:t>
            </a:r>
            <a:endParaRPr lang="en-US" sz="2000" dirty="0" smtClean="0"/>
          </a:p>
          <a:p>
            <a:pPr marL="0" lvl="1"/>
            <a:r>
              <a:rPr lang="en-US" sz="2000" dirty="0" smtClean="0"/>
              <a:t/>
            </a:r>
            <a:br>
              <a:rPr lang="en-US" sz="2000" dirty="0" smtClean="0"/>
            </a:br>
            <a:r>
              <a:rPr lang="en-US" sz="2000" dirty="0" smtClean="0"/>
              <a:t>(B) but also have the versatility and power to facilitate </a:t>
            </a:r>
            <a:endParaRPr lang="en-US" sz="2000" dirty="0" smtClean="0"/>
          </a:p>
          <a:p>
            <a:pPr marL="0" lvl="1"/>
            <a:r>
              <a:rPr lang="en-US" sz="2000" dirty="0" smtClean="0"/>
              <a:t/>
            </a:r>
            <a:br>
              <a:rPr lang="en-US" sz="2000" dirty="0" smtClean="0"/>
            </a:br>
            <a:r>
              <a:rPr lang="en-US" sz="2000" dirty="0" smtClean="0"/>
              <a:t>(C) but it also has the versatility and power to facilitate </a:t>
            </a:r>
            <a:endParaRPr lang="en-US" sz="2000" dirty="0" smtClean="0"/>
          </a:p>
          <a:p>
            <a:pPr marL="0" lvl="1"/>
            <a:r>
              <a:rPr lang="en-US" sz="2000" dirty="0" smtClean="0"/>
              <a:t/>
            </a:r>
            <a:br>
              <a:rPr lang="en-US" sz="2000" dirty="0" smtClean="0"/>
            </a:br>
            <a:r>
              <a:rPr lang="en-US" sz="2000" dirty="0" smtClean="0"/>
              <a:t>(D) and also have the versatility and power of facilitating </a:t>
            </a:r>
            <a:endParaRPr lang="en-US" sz="2000" dirty="0" smtClean="0"/>
          </a:p>
          <a:p>
            <a:pPr marL="0" lvl="1"/>
            <a:r>
              <a:rPr lang="en-US" sz="2000" dirty="0" smtClean="0"/>
              <a:t/>
            </a:r>
            <a:br>
              <a:rPr lang="en-US" sz="2000" dirty="0" smtClean="0"/>
            </a:br>
            <a:r>
              <a:rPr lang="en-US" sz="2000" dirty="0" smtClean="0"/>
              <a:t>(E) and it also has such versatility and power that it can facilitate</a:t>
            </a:r>
          </a:p>
          <a:p>
            <a:endParaRPr lang="en-US" sz="2000" dirty="0"/>
          </a:p>
        </p:txBody>
      </p:sp>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52400" y="228600"/>
            <a:ext cx="8458200" cy="4093428"/>
          </a:xfrm>
          <a:prstGeom prst="rect">
            <a:avLst/>
          </a:prstGeom>
          <a:noFill/>
        </p:spPr>
        <p:txBody>
          <a:bodyPr wrap="square" rtlCol="0">
            <a:spAutoFit/>
          </a:bodyPr>
          <a:lstStyle/>
          <a:p>
            <a:pPr marL="0" lvl="1"/>
            <a:r>
              <a:rPr lang="en-US" sz="2000" dirty="0" smtClean="0"/>
              <a:t>61) </a:t>
            </a:r>
            <a:r>
              <a:rPr lang="en-US" sz="2000" u="sng" dirty="0" smtClean="0"/>
              <a:t>Should present metal prices continue their sharp rise,</a:t>
            </a:r>
            <a:r>
              <a:rPr lang="en-US" sz="2000" dirty="0" smtClean="0"/>
              <a:t> the value of the copper in a penny will soon be greater than the face value of the coin. </a:t>
            </a:r>
            <a:br>
              <a:rPr lang="en-US" sz="2000" dirty="0" smtClean="0"/>
            </a:br>
            <a:r>
              <a:rPr lang="en-US" sz="2000" dirty="0" smtClean="0"/>
              <a:t/>
            </a:r>
            <a:br>
              <a:rPr lang="en-US" sz="2000" dirty="0" smtClean="0"/>
            </a:br>
            <a:r>
              <a:rPr lang="en-US" sz="2000" dirty="0" smtClean="0"/>
              <a:t>a. Should present metal prices continue their sharp rise, </a:t>
            </a:r>
            <a:endParaRPr lang="en-US" sz="2000" dirty="0" smtClean="0"/>
          </a:p>
          <a:p>
            <a:pPr marL="0" lvl="1"/>
            <a:r>
              <a:rPr lang="en-US" sz="2000" dirty="0" smtClean="0"/>
              <a:t/>
            </a:r>
            <a:br>
              <a:rPr lang="en-US" sz="2000" dirty="0" smtClean="0"/>
            </a:br>
            <a:r>
              <a:rPr lang="en-US" sz="2000" dirty="0" smtClean="0"/>
              <a:t>b. If present metal prices are continuing their sharp rise, </a:t>
            </a:r>
            <a:endParaRPr lang="en-US" sz="2000" dirty="0" smtClean="0"/>
          </a:p>
          <a:p>
            <a:pPr marL="0" lvl="1"/>
            <a:r>
              <a:rPr lang="en-US" sz="2000" dirty="0" smtClean="0"/>
              <a:t/>
            </a:r>
            <a:br>
              <a:rPr lang="en-US" sz="2000" dirty="0" smtClean="0"/>
            </a:br>
            <a:r>
              <a:rPr lang="en-US" sz="2000" dirty="0" smtClean="0"/>
              <a:t>c. If present metal prices continue to sharply rise, </a:t>
            </a:r>
            <a:endParaRPr lang="en-US" sz="2000" dirty="0" smtClean="0"/>
          </a:p>
          <a:p>
            <a:pPr marL="0" lvl="1"/>
            <a:r>
              <a:rPr lang="en-US" sz="2000" dirty="0" smtClean="0"/>
              <a:t/>
            </a:r>
            <a:br>
              <a:rPr lang="en-US" sz="2000" dirty="0" smtClean="0"/>
            </a:br>
            <a:r>
              <a:rPr lang="en-US" sz="2000" dirty="0" smtClean="0"/>
              <a:t>d. Continuation of sharply rising metal prices should mean that </a:t>
            </a:r>
            <a:endParaRPr lang="en-US" sz="2000" dirty="0" smtClean="0"/>
          </a:p>
          <a:p>
            <a:pPr marL="0" lvl="1"/>
            <a:r>
              <a:rPr lang="en-US" sz="2000" dirty="0" smtClean="0"/>
              <a:t/>
            </a:r>
            <a:br>
              <a:rPr lang="en-US" sz="2000" dirty="0" smtClean="0"/>
            </a:br>
            <a:r>
              <a:rPr lang="en-US" sz="2000" dirty="0" smtClean="0"/>
              <a:t>e. Metal prices’ sharp rise continuing should mean that</a:t>
            </a:r>
          </a:p>
          <a:p>
            <a:endParaRPr lang="en-US" sz="2000" dirty="0"/>
          </a:p>
        </p:txBody>
      </p:sp>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152400"/>
            <a:ext cx="9067800" cy="5940088"/>
          </a:xfrm>
          <a:prstGeom prst="rect">
            <a:avLst/>
          </a:prstGeom>
          <a:noFill/>
        </p:spPr>
        <p:txBody>
          <a:bodyPr wrap="square" rtlCol="0">
            <a:spAutoFit/>
          </a:bodyPr>
          <a:lstStyle/>
          <a:p>
            <a:pPr marL="0" lvl="1"/>
            <a:r>
              <a:rPr lang="en-US" sz="2000" dirty="0" smtClean="0"/>
              <a:t>62) </a:t>
            </a:r>
            <a:r>
              <a:rPr lang="en-US" sz="2000" dirty="0" smtClean="0"/>
              <a:t>The failing of the book lies not in a lack of attention to scientific detail but in the </a:t>
            </a:r>
            <a:r>
              <a:rPr lang="en-US" sz="2000" u="sng" dirty="0" smtClean="0"/>
              <a:t>depiction of scenes of life and death in the marine world with emotional overtones that</a:t>
            </a:r>
            <a:r>
              <a:rPr lang="en-US" sz="2000" dirty="0" smtClean="0"/>
              <a:t> reduce the credibility of the work. </a:t>
            </a:r>
            <a:br>
              <a:rPr lang="en-US" sz="2000" dirty="0" smtClean="0"/>
            </a:br>
            <a:r>
              <a:rPr lang="en-US" sz="2000" dirty="0" smtClean="0"/>
              <a:t/>
            </a:r>
            <a:br>
              <a:rPr lang="en-US" sz="2000" dirty="0" smtClean="0"/>
            </a:br>
            <a:r>
              <a:rPr lang="en-US" sz="2000" dirty="0" smtClean="0"/>
              <a:t>(A) depiction of scenes of life and death in the marine world with emotional overtones that </a:t>
            </a:r>
            <a:endParaRPr lang="en-US" sz="2000" dirty="0" smtClean="0"/>
          </a:p>
          <a:p>
            <a:pPr marL="0" lvl="1"/>
            <a:r>
              <a:rPr lang="en-US" sz="2000" dirty="0" smtClean="0"/>
              <a:t/>
            </a:r>
            <a:br>
              <a:rPr lang="en-US" sz="2000" dirty="0" smtClean="0"/>
            </a:br>
            <a:r>
              <a:rPr lang="en-US" sz="2000" dirty="0" smtClean="0"/>
              <a:t>(B) fact that it depicts marine world scenes of life and death as having emotional overtones </a:t>
            </a:r>
            <a:r>
              <a:rPr lang="en-US" sz="2000" dirty="0" smtClean="0"/>
              <a:t>that</a:t>
            </a:r>
          </a:p>
          <a:p>
            <a:pPr marL="0" lvl="1"/>
            <a:r>
              <a:rPr lang="en-US" sz="2000" dirty="0" smtClean="0"/>
              <a:t> </a:t>
            </a:r>
            <a:r>
              <a:rPr lang="en-US" sz="2000" dirty="0" smtClean="0"/>
              <a:t/>
            </a:r>
            <a:br>
              <a:rPr lang="en-US" sz="2000" dirty="0" smtClean="0"/>
            </a:br>
            <a:r>
              <a:rPr lang="en-US" sz="2000" dirty="0" smtClean="0"/>
              <a:t>(C) depiction of scenes of life and death in the marine world, whose emotional overtones </a:t>
            </a:r>
            <a:endParaRPr lang="en-US" sz="2000" dirty="0" smtClean="0"/>
          </a:p>
          <a:p>
            <a:pPr marL="0" lvl="1"/>
            <a:r>
              <a:rPr lang="en-US" sz="2000" dirty="0" smtClean="0"/>
              <a:t/>
            </a:r>
            <a:br>
              <a:rPr lang="en-US" sz="2000" dirty="0" smtClean="0"/>
            </a:br>
            <a:r>
              <a:rPr lang="en-US" sz="2000" dirty="0" smtClean="0"/>
              <a:t>(D) depiction of marine world scenes of life and death, which have emotional overtones and thus </a:t>
            </a:r>
            <a:endParaRPr lang="en-US" sz="2000" dirty="0" smtClean="0"/>
          </a:p>
          <a:p>
            <a:pPr marL="0" lvl="1"/>
            <a:r>
              <a:rPr lang="en-US" sz="2000" dirty="0" smtClean="0"/>
              <a:t/>
            </a:r>
            <a:br>
              <a:rPr lang="en-US" sz="2000" dirty="0" smtClean="0"/>
            </a:br>
            <a:r>
              <a:rPr lang="en-US" sz="2000" dirty="0" smtClean="0"/>
              <a:t>(E) fact that it depicts scenes of life and death in the marine world, whose emotional overtones</a:t>
            </a:r>
          </a:p>
          <a:p>
            <a:endParaRPr lang="en-US" sz="2000" dirty="0"/>
          </a:p>
        </p:txBody>
      </p:sp>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6200" y="228600"/>
            <a:ext cx="8915400" cy="4401205"/>
          </a:xfrm>
          <a:prstGeom prst="rect">
            <a:avLst/>
          </a:prstGeom>
          <a:noFill/>
        </p:spPr>
        <p:txBody>
          <a:bodyPr wrap="square" rtlCol="0">
            <a:spAutoFit/>
          </a:bodyPr>
          <a:lstStyle/>
          <a:p>
            <a:pPr marL="0" lvl="1"/>
            <a:r>
              <a:rPr lang="en-US" sz="2000" dirty="0" smtClean="0"/>
              <a:t>63) </a:t>
            </a:r>
            <a:r>
              <a:rPr lang="en-US" sz="2000" dirty="0" smtClean="0"/>
              <a:t>A 1972 agreement between Canada and the United States </a:t>
            </a:r>
            <a:r>
              <a:rPr lang="en-US" sz="2000" u="sng" dirty="0" smtClean="0"/>
              <a:t>reduced the amount of phosphates that municipalities had been allowed to dump </a:t>
            </a:r>
            <a:r>
              <a:rPr lang="en-US" sz="2000" dirty="0" smtClean="0"/>
              <a:t>into the Great Lakes. </a:t>
            </a:r>
            <a:br>
              <a:rPr lang="en-US" sz="2000" dirty="0" smtClean="0"/>
            </a:br>
            <a:r>
              <a:rPr lang="en-US" sz="2000" dirty="0" smtClean="0"/>
              <a:t/>
            </a:r>
            <a:br>
              <a:rPr lang="en-US" sz="2000" dirty="0" smtClean="0"/>
            </a:br>
            <a:r>
              <a:rPr lang="en-US" sz="2000" dirty="0" smtClean="0"/>
              <a:t>(A) reduced the amount of phosphates that municipalities had been allowed to dump </a:t>
            </a:r>
            <a:endParaRPr lang="en-US" sz="2000" dirty="0" smtClean="0"/>
          </a:p>
          <a:p>
            <a:pPr marL="0" lvl="1"/>
            <a:r>
              <a:rPr lang="en-US" sz="2000" dirty="0" smtClean="0"/>
              <a:t/>
            </a:r>
            <a:br>
              <a:rPr lang="en-US" sz="2000" dirty="0" smtClean="0"/>
            </a:br>
            <a:r>
              <a:rPr lang="en-US" sz="2000" dirty="0" smtClean="0"/>
              <a:t>(B) reduced the phosphate amount that municipalities had been dumping </a:t>
            </a:r>
            <a:endParaRPr lang="en-US" sz="2000" dirty="0" smtClean="0"/>
          </a:p>
          <a:p>
            <a:pPr marL="0" lvl="1"/>
            <a:r>
              <a:rPr lang="en-US" sz="2000" dirty="0" smtClean="0"/>
              <a:t/>
            </a:r>
            <a:br>
              <a:rPr lang="en-US" sz="2000" dirty="0" smtClean="0"/>
            </a:br>
            <a:r>
              <a:rPr lang="en-US" sz="2000" dirty="0" smtClean="0"/>
              <a:t>(C) reduces the phosphate amount municipalities have been allowed to </a:t>
            </a:r>
            <a:r>
              <a:rPr lang="en-US" sz="2000" dirty="0" smtClean="0"/>
              <a:t>dump</a:t>
            </a:r>
          </a:p>
          <a:p>
            <a:pPr marL="0" lvl="1"/>
            <a:r>
              <a:rPr lang="en-US" sz="2000" dirty="0" smtClean="0"/>
              <a:t> </a:t>
            </a:r>
            <a:r>
              <a:rPr lang="en-US" sz="2000" dirty="0" smtClean="0"/>
              <a:t/>
            </a:r>
            <a:br>
              <a:rPr lang="en-US" sz="2000" dirty="0" smtClean="0"/>
            </a:br>
            <a:r>
              <a:rPr lang="en-US" sz="2000" dirty="0" smtClean="0"/>
              <a:t>(D) reduced the amount of phosphates that municipalities are allowed to dump </a:t>
            </a:r>
            <a:endParaRPr lang="en-US" sz="2000" dirty="0" smtClean="0"/>
          </a:p>
          <a:p>
            <a:pPr marL="0" lvl="1"/>
            <a:r>
              <a:rPr lang="en-US" sz="2000" dirty="0" smtClean="0"/>
              <a:t/>
            </a:r>
            <a:br>
              <a:rPr lang="en-US" sz="2000" dirty="0" smtClean="0"/>
            </a:br>
            <a:r>
              <a:rPr lang="en-US" sz="2000" dirty="0" smtClean="0"/>
              <a:t>(E) reduces the amount of phosphates allowed for dumping by municipalities</a:t>
            </a:r>
          </a:p>
          <a:p>
            <a:endParaRPr lang="en-US" sz="2000" dirty="0"/>
          </a:p>
        </p:txBody>
      </p:sp>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152400"/>
            <a:ext cx="8991600" cy="4093428"/>
          </a:xfrm>
          <a:prstGeom prst="rect">
            <a:avLst/>
          </a:prstGeom>
          <a:noFill/>
        </p:spPr>
        <p:txBody>
          <a:bodyPr wrap="square" rtlCol="0">
            <a:spAutoFit/>
          </a:bodyPr>
          <a:lstStyle/>
          <a:p>
            <a:pPr marL="0" lvl="1"/>
            <a:r>
              <a:rPr lang="en-US" sz="2000" dirty="0" smtClean="0"/>
              <a:t>64) </a:t>
            </a:r>
            <a:r>
              <a:rPr lang="en-US" sz="2000" dirty="0" smtClean="0"/>
              <a:t>Nowhere in </a:t>
            </a:r>
            <a:r>
              <a:rPr lang="en-US" sz="2000" dirty="0" err="1" smtClean="0"/>
              <a:t>Prakta</a:t>
            </a:r>
            <a:r>
              <a:rPr lang="en-US" sz="2000" dirty="0" smtClean="0"/>
              <a:t> is the influence of modern European architecture </a:t>
            </a:r>
            <a:r>
              <a:rPr lang="en-US" sz="2000" u="sng" dirty="0" smtClean="0"/>
              <a:t>more apparent than their </a:t>
            </a:r>
            <a:r>
              <a:rPr lang="en-US" sz="2000" dirty="0" smtClean="0"/>
              <a:t>government buildings. </a:t>
            </a:r>
            <a:endParaRPr lang="en-US" sz="2000" dirty="0" smtClean="0"/>
          </a:p>
          <a:p>
            <a:pPr marL="0" lvl="1"/>
            <a:r>
              <a:rPr lang="en-US" sz="2000" dirty="0" smtClean="0"/>
              <a:t/>
            </a:r>
            <a:br>
              <a:rPr lang="en-US" sz="2000" dirty="0" smtClean="0"/>
            </a:br>
            <a:r>
              <a:rPr lang="en-US" sz="2000" dirty="0" smtClean="0"/>
              <a:t>(A) more apparent than their </a:t>
            </a:r>
            <a:endParaRPr lang="en-US" sz="2000" dirty="0" smtClean="0"/>
          </a:p>
          <a:p>
            <a:pPr marL="0" lvl="1"/>
            <a:r>
              <a:rPr lang="en-US" sz="2000" dirty="0" smtClean="0"/>
              <a:t/>
            </a:r>
            <a:br>
              <a:rPr lang="en-US" sz="2000" dirty="0" smtClean="0"/>
            </a:br>
            <a:r>
              <a:rPr lang="en-US" sz="2000" dirty="0" smtClean="0"/>
              <a:t>(B) so apparent as their </a:t>
            </a:r>
            <a:endParaRPr lang="en-US" sz="2000" dirty="0" smtClean="0"/>
          </a:p>
          <a:p>
            <a:pPr marL="0" lvl="1"/>
            <a:r>
              <a:rPr lang="en-US" sz="2000" dirty="0" smtClean="0"/>
              <a:t/>
            </a:r>
            <a:br>
              <a:rPr lang="en-US" sz="2000" dirty="0" smtClean="0"/>
            </a:br>
            <a:r>
              <a:rPr lang="en-US" sz="2000" dirty="0" smtClean="0"/>
              <a:t>(C) more apparent than in its </a:t>
            </a:r>
            <a:endParaRPr lang="en-US" sz="2000" dirty="0" smtClean="0"/>
          </a:p>
          <a:p>
            <a:pPr marL="0" lvl="1"/>
            <a:r>
              <a:rPr lang="en-US" sz="2000" dirty="0" smtClean="0"/>
              <a:t/>
            </a:r>
            <a:br>
              <a:rPr lang="en-US" sz="2000" dirty="0" smtClean="0"/>
            </a:br>
            <a:r>
              <a:rPr lang="en-US" sz="2000" dirty="0" smtClean="0"/>
              <a:t>(D) so apparent than in their </a:t>
            </a:r>
            <a:endParaRPr lang="en-US" sz="2000" dirty="0" smtClean="0"/>
          </a:p>
          <a:p>
            <a:pPr marL="0" lvl="1"/>
            <a:r>
              <a:rPr lang="en-US" sz="2000" dirty="0" smtClean="0"/>
              <a:t/>
            </a:r>
            <a:br>
              <a:rPr lang="en-US" sz="2000" dirty="0" smtClean="0"/>
            </a:br>
            <a:r>
              <a:rPr lang="en-US" sz="2000" dirty="0" smtClean="0"/>
              <a:t>(E) as apparent as it is in its</a:t>
            </a:r>
          </a:p>
          <a:p>
            <a:endParaRPr lang="en-US" sz="2000" dirty="0"/>
          </a:p>
        </p:txBody>
      </p:sp>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76200"/>
            <a:ext cx="8991600" cy="4401205"/>
          </a:xfrm>
          <a:prstGeom prst="rect">
            <a:avLst/>
          </a:prstGeom>
          <a:noFill/>
        </p:spPr>
        <p:txBody>
          <a:bodyPr wrap="square" rtlCol="0">
            <a:spAutoFit/>
          </a:bodyPr>
          <a:lstStyle/>
          <a:p>
            <a:pPr marL="0" lvl="1"/>
            <a:r>
              <a:rPr lang="en-US" sz="2000" dirty="0" smtClean="0"/>
              <a:t>65) </a:t>
            </a:r>
            <a:r>
              <a:rPr lang="en-US" sz="2000" dirty="0" smtClean="0"/>
              <a:t>In his eagerness to find a city worthy of </a:t>
            </a:r>
            <a:r>
              <a:rPr lang="en-US" sz="2000" dirty="0" err="1" smtClean="0"/>
              <a:t>Priam</a:t>
            </a:r>
            <a:r>
              <a:rPr lang="en-US" sz="2000" dirty="0" smtClean="0"/>
              <a:t>, the German archaeologist Schliemann cut through Troy and uncovered a civilization a thousand years </a:t>
            </a:r>
            <a:r>
              <a:rPr lang="en-US" sz="2000" u="sng" dirty="0" smtClean="0"/>
              <a:t>older as was the city Homer’s heroes knew</a:t>
            </a:r>
            <a:r>
              <a:rPr lang="en-US" sz="2000" dirty="0" smtClean="0"/>
              <a:t>. </a:t>
            </a:r>
            <a:endParaRPr lang="en-US" sz="2000" dirty="0" smtClean="0"/>
          </a:p>
          <a:p>
            <a:pPr marL="0" lvl="1"/>
            <a:r>
              <a:rPr lang="en-US" sz="2000" dirty="0" smtClean="0"/>
              <a:t/>
            </a:r>
            <a:br>
              <a:rPr lang="en-US" sz="2000" dirty="0" smtClean="0"/>
            </a:br>
            <a:r>
              <a:rPr lang="en-US" sz="2000" dirty="0" smtClean="0"/>
              <a:t>(A) older as was the city Homer’s heroes knew </a:t>
            </a:r>
            <a:endParaRPr lang="en-US" sz="2000" dirty="0" smtClean="0"/>
          </a:p>
          <a:p>
            <a:pPr marL="0" lvl="1"/>
            <a:r>
              <a:rPr lang="en-US" sz="2000" dirty="0" smtClean="0"/>
              <a:t/>
            </a:r>
            <a:br>
              <a:rPr lang="en-US" sz="2000" dirty="0" smtClean="0"/>
            </a:br>
            <a:r>
              <a:rPr lang="en-US" sz="2000" dirty="0" smtClean="0"/>
              <a:t>(B) more ancient than the city known to Homer’s heroes </a:t>
            </a:r>
            <a:endParaRPr lang="en-US" sz="2000" dirty="0" smtClean="0"/>
          </a:p>
          <a:p>
            <a:pPr marL="0" lvl="1"/>
            <a:r>
              <a:rPr lang="en-US" sz="2000" dirty="0" smtClean="0"/>
              <a:t/>
            </a:r>
            <a:br>
              <a:rPr lang="en-US" sz="2000" dirty="0" smtClean="0"/>
            </a:br>
            <a:r>
              <a:rPr lang="en-US" sz="2000" dirty="0" smtClean="0"/>
              <a:t>(C) older than was the city known to Homer’s heroes </a:t>
            </a:r>
            <a:endParaRPr lang="en-US" sz="2000" dirty="0" smtClean="0"/>
          </a:p>
          <a:p>
            <a:pPr marL="0" lvl="1"/>
            <a:r>
              <a:rPr lang="en-US" sz="2000" dirty="0" smtClean="0"/>
              <a:t/>
            </a:r>
            <a:br>
              <a:rPr lang="en-US" sz="2000" dirty="0" smtClean="0"/>
            </a:br>
            <a:r>
              <a:rPr lang="en-US" sz="2000" dirty="0" smtClean="0"/>
              <a:t>(D) more ancient of a city than Homer’s heroes knew </a:t>
            </a:r>
            <a:endParaRPr lang="en-US" sz="2000" dirty="0" smtClean="0"/>
          </a:p>
          <a:p>
            <a:pPr marL="0" lvl="1"/>
            <a:r>
              <a:rPr lang="en-US" sz="2000" dirty="0" smtClean="0"/>
              <a:t/>
            </a:r>
            <a:br>
              <a:rPr lang="en-US" sz="2000" dirty="0" smtClean="0"/>
            </a:br>
            <a:r>
              <a:rPr lang="en-US" sz="2000" dirty="0" smtClean="0"/>
              <a:t>(E) older of a city than was the one known to Homer’s heroes</a:t>
            </a:r>
          </a:p>
          <a:p>
            <a:endParaRPr lang="en-US" sz="2000" dirty="0"/>
          </a:p>
        </p:txBody>
      </p:sp>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52400" y="228600"/>
            <a:ext cx="8610600" cy="6247864"/>
          </a:xfrm>
          <a:prstGeom prst="rect">
            <a:avLst/>
          </a:prstGeom>
          <a:noFill/>
        </p:spPr>
        <p:txBody>
          <a:bodyPr wrap="square" rtlCol="0">
            <a:spAutoFit/>
          </a:bodyPr>
          <a:lstStyle/>
          <a:p>
            <a:pPr marL="0" lvl="1"/>
            <a:r>
              <a:rPr lang="en-US" sz="2000" dirty="0" smtClean="0"/>
              <a:t>66) </a:t>
            </a:r>
            <a:r>
              <a:rPr lang="en-US" sz="2000" dirty="0" smtClean="0"/>
              <a:t>Although ice particles in the upper atmosphere benefit Earth in that they reflect and absorb solar radiation, </a:t>
            </a:r>
            <a:r>
              <a:rPr lang="en-US" sz="2000" u="sng" dirty="0" smtClean="0"/>
              <a:t>acting as global thermostat and thus keeping Earth from either burning up or freezing over, they also accelerate</a:t>
            </a:r>
            <a:r>
              <a:rPr lang="en-US" sz="2000" dirty="0" smtClean="0"/>
              <a:t> the destruction of the ozone layer by reacting with </a:t>
            </a:r>
            <a:r>
              <a:rPr lang="en-US" sz="2000" dirty="0" err="1" smtClean="0"/>
              <a:t>chloroflurocarbons</a:t>
            </a:r>
            <a:r>
              <a:rPr lang="en-US" sz="2000" dirty="0" smtClean="0"/>
              <a:t> (CFC's). </a:t>
            </a:r>
            <a:br>
              <a:rPr lang="en-US" sz="2000" dirty="0" smtClean="0"/>
            </a:br>
            <a:r>
              <a:rPr lang="en-US" sz="2000" dirty="0" smtClean="0"/>
              <a:t/>
            </a:r>
            <a:br>
              <a:rPr lang="en-US" sz="2000" dirty="0" smtClean="0"/>
            </a:br>
            <a:r>
              <a:rPr lang="en-US" sz="2000" dirty="0" smtClean="0"/>
              <a:t>A) acting as global thermostat and thus keeping Earth from either burning up or freezing over, they also accelerate </a:t>
            </a:r>
            <a:endParaRPr lang="en-US" sz="2000" dirty="0" smtClean="0"/>
          </a:p>
          <a:p>
            <a:pPr marL="0" lvl="1"/>
            <a:r>
              <a:rPr lang="en-US" sz="2000" dirty="0" smtClean="0"/>
              <a:t/>
            </a:r>
            <a:br>
              <a:rPr lang="en-US" sz="2000" dirty="0" smtClean="0"/>
            </a:br>
            <a:r>
              <a:rPr lang="en-US" sz="2000" dirty="0" smtClean="0"/>
              <a:t>B)acting as a global thermostat and thus keeping Earth either from burning up or freezing over, while also accelerating </a:t>
            </a:r>
            <a:endParaRPr lang="en-US" sz="2000" dirty="0" smtClean="0"/>
          </a:p>
          <a:p>
            <a:pPr marL="0" lvl="1"/>
            <a:r>
              <a:rPr lang="en-US" sz="2000" dirty="0" smtClean="0"/>
              <a:t/>
            </a:r>
            <a:br>
              <a:rPr lang="en-US" sz="2000" dirty="0" smtClean="0"/>
            </a:br>
            <a:r>
              <a:rPr lang="en-US" sz="2000" dirty="0" smtClean="0"/>
              <a:t>C)act as a global thermostat and thus keep Earth from either burning up or freezing over, while also accelerating </a:t>
            </a:r>
            <a:endParaRPr lang="en-US" sz="2000" dirty="0" smtClean="0"/>
          </a:p>
          <a:p>
            <a:pPr marL="0" lvl="1"/>
            <a:r>
              <a:rPr lang="en-US" sz="2000" dirty="0" smtClean="0"/>
              <a:t/>
            </a:r>
            <a:br>
              <a:rPr lang="en-US" sz="2000" dirty="0" smtClean="0"/>
            </a:br>
            <a:r>
              <a:rPr lang="en-US" sz="2000" dirty="0" smtClean="0"/>
              <a:t>D)they act as a global thermostat that thus keeps the Earth either from burning up or freezing over, even though it also accelerates </a:t>
            </a:r>
            <a:endParaRPr lang="en-US" sz="2000" dirty="0" smtClean="0"/>
          </a:p>
          <a:p>
            <a:pPr marL="0" lvl="1"/>
            <a:r>
              <a:rPr lang="en-US" sz="2000" dirty="0" smtClean="0"/>
              <a:t/>
            </a:r>
            <a:br>
              <a:rPr lang="en-US" sz="2000" dirty="0" smtClean="0"/>
            </a:br>
            <a:r>
              <a:rPr lang="en-US" sz="2000" dirty="0" smtClean="0"/>
              <a:t>E)they act as a global thermostat to thus keep Earth from either burning up or freezing over, but they also accelerate</a:t>
            </a:r>
          </a:p>
          <a:p>
            <a:endParaRPr lang="en-US" sz="2000" dirty="0"/>
          </a:p>
        </p:txBody>
      </p:sp>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228600"/>
            <a:ext cx="8991600" cy="4093428"/>
          </a:xfrm>
          <a:prstGeom prst="rect">
            <a:avLst/>
          </a:prstGeom>
          <a:noFill/>
        </p:spPr>
        <p:txBody>
          <a:bodyPr wrap="square" rtlCol="0">
            <a:spAutoFit/>
          </a:bodyPr>
          <a:lstStyle/>
          <a:p>
            <a:pPr marL="0" lvl="1"/>
            <a:r>
              <a:rPr lang="en-US" sz="2000" dirty="0" smtClean="0"/>
              <a:t>67) </a:t>
            </a:r>
            <a:r>
              <a:rPr lang="en-US" sz="2000" dirty="0" smtClean="0"/>
              <a:t>This April, three out of seven people will file </a:t>
            </a:r>
            <a:r>
              <a:rPr lang="en-US" sz="2000" u="sng" dirty="0" smtClean="0"/>
              <a:t>tax returns with a disk found in software stores and accounting texts</a:t>
            </a:r>
            <a:r>
              <a:rPr lang="en-US" sz="2000" dirty="0" smtClean="0"/>
              <a:t>. </a:t>
            </a:r>
            <a:br>
              <a:rPr lang="en-US" sz="2000" dirty="0" smtClean="0"/>
            </a:br>
            <a:r>
              <a:rPr lang="en-US" sz="2000" dirty="0" smtClean="0"/>
              <a:t/>
            </a:r>
            <a:br>
              <a:rPr lang="en-US" sz="2000" dirty="0" smtClean="0"/>
            </a:br>
            <a:r>
              <a:rPr lang="en-US" sz="2000" dirty="0" smtClean="0"/>
              <a:t>A. tax returns with a disk found in software stores and accounting texts </a:t>
            </a:r>
            <a:endParaRPr lang="en-US" sz="2000" dirty="0" smtClean="0"/>
          </a:p>
          <a:p>
            <a:pPr marL="0" lvl="1"/>
            <a:r>
              <a:rPr lang="en-US" sz="2000" dirty="0" smtClean="0"/>
              <a:t/>
            </a:r>
            <a:br>
              <a:rPr lang="en-US" sz="2000" dirty="0" smtClean="0"/>
            </a:br>
            <a:r>
              <a:rPr lang="en-US" sz="2000" dirty="0" smtClean="0"/>
              <a:t>B. a tax return with a disk found in software stores and accounting texts </a:t>
            </a:r>
            <a:endParaRPr lang="en-US" sz="2000" dirty="0" smtClean="0"/>
          </a:p>
          <a:p>
            <a:pPr marL="0" lvl="1"/>
            <a:r>
              <a:rPr lang="en-US" sz="2000" dirty="0" smtClean="0"/>
              <a:t/>
            </a:r>
            <a:br>
              <a:rPr lang="en-US" sz="2000" dirty="0" smtClean="0"/>
            </a:br>
            <a:r>
              <a:rPr lang="en-US" sz="2000" dirty="0" smtClean="0"/>
              <a:t>C. tax returns with disks found in a software store and an accounting text </a:t>
            </a:r>
            <a:endParaRPr lang="en-US" sz="2000" dirty="0" smtClean="0"/>
          </a:p>
          <a:p>
            <a:pPr marL="0" lvl="1"/>
            <a:r>
              <a:rPr lang="en-US" sz="2000" dirty="0" smtClean="0"/>
              <a:t/>
            </a:r>
            <a:br>
              <a:rPr lang="en-US" sz="2000" dirty="0" smtClean="0"/>
            </a:br>
            <a:r>
              <a:rPr lang="en-US" sz="2000" dirty="0" smtClean="0"/>
              <a:t>D. tax returns with a disk found in a software store and an accounting text </a:t>
            </a:r>
            <a:endParaRPr lang="en-US" sz="2000" dirty="0" smtClean="0"/>
          </a:p>
          <a:p>
            <a:pPr marL="0" lvl="1"/>
            <a:r>
              <a:rPr lang="en-US" sz="2000" dirty="0" smtClean="0"/>
              <a:t/>
            </a:r>
            <a:br>
              <a:rPr lang="en-US" sz="2000" dirty="0" smtClean="0"/>
            </a:br>
            <a:r>
              <a:rPr lang="en-US" sz="2000" dirty="0" smtClean="0"/>
              <a:t>E. a tax return with a disk found in a software </a:t>
            </a:r>
            <a:r>
              <a:rPr lang="en-US" sz="2000" dirty="0" err="1" smtClean="0"/>
              <a:t>sotre</a:t>
            </a:r>
            <a:r>
              <a:rPr lang="en-US" sz="2000" dirty="0" smtClean="0"/>
              <a:t> and an accounting text</a:t>
            </a:r>
          </a:p>
          <a:p>
            <a:endParaRPr lang="en-US" sz="2000" dirty="0"/>
          </a:p>
        </p:txBody>
      </p:sp>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6200" y="152400"/>
            <a:ext cx="8915400" cy="6555641"/>
          </a:xfrm>
          <a:prstGeom prst="rect">
            <a:avLst/>
          </a:prstGeom>
          <a:noFill/>
        </p:spPr>
        <p:txBody>
          <a:bodyPr wrap="square" rtlCol="0">
            <a:spAutoFit/>
          </a:bodyPr>
          <a:lstStyle/>
          <a:p>
            <a:pPr marL="0" lvl="1"/>
            <a:r>
              <a:rPr lang="en-US" sz="2000" dirty="0" smtClean="0"/>
              <a:t>68)  A </a:t>
            </a:r>
            <a:r>
              <a:rPr lang="en-US" sz="2000" dirty="0" smtClean="0"/>
              <a:t>recent poll indicates that many people in the United States hold a combination of conservative and liberal political views; i.e., </a:t>
            </a:r>
            <a:r>
              <a:rPr lang="en-US" sz="2000" u="sng" dirty="0" smtClean="0"/>
              <a:t>they denounce the big government, saying government is doing too much and has become too powerful, while at the same time supporting</a:t>
            </a:r>
            <a:r>
              <a:rPr lang="en-US" sz="2000" dirty="0" smtClean="0"/>
              <a:t> many specific government programs for health care, education, and the environment. </a:t>
            </a:r>
            <a:br>
              <a:rPr lang="en-US" sz="2000" dirty="0" smtClean="0"/>
            </a:br>
            <a:r>
              <a:rPr lang="en-US" sz="2000" dirty="0" smtClean="0"/>
              <a:t/>
            </a:r>
            <a:br>
              <a:rPr lang="en-US" sz="2000" dirty="0" smtClean="0"/>
            </a:br>
            <a:r>
              <a:rPr lang="en-US" sz="2000" dirty="0" smtClean="0"/>
              <a:t>A) they denounce the big government, saying government is doing too much and has become too powerful, while at the same time supporting </a:t>
            </a:r>
            <a:br>
              <a:rPr lang="en-US" sz="2000" dirty="0" smtClean="0"/>
            </a:br>
            <a:r>
              <a:rPr lang="en-US" sz="2000" dirty="0" smtClean="0"/>
              <a:t/>
            </a:r>
            <a:br>
              <a:rPr lang="en-US" sz="2000" dirty="0" smtClean="0"/>
            </a:br>
            <a:r>
              <a:rPr lang="en-US" sz="2000" dirty="0" smtClean="0"/>
              <a:t>B) they denounce big government- they say that government is doing too much and has become too powerful-but supporting at the same time </a:t>
            </a:r>
            <a:br>
              <a:rPr lang="en-US" sz="2000" dirty="0" smtClean="0"/>
            </a:br>
            <a:r>
              <a:rPr lang="en-US" sz="2000" dirty="0" smtClean="0"/>
              <a:t/>
            </a:r>
            <a:br>
              <a:rPr lang="en-US" sz="2000" dirty="0" smtClean="0"/>
            </a:br>
            <a:r>
              <a:rPr lang="en-US" sz="2000" dirty="0" smtClean="0"/>
              <a:t>C) they denounce big government, say that government is doing too much and it has become too powerful, while they support at the same time </a:t>
            </a:r>
            <a:br>
              <a:rPr lang="en-US" sz="2000" dirty="0" smtClean="0"/>
            </a:br>
            <a:r>
              <a:rPr lang="en-US" sz="2000" dirty="0" smtClean="0"/>
              <a:t/>
            </a:r>
            <a:br>
              <a:rPr lang="en-US" sz="2000" dirty="0" smtClean="0"/>
            </a:br>
            <a:r>
              <a:rPr lang="en-US" sz="2000" dirty="0" smtClean="0"/>
              <a:t>D) while they denounce big government, saying that government is doing too much and has become too powerful, at the same time supporting </a:t>
            </a:r>
            <a:br>
              <a:rPr lang="en-US" sz="2000" dirty="0" smtClean="0"/>
            </a:br>
            <a:r>
              <a:rPr lang="en-US" sz="2000" dirty="0" smtClean="0"/>
              <a:t/>
            </a:r>
            <a:br>
              <a:rPr lang="en-US" sz="2000" dirty="0" smtClean="0"/>
            </a:br>
            <a:r>
              <a:rPr lang="en-US" sz="2000" dirty="0" smtClean="0"/>
              <a:t>E) while they are denouncing big government- they say that government is doing too much and it has become too powerful-supporting at the same time</a:t>
            </a:r>
          </a:p>
          <a:p>
            <a:endParaRPr lang="en-US" sz="2000" dirty="0"/>
          </a:p>
        </p:txBody>
      </p:sp>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6200" y="228600"/>
            <a:ext cx="8839200" cy="4093428"/>
          </a:xfrm>
          <a:prstGeom prst="rect">
            <a:avLst/>
          </a:prstGeom>
          <a:noFill/>
        </p:spPr>
        <p:txBody>
          <a:bodyPr wrap="square" rtlCol="0">
            <a:spAutoFit/>
          </a:bodyPr>
          <a:lstStyle/>
          <a:p>
            <a:pPr marL="0" lvl="1"/>
            <a:r>
              <a:rPr lang="en-US" sz="2000" dirty="0" smtClean="0"/>
              <a:t>69) </a:t>
            </a:r>
            <a:r>
              <a:rPr lang="en-US" sz="2000" dirty="0" smtClean="0"/>
              <a:t>Anyone wishing to be considered for the position should </a:t>
            </a:r>
            <a:r>
              <a:rPr lang="en-US" sz="2000" u="sng" dirty="0" smtClean="0"/>
              <a:t>send in their resumes</a:t>
            </a:r>
            <a:r>
              <a:rPr lang="en-US" sz="2000" dirty="0" smtClean="0"/>
              <a:t> before the deadline on October 10. </a:t>
            </a:r>
            <a:br>
              <a:rPr lang="en-US" sz="2000" dirty="0" smtClean="0"/>
            </a:br>
            <a:r>
              <a:rPr lang="en-US" sz="2000" dirty="0" smtClean="0"/>
              <a:t/>
            </a:r>
            <a:br>
              <a:rPr lang="en-US" sz="2000" dirty="0" smtClean="0"/>
            </a:br>
            <a:r>
              <a:rPr lang="en-US" sz="2000" dirty="0" smtClean="0"/>
              <a:t>A) send in their resumes </a:t>
            </a:r>
            <a:endParaRPr lang="en-US" sz="2000" dirty="0" smtClean="0"/>
          </a:p>
          <a:p>
            <a:pPr marL="0" lvl="1"/>
            <a:r>
              <a:rPr lang="en-US" sz="2000" dirty="0" smtClean="0"/>
              <a:t/>
            </a:r>
            <a:br>
              <a:rPr lang="en-US" sz="2000" dirty="0" smtClean="0"/>
            </a:br>
            <a:r>
              <a:rPr lang="en-US" sz="2000" dirty="0" smtClean="0"/>
              <a:t>B) send their resumes in </a:t>
            </a:r>
            <a:endParaRPr lang="en-US" sz="2000" dirty="0" smtClean="0"/>
          </a:p>
          <a:p>
            <a:pPr marL="0" lvl="1"/>
            <a:r>
              <a:rPr lang="en-US" sz="2000" dirty="0" smtClean="0"/>
              <a:t/>
            </a:r>
            <a:br>
              <a:rPr lang="en-US" sz="2000" dirty="0" smtClean="0"/>
            </a:br>
            <a:r>
              <a:rPr lang="en-US" sz="2000" dirty="0" smtClean="0"/>
              <a:t>C) send in their resume </a:t>
            </a:r>
            <a:endParaRPr lang="en-US" sz="2000" dirty="0" smtClean="0"/>
          </a:p>
          <a:p>
            <a:pPr marL="0" lvl="1"/>
            <a:r>
              <a:rPr lang="en-US" sz="2000" dirty="0" smtClean="0"/>
              <a:t/>
            </a:r>
            <a:br>
              <a:rPr lang="en-US" sz="2000" dirty="0" smtClean="0"/>
            </a:br>
            <a:r>
              <a:rPr lang="en-US" sz="2000" dirty="0" smtClean="0"/>
              <a:t>D) send their resume in </a:t>
            </a:r>
            <a:endParaRPr lang="en-US" sz="2000" dirty="0" smtClean="0"/>
          </a:p>
          <a:p>
            <a:pPr marL="0" lvl="1"/>
            <a:r>
              <a:rPr lang="en-US" sz="2000" dirty="0" smtClean="0"/>
              <a:t/>
            </a:r>
            <a:br>
              <a:rPr lang="en-US" sz="2000" dirty="0" smtClean="0"/>
            </a:br>
            <a:r>
              <a:rPr lang="en-US" sz="2000" dirty="0" smtClean="0"/>
              <a:t>E) send in his resume</a:t>
            </a:r>
          </a:p>
          <a:p>
            <a:endParaRPr lang="en-US" sz="2000" dirty="0"/>
          </a:p>
        </p:txBody>
      </p:sp>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228600"/>
            <a:ext cx="8991600" cy="5324535"/>
          </a:xfrm>
          <a:prstGeom prst="rect">
            <a:avLst/>
          </a:prstGeom>
          <a:noFill/>
        </p:spPr>
        <p:txBody>
          <a:bodyPr wrap="square" rtlCol="0">
            <a:spAutoFit/>
          </a:bodyPr>
          <a:lstStyle/>
          <a:p>
            <a:pPr marL="0" lvl="1"/>
            <a:r>
              <a:rPr lang="en-US" sz="2000" dirty="0" smtClean="0"/>
              <a:t>70)  The </a:t>
            </a:r>
            <a:r>
              <a:rPr lang="en-US" sz="2000" dirty="0" smtClean="0"/>
              <a:t>growth of the railroads led to the abolition of local times, </a:t>
            </a:r>
            <a:r>
              <a:rPr lang="en-US" sz="2000" u="sng" dirty="0" smtClean="0"/>
              <a:t>which was determined by when the sun reached the observer's meridian and differing</a:t>
            </a:r>
            <a:r>
              <a:rPr lang="en-US" sz="2000" dirty="0" smtClean="0"/>
              <a:t> from city to city, and to the establishment of regional times. </a:t>
            </a:r>
            <a:br>
              <a:rPr lang="en-US" sz="2000" dirty="0" smtClean="0"/>
            </a:br>
            <a:r>
              <a:rPr lang="en-US" sz="2000" dirty="0" smtClean="0"/>
              <a:t/>
            </a:r>
            <a:br>
              <a:rPr lang="en-US" sz="2000" dirty="0" smtClean="0"/>
            </a:br>
            <a:r>
              <a:rPr lang="en-US" sz="2000" dirty="0" smtClean="0"/>
              <a:t>(A)which was determined by when the sun reached the observer's meridian and differing </a:t>
            </a:r>
            <a:endParaRPr lang="en-US" sz="2000" dirty="0" smtClean="0"/>
          </a:p>
          <a:p>
            <a:pPr marL="0" lvl="1"/>
            <a:r>
              <a:rPr lang="en-US" sz="2000" dirty="0" smtClean="0"/>
              <a:t/>
            </a:r>
            <a:br>
              <a:rPr lang="en-US" sz="2000" dirty="0" smtClean="0"/>
            </a:br>
            <a:r>
              <a:rPr lang="en-US" sz="2000" dirty="0" smtClean="0"/>
              <a:t>(B)which was determined by when the sun reached the observer's meridian and which differed </a:t>
            </a:r>
            <a:endParaRPr lang="en-US" sz="2000" dirty="0" smtClean="0"/>
          </a:p>
          <a:p>
            <a:pPr marL="0" lvl="1"/>
            <a:r>
              <a:rPr lang="en-US" sz="2000" dirty="0" smtClean="0"/>
              <a:t/>
            </a:r>
            <a:br>
              <a:rPr lang="en-US" sz="2000" dirty="0" smtClean="0"/>
            </a:br>
            <a:r>
              <a:rPr lang="en-US" sz="2000" dirty="0" smtClean="0"/>
              <a:t>(C)which were determined by when the sun reached the observer's meridian and differing </a:t>
            </a:r>
            <a:endParaRPr lang="en-US" sz="2000" dirty="0" smtClean="0"/>
          </a:p>
          <a:p>
            <a:pPr marL="0" lvl="1"/>
            <a:r>
              <a:rPr lang="en-US" sz="2000" dirty="0" smtClean="0"/>
              <a:t/>
            </a:r>
            <a:br>
              <a:rPr lang="en-US" sz="2000" dirty="0" smtClean="0"/>
            </a:br>
            <a:r>
              <a:rPr lang="en-US" sz="2000" dirty="0" smtClean="0"/>
              <a:t>(D)determined by when the sun reached the observer's meridian and differed </a:t>
            </a:r>
            <a:endParaRPr lang="en-US" sz="2000" dirty="0" smtClean="0"/>
          </a:p>
          <a:p>
            <a:pPr marL="0" lvl="1"/>
            <a:r>
              <a:rPr lang="en-US" sz="2000" dirty="0" smtClean="0"/>
              <a:t/>
            </a:r>
            <a:br>
              <a:rPr lang="en-US" sz="2000" dirty="0" smtClean="0"/>
            </a:br>
            <a:r>
              <a:rPr lang="en-US" sz="2000" dirty="0" smtClean="0"/>
              <a:t>(E)determined by when the sun reached the observer's meridian and differing</a:t>
            </a:r>
          </a:p>
          <a:p>
            <a:endParaRPr lang="en-US" sz="2000"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67</TotalTime>
  <Words>2541</Words>
  <Application>Microsoft Office PowerPoint</Application>
  <PresentationFormat>On-screen Show (4:3)</PresentationFormat>
  <Paragraphs>346</Paragraphs>
  <Slides>70</Slides>
  <Notes>0</Notes>
  <HiddenSlides>0</HiddenSlides>
  <MMClips>0</MMClips>
  <ScaleCrop>false</ScaleCrop>
  <HeadingPairs>
    <vt:vector size="4" baseType="variant">
      <vt:variant>
        <vt:lpstr>Theme</vt:lpstr>
      </vt:variant>
      <vt:variant>
        <vt:i4>1</vt:i4>
      </vt:variant>
      <vt:variant>
        <vt:lpstr>Slide Titles</vt:lpstr>
      </vt:variant>
      <vt:variant>
        <vt:i4>70</vt:i4>
      </vt:variant>
    </vt:vector>
  </HeadingPairs>
  <TitlesOfParts>
    <vt:vector size="71" baseType="lpstr">
      <vt:lpstr>Office Theme</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Slide 24</vt:lpstr>
      <vt:lpstr>Slide 25</vt:lpstr>
      <vt:lpstr>Slide 26</vt:lpstr>
      <vt:lpstr>Slide 27</vt:lpstr>
      <vt:lpstr>Slide 28</vt:lpstr>
      <vt:lpstr>Slide 29</vt:lpstr>
      <vt:lpstr>Slide 30</vt:lpstr>
      <vt:lpstr>Slide 31</vt:lpstr>
      <vt:lpstr>Slide 32</vt:lpstr>
      <vt:lpstr>Slide 33</vt:lpstr>
      <vt:lpstr>Slide 34</vt:lpstr>
      <vt:lpstr>Slide 35</vt:lpstr>
      <vt:lpstr>Slide 36</vt:lpstr>
      <vt:lpstr>Slide 37</vt:lpstr>
      <vt:lpstr>Slide 38</vt:lpstr>
      <vt:lpstr>Slide 39</vt:lpstr>
      <vt:lpstr>Slide 40</vt:lpstr>
      <vt:lpstr>Slide 41</vt:lpstr>
      <vt:lpstr>Slide 42</vt:lpstr>
      <vt:lpstr>Slide 43</vt:lpstr>
      <vt:lpstr>Slide 44</vt:lpstr>
      <vt:lpstr>Slide 45</vt:lpstr>
      <vt:lpstr>Slide 46</vt:lpstr>
      <vt:lpstr>Slide 47</vt:lpstr>
      <vt:lpstr>Slide 48</vt:lpstr>
      <vt:lpstr>Slide 49</vt:lpstr>
      <vt:lpstr>Slide 50</vt:lpstr>
      <vt:lpstr>Slide 51</vt:lpstr>
      <vt:lpstr>Slide 52</vt:lpstr>
      <vt:lpstr>Slide 53</vt:lpstr>
      <vt:lpstr>Slide 54</vt:lpstr>
      <vt:lpstr>Slide 55</vt:lpstr>
      <vt:lpstr>Slide 56</vt:lpstr>
      <vt:lpstr>Slide 57</vt:lpstr>
      <vt:lpstr>Slide 58</vt:lpstr>
      <vt:lpstr>Slide 59</vt:lpstr>
      <vt:lpstr>Slide 60</vt:lpstr>
      <vt:lpstr>Slide 61</vt:lpstr>
      <vt:lpstr>Slide 62</vt:lpstr>
      <vt:lpstr>Slide 63</vt:lpstr>
      <vt:lpstr>Slide 64</vt:lpstr>
      <vt:lpstr>Slide 65</vt:lpstr>
      <vt:lpstr>Slide 66</vt:lpstr>
      <vt:lpstr>Slide 67</vt:lpstr>
      <vt:lpstr>Slide 68</vt:lpstr>
      <vt:lpstr>Slide 69</vt:lpstr>
      <vt:lpstr>Slide 70</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hp</dc:creator>
  <cp:lastModifiedBy>hp</cp:lastModifiedBy>
  <cp:revision>8</cp:revision>
  <dcterms:created xsi:type="dcterms:W3CDTF">2012-10-15T11:28:10Z</dcterms:created>
  <dcterms:modified xsi:type="dcterms:W3CDTF">2012-10-16T03:45:12Z</dcterms:modified>
</cp:coreProperties>
</file>