
<file path=[Content_Types].xml><?xml version="1.0" encoding="utf-8"?>
<Types xmlns="http://schemas.openxmlformats.org/package/2006/content-types">
  <Default Extension="xml" ContentType="application/xml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3"/>
  </p:notesMasterIdLst>
  <p:handoutMasterIdLst>
    <p:handoutMasterId r:id="rId24"/>
  </p:handoutMasterIdLst>
  <p:sldIdLst>
    <p:sldId id="260" r:id="rId2"/>
    <p:sldId id="256" r:id="rId3"/>
    <p:sldId id="272" r:id="rId4"/>
    <p:sldId id="268" r:id="rId5"/>
    <p:sldId id="257" r:id="rId6"/>
    <p:sldId id="262" r:id="rId7"/>
    <p:sldId id="263" r:id="rId8"/>
    <p:sldId id="277" r:id="rId9"/>
    <p:sldId id="264" r:id="rId10"/>
    <p:sldId id="269" r:id="rId11"/>
    <p:sldId id="274" r:id="rId12"/>
    <p:sldId id="266" r:id="rId13"/>
    <p:sldId id="281" r:id="rId14"/>
    <p:sldId id="271" r:id="rId15"/>
    <p:sldId id="270" r:id="rId16"/>
    <p:sldId id="273" r:id="rId17"/>
    <p:sldId id="276" r:id="rId18"/>
    <p:sldId id="275" r:id="rId19"/>
    <p:sldId id="282" r:id="rId20"/>
    <p:sldId id="279" r:id="rId21"/>
    <p:sldId id="280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2" d="100"/>
          <a:sy n="82" d="100"/>
        </p:scale>
        <p:origin x="-1656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notesMaster" Target="notesMasters/notesMaster1.xml"/><Relationship Id="rId24" Type="http://schemas.openxmlformats.org/officeDocument/2006/relationships/handoutMaster" Target="handoutMasters/handoutMaster1.xml"/><Relationship Id="rId25" Type="http://schemas.openxmlformats.org/officeDocument/2006/relationships/printerSettings" Target="printerSettings/printerSettings1.bin"/><Relationship Id="rId26" Type="http://schemas.openxmlformats.org/officeDocument/2006/relationships/presProps" Target="presProps.xml"/><Relationship Id="rId27" Type="http://schemas.openxmlformats.org/officeDocument/2006/relationships/viewProps" Target="viewProps.xml"/><Relationship Id="rId28" Type="http://schemas.openxmlformats.org/officeDocument/2006/relationships/theme" Target="theme/theme1.xml"/><Relationship Id="rId29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8C1982-BE66-954D-B39F-A455DC672477}" type="datetime1">
              <a:rPr lang="en-US" smtClean="0"/>
              <a:t>2/18/18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1BDC83-562E-BB4C-82E0-18D2B4BA9F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658332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F0B903-F8B2-0E40-85A7-8EE06C6153AF}" type="datetime1">
              <a:rPr lang="en-US" smtClean="0"/>
              <a:t>2/18/18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43FB2F-6533-E542-9DF4-F17990CC41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75651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43FB2F-6533-E542-9DF4-F17990CC41FD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8148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43FB2F-6533-E542-9DF4-F17990CC41FD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8148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43FB2F-6533-E542-9DF4-F17990CC41FD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8148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43FB2F-6533-E542-9DF4-F17990CC41FD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8148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43FB2F-6533-E542-9DF4-F17990CC41FD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8148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43FB2F-6533-E542-9DF4-F17990CC41FD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8148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43FB2F-6533-E542-9DF4-F17990CC41FD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8148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43FB2F-6533-E542-9DF4-F17990CC41FD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8148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43FB2F-6533-E542-9DF4-F17990CC41FD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8148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43FB2F-6533-E542-9DF4-F17990CC41FD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8148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43FB2F-6533-E542-9DF4-F17990CC41FD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81483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43FB2F-6533-E542-9DF4-F17990CC41FD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8148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43FB2F-6533-E542-9DF4-F17990CC41FD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81483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43FB2F-6533-E542-9DF4-F17990CC41FD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8148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43FB2F-6533-E542-9DF4-F17990CC41FD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81483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43FB2F-6533-E542-9DF4-F17990CC41FD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8148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9DC7D-5702-C040-9CC3-39171FF438E5}" type="datetime1">
              <a:rPr lang="en-US" smtClean="0"/>
              <a:t>2/18/18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www.youtube.com/gmatclub  www.gmatninja.com       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110D9-E501-6943-84B8-91A2E22B0E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19233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FCF03-8830-8346-BBA3-8C411986B6A2}" type="datetime1">
              <a:rPr lang="en-US" smtClean="0"/>
              <a:t>2/18/18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www.youtube.com/gmatclub  www.gmatninja.com       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110D9-E501-6943-84B8-91A2E22B0E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43073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DEBE5-C86E-AE45-B300-94758C23A56D}" type="datetime1">
              <a:rPr lang="en-US" smtClean="0"/>
              <a:t>2/18/18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www.youtube.com/gmatclub  www.gmatninja.com       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110D9-E501-6943-84B8-91A2E22B0E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3239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E4AB4-D4D8-B146-9464-A2368DCC4E9A}" type="datetime1">
              <a:rPr lang="en-US" smtClean="0"/>
              <a:t>2/18/18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www.youtube.com/gmatclub  www.gmatninja.com        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110D9-E501-6943-84B8-91A2E22B0E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37143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CDDE9-1337-C448-9127-81DFEEB0A9E4}" type="datetime1">
              <a:rPr lang="en-US" smtClean="0"/>
              <a:t>2/18/18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www.youtube.com/gmatclub  www.gmatninja.com        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110D9-E501-6943-84B8-91A2E22B0E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3290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D4148-85AD-4749-BAA9-9AC5C8A4EE27}" type="datetime1">
              <a:rPr lang="en-US" smtClean="0"/>
              <a:t>2/18/18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www.youtube.com/gmatclub  www.gmatninja.com        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110D9-E501-6943-84B8-91A2E22B0E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36349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3FE7D-4C65-3B47-962E-CB0F2201B902}" type="datetime1">
              <a:rPr lang="en-US" smtClean="0"/>
              <a:t>2/18/18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www.youtube.com/gmatclub  www.gmatninja.com        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110D9-E501-6943-84B8-91A2E22B0E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42614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6AF15-8F8B-C54F-A5BE-67991BC23E51}" type="datetime1">
              <a:rPr lang="en-US" smtClean="0"/>
              <a:t>2/18/18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www.youtube.com/gmatclub  www.gmatninja.com        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110D9-E501-6943-84B8-91A2E22B0E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87146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564E3-33A3-614D-8A94-3A223B7C5EAD}" type="datetime1">
              <a:rPr lang="en-US" smtClean="0"/>
              <a:t>2/18/18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www.youtube.com/gmatclub  www.gmatninja.com        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110D9-E501-6943-84B8-91A2E22B0E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29202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DEB06-0131-C645-B8A6-2533F7EB08B8}" type="datetime1">
              <a:rPr lang="en-US" smtClean="0"/>
              <a:t>2/18/18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www.youtube.com/gmatclub  www.gmatninja.com       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110D9-E501-6943-84B8-91A2E22B0E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03879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45E17-B9EA-B64F-A883-121B4AAE62BF}" type="datetime1">
              <a:rPr lang="en-US" smtClean="0"/>
              <a:t>2/18/18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www.youtube.com/gmatclub  www.gmatninja.com       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110D9-E501-6943-84B8-91A2E22B0E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62140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BEAE0A-3132-B34F-82C8-194A876B446F}" type="datetime1">
              <a:rPr lang="en-US" smtClean="0"/>
              <a:t>2/18/18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www.youtube.com/gmatclub  www.gmatninja.com       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7110D9-E501-6943-84B8-91A2E22B0E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46620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bit.ly/2G8NXK8" TargetMode="External"/><Relationship Id="rId4" Type="http://schemas.openxmlformats.org/officeDocument/2006/relationships/hyperlink" Target="http://bit.ly/2BpSwkl" TargetMode="External"/><Relationship Id="rId5" Type="http://schemas.openxmlformats.org/officeDocument/2006/relationships/hyperlink" Target="http://bit.ly/2GaG8E2" TargetMode="External"/><Relationship Id="rId6" Type="http://schemas.openxmlformats.org/officeDocument/2006/relationships/hyperlink" Target="http://bit.ly/2F1whRx" TargetMode="Externa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hyperlink" Target="http://bit.ly/2Hcg3FX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bit.ly/2En3mGl" TargetMode="External"/><Relationship Id="rId4" Type="http://schemas.openxmlformats.org/officeDocument/2006/relationships/hyperlink" Target="http://bit.ly/2o5hf4Y" TargetMode="Externa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hyperlink" Target="http://bit.ly/2o5hf4Y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hyperlink" Target="http://bit.ly/2Hfi6bY" TargetMode="Externa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bit.ly/2Ery3y2" TargetMode="External"/><Relationship Id="rId4" Type="http://schemas.openxmlformats.org/officeDocument/2006/relationships/hyperlink" Target="http://bit.ly/2F2T0MX" TargetMode="External"/><Relationship Id="rId5" Type="http://schemas.openxmlformats.org/officeDocument/2006/relationships/hyperlink" Target="http://bit.ly/2ECNl2m" TargetMode="External"/><Relationship Id="rId6" Type="http://schemas.openxmlformats.org/officeDocument/2006/relationships/hyperlink" Target="http://bit.ly/2CkLA4x" TargetMode="External"/><Relationship Id="rId7" Type="http://schemas.openxmlformats.org/officeDocument/2006/relationships/hyperlink" Target="http://bit.ly/2nYNrYJ" TargetMode="Externa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bit.ly/2Eowkps" TargetMode="External"/><Relationship Id="rId4" Type="http://schemas.openxmlformats.org/officeDocument/2006/relationships/hyperlink" Target="http://bit.ly/2F5N6uE" TargetMode="External"/><Relationship Id="rId5" Type="http://schemas.openxmlformats.org/officeDocument/2006/relationships/hyperlink" Target="http://bit.ly/2HbyBG5" TargetMode="Externa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bit.ly/2ED99en" TargetMode="External"/><Relationship Id="rId4" Type="http://schemas.openxmlformats.org/officeDocument/2006/relationships/hyperlink" Target="http://bit.ly/2BYKGiB" TargetMode="External"/><Relationship Id="rId5" Type="http://schemas.openxmlformats.org/officeDocument/2006/relationships/hyperlink" Target="http://bit.ly/2EIXgTY" TargetMode="External"/><Relationship Id="rId6" Type="http://schemas.openxmlformats.org/officeDocument/2006/relationships/hyperlink" Target="http://bit.ly/2F1whRx" TargetMode="Externa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bit.ly/2GbuRDo" TargetMode="External"/><Relationship Id="rId4" Type="http://schemas.openxmlformats.org/officeDocument/2006/relationships/hyperlink" Target="http://bit.ly/2GaxF3B" TargetMode="Externa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600" dirty="0" err="1" smtClean="0">
                <a:solidFill>
                  <a:srgbClr val="000000"/>
                </a:solidFill>
              </a:rPr>
              <a:t>www.youtube.com</a:t>
            </a:r>
            <a:r>
              <a:rPr lang="en-US" sz="1600" dirty="0" smtClean="0">
                <a:solidFill>
                  <a:srgbClr val="000000"/>
                </a:solidFill>
              </a:rPr>
              <a:t>/</a:t>
            </a:r>
            <a:r>
              <a:rPr lang="en-US" sz="1600" dirty="0" err="1" smtClean="0">
                <a:solidFill>
                  <a:srgbClr val="000000"/>
                </a:solidFill>
              </a:rPr>
              <a:t>gmatclub</a:t>
            </a:r>
            <a:r>
              <a:rPr lang="en-US" sz="1600" dirty="0" smtClean="0">
                <a:solidFill>
                  <a:srgbClr val="000000"/>
                </a:solidFill>
              </a:rPr>
              <a:t>  </a:t>
            </a:r>
            <a:r>
              <a:rPr lang="en-US" sz="1600" dirty="0" err="1" smtClean="0">
                <a:solidFill>
                  <a:srgbClr val="000000"/>
                </a:solidFill>
              </a:rPr>
              <a:t>www.gmatninja.com</a:t>
            </a:r>
            <a:r>
              <a:rPr lang="en-US" sz="1600" dirty="0" smtClean="0">
                <a:solidFill>
                  <a:srgbClr val="000000"/>
                </a:solidFill>
              </a:rPr>
              <a:t>        </a:t>
            </a:r>
            <a:endParaRPr lang="en-US" sz="1600" dirty="0">
              <a:solidFill>
                <a:srgbClr val="000000"/>
              </a:solidFill>
            </a:endParaRPr>
          </a:p>
        </p:txBody>
      </p:sp>
      <p:pic>
        <p:nvPicPr>
          <p:cNvPr id="5" name="Picture 4" descr="GMATNinja FB EVENT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4363"/>
            <a:ext cx="9144000" cy="5143500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110D9-E501-6943-84B8-91A2E22B0E04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44409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GMAT says you probably won’t improve your score much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</a:t>
            </a:r>
            <a:r>
              <a:rPr lang="en-US" dirty="0" smtClean="0"/>
              <a:t>verage gain = 33 </a:t>
            </a:r>
            <a:r>
              <a:rPr lang="en-US" dirty="0"/>
              <a:t>points </a:t>
            </a:r>
            <a:r>
              <a:rPr lang="en-US" dirty="0" smtClean="0"/>
              <a:t>on </a:t>
            </a:r>
            <a:r>
              <a:rPr lang="en-US" dirty="0"/>
              <a:t>a </a:t>
            </a:r>
            <a:r>
              <a:rPr lang="en-US" dirty="0" smtClean="0"/>
              <a:t>2</a:t>
            </a:r>
            <a:r>
              <a:rPr lang="en-US" baseline="30000" dirty="0" smtClean="0"/>
              <a:t>nd</a:t>
            </a:r>
            <a:r>
              <a:rPr lang="en-US" dirty="0" smtClean="0"/>
              <a:t> testing</a:t>
            </a:r>
            <a:endParaRPr lang="en-US" dirty="0"/>
          </a:p>
          <a:p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5398" y="2309423"/>
            <a:ext cx="5029641" cy="3816740"/>
          </a:xfrm>
          <a:prstGeom prst="rect">
            <a:avLst/>
          </a:prstGeom>
        </p:spPr>
      </p:pic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600" dirty="0" err="1" smtClean="0">
                <a:solidFill>
                  <a:schemeClr val="tx1"/>
                </a:solidFill>
              </a:rPr>
              <a:t>www.youtube.com</a:t>
            </a:r>
            <a:r>
              <a:rPr lang="en-US" sz="1600" dirty="0" smtClean="0">
                <a:solidFill>
                  <a:schemeClr val="tx1"/>
                </a:solidFill>
              </a:rPr>
              <a:t>/</a:t>
            </a:r>
            <a:r>
              <a:rPr lang="en-US" sz="1600" dirty="0" err="1" smtClean="0">
                <a:solidFill>
                  <a:schemeClr val="tx1"/>
                </a:solidFill>
              </a:rPr>
              <a:t>gmatclub</a:t>
            </a:r>
            <a:r>
              <a:rPr lang="en-US" sz="1600" dirty="0" smtClean="0">
                <a:solidFill>
                  <a:schemeClr val="tx1"/>
                </a:solidFill>
              </a:rPr>
              <a:t>  </a:t>
            </a:r>
            <a:r>
              <a:rPr lang="en-US" sz="1600" dirty="0" err="1" smtClean="0">
                <a:solidFill>
                  <a:schemeClr val="tx1"/>
                </a:solidFill>
              </a:rPr>
              <a:t>www.gmatninja.com</a:t>
            </a:r>
            <a:r>
              <a:rPr lang="en-US" sz="1600" dirty="0" smtClean="0">
                <a:solidFill>
                  <a:schemeClr val="tx1"/>
                </a:solidFill>
              </a:rPr>
              <a:t>        </a:t>
            </a: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110D9-E501-6943-84B8-91A2E22B0E04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21692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7285" y="274638"/>
            <a:ext cx="8739533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The most exciting hour of your GMAT life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Part I: four-phase GMAT self-study “plan”</a:t>
            </a:r>
          </a:p>
          <a:p>
            <a:r>
              <a:rPr lang="en-US" dirty="0" smtClean="0"/>
              <a:t>Part II: 7 key principles for self-study</a:t>
            </a:r>
          </a:p>
          <a:p>
            <a:r>
              <a:rPr lang="en-US" dirty="0" smtClean="0"/>
              <a:t>Part III: Q&amp;A</a:t>
            </a:r>
            <a:r>
              <a:rPr lang="mr-IN" dirty="0" smtClean="0"/>
              <a:t>…</a:t>
            </a:r>
            <a:r>
              <a:rPr lang="en-US" dirty="0" smtClean="0"/>
              <a:t> time permitting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600" dirty="0" err="1" smtClean="0">
                <a:solidFill>
                  <a:srgbClr val="000000"/>
                </a:solidFill>
              </a:rPr>
              <a:t>www.youtube.com</a:t>
            </a:r>
            <a:r>
              <a:rPr lang="en-US" sz="1600" dirty="0" smtClean="0">
                <a:solidFill>
                  <a:srgbClr val="000000"/>
                </a:solidFill>
              </a:rPr>
              <a:t>/</a:t>
            </a:r>
            <a:r>
              <a:rPr lang="en-US" sz="1600" dirty="0" err="1" smtClean="0">
                <a:solidFill>
                  <a:srgbClr val="000000"/>
                </a:solidFill>
              </a:rPr>
              <a:t>gmatclub</a:t>
            </a:r>
            <a:r>
              <a:rPr lang="en-US" sz="1600" dirty="0" smtClean="0">
                <a:solidFill>
                  <a:srgbClr val="000000"/>
                </a:solidFill>
              </a:rPr>
              <a:t>  </a:t>
            </a:r>
            <a:r>
              <a:rPr lang="en-US" sz="1600" dirty="0" err="1" smtClean="0">
                <a:solidFill>
                  <a:srgbClr val="000000"/>
                </a:solidFill>
              </a:rPr>
              <a:t>www.gmatninja.com</a:t>
            </a:r>
            <a:r>
              <a:rPr lang="en-US" sz="1600" dirty="0" smtClean="0">
                <a:solidFill>
                  <a:srgbClr val="000000"/>
                </a:solidFill>
              </a:rPr>
              <a:t>        </a:t>
            </a:r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110D9-E501-6943-84B8-91A2E22B0E04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60432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94361"/>
            <a:ext cx="7772400" cy="1470025"/>
          </a:xfrm>
        </p:spPr>
        <p:txBody>
          <a:bodyPr/>
          <a:lstStyle/>
          <a:p>
            <a:r>
              <a:rPr lang="en-US" dirty="0" smtClean="0"/>
              <a:t>Part I: Four-Phase Study “Plan”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600" dirty="0" err="1" smtClean="0">
                <a:solidFill>
                  <a:srgbClr val="000000"/>
                </a:solidFill>
              </a:rPr>
              <a:t>www.youtube.com</a:t>
            </a:r>
            <a:r>
              <a:rPr lang="en-US" sz="1600" dirty="0" smtClean="0">
                <a:solidFill>
                  <a:srgbClr val="000000"/>
                </a:solidFill>
              </a:rPr>
              <a:t>/</a:t>
            </a:r>
            <a:r>
              <a:rPr lang="en-US" sz="1600" dirty="0" err="1" smtClean="0">
                <a:solidFill>
                  <a:srgbClr val="000000"/>
                </a:solidFill>
              </a:rPr>
              <a:t>gmatclub</a:t>
            </a:r>
            <a:r>
              <a:rPr lang="en-US" sz="1600" dirty="0" smtClean="0">
                <a:solidFill>
                  <a:srgbClr val="000000"/>
                </a:solidFill>
              </a:rPr>
              <a:t>  </a:t>
            </a:r>
            <a:r>
              <a:rPr lang="en-US" sz="1600" dirty="0" err="1" smtClean="0">
                <a:solidFill>
                  <a:srgbClr val="000000"/>
                </a:solidFill>
              </a:rPr>
              <a:t>www.gmatninja.com</a:t>
            </a:r>
            <a:r>
              <a:rPr lang="en-US" sz="1600" dirty="0" smtClean="0">
                <a:solidFill>
                  <a:srgbClr val="000000"/>
                </a:solidFill>
              </a:rPr>
              <a:t>        </a:t>
            </a:r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110D9-E501-6943-84B8-91A2E22B0E04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45619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Phase 1: goals &amp; baseline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Score goals: find averages for target schools</a:t>
            </a:r>
          </a:p>
          <a:p>
            <a:pPr lvl="1"/>
            <a:r>
              <a:rPr lang="en-US" dirty="0" smtClean="0"/>
              <a:t>Be honest about your profile!</a:t>
            </a:r>
          </a:p>
          <a:p>
            <a:pPr lvl="1"/>
            <a:r>
              <a:rPr lang="en-US" dirty="0" smtClean="0"/>
              <a:t>HBS with a 650? Probably not.</a:t>
            </a:r>
          </a:p>
          <a:p>
            <a:r>
              <a:rPr lang="en-US" dirty="0" smtClean="0"/>
              <a:t>Familiarize yourself with question types (OG?)</a:t>
            </a:r>
          </a:p>
          <a:p>
            <a:r>
              <a:rPr lang="en-US" dirty="0" smtClean="0"/>
              <a:t>Take ONE free </a:t>
            </a:r>
            <a:r>
              <a:rPr lang="en-US" dirty="0" err="1" smtClean="0"/>
              <a:t>GMATPrep</a:t>
            </a:r>
            <a:r>
              <a:rPr lang="en-US" dirty="0" smtClean="0"/>
              <a:t> exam</a:t>
            </a:r>
          </a:p>
          <a:p>
            <a:pPr lvl="1"/>
            <a:r>
              <a:rPr lang="en-US" dirty="0" smtClean="0"/>
              <a:t>If you’re 100+ points away, be prepared for a LOT of studying</a:t>
            </a:r>
          </a:p>
          <a:p>
            <a:pPr lvl="1"/>
            <a:r>
              <a:rPr lang="en-US" dirty="0" smtClean="0"/>
              <a:t>Save remaining 5 </a:t>
            </a:r>
            <a:r>
              <a:rPr lang="en-US" dirty="0" err="1" smtClean="0"/>
              <a:t>GMATPrep</a:t>
            </a:r>
            <a:r>
              <a:rPr lang="en-US" dirty="0" smtClean="0"/>
              <a:t> exams for later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600" dirty="0" err="1" smtClean="0">
                <a:solidFill>
                  <a:srgbClr val="000000"/>
                </a:solidFill>
              </a:rPr>
              <a:t>www.youtube.com</a:t>
            </a:r>
            <a:r>
              <a:rPr lang="en-US" sz="1600" dirty="0" smtClean="0">
                <a:solidFill>
                  <a:srgbClr val="000000"/>
                </a:solidFill>
              </a:rPr>
              <a:t>/</a:t>
            </a:r>
            <a:r>
              <a:rPr lang="en-US" sz="1600" dirty="0" err="1" smtClean="0">
                <a:solidFill>
                  <a:srgbClr val="000000"/>
                </a:solidFill>
              </a:rPr>
              <a:t>gmatclub</a:t>
            </a:r>
            <a:r>
              <a:rPr lang="en-US" sz="1600" dirty="0" smtClean="0">
                <a:solidFill>
                  <a:srgbClr val="000000"/>
                </a:solidFill>
              </a:rPr>
              <a:t>  </a:t>
            </a:r>
            <a:r>
              <a:rPr lang="en-US" sz="1600" dirty="0" err="1" smtClean="0">
                <a:solidFill>
                  <a:srgbClr val="000000"/>
                </a:solidFill>
              </a:rPr>
              <a:t>www.gmatninja.com</a:t>
            </a:r>
            <a:r>
              <a:rPr lang="en-US" sz="1600" dirty="0" smtClean="0">
                <a:solidFill>
                  <a:srgbClr val="000000"/>
                </a:solidFill>
              </a:rPr>
              <a:t>        </a:t>
            </a:r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110D9-E501-6943-84B8-91A2E22B0E04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50200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Phase 2: long-term foundations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Verbal: CR &amp; RC </a:t>
            </a:r>
          </a:p>
          <a:p>
            <a:pPr lvl="1"/>
            <a:r>
              <a:rPr lang="en-US" dirty="0" smtClean="0"/>
              <a:t>RC Beginner’s Guide: </a:t>
            </a:r>
            <a:r>
              <a:rPr lang="en-US" dirty="0">
                <a:hlinkClick r:id="rId3"/>
              </a:rPr>
              <a:t>http://bit.ly/</a:t>
            </a:r>
            <a:r>
              <a:rPr lang="en-US" dirty="0" smtClean="0">
                <a:hlinkClick r:id="rId3"/>
              </a:rPr>
              <a:t>2G8NXK8</a:t>
            </a:r>
            <a:endParaRPr lang="en-US" dirty="0"/>
          </a:p>
          <a:p>
            <a:pPr lvl="1"/>
            <a:r>
              <a:rPr lang="en-US" dirty="0" smtClean="0"/>
              <a:t>CR Beginner’s Guide: </a:t>
            </a:r>
            <a:r>
              <a:rPr lang="en-US" dirty="0">
                <a:hlinkClick r:id="rId4"/>
              </a:rPr>
              <a:t>http://bit.ly/</a:t>
            </a:r>
            <a:r>
              <a:rPr lang="en-US" dirty="0" smtClean="0">
                <a:hlinkClick r:id="rId4"/>
              </a:rPr>
              <a:t>2BpSwkl</a:t>
            </a:r>
            <a:endParaRPr lang="en-US" dirty="0" smtClean="0"/>
          </a:p>
          <a:p>
            <a:pPr lvl="1"/>
            <a:r>
              <a:rPr lang="en-US" dirty="0" smtClean="0"/>
              <a:t>LSAT for RC &amp; CR: </a:t>
            </a:r>
            <a:r>
              <a:rPr lang="en-US" dirty="0">
                <a:hlinkClick r:id="rId5"/>
              </a:rPr>
              <a:t>http://bit.ly/2GaG8E2</a:t>
            </a:r>
            <a:r>
              <a:rPr lang="en-US" dirty="0" smtClean="0">
                <a:effectLst/>
              </a:rPr>
              <a:t> </a:t>
            </a:r>
          </a:p>
          <a:p>
            <a:pPr lvl="1"/>
            <a:r>
              <a:rPr lang="en-US" dirty="0" smtClean="0"/>
              <a:t>Improve your reading</a:t>
            </a:r>
            <a:r>
              <a:rPr lang="mr-IN" dirty="0" smtClean="0"/>
              <a:t>…</a:t>
            </a:r>
            <a:r>
              <a:rPr lang="en-US" dirty="0" smtClean="0"/>
              <a:t>? </a:t>
            </a:r>
            <a:endParaRPr lang="en-US" dirty="0"/>
          </a:p>
          <a:p>
            <a:r>
              <a:rPr lang="en-US" dirty="0" smtClean="0"/>
              <a:t>Quant </a:t>
            </a:r>
          </a:p>
          <a:p>
            <a:pPr lvl="1"/>
            <a:r>
              <a:rPr lang="en-US" dirty="0" smtClean="0">
                <a:effectLst/>
              </a:rPr>
              <a:t>“All you need!” (@Bunuel): </a:t>
            </a:r>
            <a:r>
              <a:rPr lang="en-US" dirty="0">
                <a:hlinkClick r:id="rId6"/>
              </a:rPr>
              <a:t>http://bit.ly/</a:t>
            </a:r>
            <a:r>
              <a:rPr lang="en-US" dirty="0" smtClean="0">
                <a:hlinkClick r:id="rId6"/>
              </a:rPr>
              <a:t>2F1whRx</a:t>
            </a:r>
            <a:endParaRPr lang="en-US" dirty="0" smtClean="0"/>
          </a:p>
          <a:p>
            <a:pPr lvl="1"/>
            <a:r>
              <a:rPr lang="en-US" dirty="0" smtClean="0"/>
              <a:t>Emphasis on algebra, arithmetic, &amp; </a:t>
            </a:r>
            <a:r>
              <a:rPr lang="en-US" b="1" dirty="0" smtClean="0"/>
              <a:t>execution</a:t>
            </a:r>
          </a:p>
          <a:p>
            <a:r>
              <a:rPr lang="en-US" dirty="0" smtClean="0"/>
              <a:t>Need 100+ </a:t>
            </a:r>
            <a:r>
              <a:rPr lang="en-US" dirty="0" err="1" smtClean="0"/>
              <a:t>pts</a:t>
            </a:r>
            <a:r>
              <a:rPr lang="en-US" dirty="0" smtClean="0"/>
              <a:t>? Save best </a:t>
            </a:r>
            <a:r>
              <a:rPr lang="en-US" dirty="0"/>
              <a:t>materials for </a:t>
            </a:r>
            <a:r>
              <a:rPr lang="en-US" dirty="0" smtClean="0"/>
              <a:t>later!</a:t>
            </a:r>
            <a:endParaRPr lang="en-US" dirty="0"/>
          </a:p>
          <a:p>
            <a:pPr lvl="1"/>
            <a:endParaRPr lang="en-US" dirty="0" smtClean="0"/>
          </a:p>
          <a:p>
            <a:pPr marL="457200" lvl="1" indent="0">
              <a:buNone/>
            </a:pPr>
            <a:endParaRPr lang="en-US" dirty="0"/>
          </a:p>
          <a:p>
            <a:pPr lvl="1"/>
            <a:endParaRPr lang="en-US" dirty="0" smtClean="0">
              <a:effectLst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600" dirty="0" err="1" smtClean="0">
                <a:solidFill>
                  <a:srgbClr val="000000"/>
                </a:solidFill>
              </a:rPr>
              <a:t>www.youtube.com</a:t>
            </a:r>
            <a:r>
              <a:rPr lang="en-US" sz="1600" dirty="0" smtClean="0">
                <a:solidFill>
                  <a:srgbClr val="000000"/>
                </a:solidFill>
              </a:rPr>
              <a:t>/</a:t>
            </a:r>
            <a:r>
              <a:rPr lang="en-US" sz="1600" dirty="0" err="1" smtClean="0">
                <a:solidFill>
                  <a:srgbClr val="000000"/>
                </a:solidFill>
              </a:rPr>
              <a:t>gmatclub</a:t>
            </a:r>
            <a:r>
              <a:rPr lang="en-US" sz="1600" dirty="0" smtClean="0">
                <a:solidFill>
                  <a:srgbClr val="000000"/>
                </a:solidFill>
              </a:rPr>
              <a:t>  </a:t>
            </a:r>
            <a:r>
              <a:rPr lang="en-US" sz="1600" dirty="0" err="1" smtClean="0">
                <a:solidFill>
                  <a:srgbClr val="000000"/>
                </a:solidFill>
              </a:rPr>
              <a:t>www.gmatninja.com</a:t>
            </a:r>
            <a:r>
              <a:rPr lang="en-US" sz="1600" dirty="0" smtClean="0">
                <a:solidFill>
                  <a:srgbClr val="000000"/>
                </a:solidFill>
              </a:rPr>
              <a:t>        </a:t>
            </a:r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110D9-E501-6943-84B8-91A2E22B0E04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76842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Phase 3: OGs + SC + timing practice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CR/RC: transition from LSATs to GMAT OG</a:t>
            </a:r>
          </a:p>
          <a:p>
            <a:pPr lvl="1"/>
            <a:r>
              <a:rPr lang="en-US" dirty="0" smtClean="0"/>
              <a:t>For V40</a:t>
            </a:r>
            <a:r>
              <a:rPr lang="en-US" dirty="0"/>
              <a:t>: ~80% on LSATs in </a:t>
            </a:r>
            <a:r>
              <a:rPr lang="en-US" dirty="0" smtClean="0"/>
              <a:t>under an hour</a:t>
            </a:r>
          </a:p>
          <a:p>
            <a:r>
              <a:rPr lang="en-US" dirty="0" smtClean="0"/>
              <a:t>SC: grammar is good, but meaning is king</a:t>
            </a:r>
            <a:endParaRPr lang="en-US" dirty="0"/>
          </a:p>
          <a:p>
            <a:pPr lvl="1"/>
            <a:r>
              <a:rPr lang="en-US" dirty="0" smtClean="0"/>
              <a:t>SC Beginner’s Guide: </a:t>
            </a:r>
            <a:r>
              <a:rPr lang="en-US" dirty="0">
                <a:hlinkClick r:id="rId3"/>
              </a:rPr>
              <a:t>http://bit.ly/</a:t>
            </a:r>
            <a:r>
              <a:rPr lang="en-US" dirty="0" smtClean="0">
                <a:hlinkClick r:id="rId3"/>
              </a:rPr>
              <a:t>2Hcg3FX</a:t>
            </a:r>
            <a:endParaRPr lang="en-US" dirty="0" smtClean="0"/>
          </a:p>
          <a:p>
            <a:pPr lvl="1"/>
            <a:r>
              <a:rPr lang="en-US" dirty="0" smtClean="0"/>
              <a:t>Only a few hundred questions available</a:t>
            </a:r>
          </a:p>
          <a:p>
            <a:r>
              <a:rPr lang="en-US" dirty="0" smtClean="0"/>
              <a:t>Quant</a:t>
            </a:r>
          </a:p>
          <a:p>
            <a:pPr lvl="1"/>
            <a:r>
              <a:rPr lang="en-US" dirty="0" smtClean="0"/>
              <a:t>Focus more on less-common question types</a:t>
            </a:r>
          </a:p>
          <a:p>
            <a:pPr lvl="1"/>
            <a:r>
              <a:rPr lang="en-US" dirty="0" smtClean="0"/>
              <a:t>Non-official practice tests for timing practice</a:t>
            </a:r>
          </a:p>
          <a:p>
            <a:endParaRPr lang="en-US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600" dirty="0" err="1" smtClean="0">
                <a:solidFill>
                  <a:srgbClr val="000000"/>
                </a:solidFill>
              </a:rPr>
              <a:t>www.youtube.com</a:t>
            </a:r>
            <a:r>
              <a:rPr lang="en-US" sz="1600" dirty="0" smtClean="0">
                <a:solidFill>
                  <a:srgbClr val="000000"/>
                </a:solidFill>
              </a:rPr>
              <a:t>/</a:t>
            </a:r>
            <a:r>
              <a:rPr lang="en-US" sz="1600" dirty="0" err="1" smtClean="0">
                <a:solidFill>
                  <a:srgbClr val="000000"/>
                </a:solidFill>
              </a:rPr>
              <a:t>gmatclub</a:t>
            </a:r>
            <a:r>
              <a:rPr lang="en-US" sz="1600" dirty="0" smtClean="0">
                <a:solidFill>
                  <a:srgbClr val="000000"/>
                </a:solidFill>
              </a:rPr>
              <a:t>  </a:t>
            </a:r>
            <a:r>
              <a:rPr lang="en-US" sz="1600" dirty="0" err="1" smtClean="0">
                <a:solidFill>
                  <a:srgbClr val="000000"/>
                </a:solidFill>
              </a:rPr>
              <a:t>www.gmatninja.com</a:t>
            </a:r>
            <a:r>
              <a:rPr lang="en-US" sz="1600" dirty="0" smtClean="0">
                <a:solidFill>
                  <a:srgbClr val="000000"/>
                </a:solidFill>
              </a:rPr>
              <a:t>        </a:t>
            </a:r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110D9-E501-6943-84B8-91A2E22B0E04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76842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“Graduating” from phase 3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All homework: no careless errors</a:t>
            </a:r>
          </a:p>
          <a:p>
            <a:r>
              <a:rPr lang="en-US" dirty="0" smtClean="0">
                <a:effectLst/>
              </a:rPr>
              <a:t>Quant practice tests: nothing over 3 minutes</a:t>
            </a:r>
          </a:p>
          <a:p>
            <a:pPr lvl="1"/>
            <a:r>
              <a:rPr lang="en-US" dirty="0" smtClean="0"/>
              <a:t>Non-official quant tests aren’t 100% accurate, but they’re good practice </a:t>
            </a:r>
          </a:p>
          <a:p>
            <a:pPr lvl="1"/>
            <a:r>
              <a:rPr lang="en-US" dirty="0" smtClean="0">
                <a:effectLst/>
              </a:rPr>
              <a:t>Avoid non-official verbal tests</a:t>
            </a:r>
          </a:p>
          <a:p>
            <a:r>
              <a:rPr lang="en-US" dirty="0" smtClean="0">
                <a:effectLst/>
              </a:rPr>
              <a:t>Strong overall results </a:t>
            </a:r>
          </a:p>
          <a:p>
            <a:pPr lvl="1"/>
            <a:r>
              <a:rPr lang="en-US" dirty="0" smtClean="0"/>
              <a:t>Difficulty levels vary throughout OGs</a:t>
            </a:r>
          </a:p>
          <a:p>
            <a:pPr lvl="1"/>
            <a:r>
              <a:rPr lang="en-US" dirty="0" smtClean="0"/>
              <a:t>Good time to use OG diagnostic</a:t>
            </a:r>
            <a:endParaRPr lang="en-US" dirty="0" smtClean="0">
              <a:effectLst/>
            </a:endParaRPr>
          </a:p>
          <a:p>
            <a:pPr lvl="1"/>
            <a:endParaRPr lang="en-US" dirty="0" smtClean="0">
              <a:effectLst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600" dirty="0" err="1" smtClean="0">
                <a:solidFill>
                  <a:srgbClr val="000000"/>
                </a:solidFill>
              </a:rPr>
              <a:t>www.youtube.com</a:t>
            </a:r>
            <a:r>
              <a:rPr lang="en-US" sz="1600" dirty="0" smtClean="0">
                <a:solidFill>
                  <a:srgbClr val="000000"/>
                </a:solidFill>
              </a:rPr>
              <a:t>/</a:t>
            </a:r>
            <a:r>
              <a:rPr lang="en-US" sz="1600" dirty="0" err="1" smtClean="0">
                <a:solidFill>
                  <a:srgbClr val="000000"/>
                </a:solidFill>
              </a:rPr>
              <a:t>gmatclub</a:t>
            </a:r>
            <a:r>
              <a:rPr lang="en-US" sz="1600" dirty="0" smtClean="0">
                <a:solidFill>
                  <a:srgbClr val="000000"/>
                </a:solidFill>
              </a:rPr>
              <a:t>  </a:t>
            </a:r>
            <a:r>
              <a:rPr lang="en-US" sz="1600" dirty="0" err="1" smtClean="0">
                <a:solidFill>
                  <a:srgbClr val="000000"/>
                </a:solidFill>
              </a:rPr>
              <a:t>www.gmatninja.com</a:t>
            </a:r>
            <a:r>
              <a:rPr lang="en-US" sz="1600" dirty="0" smtClean="0">
                <a:solidFill>
                  <a:srgbClr val="000000"/>
                </a:solidFill>
              </a:rPr>
              <a:t>        </a:t>
            </a:r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110D9-E501-6943-84B8-91A2E22B0E04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50958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Phase 4: </a:t>
            </a:r>
            <a:r>
              <a:rPr lang="en-US" dirty="0" err="1" smtClean="0"/>
              <a:t>GMATPrep</a:t>
            </a:r>
            <a:r>
              <a:rPr lang="en-US" dirty="0" smtClean="0"/>
              <a:t> &amp; final polishing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Final 5 (or 6) </a:t>
            </a:r>
            <a:r>
              <a:rPr lang="en-US" dirty="0" err="1" smtClean="0"/>
              <a:t>GMATPrep</a:t>
            </a:r>
            <a:r>
              <a:rPr lang="en-US" dirty="0" smtClean="0"/>
              <a:t> Exams</a:t>
            </a:r>
          </a:p>
          <a:p>
            <a:pPr lvl="1"/>
            <a:r>
              <a:rPr lang="en-US" dirty="0" smtClean="0"/>
              <a:t>Buy the Exam Packs! </a:t>
            </a:r>
            <a:r>
              <a:rPr lang="en-US" dirty="0">
                <a:hlinkClick r:id="rId3"/>
              </a:rPr>
              <a:t>http://bit.ly/</a:t>
            </a:r>
            <a:r>
              <a:rPr lang="en-US" dirty="0" smtClean="0">
                <a:hlinkClick r:id="rId3"/>
              </a:rPr>
              <a:t>2En3mGl</a:t>
            </a:r>
            <a:endParaRPr lang="en-US" dirty="0" smtClean="0"/>
          </a:p>
          <a:p>
            <a:r>
              <a:rPr lang="en-US" dirty="0" err="1" smtClean="0"/>
              <a:t>GMATPrep</a:t>
            </a:r>
            <a:r>
              <a:rPr lang="en-US" dirty="0" smtClean="0"/>
              <a:t> “fake tests” using Question Pack 1</a:t>
            </a:r>
          </a:p>
          <a:p>
            <a:pPr lvl="1"/>
            <a:r>
              <a:rPr lang="en-US" dirty="0" smtClean="0"/>
              <a:t>$30 buys enough questions for 4-6 tests</a:t>
            </a:r>
          </a:p>
          <a:p>
            <a:pPr lvl="1"/>
            <a:r>
              <a:rPr lang="en-US" dirty="0" smtClean="0"/>
              <a:t>“Fake test” instructions:</a:t>
            </a:r>
            <a:r>
              <a:rPr lang="en-US" dirty="0"/>
              <a:t> </a:t>
            </a:r>
            <a:r>
              <a:rPr lang="en-US" dirty="0" smtClean="0">
                <a:hlinkClick r:id="rId4"/>
              </a:rPr>
              <a:t>http</a:t>
            </a:r>
            <a:r>
              <a:rPr lang="en-US" dirty="0">
                <a:hlinkClick r:id="rId4"/>
              </a:rPr>
              <a:t>://bit.ly/</a:t>
            </a:r>
            <a:r>
              <a:rPr lang="en-US" dirty="0" smtClean="0">
                <a:hlinkClick r:id="rId4"/>
              </a:rPr>
              <a:t>2o5hf4Y</a:t>
            </a:r>
            <a:endParaRPr lang="en-US" dirty="0" smtClean="0"/>
          </a:p>
          <a:p>
            <a:r>
              <a:rPr lang="en-US" dirty="0" smtClean="0"/>
              <a:t>Work on weaknesses between exams</a:t>
            </a:r>
          </a:p>
          <a:p>
            <a:r>
              <a:rPr lang="en-US" dirty="0" smtClean="0"/>
              <a:t>Be honest about your scores</a:t>
            </a:r>
          </a:p>
          <a:p>
            <a:pPr lvl="1"/>
            <a:r>
              <a:rPr lang="en-US" dirty="0" smtClean="0"/>
              <a:t>Luck might buy +/- 30 points, but not much more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600" dirty="0" err="1" smtClean="0">
                <a:solidFill>
                  <a:srgbClr val="000000"/>
                </a:solidFill>
              </a:rPr>
              <a:t>www.youtube.com</a:t>
            </a:r>
            <a:r>
              <a:rPr lang="en-US" sz="1600" dirty="0" smtClean="0">
                <a:solidFill>
                  <a:srgbClr val="000000"/>
                </a:solidFill>
              </a:rPr>
              <a:t>/</a:t>
            </a:r>
            <a:r>
              <a:rPr lang="en-US" sz="1600" dirty="0" err="1" smtClean="0">
                <a:solidFill>
                  <a:srgbClr val="000000"/>
                </a:solidFill>
              </a:rPr>
              <a:t>gmatclub</a:t>
            </a:r>
            <a:r>
              <a:rPr lang="en-US" sz="1600" dirty="0" smtClean="0">
                <a:solidFill>
                  <a:srgbClr val="000000"/>
                </a:solidFill>
              </a:rPr>
              <a:t>  </a:t>
            </a:r>
            <a:r>
              <a:rPr lang="en-US" sz="1600" dirty="0" err="1" smtClean="0">
                <a:solidFill>
                  <a:srgbClr val="000000"/>
                </a:solidFill>
              </a:rPr>
              <a:t>www.gmatninja.com</a:t>
            </a:r>
            <a:r>
              <a:rPr lang="en-US" sz="1600" dirty="0" smtClean="0">
                <a:solidFill>
                  <a:srgbClr val="000000"/>
                </a:solidFill>
              </a:rPr>
              <a:t>        </a:t>
            </a:r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110D9-E501-6943-84B8-91A2E22B0E04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76842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94361"/>
            <a:ext cx="7772400" cy="1470025"/>
          </a:xfrm>
        </p:spPr>
        <p:txBody>
          <a:bodyPr/>
          <a:lstStyle/>
          <a:p>
            <a:r>
              <a:rPr lang="en-US" dirty="0" smtClean="0"/>
              <a:t>Part 2: Self-study principles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600" dirty="0" err="1" smtClean="0">
                <a:solidFill>
                  <a:srgbClr val="000000"/>
                </a:solidFill>
              </a:rPr>
              <a:t>www.youtube.com</a:t>
            </a:r>
            <a:r>
              <a:rPr lang="en-US" sz="1600" dirty="0" smtClean="0">
                <a:solidFill>
                  <a:srgbClr val="000000"/>
                </a:solidFill>
              </a:rPr>
              <a:t>/</a:t>
            </a:r>
            <a:r>
              <a:rPr lang="en-US" sz="1600" dirty="0" err="1" smtClean="0">
                <a:solidFill>
                  <a:srgbClr val="000000"/>
                </a:solidFill>
              </a:rPr>
              <a:t>gmatclub</a:t>
            </a:r>
            <a:r>
              <a:rPr lang="en-US" sz="1600" dirty="0" smtClean="0">
                <a:solidFill>
                  <a:srgbClr val="000000"/>
                </a:solidFill>
              </a:rPr>
              <a:t>  </a:t>
            </a:r>
            <a:r>
              <a:rPr lang="en-US" sz="1600" dirty="0" err="1" smtClean="0">
                <a:solidFill>
                  <a:srgbClr val="000000"/>
                </a:solidFill>
              </a:rPr>
              <a:t>www.gmatninja.com</a:t>
            </a:r>
            <a:r>
              <a:rPr lang="en-US" sz="1600" dirty="0" smtClean="0">
                <a:solidFill>
                  <a:srgbClr val="000000"/>
                </a:solidFill>
              </a:rPr>
              <a:t>        </a:t>
            </a:r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110D9-E501-6943-84B8-91A2E22B0E04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53219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1. Official questions are king! But</a:t>
            </a:r>
            <a:r>
              <a:rPr lang="mr-IN" dirty="0" smtClean="0"/>
              <a:t>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Manage materials carefully! </a:t>
            </a:r>
          </a:p>
          <a:p>
            <a:r>
              <a:rPr lang="en-US" dirty="0" smtClean="0"/>
              <a:t>OGs (including quant/verbal guides):</a:t>
            </a:r>
          </a:p>
          <a:p>
            <a:pPr lvl="1"/>
            <a:r>
              <a:rPr lang="en-US" dirty="0" smtClean="0"/>
              <a:t>Just over 700 quant, 700 verbal questions</a:t>
            </a:r>
          </a:p>
          <a:p>
            <a:pPr lvl="1"/>
            <a:r>
              <a:rPr lang="en-US" dirty="0" smtClean="0"/>
              <a:t>3 hours/day? You’ll be done in two weeks!</a:t>
            </a:r>
          </a:p>
          <a:p>
            <a:pPr lvl="1"/>
            <a:r>
              <a:rPr lang="en-US" dirty="0" smtClean="0"/>
              <a:t>OG: 2018 ed. + 12</a:t>
            </a:r>
            <a:r>
              <a:rPr lang="en-US" baseline="30000" dirty="0" smtClean="0"/>
              <a:t>th</a:t>
            </a:r>
            <a:r>
              <a:rPr lang="en-US" dirty="0" smtClean="0"/>
              <a:t> ed. = </a:t>
            </a:r>
            <a:r>
              <a:rPr lang="en-US" dirty="0"/>
              <a:t>6</a:t>
            </a:r>
            <a:r>
              <a:rPr lang="en-US" dirty="0" smtClean="0"/>
              <a:t>0% “bonus”</a:t>
            </a:r>
          </a:p>
          <a:p>
            <a:r>
              <a:rPr lang="en-US" dirty="0" err="1" smtClean="0"/>
              <a:t>GMATPrep</a:t>
            </a:r>
            <a:r>
              <a:rPr lang="en-US" dirty="0" smtClean="0"/>
              <a:t> = 6 tests only</a:t>
            </a:r>
          </a:p>
          <a:p>
            <a:r>
              <a:rPr lang="en-US" dirty="0" err="1" smtClean="0"/>
              <a:t>GMATPrep</a:t>
            </a:r>
            <a:r>
              <a:rPr lang="en-US" dirty="0" smtClean="0"/>
              <a:t> Question Pack</a:t>
            </a:r>
          </a:p>
          <a:p>
            <a:pPr lvl="1"/>
            <a:r>
              <a:rPr lang="en-US" dirty="0" smtClean="0"/>
              <a:t>225 verbal, 230 quant</a:t>
            </a:r>
          </a:p>
          <a:p>
            <a:pPr lvl="1"/>
            <a:r>
              <a:rPr lang="en-US" dirty="0" smtClean="0"/>
              <a:t>Best used as “fake tests”: </a:t>
            </a:r>
            <a:r>
              <a:rPr lang="en-US" dirty="0">
                <a:hlinkClick r:id="rId3"/>
              </a:rPr>
              <a:t>http://bit.ly/</a:t>
            </a:r>
            <a:r>
              <a:rPr lang="en-US" dirty="0" smtClean="0">
                <a:hlinkClick r:id="rId3"/>
              </a:rPr>
              <a:t>2o5hf4Y</a:t>
            </a:r>
            <a:endParaRPr lang="en-US" dirty="0" smtClean="0"/>
          </a:p>
          <a:p>
            <a:r>
              <a:rPr lang="en-US" dirty="0" smtClean="0"/>
              <a:t>Choose non-official resources carefully</a:t>
            </a:r>
          </a:p>
          <a:p>
            <a:endParaRPr lang="en-US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600" dirty="0" err="1" smtClean="0">
                <a:solidFill>
                  <a:srgbClr val="000000"/>
                </a:solidFill>
              </a:rPr>
              <a:t>www.youtube.com</a:t>
            </a:r>
            <a:r>
              <a:rPr lang="en-US" sz="1600" dirty="0" smtClean="0">
                <a:solidFill>
                  <a:srgbClr val="000000"/>
                </a:solidFill>
              </a:rPr>
              <a:t>/</a:t>
            </a:r>
            <a:r>
              <a:rPr lang="en-US" sz="1600" dirty="0" err="1" smtClean="0">
                <a:solidFill>
                  <a:srgbClr val="000000"/>
                </a:solidFill>
              </a:rPr>
              <a:t>gmatclub</a:t>
            </a:r>
            <a:r>
              <a:rPr lang="en-US" sz="1600" dirty="0" smtClean="0">
                <a:solidFill>
                  <a:srgbClr val="000000"/>
                </a:solidFill>
              </a:rPr>
              <a:t>  </a:t>
            </a:r>
            <a:r>
              <a:rPr lang="en-US" sz="1600" dirty="0" err="1" smtClean="0">
                <a:solidFill>
                  <a:srgbClr val="000000"/>
                </a:solidFill>
              </a:rPr>
              <a:t>www.gmatninja.com</a:t>
            </a:r>
            <a:r>
              <a:rPr lang="en-US" sz="1600" dirty="0" smtClean="0">
                <a:solidFill>
                  <a:srgbClr val="000000"/>
                </a:solidFill>
              </a:rPr>
              <a:t>        </a:t>
            </a:r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110D9-E501-6943-84B8-91A2E22B0E04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9616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2. ZERO TOLERANCE for dumb errors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Adaptive test</a:t>
            </a:r>
          </a:p>
          <a:p>
            <a:pPr lvl="1"/>
            <a:r>
              <a:rPr lang="en-US" dirty="0" smtClean="0"/>
              <a:t>Score is based primarily on WHICH questions you miss, not how many you miss</a:t>
            </a:r>
          </a:p>
          <a:p>
            <a:pPr lvl="1"/>
            <a:r>
              <a:rPr lang="en-US" dirty="0" smtClean="0"/>
              <a:t>Score = level of question at which you get (very roughly) 40% correct</a:t>
            </a:r>
          </a:p>
          <a:p>
            <a:r>
              <a:rPr lang="en-US" dirty="0" smtClean="0"/>
              <a:t>If you miss a few easy questions, you’ll see more easy questions</a:t>
            </a:r>
            <a:r>
              <a:rPr lang="mr-IN" dirty="0" smtClean="0"/>
              <a:t>…</a:t>
            </a:r>
            <a:r>
              <a:rPr lang="en-US" dirty="0" smtClean="0"/>
              <a:t> and then you’re totally, fully, comprehensively, epically, unbelievably screwed.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600" dirty="0" err="1" smtClean="0">
                <a:solidFill>
                  <a:srgbClr val="000000"/>
                </a:solidFill>
              </a:rPr>
              <a:t>www.youtube.com</a:t>
            </a:r>
            <a:r>
              <a:rPr lang="en-US" sz="1600" dirty="0" smtClean="0">
                <a:solidFill>
                  <a:srgbClr val="000000"/>
                </a:solidFill>
              </a:rPr>
              <a:t>/</a:t>
            </a:r>
            <a:r>
              <a:rPr lang="en-US" sz="1600" dirty="0" err="1" smtClean="0">
                <a:solidFill>
                  <a:srgbClr val="000000"/>
                </a:solidFill>
              </a:rPr>
              <a:t>gmatclub</a:t>
            </a:r>
            <a:r>
              <a:rPr lang="en-US" sz="1600" dirty="0" smtClean="0">
                <a:solidFill>
                  <a:srgbClr val="000000"/>
                </a:solidFill>
              </a:rPr>
              <a:t>  </a:t>
            </a:r>
            <a:r>
              <a:rPr lang="en-US" sz="1600" dirty="0" err="1" smtClean="0">
                <a:solidFill>
                  <a:srgbClr val="000000"/>
                </a:solidFill>
              </a:rPr>
              <a:t>www.gmatninja.com</a:t>
            </a:r>
            <a:r>
              <a:rPr lang="en-US" sz="1600" dirty="0" smtClean="0">
                <a:solidFill>
                  <a:srgbClr val="000000"/>
                </a:solidFill>
              </a:rPr>
              <a:t>        </a:t>
            </a:r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110D9-E501-6943-84B8-91A2E22B0E04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68873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2. ZERO TOLERANCE for dumb errors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Be systematic</a:t>
            </a:r>
          </a:p>
          <a:p>
            <a:pPr lvl="1"/>
            <a:r>
              <a:rPr lang="en-US" dirty="0" smtClean="0"/>
              <a:t>Quant: read every question twice, check your work as you go, reread again at the end</a:t>
            </a:r>
          </a:p>
          <a:p>
            <a:pPr lvl="1"/>
            <a:r>
              <a:rPr lang="en-US" dirty="0" smtClean="0"/>
              <a:t>Verbal: find your optimal intensity</a:t>
            </a:r>
          </a:p>
          <a:p>
            <a:r>
              <a:rPr lang="en-US" dirty="0" smtClean="0"/>
              <a:t>Manage your time wisely</a:t>
            </a:r>
          </a:p>
          <a:p>
            <a:pPr lvl="1"/>
            <a:r>
              <a:rPr lang="en-US" dirty="0" smtClean="0"/>
              <a:t>Quant: skip the hard stuff </a:t>
            </a:r>
            <a:r>
              <a:rPr lang="mr-IN" dirty="0" smtClean="0"/>
              <a:t>–</a:t>
            </a:r>
            <a:r>
              <a:rPr lang="en-US" dirty="0" smtClean="0"/>
              <a:t> nothing over 3 </a:t>
            </a:r>
            <a:r>
              <a:rPr lang="en-US" dirty="0" err="1" smtClean="0"/>
              <a:t>mins</a:t>
            </a:r>
            <a:r>
              <a:rPr lang="en-US" dirty="0" smtClean="0"/>
              <a:t>.</a:t>
            </a:r>
          </a:p>
          <a:p>
            <a:pPr lvl="1"/>
            <a:r>
              <a:rPr lang="en-US" dirty="0" smtClean="0"/>
              <a:t>Verbal: no gimmicks; guess at the end if necessary</a:t>
            </a:r>
          </a:p>
          <a:p>
            <a:pPr lvl="1"/>
            <a:r>
              <a:rPr lang="en-US" dirty="0" smtClean="0"/>
              <a:t>“Catching up” never works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600" dirty="0" err="1" smtClean="0">
                <a:solidFill>
                  <a:srgbClr val="000000"/>
                </a:solidFill>
              </a:rPr>
              <a:t>www.youtube.com</a:t>
            </a:r>
            <a:r>
              <a:rPr lang="en-US" sz="1600" dirty="0" smtClean="0">
                <a:solidFill>
                  <a:srgbClr val="000000"/>
                </a:solidFill>
              </a:rPr>
              <a:t>/</a:t>
            </a:r>
            <a:r>
              <a:rPr lang="en-US" sz="1600" dirty="0" err="1" smtClean="0">
                <a:solidFill>
                  <a:srgbClr val="000000"/>
                </a:solidFill>
              </a:rPr>
              <a:t>gmatclub</a:t>
            </a:r>
            <a:r>
              <a:rPr lang="en-US" sz="1600" dirty="0" smtClean="0">
                <a:solidFill>
                  <a:srgbClr val="000000"/>
                </a:solidFill>
              </a:rPr>
              <a:t>  </a:t>
            </a:r>
            <a:r>
              <a:rPr lang="en-US" sz="1600" dirty="0" err="1" smtClean="0">
                <a:solidFill>
                  <a:srgbClr val="000000"/>
                </a:solidFill>
              </a:rPr>
              <a:t>www.gmatninja.com</a:t>
            </a:r>
            <a:r>
              <a:rPr lang="en-US" sz="1600" dirty="0" smtClean="0">
                <a:solidFill>
                  <a:srgbClr val="000000"/>
                </a:solidFill>
              </a:rPr>
              <a:t>        </a:t>
            </a:r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110D9-E501-6943-84B8-91A2E22B0E04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76759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3. Redo, don’t review</a:t>
            </a:r>
            <a:r>
              <a:rPr lang="mr-IN" dirty="0" smtClean="0"/>
              <a:t>…</a:t>
            </a:r>
            <a:r>
              <a:rPr lang="en-US" dirty="0" smtClean="0"/>
              <a:t> yet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OG explanations are crappy </a:t>
            </a:r>
          </a:p>
          <a:p>
            <a:pPr lvl="1"/>
            <a:r>
              <a:rPr lang="en-US" dirty="0" smtClean="0"/>
              <a:t>NOT written by actual question-writers</a:t>
            </a:r>
          </a:p>
          <a:p>
            <a:r>
              <a:rPr lang="en-US" dirty="0" smtClean="0"/>
              <a:t>Explanations can’t say where YOU went wrong</a:t>
            </a:r>
          </a:p>
          <a:p>
            <a:r>
              <a:rPr lang="en-US" dirty="0" smtClean="0"/>
              <a:t>Redo your mistakes a day or two later</a:t>
            </a:r>
            <a:r>
              <a:rPr lang="mr-IN" dirty="0" smtClean="0"/>
              <a:t>…</a:t>
            </a:r>
            <a:r>
              <a:rPr lang="en-US" dirty="0" smtClean="0"/>
              <a:t> </a:t>
            </a:r>
          </a:p>
          <a:p>
            <a:pPr lvl="1"/>
            <a:r>
              <a:rPr lang="mr-IN" dirty="0" smtClean="0"/>
              <a:t>…</a:t>
            </a:r>
            <a:r>
              <a:rPr lang="en-US" dirty="0" smtClean="0"/>
              <a:t>after “washing your brain”</a:t>
            </a:r>
          </a:p>
          <a:p>
            <a:r>
              <a:rPr lang="en-US" dirty="0" smtClean="0"/>
              <a:t>Pay special attention to the ones you get RIGHT the 2</a:t>
            </a:r>
            <a:r>
              <a:rPr lang="en-US" baseline="30000" dirty="0" smtClean="0"/>
              <a:t>nd</a:t>
            </a:r>
            <a:r>
              <a:rPr lang="en-US" dirty="0" smtClean="0"/>
              <a:t> time -- how did you goof up?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600" dirty="0" err="1" smtClean="0">
                <a:solidFill>
                  <a:srgbClr val="000000"/>
                </a:solidFill>
              </a:rPr>
              <a:t>www.youtube.com</a:t>
            </a:r>
            <a:r>
              <a:rPr lang="en-US" sz="1600" dirty="0" smtClean="0">
                <a:solidFill>
                  <a:srgbClr val="000000"/>
                </a:solidFill>
              </a:rPr>
              <a:t>/</a:t>
            </a:r>
            <a:r>
              <a:rPr lang="en-US" sz="1600" dirty="0" err="1" smtClean="0">
                <a:solidFill>
                  <a:srgbClr val="000000"/>
                </a:solidFill>
              </a:rPr>
              <a:t>gmatclub</a:t>
            </a:r>
            <a:r>
              <a:rPr lang="en-US" sz="1600" dirty="0" smtClean="0">
                <a:solidFill>
                  <a:srgbClr val="000000"/>
                </a:solidFill>
              </a:rPr>
              <a:t>  </a:t>
            </a:r>
            <a:r>
              <a:rPr lang="en-US" sz="1600" dirty="0" err="1" smtClean="0">
                <a:solidFill>
                  <a:srgbClr val="000000"/>
                </a:solidFill>
              </a:rPr>
              <a:t>www.gmatninja.com</a:t>
            </a:r>
            <a:r>
              <a:rPr lang="en-US" sz="1600" dirty="0" smtClean="0">
                <a:solidFill>
                  <a:srgbClr val="000000"/>
                </a:solidFill>
              </a:rPr>
              <a:t>        </a:t>
            </a:r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110D9-E501-6943-84B8-91A2E22B0E04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84081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4. Track everything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Error logs</a:t>
            </a:r>
          </a:p>
          <a:p>
            <a:pPr lvl="1"/>
            <a:r>
              <a:rPr lang="en-US" dirty="0">
                <a:hlinkClick r:id="rId3"/>
              </a:rPr>
              <a:t>http://bit.ly/</a:t>
            </a:r>
            <a:r>
              <a:rPr lang="en-US" dirty="0" smtClean="0">
                <a:hlinkClick r:id="rId3"/>
              </a:rPr>
              <a:t>2Hfi6bY</a:t>
            </a:r>
            <a:endParaRPr lang="en-US" dirty="0" smtClean="0"/>
          </a:p>
          <a:p>
            <a:pPr lvl="1"/>
            <a:r>
              <a:rPr lang="en-US" dirty="0" smtClean="0"/>
              <a:t>count “careless” errors?</a:t>
            </a:r>
          </a:p>
          <a:p>
            <a:r>
              <a:rPr lang="en-US" dirty="0" smtClean="0"/>
              <a:t>Include times &amp; dates</a:t>
            </a:r>
          </a:p>
          <a:p>
            <a:pPr lvl="1"/>
            <a:r>
              <a:rPr lang="en-US" dirty="0" smtClean="0"/>
              <a:t>Flag questions that took a long time, even if you got them right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600" dirty="0" err="1" smtClean="0">
                <a:solidFill>
                  <a:srgbClr val="000000"/>
                </a:solidFill>
              </a:rPr>
              <a:t>www.youtube.com</a:t>
            </a:r>
            <a:r>
              <a:rPr lang="en-US" sz="1600" dirty="0" smtClean="0">
                <a:solidFill>
                  <a:srgbClr val="000000"/>
                </a:solidFill>
              </a:rPr>
              <a:t>/</a:t>
            </a:r>
            <a:r>
              <a:rPr lang="en-US" sz="1600" dirty="0" err="1" smtClean="0">
                <a:solidFill>
                  <a:srgbClr val="000000"/>
                </a:solidFill>
              </a:rPr>
              <a:t>gmatclub</a:t>
            </a:r>
            <a:r>
              <a:rPr lang="en-US" sz="1600" dirty="0" smtClean="0">
                <a:solidFill>
                  <a:srgbClr val="000000"/>
                </a:solidFill>
              </a:rPr>
              <a:t>  </a:t>
            </a:r>
            <a:r>
              <a:rPr lang="en-US" sz="1600" dirty="0" err="1" smtClean="0">
                <a:solidFill>
                  <a:srgbClr val="000000"/>
                </a:solidFill>
              </a:rPr>
              <a:t>www.gmatninja.com</a:t>
            </a:r>
            <a:r>
              <a:rPr lang="en-US" sz="1600" dirty="0" smtClean="0">
                <a:solidFill>
                  <a:srgbClr val="000000"/>
                </a:solidFill>
              </a:rPr>
              <a:t>        </a:t>
            </a:r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110D9-E501-6943-84B8-91A2E22B0E04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84081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5. No bingeing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2 hours per workday, 4 hours per weekend day </a:t>
            </a:r>
            <a:r>
              <a:rPr lang="en-US" dirty="0" smtClean="0">
                <a:sym typeface="Wingdings"/>
              </a:rPr>
              <a:t>=&gt; ~ 15-18 hours/week</a:t>
            </a:r>
          </a:p>
          <a:p>
            <a:r>
              <a:rPr lang="en-US" dirty="0" smtClean="0">
                <a:sym typeface="Wingdings"/>
              </a:rPr>
              <a:t>Exceeding this might make you crazy and worse at GMAT</a:t>
            </a:r>
          </a:p>
          <a:p>
            <a:r>
              <a:rPr lang="en-US" dirty="0" smtClean="0">
                <a:sym typeface="Wingdings"/>
              </a:rPr>
              <a:t>Maintain exercise, sleep, diet, social life </a:t>
            </a:r>
          </a:p>
          <a:p>
            <a:pPr lvl="1"/>
            <a:r>
              <a:rPr lang="en-US" dirty="0" smtClean="0">
                <a:sym typeface="Wingdings"/>
              </a:rPr>
              <a:t>Anxiety will eat you alive if your life is unbalanced</a:t>
            </a:r>
          </a:p>
          <a:p>
            <a:r>
              <a:rPr lang="en-US" dirty="0" smtClean="0">
                <a:sym typeface="Wingdings"/>
              </a:rPr>
              <a:t>Prioritize your weaknesses</a:t>
            </a:r>
            <a:r>
              <a:rPr lang="mr-IN" dirty="0" smtClean="0">
                <a:sym typeface="Wingdings"/>
              </a:rPr>
              <a:t>…</a:t>
            </a:r>
            <a:r>
              <a:rPr lang="en-US" dirty="0" smtClean="0">
                <a:sym typeface="Wingdings"/>
              </a:rPr>
              <a:t> but don’t binge on question types/topics</a:t>
            </a:r>
            <a:endParaRPr lang="en-US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600" dirty="0" err="1" smtClean="0">
                <a:solidFill>
                  <a:srgbClr val="000000"/>
                </a:solidFill>
              </a:rPr>
              <a:t>www.youtube.com</a:t>
            </a:r>
            <a:r>
              <a:rPr lang="en-US" sz="1600" dirty="0" smtClean="0">
                <a:solidFill>
                  <a:srgbClr val="000000"/>
                </a:solidFill>
              </a:rPr>
              <a:t>/</a:t>
            </a:r>
            <a:r>
              <a:rPr lang="en-US" sz="1600" dirty="0" err="1" smtClean="0">
                <a:solidFill>
                  <a:srgbClr val="000000"/>
                </a:solidFill>
              </a:rPr>
              <a:t>gmatclub</a:t>
            </a:r>
            <a:r>
              <a:rPr lang="en-US" sz="1600" dirty="0" smtClean="0">
                <a:solidFill>
                  <a:srgbClr val="000000"/>
                </a:solidFill>
              </a:rPr>
              <a:t>  </a:t>
            </a:r>
            <a:r>
              <a:rPr lang="en-US" sz="1600" dirty="0" err="1" smtClean="0">
                <a:solidFill>
                  <a:srgbClr val="000000"/>
                </a:solidFill>
              </a:rPr>
              <a:t>www.gmatninja.com</a:t>
            </a:r>
            <a:r>
              <a:rPr lang="en-US" sz="1600" dirty="0" smtClean="0">
                <a:solidFill>
                  <a:srgbClr val="000000"/>
                </a:solidFill>
              </a:rPr>
              <a:t>        </a:t>
            </a:r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110D9-E501-6943-84B8-91A2E22B0E04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9616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6. Stay real, stay inspired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Favorite REAL debriefs</a:t>
            </a:r>
          </a:p>
          <a:p>
            <a:pPr lvl="1"/>
            <a:r>
              <a:rPr lang="en-US" dirty="0"/>
              <a:t>@</a:t>
            </a:r>
            <a:r>
              <a:rPr lang="en-US" dirty="0" err="1"/>
              <a:t>abhishek.pitti</a:t>
            </a:r>
            <a:r>
              <a:rPr lang="en-US" dirty="0"/>
              <a:t>, 420 to</a:t>
            </a:r>
            <a:r>
              <a:rPr lang="en-US" dirty="0">
                <a:sym typeface="Wingdings"/>
              </a:rPr>
              <a:t> HBS: </a:t>
            </a:r>
            <a:r>
              <a:rPr lang="en-US" dirty="0">
                <a:hlinkClick r:id="rId3"/>
              </a:rPr>
              <a:t>http://bit.ly/2Ery3y2</a:t>
            </a:r>
            <a:endParaRPr lang="en-US" dirty="0"/>
          </a:p>
          <a:p>
            <a:pPr lvl="1"/>
            <a:r>
              <a:rPr lang="en-US" dirty="0"/>
              <a:t>@</a:t>
            </a:r>
            <a:r>
              <a:rPr lang="en-US" dirty="0" err="1"/>
              <a:t>jkolachi</a:t>
            </a:r>
            <a:r>
              <a:rPr lang="en-US" dirty="0"/>
              <a:t>, 350 to 700: </a:t>
            </a:r>
            <a:r>
              <a:rPr lang="en-US" dirty="0">
                <a:hlinkClick r:id="rId4"/>
              </a:rPr>
              <a:t>http://bit.ly/</a:t>
            </a:r>
            <a:r>
              <a:rPr lang="en-US" dirty="0" smtClean="0">
                <a:hlinkClick r:id="rId4"/>
              </a:rPr>
              <a:t>2F2T0MX</a:t>
            </a:r>
            <a:endParaRPr lang="en-US" dirty="0" smtClean="0"/>
          </a:p>
          <a:p>
            <a:pPr lvl="1"/>
            <a:r>
              <a:rPr lang="en-US" dirty="0" smtClean="0"/>
              <a:t>@</a:t>
            </a:r>
            <a:r>
              <a:rPr lang="en-US" dirty="0" err="1" smtClean="0"/>
              <a:t>abhimahna</a:t>
            </a:r>
            <a:r>
              <a:rPr lang="en-US" dirty="0" smtClean="0"/>
              <a:t>, V21 to V40: </a:t>
            </a:r>
            <a:r>
              <a:rPr lang="en-US" dirty="0">
                <a:hlinkClick r:id="rId5"/>
              </a:rPr>
              <a:t>http://bit.ly/</a:t>
            </a:r>
            <a:r>
              <a:rPr lang="en-US" dirty="0" smtClean="0">
                <a:hlinkClick r:id="rId5"/>
              </a:rPr>
              <a:t>2ECNl2m</a:t>
            </a:r>
            <a:endParaRPr lang="en-US" dirty="0" smtClean="0"/>
          </a:p>
          <a:p>
            <a:pPr lvl="1"/>
            <a:r>
              <a:rPr lang="en-US" dirty="0" smtClean="0"/>
              <a:t>@</a:t>
            </a:r>
            <a:r>
              <a:rPr lang="en-US" dirty="0" err="1" smtClean="0"/>
              <a:t>souvik</a:t>
            </a:r>
            <a:r>
              <a:rPr lang="en-US" dirty="0" smtClean="0"/>
              <a:t>, 4 yrs. to 760: </a:t>
            </a:r>
            <a:r>
              <a:rPr lang="en-US" dirty="0">
                <a:hlinkClick r:id="rId6"/>
              </a:rPr>
              <a:t>http://bit.ly/</a:t>
            </a:r>
            <a:r>
              <a:rPr lang="en-US" dirty="0" smtClean="0">
                <a:hlinkClick r:id="rId6"/>
              </a:rPr>
              <a:t>2CkLA4x</a:t>
            </a:r>
            <a:endParaRPr lang="en-US" dirty="0" smtClean="0"/>
          </a:p>
          <a:p>
            <a:r>
              <a:rPr lang="en-US" dirty="0" smtClean="0"/>
              <a:t>Be honest about your progress</a:t>
            </a:r>
          </a:p>
          <a:p>
            <a:r>
              <a:rPr lang="en-US" dirty="0" smtClean="0"/>
              <a:t>Stay positive, but don’t let scores fool you</a:t>
            </a:r>
          </a:p>
          <a:p>
            <a:pPr lvl="1"/>
            <a:r>
              <a:rPr lang="en-US" dirty="0" smtClean="0"/>
              <a:t>7 reasons why scores fall: </a:t>
            </a:r>
            <a:r>
              <a:rPr lang="en-US" dirty="0" smtClean="0">
                <a:hlinkClick r:id="rId7"/>
              </a:rPr>
              <a:t>http</a:t>
            </a:r>
            <a:r>
              <a:rPr lang="en-US" dirty="0">
                <a:hlinkClick r:id="rId7"/>
              </a:rPr>
              <a:t>://bit.ly/</a:t>
            </a:r>
            <a:r>
              <a:rPr lang="en-US" dirty="0" smtClean="0">
                <a:hlinkClick r:id="rId7"/>
              </a:rPr>
              <a:t>2nYNrYJ</a:t>
            </a:r>
            <a:endParaRPr lang="en-US" dirty="0" smtClean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endParaRPr lang="en-US" dirty="0" smtClean="0"/>
          </a:p>
          <a:p>
            <a:pPr lvl="1"/>
            <a:endParaRPr lang="en-US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600" dirty="0" err="1" smtClean="0">
                <a:solidFill>
                  <a:srgbClr val="000000"/>
                </a:solidFill>
              </a:rPr>
              <a:t>www.youtube.com</a:t>
            </a:r>
            <a:r>
              <a:rPr lang="en-US" sz="1600" dirty="0" smtClean="0">
                <a:solidFill>
                  <a:srgbClr val="000000"/>
                </a:solidFill>
              </a:rPr>
              <a:t>/</a:t>
            </a:r>
            <a:r>
              <a:rPr lang="en-US" sz="1600" dirty="0" err="1" smtClean="0">
                <a:solidFill>
                  <a:srgbClr val="000000"/>
                </a:solidFill>
              </a:rPr>
              <a:t>gmatclub</a:t>
            </a:r>
            <a:r>
              <a:rPr lang="en-US" sz="1600" dirty="0" smtClean="0">
                <a:solidFill>
                  <a:srgbClr val="000000"/>
                </a:solidFill>
              </a:rPr>
              <a:t>  </a:t>
            </a:r>
            <a:r>
              <a:rPr lang="en-US" sz="1600" dirty="0" err="1" smtClean="0">
                <a:solidFill>
                  <a:srgbClr val="000000"/>
                </a:solidFill>
              </a:rPr>
              <a:t>www.gmatninja.com</a:t>
            </a:r>
            <a:r>
              <a:rPr lang="en-US" sz="1600" dirty="0" smtClean="0">
                <a:solidFill>
                  <a:srgbClr val="000000"/>
                </a:solidFill>
              </a:rPr>
              <a:t>        </a:t>
            </a:r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110D9-E501-6943-84B8-91A2E22B0E04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38920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7. GMAT Club resources: forum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Tips from @</a:t>
            </a:r>
            <a:r>
              <a:rPr lang="en-US" dirty="0" err="1" smtClean="0"/>
              <a:t>abhimahna</a:t>
            </a:r>
            <a:r>
              <a:rPr lang="en-US" dirty="0" smtClean="0"/>
              <a:t>: </a:t>
            </a:r>
            <a:r>
              <a:rPr lang="en-US" dirty="0">
                <a:hlinkClick r:id="rId3"/>
              </a:rPr>
              <a:t>http://bit.ly/</a:t>
            </a:r>
            <a:r>
              <a:rPr lang="en-US" dirty="0" smtClean="0">
                <a:hlinkClick r:id="rId3"/>
              </a:rPr>
              <a:t>2Eowkps</a:t>
            </a:r>
            <a:endParaRPr lang="en-US" dirty="0" smtClean="0"/>
          </a:p>
          <a:p>
            <a:r>
              <a:rPr lang="en-US" dirty="0"/>
              <a:t>F</a:t>
            </a:r>
            <a:r>
              <a:rPr lang="en-US" dirty="0" smtClean="0"/>
              <a:t>ollow experts &amp; top members</a:t>
            </a:r>
          </a:p>
          <a:p>
            <a:r>
              <a:rPr lang="en-US" dirty="0"/>
              <a:t>W</a:t>
            </a:r>
            <a:r>
              <a:rPr lang="en-US" dirty="0" smtClean="0"/>
              <a:t>rite explanations</a:t>
            </a:r>
          </a:p>
          <a:p>
            <a:pPr lvl="1"/>
            <a:r>
              <a:rPr lang="en-US" dirty="0" smtClean="0"/>
              <a:t>“One teach, two learn.”</a:t>
            </a:r>
          </a:p>
          <a:p>
            <a:r>
              <a:rPr lang="en-US" dirty="0" smtClean="0"/>
              <a:t>Question of the Day series</a:t>
            </a:r>
          </a:p>
          <a:p>
            <a:pPr lvl="1"/>
            <a:r>
              <a:rPr lang="en-US" dirty="0" smtClean="0"/>
              <a:t>RSS: </a:t>
            </a:r>
            <a:r>
              <a:rPr lang="en-US" dirty="0">
                <a:hlinkClick r:id="rId4"/>
              </a:rPr>
              <a:t>http://bit.ly/</a:t>
            </a:r>
            <a:r>
              <a:rPr lang="en-US" dirty="0" smtClean="0">
                <a:hlinkClick r:id="rId4"/>
              </a:rPr>
              <a:t>2F5N6uE</a:t>
            </a:r>
            <a:endParaRPr lang="en-US" dirty="0" smtClean="0"/>
          </a:p>
          <a:p>
            <a:pPr lvl="1"/>
            <a:r>
              <a:rPr lang="en-US" dirty="0" smtClean="0"/>
              <a:t>All previous QOTDs: </a:t>
            </a:r>
            <a:r>
              <a:rPr lang="en-US" dirty="0">
                <a:hlinkClick r:id="rId5"/>
              </a:rPr>
              <a:t>http://bit.ly/</a:t>
            </a:r>
            <a:r>
              <a:rPr lang="en-US" dirty="0" smtClean="0">
                <a:hlinkClick r:id="rId5"/>
              </a:rPr>
              <a:t>2HbyBG5</a:t>
            </a:r>
            <a:endParaRPr lang="en-US" dirty="0"/>
          </a:p>
          <a:p>
            <a:pPr lvl="1"/>
            <a:endParaRPr lang="en-US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600" dirty="0" err="1" smtClean="0">
                <a:solidFill>
                  <a:srgbClr val="000000"/>
                </a:solidFill>
              </a:rPr>
              <a:t>www.youtube.com</a:t>
            </a:r>
            <a:r>
              <a:rPr lang="en-US" sz="1600" dirty="0" smtClean="0">
                <a:solidFill>
                  <a:srgbClr val="000000"/>
                </a:solidFill>
              </a:rPr>
              <a:t>/</a:t>
            </a:r>
            <a:r>
              <a:rPr lang="en-US" sz="1600" dirty="0" err="1" smtClean="0">
                <a:solidFill>
                  <a:srgbClr val="000000"/>
                </a:solidFill>
              </a:rPr>
              <a:t>gmatclub</a:t>
            </a:r>
            <a:r>
              <a:rPr lang="en-US" sz="1600" dirty="0" smtClean="0">
                <a:solidFill>
                  <a:srgbClr val="000000"/>
                </a:solidFill>
              </a:rPr>
              <a:t>  </a:t>
            </a:r>
            <a:r>
              <a:rPr lang="en-US" sz="1600" dirty="0" err="1" smtClean="0">
                <a:solidFill>
                  <a:srgbClr val="000000"/>
                </a:solidFill>
              </a:rPr>
              <a:t>www.gmatninja.com</a:t>
            </a:r>
            <a:r>
              <a:rPr lang="en-US" sz="1600" dirty="0" smtClean="0">
                <a:solidFill>
                  <a:srgbClr val="000000"/>
                </a:solidFill>
              </a:rPr>
              <a:t>        </a:t>
            </a:r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270803" y="4066800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110D9-E501-6943-84B8-91A2E22B0E04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382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7. GMAT Club resources: more plans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@bb </a:t>
            </a:r>
          </a:p>
          <a:p>
            <a:pPr lvl="1"/>
            <a:r>
              <a:rPr lang="en-US" dirty="0" smtClean="0"/>
              <a:t>“Regular” plan:</a:t>
            </a:r>
            <a:r>
              <a:rPr lang="en-US" dirty="0"/>
              <a:t> </a:t>
            </a:r>
            <a:r>
              <a:rPr lang="en-US" dirty="0">
                <a:hlinkClick r:id="rId3"/>
              </a:rPr>
              <a:t>http://bit.ly/</a:t>
            </a:r>
            <a:r>
              <a:rPr lang="en-US" dirty="0" smtClean="0">
                <a:hlinkClick r:id="rId3"/>
              </a:rPr>
              <a:t>2ED99en</a:t>
            </a:r>
            <a:endParaRPr lang="en-US" dirty="0"/>
          </a:p>
          <a:p>
            <a:pPr lvl="1"/>
            <a:r>
              <a:rPr lang="en-US" dirty="0" smtClean="0"/>
              <a:t>Advanced plan: </a:t>
            </a:r>
            <a:r>
              <a:rPr lang="en-US" dirty="0" smtClean="0">
                <a:hlinkClick r:id="rId4"/>
              </a:rPr>
              <a:t>http</a:t>
            </a:r>
            <a:r>
              <a:rPr lang="en-US" dirty="0">
                <a:hlinkClick r:id="rId4"/>
              </a:rPr>
              <a:t>://bit.ly/</a:t>
            </a:r>
            <a:r>
              <a:rPr lang="en-US" dirty="0" smtClean="0">
                <a:hlinkClick r:id="rId4"/>
              </a:rPr>
              <a:t>2BYKGiB</a:t>
            </a:r>
            <a:endParaRPr lang="en-US" dirty="0" smtClean="0"/>
          </a:p>
          <a:p>
            <a:r>
              <a:rPr lang="en-US" dirty="0" smtClean="0"/>
              <a:t>@souvik101990</a:t>
            </a:r>
            <a:endParaRPr lang="en-US" dirty="0"/>
          </a:p>
          <a:p>
            <a:pPr lvl="1"/>
            <a:r>
              <a:rPr lang="en-US" dirty="0" smtClean="0">
                <a:hlinkClick r:id="rId5"/>
              </a:rPr>
              <a:t>http</a:t>
            </a:r>
            <a:r>
              <a:rPr lang="en-US" dirty="0">
                <a:hlinkClick r:id="rId5"/>
              </a:rPr>
              <a:t>://bit.ly/</a:t>
            </a:r>
            <a:r>
              <a:rPr lang="en-US" dirty="0" smtClean="0">
                <a:hlinkClick r:id="rId5"/>
              </a:rPr>
              <a:t>2EIXgTY</a:t>
            </a:r>
            <a:endParaRPr lang="en-US" dirty="0" smtClean="0"/>
          </a:p>
          <a:p>
            <a:r>
              <a:rPr lang="en-US" dirty="0" smtClean="0"/>
              <a:t>@Bunuel</a:t>
            </a:r>
          </a:p>
          <a:p>
            <a:pPr lvl="1"/>
            <a:r>
              <a:rPr lang="en-US" dirty="0" smtClean="0">
                <a:hlinkClick r:id="rId6"/>
              </a:rPr>
              <a:t>http</a:t>
            </a:r>
            <a:r>
              <a:rPr lang="en-US" dirty="0">
                <a:hlinkClick r:id="rId6"/>
              </a:rPr>
              <a:t>://bit.ly/2F1whRx</a:t>
            </a:r>
            <a:endParaRPr lang="en-US" dirty="0"/>
          </a:p>
          <a:p>
            <a:pPr lvl="1"/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endParaRPr lang="en-US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600" dirty="0" err="1" smtClean="0">
                <a:solidFill>
                  <a:srgbClr val="000000"/>
                </a:solidFill>
              </a:rPr>
              <a:t>www.youtube.com</a:t>
            </a:r>
            <a:r>
              <a:rPr lang="en-US" sz="1600" dirty="0" smtClean="0">
                <a:solidFill>
                  <a:srgbClr val="000000"/>
                </a:solidFill>
              </a:rPr>
              <a:t>/</a:t>
            </a:r>
            <a:r>
              <a:rPr lang="en-US" sz="1600" dirty="0" err="1" smtClean="0">
                <a:solidFill>
                  <a:srgbClr val="000000"/>
                </a:solidFill>
              </a:rPr>
              <a:t>gmatclub</a:t>
            </a:r>
            <a:r>
              <a:rPr lang="en-US" sz="1600" dirty="0" smtClean="0">
                <a:solidFill>
                  <a:srgbClr val="000000"/>
                </a:solidFill>
              </a:rPr>
              <a:t>  </a:t>
            </a:r>
            <a:r>
              <a:rPr lang="en-US" sz="1600" dirty="0" err="1" smtClean="0">
                <a:solidFill>
                  <a:srgbClr val="000000"/>
                </a:solidFill>
              </a:rPr>
              <a:t>www.gmatninja.com</a:t>
            </a:r>
            <a:r>
              <a:rPr lang="en-US" sz="1600" dirty="0" smtClean="0">
                <a:solidFill>
                  <a:srgbClr val="000000"/>
                </a:solidFill>
              </a:rPr>
              <a:t>        </a:t>
            </a:r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270803" y="4066800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110D9-E501-6943-84B8-91A2E22B0E04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730865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7. GMAT Club resources: videos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2017 verbal videos: </a:t>
            </a:r>
            <a:r>
              <a:rPr lang="en-US" dirty="0">
                <a:hlinkClick r:id="rId3"/>
              </a:rPr>
              <a:t>http://bit.ly/</a:t>
            </a:r>
            <a:r>
              <a:rPr lang="en-US" dirty="0" smtClean="0">
                <a:hlinkClick r:id="rId3"/>
              </a:rPr>
              <a:t>2GbuRDo</a:t>
            </a:r>
            <a:endParaRPr lang="en-US" dirty="0"/>
          </a:p>
          <a:p>
            <a:r>
              <a:rPr lang="en-US" dirty="0" smtClean="0"/>
              <a:t>Current video series: </a:t>
            </a:r>
            <a:r>
              <a:rPr lang="en-US" dirty="0">
                <a:hlinkClick r:id="rId4"/>
              </a:rPr>
              <a:t>http://bit.ly/</a:t>
            </a:r>
            <a:r>
              <a:rPr lang="en-US" dirty="0" smtClean="0">
                <a:hlinkClick r:id="rId4"/>
              </a:rPr>
              <a:t>2GaxF3B</a:t>
            </a:r>
            <a:endParaRPr lang="en-US" dirty="0" smtClean="0"/>
          </a:p>
          <a:p>
            <a:r>
              <a:rPr lang="en-US" dirty="0" smtClean="0"/>
              <a:t>Next week’s video (Feb. 21, 9:30 a.m. PST): </a:t>
            </a:r>
          </a:p>
          <a:p>
            <a:pPr lvl="1"/>
            <a:r>
              <a:rPr lang="en-US" dirty="0" smtClean="0"/>
              <a:t>How cutting corners kills your GMAT score</a:t>
            </a:r>
          </a:p>
          <a:p>
            <a:r>
              <a:rPr lang="en-US" dirty="0" smtClean="0"/>
              <a:t>Subscribe! </a:t>
            </a:r>
            <a:r>
              <a:rPr lang="en-US" dirty="0" err="1" smtClean="0"/>
              <a:t>www.youtube.com</a:t>
            </a:r>
            <a:r>
              <a:rPr lang="en-US" dirty="0" smtClean="0"/>
              <a:t>/</a:t>
            </a:r>
            <a:r>
              <a:rPr lang="en-US" dirty="0" err="1" smtClean="0"/>
              <a:t>gmatclub</a:t>
            </a:r>
            <a:endParaRPr lang="en-US" dirty="0" smtClean="0"/>
          </a:p>
          <a:p>
            <a:pPr lvl="1"/>
            <a:endParaRPr lang="en-US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600" dirty="0" err="1" smtClean="0">
                <a:solidFill>
                  <a:srgbClr val="000000"/>
                </a:solidFill>
              </a:rPr>
              <a:t>www.youtube.com</a:t>
            </a:r>
            <a:r>
              <a:rPr lang="en-US" sz="1600" dirty="0" smtClean="0">
                <a:solidFill>
                  <a:srgbClr val="000000"/>
                </a:solidFill>
              </a:rPr>
              <a:t>/</a:t>
            </a:r>
            <a:r>
              <a:rPr lang="en-US" sz="1600" dirty="0" err="1" smtClean="0">
                <a:solidFill>
                  <a:srgbClr val="000000"/>
                </a:solidFill>
              </a:rPr>
              <a:t>gmatclub</a:t>
            </a:r>
            <a:r>
              <a:rPr lang="en-US" sz="1600" dirty="0" smtClean="0">
                <a:solidFill>
                  <a:srgbClr val="000000"/>
                </a:solidFill>
              </a:rPr>
              <a:t>  </a:t>
            </a:r>
            <a:r>
              <a:rPr lang="en-US" sz="1600" dirty="0" err="1" smtClean="0">
                <a:solidFill>
                  <a:srgbClr val="000000"/>
                </a:solidFill>
              </a:rPr>
              <a:t>www.gmatninja.com</a:t>
            </a:r>
            <a:r>
              <a:rPr lang="en-US" sz="1600" dirty="0" smtClean="0">
                <a:solidFill>
                  <a:srgbClr val="000000"/>
                </a:solidFill>
              </a:rPr>
              <a:t>        </a:t>
            </a:r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270803" y="4066800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110D9-E501-6943-84B8-91A2E22B0E04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613684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600" dirty="0" err="1" smtClean="0">
                <a:solidFill>
                  <a:srgbClr val="000000"/>
                </a:solidFill>
              </a:rPr>
              <a:t>www.youtube.com</a:t>
            </a:r>
            <a:r>
              <a:rPr lang="en-US" sz="1600" dirty="0" smtClean="0">
                <a:solidFill>
                  <a:srgbClr val="000000"/>
                </a:solidFill>
              </a:rPr>
              <a:t>/</a:t>
            </a:r>
            <a:r>
              <a:rPr lang="en-US" sz="1600" dirty="0" err="1" smtClean="0">
                <a:solidFill>
                  <a:srgbClr val="000000"/>
                </a:solidFill>
              </a:rPr>
              <a:t>gmatclub</a:t>
            </a:r>
            <a:r>
              <a:rPr lang="en-US" sz="1600" dirty="0" smtClean="0">
                <a:solidFill>
                  <a:srgbClr val="000000"/>
                </a:solidFill>
              </a:rPr>
              <a:t>  </a:t>
            </a:r>
            <a:r>
              <a:rPr lang="en-US" sz="1600" dirty="0" err="1" smtClean="0">
                <a:solidFill>
                  <a:srgbClr val="000000"/>
                </a:solidFill>
              </a:rPr>
              <a:t>www.gmatninja.com</a:t>
            </a:r>
            <a:r>
              <a:rPr lang="en-US" sz="1600" dirty="0" smtClean="0">
                <a:solidFill>
                  <a:srgbClr val="000000"/>
                </a:solidFill>
              </a:rPr>
              <a:t>        </a:t>
            </a:r>
            <a:endParaRPr lang="en-US" sz="1600" dirty="0">
              <a:solidFill>
                <a:srgbClr val="000000"/>
              </a:solidFill>
            </a:endParaRPr>
          </a:p>
        </p:txBody>
      </p:sp>
      <p:pic>
        <p:nvPicPr>
          <p:cNvPr id="5" name="Picture 4" descr="GMATNinja FB EVENT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4363"/>
            <a:ext cx="9144000" cy="5143500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110D9-E501-6943-84B8-91A2E22B0E04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04071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2180</TotalTime>
  <Words>1210</Words>
  <Application>Microsoft Macintosh PowerPoint</Application>
  <PresentationFormat>On-screen Show (4:3)</PresentationFormat>
  <Paragraphs>188</Paragraphs>
  <Slides>21</Slides>
  <Notes>16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Office Theme</vt:lpstr>
      <vt:lpstr>PowerPoint Presentation</vt:lpstr>
      <vt:lpstr>GMAT says you probably won’t improve your score much</vt:lpstr>
      <vt:lpstr>The most exciting hour of your GMAT life </vt:lpstr>
      <vt:lpstr>Part I: Four-Phase Study “Plan”</vt:lpstr>
      <vt:lpstr>Phase 1: goals &amp; baseline</vt:lpstr>
      <vt:lpstr>Phase 2: long-term foundations</vt:lpstr>
      <vt:lpstr>Phase 3: OGs + SC + timing practice</vt:lpstr>
      <vt:lpstr>“Graduating” from phase 3</vt:lpstr>
      <vt:lpstr>Phase 4: GMATPrep &amp; final polishing</vt:lpstr>
      <vt:lpstr>Part 2: Self-study principles</vt:lpstr>
      <vt:lpstr>1. Official questions are king! But…</vt:lpstr>
      <vt:lpstr>2. ZERO TOLERANCE for dumb errors</vt:lpstr>
      <vt:lpstr>2. ZERO TOLERANCE for dumb errors</vt:lpstr>
      <vt:lpstr>3. Redo, don’t review… yet</vt:lpstr>
      <vt:lpstr>4. Track everything</vt:lpstr>
      <vt:lpstr>5. No bingeing </vt:lpstr>
      <vt:lpstr>6. Stay real, stay inspired</vt:lpstr>
      <vt:lpstr>7. GMAT Club resources: forum</vt:lpstr>
      <vt:lpstr>7. GMAT Club resources: more plans</vt:lpstr>
      <vt:lpstr>7. GMAT Club resources: videos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GMAT says you probably won’t improve your score much</dc:title>
  <dc:creator>Charles Bibilos</dc:creator>
  <cp:lastModifiedBy>Charles Bibilos</cp:lastModifiedBy>
  <cp:revision>38</cp:revision>
  <dcterms:created xsi:type="dcterms:W3CDTF">2018-02-13T04:26:59Z</dcterms:created>
  <dcterms:modified xsi:type="dcterms:W3CDTF">2018-02-19T05:21:57Z</dcterms:modified>
</cp:coreProperties>
</file>