
<file path=[Content_Types].xml><?xml version="1.0" encoding="utf-8"?>
<Types xmlns="http://schemas.openxmlformats.org/package/2006/content-types">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Masters/slideMaster1.xml" ContentType="application/vnd.openxmlformats-officedocument.presentationml.slideMaster+xml"/>
  <Override PartName="/ppt/presProps.xml" ContentType="application/vnd.openxmlformats-officedocument.presentationml.presProps+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s/slide1.xml" ContentType="application/vnd.openxmlformats-officedocument.presentationml.slide+xml"/>
  <Override PartName="/ppt/theme/theme1.xml" ContentType="application/vnd.openxmlformats-officedocument.theme+xml"/>
  <Override PartName="/ppt/slideLayouts/slideLayout2.xml" ContentType="application/vnd.openxmlformats-officedocument.presentationml.slideLayout+xml"/>
  <Override PartName="/ppt/slideLayouts/slideLayout3.xml" ContentType="application/vnd.openxmlformats-officedocument.presentationml.slideLayout+xml"/>
  <Default Extension="jpeg" ContentType="image/jpe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Layouts/slideLayout1.xml" ContentType="application/vnd.openxmlformats-officedocument.presentationml.slideLayout+xml"/>
  <Override PartName="/docProps/app.xml" ContentType="application/vnd.openxmlformats-officedocument.extended-properties+xml"/>
  <Override PartName="/ppt/tableStyles.xml" ContentType="application/vnd.openxmlformats-officedocument.presentationml.tableStyles+xml"/>
  <Override PartName="/ppt/slideLayouts/slideLayout11.xml" ContentType="application/vnd.openxmlformats-officedocument.presentationml.slideLayout+xml"/>
  <Override PartName="/ppt/slideLayouts/slideLayout10.xml" ContentType="application/vnd.openxmlformats-officedocument.presentationml.slideLayout+xml"/>
  <Override PartName="/ppt/viewProps.xml" ContentType="application/vnd.openxmlformats-officedocument.presentationml.viewProps+xml"/>
  <Override PartName="/ppt/slideLayouts/slideLayout9.xml" ContentType="application/vnd.openxmlformats-officedocument.presentationml.slideLayout+xml"/>
  <Override PartName="/docProps/core.xml" ContentType="application/vnd.openxmlformats-package.core-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Lst>
  <p:sldIdLst>
    <p:sldId id="256" r:id="rId2"/>
  </p:sldIdLst>
  <p:sldSz cx="9144000" cy="6858000" type="screen4x3"/>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showOutlineIcons="0">
    <p:restoredLeft sz="15620"/>
    <p:restoredTop sz="94660"/>
  </p:normalViewPr>
  <p:slideViewPr>
    <p:cSldViewPr>
      <p:cViewPr varScale="1">
        <p:scale>
          <a:sx n="68" d="100"/>
          <a:sy n="68" d="100"/>
        </p:scale>
        <p:origin x="-1446" y="-96"/>
      </p:cViewPr>
      <p:guideLst>
        <p:guide orient="horz" pos="2160"/>
        <p:guide pos="2880"/>
      </p:guideLst>
    </p:cSldViewPr>
  </p:slideViewPr>
  <p:notesTextViewPr>
    <p:cViewPr>
      <p:scale>
        <a:sx n="100" d="100"/>
        <a:sy n="100" d="100"/>
      </p:scale>
      <p:origin x="0" y="0"/>
    </p:cViewPr>
  </p:notesTextViewPr>
  <p:gridSpacing cx="78028800" cy="78028800"/>
</p:viewPr>
</file>

<file path=ppt/_rels/presentation.xml.rels><?xml version="1.0" encoding="UTF-8" standalone="yes"?>
<Relationships xmlns="http://schemas.openxmlformats.org/package/2006/relationships"><Relationship Id="rId3" Type="http://schemas.openxmlformats.org/officeDocument/2006/relationships/presProps" Target="presProps.xml"/><Relationship Id="rId2" Type="http://schemas.openxmlformats.org/officeDocument/2006/relationships/slide" Target="slides/slide1.xml"/><Relationship Id="rId1" Type="http://schemas.openxmlformats.org/officeDocument/2006/relationships/slideMaster" Target="slideMasters/slideMaster1.xml"/><Relationship Id="rId6" Type="http://schemas.openxmlformats.org/officeDocument/2006/relationships/tableStyles" Target="tableStyles.xml"/><Relationship Id="rId5" Type="http://schemas.openxmlformats.org/officeDocument/2006/relationships/theme" Target="theme/theme1.xml"/><Relationship Id="rId4" Type="http://schemas.openxmlformats.org/officeDocument/2006/relationships/viewProps" Target="viewProps.xml"/></Relationship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685800" y="2130425"/>
            <a:ext cx="7772400" cy="1470025"/>
          </a:xfrm>
        </p:spPr>
        <p:txBody>
          <a:bodyPr/>
          <a:lstStyle/>
          <a:p>
            <a:r>
              <a:rPr lang="en-US" smtClean="0"/>
              <a:t>Click to edit Master title style</a:t>
            </a:r>
            <a:endParaRPr lang="en-US"/>
          </a:p>
        </p:txBody>
      </p:sp>
      <p:sp>
        <p:nvSpPr>
          <p:cNvPr id="3" name="Subtitle 2"/>
          <p:cNvSpPr>
            <a:spLocks noGrp="1"/>
          </p:cNvSpPr>
          <p:nvPr>
            <p:ph type="subTitle" idx="1"/>
          </p:nvPr>
        </p:nvSpPr>
        <p:spPr>
          <a:xfrm>
            <a:off x="1371600" y="3886200"/>
            <a:ext cx="6400800" cy="1752600"/>
          </a:xfrm>
        </p:spPr>
        <p:txBody>
          <a:bodyPr/>
          <a:lstStyle>
            <a:lvl1pPr marL="0" indent="0" algn="ctr">
              <a:buNone/>
              <a:defRPr>
                <a:solidFill>
                  <a:schemeClr val="tx1">
                    <a:tint val="75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en-US" smtClean="0"/>
              <a:t>Click to edit Master subtitle style</a:t>
            </a:r>
            <a:endParaRPr lang="en-US"/>
          </a:p>
        </p:txBody>
      </p:sp>
      <p:sp>
        <p:nvSpPr>
          <p:cNvPr id="4" name="Date Placeholder 3"/>
          <p:cNvSpPr>
            <a:spLocks noGrp="1"/>
          </p:cNvSpPr>
          <p:nvPr>
            <p:ph type="dt" sz="half" idx="10"/>
          </p:nvPr>
        </p:nvSpPr>
        <p:spPr/>
        <p:txBody>
          <a:bodyPr/>
          <a:lstStyle/>
          <a:p>
            <a:fld id="{D5D775A0-FA6B-487F-A0AF-04FE0A7B900C}" type="datetimeFigureOut">
              <a:rPr lang="en-US" smtClean="0"/>
              <a:pPr/>
              <a:t>1/9/2013</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7CF486B4-C591-4A9F-8B09-D54F084F33A0}" type="slidenum">
              <a:rPr lang="en-US" smtClean="0"/>
              <a:pPr/>
              <a:t>‹#›</a:t>
            </a:fld>
            <a:endParaRPr lang="en-US"/>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Content Placeholder 2"/>
          <p:cNvSpPr>
            <a:spLocks noGrp="1"/>
          </p:cNvSpPr>
          <p:nvPr>
            <p:ph idx="1"/>
          </p:nvPr>
        </p:nvSpPr>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Date Placeholder 3"/>
          <p:cNvSpPr>
            <a:spLocks noGrp="1"/>
          </p:cNvSpPr>
          <p:nvPr>
            <p:ph type="dt" sz="half" idx="10"/>
          </p:nvPr>
        </p:nvSpPr>
        <p:spPr/>
        <p:txBody>
          <a:bodyPr/>
          <a:lstStyle/>
          <a:p>
            <a:fld id="{D5D775A0-FA6B-487F-A0AF-04FE0A7B900C}" type="datetimeFigureOut">
              <a:rPr lang="en-US" smtClean="0"/>
              <a:pPr/>
              <a:t>1/9/2013</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7CF486B4-C591-4A9F-8B09-D54F084F33A0}" type="slidenum">
              <a:rPr lang="en-US" smtClean="0"/>
              <a:pPr/>
              <a:t>‹#›</a:t>
            </a:fld>
            <a:endParaRPr lang="en-US"/>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722313" y="4406900"/>
            <a:ext cx="7772400" cy="1362075"/>
          </a:xfrm>
        </p:spPr>
        <p:txBody>
          <a:bodyPr anchor="t"/>
          <a:lstStyle>
            <a:lvl1pPr algn="l">
              <a:defRPr sz="4000" b="1" cap="all"/>
            </a:lvl1pPr>
          </a:lstStyle>
          <a:p>
            <a:r>
              <a:rPr lang="en-US" smtClean="0"/>
              <a:t>Click to edit Master title style</a:t>
            </a:r>
            <a:endParaRPr lang="en-US"/>
          </a:p>
        </p:txBody>
      </p:sp>
      <p:sp>
        <p:nvSpPr>
          <p:cNvPr id="3" name="Text Placeholder 2"/>
          <p:cNvSpPr>
            <a:spLocks noGrp="1"/>
          </p:cNvSpPr>
          <p:nvPr>
            <p:ph type="body" idx="1"/>
          </p:nvPr>
        </p:nvSpPr>
        <p:spPr>
          <a:xfrm>
            <a:off x="722313" y="2906713"/>
            <a:ext cx="7772400" cy="1500187"/>
          </a:xfrm>
        </p:spPr>
        <p:txBody>
          <a:bodyPr anchor="b"/>
          <a:lstStyle>
            <a:lvl1pPr marL="0" indent="0">
              <a:buNone/>
              <a:defRPr sz="2000">
                <a:solidFill>
                  <a:schemeClr val="tx1">
                    <a:tint val="7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smtClean="0"/>
              <a:t>Click to edit Master text styles</a:t>
            </a:r>
          </a:p>
        </p:txBody>
      </p:sp>
      <p:sp>
        <p:nvSpPr>
          <p:cNvPr id="4" name="Date Placeholder 3"/>
          <p:cNvSpPr>
            <a:spLocks noGrp="1"/>
          </p:cNvSpPr>
          <p:nvPr>
            <p:ph type="dt" sz="half" idx="10"/>
          </p:nvPr>
        </p:nvSpPr>
        <p:spPr/>
        <p:txBody>
          <a:bodyPr/>
          <a:lstStyle/>
          <a:p>
            <a:fld id="{D5D775A0-FA6B-487F-A0AF-04FE0A7B900C}" type="datetimeFigureOut">
              <a:rPr lang="en-US" smtClean="0"/>
              <a:pPr/>
              <a:t>1/9/2013</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7CF486B4-C591-4A9F-8B09-D54F084F33A0}" type="slidenum">
              <a:rPr lang="en-US" smtClean="0"/>
              <a:pPr/>
              <a:t>‹#›</a:t>
            </a:fld>
            <a:endParaRPr lang="en-US"/>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Content Placeholder 2"/>
          <p:cNvSpPr>
            <a:spLocks noGrp="1"/>
          </p:cNvSpPr>
          <p:nvPr>
            <p:ph sz="half" idx="1"/>
          </p:nvPr>
        </p:nvSpPr>
        <p:spPr>
          <a:xfrm>
            <a:off x="457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Content Placeholder 3"/>
          <p:cNvSpPr>
            <a:spLocks noGrp="1"/>
          </p:cNvSpPr>
          <p:nvPr>
            <p:ph sz="half" idx="2"/>
          </p:nvPr>
        </p:nvSpPr>
        <p:spPr>
          <a:xfrm>
            <a:off x="4648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5" name="Date Placeholder 4"/>
          <p:cNvSpPr>
            <a:spLocks noGrp="1"/>
          </p:cNvSpPr>
          <p:nvPr>
            <p:ph type="dt" sz="half" idx="10"/>
          </p:nvPr>
        </p:nvSpPr>
        <p:spPr/>
        <p:txBody>
          <a:bodyPr/>
          <a:lstStyle/>
          <a:p>
            <a:fld id="{D5D775A0-FA6B-487F-A0AF-04FE0A7B900C}" type="datetimeFigureOut">
              <a:rPr lang="en-US" smtClean="0"/>
              <a:pPr/>
              <a:t>1/9/2013</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7CF486B4-C591-4A9F-8B09-D54F084F33A0}" type="slidenum">
              <a:rPr lang="en-US" smtClean="0"/>
              <a:pPr/>
              <a:t>‹#›</a:t>
            </a:fld>
            <a:endParaRPr lang="en-US"/>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a:defRPr/>
            </a:lvl1pPr>
          </a:lstStyle>
          <a:p>
            <a:r>
              <a:rPr lang="en-US" smtClean="0"/>
              <a:t>Click to edit Master title style</a:t>
            </a:r>
            <a:endParaRPr lang="en-US"/>
          </a:p>
        </p:txBody>
      </p:sp>
      <p:sp>
        <p:nvSpPr>
          <p:cNvPr id="3" name="Text Placeholder 2"/>
          <p:cNvSpPr>
            <a:spLocks noGrp="1"/>
          </p:cNvSpPr>
          <p:nvPr>
            <p:ph type="body" idx="1"/>
          </p:nvPr>
        </p:nvSpPr>
        <p:spPr>
          <a:xfrm>
            <a:off x="457200" y="1535113"/>
            <a:ext cx="4040188"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4" name="Content Placeholder 3"/>
          <p:cNvSpPr>
            <a:spLocks noGrp="1"/>
          </p:cNvSpPr>
          <p:nvPr>
            <p:ph sz="half" idx="2"/>
          </p:nvPr>
        </p:nvSpPr>
        <p:spPr>
          <a:xfrm>
            <a:off x="457200" y="2174875"/>
            <a:ext cx="4040188"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5" name="Text Placeholder 4"/>
          <p:cNvSpPr>
            <a:spLocks noGrp="1"/>
          </p:cNvSpPr>
          <p:nvPr>
            <p:ph type="body" sz="quarter" idx="3"/>
          </p:nvPr>
        </p:nvSpPr>
        <p:spPr>
          <a:xfrm>
            <a:off x="4645025" y="1535113"/>
            <a:ext cx="4041775"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6" name="Content Placeholder 5"/>
          <p:cNvSpPr>
            <a:spLocks noGrp="1"/>
          </p:cNvSpPr>
          <p:nvPr>
            <p:ph sz="quarter" idx="4"/>
          </p:nvPr>
        </p:nvSpPr>
        <p:spPr>
          <a:xfrm>
            <a:off x="4645025" y="2174875"/>
            <a:ext cx="4041775"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7" name="Date Placeholder 6"/>
          <p:cNvSpPr>
            <a:spLocks noGrp="1"/>
          </p:cNvSpPr>
          <p:nvPr>
            <p:ph type="dt" sz="half" idx="10"/>
          </p:nvPr>
        </p:nvSpPr>
        <p:spPr/>
        <p:txBody>
          <a:bodyPr/>
          <a:lstStyle/>
          <a:p>
            <a:fld id="{D5D775A0-FA6B-487F-A0AF-04FE0A7B900C}" type="datetimeFigureOut">
              <a:rPr lang="en-US" smtClean="0"/>
              <a:pPr/>
              <a:t>1/9/2013</a:t>
            </a:fld>
            <a:endParaRPr lang="en-US"/>
          </a:p>
        </p:txBody>
      </p:sp>
      <p:sp>
        <p:nvSpPr>
          <p:cNvPr id="8" name="Footer Placeholder 7"/>
          <p:cNvSpPr>
            <a:spLocks noGrp="1"/>
          </p:cNvSpPr>
          <p:nvPr>
            <p:ph type="ftr" sz="quarter" idx="11"/>
          </p:nvPr>
        </p:nvSpPr>
        <p:spPr/>
        <p:txBody>
          <a:bodyPr/>
          <a:lstStyle/>
          <a:p>
            <a:endParaRPr lang="en-US"/>
          </a:p>
        </p:txBody>
      </p:sp>
      <p:sp>
        <p:nvSpPr>
          <p:cNvPr id="9" name="Slide Number Placeholder 8"/>
          <p:cNvSpPr>
            <a:spLocks noGrp="1"/>
          </p:cNvSpPr>
          <p:nvPr>
            <p:ph type="sldNum" sz="quarter" idx="12"/>
          </p:nvPr>
        </p:nvSpPr>
        <p:spPr/>
        <p:txBody>
          <a:bodyPr/>
          <a:lstStyle/>
          <a:p>
            <a:fld id="{7CF486B4-C591-4A9F-8B09-D54F084F33A0}" type="slidenum">
              <a:rPr lang="en-US" smtClean="0"/>
              <a:pPr/>
              <a:t>‹#›</a:t>
            </a:fld>
            <a:endParaRPr lang="en-US"/>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Date Placeholder 2"/>
          <p:cNvSpPr>
            <a:spLocks noGrp="1"/>
          </p:cNvSpPr>
          <p:nvPr>
            <p:ph type="dt" sz="half" idx="10"/>
          </p:nvPr>
        </p:nvSpPr>
        <p:spPr/>
        <p:txBody>
          <a:bodyPr/>
          <a:lstStyle/>
          <a:p>
            <a:fld id="{D5D775A0-FA6B-487F-A0AF-04FE0A7B900C}" type="datetimeFigureOut">
              <a:rPr lang="en-US" smtClean="0"/>
              <a:pPr/>
              <a:t>1/9/2013</a:t>
            </a:fld>
            <a:endParaRPr lang="en-US"/>
          </a:p>
        </p:txBody>
      </p:sp>
      <p:sp>
        <p:nvSpPr>
          <p:cNvPr id="4" name="Footer Placeholder 3"/>
          <p:cNvSpPr>
            <a:spLocks noGrp="1"/>
          </p:cNvSpPr>
          <p:nvPr>
            <p:ph type="ftr" sz="quarter" idx="11"/>
          </p:nvPr>
        </p:nvSpPr>
        <p:spPr/>
        <p:txBody>
          <a:bodyPr/>
          <a:lstStyle/>
          <a:p>
            <a:endParaRPr lang="en-US"/>
          </a:p>
        </p:txBody>
      </p:sp>
      <p:sp>
        <p:nvSpPr>
          <p:cNvPr id="5" name="Slide Number Placeholder 4"/>
          <p:cNvSpPr>
            <a:spLocks noGrp="1"/>
          </p:cNvSpPr>
          <p:nvPr>
            <p:ph type="sldNum" sz="quarter" idx="12"/>
          </p:nvPr>
        </p:nvSpPr>
        <p:spPr/>
        <p:txBody>
          <a:bodyPr/>
          <a:lstStyle/>
          <a:p>
            <a:fld id="{7CF486B4-C591-4A9F-8B09-D54F084F33A0}" type="slidenum">
              <a:rPr lang="en-US" smtClean="0"/>
              <a:pPr/>
              <a:t>‹#›</a:t>
            </a:fld>
            <a:endParaRPr lang="en-US"/>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D5D775A0-FA6B-487F-A0AF-04FE0A7B900C}" type="datetimeFigureOut">
              <a:rPr lang="en-US" smtClean="0"/>
              <a:pPr/>
              <a:t>1/9/2013</a:t>
            </a:fld>
            <a:endParaRPr lang="en-US"/>
          </a:p>
        </p:txBody>
      </p:sp>
      <p:sp>
        <p:nvSpPr>
          <p:cNvPr id="3" name="Footer Placeholder 2"/>
          <p:cNvSpPr>
            <a:spLocks noGrp="1"/>
          </p:cNvSpPr>
          <p:nvPr>
            <p:ph type="ftr" sz="quarter" idx="11"/>
          </p:nvPr>
        </p:nvSpPr>
        <p:spPr/>
        <p:txBody>
          <a:bodyPr/>
          <a:lstStyle/>
          <a:p>
            <a:endParaRPr lang="en-US"/>
          </a:p>
        </p:txBody>
      </p:sp>
      <p:sp>
        <p:nvSpPr>
          <p:cNvPr id="4" name="Slide Number Placeholder 3"/>
          <p:cNvSpPr>
            <a:spLocks noGrp="1"/>
          </p:cNvSpPr>
          <p:nvPr>
            <p:ph type="sldNum" sz="quarter" idx="12"/>
          </p:nvPr>
        </p:nvSpPr>
        <p:spPr/>
        <p:txBody>
          <a:bodyPr/>
          <a:lstStyle/>
          <a:p>
            <a:fld id="{7CF486B4-C591-4A9F-8B09-D54F084F33A0}" type="slidenum">
              <a:rPr lang="en-US" smtClean="0"/>
              <a:pPr/>
              <a:t>‹#›</a:t>
            </a:fld>
            <a:endParaRPr lang="en-US"/>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457200" y="273050"/>
            <a:ext cx="3008313" cy="1162050"/>
          </a:xfrm>
        </p:spPr>
        <p:txBody>
          <a:bodyPr anchor="b"/>
          <a:lstStyle>
            <a:lvl1pPr algn="l">
              <a:defRPr sz="2000" b="1"/>
            </a:lvl1pPr>
          </a:lstStyle>
          <a:p>
            <a:r>
              <a:rPr lang="en-US" smtClean="0"/>
              <a:t>Click to edit Master title style</a:t>
            </a:r>
            <a:endParaRPr lang="en-US"/>
          </a:p>
        </p:txBody>
      </p:sp>
      <p:sp>
        <p:nvSpPr>
          <p:cNvPr id="3" name="Content Placeholder 2"/>
          <p:cNvSpPr>
            <a:spLocks noGrp="1"/>
          </p:cNvSpPr>
          <p:nvPr>
            <p:ph idx="1"/>
          </p:nvPr>
        </p:nvSpPr>
        <p:spPr>
          <a:xfrm>
            <a:off x="3575050" y="273050"/>
            <a:ext cx="5111750" cy="5853113"/>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Text Placeholder 3"/>
          <p:cNvSpPr>
            <a:spLocks noGrp="1"/>
          </p:cNvSpPr>
          <p:nvPr>
            <p:ph type="body" sz="half" idx="2"/>
          </p:nvPr>
        </p:nvSpPr>
        <p:spPr>
          <a:xfrm>
            <a:off x="457200" y="1435100"/>
            <a:ext cx="3008313" cy="4691063"/>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Click to edit Master text styles</a:t>
            </a:r>
          </a:p>
        </p:txBody>
      </p:sp>
      <p:sp>
        <p:nvSpPr>
          <p:cNvPr id="5" name="Date Placeholder 4"/>
          <p:cNvSpPr>
            <a:spLocks noGrp="1"/>
          </p:cNvSpPr>
          <p:nvPr>
            <p:ph type="dt" sz="half" idx="10"/>
          </p:nvPr>
        </p:nvSpPr>
        <p:spPr/>
        <p:txBody>
          <a:bodyPr/>
          <a:lstStyle/>
          <a:p>
            <a:fld id="{D5D775A0-FA6B-487F-A0AF-04FE0A7B900C}" type="datetimeFigureOut">
              <a:rPr lang="en-US" smtClean="0"/>
              <a:pPr/>
              <a:t>1/9/2013</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7CF486B4-C591-4A9F-8B09-D54F084F33A0}" type="slidenum">
              <a:rPr lang="en-US" smtClean="0"/>
              <a:pPr/>
              <a:t>‹#›</a:t>
            </a:fld>
            <a:endParaRPr lang="en-US"/>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1792288" y="4800600"/>
            <a:ext cx="5486400" cy="566738"/>
          </a:xfrm>
        </p:spPr>
        <p:txBody>
          <a:bodyPr anchor="b"/>
          <a:lstStyle>
            <a:lvl1pPr algn="l">
              <a:defRPr sz="2000" b="1"/>
            </a:lvl1pPr>
          </a:lstStyle>
          <a:p>
            <a:r>
              <a:rPr lang="en-US" smtClean="0"/>
              <a:t>Click to edit Master title style</a:t>
            </a:r>
            <a:endParaRPr lang="en-US"/>
          </a:p>
        </p:txBody>
      </p:sp>
      <p:sp>
        <p:nvSpPr>
          <p:cNvPr id="3" name="Picture Placeholder 2"/>
          <p:cNvSpPr>
            <a:spLocks noGrp="1"/>
          </p:cNvSpPr>
          <p:nvPr>
            <p:ph type="pic" idx="1"/>
          </p:nvPr>
        </p:nvSpPr>
        <p:spPr>
          <a:xfrm>
            <a:off x="1792288" y="612775"/>
            <a:ext cx="5486400" cy="4114800"/>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US"/>
          </a:p>
        </p:txBody>
      </p:sp>
      <p:sp>
        <p:nvSpPr>
          <p:cNvPr id="4" name="Text Placeholder 3"/>
          <p:cNvSpPr>
            <a:spLocks noGrp="1"/>
          </p:cNvSpPr>
          <p:nvPr>
            <p:ph type="body" sz="half" idx="2"/>
          </p:nvPr>
        </p:nvSpPr>
        <p:spPr>
          <a:xfrm>
            <a:off x="1792288" y="5367338"/>
            <a:ext cx="5486400" cy="804862"/>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Click to edit Master text styles</a:t>
            </a:r>
          </a:p>
        </p:txBody>
      </p:sp>
      <p:sp>
        <p:nvSpPr>
          <p:cNvPr id="5" name="Date Placeholder 4"/>
          <p:cNvSpPr>
            <a:spLocks noGrp="1"/>
          </p:cNvSpPr>
          <p:nvPr>
            <p:ph type="dt" sz="half" idx="10"/>
          </p:nvPr>
        </p:nvSpPr>
        <p:spPr/>
        <p:txBody>
          <a:bodyPr/>
          <a:lstStyle/>
          <a:p>
            <a:fld id="{D5D775A0-FA6B-487F-A0AF-04FE0A7B900C}" type="datetimeFigureOut">
              <a:rPr lang="en-US" smtClean="0"/>
              <a:pPr/>
              <a:t>1/9/2013</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7CF486B4-C591-4A9F-8B09-D54F084F33A0}" type="slidenum">
              <a:rPr lang="en-US" smtClean="0"/>
              <a:pPr/>
              <a:t>‹#›</a:t>
            </a:fld>
            <a:endParaRPr lang="en-US"/>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Vertical Text Placeholder 2"/>
          <p:cNvSpPr>
            <a:spLocks noGrp="1"/>
          </p:cNvSpPr>
          <p:nvPr>
            <p:ph type="body" orient="vert" idx="1"/>
          </p:nvPr>
        </p:nvSpPr>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Date Placeholder 3"/>
          <p:cNvSpPr>
            <a:spLocks noGrp="1"/>
          </p:cNvSpPr>
          <p:nvPr>
            <p:ph type="dt" sz="half" idx="10"/>
          </p:nvPr>
        </p:nvSpPr>
        <p:spPr/>
        <p:txBody>
          <a:bodyPr/>
          <a:lstStyle/>
          <a:p>
            <a:fld id="{D5D775A0-FA6B-487F-A0AF-04FE0A7B900C}" type="datetimeFigureOut">
              <a:rPr lang="en-US" smtClean="0"/>
              <a:pPr/>
              <a:t>1/9/2013</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7CF486B4-C591-4A9F-8B09-D54F084F33A0}" type="slidenum">
              <a:rPr lang="en-US" smtClean="0"/>
              <a:pPr/>
              <a:t>‹#›</a:t>
            </a:fld>
            <a:endParaRPr lang="en-US"/>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6629400" y="274638"/>
            <a:ext cx="2057400" cy="5851525"/>
          </a:xfrm>
        </p:spPr>
        <p:txBody>
          <a:bodyPr vert="eaVert"/>
          <a:lstStyle/>
          <a:p>
            <a:r>
              <a:rPr lang="en-US" smtClean="0"/>
              <a:t>Click to edit Master title style</a:t>
            </a:r>
            <a:endParaRPr lang="en-US"/>
          </a:p>
        </p:txBody>
      </p:sp>
      <p:sp>
        <p:nvSpPr>
          <p:cNvPr id="3" name="Vertical Text Placeholder 2"/>
          <p:cNvSpPr>
            <a:spLocks noGrp="1"/>
          </p:cNvSpPr>
          <p:nvPr>
            <p:ph type="body" orient="vert" idx="1"/>
          </p:nvPr>
        </p:nvSpPr>
        <p:spPr>
          <a:xfrm>
            <a:off x="457200" y="274638"/>
            <a:ext cx="6019800" cy="5851525"/>
          </a:xfrm>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Date Placeholder 3"/>
          <p:cNvSpPr>
            <a:spLocks noGrp="1"/>
          </p:cNvSpPr>
          <p:nvPr>
            <p:ph type="dt" sz="half" idx="10"/>
          </p:nvPr>
        </p:nvSpPr>
        <p:spPr/>
        <p:txBody>
          <a:bodyPr/>
          <a:lstStyle/>
          <a:p>
            <a:fld id="{D5D775A0-FA6B-487F-A0AF-04FE0A7B900C}" type="datetimeFigureOut">
              <a:rPr lang="en-US" smtClean="0"/>
              <a:pPr/>
              <a:t>1/9/2013</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7CF486B4-C591-4A9F-8B09-D54F084F33A0}" type="slidenum">
              <a:rPr lang="en-US" smtClean="0"/>
              <a:pPr/>
              <a:t>‹#›</a:t>
            </a:fld>
            <a:endParaRPr lang="en-US"/>
          </a:p>
        </p:txBody>
      </p:sp>
    </p:spTree>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457200" y="274638"/>
            <a:ext cx="8229600" cy="1143000"/>
          </a:xfrm>
          <a:prstGeom prst="rect">
            <a:avLst/>
          </a:prstGeom>
        </p:spPr>
        <p:txBody>
          <a:bodyPr vert="horz" lIns="91440" tIns="45720" rIns="91440" bIns="45720" rtlCol="0" anchor="ctr">
            <a:normAutofit/>
          </a:bodyPr>
          <a:lstStyle/>
          <a:p>
            <a:r>
              <a:rPr lang="en-US" smtClean="0"/>
              <a:t>Click to edit Master title style</a:t>
            </a:r>
            <a:endParaRPr lang="en-US"/>
          </a:p>
        </p:txBody>
      </p:sp>
      <p:sp>
        <p:nvSpPr>
          <p:cNvPr id="3" name="Text Placeholder 2"/>
          <p:cNvSpPr>
            <a:spLocks noGrp="1"/>
          </p:cNvSpPr>
          <p:nvPr>
            <p:ph type="body" idx="1"/>
          </p:nvPr>
        </p:nvSpPr>
        <p:spPr>
          <a:xfrm>
            <a:off x="457200" y="1600200"/>
            <a:ext cx="8229600" cy="4525963"/>
          </a:xfrm>
          <a:prstGeom prst="rect">
            <a:avLst/>
          </a:prstGeom>
        </p:spPr>
        <p:txBody>
          <a:bodyPr vert="horz" lIns="91440" tIns="45720" rIns="91440" bIns="45720" rtlCol="0">
            <a:normAutofit/>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Date Placeholder 3"/>
          <p:cNvSpPr>
            <a:spLocks noGrp="1"/>
          </p:cNvSpPr>
          <p:nvPr>
            <p:ph type="dt" sz="half" idx="2"/>
          </p:nvPr>
        </p:nvSpPr>
        <p:spPr>
          <a:xfrm>
            <a:off x="457200" y="6356350"/>
            <a:ext cx="21336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D5D775A0-FA6B-487F-A0AF-04FE0A7B900C}" type="datetimeFigureOut">
              <a:rPr lang="en-US" smtClean="0"/>
              <a:pPr/>
              <a:t>1/9/2013</a:t>
            </a:fld>
            <a:endParaRPr lang="en-US"/>
          </a:p>
        </p:txBody>
      </p:sp>
      <p:sp>
        <p:nvSpPr>
          <p:cNvPr id="5" name="Footer Placeholder 4"/>
          <p:cNvSpPr>
            <a:spLocks noGrp="1"/>
          </p:cNvSpPr>
          <p:nvPr>
            <p:ph type="ftr" sz="quarter" idx="3"/>
          </p:nvPr>
        </p:nvSpPr>
        <p:spPr>
          <a:xfrm>
            <a:off x="3124200" y="6356350"/>
            <a:ext cx="28956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US"/>
          </a:p>
        </p:txBody>
      </p:sp>
      <p:sp>
        <p:nvSpPr>
          <p:cNvPr id="6" name="Slide Number Placeholder 5"/>
          <p:cNvSpPr>
            <a:spLocks noGrp="1"/>
          </p:cNvSpPr>
          <p:nvPr>
            <p:ph type="sldNum" sz="quarter" idx="4"/>
          </p:nvPr>
        </p:nvSpPr>
        <p:spPr>
          <a:xfrm>
            <a:off x="6553200" y="6356350"/>
            <a:ext cx="21336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7CF486B4-C591-4A9F-8B09-D54F084F33A0}" type="slidenum">
              <a:rPr lang="en-US" smtClean="0"/>
              <a:pPr/>
              <a:t>‹#›</a:t>
            </a:fld>
            <a:endParaRPr lang="en-US"/>
          </a:p>
        </p:txBody>
      </p:sp>
    </p:spTree>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xStyles>
    <p:titleStyle>
      <a:lvl1pPr algn="ctr" defTabSz="914400" rtl="0" eaLnBrk="1" latinLnBrk="0" hangingPunct="1">
        <a:spcBef>
          <a:spcPct val="0"/>
        </a:spcBef>
        <a:buNone/>
        <a:defRPr sz="4400" kern="1200">
          <a:solidFill>
            <a:schemeClr val="tx1"/>
          </a:solidFill>
          <a:latin typeface="+mj-lt"/>
          <a:ea typeface="+mj-ea"/>
          <a:cs typeface="+mj-cs"/>
        </a:defRPr>
      </a:lvl1pPr>
    </p:titleStyle>
    <p:bodyStyle>
      <a:lvl1pPr marL="342900" indent="-342900" algn="l" defTabSz="914400" rtl="0" eaLnBrk="1" latinLnBrk="0" hangingPunct="1">
        <a:spcBef>
          <a:spcPct val="20000"/>
        </a:spcBef>
        <a:buFont typeface="Arial" pitchFamily="34" charset="0"/>
        <a:buChar char="•"/>
        <a:defRPr sz="3200" kern="1200">
          <a:solidFill>
            <a:schemeClr val="tx1"/>
          </a:solidFill>
          <a:latin typeface="+mn-lt"/>
          <a:ea typeface="+mn-ea"/>
          <a:cs typeface="+mn-cs"/>
        </a:defRPr>
      </a:lvl1pPr>
      <a:lvl2pPr marL="742950" indent="-285750" algn="l" defTabSz="914400" rtl="0" eaLnBrk="1" latinLnBrk="0" hangingPunct="1">
        <a:spcBef>
          <a:spcPct val="20000"/>
        </a:spcBef>
        <a:buFont typeface="Arial" pitchFamily="34" charset="0"/>
        <a:buChar char="–"/>
        <a:defRPr sz="2800" kern="1200">
          <a:solidFill>
            <a:schemeClr val="tx1"/>
          </a:solidFill>
          <a:latin typeface="+mn-lt"/>
          <a:ea typeface="+mn-ea"/>
          <a:cs typeface="+mn-cs"/>
        </a:defRPr>
      </a:lvl2pPr>
      <a:lvl3pPr marL="1143000" indent="-228600" algn="l" defTabSz="914400" rtl="0" eaLnBrk="1" latinLnBrk="0" hangingPunct="1">
        <a:spcBef>
          <a:spcPct val="20000"/>
        </a:spcBef>
        <a:buFont typeface="Arial" pitchFamily="34" charset="0"/>
        <a:buChar char="•"/>
        <a:defRPr sz="2400" kern="1200">
          <a:solidFill>
            <a:schemeClr val="tx1"/>
          </a:solidFill>
          <a:latin typeface="+mn-lt"/>
          <a:ea typeface="+mn-ea"/>
          <a:cs typeface="+mn-cs"/>
        </a:defRPr>
      </a:lvl3pPr>
      <a:lvl4pPr marL="1600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4pPr>
      <a:lvl5pPr marL="20574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cxnSp>
        <p:nvCxnSpPr>
          <p:cNvPr id="295" name="Straight Connector 294"/>
          <p:cNvCxnSpPr/>
          <p:nvPr/>
        </p:nvCxnSpPr>
        <p:spPr>
          <a:xfrm>
            <a:off x="1447800" y="6400800"/>
            <a:ext cx="2133600" cy="1588"/>
          </a:xfrm>
          <a:prstGeom prst="line">
            <a:avLst/>
          </a:prstGeom>
        </p:spPr>
        <p:style>
          <a:lnRef idx="1">
            <a:schemeClr val="accent1"/>
          </a:lnRef>
          <a:fillRef idx="0">
            <a:schemeClr val="accent1"/>
          </a:fillRef>
          <a:effectRef idx="0">
            <a:schemeClr val="accent1"/>
          </a:effectRef>
          <a:fontRef idx="minor">
            <a:schemeClr val="tx1"/>
          </a:fontRef>
        </p:style>
      </p:cxnSp>
      <p:sp>
        <p:nvSpPr>
          <p:cNvPr id="4" name="Title 3"/>
          <p:cNvSpPr>
            <a:spLocks noGrp="1"/>
          </p:cNvSpPr>
          <p:nvPr>
            <p:ph type="title"/>
          </p:nvPr>
        </p:nvSpPr>
        <p:spPr>
          <a:xfrm>
            <a:off x="0" y="228600"/>
            <a:ext cx="8077200" cy="411162"/>
          </a:xfrm>
        </p:spPr>
        <p:txBody>
          <a:bodyPr>
            <a:normAutofit fontScale="90000"/>
          </a:bodyPr>
          <a:lstStyle/>
          <a:p>
            <a:r>
              <a:rPr lang="en-US" sz="3200" b="1" dirty="0" err="1" smtClean="0">
                <a:solidFill>
                  <a:schemeClr val="tx2">
                    <a:lumMod val="60000"/>
                    <a:lumOff val="40000"/>
                  </a:schemeClr>
                </a:solidFill>
              </a:rPr>
              <a:t>Aerien’s</a:t>
            </a:r>
            <a:r>
              <a:rPr lang="en-US" sz="3200" b="1" dirty="0" smtClean="0">
                <a:solidFill>
                  <a:schemeClr val="tx2">
                    <a:lumMod val="60000"/>
                    <a:lumOff val="40000"/>
                  </a:schemeClr>
                </a:solidFill>
              </a:rPr>
              <a:t> Unofficial Fuqua Waitlist Flowchart</a:t>
            </a:r>
            <a:r>
              <a:rPr lang="en-US" sz="3100" b="1" i="1" dirty="0" smtClean="0">
                <a:solidFill>
                  <a:schemeClr val="tx2">
                    <a:lumMod val="60000"/>
                    <a:lumOff val="40000"/>
                  </a:schemeClr>
                </a:solidFill>
              </a:rPr>
              <a:t> </a:t>
            </a:r>
            <a:r>
              <a:rPr lang="en-US" sz="800" b="1" i="1" dirty="0" smtClean="0">
                <a:solidFill>
                  <a:schemeClr val="tx2">
                    <a:lumMod val="60000"/>
                    <a:lumOff val="40000"/>
                  </a:schemeClr>
                </a:solidFill>
              </a:rPr>
              <a:t/>
            </a:r>
            <a:br>
              <a:rPr lang="en-US" sz="800" b="1" i="1" dirty="0" smtClean="0">
                <a:solidFill>
                  <a:schemeClr val="tx2">
                    <a:lumMod val="60000"/>
                    <a:lumOff val="40000"/>
                  </a:schemeClr>
                </a:solidFill>
              </a:rPr>
            </a:br>
            <a:r>
              <a:rPr lang="en-US" sz="1300" b="1" i="1" dirty="0" smtClean="0">
                <a:solidFill>
                  <a:srgbClr val="FF0000"/>
                </a:solidFill>
              </a:rPr>
              <a:t>Based on ‘11-’12 cycle. RESULTS MAY VARY. Assumes you have already interviewed. </a:t>
            </a:r>
            <a:br>
              <a:rPr lang="en-US" sz="1300" b="1" i="1" dirty="0" smtClean="0">
                <a:solidFill>
                  <a:srgbClr val="FF0000"/>
                </a:solidFill>
              </a:rPr>
            </a:br>
            <a:r>
              <a:rPr lang="en-US" sz="1100" i="1" dirty="0" smtClean="0">
                <a:solidFill>
                  <a:srgbClr val="FF0000"/>
                </a:solidFill>
              </a:rPr>
              <a:t>If waiting for interview invite, you may be invited on R1, R2, or R3 invite dates </a:t>
            </a:r>
            <a:br>
              <a:rPr lang="en-US" sz="1100" i="1" dirty="0" smtClean="0">
                <a:solidFill>
                  <a:srgbClr val="FF0000"/>
                </a:solidFill>
              </a:rPr>
            </a:br>
            <a:r>
              <a:rPr lang="en-US" sz="1100" i="1" dirty="0" smtClean="0">
                <a:solidFill>
                  <a:srgbClr val="FF0000"/>
                </a:solidFill>
              </a:rPr>
              <a:t>Waitlisted in R1 does not imply invite in R2. You may be invited in R3 – depends when admissions feels like inviting you</a:t>
            </a:r>
            <a:endParaRPr lang="en-US" sz="3200" dirty="0">
              <a:solidFill>
                <a:srgbClr val="FF0000"/>
              </a:solidFill>
            </a:endParaRPr>
          </a:p>
        </p:txBody>
      </p:sp>
      <p:sp>
        <p:nvSpPr>
          <p:cNvPr id="6" name="Flowchart: Process 5"/>
          <p:cNvSpPr/>
          <p:nvPr/>
        </p:nvSpPr>
        <p:spPr>
          <a:xfrm>
            <a:off x="76200" y="1066800"/>
            <a:ext cx="1371600" cy="914400"/>
          </a:xfrm>
          <a:prstGeom prst="flowChartProcess">
            <a:avLst/>
          </a:prstGeom>
        </p:spPr>
        <p:style>
          <a:lnRef idx="2">
            <a:schemeClr val="dk1">
              <a:shade val="50000"/>
            </a:schemeClr>
          </a:lnRef>
          <a:fillRef idx="1">
            <a:schemeClr val="dk1"/>
          </a:fillRef>
          <a:effectRef idx="0">
            <a:schemeClr val="dk1"/>
          </a:effectRef>
          <a:fontRef idx="minor">
            <a:schemeClr val="lt1"/>
          </a:fontRef>
        </p:style>
        <p:txBody>
          <a:bodyPr rtlCol="0" anchor="ctr"/>
          <a:lstStyle/>
          <a:p>
            <a:pPr algn="ctr"/>
            <a:r>
              <a:rPr lang="en-US" sz="1600" b="1" dirty="0" smtClean="0"/>
              <a:t>Oct 30, 2012</a:t>
            </a:r>
          </a:p>
          <a:p>
            <a:pPr algn="ctr"/>
            <a:r>
              <a:rPr lang="en-US" sz="1400" dirty="0" smtClean="0"/>
              <a:t>EA Decision Notification Day</a:t>
            </a:r>
            <a:endParaRPr lang="en-US" sz="1400" dirty="0"/>
          </a:p>
        </p:txBody>
      </p:sp>
      <p:sp>
        <p:nvSpPr>
          <p:cNvPr id="7" name="Flowchart: Process 6"/>
          <p:cNvSpPr/>
          <p:nvPr/>
        </p:nvSpPr>
        <p:spPr>
          <a:xfrm>
            <a:off x="1828800" y="1066800"/>
            <a:ext cx="1371600" cy="914400"/>
          </a:xfrm>
          <a:prstGeom prst="flowChartProcess">
            <a:avLst/>
          </a:prstGeom>
        </p:spPr>
        <p:style>
          <a:lnRef idx="2">
            <a:schemeClr val="dk1">
              <a:shade val="50000"/>
            </a:schemeClr>
          </a:lnRef>
          <a:fillRef idx="1">
            <a:schemeClr val="dk1"/>
          </a:fillRef>
          <a:effectRef idx="0">
            <a:schemeClr val="dk1"/>
          </a:effectRef>
          <a:fontRef idx="minor">
            <a:schemeClr val="lt1"/>
          </a:fontRef>
        </p:style>
        <p:txBody>
          <a:bodyPr rtlCol="0" anchor="ctr"/>
          <a:lstStyle/>
          <a:p>
            <a:pPr algn="ctr"/>
            <a:r>
              <a:rPr lang="en-US" sz="1600" b="1" dirty="0" smtClean="0"/>
              <a:t>Jan 8, 2013</a:t>
            </a:r>
          </a:p>
          <a:p>
            <a:pPr algn="ctr"/>
            <a:r>
              <a:rPr lang="en-US" sz="1400" dirty="0" smtClean="0"/>
              <a:t>R1 Decision Notification Day</a:t>
            </a:r>
            <a:endParaRPr lang="en-US" sz="1400" dirty="0"/>
          </a:p>
        </p:txBody>
      </p:sp>
      <p:sp>
        <p:nvSpPr>
          <p:cNvPr id="8" name="Flowchart: Process 7"/>
          <p:cNvSpPr/>
          <p:nvPr/>
        </p:nvSpPr>
        <p:spPr>
          <a:xfrm>
            <a:off x="76200" y="2819400"/>
            <a:ext cx="1371600" cy="914400"/>
          </a:xfrm>
          <a:prstGeom prst="flowChartProcess">
            <a:avLst/>
          </a:prstGeom>
        </p:spPr>
        <p:style>
          <a:lnRef idx="2">
            <a:schemeClr val="dk1">
              <a:shade val="50000"/>
            </a:schemeClr>
          </a:lnRef>
          <a:fillRef idx="1">
            <a:schemeClr val="dk1"/>
          </a:fillRef>
          <a:effectRef idx="0">
            <a:schemeClr val="dk1"/>
          </a:effectRef>
          <a:fontRef idx="minor">
            <a:schemeClr val="lt1"/>
          </a:fontRef>
        </p:style>
        <p:txBody>
          <a:bodyPr rtlCol="0" anchor="ctr"/>
          <a:lstStyle/>
          <a:p>
            <a:pPr algn="ctr"/>
            <a:r>
              <a:rPr lang="en-US" sz="1600" b="1" dirty="0" smtClean="0"/>
              <a:t>Mar 18, 2013</a:t>
            </a:r>
            <a:endParaRPr lang="en-US" b="1" dirty="0" smtClean="0"/>
          </a:p>
          <a:p>
            <a:pPr algn="ctr"/>
            <a:r>
              <a:rPr lang="en-US" sz="1400" dirty="0" smtClean="0"/>
              <a:t>R2 Decision Notification Day</a:t>
            </a:r>
            <a:endParaRPr lang="en-US" sz="1400" dirty="0"/>
          </a:p>
        </p:txBody>
      </p:sp>
      <p:sp>
        <p:nvSpPr>
          <p:cNvPr id="9" name="Flowchart: Process 8"/>
          <p:cNvSpPr/>
          <p:nvPr/>
        </p:nvSpPr>
        <p:spPr>
          <a:xfrm>
            <a:off x="76200" y="4419600"/>
            <a:ext cx="1371600" cy="914400"/>
          </a:xfrm>
          <a:prstGeom prst="flowChartProcess">
            <a:avLst/>
          </a:prstGeom>
        </p:spPr>
        <p:style>
          <a:lnRef idx="2">
            <a:schemeClr val="dk1">
              <a:shade val="50000"/>
            </a:schemeClr>
          </a:lnRef>
          <a:fillRef idx="1">
            <a:schemeClr val="dk1"/>
          </a:fillRef>
          <a:effectRef idx="0">
            <a:schemeClr val="dk1"/>
          </a:effectRef>
          <a:fontRef idx="minor">
            <a:schemeClr val="lt1"/>
          </a:fontRef>
        </p:style>
        <p:txBody>
          <a:bodyPr rtlCol="0" anchor="ctr"/>
          <a:lstStyle/>
          <a:p>
            <a:pPr algn="ctr"/>
            <a:r>
              <a:rPr lang="en-US" sz="1600" b="1" dirty="0" smtClean="0"/>
              <a:t>May 10, 2013</a:t>
            </a:r>
            <a:endParaRPr lang="en-US" b="1" dirty="0" smtClean="0"/>
          </a:p>
          <a:p>
            <a:pPr algn="ctr"/>
            <a:r>
              <a:rPr lang="en-US" sz="1400" dirty="0" smtClean="0"/>
              <a:t>R3 Decision Notification Day</a:t>
            </a:r>
            <a:endParaRPr lang="en-US" sz="1400" dirty="0"/>
          </a:p>
        </p:txBody>
      </p:sp>
      <p:sp>
        <p:nvSpPr>
          <p:cNvPr id="10" name="Horizontal Scroll 9"/>
          <p:cNvSpPr/>
          <p:nvPr/>
        </p:nvSpPr>
        <p:spPr>
          <a:xfrm>
            <a:off x="7467600" y="76200"/>
            <a:ext cx="1524000" cy="762000"/>
          </a:xfrm>
          <a:prstGeom prst="horizontalScroll">
            <a:avLst/>
          </a:prstGeom>
        </p:spPr>
        <p:style>
          <a:lnRef idx="1">
            <a:schemeClr val="accent6"/>
          </a:lnRef>
          <a:fillRef idx="2">
            <a:schemeClr val="accent6"/>
          </a:fillRef>
          <a:effectRef idx="1">
            <a:schemeClr val="accent6"/>
          </a:effectRef>
          <a:fontRef idx="minor">
            <a:schemeClr val="dk1"/>
          </a:fontRef>
        </p:style>
        <p:txBody>
          <a:bodyPr rtlCol="0" anchor="ctr"/>
          <a:lstStyle/>
          <a:p>
            <a:pPr algn="ctr"/>
            <a:r>
              <a:rPr lang="en-US" sz="1100" dirty="0" smtClean="0"/>
              <a:t>Find when you were put on the WL &amp; follow from there</a:t>
            </a:r>
            <a:endParaRPr lang="en-US" sz="1100" dirty="0"/>
          </a:p>
        </p:txBody>
      </p:sp>
      <p:sp>
        <p:nvSpPr>
          <p:cNvPr id="20" name="TextBox 19"/>
          <p:cNvSpPr txBox="1"/>
          <p:nvPr/>
        </p:nvSpPr>
        <p:spPr>
          <a:xfrm>
            <a:off x="914400" y="1981200"/>
            <a:ext cx="1524000" cy="430887"/>
          </a:xfrm>
          <a:prstGeom prst="rect">
            <a:avLst/>
          </a:prstGeom>
        </p:spPr>
        <p:style>
          <a:lnRef idx="1">
            <a:schemeClr val="accent5"/>
          </a:lnRef>
          <a:fillRef idx="2">
            <a:schemeClr val="accent5"/>
          </a:fillRef>
          <a:effectRef idx="1">
            <a:schemeClr val="accent5"/>
          </a:effectRef>
          <a:fontRef idx="minor">
            <a:schemeClr val="dk1"/>
          </a:fontRef>
        </p:style>
        <p:txBody>
          <a:bodyPr wrap="square" rtlCol="0">
            <a:spAutoFit/>
          </a:bodyPr>
          <a:lstStyle/>
          <a:p>
            <a:pPr algn="ctr"/>
            <a:r>
              <a:rPr lang="en-US" sz="1050" dirty="0" smtClean="0"/>
              <a:t>Now what? Send a WL update and wait until …</a:t>
            </a:r>
            <a:endParaRPr lang="en-US" sz="1050" dirty="0"/>
          </a:p>
        </p:txBody>
      </p:sp>
      <p:sp>
        <p:nvSpPr>
          <p:cNvPr id="22" name="Flowchart: Decision 21"/>
          <p:cNvSpPr/>
          <p:nvPr/>
        </p:nvSpPr>
        <p:spPr>
          <a:xfrm>
            <a:off x="3581400" y="1066800"/>
            <a:ext cx="1371600" cy="914400"/>
          </a:xfrm>
          <a:prstGeom prst="flowChartDecision">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1100" dirty="0" smtClean="0"/>
              <a:t>Did you receive a status update?</a:t>
            </a:r>
            <a:endParaRPr lang="en-US" sz="1100" dirty="0"/>
          </a:p>
        </p:txBody>
      </p:sp>
      <p:sp>
        <p:nvSpPr>
          <p:cNvPr id="23" name="TextBox 22"/>
          <p:cNvSpPr txBox="1"/>
          <p:nvPr/>
        </p:nvSpPr>
        <p:spPr>
          <a:xfrm>
            <a:off x="4953000" y="1219200"/>
            <a:ext cx="533400" cy="276999"/>
          </a:xfrm>
          <a:prstGeom prst="rect">
            <a:avLst/>
          </a:prstGeom>
          <a:noFill/>
        </p:spPr>
        <p:txBody>
          <a:bodyPr wrap="square" rtlCol="0">
            <a:spAutoFit/>
          </a:bodyPr>
          <a:lstStyle/>
          <a:p>
            <a:pPr algn="ctr"/>
            <a:r>
              <a:rPr lang="en-US" sz="1200" dirty="0" smtClean="0"/>
              <a:t>Yes</a:t>
            </a:r>
            <a:endParaRPr lang="en-US" sz="1200" dirty="0"/>
          </a:p>
        </p:txBody>
      </p:sp>
      <p:sp>
        <p:nvSpPr>
          <p:cNvPr id="24" name="TextBox 23"/>
          <p:cNvSpPr txBox="1"/>
          <p:nvPr/>
        </p:nvSpPr>
        <p:spPr>
          <a:xfrm>
            <a:off x="3810000" y="2057400"/>
            <a:ext cx="457200" cy="276999"/>
          </a:xfrm>
          <a:prstGeom prst="rect">
            <a:avLst/>
          </a:prstGeom>
          <a:noFill/>
        </p:spPr>
        <p:txBody>
          <a:bodyPr wrap="square" rtlCol="0">
            <a:spAutoFit/>
          </a:bodyPr>
          <a:lstStyle/>
          <a:p>
            <a:pPr algn="ctr"/>
            <a:r>
              <a:rPr lang="en-US" sz="1200" dirty="0" smtClean="0"/>
              <a:t>No</a:t>
            </a:r>
            <a:endParaRPr lang="en-US" sz="1200" dirty="0"/>
          </a:p>
        </p:txBody>
      </p:sp>
      <p:sp>
        <p:nvSpPr>
          <p:cNvPr id="26" name="Flowchart: Process 25"/>
          <p:cNvSpPr/>
          <p:nvPr/>
        </p:nvSpPr>
        <p:spPr>
          <a:xfrm>
            <a:off x="6096000" y="990600"/>
            <a:ext cx="1219200" cy="304800"/>
          </a:xfrm>
          <a:prstGeom prst="flowChartProcess">
            <a:avLst/>
          </a:prstGeom>
        </p:spPr>
        <p:style>
          <a:lnRef idx="2">
            <a:schemeClr val="accent3">
              <a:shade val="50000"/>
            </a:schemeClr>
          </a:lnRef>
          <a:fillRef idx="1">
            <a:schemeClr val="accent3"/>
          </a:fillRef>
          <a:effectRef idx="0">
            <a:schemeClr val="accent3"/>
          </a:effectRef>
          <a:fontRef idx="minor">
            <a:schemeClr val="lt1"/>
          </a:fontRef>
        </p:style>
        <p:txBody>
          <a:bodyPr rtlCol="0" anchor="ctr"/>
          <a:lstStyle/>
          <a:p>
            <a:pPr algn="ctr"/>
            <a:r>
              <a:rPr lang="en-US" sz="1400" dirty="0" smtClean="0"/>
              <a:t>I’m admitted!  </a:t>
            </a:r>
            <a:endParaRPr lang="en-US" sz="1200" dirty="0"/>
          </a:p>
        </p:txBody>
      </p:sp>
      <p:sp>
        <p:nvSpPr>
          <p:cNvPr id="27" name="Flowchart: Process 26"/>
          <p:cNvSpPr/>
          <p:nvPr/>
        </p:nvSpPr>
        <p:spPr>
          <a:xfrm>
            <a:off x="6096000" y="1371600"/>
            <a:ext cx="1219200" cy="304800"/>
          </a:xfrm>
          <a:prstGeom prst="flowChartProcess">
            <a:avLst/>
          </a:prstGeom>
        </p:spPr>
        <p:style>
          <a:lnRef idx="2">
            <a:schemeClr val="accent2">
              <a:shade val="50000"/>
            </a:schemeClr>
          </a:lnRef>
          <a:fillRef idx="1">
            <a:schemeClr val="accent2"/>
          </a:fillRef>
          <a:effectRef idx="0">
            <a:schemeClr val="accent2"/>
          </a:effectRef>
          <a:fontRef idx="minor">
            <a:schemeClr val="lt1"/>
          </a:fontRef>
        </p:style>
        <p:txBody>
          <a:bodyPr rtlCol="0" anchor="ctr"/>
          <a:lstStyle/>
          <a:p>
            <a:pPr algn="ctr"/>
            <a:r>
              <a:rPr lang="en-US" sz="1400" dirty="0" smtClean="0"/>
              <a:t>I’m  dinged! </a:t>
            </a:r>
            <a:endParaRPr lang="en-US" sz="1200" dirty="0"/>
          </a:p>
        </p:txBody>
      </p:sp>
      <p:sp>
        <p:nvSpPr>
          <p:cNvPr id="28" name="Flowchart: Process 27"/>
          <p:cNvSpPr/>
          <p:nvPr/>
        </p:nvSpPr>
        <p:spPr>
          <a:xfrm>
            <a:off x="6096000" y="1752600"/>
            <a:ext cx="1219200" cy="304800"/>
          </a:xfrm>
          <a:prstGeom prst="flowChartProcess">
            <a:avLst/>
          </a:prstGeom>
        </p:spPr>
        <p:style>
          <a:lnRef idx="2">
            <a:schemeClr val="accent6">
              <a:shade val="50000"/>
            </a:schemeClr>
          </a:lnRef>
          <a:fillRef idx="1">
            <a:schemeClr val="accent6"/>
          </a:fillRef>
          <a:effectRef idx="0">
            <a:schemeClr val="accent6"/>
          </a:effectRef>
          <a:fontRef idx="minor">
            <a:schemeClr val="lt1"/>
          </a:fontRef>
        </p:style>
        <p:txBody>
          <a:bodyPr rtlCol="0" anchor="ctr"/>
          <a:lstStyle/>
          <a:p>
            <a:pPr algn="ctr"/>
            <a:r>
              <a:rPr lang="en-US" sz="1400" dirty="0" smtClean="0"/>
              <a:t>I’m waitlisted! </a:t>
            </a:r>
            <a:endParaRPr lang="en-US" sz="1200" dirty="0"/>
          </a:p>
        </p:txBody>
      </p:sp>
      <p:sp>
        <p:nvSpPr>
          <p:cNvPr id="29" name="TextBox 28"/>
          <p:cNvSpPr txBox="1"/>
          <p:nvPr/>
        </p:nvSpPr>
        <p:spPr>
          <a:xfrm>
            <a:off x="7543800" y="1632719"/>
            <a:ext cx="1219200" cy="577081"/>
          </a:xfrm>
          <a:prstGeom prst="rect">
            <a:avLst/>
          </a:prstGeom>
        </p:spPr>
        <p:style>
          <a:lnRef idx="1">
            <a:schemeClr val="accent5"/>
          </a:lnRef>
          <a:fillRef idx="2">
            <a:schemeClr val="accent5"/>
          </a:fillRef>
          <a:effectRef idx="1">
            <a:schemeClr val="accent5"/>
          </a:effectRef>
          <a:fontRef idx="minor">
            <a:schemeClr val="dk1"/>
          </a:fontRef>
        </p:style>
        <p:txBody>
          <a:bodyPr wrap="square" rtlCol="0">
            <a:spAutoFit/>
          </a:bodyPr>
          <a:lstStyle/>
          <a:p>
            <a:pPr algn="ctr"/>
            <a:r>
              <a:rPr lang="en-US" sz="1050" dirty="0" smtClean="0"/>
              <a:t>Now what? Send a WL update and wait until …</a:t>
            </a:r>
            <a:endParaRPr lang="en-US" sz="1050" dirty="0"/>
          </a:p>
        </p:txBody>
      </p:sp>
      <p:cxnSp>
        <p:nvCxnSpPr>
          <p:cNvPr id="51" name="Straight Connector 50"/>
          <p:cNvCxnSpPr>
            <a:stCxn id="7" idx="3"/>
            <a:endCxn id="22" idx="1"/>
          </p:cNvCxnSpPr>
          <p:nvPr/>
        </p:nvCxnSpPr>
        <p:spPr>
          <a:xfrm>
            <a:off x="3200400" y="1524000"/>
            <a:ext cx="381000" cy="1588"/>
          </a:xfrm>
          <a:prstGeom prst="line">
            <a:avLst/>
          </a:prstGeom>
        </p:spPr>
        <p:style>
          <a:lnRef idx="1">
            <a:schemeClr val="accent1"/>
          </a:lnRef>
          <a:fillRef idx="0">
            <a:schemeClr val="accent1"/>
          </a:fillRef>
          <a:effectRef idx="0">
            <a:schemeClr val="accent1"/>
          </a:effectRef>
          <a:fontRef idx="minor">
            <a:schemeClr val="tx1"/>
          </a:fontRef>
        </p:style>
      </p:cxnSp>
      <p:cxnSp>
        <p:nvCxnSpPr>
          <p:cNvPr id="59" name="Elbow Connector 58"/>
          <p:cNvCxnSpPr>
            <a:stCxn id="22" idx="3"/>
            <a:endCxn id="26" idx="1"/>
          </p:cNvCxnSpPr>
          <p:nvPr/>
        </p:nvCxnSpPr>
        <p:spPr>
          <a:xfrm flipV="1">
            <a:off x="4953000" y="1143000"/>
            <a:ext cx="1143000" cy="381000"/>
          </a:xfrm>
          <a:prstGeom prst="bentConnector3">
            <a:avLst>
              <a:gd name="adj1" fmla="val 50000"/>
            </a:avLst>
          </a:prstGeom>
          <a:ln>
            <a:tailEnd type="arrow"/>
          </a:ln>
        </p:spPr>
        <p:style>
          <a:lnRef idx="1">
            <a:schemeClr val="accent1"/>
          </a:lnRef>
          <a:fillRef idx="0">
            <a:schemeClr val="accent1"/>
          </a:fillRef>
          <a:effectRef idx="0">
            <a:schemeClr val="accent1"/>
          </a:effectRef>
          <a:fontRef idx="minor">
            <a:schemeClr val="tx1"/>
          </a:fontRef>
        </p:style>
      </p:cxnSp>
      <p:cxnSp>
        <p:nvCxnSpPr>
          <p:cNvPr id="62" name="Straight Arrow Connector 61"/>
          <p:cNvCxnSpPr>
            <a:stCxn id="22" idx="3"/>
            <a:endCxn id="27" idx="1"/>
          </p:cNvCxnSpPr>
          <p:nvPr/>
        </p:nvCxnSpPr>
        <p:spPr>
          <a:xfrm>
            <a:off x="4953000" y="1524000"/>
            <a:ext cx="1143000" cy="1588"/>
          </a:xfrm>
          <a:prstGeom prst="straightConnector1">
            <a:avLst/>
          </a:prstGeom>
          <a:ln>
            <a:tailEnd type="arrow"/>
          </a:ln>
        </p:spPr>
        <p:style>
          <a:lnRef idx="1">
            <a:schemeClr val="accent1"/>
          </a:lnRef>
          <a:fillRef idx="0">
            <a:schemeClr val="accent1"/>
          </a:fillRef>
          <a:effectRef idx="0">
            <a:schemeClr val="accent1"/>
          </a:effectRef>
          <a:fontRef idx="minor">
            <a:schemeClr val="tx1"/>
          </a:fontRef>
        </p:style>
      </p:cxnSp>
      <p:cxnSp>
        <p:nvCxnSpPr>
          <p:cNvPr id="76" name="Elbow Connector 75"/>
          <p:cNvCxnSpPr>
            <a:stCxn id="22" idx="3"/>
            <a:endCxn id="28" idx="1"/>
          </p:cNvCxnSpPr>
          <p:nvPr/>
        </p:nvCxnSpPr>
        <p:spPr>
          <a:xfrm>
            <a:off x="4953000" y="1524000"/>
            <a:ext cx="1143000" cy="381000"/>
          </a:xfrm>
          <a:prstGeom prst="bentConnector3">
            <a:avLst>
              <a:gd name="adj1" fmla="val 50000"/>
            </a:avLst>
          </a:prstGeom>
          <a:ln>
            <a:tailEnd type="arrow"/>
          </a:ln>
        </p:spPr>
        <p:style>
          <a:lnRef idx="1">
            <a:schemeClr val="accent1"/>
          </a:lnRef>
          <a:fillRef idx="0">
            <a:schemeClr val="accent1"/>
          </a:fillRef>
          <a:effectRef idx="0">
            <a:schemeClr val="accent1"/>
          </a:effectRef>
          <a:fontRef idx="minor">
            <a:schemeClr val="tx1"/>
          </a:fontRef>
        </p:style>
      </p:cxnSp>
      <p:cxnSp>
        <p:nvCxnSpPr>
          <p:cNvPr id="143" name="Straight Arrow Connector 142"/>
          <p:cNvCxnSpPr>
            <a:stCxn id="28" idx="3"/>
            <a:endCxn id="29" idx="1"/>
          </p:cNvCxnSpPr>
          <p:nvPr/>
        </p:nvCxnSpPr>
        <p:spPr>
          <a:xfrm>
            <a:off x="7315200" y="1905000"/>
            <a:ext cx="228600" cy="16260"/>
          </a:xfrm>
          <a:prstGeom prst="straightConnector1">
            <a:avLst/>
          </a:prstGeom>
          <a:ln>
            <a:tailEnd type="arrow"/>
          </a:ln>
        </p:spPr>
        <p:style>
          <a:lnRef idx="1">
            <a:schemeClr val="accent1"/>
          </a:lnRef>
          <a:fillRef idx="0">
            <a:schemeClr val="accent1"/>
          </a:fillRef>
          <a:effectRef idx="0">
            <a:schemeClr val="accent1"/>
          </a:effectRef>
          <a:fontRef idx="minor">
            <a:schemeClr val="tx1"/>
          </a:fontRef>
        </p:style>
      </p:cxnSp>
      <p:cxnSp>
        <p:nvCxnSpPr>
          <p:cNvPr id="195" name="Straight Arrow Connector 194"/>
          <p:cNvCxnSpPr>
            <a:endCxn id="7" idx="1"/>
          </p:cNvCxnSpPr>
          <p:nvPr/>
        </p:nvCxnSpPr>
        <p:spPr>
          <a:xfrm>
            <a:off x="1447800" y="1524000"/>
            <a:ext cx="381000" cy="1588"/>
          </a:xfrm>
          <a:prstGeom prst="straightConnector1">
            <a:avLst/>
          </a:prstGeom>
          <a:ln>
            <a:tailEnd type="arrow"/>
          </a:ln>
        </p:spPr>
        <p:style>
          <a:lnRef idx="1">
            <a:schemeClr val="accent1"/>
          </a:lnRef>
          <a:fillRef idx="0">
            <a:schemeClr val="accent1"/>
          </a:fillRef>
          <a:effectRef idx="0">
            <a:schemeClr val="accent1"/>
          </a:effectRef>
          <a:fontRef idx="minor">
            <a:schemeClr val="tx1"/>
          </a:fontRef>
        </p:style>
      </p:cxnSp>
      <p:cxnSp>
        <p:nvCxnSpPr>
          <p:cNvPr id="203" name="Elbow Connector 202"/>
          <p:cNvCxnSpPr>
            <a:stCxn id="22" idx="2"/>
            <a:endCxn id="29" idx="2"/>
          </p:cNvCxnSpPr>
          <p:nvPr/>
        </p:nvCxnSpPr>
        <p:spPr>
          <a:xfrm rot="16200000" flipH="1">
            <a:off x="6096000" y="152400"/>
            <a:ext cx="228600" cy="3886200"/>
          </a:xfrm>
          <a:prstGeom prst="bentConnector3">
            <a:avLst>
              <a:gd name="adj1" fmla="val 200000"/>
            </a:avLst>
          </a:prstGeom>
          <a:ln>
            <a:tailEnd type="arrow"/>
          </a:ln>
        </p:spPr>
        <p:style>
          <a:lnRef idx="1">
            <a:schemeClr val="accent1"/>
          </a:lnRef>
          <a:fillRef idx="0">
            <a:schemeClr val="accent1"/>
          </a:fillRef>
          <a:effectRef idx="0">
            <a:schemeClr val="accent1"/>
          </a:effectRef>
          <a:fontRef idx="minor">
            <a:schemeClr val="tx1"/>
          </a:fontRef>
        </p:style>
      </p:cxnSp>
      <p:cxnSp>
        <p:nvCxnSpPr>
          <p:cNvPr id="207" name="Shape 206"/>
          <p:cNvCxnSpPr>
            <a:stCxn id="29" idx="3"/>
          </p:cNvCxnSpPr>
          <p:nvPr/>
        </p:nvCxnSpPr>
        <p:spPr>
          <a:xfrm flipH="1">
            <a:off x="762000" y="1921260"/>
            <a:ext cx="8001000" cy="898140"/>
          </a:xfrm>
          <a:prstGeom prst="bentConnector4">
            <a:avLst>
              <a:gd name="adj1" fmla="val -2857"/>
              <a:gd name="adj2" fmla="val 70762"/>
            </a:avLst>
          </a:prstGeom>
          <a:ln w="28575">
            <a:solidFill>
              <a:srgbClr val="002060"/>
            </a:solidFill>
            <a:tailEnd type="arrow"/>
          </a:ln>
        </p:spPr>
        <p:style>
          <a:lnRef idx="1">
            <a:schemeClr val="accent1"/>
          </a:lnRef>
          <a:fillRef idx="0">
            <a:schemeClr val="accent1"/>
          </a:fillRef>
          <a:effectRef idx="0">
            <a:schemeClr val="accent1"/>
          </a:effectRef>
          <a:fontRef idx="minor">
            <a:schemeClr val="tx1"/>
          </a:fontRef>
        </p:style>
      </p:cxnSp>
      <p:sp>
        <p:nvSpPr>
          <p:cNvPr id="249" name="Flowchart: Decision 248"/>
          <p:cNvSpPr/>
          <p:nvPr/>
        </p:nvSpPr>
        <p:spPr>
          <a:xfrm>
            <a:off x="3581400" y="2819400"/>
            <a:ext cx="1371600" cy="914400"/>
          </a:xfrm>
          <a:prstGeom prst="flowChartDecision">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1100" dirty="0" smtClean="0"/>
              <a:t>Did you receive a status update?</a:t>
            </a:r>
            <a:endParaRPr lang="en-US" sz="1100" dirty="0"/>
          </a:p>
        </p:txBody>
      </p:sp>
      <p:sp>
        <p:nvSpPr>
          <p:cNvPr id="250" name="TextBox 249"/>
          <p:cNvSpPr txBox="1"/>
          <p:nvPr/>
        </p:nvSpPr>
        <p:spPr>
          <a:xfrm>
            <a:off x="4953000" y="2971800"/>
            <a:ext cx="533400" cy="276999"/>
          </a:xfrm>
          <a:prstGeom prst="rect">
            <a:avLst/>
          </a:prstGeom>
          <a:noFill/>
        </p:spPr>
        <p:txBody>
          <a:bodyPr wrap="square" rtlCol="0">
            <a:spAutoFit/>
          </a:bodyPr>
          <a:lstStyle/>
          <a:p>
            <a:pPr algn="ctr"/>
            <a:r>
              <a:rPr lang="en-US" sz="1200" dirty="0" smtClean="0"/>
              <a:t>Yes</a:t>
            </a:r>
            <a:endParaRPr lang="en-US" sz="1200" dirty="0"/>
          </a:p>
        </p:txBody>
      </p:sp>
      <p:sp>
        <p:nvSpPr>
          <p:cNvPr id="251" name="TextBox 250"/>
          <p:cNvSpPr txBox="1"/>
          <p:nvPr/>
        </p:nvSpPr>
        <p:spPr>
          <a:xfrm>
            <a:off x="3810000" y="3810000"/>
            <a:ext cx="457200" cy="276999"/>
          </a:xfrm>
          <a:prstGeom prst="rect">
            <a:avLst/>
          </a:prstGeom>
          <a:noFill/>
        </p:spPr>
        <p:txBody>
          <a:bodyPr wrap="square" rtlCol="0">
            <a:spAutoFit/>
          </a:bodyPr>
          <a:lstStyle/>
          <a:p>
            <a:pPr algn="ctr"/>
            <a:r>
              <a:rPr lang="en-US" sz="1200" dirty="0" smtClean="0"/>
              <a:t>No</a:t>
            </a:r>
            <a:endParaRPr lang="en-US" sz="1200" dirty="0"/>
          </a:p>
        </p:txBody>
      </p:sp>
      <p:sp>
        <p:nvSpPr>
          <p:cNvPr id="252" name="Flowchart: Process 251"/>
          <p:cNvSpPr/>
          <p:nvPr/>
        </p:nvSpPr>
        <p:spPr>
          <a:xfrm>
            <a:off x="6096000" y="2743200"/>
            <a:ext cx="1219200" cy="304800"/>
          </a:xfrm>
          <a:prstGeom prst="flowChartProcess">
            <a:avLst/>
          </a:prstGeom>
        </p:spPr>
        <p:style>
          <a:lnRef idx="2">
            <a:schemeClr val="accent3">
              <a:shade val="50000"/>
            </a:schemeClr>
          </a:lnRef>
          <a:fillRef idx="1">
            <a:schemeClr val="accent3"/>
          </a:fillRef>
          <a:effectRef idx="0">
            <a:schemeClr val="accent3"/>
          </a:effectRef>
          <a:fontRef idx="minor">
            <a:schemeClr val="lt1"/>
          </a:fontRef>
        </p:style>
        <p:txBody>
          <a:bodyPr rtlCol="0" anchor="ctr"/>
          <a:lstStyle/>
          <a:p>
            <a:pPr algn="ctr"/>
            <a:r>
              <a:rPr lang="en-US" sz="1400" dirty="0" smtClean="0"/>
              <a:t>I’m admitted!  </a:t>
            </a:r>
            <a:endParaRPr lang="en-US" sz="1200" dirty="0"/>
          </a:p>
        </p:txBody>
      </p:sp>
      <p:sp>
        <p:nvSpPr>
          <p:cNvPr id="253" name="Flowchart: Process 252"/>
          <p:cNvSpPr/>
          <p:nvPr/>
        </p:nvSpPr>
        <p:spPr>
          <a:xfrm>
            <a:off x="6096000" y="3124200"/>
            <a:ext cx="1219200" cy="304800"/>
          </a:xfrm>
          <a:prstGeom prst="flowChartProcess">
            <a:avLst/>
          </a:prstGeom>
        </p:spPr>
        <p:style>
          <a:lnRef idx="2">
            <a:schemeClr val="accent2">
              <a:shade val="50000"/>
            </a:schemeClr>
          </a:lnRef>
          <a:fillRef idx="1">
            <a:schemeClr val="accent2"/>
          </a:fillRef>
          <a:effectRef idx="0">
            <a:schemeClr val="accent2"/>
          </a:effectRef>
          <a:fontRef idx="minor">
            <a:schemeClr val="lt1"/>
          </a:fontRef>
        </p:style>
        <p:txBody>
          <a:bodyPr rtlCol="0" anchor="ctr"/>
          <a:lstStyle/>
          <a:p>
            <a:pPr algn="ctr"/>
            <a:r>
              <a:rPr lang="en-US" sz="1400" dirty="0" smtClean="0"/>
              <a:t>I’m  dinged! </a:t>
            </a:r>
            <a:endParaRPr lang="en-US" sz="1200" dirty="0"/>
          </a:p>
        </p:txBody>
      </p:sp>
      <p:sp>
        <p:nvSpPr>
          <p:cNvPr id="254" name="Flowchart: Process 253"/>
          <p:cNvSpPr/>
          <p:nvPr/>
        </p:nvSpPr>
        <p:spPr>
          <a:xfrm>
            <a:off x="6096000" y="3505200"/>
            <a:ext cx="1219200" cy="304800"/>
          </a:xfrm>
          <a:prstGeom prst="flowChartProcess">
            <a:avLst/>
          </a:prstGeom>
        </p:spPr>
        <p:style>
          <a:lnRef idx="2">
            <a:schemeClr val="accent6">
              <a:shade val="50000"/>
            </a:schemeClr>
          </a:lnRef>
          <a:fillRef idx="1">
            <a:schemeClr val="accent6"/>
          </a:fillRef>
          <a:effectRef idx="0">
            <a:schemeClr val="accent6"/>
          </a:effectRef>
          <a:fontRef idx="minor">
            <a:schemeClr val="lt1"/>
          </a:fontRef>
        </p:style>
        <p:txBody>
          <a:bodyPr rtlCol="0" anchor="ctr"/>
          <a:lstStyle/>
          <a:p>
            <a:pPr algn="ctr"/>
            <a:r>
              <a:rPr lang="en-US" sz="1400" dirty="0" smtClean="0"/>
              <a:t>I’m waitlisted! </a:t>
            </a:r>
            <a:endParaRPr lang="en-US" sz="1200" dirty="0"/>
          </a:p>
        </p:txBody>
      </p:sp>
      <p:sp>
        <p:nvSpPr>
          <p:cNvPr id="255" name="TextBox 254"/>
          <p:cNvSpPr txBox="1"/>
          <p:nvPr/>
        </p:nvSpPr>
        <p:spPr>
          <a:xfrm>
            <a:off x="7543800" y="3352800"/>
            <a:ext cx="1219200" cy="577081"/>
          </a:xfrm>
          <a:prstGeom prst="rect">
            <a:avLst/>
          </a:prstGeom>
        </p:spPr>
        <p:style>
          <a:lnRef idx="1">
            <a:schemeClr val="accent5"/>
          </a:lnRef>
          <a:fillRef idx="2">
            <a:schemeClr val="accent5"/>
          </a:fillRef>
          <a:effectRef idx="1">
            <a:schemeClr val="accent5"/>
          </a:effectRef>
          <a:fontRef idx="minor">
            <a:schemeClr val="dk1"/>
          </a:fontRef>
        </p:style>
        <p:txBody>
          <a:bodyPr wrap="square" rtlCol="0">
            <a:spAutoFit/>
          </a:bodyPr>
          <a:lstStyle/>
          <a:p>
            <a:pPr algn="ctr"/>
            <a:r>
              <a:rPr lang="en-US" sz="1050" dirty="0" smtClean="0"/>
              <a:t>Now what? Send a WL update and wait until …</a:t>
            </a:r>
            <a:endParaRPr lang="en-US" sz="1050" dirty="0"/>
          </a:p>
        </p:txBody>
      </p:sp>
      <p:cxnSp>
        <p:nvCxnSpPr>
          <p:cNvPr id="256" name="Straight Connector 255"/>
          <p:cNvCxnSpPr>
            <a:endCxn id="249" idx="1"/>
          </p:cNvCxnSpPr>
          <p:nvPr/>
        </p:nvCxnSpPr>
        <p:spPr>
          <a:xfrm>
            <a:off x="1447800" y="3276600"/>
            <a:ext cx="2133600" cy="1588"/>
          </a:xfrm>
          <a:prstGeom prst="line">
            <a:avLst/>
          </a:prstGeom>
        </p:spPr>
        <p:style>
          <a:lnRef idx="1">
            <a:schemeClr val="accent1"/>
          </a:lnRef>
          <a:fillRef idx="0">
            <a:schemeClr val="accent1"/>
          </a:fillRef>
          <a:effectRef idx="0">
            <a:schemeClr val="accent1"/>
          </a:effectRef>
          <a:fontRef idx="minor">
            <a:schemeClr val="tx1"/>
          </a:fontRef>
        </p:style>
      </p:cxnSp>
      <p:cxnSp>
        <p:nvCxnSpPr>
          <p:cNvPr id="257" name="Elbow Connector 256"/>
          <p:cNvCxnSpPr>
            <a:stCxn id="249" idx="3"/>
            <a:endCxn id="252" idx="1"/>
          </p:cNvCxnSpPr>
          <p:nvPr/>
        </p:nvCxnSpPr>
        <p:spPr>
          <a:xfrm flipV="1">
            <a:off x="4953000" y="2895600"/>
            <a:ext cx="1143000" cy="381000"/>
          </a:xfrm>
          <a:prstGeom prst="bentConnector3">
            <a:avLst>
              <a:gd name="adj1" fmla="val 50000"/>
            </a:avLst>
          </a:prstGeom>
          <a:ln>
            <a:tailEnd type="arrow"/>
          </a:ln>
        </p:spPr>
        <p:style>
          <a:lnRef idx="1">
            <a:schemeClr val="accent1"/>
          </a:lnRef>
          <a:fillRef idx="0">
            <a:schemeClr val="accent1"/>
          </a:fillRef>
          <a:effectRef idx="0">
            <a:schemeClr val="accent1"/>
          </a:effectRef>
          <a:fontRef idx="minor">
            <a:schemeClr val="tx1"/>
          </a:fontRef>
        </p:style>
      </p:cxnSp>
      <p:cxnSp>
        <p:nvCxnSpPr>
          <p:cNvPr id="258" name="Straight Arrow Connector 257"/>
          <p:cNvCxnSpPr>
            <a:stCxn id="249" idx="3"/>
            <a:endCxn id="253" idx="1"/>
          </p:cNvCxnSpPr>
          <p:nvPr/>
        </p:nvCxnSpPr>
        <p:spPr>
          <a:xfrm>
            <a:off x="4953000" y="3276600"/>
            <a:ext cx="1143000" cy="1588"/>
          </a:xfrm>
          <a:prstGeom prst="straightConnector1">
            <a:avLst/>
          </a:prstGeom>
          <a:ln>
            <a:tailEnd type="arrow"/>
          </a:ln>
        </p:spPr>
        <p:style>
          <a:lnRef idx="1">
            <a:schemeClr val="accent1"/>
          </a:lnRef>
          <a:fillRef idx="0">
            <a:schemeClr val="accent1"/>
          </a:fillRef>
          <a:effectRef idx="0">
            <a:schemeClr val="accent1"/>
          </a:effectRef>
          <a:fontRef idx="minor">
            <a:schemeClr val="tx1"/>
          </a:fontRef>
        </p:style>
      </p:cxnSp>
      <p:cxnSp>
        <p:nvCxnSpPr>
          <p:cNvPr id="259" name="Elbow Connector 258"/>
          <p:cNvCxnSpPr>
            <a:stCxn id="249" idx="3"/>
            <a:endCxn id="254" idx="1"/>
          </p:cNvCxnSpPr>
          <p:nvPr/>
        </p:nvCxnSpPr>
        <p:spPr>
          <a:xfrm>
            <a:off x="4953000" y="3276600"/>
            <a:ext cx="1143000" cy="381000"/>
          </a:xfrm>
          <a:prstGeom prst="bentConnector3">
            <a:avLst>
              <a:gd name="adj1" fmla="val 50000"/>
            </a:avLst>
          </a:prstGeom>
          <a:ln>
            <a:tailEnd type="arrow"/>
          </a:ln>
        </p:spPr>
        <p:style>
          <a:lnRef idx="1">
            <a:schemeClr val="accent1"/>
          </a:lnRef>
          <a:fillRef idx="0">
            <a:schemeClr val="accent1"/>
          </a:fillRef>
          <a:effectRef idx="0">
            <a:schemeClr val="accent1"/>
          </a:effectRef>
          <a:fontRef idx="minor">
            <a:schemeClr val="tx1"/>
          </a:fontRef>
        </p:style>
      </p:cxnSp>
      <p:cxnSp>
        <p:nvCxnSpPr>
          <p:cNvPr id="260" name="Straight Arrow Connector 259"/>
          <p:cNvCxnSpPr>
            <a:stCxn id="254" idx="3"/>
            <a:endCxn id="255" idx="1"/>
          </p:cNvCxnSpPr>
          <p:nvPr/>
        </p:nvCxnSpPr>
        <p:spPr>
          <a:xfrm flipV="1">
            <a:off x="7315200" y="3641341"/>
            <a:ext cx="228600" cy="16259"/>
          </a:xfrm>
          <a:prstGeom prst="straightConnector1">
            <a:avLst/>
          </a:prstGeom>
          <a:ln>
            <a:tailEnd type="arrow"/>
          </a:ln>
        </p:spPr>
        <p:style>
          <a:lnRef idx="1">
            <a:schemeClr val="accent1"/>
          </a:lnRef>
          <a:fillRef idx="0">
            <a:schemeClr val="accent1"/>
          </a:fillRef>
          <a:effectRef idx="0">
            <a:schemeClr val="accent1"/>
          </a:effectRef>
          <a:fontRef idx="minor">
            <a:schemeClr val="tx1"/>
          </a:fontRef>
        </p:style>
      </p:cxnSp>
      <p:cxnSp>
        <p:nvCxnSpPr>
          <p:cNvPr id="261" name="Elbow Connector 260"/>
          <p:cNvCxnSpPr>
            <a:stCxn id="249" idx="2"/>
            <a:endCxn id="255" idx="2"/>
          </p:cNvCxnSpPr>
          <p:nvPr/>
        </p:nvCxnSpPr>
        <p:spPr>
          <a:xfrm rot="16200000" flipH="1">
            <a:off x="6112260" y="1888740"/>
            <a:ext cx="196081" cy="3886200"/>
          </a:xfrm>
          <a:prstGeom prst="bentConnector3">
            <a:avLst>
              <a:gd name="adj1" fmla="val 216584"/>
            </a:avLst>
          </a:prstGeom>
          <a:ln>
            <a:tailEnd type="arrow"/>
          </a:ln>
        </p:spPr>
        <p:style>
          <a:lnRef idx="1">
            <a:schemeClr val="accent1"/>
          </a:lnRef>
          <a:fillRef idx="0">
            <a:schemeClr val="accent1"/>
          </a:fillRef>
          <a:effectRef idx="0">
            <a:schemeClr val="accent1"/>
          </a:effectRef>
          <a:fontRef idx="minor">
            <a:schemeClr val="tx1"/>
          </a:fontRef>
        </p:style>
      </p:cxnSp>
      <p:cxnSp>
        <p:nvCxnSpPr>
          <p:cNvPr id="262" name="Shape 261"/>
          <p:cNvCxnSpPr>
            <a:stCxn id="255" idx="3"/>
          </p:cNvCxnSpPr>
          <p:nvPr/>
        </p:nvCxnSpPr>
        <p:spPr>
          <a:xfrm flipH="1">
            <a:off x="762000" y="3641341"/>
            <a:ext cx="8001000" cy="778259"/>
          </a:xfrm>
          <a:prstGeom prst="bentConnector4">
            <a:avLst>
              <a:gd name="adj1" fmla="val -2857"/>
              <a:gd name="adj2" fmla="val 79383"/>
            </a:avLst>
          </a:prstGeom>
          <a:ln w="28575">
            <a:solidFill>
              <a:srgbClr val="002060"/>
            </a:solidFill>
            <a:tailEnd type="arrow"/>
          </a:ln>
        </p:spPr>
        <p:style>
          <a:lnRef idx="1">
            <a:schemeClr val="accent1"/>
          </a:lnRef>
          <a:fillRef idx="0">
            <a:schemeClr val="accent1"/>
          </a:fillRef>
          <a:effectRef idx="0">
            <a:schemeClr val="accent1"/>
          </a:effectRef>
          <a:fontRef idx="minor">
            <a:schemeClr val="tx1"/>
          </a:fontRef>
        </p:style>
      </p:cxnSp>
      <p:sp>
        <p:nvSpPr>
          <p:cNvPr id="269" name="Flowchart: Decision 268"/>
          <p:cNvSpPr/>
          <p:nvPr/>
        </p:nvSpPr>
        <p:spPr>
          <a:xfrm>
            <a:off x="3581400" y="4419600"/>
            <a:ext cx="1371600" cy="914400"/>
          </a:xfrm>
          <a:prstGeom prst="flowChartDecision">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1100" dirty="0" smtClean="0"/>
              <a:t>Did you receive a status update?</a:t>
            </a:r>
            <a:endParaRPr lang="en-US" sz="1100" dirty="0"/>
          </a:p>
        </p:txBody>
      </p:sp>
      <p:sp>
        <p:nvSpPr>
          <p:cNvPr id="270" name="TextBox 269"/>
          <p:cNvSpPr txBox="1"/>
          <p:nvPr/>
        </p:nvSpPr>
        <p:spPr>
          <a:xfrm>
            <a:off x="4953000" y="4572000"/>
            <a:ext cx="533400" cy="276999"/>
          </a:xfrm>
          <a:prstGeom prst="rect">
            <a:avLst/>
          </a:prstGeom>
          <a:noFill/>
        </p:spPr>
        <p:txBody>
          <a:bodyPr wrap="square" rtlCol="0">
            <a:spAutoFit/>
          </a:bodyPr>
          <a:lstStyle/>
          <a:p>
            <a:pPr algn="ctr"/>
            <a:r>
              <a:rPr lang="en-US" sz="1200" dirty="0" smtClean="0"/>
              <a:t>Yes</a:t>
            </a:r>
            <a:endParaRPr lang="en-US" sz="1200" dirty="0"/>
          </a:p>
        </p:txBody>
      </p:sp>
      <p:sp>
        <p:nvSpPr>
          <p:cNvPr id="271" name="TextBox 270"/>
          <p:cNvSpPr txBox="1"/>
          <p:nvPr/>
        </p:nvSpPr>
        <p:spPr>
          <a:xfrm>
            <a:off x="3810000" y="5410200"/>
            <a:ext cx="457200" cy="276999"/>
          </a:xfrm>
          <a:prstGeom prst="rect">
            <a:avLst/>
          </a:prstGeom>
          <a:noFill/>
        </p:spPr>
        <p:txBody>
          <a:bodyPr wrap="square" rtlCol="0">
            <a:spAutoFit/>
          </a:bodyPr>
          <a:lstStyle/>
          <a:p>
            <a:pPr algn="ctr"/>
            <a:r>
              <a:rPr lang="en-US" sz="1200" dirty="0" smtClean="0"/>
              <a:t>No</a:t>
            </a:r>
            <a:endParaRPr lang="en-US" sz="1200" dirty="0"/>
          </a:p>
        </p:txBody>
      </p:sp>
      <p:sp>
        <p:nvSpPr>
          <p:cNvPr id="272" name="Flowchart: Process 271"/>
          <p:cNvSpPr/>
          <p:nvPr/>
        </p:nvSpPr>
        <p:spPr>
          <a:xfrm>
            <a:off x="6096000" y="4343400"/>
            <a:ext cx="1219200" cy="304800"/>
          </a:xfrm>
          <a:prstGeom prst="flowChartProcess">
            <a:avLst/>
          </a:prstGeom>
        </p:spPr>
        <p:style>
          <a:lnRef idx="2">
            <a:schemeClr val="accent3">
              <a:shade val="50000"/>
            </a:schemeClr>
          </a:lnRef>
          <a:fillRef idx="1">
            <a:schemeClr val="accent3"/>
          </a:fillRef>
          <a:effectRef idx="0">
            <a:schemeClr val="accent3"/>
          </a:effectRef>
          <a:fontRef idx="minor">
            <a:schemeClr val="lt1"/>
          </a:fontRef>
        </p:style>
        <p:txBody>
          <a:bodyPr rtlCol="0" anchor="ctr"/>
          <a:lstStyle/>
          <a:p>
            <a:pPr algn="ctr"/>
            <a:r>
              <a:rPr lang="en-US" sz="1400" dirty="0" smtClean="0"/>
              <a:t>I’m admitted!  </a:t>
            </a:r>
            <a:endParaRPr lang="en-US" sz="1200" dirty="0"/>
          </a:p>
        </p:txBody>
      </p:sp>
      <p:sp>
        <p:nvSpPr>
          <p:cNvPr id="273" name="Flowchart: Process 272"/>
          <p:cNvSpPr/>
          <p:nvPr/>
        </p:nvSpPr>
        <p:spPr>
          <a:xfrm>
            <a:off x="6096000" y="4724400"/>
            <a:ext cx="1219200" cy="304800"/>
          </a:xfrm>
          <a:prstGeom prst="flowChartProcess">
            <a:avLst/>
          </a:prstGeom>
        </p:spPr>
        <p:style>
          <a:lnRef idx="2">
            <a:schemeClr val="accent2">
              <a:shade val="50000"/>
            </a:schemeClr>
          </a:lnRef>
          <a:fillRef idx="1">
            <a:schemeClr val="accent2"/>
          </a:fillRef>
          <a:effectRef idx="0">
            <a:schemeClr val="accent2"/>
          </a:effectRef>
          <a:fontRef idx="minor">
            <a:schemeClr val="lt1"/>
          </a:fontRef>
        </p:style>
        <p:txBody>
          <a:bodyPr rtlCol="0" anchor="ctr"/>
          <a:lstStyle/>
          <a:p>
            <a:pPr algn="ctr"/>
            <a:r>
              <a:rPr lang="en-US" sz="1400" dirty="0" smtClean="0"/>
              <a:t>I’m  dinged! </a:t>
            </a:r>
            <a:endParaRPr lang="en-US" sz="1200" dirty="0"/>
          </a:p>
        </p:txBody>
      </p:sp>
      <p:sp>
        <p:nvSpPr>
          <p:cNvPr id="274" name="Flowchart: Process 273"/>
          <p:cNvSpPr/>
          <p:nvPr/>
        </p:nvSpPr>
        <p:spPr>
          <a:xfrm>
            <a:off x="6096000" y="5105400"/>
            <a:ext cx="1219200" cy="304800"/>
          </a:xfrm>
          <a:prstGeom prst="flowChartProcess">
            <a:avLst/>
          </a:prstGeom>
        </p:spPr>
        <p:style>
          <a:lnRef idx="2">
            <a:schemeClr val="accent6">
              <a:shade val="50000"/>
            </a:schemeClr>
          </a:lnRef>
          <a:fillRef idx="1">
            <a:schemeClr val="accent6"/>
          </a:fillRef>
          <a:effectRef idx="0">
            <a:schemeClr val="accent6"/>
          </a:effectRef>
          <a:fontRef idx="minor">
            <a:schemeClr val="lt1"/>
          </a:fontRef>
        </p:style>
        <p:txBody>
          <a:bodyPr rtlCol="0" anchor="ctr"/>
          <a:lstStyle/>
          <a:p>
            <a:pPr algn="ctr"/>
            <a:r>
              <a:rPr lang="en-US" sz="1400" dirty="0" smtClean="0"/>
              <a:t>I’m waitlisted! </a:t>
            </a:r>
            <a:endParaRPr lang="en-US" sz="1200" dirty="0"/>
          </a:p>
        </p:txBody>
      </p:sp>
      <p:sp>
        <p:nvSpPr>
          <p:cNvPr id="275" name="TextBox 274"/>
          <p:cNvSpPr txBox="1"/>
          <p:nvPr/>
        </p:nvSpPr>
        <p:spPr>
          <a:xfrm>
            <a:off x="7543800" y="4953000"/>
            <a:ext cx="1219200" cy="577081"/>
          </a:xfrm>
          <a:prstGeom prst="rect">
            <a:avLst/>
          </a:prstGeom>
        </p:spPr>
        <p:style>
          <a:lnRef idx="1">
            <a:schemeClr val="accent5"/>
          </a:lnRef>
          <a:fillRef idx="2">
            <a:schemeClr val="accent5"/>
          </a:fillRef>
          <a:effectRef idx="1">
            <a:schemeClr val="accent5"/>
          </a:effectRef>
          <a:fontRef idx="minor">
            <a:schemeClr val="dk1"/>
          </a:fontRef>
        </p:style>
        <p:txBody>
          <a:bodyPr wrap="square" rtlCol="0">
            <a:spAutoFit/>
          </a:bodyPr>
          <a:lstStyle/>
          <a:p>
            <a:pPr algn="ctr"/>
            <a:r>
              <a:rPr lang="en-US" sz="1050" dirty="0" smtClean="0"/>
              <a:t>Now what? Send a WL update and wait until …</a:t>
            </a:r>
            <a:endParaRPr lang="en-US" sz="1050" dirty="0"/>
          </a:p>
        </p:txBody>
      </p:sp>
      <p:cxnSp>
        <p:nvCxnSpPr>
          <p:cNvPr id="276" name="Straight Connector 275"/>
          <p:cNvCxnSpPr>
            <a:endCxn id="269" idx="1"/>
          </p:cNvCxnSpPr>
          <p:nvPr/>
        </p:nvCxnSpPr>
        <p:spPr>
          <a:xfrm>
            <a:off x="1447800" y="4876800"/>
            <a:ext cx="2133600" cy="1588"/>
          </a:xfrm>
          <a:prstGeom prst="line">
            <a:avLst/>
          </a:prstGeom>
        </p:spPr>
        <p:style>
          <a:lnRef idx="1">
            <a:schemeClr val="accent1"/>
          </a:lnRef>
          <a:fillRef idx="0">
            <a:schemeClr val="accent1"/>
          </a:fillRef>
          <a:effectRef idx="0">
            <a:schemeClr val="accent1"/>
          </a:effectRef>
          <a:fontRef idx="minor">
            <a:schemeClr val="tx1"/>
          </a:fontRef>
        </p:style>
      </p:cxnSp>
      <p:cxnSp>
        <p:nvCxnSpPr>
          <p:cNvPr id="277" name="Elbow Connector 276"/>
          <p:cNvCxnSpPr>
            <a:stCxn id="269" idx="3"/>
            <a:endCxn id="272" idx="1"/>
          </p:cNvCxnSpPr>
          <p:nvPr/>
        </p:nvCxnSpPr>
        <p:spPr>
          <a:xfrm flipV="1">
            <a:off x="4953000" y="4495800"/>
            <a:ext cx="1143000" cy="381000"/>
          </a:xfrm>
          <a:prstGeom prst="bentConnector3">
            <a:avLst>
              <a:gd name="adj1" fmla="val 50000"/>
            </a:avLst>
          </a:prstGeom>
          <a:ln>
            <a:tailEnd type="arrow"/>
          </a:ln>
        </p:spPr>
        <p:style>
          <a:lnRef idx="1">
            <a:schemeClr val="accent1"/>
          </a:lnRef>
          <a:fillRef idx="0">
            <a:schemeClr val="accent1"/>
          </a:fillRef>
          <a:effectRef idx="0">
            <a:schemeClr val="accent1"/>
          </a:effectRef>
          <a:fontRef idx="minor">
            <a:schemeClr val="tx1"/>
          </a:fontRef>
        </p:style>
      </p:cxnSp>
      <p:cxnSp>
        <p:nvCxnSpPr>
          <p:cNvPr id="278" name="Straight Arrow Connector 277"/>
          <p:cNvCxnSpPr>
            <a:stCxn id="269" idx="3"/>
            <a:endCxn id="273" idx="1"/>
          </p:cNvCxnSpPr>
          <p:nvPr/>
        </p:nvCxnSpPr>
        <p:spPr>
          <a:xfrm>
            <a:off x="4953000" y="4876800"/>
            <a:ext cx="1143000" cy="1588"/>
          </a:xfrm>
          <a:prstGeom prst="straightConnector1">
            <a:avLst/>
          </a:prstGeom>
          <a:ln>
            <a:tailEnd type="arrow"/>
          </a:ln>
        </p:spPr>
        <p:style>
          <a:lnRef idx="1">
            <a:schemeClr val="accent1"/>
          </a:lnRef>
          <a:fillRef idx="0">
            <a:schemeClr val="accent1"/>
          </a:fillRef>
          <a:effectRef idx="0">
            <a:schemeClr val="accent1"/>
          </a:effectRef>
          <a:fontRef idx="minor">
            <a:schemeClr val="tx1"/>
          </a:fontRef>
        </p:style>
      </p:cxnSp>
      <p:cxnSp>
        <p:nvCxnSpPr>
          <p:cNvPr id="279" name="Elbow Connector 278"/>
          <p:cNvCxnSpPr>
            <a:stCxn id="269" idx="3"/>
            <a:endCxn id="274" idx="1"/>
          </p:cNvCxnSpPr>
          <p:nvPr/>
        </p:nvCxnSpPr>
        <p:spPr>
          <a:xfrm>
            <a:off x="4953000" y="4876800"/>
            <a:ext cx="1143000" cy="381000"/>
          </a:xfrm>
          <a:prstGeom prst="bentConnector3">
            <a:avLst>
              <a:gd name="adj1" fmla="val 50000"/>
            </a:avLst>
          </a:prstGeom>
          <a:ln>
            <a:tailEnd type="arrow"/>
          </a:ln>
        </p:spPr>
        <p:style>
          <a:lnRef idx="1">
            <a:schemeClr val="accent1"/>
          </a:lnRef>
          <a:fillRef idx="0">
            <a:schemeClr val="accent1"/>
          </a:fillRef>
          <a:effectRef idx="0">
            <a:schemeClr val="accent1"/>
          </a:effectRef>
          <a:fontRef idx="minor">
            <a:schemeClr val="tx1"/>
          </a:fontRef>
        </p:style>
      </p:cxnSp>
      <p:cxnSp>
        <p:nvCxnSpPr>
          <p:cNvPr id="280" name="Straight Arrow Connector 279"/>
          <p:cNvCxnSpPr>
            <a:stCxn id="274" idx="3"/>
            <a:endCxn id="275" idx="1"/>
          </p:cNvCxnSpPr>
          <p:nvPr/>
        </p:nvCxnSpPr>
        <p:spPr>
          <a:xfrm flipV="1">
            <a:off x="7315200" y="5241541"/>
            <a:ext cx="228600" cy="16259"/>
          </a:xfrm>
          <a:prstGeom prst="straightConnector1">
            <a:avLst/>
          </a:prstGeom>
          <a:ln>
            <a:tailEnd type="arrow"/>
          </a:ln>
        </p:spPr>
        <p:style>
          <a:lnRef idx="1">
            <a:schemeClr val="accent1"/>
          </a:lnRef>
          <a:fillRef idx="0">
            <a:schemeClr val="accent1"/>
          </a:fillRef>
          <a:effectRef idx="0">
            <a:schemeClr val="accent1"/>
          </a:effectRef>
          <a:fontRef idx="minor">
            <a:schemeClr val="tx1"/>
          </a:fontRef>
        </p:style>
      </p:cxnSp>
      <p:cxnSp>
        <p:nvCxnSpPr>
          <p:cNvPr id="281" name="Elbow Connector 280"/>
          <p:cNvCxnSpPr>
            <a:stCxn id="269" idx="2"/>
            <a:endCxn id="275" idx="2"/>
          </p:cNvCxnSpPr>
          <p:nvPr/>
        </p:nvCxnSpPr>
        <p:spPr>
          <a:xfrm rot="16200000" flipH="1">
            <a:off x="6112260" y="3488940"/>
            <a:ext cx="196081" cy="3886200"/>
          </a:xfrm>
          <a:prstGeom prst="bentConnector3">
            <a:avLst>
              <a:gd name="adj1" fmla="val 216584"/>
            </a:avLst>
          </a:prstGeom>
          <a:ln>
            <a:tailEnd type="arrow"/>
          </a:ln>
        </p:spPr>
        <p:style>
          <a:lnRef idx="1">
            <a:schemeClr val="accent1"/>
          </a:lnRef>
          <a:fillRef idx="0">
            <a:schemeClr val="accent1"/>
          </a:fillRef>
          <a:effectRef idx="0">
            <a:schemeClr val="accent1"/>
          </a:effectRef>
          <a:fontRef idx="minor">
            <a:schemeClr val="tx1"/>
          </a:fontRef>
        </p:style>
      </p:cxnSp>
      <p:cxnSp>
        <p:nvCxnSpPr>
          <p:cNvPr id="282" name="Shape 281"/>
          <p:cNvCxnSpPr>
            <a:stCxn id="275" idx="3"/>
          </p:cNvCxnSpPr>
          <p:nvPr/>
        </p:nvCxnSpPr>
        <p:spPr>
          <a:xfrm flipH="1">
            <a:off x="762000" y="5241541"/>
            <a:ext cx="8001000" cy="778259"/>
          </a:xfrm>
          <a:prstGeom prst="bentConnector4">
            <a:avLst>
              <a:gd name="adj1" fmla="val -2857"/>
              <a:gd name="adj2" fmla="val 79383"/>
            </a:avLst>
          </a:prstGeom>
          <a:ln w="28575">
            <a:solidFill>
              <a:srgbClr val="002060"/>
            </a:solidFill>
            <a:tailEnd type="arrow"/>
          </a:ln>
        </p:spPr>
        <p:style>
          <a:lnRef idx="1">
            <a:schemeClr val="accent1"/>
          </a:lnRef>
          <a:fillRef idx="0">
            <a:schemeClr val="accent1"/>
          </a:fillRef>
          <a:effectRef idx="0">
            <a:schemeClr val="accent1"/>
          </a:effectRef>
          <a:fontRef idx="minor">
            <a:schemeClr val="tx1"/>
          </a:fontRef>
        </p:style>
      </p:cxnSp>
      <p:sp>
        <p:nvSpPr>
          <p:cNvPr id="284" name="Flowchart: Process 283"/>
          <p:cNvSpPr/>
          <p:nvPr/>
        </p:nvSpPr>
        <p:spPr>
          <a:xfrm>
            <a:off x="76200" y="6019800"/>
            <a:ext cx="1371600" cy="838200"/>
          </a:xfrm>
          <a:prstGeom prst="flowChartProcess">
            <a:avLst/>
          </a:prstGeom>
        </p:spPr>
        <p:style>
          <a:lnRef idx="2">
            <a:schemeClr val="dk1">
              <a:shade val="50000"/>
            </a:schemeClr>
          </a:lnRef>
          <a:fillRef idx="1">
            <a:schemeClr val="dk1"/>
          </a:fillRef>
          <a:effectRef idx="0">
            <a:schemeClr val="dk1"/>
          </a:effectRef>
          <a:fontRef idx="minor">
            <a:schemeClr val="lt1"/>
          </a:fontRef>
        </p:style>
        <p:txBody>
          <a:bodyPr rtlCol="0" anchor="ctr"/>
          <a:lstStyle/>
          <a:p>
            <a:pPr algn="ctr"/>
            <a:r>
              <a:rPr lang="en-US" sz="1100" b="1" dirty="0" smtClean="0"/>
              <a:t>Late May-Mid June</a:t>
            </a:r>
          </a:p>
          <a:p>
            <a:pPr algn="ctr"/>
            <a:r>
              <a:rPr lang="en-US" sz="1200" dirty="0" smtClean="0"/>
              <a:t>Summer Waitlist / Counselor Information</a:t>
            </a:r>
            <a:endParaRPr lang="en-US" sz="1100" dirty="0"/>
          </a:p>
        </p:txBody>
      </p:sp>
      <p:sp>
        <p:nvSpPr>
          <p:cNvPr id="285" name="TextBox 284"/>
          <p:cNvSpPr txBox="1"/>
          <p:nvPr/>
        </p:nvSpPr>
        <p:spPr>
          <a:xfrm>
            <a:off x="1752600" y="6128519"/>
            <a:ext cx="1600200" cy="577081"/>
          </a:xfrm>
          <a:prstGeom prst="rect">
            <a:avLst/>
          </a:prstGeom>
        </p:spPr>
        <p:style>
          <a:lnRef idx="1">
            <a:schemeClr val="accent5"/>
          </a:lnRef>
          <a:fillRef idx="2">
            <a:schemeClr val="accent5"/>
          </a:fillRef>
          <a:effectRef idx="1">
            <a:schemeClr val="accent5"/>
          </a:effectRef>
          <a:fontRef idx="minor">
            <a:schemeClr val="dk1"/>
          </a:fontRef>
        </p:style>
        <p:txBody>
          <a:bodyPr wrap="square" rtlCol="0">
            <a:spAutoFit/>
          </a:bodyPr>
          <a:lstStyle/>
          <a:p>
            <a:pPr algn="ctr"/>
            <a:r>
              <a:rPr lang="en-US" sz="1050" dirty="0" smtClean="0"/>
              <a:t>Decide to remain on WL &amp; wait for final decision by early August</a:t>
            </a:r>
            <a:endParaRPr lang="en-US" sz="1050" dirty="0"/>
          </a:p>
        </p:txBody>
      </p:sp>
      <p:sp>
        <p:nvSpPr>
          <p:cNvPr id="288" name="Flowchart: Decision 287"/>
          <p:cNvSpPr/>
          <p:nvPr/>
        </p:nvSpPr>
        <p:spPr>
          <a:xfrm>
            <a:off x="3581400" y="5943600"/>
            <a:ext cx="1371600" cy="914400"/>
          </a:xfrm>
          <a:prstGeom prst="flowChartDecision">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1100" dirty="0" smtClean="0"/>
              <a:t>Did you receive a status update?</a:t>
            </a:r>
            <a:endParaRPr lang="en-US" sz="1100" dirty="0"/>
          </a:p>
        </p:txBody>
      </p:sp>
      <p:sp>
        <p:nvSpPr>
          <p:cNvPr id="289" name="TextBox 288"/>
          <p:cNvSpPr txBox="1"/>
          <p:nvPr/>
        </p:nvSpPr>
        <p:spPr>
          <a:xfrm>
            <a:off x="4953000" y="6096000"/>
            <a:ext cx="533400" cy="276999"/>
          </a:xfrm>
          <a:prstGeom prst="rect">
            <a:avLst/>
          </a:prstGeom>
          <a:noFill/>
        </p:spPr>
        <p:txBody>
          <a:bodyPr wrap="square" rtlCol="0">
            <a:spAutoFit/>
          </a:bodyPr>
          <a:lstStyle/>
          <a:p>
            <a:pPr algn="ctr"/>
            <a:r>
              <a:rPr lang="en-US" sz="1200" dirty="0" smtClean="0"/>
              <a:t>Yes</a:t>
            </a:r>
            <a:endParaRPr lang="en-US" sz="1200" dirty="0"/>
          </a:p>
        </p:txBody>
      </p:sp>
      <p:sp>
        <p:nvSpPr>
          <p:cNvPr id="290" name="Flowchart: Process 289"/>
          <p:cNvSpPr/>
          <p:nvPr/>
        </p:nvSpPr>
        <p:spPr>
          <a:xfrm>
            <a:off x="6096000" y="6019800"/>
            <a:ext cx="1219200" cy="304800"/>
          </a:xfrm>
          <a:prstGeom prst="flowChartProcess">
            <a:avLst/>
          </a:prstGeom>
        </p:spPr>
        <p:style>
          <a:lnRef idx="2">
            <a:schemeClr val="accent3">
              <a:shade val="50000"/>
            </a:schemeClr>
          </a:lnRef>
          <a:fillRef idx="1">
            <a:schemeClr val="accent3"/>
          </a:fillRef>
          <a:effectRef idx="0">
            <a:schemeClr val="accent3"/>
          </a:effectRef>
          <a:fontRef idx="minor">
            <a:schemeClr val="lt1"/>
          </a:fontRef>
        </p:style>
        <p:txBody>
          <a:bodyPr rtlCol="0" anchor="ctr"/>
          <a:lstStyle/>
          <a:p>
            <a:pPr algn="ctr"/>
            <a:r>
              <a:rPr lang="en-US" sz="1400" dirty="0" smtClean="0"/>
              <a:t>I’m admitted!  </a:t>
            </a:r>
            <a:endParaRPr lang="en-US" sz="1200" dirty="0"/>
          </a:p>
        </p:txBody>
      </p:sp>
      <p:sp>
        <p:nvSpPr>
          <p:cNvPr id="291" name="Flowchart: Process 290"/>
          <p:cNvSpPr/>
          <p:nvPr/>
        </p:nvSpPr>
        <p:spPr>
          <a:xfrm>
            <a:off x="6096000" y="6477000"/>
            <a:ext cx="1219200" cy="304800"/>
          </a:xfrm>
          <a:prstGeom prst="flowChartProcess">
            <a:avLst/>
          </a:prstGeom>
        </p:spPr>
        <p:style>
          <a:lnRef idx="2">
            <a:schemeClr val="accent2">
              <a:shade val="50000"/>
            </a:schemeClr>
          </a:lnRef>
          <a:fillRef idx="1">
            <a:schemeClr val="accent2"/>
          </a:fillRef>
          <a:effectRef idx="0">
            <a:schemeClr val="accent2"/>
          </a:effectRef>
          <a:fontRef idx="minor">
            <a:schemeClr val="lt1"/>
          </a:fontRef>
        </p:style>
        <p:txBody>
          <a:bodyPr rtlCol="0" anchor="ctr"/>
          <a:lstStyle/>
          <a:p>
            <a:pPr algn="ctr"/>
            <a:r>
              <a:rPr lang="en-US" sz="1400" dirty="0" smtClean="0"/>
              <a:t>I’m dinged!</a:t>
            </a:r>
            <a:endParaRPr lang="en-US" sz="1200" dirty="0"/>
          </a:p>
        </p:txBody>
      </p:sp>
      <p:cxnSp>
        <p:nvCxnSpPr>
          <p:cNvPr id="292" name="Elbow Connector 291"/>
          <p:cNvCxnSpPr>
            <a:stCxn id="288" idx="3"/>
            <a:endCxn id="290" idx="1"/>
          </p:cNvCxnSpPr>
          <p:nvPr/>
        </p:nvCxnSpPr>
        <p:spPr>
          <a:xfrm flipV="1">
            <a:off x="4953000" y="6172200"/>
            <a:ext cx="1143000" cy="228600"/>
          </a:xfrm>
          <a:prstGeom prst="bentConnector3">
            <a:avLst>
              <a:gd name="adj1" fmla="val 50000"/>
            </a:avLst>
          </a:prstGeom>
          <a:ln>
            <a:tailEnd type="arrow"/>
          </a:ln>
        </p:spPr>
        <p:style>
          <a:lnRef idx="1">
            <a:schemeClr val="accent1"/>
          </a:lnRef>
          <a:fillRef idx="0">
            <a:schemeClr val="accent1"/>
          </a:fillRef>
          <a:effectRef idx="0">
            <a:schemeClr val="accent1"/>
          </a:effectRef>
          <a:fontRef idx="minor">
            <a:schemeClr val="tx1"/>
          </a:fontRef>
        </p:style>
      </p:cxnSp>
      <p:cxnSp>
        <p:nvCxnSpPr>
          <p:cNvPr id="294" name="Elbow Connector 293"/>
          <p:cNvCxnSpPr>
            <a:stCxn id="288" idx="3"/>
            <a:endCxn id="291" idx="1"/>
          </p:cNvCxnSpPr>
          <p:nvPr/>
        </p:nvCxnSpPr>
        <p:spPr>
          <a:xfrm>
            <a:off x="4953000" y="6400800"/>
            <a:ext cx="1143000" cy="228600"/>
          </a:xfrm>
          <a:prstGeom prst="bentConnector3">
            <a:avLst>
              <a:gd name="adj1" fmla="val 50000"/>
            </a:avLst>
          </a:prstGeom>
          <a:ln>
            <a:tailEnd type="arrow"/>
          </a:ln>
        </p:spPr>
        <p:style>
          <a:lnRef idx="1">
            <a:schemeClr val="accent1"/>
          </a:lnRef>
          <a:fillRef idx="0">
            <a:schemeClr val="accent1"/>
          </a:fillRef>
          <a:effectRef idx="0">
            <a:schemeClr val="accent1"/>
          </a:effectRef>
          <a:fontRef idx="minor">
            <a:schemeClr val="tx1"/>
          </a:fontRef>
        </p:style>
      </p:cxnSp>
    </p:spTree>
  </p:cSld>
  <p:clrMapOvr>
    <a:masterClrMapping/>
  </p:clrMapOvr>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otalTime>96</TotalTime>
  <Words>182</Words>
  <Application>Microsoft Office PowerPoint</Application>
  <PresentationFormat>On-screen Show (4:3)</PresentationFormat>
  <Paragraphs>39</Paragraphs>
  <Slides>1</Slides>
  <Notes>0</Notes>
  <HiddenSlides>0</HiddenSlides>
  <MMClips>0</MMClips>
  <ScaleCrop>false</ScaleCrop>
  <HeadingPairs>
    <vt:vector size="4" baseType="variant">
      <vt:variant>
        <vt:lpstr>Theme</vt:lpstr>
      </vt:variant>
      <vt:variant>
        <vt:i4>1</vt:i4>
      </vt:variant>
      <vt:variant>
        <vt:lpstr>Slide Titles</vt:lpstr>
      </vt:variant>
      <vt:variant>
        <vt:i4>1</vt:i4>
      </vt:variant>
    </vt:vector>
  </HeadingPairs>
  <TitlesOfParts>
    <vt:vector size="2" baseType="lpstr">
      <vt:lpstr>Office Theme</vt:lpstr>
      <vt:lpstr>Aerien’s Unofficial Fuqua Waitlist Flowchart  Based on ‘11-’12 cycle. RESULTS MAY VARY. Assumes you have already interviewed.  If waiting for interview invite, you may be invited on R1, R2, or R3 invite dates  Waitlisted in R1 does not imply invite in R2. You may be invited in R3 – depends when admissions feels like inviting you</vt:lpstr>
    </vt:vector>
  </TitlesOfParts>
  <Company>Grizli777</Company>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Aerien’s Unofficial Fuqua Waitlist Guide</dc:title>
  <dc:creator>aerien</dc:creator>
  <cp:lastModifiedBy>aerien</cp:lastModifiedBy>
  <cp:revision>26</cp:revision>
  <dcterms:created xsi:type="dcterms:W3CDTF">2013-01-10T01:40:34Z</dcterms:created>
  <dcterms:modified xsi:type="dcterms:W3CDTF">2013-01-10T03:24:39Z</dcterms:modified>
</cp:coreProperties>
</file>