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sldIdLst>
    <p:sldId id="277" r:id="rId2"/>
    <p:sldId id="256" r:id="rId3"/>
    <p:sldId id="257" r:id="rId4"/>
    <p:sldId id="264" r:id="rId5"/>
    <p:sldId id="265" r:id="rId6"/>
    <p:sldId id="266" r:id="rId7"/>
    <p:sldId id="258" r:id="rId8"/>
    <p:sldId id="262" r:id="rId9"/>
    <p:sldId id="263" r:id="rId10"/>
    <p:sldId id="267" r:id="rId11"/>
    <p:sldId id="261" r:id="rId12"/>
    <p:sldId id="270" r:id="rId13"/>
    <p:sldId id="274" r:id="rId14"/>
    <p:sldId id="275" r:id="rId15"/>
    <p:sldId id="271" r:id="rId16"/>
    <p:sldId id="272" r:id="rId17"/>
    <p:sldId id="273" r:id="rId18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93D81CF-94F2-401A-BA57-92F5A7B2D0C5}" styleName="Medium Styl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7" d="100"/>
          <a:sy n="97" d="100"/>
        </p:scale>
        <p:origin x="-72" y="36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7622B7-4582-41DA-9E52-3E03337F2970}" type="datetimeFigureOut">
              <a:rPr lang="en-US" smtClean="0"/>
              <a:t>12/11/2014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CF99FDE-239D-4848-B4E2-3DA2A4798FF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8066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D1A928-6E0D-47D6-8CA9-9CEDC0DCE141}" type="datetime1">
              <a:rPr lang="en-US" smtClean="0"/>
              <a:t>12/11/2014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010400" y="4857750"/>
            <a:ext cx="2133600" cy="27384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342900"/>
          </a:xfrm>
        </p:spPr>
        <p:txBody>
          <a:bodyPr>
            <a:noAutofit/>
          </a:bodyPr>
          <a:lstStyle>
            <a:lvl1pPr algn="l">
              <a:defRPr sz="2000" b="1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00050"/>
            <a:ext cx="9144000" cy="4286250"/>
          </a:xfrm>
        </p:spPr>
        <p:txBody>
          <a:bodyPr>
            <a:normAutofit/>
          </a:bodyPr>
          <a:lstStyle>
            <a:lvl1pPr>
              <a:buFont typeface="+mj-lt"/>
              <a:buAutoNum type="arabicParenR"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800100" indent="-342900">
              <a:buFont typeface="+mj-lt"/>
              <a:buAutoNum type="alphaLcParenR"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314450" indent="-400050">
              <a:buFont typeface="+mj-lt"/>
              <a:buAutoNum type="romanLcPeriod"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buFont typeface="Arial" panose="020B0604020202020204" pitchFamily="34" charset="0"/>
              <a:buChar char="•"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buFont typeface="Courier New" panose="02070309020205020404" pitchFamily="49" charset="0"/>
              <a:buChar char="o"/>
              <a:defRPr sz="1400"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88804D-2695-4BED-9D06-6F85077E6FE4}" type="datetime1">
              <a:rPr lang="en-US" smtClean="0"/>
              <a:t>12/11/2014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E0687A7-7478-4356-8A7C-C5BBF2FC017D}" type="datetime1">
              <a:rPr lang="en-US" smtClean="0"/>
              <a:t>12/11/2014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C38262-7A33-4593-BB3E-BD7EE330DCD2}" type="datetime1">
              <a:rPr lang="en-US" smtClean="0"/>
              <a:t>12/11/2014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5593CD-7A70-4876-80AF-DA7D8CD31FE3}" type="datetime1">
              <a:rPr lang="en-US" smtClean="0"/>
              <a:t>12/11/2014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CD5704-8DB8-45BB-94A2-294B0F48F9C7}" type="datetime1">
              <a:rPr lang="en-US" smtClean="0"/>
              <a:t>12/11/2014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FC91D96-631C-42B7-B649-FACA71D77E5A}" type="datetime1">
              <a:rPr lang="en-US" smtClean="0"/>
              <a:t>12/11/2014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E12CE-919E-4862-8FB1-B4D86F2DF665}" type="datetime1">
              <a:rPr lang="en-US" smtClean="0"/>
              <a:t>12/11/2014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BFB1C3-38F7-4E2D-BB75-3829FF3D3C98}" type="datetime1">
              <a:rPr lang="en-US" smtClean="0"/>
              <a:t>12/11/2014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BC1B97-D381-45E0-82A2-3F0471E392D5}" type="datetime1">
              <a:rPr lang="en-US" smtClean="0"/>
              <a:t>12/11/2014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F97A70-517D-46B6-A718-C7A7D5341C21}" type="datetime1">
              <a:rPr lang="en-US" smtClean="0"/>
              <a:t>12/11/2014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6C1888-F3C9-4689-9564-4D1B35116405}" type="datetime1">
              <a:rPr lang="en-US" smtClean="0"/>
              <a:t>12/11/2014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10400" y="4888706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gmatclub.com/forum/ultimately-comprehensive-gmat-sentence-correction-flash-cards-notes-185033.html" TargetMode="External"/><Relationship Id="rId2" Type="http://schemas.openxmlformats.org/officeDocument/2006/relationships/hyperlink" Target="mailto:Joseph_Alexander@outlook.com?subject=Ultimately%20Comprehensive%20GMAT%20SC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gmatclub.com/forum/how-to-prepare-your-recommenders-best-186812.html#p1428590" TargetMode="Externa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14.xml"/><Relationship Id="rId3" Type="http://schemas.openxmlformats.org/officeDocument/2006/relationships/slide" Target="slide4.xml"/><Relationship Id="rId7" Type="http://schemas.openxmlformats.org/officeDocument/2006/relationships/slide" Target="slide12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0.xml"/><Relationship Id="rId5" Type="http://schemas.openxmlformats.org/officeDocument/2006/relationships/slide" Target="slide8.xml"/><Relationship Id="rId10" Type="http://schemas.openxmlformats.org/officeDocument/2006/relationships/slide" Target="slide15.xml"/><Relationship Id="rId4" Type="http://schemas.openxmlformats.org/officeDocument/2006/relationships/slide" Target="slide7.xml"/><Relationship Id="rId9" Type="http://schemas.openxmlformats.org/officeDocument/2006/relationships/slide" Target="slide1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</a:t>
            </a:fld>
            <a:endParaRPr 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152400" y="209550"/>
            <a:ext cx="8839200" cy="2057400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0">
            <a:normAutofit/>
          </a:bodyPr>
          <a:lstStyle>
            <a:lvl1pPr marL="231775" indent="-231775" algn="l" defTabSz="914400" rtl="0" eaLnBrk="1" latinLnBrk="0" hangingPunct="1">
              <a:spcBef>
                <a:spcPct val="20000"/>
              </a:spcBef>
              <a:buFont typeface="+mj-lt"/>
              <a:buAutoNum type="arabicParenR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61963" indent="-230188" algn="l" defTabSz="914400" rtl="0" eaLnBrk="1" latinLnBrk="0" hangingPunct="1">
              <a:spcBef>
                <a:spcPct val="20000"/>
              </a:spcBef>
              <a:buFont typeface="+mj-lt"/>
              <a:buAutoNum type="alphaLcParenR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2625" indent="-220663" algn="l" defTabSz="914400" rtl="0" eaLnBrk="1" latinLnBrk="0" hangingPunct="1">
              <a:spcBef>
                <a:spcPct val="20000"/>
              </a:spcBef>
              <a:buFont typeface="+mj-lt"/>
              <a:buAutoNum type="romanLcPeriod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16038" indent="-290513" algn="l" defTabSz="914400" rtl="0" eaLnBrk="1" latinLnBrk="0" hangingPunct="1">
              <a:spcBef>
                <a:spcPct val="20000"/>
              </a:spcBef>
              <a:buFont typeface="Wingdings" panose="05000000000000000000" pitchFamily="2" charset="2"/>
              <a:buChar char="Ø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Disclaimer </a:t>
            </a:r>
            <a:r>
              <a:rPr lang="en-US" sz="12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</a:t>
            </a:r>
            <a:endParaRPr lang="en-US" sz="1200" b="1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While every effort has been taken to ensure that this material is free of errors, there is a possibility that some errors might have unintentionally 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crept </a:t>
            </a:r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in. I take no responsibility for any loss occurring to anyone due to relying on this material. If you come across any error, kindly </a:t>
            </a:r>
            <a:r>
              <a:rPr lang="en-US" dirty="0" smtClean="0">
                <a:solidFill>
                  <a:schemeClr val="bg1"/>
                </a:solidFill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write to me</a:t>
            </a:r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so that I can update this PPT. </a:t>
            </a:r>
          </a:p>
          <a:p>
            <a:pPr marL="0" indent="0">
              <a:buNone/>
            </a:pPr>
            <a:endParaRPr lang="en-US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material is compiled based on lots of research and interactions with students and alumni of the target schools. This material can’t and shouldn’t be distributed for any monetary value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only wish to give back to GMAT Club and </a:t>
            </a:r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it’s 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users for all the benefits I’ve derived. So </a:t>
            </a:r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please don’t </a:t>
            </a:r>
            <a:r>
              <a:rPr lang="en-US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 me</a:t>
            </a:r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! </a:t>
            </a:r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</a:t>
            </a:r>
            <a:endParaRPr lang="en-US" dirty="0" smtClean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Earnestly hope this compilation helps you! </a:t>
            </a:r>
            <a:r>
              <a:rPr lang="en-US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  <a:sym typeface="Wingdings" panose="05000000000000000000" pitchFamily="2" charset="2"/>
              </a:rPr>
              <a:t></a:t>
            </a:r>
            <a:endParaRPr lang="en-US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21771" y="2476500"/>
            <a:ext cx="9144000" cy="2647950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Have you seen my “Ultimately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Comprehensive</a:t>
            </a:r>
            <a:b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GMAT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Sentence Correction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Flashcard”? Here is a link to the material: </a:t>
            </a:r>
            <a:r>
              <a:rPr lang="en-US" dirty="0" smtClean="0"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Latest Version Link</a:t>
            </a:r>
            <a:r>
              <a:rPr lang="en-US" dirty="0" smtClean="0">
                <a:effectLst>
                  <a:glow rad="228600">
                    <a:schemeClr val="bg1">
                      <a:alpha val="4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You </a:t>
            </a:r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might want to pass it on!</a:t>
            </a:r>
          </a:p>
          <a:p>
            <a:pPr algn="ctr"/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GOOD LUCK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!</a:t>
            </a:r>
          </a:p>
          <a:p>
            <a:pPr algn="ctr"/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Here is the </a:t>
            </a:r>
            <a:r>
              <a:rPr lang="en-US" b="1" dirty="0" smtClean="0"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link</a:t>
            </a:r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 to the current version of the Recommenders Prep PPT!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2592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431"/>
            <a:ext cx="7772400" cy="1102519"/>
          </a:xfrm>
        </p:spPr>
        <p:txBody>
          <a:bodyPr/>
          <a:lstStyle/>
          <a:p>
            <a:r>
              <a:rPr lang="en-US" b="1" dirty="0" smtClean="0">
                <a:latin typeface="Arial" panose="020B0604020202020204" pitchFamily="34" charset="0"/>
                <a:cs typeface="Arial" panose="020B0604020202020204" pitchFamily="34" charset="0"/>
              </a:rPr>
              <a:t>Recommenders Prep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010400" y="4888706"/>
            <a:ext cx="2133600" cy="273844"/>
          </a:xfrm>
        </p:spPr>
        <p:txBody>
          <a:bodyPr/>
          <a:lstStyle/>
          <a:p>
            <a:fld id="{B6F15528-21DE-4FAA-801E-634DDDAF4B2B}" type="slidenum">
              <a:rPr lang="en-US" smtClean="0"/>
              <a:pPr/>
              <a:t>2</a:t>
            </a:fld>
            <a:endParaRPr lang="en-US"/>
          </a:p>
        </p:txBody>
      </p:sp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04494764"/>
              </p:ext>
            </p:extLst>
          </p:nvPr>
        </p:nvGraphicFramePr>
        <p:xfrm>
          <a:off x="2286000" y="1012191"/>
          <a:ext cx="4724400" cy="27736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724400"/>
              </a:tblGrid>
              <a:tr h="294640">
                <a:tc>
                  <a:txBody>
                    <a:bodyPr/>
                    <a:lstStyle/>
                    <a:p>
                      <a:pPr algn="ctr"/>
                      <a:r>
                        <a:rPr lang="en-US" sz="1400" b="1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Agenda</a:t>
                      </a:r>
                      <a:endParaRPr lang="en-US" sz="1200" b="1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  <a:hlinkClick r:id="rId2" action="ppaction://hlinksldjump"/>
                        </a:rPr>
                        <a:t>1. Why recommendations &amp; What you must do?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  <a:hlinkClick r:id="rId3" action="ppaction://hlinksldjump"/>
                        </a:rPr>
                        <a:t>2. Illustrative Overview of what you will have to do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  <a:hlinkClick r:id="rId4" action="ppaction://hlinksldjump"/>
                        </a:rPr>
                        <a:t>3. What’s a great recommendation/Who is a great recommender?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  <a:hlinkClick r:id="rId5" action="ppaction://hlinksldjump"/>
                        </a:rPr>
                        <a:t>4. Tips for Recommenders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  <a:hlinkClick r:id="rId6" action="ppaction://hlinksldjump"/>
                        </a:rPr>
                        <a:t>5. Example of a Recommendation letter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  <a:hlinkClick r:id="rId7" action="ppaction://hlinksldjump"/>
                        </a:rPr>
                        <a:t>6</a:t>
                      </a:r>
                      <a:r>
                        <a:rPr lang="en-US" sz="12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  <a:hlinkClick r:id="rId7" action="ppaction://hlinksldjump"/>
                        </a:rPr>
                        <a:t>.</a:t>
                      </a:r>
                      <a:r>
                        <a:rPr lang="en-US" sz="12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  <a:hlinkClick r:id="rId8" action="ppaction://hlinksldjump"/>
                        </a:rPr>
                        <a:t> Gearing you for writing a Great Recommendation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  <a:hlinkClick r:id="rId9" action="ppaction://hlinksldjump"/>
                        </a:rPr>
                        <a:t>7. </a:t>
                      </a:r>
                      <a:r>
                        <a:rPr lang="en-US" sz="12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  <a:hlinkClick r:id="rId10" action="ppaction://hlinksldjump"/>
                        </a:rPr>
                        <a:t>My career and education plans</a:t>
                      </a:r>
                      <a:endParaRPr lang="en-US" sz="1200" b="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  <a:hlinkClick r:id="rId7" action="ppaction://hlinksldjump"/>
                        </a:rPr>
                        <a:t>8. </a:t>
                      </a:r>
                      <a:r>
                        <a:rPr lang="en-US" sz="12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  <a:hlinkClick r:id="" action="ppaction://noaction"/>
                        </a:rPr>
                        <a:t>Timelines &amp; Participation Confirmation</a:t>
                      </a:r>
                      <a:endParaRPr lang="en-US" sz="1200" b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2286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  <a:hlinkClick r:id="rId10" action="ppaction://hlinksldjump"/>
                        </a:rPr>
                        <a:t>9. </a:t>
                      </a:r>
                      <a:r>
                        <a:rPr lang="en-US" sz="1200" b="0" dirty="0" smtClean="0">
                          <a:latin typeface="Arial" panose="020B0604020202020204" pitchFamily="34" charset="0"/>
                          <a:cs typeface="Arial" panose="020B0604020202020204" pitchFamily="34" charset="0"/>
                          <a:hlinkClick r:id="" action="ppaction://noaction"/>
                        </a:rPr>
                        <a:t>Additional Material for your reference</a:t>
                      </a:r>
                      <a:endParaRPr lang="en-US" sz="1200" b="0" dirty="0" smtClean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23337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000" dirty="0" smtClean="0"/>
              <a:t>Why recommendations &amp; What you must do?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00050"/>
            <a:ext cx="9144000" cy="4743450"/>
          </a:xfrm>
        </p:spPr>
        <p:txBody>
          <a:bodyPr>
            <a:normAutofit/>
          </a:bodyPr>
          <a:lstStyle/>
          <a:p>
            <a:r>
              <a:rPr lang="en-US" sz="1200" b="1" dirty="0" smtClean="0"/>
              <a:t>Why recommendations? </a:t>
            </a:r>
          </a:p>
          <a:p>
            <a:pPr lvl="1"/>
            <a:r>
              <a:rPr lang="en-US" sz="1200" dirty="0"/>
              <a:t>B Schools use recommendations to </a:t>
            </a:r>
            <a:r>
              <a:rPr lang="en-US" sz="1200" dirty="0" smtClean="0"/>
              <a:t>get an independent assessment to see if what the applicant states in different parts of the application process are legitimate and correct</a:t>
            </a:r>
          </a:p>
          <a:p>
            <a:pPr lvl="1"/>
            <a:r>
              <a:rPr lang="en-US" sz="1200" dirty="0" smtClean="0"/>
              <a:t>An individual typically in the US, recommends a candidate only if he/she is a “fan” of the applicant and has a very strong view that the individual would be a good business leader. (Schools judge the level of admiration of the recommender by seeing how the recommendation has been drafted)</a:t>
            </a:r>
          </a:p>
          <a:p>
            <a:pPr lvl="1"/>
            <a:r>
              <a:rPr lang="en-US" sz="1200" dirty="0" smtClean="0"/>
              <a:t>There is no specified weightage given by schools for the quality of recommendations. Rumor says ~20%. Considering that my GMAT score is low (which also has a ~20% weightage), I will need the best of recommendations to maximize my B school admission chances.</a:t>
            </a:r>
          </a:p>
          <a:p>
            <a:pPr lvl="1"/>
            <a:endParaRPr lang="en-US" sz="1200" dirty="0"/>
          </a:p>
          <a:p>
            <a:r>
              <a:rPr lang="en-US" sz="1200" b="1" dirty="0" smtClean="0"/>
              <a:t>What you must do?</a:t>
            </a:r>
          </a:p>
          <a:p>
            <a:pPr lvl="1"/>
            <a:r>
              <a:rPr lang="en-US" sz="1200" dirty="0" smtClean="0"/>
              <a:t>You will get a link on your office mail id (corporate mail ids are preferred over personal)</a:t>
            </a:r>
          </a:p>
          <a:p>
            <a:pPr lvl="1"/>
            <a:r>
              <a:rPr lang="en-US" sz="1200" dirty="0" smtClean="0"/>
              <a:t>Key in text </a:t>
            </a:r>
            <a:r>
              <a:rPr lang="en-US" sz="1200" dirty="0" err="1" smtClean="0"/>
              <a:t>wrt</a:t>
            </a:r>
            <a:r>
              <a:rPr lang="en-US" sz="1200" dirty="0" smtClean="0"/>
              <a:t> basic details about you </a:t>
            </a:r>
            <a:r>
              <a:rPr lang="en-US" sz="1200" i="1" dirty="0" smtClean="0"/>
              <a:t>(sample in slide 3)</a:t>
            </a:r>
          </a:p>
          <a:p>
            <a:pPr lvl="1"/>
            <a:r>
              <a:rPr lang="en-US" sz="1200" dirty="0" smtClean="0"/>
              <a:t>Provide your rating for different qualities (like leadership, communication) </a:t>
            </a:r>
            <a:r>
              <a:rPr lang="en-US" sz="1200" dirty="0"/>
              <a:t>in </a:t>
            </a:r>
            <a:r>
              <a:rPr lang="en-US" sz="1200" dirty="0" smtClean="0"/>
              <a:t>me </a:t>
            </a:r>
            <a:r>
              <a:rPr lang="en-US" sz="1200" i="1" dirty="0"/>
              <a:t>(sample in slide </a:t>
            </a:r>
            <a:r>
              <a:rPr lang="en-US" sz="1200" i="1" dirty="0" smtClean="0"/>
              <a:t>4)</a:t>
            </a:r>
            <a:endParaRPr lang="en-US" sz="1200" dirty="0" smtClean="0"/>
          </a:p>
          <a:p>
            <a:pPr lvl="1"/>
            <a:r>
              <a:rPr lang="en-US" sz="1200" dirty="0" smtClean="0"/>
              <a:t>Answer a few questions - provide recommendation letters for specific questions. Such questions could have a word limit of up to 500 words per questions. Generally the word limit is 100 words per question. </a:t>
            </a:r>
            <a:r>
              <a:rPr lang="en-US" sz="1200" i="1" dirty="0"/>
              <a:t>(sample in slide </a:t>
            </a:r>
            <a:r>
              <a:rPr lang="en-US" sz="1200" i="1" dirty="0" smtClean="0"/>
              <a:t>5)</a:t>
            </a:r>
            <a:endParaRPr lang="en-US" sz="1200" dirty="0" smtClean="0"/>
          </a:p>
          <a:p>
            <a:pPr lvl="1"/>
            <a:r>
              <a:rPr lang="en-US" sz="1200" dirty="0" smtClean="0"/>
              <a:t>Points (a) to (c) are basic and similar across all schools. We will very briefly discuss these points and will go through (d) in great depth in this PPT.</a:t>
            </a:r>
          </a:p>
          <a:p>
            <a:pPr lvl="1"/>
            <a:r>
              <a:rPr lang="en-US" sz="1200" b="1" dirty="0" smtClean="0"/>
              <a:t>I should not write or help you draft the letters since schools can easily identify the same tone, style, errors in my essays &amp; recommendations and they would view it as a fraudulent an unethical practice. Further the school will not get a different view of the applicant.</a:t>
            </a:r>
            <a:endParaRPr lang="en-US" sz="1200" b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3</a:t>
            </a:fld>
            <a:endParaRPr lang="en-US"/>
          </a:p>
        </p:txBody>
      </p:sp>
      <p:sp>
        <p:nvSpPr>
          <p:cNvPr id="5" name="Action Button: Home 4">
            <a:hlinkClick r:id="" action="ppaction://hlinkshowjump?jump=firstslide" highlightClick="1"/>
          </p:cNvPr>
          <p:cNvSpPr/>
          <p:nvPr/>
        </p:nvSpPr>
        <p:spPr>
          <a:xfrm>
            <a:off x="8839200" y="0"/>
            <a:ext cx="304800" cy="209550"/>
          </a:xfrm>
          <a:prstGeom prst="actionButtonHom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716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000" dirty="0" smtClean="0"/>
              <a:t>Illustrative Overview of what you will have to do | About you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4</a:t>
            </a:fld>
            <a:endParaRPr lang="en-US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57" y="361950"/>
            <a:ext cx="5758543" cy="452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5562600" y="1556087"/>
            <a:ext cx="335280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Key in text </a:t>
            </a:r>
            <a:r>
              <a:rPr lang="en-US" sz="1200" dirty="0" err="1">
                <a:latin typeface="Arial" panose="020B0604020202020204" pitchFamily="34" charset="0"/>
                <a:cs typeface="Arial" panose="020B0604020202020204" pitchFamily="34" charset="0"/>
              </a:rPr>
              <a:t>wrt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 basic details about </a:t>
            </a:r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you. </a:t>
            </a:r>
          </a:p>
          <a:p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For some  schools, I will have to update this information. I will send you an e-mail tonight if I have any particular questions 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Action Button: Home 6">
            <a:hlinkClick r:id="" action="ppaction://hlinkshowjump?jump=firstslide" highlightClick="1"/>
          </p:cNvPr>
          <p:cNvSpPr/>
          <p:nvPr/>
        </p:nvSpPr>
        <p:spPr>
          <a:xfrm>
            <a:off x="8839200" y="0"/>
            <a:ext cx="304800" cy="209550"/>
          </a:xfrm>
          <a:prstGeom prst="actionButtonHom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315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000" dirty="0" smtClean="0"/>
              <a:t>Illustrative Overview of what you will have to do | Your rating of my skills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5</a:t>
            </a:fld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361950"/>
            <a:ext cx="4876800" cy="43453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2056603"/>
            <a:ext cx="4343400" cy="26506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4953000" y="742950"/>
            <a:ext cx="39624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>
                <a:latin typeface="Arial" panose="020B0604020202020204" pitchFamily="34" charset="0"/>
                <a:cs typeface="Arial" panose="020B0604020202020204" pitchFamily="34" charset="0"/>
              </a:rPr>
              <a:t>Provide your rating for different qualities (like leadership, communication) in me </a:t>
            </a:r>
          </a:p>
        </p:txBody>
      </p:sp>
      <p:sp>
        <p:nvSpPr>
          <p:cNvPr id="7" name="Action Button: Home 6">
            <a:hlinkClick r:id="" action="ppaction://hlinkshowjump?jump=firstslide" highlightClick="1"/>
          </p:cNvPr>
          <p:cNvSpPr/>
          <p:nvPr/>
        </p:nvSpPr>
        <p:spPr>
          <a:xfrm>
            <a:off x="8839200" y="0"/>
            <a:ext cx="304800" cy="209550"/>
          </a:xfrm>
          <a:prstGeom prst="actionButtonHom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9773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000" dirty="0" smtClean="0"/>
              <a:t>Illustrative Overview of what you will have to do | Recommendation letters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6</a:t>
            </a:fld>
            <a:endParaRPr lang="en-US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896711"/>
            <a:ext cx="6019800" cy="333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6019800" y="1142821"/>
            <a:ext cx="32004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Recommendation questions:</a:t>
            </a:r>
          </a:p>
          <a:p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Answer a few questions </a:t>
            </a:r>
            <a:r>
              <a:rPr lang="en-US" sz="1200" dirty="0">
                <a:latin typeface="Arial" panose="020B0604020202020204" pitchFamily="34" charset="0"/>
                <a:cs typeface="Arial" panose="020B0604020202020204" pitchFamily="34" charset="0"/>
              </a:rPr>
              <a:t>- provide recommendation letters for specific questions. Such questions could have a word limit of up to 500 words per questions. General word limit observed is 100 per question</a:t>
            </a:r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US" sz="1200" b="1" i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Illustrative response to these questions is available in slide 9</a:t>
            </a:r>
            <a:endParaRPr lang="en-US" sz="1200" b="1" i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Action Button: Home 5">
            <a:hlinkClick r:id="" action="ppaction://hlinkshowjump?jump=firstslide" highlightClick="1"/>
          </p:cNvPr>
          <p:cNvSpPr/>
          <p:nvPr/>
        </p:nvSpPr>
        <p:spPr>
          <a:xfrm>
            <a:off x="8839200" y="0"/>
            <a:ext cx="304800" cy="209550"/>
          </a:xfrm>
          <a:prstGeom prst="actionButtonHom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6287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2000" dirty="0" smtClean="0"/>
              <a:t>What’s a great recommendation/Who is a great recommender?</a:t>
            </a:r>
            <a:endParaRPr lang="en-US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00050"/>
            <a:ext cx="9144000" cy="4743450"/>
          </a:xfrm>
        </p:spPr>
        <p:txBody>
          <a:bodyPr>
            <a:noAutofit/>
          </a:bodyPr>
          <a:lstStyle/>
          <a:p>
            <a:r>
              <a:rPr lang="en-US" sz="1200" dirty="0"/>
              <a:t>A great recommendation is written by someone who knows </a:t>
            </a:r>
            <a:r>
              <a:rPr lang="en-US" sz="1200" dirty="0" smtClean="0"/>
              <a:t>the applicant’s </a:t>
            </a:r>
            <a:r>
              <a:rPr lang="en-US" sz="1200" dirty="0"/>
              <a:t>work very well, someone who can </a:t>
            </a:r>
          </a:p>
          <a:p>
            <a:pPr lvl="1"/>
            <a:r>
              <a:rPr lang="en-US" sz="1200" dirty="0" smtClean="0"/>
              <a:t>go </a:t>
            </a:r>
            <a:r>
              <a:rPr lang="en-US" sz="1200" dirty="0"/>
              <a:t>beyond simple assertions to </a:t>
            </a:r>
            <a:r>
              <a:rPr lang="en-US" sz="1200" b="1" dirty="0"/>
              <a:t>give examples of impressive contributions </a:t>
            </a:r>
            <a:r>
              <a:rPr lang="en-US" sz="1200" dirty="0"/>
              <a:t>that provide evidence of </a:t>
            </a:r>
            <a:r>
              <a:rPr lang="en-US" sz="1200" dirty="0" smtClean="0"/>
              <a:t>the applicant’s </a:t>
            </a:r>
            <a:r>
              <a:rPr lang="en-US" sz="1200" dirty="0"/>
              <a:t>leadership </a:t>
            </a:r>
            <a:r>
              <a:rPr lang="en-US" sz="1200" dirty="0" smtClean="0"/>
              <a:t>skills, teamwork </a:t>
            </a:r>
            <a:r>
              <a:rPr lang="en-US" sz="1200" dirty="0"/>
              <a:t>ability and business </a:t>
            </a:r>
            <a:r>
              <a:rPr lang="en-US" sz="1200" dirty="0" smtClean="0"/>
              <a:t>acumen</a:t>
            </a:r>
          </a:p>
          <a:p>
            <a:pPr lvl="1"/>
            <a:r>
              <a:rPr lang="en-US" sz="1200" dirty="0"/>
              <a:t>provide references with </a:t>
            </a:r>
            <a:r>
              <a:rPr lang="en-US" sz="1200" b="1" dirty="0"/>
              <a:t>specific stories </a:t>
            </a:r>
            <a:r>
              <a:rPr lang="en-US" sz="1200" dirty="0"/>
              <a:t>that </a:t>
            </a:r>
            <a:r>
              <a:rPr lang="en-US" sz="1200" b="1" dirty="0"/>
              <a:t>illustrate </a:t>
            </a:r>
            <a:r>
              <a:rPr lang="en-US" sz="1200" dirty="0" smtClean="0"/>
              <a:t>strengths OR </a:t>
            </a:r>
            <a:r>
              <a:rPr lang="en-US" sz="1200" b="1" dirty="0" smtClean="0"/>
              <a:t>provide factual</a:t>
            </a:r>
            <a:r>
              <a:rPr lang="en-US" sz="1200" b="1" dirty="0"/>
              <a:t>, concrete anecdotes </a:t>
            </a:r>
            <a:r>
              <a:rPr lang="en-US" sz="1200" dirty="0"/>
              <a:t>that demonstrate that the applicant has the skills that the recommender says </a:t>
            </a:r>
            <a:r>
              <a:rPr lang="en-US" sz="1200" dirty="0" smtClean="0"/>
              <a:t>he </a:t>
            </a:r>
            <a:r>
              <a:rPr lang="en-US" sz="1200" dirty="0"/>
              <a:t>or </a:t>
            </a:r>
            <a:r>
              <a:rPr lang="en-US" sz="1200" dirty="0" smtClean="0"/>
              <a:t>she does</a:t>
            </a:r>
          </a:p>
          <a:p>
            <a:endParaRPr lang="en-US" sz="1200" dirty="0" smtClean="0"/>
          </a:p>
          <a:p>
            <a:r>
              <a:rPr lang="en-US" sz="1200" dirty="0" smtClean="0"/>
              <a:t>US </a:t>
            </a:r>
            <a:r>
              <a:rPr lang="en-US" sz="1200" dirty="0"/>
              <a:t>recommenders typically </a:t>
            </a:r>
            <a:r>
              <a:rPr lang="en-US" sz="1200" b="1" u="sng" dirty="0" smtClean="0">
                <a:solidFill>
                  <a:srgbClr val="00B050"/>
                </a:solidFill>
              </a:rPr>
              <a:t>exaggerate</a:t>
            </a:r>
            <a:r>
              <a:rPr lang="en-US" sz="1200" dirty="0" smtClean="0"/>
              <a:t>, so a great recommender joins the American party of recommenders. </a:t>
            </a:r>
            <a:r>
              <a:rPr lang="en-US" sz="1200" b="1" dirty="0" smtClean="0"/>
              <a:t>Consider </a:t>
            </a:r>
            <a:r>
              <a:rPr lang="en-US" sz="1200" b="1" dirty="0"/>
              <a:t>excellent = good, good = </a:t>
            </a:r>
            <a:r>
              <a:rPr lang="en-US" sz="1200" b="1" dirty="0" smtClean="0"/>
              <a:t>fair and </a:t>
            </a:r>
            <a:r>
              <a:rPr lang="en-US" sz="1200" b="1" dirty="0"/>
              <a:t>fair = </a:t>
            </a:r>
            <a:r>
              <a:rPr lang="en-US" sz="1200" b="1" dirty="0" smtClean="0"/>
              <a:t>poor. </a:t>
            </a:r>
            <a:r>
              <a:rPr lang="en-US" sz="1200" b="1" i="1" u="sng" dirty="0" smtClean="0">
                <a:solidFill>
                  <a:srgbClr val="00B050"/>
                </a:solidFill>
              </a:rPr>
              <a:t>(Illustrations are highlighted in the next two slides in this format)</a:t>
            </a:r>
            <a:endParaRPr lang="en-US" sz="1200" b="1" i="1" u="sng" dirty="0">
              <a:solidFill>
                <a:srgbClr val="00B050"/>
              </a:solidFill>
            </a:endParaRPr>
          </a:p>
          <a:p>
            <a:endParaRPr lang="en-US" sz="1200" dirty="0" smtClean="0"/>
          </a:p>
          <a:p>
            <a:r>
              <a:rPr lang="en-US" sz="1200" b="1" dirty="0" smtClean="0"/>
              <a:t>Recommenders are fully aware of the applicants career and education plans and drafts recommendations accordingly.</a:t>
            </a:r>
          </a:p>
          <a:p>
            <a:endParaRPr lang="en-US" sz="1200" dirty="0"/>
          </a:p>
          <a:p>
            <a:r>
              <a:rPr lang="en-US" sz="1200" dirty="0" smtClean="0"/>
              <a:t>A great recommender </a:t>
            </a:r>
            <a:r>
              <a:rPr lang="en-US" sz="1200" b="1" i="1" dirty="0" smtClean="0"/>
              <a:t>does not</a:t>
            </a:r>
            <a:r>
              <a:rPr lang="en-US" sz="1200" dirty="0" smtClean="0"/>
              <a:t>:</a:t>
            </a:r>
          </a:p>
          <a:p>
            <a:pPr lvl="1"/>
            <a:r>
              <a:rPr lang="en-US" sz="1200" dirty="0"/>
              <a:t>simply write a single letter and force it to “fit” the school’s </a:t>
            </a:r>
            <a:r>
              <a:rPr lang="en-US" sz="1200" dirty="0" smtClean="0"/>
              <a:t>questions, such recommenders hurt applicants</a:t>
            </a:r>
          </a:p>
          <a:p>
            <a:pPr lvl="1"/>
            <a:r>
              <a:rPr lang="en-US" sz="1200" dirty="0" smtClean="0"/>
              <a:t>Divulge from the question asked in the essay</a:t>
            </a:r>
          </a:p>
          <a:p>
            <a:pPr lvl="1"/>
            <a:r>
              <a:rPr lang="en-US" sz="1200" dirty="0" smtClean="0"/>
              <a:t>Write anything significantly negative – the recommender is honest but not brutally honest!</a:t>
            </a:r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7</a:t>
            </a:fld>
            <a:endParaRPr lang="en-US"/>
          </a:p>
        </p:txBody>
      </p:sp>
      <p:sp>
        <p:nvSpPr>
          <p:cNvPr id="5" name="Action Button: Home 4">
            <a:hlinkClick r:id="" action="ppaction://hlinkshowjump?jump=firstslide" highlightClick="1"/>
          </p:cNvPr>
          <p:cNvSpPr/>
          <p:nvPr/>
        </p:nvSpPr>
        <p:spPr>
          <a:xfrm>
            <a:off x="8839200" y="0"/>
            <a:ext cx="304800" cy="209550"/>
          </a:xfrm>
          <a:prstGeom prst="actionButtonHom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4390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fontAlgn="base"/>
            <a:r>
              <a:rPr lang="en-US" dirty="0" smtClean="0"/>
              <a:t>Tips </a:t>
            </a:r>
            <a:r>
              <a:rPr lang="en-US" dirty="0"/>
              <a:t>for Recommenders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00050"/>
            <a:ext cx="9144000" cy="4743450"/>
          </a:xfrm>
        </p:spPr>
        <p:txBody>
          <a:bodyPr>
            <a:noAutofit/>
          </a:bodyPr>
          <a:lstStyle/>
          <a:p>
            <a:pPr lvl="0" fontAlgn="base"/>
            <a:r>
              <a:rPr lang="en-US" sz="1200" b="1" dirty="0"/>
              <a:t>Discuss how well you know the applicant.</a:t>
            </a:r>
          </a:p>
          <a:p>
            <a:pPr lvl="1" fontAlgn="base"/>
            <a:r>
              <a:rPr lang="en-US" sz="1200" i="1" dirty="0"/>
              <a:t>Ms. Smith reported directly to me for two years prior to her </a:t>
            </a:r>
            <a:r>
              <a:rPr lang="en-US" sz="1200" b="1" i="1" u="sng" dirty="0">
                <a:solidFill>
                  <a:srgbClr val="00B050"/>
                </a:solidFill>
              </a:rPr>
              <a:t>well-deserved promotion </a:t>
            </a:r>
            <a:r>
              <a:rPr lang="en-US" sz="1200" i="1" dirty="0"/>
              <a:t>to the position of Senior in our Big Six Accounting Firm.</a:t>
            </a:r>
            <a:endParaRPr lang="en-US" sz="1200" dirty="0"/>
          </a:p>
          <a:p>
            <a:pPr lvl="0" fontAlgn="base"/>
            <a:endParaRPr lang="en-US" sz="1200" dirty="0"/>
          </a:p>
          <a:p>
            <a:pPr lvl="0" fontAlgn="base"/>
            <a:r>
              <a:rPr lang="en-US" sz="1200" b="1" dirty="0" smtClean="0"/>
              <a:t>Avoid </a:t>
            </a:r>
            <a:r>
              <a:rPr lang="en-US" sz="1200" b="1" dirty="0"/>
              <a:t>generalities and platitudes. </a:t>
            </a:r>
            <a:r>
              <a:rPr lang="en-US" sz="1200" dirty="0"/>
              <a:t>Highlights </a:t>
            </a:r>
            <a:r>
              <a:rPr lang="en-US" sz="1200" b="1" dirty="0"/>
              <a:t>positive aspects</a:t>
            </a:r>
            <a:r>
              <a:rPr lang="en-US" sz="1200" dirty="0"/>
              <a:t> of the candidates groups </a:t>
            </a:r>
            <a:r>
              <a:rPr lang="en-US" sz="1200" b="1" dirty="0"/>
              <a:t>conceived stereotype/clichéd weakness as a strength</a:t>
            </a:r>
          </a:p>
          <a:p>
            <a:pPr fontAlgn="base"/>
            <a:endParaRPr lang="en-US" sz="1200" b="1" dirty="0" smtClean="0"/>
          </a:p>
          <a:p>
            <a:pPr fontAlgn="base"/>
            <a:r>
              <a:rPr lang="en-US" sz="1200" b="1" dirty="0" smtClean="0"/>
              <a:t>Describe </a:t>
            </a:r>
            <a:r>
              <a:rPr lang="en-US" sz="1200" b="1" dirty="0"/>
              <a:t>your qualifications for comparing the applicant to other applicants</a:t>
            </a:r>
            <a:r>
              <a:rPr lang="en-US" sz="1200" b="1" dirty="0" smtClean="0"/>
              <a:t>. </a:t>
            </a:r>
            <a:r>
              <a:rPr lang="en-US" sz="1200" dirty="0" smtClean="0"/>
              <a:t>(Highlight </a:t>
            </a:r>
            <a:r>
              <a:rPr lang="en-US" sz="1200" dirty="0"/>
              <a:t>the applicant’s </a:t>
            </a:r>
            <a:r>
              <a:rPr lang="en-US" sz="1200" b="1" dirty="0"/>
              <a:t>strengths and weaknesses</a:t>
            </a:r>
            <a:r>
              <a:rPr lang="en-US" sz="1200" dirty="0"/>
              <a:t> </a:t>
            </a:r>
            <a:r>
              <a:rPr lang="en-US" sz="1200" b="1" dirty="0"/>
              <a:t>in </a:t>
            </a:r>
            <a:r>
              <a:rPr lang="en-US" sz="1200" dirty="0"/>
              <a:t>the light of a </a:t>
            </a:r>
            <a:r>
              <a:rPr lang="en-US" sz="1200" b="1" dirty="0"/>
              <a:t>peer </a:t>
            </a:r>
            <a:r>
              <a:rPr lang="en-US" sz="1200" b="1" dirty="0" smtClean="0"/>
              <a:t>group</a:t>
            </a:r>
            <a:r>
              <a:rPr lang="en-US" sz="1200" dirty="0" smtClean="0"/>
              <a:t>)</a:t>
            </a:r>
            <a:endParaRPr lang="en-US" sz="1200" dirty="0"/>
          </a:p>
          <a:p>
            <a:pPr lvl="1" fontAlgn="base"/>
            <a:r>
              <a:rPr lang="en-US" sz="1200" i="1" dirty="0" smtClean="0"/>
              <a:t>I </a:t>
            </a:r>
            <a:r>
              <a:rPr lang="en-US" sz="1200" i="1" dirty="0"/>
              <a:t>have personally supervised ten interns every summer for the last five years plus worked with over two hundred college graduates in my capacity as trainer for Big Bank Corp.</a:t>
            </a:r>
            <a:endParaRPr lang="en-US" sz="1200" dirty="0"/>
          </a:p>
          <a:p>
            <a:pPr lvl="0" fontAlgn="base">
              <a:buAutoNum type="arabicParenR" startAt="6"/>
            </a:pPr>
            <a:endParaRPr lang="en-US" sz="1200" dirty="0"/>
          </a:p>
          <a:p>
            <a:pPr lvl="0" fontAlgn="base">
              <a:buFont typeface="+mj-lt"/>
              <a:buAutoNum type="arabicParenR" startAt="4"/>
            </a:pPr>
            <a:r>
              <a:rPr lang="en-US" sz="1200" b="1" dirty="0"/>
              <a:t>Include some mild criticism, typically the flip-side of a strength.</a:t>
            </a:r>
          </a:p>
          <a:p>
            <a:pPr lvl="1" fontAlgn="base"/>
            <a:r>
              <a:rPr lang="en-US" sz="1200" i="1" dirty="0"/>
              <a:t>The </a:t>
            </a:r>
            <a:r>
              <a:rPr lang="en-US" sz="1200" b="1" i="1" u="sng" dirty="0">
                <a:solidFill>
                  <a:srgbClr val="00B050"/>
                </a:solidFill>
              </a:rPr>
              <a:t>only fault </a:t>
            </a:r>
            <a:r>
              <a:rPr lang="en-US" sz="1200" i="1" dirty="0"/>
              <a:t>I have encountered in him is his retiring nature. His modesty sometimes hides a young man of remarkable strength and broad interests.</a:t>
            </a:r>
            <a:endParaRPr lang="en-US" sz="1200" dirty="0"/>
          </a:p>
          <a:p>
            <a:pPr lvl="1" fontAlgn="base"/>
            <a:r>
              <a:rPr lang="en-US" sz="1200" b="1" i="1" u="sng" dirty="0">
                <a:solidFill>
                  <a:srgbClr val="00B050"/>
                </a:solidFill>
              </a:rPr>
              <a:t>Occasionally,</a:t>
            </a:r>
            <a:r>
              <a:rPr lang="en-US" sz="1200" i="1" dirty="0"/>
              <a:t> her fortitude and persistence can turn into stubbornness, </a:t>
            </a:r>
            <a:r>
              <a:rPr lang="en-US" sz="1200" b="1" i="1" u="sng" dirty="0">
                <a:solidFill>
                  <a:srgbClr val="00B050"/>
                </a:solidFill>
              </a:rPr>
              <a:t>but usually </a:t>
            </a:r>
            <a:r>
              <a:rPr lang="en-US" sz="1200" i="1" dirty="0"/>
              <a:t>her good nature and level-headedness prevail.</a:t>
            </a:r>
            <a:endParaRPr lang="en-US" sz="1200" dirty="0"/>
          </a:p>
          <a:p>
            <a:pPr fontAlgn="base">
              <a:buAutoNum type="arabicParenR" startAt="4"/>
            </a:pPr>
            <a:endParaRPr lang="en-US" sz="1200" dirty="0"/>
          </a:p>
          <a:p>
            <a:pPr fontAlgn="base">
              <a:buFont typeface="+mj-lt"/>
              <a:buAutoNum type="arabicParenR" startAt="5"/>
            </a:pPr>
            <a:r>
              <a:rPr lang="en-US" sz="1200" b="1" dirty="0" smtClean="0"/>
              <a:t>Choose </a:t>
            </a:r>
            <a:r>
              <a:rPr lang="en-US" sz="1200" b="1" dirty="0"/>
              <a:t>two to three qualities that you observed in the </a:t>
            </a:r>
            <a:r>
              <a:rPr lang="en-US" sz="1200" b="1" dirty="0" smtClean="0"/>
              <a:t>applicant. </a:t>
            </a:r>
            <a:r>
              <a:rPr lang="en-US" sz="1200" dirty="0" smtClean="0"/>
              <a:t>(</a:t>
            </a:r>
            <a:r>
              <a:rPr lang="en-US" sz="1200" b="1" dirty="0" smtClean="0"/>
              <a:t>Highlight</a:t>
            </a:r>
            <a:r>
              <a:rPr lang="en-US" sz="1200" dirty="0" smtClean="0"/>
              <a:t> </a:t>
            </a:r>
            <a:r>
              <a:rPr lang="en-US" sz="1200" dirty="0"/>
              <a:t>different applicant’s </a:t>
            </a:r>
            <a:r>
              <a:rPr lang="en-US" sz="1200" b="1" dirty="0"/>
              <a:t>strengths as per the schools </a:t>
            </a:r>
            <a:r>
              <a:rPr lang="en-US" sz="1200" b="1" dirty="0" smtClean="0"/>
              <a:t>requirements</a:t>
            </a:r>
            <a:r>
              <a:rPr lang="en-US" sz="1200" dirty="0" smtClean="0"/>
              <a:t>)</a:t>
            </a:r>
            <a:endParaRPr lang="en-US" sz="1200" dirty="0"/>
          </a:p>
          <a:p>
            <a:pPr lvl="1" fontAlgn="base"/>
            <a:r>
              <a:rPr lang="en-US" sz="1200" i="1" dirty="0" smtClean="0"/>
              <a:t>Jane </a:t>
            </a:r>
            <a:r>
              <a:rPr lang="en-US" sz="1200" i="1" dirty="0"/>
              <a:t>has a </a:t>
            </a:r>
            <a:r>
              <a:rPr lang="en-US" sz="1200" b="1" i="1" u="sng" dirty="0">
                <a:solidFill>
                  <a:srgbClr val="00B050"/>
                </a:solidFill>
              </a:rPr>
              <a:t>rare blend</a:t>
            </a:r>
            <a:r>
              <a:rPr lang="en-US" sz="1200" i="1" dirty="0"/>
              <a:t> of top writing and interpersonal skills.</a:t>
            </a:r>
            <a:endParaRPr lang="en-US" sz="1200" dirty="0"/>
          </a:p>
          <a:p>
            <a:pPr lvl="1" fontAlgn="base"/>
            <a:r>
              <a:rPr lang="en-US" sz="1200" i="1" dirty="0"/>
              <a:t>The combination of tenacity, analytical abilities, and good communications skills found in Mr. Doe is </a:t>
            </a:r>
            <a:r>
              <a:rPr lang="en-US" sz="1200" b="1" i="1" u="sng" dirty="0">
                <a:solidFill>
                  <a:srgbClr val="00B050"/>
                </a:solidFill>
              </a:rPr>
              <a:t>truly unique</a:t>
            </a:r>
            <a:r>
              <a:rPr lang="en-US" sz="1200" i="1" dirty="0" smtClean="0"/>
              <a:t>.</a:t>
            </a:r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8</a:t>
            </a:fld>
            <a:endParaRPr lang="en-US"/>
          </a:p>
        </p:txBody>
      </p:sp>
      <p:sp>
        <p:nvSpPr>
          <p:cNvPr id="5" name="Action Button: Home 4">
            <a:hlinkClick r:id="" action="ppaction://hlinkshowjump?jump=firstslide" highlightClick="1"/>
          </p:cNvPr>
          <p:cNvSpPr/>
          <p:nvPr/>
        </p:nvSpPr>
        <p:spPr>
          <a:xfrm>
            <a:off x="8839200" y="0"/>
            <a:ext cx="304800" cy="209550"/>
          </a:xfrm>
          <a:prstGeom prst="actionButtonHom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85626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fontAlgn="base"/>
            <a:r>
              <a:rPr lang="en-US" dirty="0" smtClean="0"/>
              <a:t>Tips </a:t>
            </a:r>
            <a:r>
              <a:rPr lang="en-US" dirty="0"/>
              <a:t>for Recommenders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00050"/>
            <a:ext cx="9144000" cy="4743450"/>
          </a:xfrm>
        </p:spPr>
        <p:txBody>
          <a:bodyPr>
            <a:noAutofit/>
          </a:bodyPr>
          <a:lstStyle/>
          <a:p>
            <a:pPr lvl="0" fontAlgn="base">
              <a:buFont typeface="+mj-lt"/>
              <a:buAutoNum type="arabicParenR" startAt="6"/>
            </a:pPr>
            <a:r>
              <a:rPr lang="en-US" sz="1200" b="1" dirty="0" smtClean="0"/>
              <a:t>In </a:t>
            </a:r>
            <a:r>
              <a:rPr lang="en-US" sz="1200" b="1" dirty="0"/>
              <a:t>discussing those qualities, support your statements with specific instances in which he or she demonstrated those attributes. Be as concrete and detailed as possible.</a:t>
            </a:r>
          </a:p>
          <a:p>
            <a:pPr lvl="1" fontAlgn="base"/>
            <a:r>
              <a:rPr lang="en-US" sz="1200" i="1" dirty="0"/>
              <a:t>He is the </a:t>
            </a:r>
            <a:r>
              <a:rPr lang="en-US" sz="1200" b="1" i="1" u="sng" dirty="0">
                <a:solidFill>
                  <a:srgbClr val="00B050"/>
                </a:solidFill>
              </a:rPr>
              <a:t>only student I ever had </a:t>
            </a:r>
            <a:r>
              <a:rPr lang="en-US" sz="1200" i="1" dirty="0"/>
              <a:t>who came to all my office hours as part of a relentless, and ultimately successful, drive to master financial theory. He was </a:t>
            </a:r>
            <a:r>
              <a:rPr lang="en-US" sz="1200" b="1" i="1" u="sng" dirty="0">
                <a:solidFill>
                  <a:srgbClr val="00B050"/>
                </a:solidFill>
              </a:rPr>
              <a:t>one of just ten percent in the class to receive an A.</a:t>
            </a:r>
            <a:endParaRPr lang="en-US" sz="1200" b="1" u="sng" dirty="0">
              <a:solidFill>
                <a:srgbClr val="00B050"/>
              </a:solidFill>
            </a:endParaRPr>
          </a:p>
          <a:p>
            <a:pPr lvl="1" fontAlgn="base"/>
            <a:r>
              <a:rPr lang="en-US" sz="1200" b="1" i="1" u="sng" dirty="0">
                <a:solidFill>
                  <a:srgbClr val="00B050"/>
                </a:solidFill>
              </a:rPr>
              <a:t>Because of Jane's writing skills</a:t>
            </a:r>
            <a:r>
              <a:rPr lang="en-US" sz="1200" i="1" dirty="0"/>
              <a:t>, I didn't hesitate to ask her to write a report which was used by our PAC as the basis for a major policy statement. Congressman X eventually used the statement, based on Jane's </a:t>
            </a:r>
            <a:r>
              <a:rPr lang="en-US" sz="1200" b="1" i="1" u="sng" dirty="0">
                <a:solidFill>
                  <a:srgbClr val="00B050"/>
                </a:solidFill>
              </a:rPr>
              <a:t>sophisticated</a:t>
            </a:r>
            <a:r>
              <a:rPr lang="en-US" sz="1200" i="1" dirty="0">
                <a:solidFill>
                  <a:srgbClr val="00B050"/>
                </a:solidFill>
              </a:rPr>
              <a:t> </a:t>
            </a:r>
            <a:r>
              <a:rPr lang="en-US" sz="1200" i="1" dirty="0"/>
              <a:t>20-page analysis of Middle East politics, in lobbying for increased funding.</a:t>
            </a:r>
            <a:endParaRPr lang="en-US" sz="1200" dirty="0"/>
          </a:p>
          <a:p>
            <a:pPr lvl="0" fontAlgn="base">
              <a:buFont typeface="+mj-lt"/>
              <a:buAutoNum type="arabicParenR" startAt="5"/>
            </a:pPr>
            <a:endParaRPr lang="en-US" sz="1200" b="1" dirty="0" smtClean="0"/>
          </a:p>
          <a:p>
            <a:pPr fontAlgn="base">
              <a:buFont typeface="+mj-lt"/>
              <a:buAutoNum type="arabicParenR" startAt="7"/>
            </a:pPr>
            <a:r>
              <a:rPr lang="en-US" sz="1200" b="1" i="1" dirty="0" smtClean="0"/>
              <a:t>Discuss </a:t>
            </a:r>
            <a:r>
              <a:rPr lang="en-US" sz="1200" b="1" i="1" dirty="0"/>
              <a:t>the applicant's potential in his or her chosen </a:t>
            </a:r>
            <a:r>
              <a:rPr lang="en-US" sz="1200" b="1" i="1" dirty="0" smtClean="0"/>
              <a:t>field.</a:t>
            </a:r>
            <a:endParaRPr lang="en-US" sz="1200" b="1" dirty="0"/>
          </a:p>
          <a:p>
            <a:pPr marL="800100" fontAlgn="base">
              <a:buFont typeface="+mj-lt"/>
              <a:buAutoNum type="alphaLcParenR"/>
            </a:pPr>
            <a:r>
              <a:rPr lang="en-US" sz="1200" i="1" dirty="0" smtClean="0"/>
              <a:t>I </a:t>
            </a:r>
            <a:r>
              <a:rPr lang="en-US" sz="1200" i="1" dirty="0"/>
              <a:t>enthusiastically recommend Mr. Doe to your business school. This </a:t>
            </a:r>
            <a:r>
              <a:rPr lang="en-US" sz="1200" b="1" i="1" u="sng" dirty="0">
                <a:solidFill>
                  <a:srgbClr val="00B050"/>
                </a:solidFill>
              </a:rPr>
              <a:t>well-rounded student</a:t>
            </a:r>
            <a:r>
              <a:rPr lang="en-US" sz="1200" i="1" dirty="0"/>
              <a:t> will be a </a:t>
            </a:r>
            <a:r>
              <a:rPr lang="en-US" sz="1200" b="1" i="1" u="sng" dirty="0">
                <a:solidFill>
                  <a:srgbClr val="00B050"/>
                </a:solidFill>
              </a:rPr>
              <a:t>fine businessperson</a:t>
            </a:r>
            <a:r>
              <a:rPr lang="en-US" sz="1200" i="1" dirty="0"/>
              <a:t>.</a:t>
            </a:r>
            <a:endParaRPr lang="en-US" sz="1200" dirty="0"/>
          </a:p>
          <a:p>
            <a:pPr marL="800100" fontAlgn="base">
              <a:buAutoNum type="alphaLcParenR"/>
            </a:pPr>
            <a:r>
              <a:rPr lang="en-US" sz="1200" i="1" dirty="0"/>
              <a:t>With her </a:t>
            </a:r>
            <a:r>
              <a:rPr lang="en-US" sz="1200" b="1" i="1" u="sng" dirty="0">
                <a:solidFill>
                  <a:srgbClr val="00B050"/>
                </a:solidFill>
              </a:rPr>
              <a:t>exceptional leadership, writing, and quantitative skills</a:t>
            </a:r>
            <a:r>
              <a:rPr lang="en-US" sz="1200" i="1" dirty="0"/>
              <a:t>, Ms. Smith will be an </a:t>
            </a:r>
            <a:r>
              <a:rPr lang="en-US" sz="1200" b="1" i="1" u="sng" dirty="0">
                <a:solidFill>
                  <a:srgbClr val="00B050"/>
                </a:solidFill>
              </a:rPr>
              <a:t>outstanding strategic consultant </a:t>
            </a:r>
            <a:r>
              <a:rPr lang="en-US" sz="1200" i="1" dirty="0"/>
              <a:t>and a </a:t>
            </a:r>
            <a:r>
              <a:rPr lang="en-US" sz="1200" b="1" i="1" u="sng" dirty="0">
                <a:solidFill>
                  <a:srgbClr val="00B050"/>
                </a:solidFill>
              </a:rPr>
              <a:t>credit to the business school she attends</a:t>
            </a:r>
            <a:r>
              <a:rPr lang="en-US" sz="1200" i="1" dirty="0"/>
              <a:t>.</a:t>
            </a:r>
            <a:endParaRPr lang="en-US" sz="1200" dirty="0"/>
          </a:p>
          <a:p>
            <a:pPr lvl="0" fontAlgn="base">
              <a:buAutoNum type="alphaLcParenR"/>
            </a:pPr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9</a:t>
            </a:fld>
            <a:endParaRPr lang="en-US"/>
          </a:p>
        </p:txBody>
      </p:sp>
      <p:sp>
        <p:nvSpPr>
          <p:cNvPr id="5" name="Action Button: Home 4">
            <a:hlinkClick r:id="" action="ppaction://hlinkshowjump?jump=firstslide" highlightClick="1"/>
          </p:cNvPr>
          <p:cNvSpPr/>
          <p:nvPr/>
        </p:nvSpPr>
        <p:spPr>
          <a:xfrm>
            <a:off x="8839200" y="0"/>
            <a:ext cx="304800" cy="209550"/>
          </a:xfrm>
          <a:prstGeom prst="actionButtonHom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503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09550"/>
            <a:ext cx="4724399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-57150"/>
            <a:ext cx="9144000" cy="342900"/>
          </a:xfrm>
        </p:spPr>
        <p:txBody>
          <a:bodyPr/>
          <a:lstStyle/>
          <a:p>
            <a:r>
              <a:rPr lang="en-US" dirty="0" smtClean="0"/>
              <a:t>Example of a Recommendation letter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10</a:t>
            </a:fld>
            <a:endParaRPr lang="en-US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638550"/>
            <a:ext cx="4693720" cy="1495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3463" y="285750"/>
            <a:ext cx="4071938" cy="47469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Connector 5"/>
          <p:cNvCxnSpPr/>
          <p:nvPr/>
        </p:nvCxnSpPr>
        <p:spPr>
          <a:xfrm>
            <a:off x="609600" y="1962150"/>
            <a:ext cx="2133600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>
            <a:off x="0" y="2343150"/>
            <a:ext cx="2133600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76200" y="2876550"/>
            <a:ext cx="2514600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990600" y="3105150"/>
            <a:ext cx="37338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>
            <a:off x="0" y="3257550"/>
            <a:ext cx="469372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>
            <a:off x="0" y="3486150"/>
            <a:ext cx="469372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0" y="3638550"/>
            <a:ext cx="4572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/>
          <p:cNvCxnSpPr/>
          <p:nvPr/>
        </p:nvCxnSpPr>
        <p:spPr>
          <a:xfrm>
            <a:off x="4114800" y="4019550"/>
            <a:ext cx="457200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27" name="Straight Connector 26"/>
          <p:cNvCxnSpPr/>
          <p:nvPr/>
        </p:nvCxnSpPr>
        <p:spPr>
          <a:xfrm>
            <a:off x="0" y="4400550"/>
            <a:ext cx="469372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Connector 27"/>
          <p:cNvCxnSpPr/>
          <p:nvPr/>
        </p:nvCxnSpPr>
        <p:spPr>
          <a:xfrm>
            <a:off x="2857500" y="4171950"/>
            <a:ext cx="17907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/>
          <p:cNvCxnSpPr/>
          <p:nvPr/>
        </p:nvCxnSpPr>
        <p:spPr>
          <a:xfrm>
            <a:off x="3657600" y="4933950"/>
            <a:ext cx="1066800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2" name="Straight Connector 31"/>
          <p:cNvCxnSpPr/>
          <p:nvPr/>
        </p:nvCxnSpPr>
        <p:spPr>
          <a:xfrm>
            <a:off x="0" y="5086350"/>
            <a:ext cx="4648200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4" name="Straight Connector 33"/>
          <p:cNvCxnSpPr/>
          <p:nvPr/>
        </p:nvCxnSpPr>
        <p:spPr>
          <a:xfrm>
            <a:off x="4843463" y="438150"/>
            <a:ext cx="2514600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4876800" y="819150"/>
            <a:ext cx="4038601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/>
          <p:cNvCxnSpPr/>
          <p:nvPr/>
        </p:nvCxnSpPr>
        <p:spPr>
          <a:xfrm>
            <a:off x="4876800" y="1047750"/>
            <a:ext cx="4038601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4876800" y="1200150"/>
            <a:ext cx="4038601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/>
          <p:cNvCxnSpPr/>
          <p:nvPr/>
        </p:nvCxnSpPr>
        <p:spPr>
          <a:xfrm>
            <a:off x="4876800" y="1428750"/>
            <a:ext cx="4038601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4876800" y="1657350"/>
            <a:ext cx="2895600" cy="0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8305800" y="2266950"/>
            <a:ext cx="609601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4843463" y="2419350"/>
            <a:ext cx="391953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4876800" y="2647950"/>
            <a:ext cx="391953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4876800" y="2800350"/>
            <a:ext cx="391953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4876800" y="3028950"/>
            <a:ext cx="220980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>
            <a:off x="7772399" y="4019550"/>
            <a:ext cx="1143001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4876800" y="4171950"/>
            <a:ext cx="4191000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4876799" y="4324350"/>
            <a:ext cx="838201" cy="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5562600" y="5032715"/>
            <a:ext cx="381000" cy="0"/>
          </a:xfrm>
          <a:prstGeom prst="line">
            <a:avLst/>
          </a:prstGeom>
          <a:ln>
            <a:solidFill>
              <a:srgbClr val="00B050"/>
            </a:solidFill>
          </a:ln>
        </p:spPr>
        <p:style>
          <a:lnRef idx="1">
            <a:schemeClr val="accent3"/>
          </a:lnRef>
          <a:fillRef idx="0">
            <a:schemeClr val="accent3"/>
          </a:fillRef>
          <a:effectRef idx="0">
            <a:schemeClr val="accent3"/>
          </a:effectRef>
          <a:fontRef idx="minor">
            <a:schemeClr val="tx1"/>
          </a:fontRef>
        </p:style>
      </p:cxnSp>
      <p:sp>
        <p:nvSpPr>
          <p:cNvPr id="53" name="TextBox 52"/>
          <p:cNvSpPr txBox="1"/>
          <p:nvPr/>
        </p:nvSpPr>
        <p:spPr>
          <a:xfrm>
            <a:off x="7010400" y="4248150"/>
            <a:ext cx="2057400" cy="86177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0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KEY:</a:t>
            </a:r>
          </a:p>
          <a:p>
            <a:r>
              <a:rPr lang="en-US" sz="10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Exaggeration</a:t>
            </a:r>
          </a:p>
          <a:p>
            <a:r>
              <a:rPr lang="en-US" sz="1000" dirty="0" smtClean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Illustration/example</a:t>
            </a:r>
          </a:p>
          <a:p>
            <a:r>
              <a:rPr lang="en-US" sz="10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Flip side of a strength</a:t>
            </a:r>
          </a:p>
          <a:p>
            <a:r>
              <a:rPr lang="en-US" sz="1000" dirty="0" smtClean="0">
                <a:solidFill>
                  <a:srgbClr val="FFC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a negative was eliminated</a:t>
            </a:r>
            <a:endParaRPr lang="en-US" sz="1000" dirty="0">
              <a:solidFill>
                <a:srgbClr val="FFC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1" name="Action Button: Home 40">
            <a:hlinkClick r:id="" action="ppaction://hlinkshowjump?jump=firstslide" highlightClick="1"/>
          </p:cNvPr>
          <p:cNvSpPr/>
          <p:nvPr/>
        </p:nvSpPr>
        <p:spPr>
          <a:xfrm>
            <a:off x="8839200" y="0"/>
            <a:ext cx="304800" cy="209550"/>
          </a:xfrm>
          <a:prstGeom prst="actionButtonHom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545694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" y="0"/>
            <a:ext cx="9144000" cy="342900"/>
          </a:xfrm>
        </p:spPr>
        <p:txBody>
          <a:bodyPr>
            <a:noAutofit/>
          </a:bodyPr>
          <a:lstStyle/>
          <a:p>
            <a:r>
              <a:rPr lang="en-US" sz="2000" dirty="0" smtClean="0"/>
              <a:t>Gearing you for writing a Great Recommendation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11</a:t>
            </a:fld>
            <a:endParaRPr lang="en-US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114300" y="3562350"/>
            <a:ext cx="4305300" cy="156633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sz="1050" b="1" dirty="0" smtClean="0"/>
              <a:t>KEY:</a:t>
            </a:r>
          </a:p>
          <a:p>
            <a:pPr marL="0" indent="0">
              <a:buNone/>
            </a:pPr>
            <a:endParaRPr lang="en-US" sz="1050" b="1" dirty="0" smtClean="0"/>
          </a:p>
          <a:p>
            <a:pPr marL="174625" indent="-174625"/>
            <a:r>
              <a:rPr lang="en-US" sz="1050" dirty="0" smtClean="0"/>
              <a:t>For all </a:t>
            </a:r>
            <a:r>
              <a:rPr lang="en-US" sz="1050" b="1" dirty="0" smtClean="0">
                <a:solidFill>
                  <a:srgbClr val="0070C0"/>
                </a:solidFill>
              </a:rPr>
              <a:t>blue stars</a:t>
            </a:r>
            <a:r>
              <a:rPr lang="en-US" sz="1050" dirty="0" smtClean="0"/>
              <a:t>, kindly write statements based on your interactions with me. Where required kindly seek inputs from individuals who have interacted/ worked with me.</a:t>
            </a:r>
          </a:p>
          <a:p>
            <a:pPr marL="174625" indent="-174625"/>
            <a:endParaRPr lang="en-US" sz="1050" dirty="0"/>
          </a:p>
          <a:p>
            <a:pPr marL="174625" indent="-174625"/>
            <a:r>
              <a:rPr lang="en-US" sz="1050" dirty="0" smtClean="0"/>
              <a:t>For all </a:t>
            </a:r>
            <a:r>
              <a:rPr lang="en-US" sz="1050" b="1" dirty="0" smtClean="0"/>
              <a:t>black rectangles</a:t>
            </a:r>
            <a:r>
              <a:rPr lang="en-US" sz="1050" dirty="0" smtClean="0"/>
              <a:t>, kindly use your judgment and wisdom.</a:t>
            </a:r>
          </a:p>
          <a:p>
            <a:pPr marL="174625" indent="-174625"/>
            <a:endParaRPr lang="en-US" sz="1050" dirty="0"/>
          </a:p>
          <a:p>
            <a:pPr marL="174625" indent="-174625"/>
            <a:r>
              <a:rPr lang="en-US" sz="1050" dirty="0" smtClean="0"/>
              <a:t>For all the </a:t>
            </a:r>
            <a:r>
              <a:rPr lang="en-US" sz="1050" b="1" dirty="0" smtClean="0">
                <a:solidFill>
                  <a:srgbClr val="00B050"/>
                </a:solidFill>
              </a:rPr>
              <a:t>green circles</a:t>
            </a:r>
            <a:r>
              <a:rPr lang="en-US" sz="1050" dirty="0" smtClean="0"/>
              <a:t>, kindly use the data in the subsequent slides.</a:t>
            </a:r>
            <a:endParaRPr lang="en-US" sz="1050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438150"/>
            <a:ext cx="4648200" cy="312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Rectangle 12"/>
          <p:cNvSpPr/>
          <p:nvPr/>
        </p:nvSpPr>
        <p:spPr>
          <a:xfrm>
            <a:off x="0" y="1885950"/>
            <a:ext cx="228600" cy="2286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/>
          <p:cNvSpPr/>
          <p:nvPr/>
        </p:nvSpPr>
        <p:spPr>
          <a:xfrm>
            <a:off x="0" y="2724150"/>
            <a:ext cx="228600" cy="2286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Smiley Face 17"/>
          <p:cNvSpPr/>
          <p:nvPr/>
        </p:nvSpPr>
        <p:spPr>
          <a:xfrm>
            <a:off x="0" y="2343150"/>
            <a:ext cx="228600" cy="304800"/>
          </a:xfrm>
          <a:prstGeom prst="smileyFac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5196" y="396247"/>
            <a:ext cx="4298803" cy="32423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" name="Rectangle 27"/>
          <p:cNvSpPr/>
          <p:nvPr/>
        </p:nvSpPr>
        <p:spPr>
          <a:xfrm>
            <a:off x="4732564" y="1200150"/>
            <a:ext cx="228600" cy="2286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>
            <a:off x="4732564" y="1581150"/>
            <a:ext cx="228600" cy="228600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5-Point Star 32"/>
          <p:cNvSpPr/>
          <p:nvPr/>
        </p:nvSpPr>
        <p:spPr>
          <a:xfrm>
            <a:off x="4732564" y="2266950"/>
            <a:ext cx="271836" cy="228600"/>
          </a:xfrm>
          <a:prstGeom prst="star5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Smiley Face 34"/>
          <p:cNvSpPr/>
          <p:nvPr/>
        </p:nvSpPr>
        <p:spPr>
          <a:xfrm>
            <a:off x="4724400" y="2999014"/>
            <a:ext cx="228600" cy="304800"/>
          </a:xfrm>
          <a:prstGeom prst="smileyFace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5-Point Star 35"/>
          <p:cNvSpPr/>
          <p:nvPr/>
        </p:nvSpPr>
        <p:spPr>
          <a:xfrm>
            <a:off x="4732564" y="590550"/>
            <a:ext cx="271836" cy="228600"/>
          </a:xfrm>
          <a:prstGeom prst="star5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5-Point Star 36"/>
          <p:cNvSpPr/>
          <p:nvPr/>
        </p:nvSpPr>
        <p:spPr>
          <a:xfrm>
            <a:off x="32964" y="666750"/>
            <a:ext cx="271836" cy="228600"/>
          </a:xfrm>
          <a:prstGeom prst="star5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199" y="3609976"/>
            <a:ext cx="4495801" cy="815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540" y="4452275"/>
            <a:ext cx="4448310" cy="710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" name="5-Point Star 39"/>
          <p:cNvSpPr/>
          <p:nvPr/>
        </p:nvSpPr>
        <p:spPr>
          <a:xfrm>
            <a:off x="4648200" y="3562350"/>
            <a:ext cx="271836" cy="228600"/>
          </a:xfrm>
          <a:prstGeom prst="star5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5-Point Star 40"/>
          <p:cNvSpPr/>
          <p:nvPr/>
        </p:nvSpPr>
        <p:spPr>
          <a:xfrm>
            <a:off x="4681164" y="4452275"/>
            <a:ext cx="271836" cy="228600"/>
          </a:xfrm>
          <a:prstGeom prst="star5">
            <a:avLst/>
          </a:prstGeom>
          <a:solidFill>
            <a:srgbClr val="0070C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Action Button: Home 19">
            <a:hlinkClick r:id="" action="ppaction://hlinkshowjump?jump=firstslide" highlightClick="1"/>
          </p:cNvPr>
          <p:cNvSpPr/>
          <p:nvPr/>
        </p:nvSpPr>
        <p:spPr>
          <a:xfrm>
            <a:off x="8839200" y="0"/>
            <a:ext cx="304800" cy="209550"/>
          </a:xfrm>
          <a:prstGeom prst="actionButtonHom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14256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My career and education plans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00050"/>
            <a:ext cx="9144000" cy="474345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B com @ Loyola </a:t>
            </a:r>
            <a:r>
              <a:rPr lang="en-US" sz="1200" dirty="0" smtClean="0">
                <a:sym typeface="Wingdings" panose="05000000000000000000" pitchFamily="2" charset="2"/>
              </a:rPr>
              <a:t> taste of social entrepreneurship</a:t>
            </a:r>
          </a:p>
          <a:p>
            <a:pPr lvl="1"/>
            <a:r>
              <a:rPr lang="en-US" sz="1200" dirty="0" smtClean="0"/>
              <a:t>Secured </a:t>
            </a:r>
            <a:r>
              <a:rPr lang="en-US" sz="1200" dirty="0"/>
              <a:t>business plan funding of over €67,000 for my Students In Free Enterprise (SIFE, now known as ENACTUS), </a:t>
            </a:r>
            <a:r>
              <a:rPr lang="en-US" sz="1200" dirty="0" smtClean="0"/>
              <a:t>social </a:t>
            </a:r>
            <a:r>
              <a:rPr lang="en-US" sz="1200" dirty="0"/>
              <a:t>entrepreneurship projects </a:t>
            </a:r>
            <a:r>
              <a:rPr lang="en-US" sz="1200" dirty="0" smtClean="0"/>
              <a:t>(64K from a German foundation, rest from HSBC, KPMG and miscellaneous donors)</a:t>
            </a:r>
            <a:endParaRPr lang="en-US" sz="1200" dirty="0"/>
          </a:p>
          <a:p>
            <a:pPr lvl="1"/>
            <a:r>
              <a:rPr lang="en-US" sz="1200" dirty="0" smtClean="0"/>
              <a:t>Winners </a:t>
            </a:r>
            <a:r>
              <a:rPr lang="en-US" sz="1200" dirty="0"/>
              <a:t>and runners up at the 2010 and 2009 SIFE India National </a:t>
            </a:r>
            <a:r>
              <a:rPr lang="en-US" sz="1200" dirty="0" smtClean="0"/>
              <a:t>Competitions</a:t>
            </a:r>
          </a:p>
          <a:p>
            <a:pPr lvl="1"/>
            <a:r>
              <a:rPr lang="en-US" sz="1200" dirty="0" smtClean="0"/>
              <a:t>Awarded </a:t>
            </a:r>
            <a:r>
              <a:rPr lang="en-US" sz="1200" dirty="0"/>
              <a:t>the “Excellence in Leadership Award” in College for leading social entrepreneurship projects, being the President, Joint Secretary and Treasurer of Loyola </a:t>
            </a:r>
            <a:r>
              <a:rPr lang="en-US" sz="1200" dirty="0" smtClean="0"/>
              <a:t>SIFE, </a:t>
            </a:r>
            <a:r>
              <a:rPr lang="en-US" sz="1200" dirty="0"/>
              <a:t>Managerial Committee Member of the Entrepreneurship Development Cell </a:t>
            </a:r>
          </a:p>
          <a:p>
            <a:pPr lvl="1"/>
            <a:r>
              <a:rPr lang="en-US" sz="1200" dirty="0" smtClean="0"/>
              <a:t>Started feeling strongly that SIFE work is almost equal to what a private equity (PE) firm does. Decided career in PE to be my medium term goal and social entrepreneurship to be my long term goal.</a:t>
            </a:r>
          </a:p>
          <a:p>
            <a:endParaRPr lang="en-US" sz="1200" dirty="0"/>
          </a:p>
          <a:p>
            <a:r>
              <a:rPr lang="en-US" sz="1200" dirty="0" smtClean="0"/>
              <a:t>PE @ Tata Capital (TCL)</a:t>
            </a:r>
          </a:p>
          <a:p>
            <a:pPr lvl="1"/>
            <a:r>
              <a:rPr lang="en-US" sz="1200" dirty="0" smtClean="0"/>
              <a:t>Got in through B com campus placement. Told the HR very categorically that I would only be a CA intern and not an employee</a:t>
            </a:r>
          </a:p>
          <a:p>
            <a:pPr lvl="1"/>
            <a:r>
              <a:rPr lang="en-US" sz="1200" dirty="0" smtClean="0"/>
              <a:t>Underwent 3 months training at S P Jain school of management (while on CA </a:t>
            </a:r>
            <a:r>
              <a:rPr lang="en-US" sz="1200" dirty="0" err="1" smtClean="0"/>
              <a:t>articleship</a:t>
            </a:r>
            <a:r>
              <a:rPr lang="en-US" sz="1200" dirty="0" smtClean="0"/>
              <a:t>) &amp; got placed in PE operations</a:t>
            </a:r>
          </a:p>
          <a:p>
            <a:pPr lvl="1"/>
            <a:r>
              <a:rPr lang="en-US" sz="1200" dirty="0" smtClean="0"/>
              <a:t>Temporarily quit </a:t>
            </a:r>
            <a:r>
              <a:rPr lang="en-US" sz="1200" dirty="0" err="1" smtClean="0"/>
              <a:t>articleship</a:t>
            </a:r>
            <a:r>
              <a:rPr lang="en-US" sz="1200" dirty="0" smtClean="0"/>
              <a:t> and awaited CA inter results to join as an industrial trainee. But I failed in CA</a:t>
            </a:r>
          </a:p>
          <a:p>
            <a:pPr lvl="1"/>
            <a:r>
              <a:rPr lang="en-US" sz="1200" dirty="0" smtClean="0"/>
              <a:t>Immediately left TCL, but got a great reassurance that PE is where I want to be</a:t>
            </a:r>
          </a:p>
          <a:p>
            <a:pPr lvl="1"/>
            <a:r>
              <a:rPr lang="en-US" sz="1200" dirty="0" smtClean="0"/>
              <a:t>Boss gives feedback to ace due diligence/financial modeling skills to re-enter PE a year before MBA</a:t>
            </a:r>
            <a:endParaRPr 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12</a:t>
            </a:fld>
            <a:endParaRPr lang="en-US"/>
          </a:p>
        </p:txBody>
      </p:sp>
      <p:sp>
        <p:nvSpPr>
          <p:cNvPr id="5" name="Action Button: Home 4">
            <a:hlinkClick r:id="" action="ppaction://hlinkshowjump?jump=firstslide" highlightClick="1"/>
          </p:cNvPr>
          <p:cNvSpPr/>
          <p:nvPr/>
        </p:nvSpPr>
        <p:spPr>
          <a:xfrm>
            <a:off x="8839200" y="0"/>
            <a:ext cx="304800" cy="209550"/>
          </a:xfrm>
          <a:prstGeom prst="actionButtonHom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41743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My career and education plans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00050"/>
            <a:ext cx="9144000" cy="4743450"/>
          </a:xfrm>
        </p:spPr>
        <p:txBody>
          <a:bodyPr>
            <a:normAutofit/>
          </a:bodyPr>
          <a:lstStyle/>
          <a:p>
            <a:pPr>
              <a:buFont typeface="+mj-lt"/>
              <a:buAutoNum type="arabicParenR" startAt="3"/>
            </a:pPr>
            <a:r>
              <a:rPr lang="en-US" sz="1200" dirty="0" smtClean="0"/>
              <a:t>ASA &amp; Associates – attempt to ace audit skills and join Due Diligence</a:t>
            </a:r>
            <a:endParaRPr lang="en-US" sz="1200" dirty="0" smtClean="0">
              <a:sym typeface="Wingdings" panose="05000000000000000000" pitchFamily="2" charset="2"/>
            </a:endParaRPr>
          </a:p>
          <a:p>
            <a:pPr lvl="1"/>
            <a:r>
              <a:rPr lang="en-US" sz="1200" dirty="0" smtClean="0"/>
              <a:t>Aced statutory audit and audit program management skills in 9 months (was almost a dummy earlier)</a:t>
            </a:r>
          </a:p>
          <a:p>
            <a:pPr lvl="1"/>
            <a:r>
              <a:rPr lang="en-US" sz="1200" dirty="0" smtClean="0"/>
              <a:t>Started feeling that the workaholic in me would stop me from passing CA final. Quit ASA</a:t>
            </a:r>
          </a:p>
          <a:p>
            <a:pPr>
              <a:buAutoNum type="arabicParenR" startAt="3"/>
            </a:pPr>
            <a:endParaRPr lang="en-US" sz="1200" dirty="0"/>
          </a:p>
          <a:p>
            <a:pPr>
              <a:buAutoNum type="arabicParenR" startAt="3"/>
            </a:pPr>
            <a:r>
              <a:rPr lang="en-US" sz="1200" dirty="0" smtClean="0"/>
              <a:t>CA, CISA, Financial Modeling, Industry research reports, Investment Bank (IB) interviews, free lance audits</a:t>
            </a:r>
          </a:p>
          <a:p>
            <a:pPr lvl="1"/>
            <a:r>
              <a:rPr lang="en-US" sz="1200" dirty="0" smtClean="0"/>
              <a:t>Took up CISA so that I could be competitive for a Due Diligence role and can have an </a:t>
            </a:r>
            <a:r>
              <a:rPr lang="en-US" sz="1200" b="1" dirty="0" smtClean="0"/>
              <a:t>integrated audit </a:t>
            </a:r>
            <a:r>
              <a:rPr lang="en-US" sz="1200" dirty="0" smtClean="0"/>
              <a:t>skill set</a:t>
            </a:r>
          </a:p>
          <a:p>
            <a:pPr lvl="1"/>
            <a:r>
              <a:rPr lang="en-US" sz="1200" dirty="0" smtClean="0"/>
              <a:t>Learned and practiced financial modeling and prepared industry research reports to join an IB</a:t>
            </a:r>
          </a:p>
          <a:p>
            <a:pPr lvl="1"/>
            <a:r>
              <a:rPr lang="en-US" sz="1200" dirty="0" smtClean="0"/>
              <a:t>Got offered by very small IBs. Didn’t take them up as it would hurt my B school plans</a:t>
            </a:r>
          </a:p>
          <a:p>
            <a:pPr lvl="1"/>
            <a:r>
              <a:rPr lang="en-US" sz="1200" dirty="0" smtClean="0"/>
              <a:t>Got a feedback from IBs to gain sector expertise</a:t>
            </a:r>
          </a:p>
          <a:p>
            <a:pPr lvl="1"/>
            <a:r>
              <a:rPr lang="en-US" sz="1200" dirty="0" smtClean="0"/>
              <a:t>TCL boss approves and appreciates points (c) and (d) above</a:t>
            </a:r>
          </a:p>
          <a:p>
            <a:pPr lvl="1"/>
            <a:endParaRPr lang="en-US" sz="1200" dirty="0"/>
          </a:p>
          <a:p>
            <a:pPr>
              <a:buAutoNum type="arabicParenR" startAt="3"/>
            </a:pPr>
            <a:r>
              <a:rPr lang="en-US" sz="1200" dirty="0" smtClean="0"/>
              <a:t>Wipro – Phase 1</a:t>
            </a:r>
            <a:endParaRPr lang="en-US" sz="1200" dirty="0"/>
          </a:p>
          <a:p>
            <a:pPr lvl="1"/>
            <a:r>
              <a:rPr lang="en-US" sz="1200" dirty="0" smtClean="0"/>
              <a:t>Joined Wipro in campus thinking IT sector is a good sector as lots of PE funds focus on IT</a:t>
            </a:r>
          </a:p>
          <a:p>
            <a:pPr lvl="1"/>
            <a:r>
              <a:rPr lang="en-US" sz="1200" dirty="0" smtClean="0"/>
              <a:t>Pursued BTS to ensure I get placed in audit, so that I understand how an IT co. works</a:t>
            </a:r>
          </a:p>
          <a:p>
            <a:pPr lvl="1"/>
            <a:r>
              <a:rPr lang="en-US" sz="1200" dirty="0" smtClean="0"/>
              <a:t>Continued being interviewed by some small IBs, but didn’t take the one offer I got</a:t>
            </a:r>
          </a:p>
          <a:p>
            <a:pPr lvl="1"/>
            <a:r>
              <a:rPr lang="en-US" sz="1200" dirty="0" smtClean="0"/>
              <a:t>Met TCL boss in Dec’14. He warns me to quit IA to not get branded as an IA for life.</a:t>
            </a:r>
          </a:p>
          <a:p>
            <a:pPr lvl="1"/>
            <a:r>
              <a:rPr lang="en-US" sz="1200" dirty="0" smtClean="0"/>
              <a:t>Decide to quit Wipro in a few months post GMAT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13</a:t>
            </a:fld>
            <a:endParaRPr lang="en-US"/>
          </a:p>
        </p:txBody>
      </p:sp>
      <p:sp>
        <p:nvSpPr>
          <p:cNvPr id="5" name="Action Button: Home 4">
            <a:hlinkClick r:id="" action="ppaction://hlinkshowjump?jump=firstslide" highlightClick="1"/>
          </p:cNvPr>
          <p:cNvSpPr/>
          <p:nvPr/>
        </p:nvSpPr>
        <p:spPr>
          <a:xfrm>
            <a:off x="8839200" y="0"/>
            <a:ext cx="304800" cy="209550"/>
          </a:xfrm>
          <a:prstGeom prst="actionButtonHom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50051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My career and education plans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00050"/>
            <a:ext cx="9144000" cy="4743450"/>
          </a:xfrm>
        </p:spPr>
        <p:txBody>
          <a:bodyPr>
            <a:normAutofit/>
          </a:bodyPr>
          <a:lstStyle/>
          <a:p>
            <a:pPr>
              <a:buFont typeface="+mj-lt"/>
              <a:buAutoNum type="arabicParenR" startAt="6"/>
            </a:pPr>
            <a:r>
              <a:rPr lang="en-US" sz="1200" dirty="0" smtClean="0"/>
              <a:t>The accident at Wipro</a:t>
            </a:r>
            <a:endParaRPr lang="en-US" sz="1200" dirty="0"/>
          </a:p>
          <a:p>
            <a:pPr lvl="1"/>
            <a:r>
              <a:rPr lang="en-US" sz="1200" dirty="0" smtClean="0"/>
              <a:t>During my 1 month leave, I introspected why and how I still was working with Wipro</a:t>
            </a:r>
          </a:p>
          <a:p>
            <a:pPr lvl="1"/>
            <a:r>
              <a:rPr lang="en-US" sz="1200" dirty="0" smtClean="0"/>
              <a:t>Felt that I had hardly regretted anything and rather enjoyed my 1 year</a:t>
            </a:r>
          </a:p>
          <a:p>
            <a:pPr lvl="1"/>
            <a:r>
              <a:rPr lang="en-US" sz="1200" dirty="0" smtClean="0"/>
              <a:t>Realized that what interested me in SIFE and PE was not identifying great opportunities for investment (something a PE entrant does for almost 5 to 10 years till he becomes the fund partner/director) but on how PE firms make changes in the companies they invest in. Changes </a:t>
            </a:r>
            <a:r>
              <a:rPr lang="en-US" sz="1200" dirty="0" err="1" smtClean="0"/>
              <a:t>wrt</a:t>
            </a:r>
            <a:endParaRPr lang="en-US" sz="1200" dirty="0" smtClean="0"/>
          </a:p>
          <a:p>
            <a:pPr lvl="2"/>
            <a:r>
              <a:rPr lang="en-US" sz="1200" dirty="0" smtClean="0"/>
              <a:t>Capital and organization structure </a:t>
            </a:r>
          </a:p>
          <a:p>
            <a:pPr lvl="2"/>
            <a:r>
              <a:rPr lang="en-US" sz="1200" dirty="0" smtClean="0"/>
              <a:t>Business processes improvement/re-engineering</a:t>
            </a:r>
          </a:p>
          <a:p>
            <a:pPr lvl="2"/>
            <a:r>
              <a:rPr lang="en-US" sz="1200" dirty="0" smtClean="0"/>
              <a:t>Various strategy enhancements</a:t>
            </a:r>
          </a:p>
          <a:p>
            <a:pPr lvl="2"/>
            <a:endParaRPr lang="en-US" sz="1200" dirty="0"/>
          </a:p>
          <a:p>
            <a:pPr>
              <a:buAutoNum type="arabicParenR" startAt="6"/>
            </a:pPr>
            <a:r>
              <a:rPr lang="en-US" sz="1200" dirty="0" smtClean="0"/>
              <a:t>Career plans as of now</a:t>
            </a:r>
          </a:p>
          <a:p>
            <a:pPr lvl="1"/>
            <a:r>
              <a:rPr lang="en-US" sz="1200" b="1" dirty="0" smtClean="0"/>
              <a:t>Short term:</a:t>
            </a:r>
            <a:r>
              <a:rPr lang="en-US" sz="1200" dirty="0" smtClean="0"/>
              <a:t> Gain a general management MBA and join a top 4 consulting </a:t>
            </a:r>
            <a:r>
              <a:rPr lang="en-US" sz="1200" dirty="0"/>
              <a:t>company. Get involved in social entrepreneurship part time. </a:t>
            </a:r>
            <a:endParaRPr lang="en-US" sz="1200" dirty="0" smtClean="0"/>
          </a:p>
          <a:p>
            <a:pPr lvl="1"/>
            <a:r>
              <a:rPr lang="en-US" sz="1200" b="1" dirty="0"/>
              <a:t>Medium term:</a:t>
            </a:r>
            <a:r>
              <a:rPr lang="en-US" sz="1200" dirty="0" smtClean="0"/>
              <a:t> Work for 5 to 10 years in the above mentioned consulting </a:t>
            </a:r>
            <a:r>
              <a:rPr lang="en-US" sz="1200" dirty="0"/>
              <a:t>practices. Get involved in social entrepreneurship part time. </a:t>
            </a:r>
            <a:endParaRPr lang="en-US" sz="1200" dirty="0" smtClean="0"/>
          </a:p>
          <a:p>
            <a:pPr lvl="1"/>
            <a:r>
              <a:rPr lang="en-US" sz="1200" b="1" dirty="0"/>
              <a:t>Long term:</a:t>
            </a:r>
            <a:r>
              <a:rPr lang="en-US" sz="1200" dirty="0" smtClean="0"/>
              <a:t> Join PE firms as a part time consultant and teach strategy at a top B School. Get involved in social entrepreneurship full time.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14</a:t>
            </a:fld>
            <a:endParaRPr lang="en-US"/>
          </a:p>
        </p:txBody>
      </p:sp>
      <p:sp>
        <p:nvSpPr>
          <p:cNvPr id="5" name="Action Button: Home 4">
            <a:hlinkClick r:id="" action="ppaction://hlinkshowjump?jump=firstslide" highlightClick="1"/>
          </p:cNvPr>
          <p:cNvSpPr/>
          <p:nvPr/>
        </p:nvSpPr>
        <p:spPr>
          <a:xfrm>
            <a:off x="8839200" y="0"/>
            <a:ext cx="304800" cy="209550"/>
          </a:xfrm>
          <a:prstGeom prst="actionButtonHom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5893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School Selection &amp; USPs, Attributes preferred by each school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00050"/>
            <a:ext cx="9144000" cy="4743450"/>
          </a:xfrm>
        </p:spPr>
        <p:txBody>
          <a:bodyPr>
            <a:normAutofit/>
          </a:bodyPr>
          <a:lstStyle/>
          <a:p>
            <a:r>
              <a:rPr lang="en-US" sz="1200" dirty="0" smtClean="0"/>
              <a:t>Main criterion for school selection </a:t>
            </a:r>
            <a:r>
              <a:rPr lang="en-US" sz="1200" dirty="0" smtClean="0">
                <a:sym typeface="Wingdings" panose="05000000000000000000" pitchFamily="2" charset="2"/>
              </a:rPr>
              <a:t> schools where the highest percentage of students join consulting</a:t>
            </a:r>
            <a:endParaRPr lang="en-US" sz="1200" dirty="0" smtClean="0"/>
          </a:p>
          <a:p>
            <a:endParaRPr lang="en-US" sz="1200" dirty="0" smtClean="0"/>
          </a:p>
          <a:p>
            <a:r>
              <a:rPr lang="en-US" sz="1200" dirty="0" smtClean="0"/>
              <a:t>I am but very poor/take time in acing tests. So how to ace in b school was a fear? Joining a school which hardly gives weightage to individual tests while are great general management programs appears to be the best solution. And the schools I chose are </a:t>
            </a:r>
          </a:p>
          <a:p>
            <a:pPr lvl="1"/>
            <a:r>
              <a:rPr lang="en-US" sz="1200" dirty="0" smtClean="0"/>
              <a:t>Darden </a:t>
            </a:r>
            <a:r>
              <a:rPr lang="en-US" sz="1200" dirty="0"/>
              <a:t>(stretch school), </a:t>
            </a:r>
            <a:endParaRPr lang="en-US" sz="1200" dirty="0" smtClean="0"/>
          </a:p>
          <a:p>
            <a:pPr lvl="1"/>
            <a:r>
              <a:rPr lang="en-US" sz="1200" dirty="0" smtClean="0"/>
              <a:t>IESE</a:t>
            </a:r>
            <a:r>
              <a:rPr lang="en-US" sz="1200" dirty="0"/>
              <a:t>, Spain (reach school) </a:t>
            </a:r>
            <a:r>
              <a:rPr lang="en-US" sz="1200" dirty="0" smtClean="0"/>
              <a:t>and </a:t>
            </a:r>
          </a:p>
          <a:p>
            <a:pPr lvl="1"/>
            <a:r>
              <a:rPr lang="en-US" sz="1200" dirty="0" smtClean="0"/>
              <a:t>Harvard </a:t>
            </a:r>
            <a:r>
              <a:rPr lang="en-US" sz="1200" dirty="0"/>
              <a:t>(stretch school). </a:t>
            </a:r>
          </a:p>
          <a:p>
            <a:pPr marL="347663" lvl="1" indent="0">
              <a:buNone/>
            </a:pPr>
            <a:r>
              <a:rPr lang="en-US" sz="1200" dirty="0" smtClean="0"/>
              <a:t>Joining one of these 3 schools would be a dream come true!</a:t>
            </a:r>
          </a:p>
          <a:p>
            <a:endParaRPr lang="en-US" sz="1200" dirty="0"/>
          </a:p>
          <a:p>
            <a:r>
              <a:rPr lang="en-US" sz="1200" dirty="0" smtClean="0"/>
              <a:t>Other schools chosen are:</a:t>
            </a:r>
          </a:p>
          <a:p>
            <a:pPr lvl="1"/>
            <a:r>
              <a:rPr lang="en-US" sz="1200" dirty="0" smtClean="0"/>
              <a:t>Kellogg (stretch school)</a:t>
            </a:r>
          </a:p>
          <a:p>
            <a:pPr lvl="1"/>
            <a:r>
              <a:rPr lang="en-US" sz="1200" dirty="0"/>
              <a:t>Tuck (stretch school)</a:t>
            </a:r>
            <a:endParaRPr lang="en-US" sz="1200" dirty="0" smtClean="0"/>
          </a:p>
          <a:p>
            <a:pPr lvl="1"/>
            <a:r>
              <a:rPr lang="en-US" sz="1200" dirty="0" smtClean="0"/>
              <a:t>UCLA (reach school)</a:t>
            </a:r>
          </a:p>
          <a:p>
            <a:pPr lvl="1"/>
            <a:r>
              <a:rPr lang="en-US" sz="1200" dirty="0" smtClean="0"/>
              <a:t>Columbia </a:t>
            </a:r>
            <a:r>
              <a:rPr lang="en-US" sz="1200" dirty="0"/>
              <a:t>(stretch school)</a:t>
            </a:r>
            <a:endParaRPr lang="en-US" sz="1200" dirty="0" smtClean="0"/>
          </a:p>
          <a:p>
            <a:pPr lvl="1"/>
            <a:r>
              <a:rPr lang="en-US" sz="1200" dirty="0" err="1" smtClean="0"/>
              <a:t>Tepper</a:t>
            </a:r>
            <a:r>
              <a:rPr lang="en-US" sz="1200" dirty="0" smtClean="0"/>
              <a:t> (reach school)</a:t>
            </a:r>
          </a:p>
          <a:p>
            <a:pPr lvl="1"/>
            <a:endParaRPr lang="en-US" sz="1200" dirty="0"/>
          </a:p>
          <a:p>
            <a:r>
              <a:rPr lang="en-US" sz="1200" dirty="0" smtClean="0"/>
              <a:t>Each school is unique and wants to admit students who have a character similar to that of the school. They make their decisions on the basis of attributes highlighted across the application. </a:t>
            </a:r>
            <a:r>
              <a:rPr lang="en-US" sz="1200" b="1" u="sng" dirty="0" smtClean="0">
                <a:solidFill>
                  <a:srgbClr val="FF0000"/>
                </a:solidFill>
              </a:rPr>
              <a:t>Caution:</a:t>
            </a:r>
            <a:r>
              <a:rPr lang="en-US" sz="1200" dirty="0" smtClean="0"/>
              <a:t> There is a very thin line of difference between ‘packaging’ a candidate as a fit for each school (disaster) </a:t>
            </a:r>
            <a:r>
              <a:rPr lang="en-US" sz="1200" dirty="0"/>
              <a:t>vis-à-vis demonstrating in a genuine manner how the </a:t>
            </a:r>
            <a:r>
              <a:rPr lang="en-US" sz="1200" dirty="0" smtClean="0"/>
              <a:t>candidate has the strengths required for the program and how the program would </a:t>
            </a:r>
            <a:r>
              <a:rPr lang="en-US" sz="1200" dirty="0"/>
              <a:t>help </a:t>
            </a:r>
            <a:r>
              <a:rPr lang="en-US" sz="1200" dirty="0" smtClean="0"/>
              <a:t>the candidate </a:t>
            </a:r>
            <a:r>
              <a:rPr lang="en-US" sz="1200" dirty="0"/>
              <a:t>achieve his/her career goals.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15</a:t>
            </a:fld>
            <a:endParaRPr lang="en-US"/>
          </a:p>
        </p:txBody>
      </p:sp>
      <p:sp>
        <p:nvSpPr>
          <p:cNvPr id="5" name="Action Button: Home 4">
            <a:hlinkClick r:id="" action="ppaction://hlinkshowjump?jump=firstslide" highlightClick="1"/>
          </p:cNvPr>
          <p:cNvSpPr/>
          <p:nvPr/>
        </p:nvSpPr>
        <p:spPr>
          <a:xfrm>
            <a:off x="8839200" y="0"/>
            <a:ext cx="304800" cy="209550"/>
          </a:xfrm>
          <a:prstGeom prst="actionButtonHom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7011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Timelines &amp; Participation confirmation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16</a:t>
            </a:fld>
            <a:endParaRPr lang="en-US"/>
          </a:p>
        </p:txBody>
      </p:sp>
      <p:sp>
        <p:nvSpPr>
          <p:cNvPr id="5" name="Action Button: Home 4">
            <a:hlinkClick r:id="" action="ppaction://hlinkshowjump?jump=firstslide" highlightClick="1"/>
          </p:cNvPr>
          <p:cNvSpPr/>
          <p:nvPr/>
        </p:nvSpPr>
        <p:spPr>
          <a:xfrm>
            <a:off x="8839200" y="0"/>
            <a:ext cx="304800" cy="209550"/>
          </a:xfrm>
          <a:prstGeom prst="actionButtonHom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8640693"/>
              </p:ext>
            </p:extLst>
          </p:nvPr>
        </p:nvGraphicFramePr>
        <p:xfrm>
          <a:off x="0" y="356870"/>
          <a:ext cx="9143999" cy="1651000"/>
        </p:xfrm>
        <a:graphic>
          <a:graphicData uri="http://schemas.openxmlformats.org/drawingml/2006/table">
            <a:tbl>
              <a:tblPr firstRow="1" bandRow="1">
                <a:tableStyleId>{793D81CF-94F2-401A-BA57-92F5A7B2D0C5}</a:tableStyleId>
              </a:tblPr>
              <a:tblGrid>
                <a:gridCol w="3352800"/>
                <a:gridCol w="762000"/>
                <a:gridCol w="609600"/>
                <a:gridCol w="838200"/>
                <a:gridCol w="762000"/>
                <a:gridCol w="533400"/>
                <a:gridCol w="648268"/>
                <a:gridCol w="955343"/>
                <a:gridCol w="682388"/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Particulars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Darden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IESE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Harvard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Kellogg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Tuck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UCLA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Columbia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err="1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Tepper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238760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Recommenders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Both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Both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Both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Both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Both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Both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Both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Both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269240"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My Jan round deadline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en-US" sz="1200" baseline="30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rd</a:t>
                      </a:r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r>
                        <a:rPr lang="en-US" sz="1200" baseline="30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US" sz="1200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en-US" sz="1200" baseline="30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</a:t>
                      </a:r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en-US" sz="1200" baseline="30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nd</a:t>
                      </a:r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2</a:t>
                      </a:r>
                      <a:r>
                        <a:rPr lang="en-US" sz="1200" baseline="30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nd</a:t>
                      </a:r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3</a:t>
                      </a:r>
                      <a:r>
                        <a:rPr lang="en-US" sz="1200" baseline="30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rd</a:t>
                      </a:r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4</a:t>
                      </a:r>
                      <a:r>
                        <a:rPr lang="en-US" sz="1200" baseline="30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1</a:t>
                      </a:r>
                      <a:r>
                        <a:rPr lang="en-US" sz="1200" baseline="300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st</a:t>
                      </a:r>
                      <a:r>
                        <a:rPr lang="en-US" sz="120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</a:t>
                      </a:r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269240">
                <a:tc>
                  <a:txBody>
                    <a:bodyPr/>
                    <a:lstStyle/>
                    <a:p>
                      <a:pPr marL="0" indent="0">
                        <a:buFont typeface="+mj-lt"/>
                        <a:buNone/>
                      </a:pPr>
                      <a:r>
                        <a:rPr lang="en-US" sz="1200" strike="noStrike" baseline="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Finalize changes</a:t>
                      </a:r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Dec 19</a:t>
                      </a:r>
                      <a:r>
                        <a:rPr lang="en-US" sz="1200" baseline="3000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US" sz="120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to 22</a:t>
                      </a:r>
                      <a:r>
                        <a:rPr lang="en-US" sz="1200" baseline="3000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nd</a:t>
                      </a:r>
                      <a:r>
                        <a:rPr lang="en-US" sz="120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(Friday to Monday)</a:t>
                      </a:r>
                      <a:endParaRPr lang="en-US" sz="12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  <a:tr h="2692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strike="noStrike" baseline="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Upload or copy-paste final recommendation letter within timeline</a:t>
                      </a:r>
                    </a:p>
                  </a:txBody>
                  <a:tcPr/>
                </a:tc>
                <a:tc gridSpan="8">
                  <a:txBody>
                    <a:bodyPr/>
                    <a:lstStyle/>
                    <a:p>
                      <a:pPr algn="ctr"/>
                      <a:r>
                        <a:rPr lang="en-US" sz="120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Dec 23</a:t>
                      </a:r>
                      <a:r>
                        <a:rPr lang="en-US" sz="1200" baseline="3000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rd</a:t>
                      </a:r>
                      <a:r>
                        <a:rPr lang="en-US" sz="120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to 24</a:t>
                      </a:r>
                      <a:r>
                        <a:rPr lang="en-US" sz="1200" baseline="3000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th</a:t>
                      </a:r>
                      <a:r>
                        <a:rPr lang="en-US" sz="120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(Tuesday to Wednesday)</a:t>
                      </a:r>
                      <a:endParaRPr lang="en-US" sz="1200" dirty="0">
                        <a:solidFill>
                          <a:srgbClr val="FF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 sz="1200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0" y="2190750"/>
            <a:ext cx="2057400" cy="64633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Key:</a:t>
            </a:r>
          </a:p>
          <a:p>
            <a:r>
              <a:rPr lang="en-US" sz="1200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Recommender’s Actionable</a:t>
            </a:r>
          </a:p>
          <a:p>
            <a:r>
              <a:rPr lang="en-US" sz="1200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Applicant’s Actionable</a:t>
            </a:r>
            <a:endParaRPr lang="en-US" sz="12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057400" y="2114550"/>
            <a:ext cx="70866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XX &amp; YY,</a:t>
            </a:r>
            <a:r>
              <a:rPr lang="en-US" sz="1200" dirty="0" smtClean="0">
                <a:latin typeface="Arial" panose="020B0604020202020204" pitchFamily="34" charset="0"/>
                <a:cs typeface="Arial" panose="020B0604020202020204" pitchFamily="34" charset="0"/>
              </a:rPr>
              <a:t> I have only approached the two of you so far as I see you as my perfect recommenders. I understand that preparing these recommendation letters would require a lot of time and effort and re-effort! I’d be much happy to get recommended by you. But in case, you opine that you wouldn’t be able to spend the required time, I understand and there is nothing to worry about. But please confirm your withdrawal, if required, in a weeks time.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7228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Additional Material for your reference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My CV</a:t>
            </a:r>
          </a:p>
          <a:p>
            <a:endParaRPr lang="en-US" dirty="0"/>
          </a:p>
          <a:p>
            <a:r>
              <a:rPr lang="en-US" dirty="0" smtClean="0"/>
              <a:t>A blog write up on me as an inspiring person</a:t>
            </a:r>
          </a:p>
          <a:p>
            <a:endParaRPr lang="en-US" dirty="0"/>
          </a:p>
          <a:p>
            <a:r>
              <a:rPr lang="en-US" dirty="0" smtClean="0"/>
              <a:t>Recommendation letter from the then principal of Loyola College, Chennai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17</a:t>
            </a:fld>
            <a:endParaRPr lang="en-US"/>
          </a:p>
        </p:txBody>
      </p:sp>
      <p:sp>
        <p:nvSpPr>
          <p:cNvPr id="9" name="Action Button: Home 8">
            <a:hlinkClick r:id="" action="ppaction://hlinkshowjump?jump=firstslide" highlightClick="1"/>
          </p:cNvPr>
          <p:cNvSpPr/>
          <p:nvPr/>
        </p:nvSpPr>
        <p:spPr>
          <a:xfrm>
            <a:off x="8839200" y="0"/>
            <a:ext cx="304800" cy="209550"/>
          </a:xfrm>
          <a:prstGeom prst="actionButtonHome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24684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718</TotalTime>
  <Words>2300</Words>
  <Application>Microsoft Office PowerPoint</Application>
  <PresentationFormat>On-screen Show (16:9)</PresentationFormat>
  <Paragraphs>217</Paragraphs>
  <Slides>17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18" baseType="lpstr">
      <vt:lpstr>Office Theme</vt:lpstr>
      <vt:lpstr>PowerPoint Presentation</vt:lpstr>
      <vt:lpstr>Recommenders Prep</vt:lpstr>
      <vt:lpstr>Why recommendations &amp; What you must do?</vt:lpstr>
      <vt:lpstr>Illustrative Overview of what you will have to do | About you</vt:lpstr>
      <vt:lpstr>Illustrative Overview of what you will have to do | Your rating of my skills</vt:lpstr>
      <vt:lpstr>Illustrative Overview of what you will have to do | Recommendation letters</vt:lpstr>
      <vt:lpstr>What’s a great recommendation/Who is a great recommender?</vt:lpstr>
      <vt:lpstr>Tips for Recommenders</vt:lpstr>
      <vt:lpstr>Tips for Recommenders</vt:lpstr>
      <vt:lpstr>Example of a Recommendation letter</vt:lpstr>
      <vt:lpstr>Gearing you for writing a Great Recommendation</vt:lpstr>
      <vt:lpstr>My career and education plans</vt:lpstr>
      <vt:lpstr>My career and education plans</vt:lpstr>
      <vt:lpstr>My career and education plans</vt:lpstr>
      <vt:lpstr>School Selection &amp; USPs, Attributes preferred by each school</vt:lpstr>
      <vt:lpstr>Timelines &amp; Participation confirmation</vt:lpstr>
      <vt:lpstr>Additional Material for your reference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Recommenders Prep</dc:title>
  <dc:creator>Joseph Alexander (WC01 - Finance - Wipro Corporate)</dc:creator>
  <cp:lastModifiedBy>Joseph Alexander (WC01 - Finance - Wipro Corporate)</cp:lastModifiedBy>
  <cp:revision>57</cp:revision>
  <dcterms:created xsi:type="dcterms:W3CDTF">2006-08-16T00:00:00Z</dcterms:created>
  <dcterms:modified xsi:type="dcterms:W3CDTF">2014-12-11T18:10:19Z</dcterms:modified>
</cp:coreProperties>
</file>