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6" r:id="rId2"/>
    <p:sldId id="300" r:id="rId3"/>
    <p:sldId id="258" r:id="rId4"/>
    <p:sldId id="259" r:id="rId5"/>
    <p:sldId id="261" r:id="rId6"/>
    <p:sldId id="272" r:id="rId7"/>
    <p:sldId id="260" r:id="rId8"/>
    <p:sldId id="262" r:id="rId9"/>
    <p:sldId id="273" r:id="rId10"/>
    <p:sldId id="263" r:id="rId11"/>
    <p:sldId id="313" r:id="rId12"/>
    <p:sldId id="311" r:id="rId13"/>
    <p:sldId id="312" r:id="rId14"/>
    <p:sldId id="264" r:id="rId15"/>
    <p:sldId id="265" r:id="rId16"/>
    <p:sldId id="266" r:id="rId17"/>
    <p:sldId id="314" r:id="rId18"/>
    <p:sldId id="315" r:id="rId19"/>
    <p:sldId id="267" r:id="rId20"/>
    <p:sldId id="316" r:id="rId21"/>
    <p:sldId id="317" r:id="rId22"/>
    <p:sldId id="318" r:id="rId23"/>
    <p:sldId id="268" r:id="rId24"/>
    <p:sldId id="310" r:id="rId25"/>
    <p:sldId id="269" r:id="rId26"/>
    <p:sldId id="306" r:id="rId27"/>
    <p:sldId id="270" r:id="rId28"/>
    <p:sldId id="305" r:id="rId29"/>
    <p:sldId id="307" r:id="rId30"/>
    <p:sldId id="271" r:id="rId31"/>
    <p:sldId id="308" r:id="rId32"/>
    <p:sldId id="309" r:id="rId33"/>
    <p:sldId id="274" r:id="rId34"/>
    <p:sldId id="319" r:id="rId35"/>
    <p:sldId id="275" r:id="rId36"/>
    <p:sldId id="276" r:id="rId37"/>
    <p:sldId id="277" r:id="rId38"/>
    <p:sldId id="278" r:id="rId39"/>
    <p:sldId id="279" r:id="rId40"/>
    <p:sldId id="280" r:id="rId41"/>
    <p:sldId id="281" r:id="rId42"/>
    <p:sldId id="282" r:id="rId43"/>
    <p:sldId id="283" r:id="rId44"/>
    <p:sldId id="284" r:id="rId45"/>
    <p:sldId id="285" r:id="rId46"/>
    <p:sldId id="286" r:id="rId47"/>
    <p:sldId id="287" r:id="rId48"/>
    <p:sldId id="288" r:id="rId49"/>
    <p:sldId id="289" r:id="rId50"/>
    <p:sldId id="291" r:id="rId51"/>
    <p:sldId id="292" r:id="rId52"/>
    <p:sldId id="293" r:id="rId53"/>
    <p:sldId id="294" r:id="rId54"/>
    <p:sldId id="295" r:id="rId55"/>
    <p:sldId id="296" r:id="rId56"/>
    <p:sldId id="297" r:id="rId57"/>
    <p:sldId id="298" r:id="rId58"/>
    <p:sldId id="299" r:id="rId59"/>
    <p:sldId id="302" r:id="rId60"/>
    <p:sldId id="304" r:id="rId61"/>
    <p:sldId id="303"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422"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A7131F-81B3-4619-8E04-1364613DD450}"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F00DEC29-9E39-4B92-8221-7CBA17E8A1E6}">
      <dgm:prSet phldrT="[Text]" custT="1"/>
      <dgm:spPr/>
      <dgm:t>
        <a:bodyPr/>
        <a:lstStyle/>
        <a:p>
          <a:r>
            <a:rPr lang="en-US" sz="1200" dirty="0" smtClean="0"/>
            <a:t>Who introduces phrases that modify a </a:t>
          </a:r>
          <a:r>
            <a:rPr lang="en-US" sz="1200" b="1" dirty="0" smtClean="0"/>
            <a:t>person or a group of people (if the antecedent is in the object, then whom is to be used)</a:t>
          </a:r>
          <a:endParaRPr lang="en-US" sz="1200" dirty="0"/>
        </a:p>
      </dgm:t>
    </dgm:pt>
    <dgm:pt modelId="{F8B73697-AD4D-4D30-959A-2FC97C442109}" type="parTrans" cxnId="{CBDA476B-30D5-4C83-B79D-799E9BA31EE6}">
      <dgm:prSet/>
      <dgm:spPr/>
      <dgm:t>
        <a:bodyPr/>
        <a:lstStyle/>
        <a:p>
          <a:endParaRPr lang="en-US" sz="1200"/>
        </a:p>
      </dgm:t>
    </dgm:pt>
    <dgm:pt modelId="{28512BC9-24E1-4C94-8465-73D800B34B3D}" type="sibTrans" cxnId="{CBDA476B-30D5-4C83-B79D-799E9BA31EE6}">
      <dgm:prSet/>
      <dgm:spPr/>
      <dgm:t>
        <a:bodyPr/>
        <a:lstStyle/>
        <a:p>
          <a:endParaRPr lang="en-US" sz="1200"/>
        </a:p>
      </dgm:t>
    </dgm:pt>
    <dgm:pt modelId="{486B2F83-C670-43C9-870F-C23B5BCAC5B5}">
      <dgm:prSet phldrT="[Text]" custT="1"/>
      <dgm:spPr/>
      <dgm:t>
        <a:bodyPr/>
        <a:lstStyle/>
        <a:p>
          <a:r>
            <a:rPr lang="en-US" sz="1200" b="1" dirty="0" smtClean="0"/>
            <a:t>Where</a:t>
          </a:r>
          <a:r>
            <a:rPr lang="en-US" sz="1200" dirty="0" smtClean="0"/>
            <a:t> can be used to modify to places</a:t>
          </a:r>
          <a:endParaRPr lang="en-US" sz="1200" dirty="0"/>
        </a:p>
      </dgm:t>
    </dgm:pt>
    <dgm:pt modelId="{4FBFC5BC-7E7A-426C-AFA9-6702FEAAF6B2}" type="parTrans" cxnId="{EA9ABBD8-63D6-4091-90C4-0C18614592C3}">
      <dgm:prSet/>
      <dgm:spPr/>
      <dgm:t>
        <a:bodyPr/>
        <a:lstStyle/>
        <a:p>
          <a:endParaRPr lang="en-US" sz="1200"/>
        </a:p>
      </dgm:t>
    </dgm:pt>
    <dgm:pt modelId="{BE151051-5C33-4AA4-A56E-88F47DB0447E}" type="sibTrans" cxnId="{EA9ABBD8-63D6-4091-90C4-0C18614592C3}">
      <dgm:prSet/>
      <dgm:spPr/>
      <dgm:t>
        <a:bodyPr/>
        <a:lstStyle/>
        <a:p>
          <a:endParaRPr lang="en-US" sz="1200"/>
        </a:p>
      </dgm:t>
    </dgm:pt>
    <dgm:pt modelId="{0B008E03-9193-4FA0-BE81-4916ED122BE8}">
      <dgm:prSet phldrT="[Text]" custT="1"/>
      <dgm:spPr/>
      <dgm:t>
        <a:bodyPr/>
        <a:lstStyle/>
        <a:p>
          <a:r>
            <a:rPr lang="en-US" sz="1200" b="1" dirty="0" smtClean="0"/>
            <a:t>In which</a:t>
          </a:r>
          <a:r>
            <a:rPr lang="en-US" sz="1200" dirty="0" smtClean="0"/>
            <a:t> = places/ situations/time period/ phenomenon</a:t>
          </a:r>
          <a:endParaRPr lang="en-US" sz="1200" dirty="0"/>
        </a:p>
      </dgm:t>
    </dgm:pt>
    <dgm:pt modelId="{C5F0D8B9-1B12-4DE2-AFA9-6F5DD9554FD3}" type="parTrans" cxnId="{D206B7C0-5A29-410F-ABEE-70FF49546DEA}">
      <dgm:prSet/>
      <dgm:spPr/>
      <dgm:t>
        <a:bodyPr/>
        <a:lstStyle/>
        <a:p>
          <a:endParaRPr lang="en-US" sz="1200"/>
        </a:p>
      </dgm:t>
    </dgm:pt>
    <dgm:pt modelId="{B2C83F14-24B9-4C72-A8B4-E55C6583A05F}" type="sibTrans" cxnId="{D206B7C0-5A29-410F-ABEE-70FF49546DEA}">
      <dgm:prSet/>
      <dgm:spPr/>
      <dgm:t>
        <a:bodyPr/>
        <a:lstStyle/>
        <a:p>
          <a:endParaRPr lang="en-US" sz="1200"/>
        </a:p>
      </dgm:t>
    </dgm:pt>
    <dgm:pt modelId="{15D00895-EAA9-4FF1-9A4E-417FF35EE544}">
      <dgm:prSet phldrT="[Text]" custT="1"/>
      <dgm:spPr/>
      <dgm:t>
        <a:bodyPr/>
        <a:lstStyle/>
        <a:p>
          <a:r>
            <a:rPr lang="en-US" sz="1200" b="1" dirty="0" smtClean="0"/>
            <a:t>Which</a:t>
          </a:r>
          <a:r>
            <a:rPr lang="en-US" sz="1200" dirty="0" smtClean="0"/>
            <a:t> introduces phrases that modify </a:t>
          </a:r>
          <a:r>
            <a:rPr lang="en-US" sz="1200" b="1" dirty="0" smtClean="0"/>
            <a:t>things</a:t>
          </a:r>
          <a:endParaRPr lang="en-US" sz="1200" dirty="0"/>
        </a:p>
      </dgm:t>
    </dgm:pt>
    <dgm:pt modelId="{C4484871-82D0-4EA5-B6B7-6FC84170CBA0}" type="parTrans" cxnId="{DC41993C-D879-4AB8-B612-729C5FC695C1}">
      <dgm:prSet/>
      <dgm:spPr/>
      <dgm:t>
        <a:bodyPr/>
        <a:lstStyle/>
        <a:p>
          <a:endParaRPr lang="en-US" sz="1200"/>
        </a:p>
      </dgm:t>
    </dgm:pt>
    <dgm:pt modelId="{2B01EC82-C652-4895-AE3C-75AC966DD317}" type="sibTrans" cxnId="{DC41993C-D879-4AB8-B612-729C5FC695C1}">
      <dgm:prSet/>
      <dgm:spPr/>
      <dgm:t>
        <a:bodyPr/>
        <a:lstStyle/>
        <a:p>
          <a:endParaRPr lang="en-US" sz="1200"/>
        </a:p>
      </dgm:t>
    </dgm:pt>
    <dgm:pt modelId="{2E888FF7-BE27-4872-917C-A9D59A3E6176}">
      <dgm:prSet phldrT="[Text]" custT="1"/>
      <dgm:spPr/>
      <dgm:t>
        <a:bodyPr/>
        <a:lstStyle/>
        <a:p>
          <a:r>
            <a:rPr lang="en-US" sz="1200" b="1" dirty="0" smtClean="0"/>
            <a:t>That</a:t>
          </a:r>
          <a:r>
            <a:rPr lang="en-US" sz="1200" dirty="0" smtClean="0"/>
            <a:t> can be used to modify </a:t>
          </a:r>
          <a:r>
            <a:rPr lang="en-US" sz="1200" b="1" dirty="0" smtClean="0"/>
            <a:t>either people or things</a:t>
          </a:r>
          <a:endParaRPr lang="en-US" sz="1200" dirty="0"/>
        </a:p>
      </dgm:t>
    </dgm:pt>
    <dgm:pt modelId="{02AC71BB-9848-40DD-A371-F572D1FDE065}" type="parTrans" cxnId="{C0C01A3F-42BF-4BA2-BDC3-5883C59967E8}">
      <dgm:prSet/>
      <dgm:spPr/>
      <dgm:t>
        <a:bodyPr/>
        <a:lstStyle/>
        <a:p>
          <a:endParaRPr lang="en-US" sz="1200"/>
        </a:p>
      </dgm:t>
    </dgm:pt>
    <dgm:pt modelId="{E9737F84-C2BB-424F-9C8F-2C00927A893A}" type="sibTrans" cxnId="{C0C01A3F-42BF-4BA2-BDC3-5883C59967E8}">
      <dgm:prSet/>
      <dgm:spPr/>
      <dgm:t>
        <a:bodyPr/>
        <a:lstStyle/>
        <a:p>
          <a:endParaRPr lang="en-US" sz="1200"/>
        </a:p>
      </dgm:t>
    </dgm:pt>
    <dgm:pt modelId="{3CE6445F-CDD6-4066-A468-ECE8363C688D}" type="pres">
      <dgm:prSet presAssocID="{26A7131F-81B3-4619-8E04-1364613DD450}" presName="Name0" presStyleCnt="0">
        <dgm:presLayoutVars>
          <dgm:chMax val="7"/>
          <dgm:chPref val="7"/>
          <dgm:dir/>
        </dgm:presLayoutVars>
      </dgm:prSet>
      <dgm:spPr/>
      <dgm:t>
        <a:bodyPr/>
        <a:lstStyle/>
        <a:p>
          <a:endParaRPr lang="en-US"/>
        </a:p>
      </dgm:t>
    </dgm:pt>
    <dgm:pt modelId="{7C8961F7-A534-4DCD-B9B9-0BD29C4EBA94}" type="pres">
      <dgm:prSet presAssocID="{26A7131F-81B3-4619-8E04-1364613DD450}" presName="Name1" presStyleCnt="0"/>
      <dgm:spPr/>
    </dgm:pt>
    <dgm:pt modelId="{65C10AA6-16D6-4EC1-AEDA-8143B0660CE8}" type="pres">
      <dgm:prSet presAssocID="{26A7131F-81B3-4619-8E04-1364613DD450}" presName="cycle" presStyleCnt="0"/>
      <dgm:spPr/>
    </dgm:pt>
    <dgm:pt modelId="{91403130-2AA5-435D-A2E0-D9529A813A4F}" type="pres">
      <dgm:prSet presAssocID="{26A7131F-81B3-4619-8E04-1364613DD450}" presName="srcNode" presStyleLbl="node1" presStyleIdx="0" presStyleCnt="5"/>
      <dgm:spPr/>
    </dgm:pt>
    <dgm:pt modelId="{8536E33F-42BF-4B79-9888-BA50AFD8C692}" type="pres">
      <dgm:prSet presAssocID="{26A7131F-81B3-4619-8E04-1364613DD450}" presName="conn" presStyleLbl="parChTrans1D2" presStyleIdx="0" presStyleCnt="1"/>
      <dgm:spPr/>
      <dgm:t>
        <a:bodyPr/>
        <a:lstStyle/>
        <a:p>
          <a:endParaRPr lang="en-US"/>
        </a:p>
      </dgm:t>
    </dgm:pt>
    <dgm:pt modelId="{19EB32CE-B8CD-49F1-B738-318622AC0E91}" type="pres">
      <dgm:prSet presAssocID="{26A7131F-81B3-4619-8E04-1364613DD450}" presName="extraNode" presStyleLbl="node1" presStyleIdx="0" presStyleCnt="5"/>
      <dgm:spPr/>
    </dgm:pt>
    <dgm:pt modelId="{C3BEB43A-EF55-494B-A743-F9A22164DEF7}" type="pres">
      <dgm:prSet presAssocID="{26A7131F-81B3-4619-8E04-1364613DD450}" presName="dstNode" presStyleLbl="node1" presStyleIdx="0" presStyleCnt="5"/>
      <dgm:spPr/>
    </dgm:pt>
    <dgm:pt modelId="{5D30E40E-0160-4BDA-8521-EBA00F24D821}" type="pres">
      <dgm:prSet presAssocID="{F00DEC29-9E39-4B92-8221-7CBA17E8A1E6}" presName="text_1" presStyleLbl="node1" presStyleIdx="0" presStyleCnt="5">
        <dgm:presLayoutVars>
          <dgm:bulletEnabled val="1"/>
        </dgm:presLayoutVars>
      </dgm:prSet>
      <dgm:spPr/>
      <dgm:t>
        <a:bodyPr/>
        <a:lstStyle/>
        <a:p>
          <a:endParaRPr lang="en-US"/>
        </a:p>
      </dgm:t>
    </dgm:pt>
    <dgm:pt modelId="{94349071-0F24-4838-B23B-005A1CB6D088}" type="pres">
      <dgm:prSet presAssocID="{F00DEC29-9E39-4B92-8221-7CBA17E8A1E6}" presName="accent_1" presStyleCnt="0"/>
      <dgm:spPr/>
    </dgm:pt>
    <dgm:pt modelId="{38ED5ADB-6CA8-4265-ADA1-A0DF40CBE3E0}" type="pres">
      <dgm:prSet presAssocID="{F00DEC29-9E39-4B92-8221-7CBA17E8A1E6}" presName="accentRepeatNode" presStyleLbl="solidFgAcc1" presStyleIdx="0" presStyleCnt="5"/>
      <dgm:spPr/>
    </dgm:pt>
    <dgm:pt modelId="{D1CCA365-4BCF-419B-9122-AA2CFC149244}" type="pres">
      <dgm:prSet presAssocID="{15D00895-EAA9-4FF1-9A4E-417FF35EE544}" presName="text_2" presStyleLbl="node1" presStyleIdx="1" presStyleCnt="5">
        <dgm:presLayoutVars>
          <dgm:bulletEnabled val="1"/>
        </dgm:presLayoutVars>
      </dgm:prSet>
      <dgm:spPr/>
      <dgm:t>
        <a:bodyPr/>
        <a:lstStyle/>
        <a:p>
          <a:endParaRPr lang="en-US"/>
        </a:p>
      </dgm:t>
    </dgm:pt>
    <dgm:pt modelId="{17A2EA7F-EC12-43E9-8E2D-40C185697207}" type="pres">
      <dgm:prSet presAssocID="{15D00895-EAA9-4FF1-9A4E-417FF35EE544}" presName="accent_2" presStyleCnt="0"/>
      <dgm:spPr/>
    </dgm:pt>
    <dgm:pt modelId="{F55E91F7-A91F-423E-8D1E-93C1119C45E1}" type="pres">
      <dgm:prSet presAssocID="{15D00895-EAA9-4FF1-9A4E-417FF35EE544}" presName="accentRepeatNode" presStyleLbl="solidFgAcc1" presStyleIdx="1" presStyleCnt="5"/>
      <dgm:spPr/>
    </dgm:pt>
    <dgm:pt modelId="{57C26D52-9ABF-4189-835F-AF536B0812BB}" type="pres">
      <dgm:prSet presAssocID="{2E888FF7-BE27-4872-917C-A9D59A3E6176}" presName="text_3" presStyleLbl="node1" presStyleIdx="2" presStyleCnt="5">
        <dgm:presLayoutVars>
          <dgm:bulletEnabled val="1"/>
        </dgm:presLayoutVars>
      </dgm:prSet>
      <dgm:spPr/>
      <dgm:t>
        <a:bodyPr/>
        <a:lstStyle/>
        <a:p>
          <a:endParaRPr lang="en-US"/>
        </a:p>
      </dgm:t>
    </dgm:pt>
    <dgm:pt modelId="{9EEA9050-995F-486C-AB51-5EC61B263E6B}" type="pres">
      <dgm:prSet presAssocID="{2E888FF7-BE27-4872-917C-A9D59A3E6176}" presName="accent_3" presStyleCnt="0"/>
      <dgm:spPr/>
    </dgm:pt>
    <dgm:pt modelId="{56686326-A284-40AA-943D-EE6D8BDA9D52}" type="pres">
      <dgm:prSet presAssocID="{2E888FF7-BE27-4872-917C-A9D59A3E6176}" presName="accentRepeatNode" presStyleLbl="solidFgAcc1" presStyleIdx="2" presStyleCnt="5"/>
      <dgm:spPr/>
    </dgm:pt>
    <dgm:pt modelId="{7DAD9D62-70E0-4B96-99C6-DC08DF56B985}" type="pres">
      <dgm:prSet presAssocID="{486B2F83-C670-43C9-870F-C23B5BCAC5B5}" presName="text_4" presStyleLbl="node1" presStyleIdx="3" presStyleCnt="5">
        <dgm:presLayoutVars>
          <dgm:bulletEnabled val="1"/>
        </dgm:presLayoutVars>
      </dgm:prSet>
      <dgm:spPr/>
      <dgm:t>
        <a:bodyPr/>
        <a:lstStyle/>
        <a:p>
          <a:endParaRPr lang="en-US"/>
        </a:p>
      </dgm:t>
    </dgm:pt>
    <dgm:pt modelId="{B73565EA-48DB-4952-98E4-D26878DC90DE}" type="pres">
      <dgm:prSet presAssocID="{486B2F83-C670-43C9-870F-C23B5BCAC5B5}" presName="accent_4" presStyleCnt="0"/>
      <dgm:spPr/>
    </dgm:pt>
    <dgm:pt modelId="{061C163D-F6D4-424A-AD60-A7BBCD072B15}" type="pres">
      <dgm:prSet presAssocID="{486B2F83-C670-43C9-870F-C23B5BCAC5B5}" presName="accentRepeatNode" presStyleLbl="solidFgAcc1" presStyleIdx="3" presStyleCnt="5"/>
      <dgm:spPr/>
    </dgm:pt>
    <dgm:pt modelId="{6F4B84E8-B21A-44E2-A785-D67E9789E688}" type="pres">
      <dgm:prSet presAssocID="{0B008E03-9193-4FA0-BE81-4916ED122BE8}" presName="text_5" presStyleLbl="node1" presStyleIdx="4" presStyleCnt="5">
        <dgm:presLayoutVars>
          <dgm:bulletEnabled val="1"/>
        </dgm:presLayoutVars>
      </dgm:prSet>
      <dgm:spPr/>
      <dgm:t>
        <a:bodyPr/>
        <a:lstStyle/>
        <a:p>
          <a:endParaRPr lang="en-US"/>
        </a:p>
      </dgm:t>
    </dgm:pt>
    <dgm:pt modelId="{A38C4E38-1B2F-4CE3-8E56-DA0EC50816C8}" type="pres">
      <dgm:prSet presAssocID="{0B008E03-9193-4FA0-BE81-4916ED122BE8}" presName="accent_5" presStyleCnt="0"/>
      <dgm:spPr/>
    </dgm:pt>
    <dgm:pt modelId="{68E8EE4F-E79F-40C4-99DB-247484980664}" type="pres">
      <dgm:prSet presAssocID="{0B008E03-9193-4FA0-BE81-4916ED122BE8}" presName="accentRepeatNode" presStyleLbl="solidFgAcc1" presStyleIdx="4" presStyleCnt="5"/>
      <dgm:spPr/>
    </dgm:pt>
  </dgm:ptLst>
  <dgm:cxnLst>
    <dgm:cxn modelId="{EA9ABBD8-63D6-4091-90C4-0C18614592C3}" srcId="{26A7131F-81B3-4619-8E04-1364613DD450}" destId="{486B2F83-C670-43C9-870F-C23B5BCAC5B5}" srcOrd="3" destOrd="0" parTransId="{4FBFC5BC-7E7A-426C-AFA9-6702FEAAF6B2}" sibTransId="{BE151051-5C33-4AA4-A56E-88F47DB0447E}"/>
    <dgm:cxn modelId="{30EB8871-10A8-4094-ADDD-4C49CDE1EDB3}" type="presOf" srcId="{28512BC9-24E1-4C94-8465-73D800B34B3D}" destId="{8536E33F-42BF-4B79-9888-BA50AFD8C692}" srcOrd="0" destOrd="0" presId="urn:microsoft.com/office/officeart/2008/layout/VerticalCurvedList"/>
    <dgm:cxn modelId="{A3CAED23-1024-4C4D-9F6D-BEDB0F5B6083}" type="presOf" srcId="{0B008E03-9193-4FA0-BE81-4916ED122BE8}" destId="{6F4B84E8-B21A-44E2-A785-D67E9789E688}" srcOrd="0" destOrd="0" presId="urn:microsoft.com/office/officeart/2008/layout/VerticalCurvedList"/>
    <dgm:cxn modelId="{C2EFDB91-8B89-4240-9FA8-76FABE0D9B15}" type="presOf" srcId="{486B2F83-C670-43C9-870F-C23B5BCAC5B5}" destId="{7DAD9D62-70E0-4B96-99C6-DC08DF56B985}" srcOrd="0" destOrd="0" presId="urn:microsoft.com/office/officeart/2008/layout/VerticalCurvedList"/>
    <dgm:cxn modelId="{DC41993C-D879-4AB8-B612-729C5FC695C1}" srcId="{26A7131F-81B3-4619-8E04-1364613DD450}" destId="{15D00895-EAA9-4FF1-9A4E-417FF35EE544}" srcOrd="1" destOrd="0" parTransId="{C4484871-82D0-4EA5-B6B7-6FC84170CBA0}" sibTransId="{2B01EC82-C652-4895-AE3C-75AC966DD317}"/>
    <dgm:cxn modelId="{4C5AC30A-1A6F-4E9F-9C21-DE5F3FB9AB7A}" type="presOf" srcId="{26A7131F-81B3-4619-8E04-1364613DD450}" destId="{3CE6445F-CDD6-4066-A468-ECE8363C688D}" srcOrd="0" destOrd="0" presId="urn:microsoft.com/office/officeart/2008/layout/VerticalCurvedList"/>
    <dgm:cxn modelId="{C0C01A3F-42BF-4BA2-BDC3-5883C59967E8}" srcId="{26A7131F-81B3-4619-8E04-1364613DD450}" destId="{2E888FF7-BE27-4872-917C-A9D59A3E6176}" srcOrd="2" destOrd="0" parTransId="{02AC71BB-9848-40DD-A371-F572D1FDE065}" sibTransId="{E9737F84-C2BB-424F-9C8F-2C00927A893A}"/>
    <dgm:cxn modelId="{D206B7C0-5A29-410F-ABEE-70FF49546DEA}" srcId="{26A7131F-81B3-4619-8E04-1364613DD450}" destId="{0B008E03-9193-4FA0-BE81-4916ED122BE8}" srcOrd="4" destOrd="0" parTransId="{C5F0D8B9-1B12-4DE2-AFA9-6F5DD9554FD3}" sibTransId="{B2C83F14-24B9-4C72-A8B4-E55C6583A05F}"/>
    <dgm:cxn modelId="{31C5E85B-9D40-45C4-B66A-602C5A82F055}" type="presOf" srcId="{15D00895-EAA9-4FF1-9A4E-417FF35EE544}" destId="{D1CCA365-4BCF-419B-9122-AA2CFC149244}" srcOrd="0" destOrd="0" presId="urn:microsoft.com/office/officeart/2008/layout/VerticalCurvedList"/>
    <dgm:cxn modelId="{260F55B5-9BEF-44DE-B189-DC70D094F8A2}" type="presOf" srcId="{F00DEC29-9E39-4B92-8221-7CBA17E8A1E6}" destId="{5D30E40E-0160-4BDA-8521-EBA00F24D821}" srcOrd="0" destOrd="0" presId="urn:microsoft.com/office/officeart/2008/layout/VerticalCurvedList"/>
    <dgm:cxn modelId="{CBDA476B-30D5-4C83-B79D-799E9BA31EE6}" srcId="{26A7131F-81B3-4619-8E04-1364613DD450}" destId="{F00DEC29-9E39-4B92-8221-7CBA17E8A1E6}" srcOrd="0" destOrd="0" parTransId="{F8B73697-AD4D-4D30-959A-2FC97C442109}" sibTransId="{28512BC9-24E1-4C94-8465-73D800B34B3D}"/>
    <dgm:cxn modelId="{BE7329E8-04A2-4424-A02D-F385FD134F9E}" type="presOf" srcId="{2E888FF7-BE27-4872-917C-A9D59A3E6176}" destId="{57C26D52-9ABF-4189-835F-AF536B0812BB}" srcOrd="0" destOrd="0" presId="urn:microsoft.com/office/officeart/2008/layout/VerticalCurvedList"/>
    <dgm:cxn modelId="{9297804E-1A3E-415C-8640-EE84640E629F}" type="presParOf" srcId="{3CE6445F-CDD6-4066-A468-ECE8363C688D}" destId="{7C8961F7-A534-4DCD-B9B9-0BD29C4EBA94}" srcOrd="0" destOrd="0" presId="urn:microsoft.com/office/officeart/2008/layout/VerticalCurvedList"/>
    <dgm:cxn modelId="{F191B526-A9BC-4AB7-89E4-71F3EE5A3E7C}" type="presParOf" srcId="{7C8961F7-A534-4DCD-B9B9-0BD29C4EBA94}" destId="{65C10AA6-16D6-4EC1-AEDA-8143B0660CE8}" srcOrd="0" destOrd="0" presId="urn:microsoft.com/office/officeart/2008/layout/VerticalCurvedList"/>
    <dgm:cxn modelId="{E89149C7-E128-41FD-8AF9-B032155A9EFC}" type="presParOf" srcId="{65C10AA6-16D6-4EC1-AEDA-8143B0660CE8}" destId="{91403130-2AA5-435D-A2E0-D9529A813A4F}" srcOrd="0" destOrd="0" presId="urn:microsoft.com/office/officeart/2008/layout/VerticalCurvedList"/>
    <dgm:cxn modelId="{4171372E-D8BF-48D7-B0E8-1BA9E1023300}" type="presParOf" srcId="{65C10AA6-16D6-4EC1-AEDA-8143B0660CE8}" destId="{8536E33F-42BF-4B79-9888-BA50AFD8C692}" srcOrd="1" destOrd="0" presId="urn:microsoft.com/office/officeart/2008/layout/VerticalCurvedList"/>
    <dgm:cxn modelId="{3FDF4D13-9164-478B-A758-F396345C4252}" type="presParOf" srcId="{65C10AA6-16D6-4EC1-AEDA-8143B0660CE8}" destId="{19EB32CE-B8CD-49F1-B738-318622AC0E91}" srcOrd="2" destOrd="0" presId="urn:microsoft.com/office/officeart/2008/layout/VerticalCurvedList"/>
    <dgm:cxn modelId="{9A59B9D8-FEC6-405C-BE61-A36443DAA000}" type="presParOf" srcId="{65C10AA6-16D6-4EC1-AEDA-8143B0660CE8}" destId="{C3BEB43A-EF55-494B-A743-F9A22164DEF7}" srcOrd="3" destOrd="0" presId="urn:microsoft.com/office/officeart/2008/layout/VerticalCurvedList"/>
    <dgm:cxn modelId="{D43A4B4D-C1C3-4D93-9F89-08E1FD6193D9}" type="presParOf" srcId="{7C8961F7-A534-4DCD-B9B9-0BD29C4EBA94}" destId="{5D30E40E-0160-4BDA-8521-EBA00F24D821}" srcOrd="1" destOrd="0" presId="urn:microsoft.com/office/officeart/2008/layout/VerticalCurvedList"/>
    <dgm:cxn modelId="{B3C26E65-3AB0-4B9E-A08B-C08D98529304}" type="presParOf" srcId="{7C8961F7-A534-4DCD-B9B9-0BD29C4EBA94}" destId="{94349071-0F24-4838-B23B-005A1CB6D088}" srcOrd="2" destOrd="0" presId="urn:microsoft.com/office/officeart/2008/layout/VerticalCurvedList"/>
    <dgm:cxn modelId="{28B91F26-FBB5-49E4-834F-4B4C4A195638}" type="presParOf" srcId="{94349071-0F24-4838-B23B-005A1CB6D088}" destId="{38ED5ADB-6CA8-4265-ADA1-A0DF40CBE3E0}" srcOrd="0" destOrd="0" presId="urn:microsoft.com/office/officeart/2008/layout/VerticalCurvedList"/>
    <dgm:cxn modelId="{D6028D18-DEAA-4BE7-A49D-6E2D1B3CE477}" type="presParOf" srcId="{7C8961F7-A534-4DCD-B9B9-0BD29C4EBA94}" destId="{D1CCA365-4BCF-419B-9122-AA2CFC149244}" srcOrd="3" destOrd="0" presId="urn:microsoft.com/office/officeart/2008/layout/VerticalCurvedList"/>
    <dgm:cxn modelId="{DCEC8B2A-8031-4A8F-8F36-78930EAD7B68}" type="presParOf" srcId="{7C8961F7-A534-4DCD-B9B9-0BD29C4EBA94}" destId="{17A2EA7F-EC12-43E9-8E2D-40C185697207}" srcOrd="4" destOrd="0" presId="urn:microsoft.com/office/officeart/2008/layout/VerticalCurvedList"/>
    <dgm:cxn modelId="{6C192C6D-9604-43DF-A7A7-4BD63C32FC79}" type="presParOf" srcId="{17A2EA7F-EC12-43E9-8E2D-40C185697207}" destId="{F55E91F7-A91F-423E-8D1E-93C1119C45E1}" srcOrd="0" destOrd="0" presId="urn:microsoft.com/office/officeart/2008/layout/VerticalCurvedList"/>
    <dgm:cxn modelId="{36990074-047E-4AA6-A792-489FD923FA19}" type="presParOf" srcId="{7C8961F7-A534-4DCD-B9B9-0BD29C4EBA94}" destId="{57C26D52-9ABF-4189-835F-AF536B0812BB}" srcOrd="5" destOrd="0" presId="urn:microsoft.com/office/officeart/2008/layout/VerticalCurvedList"/>
    <dgm:cxn modelId="{9504186C-0769-450D-8E4D-C55F4D693DA4}" type="presParOf" srcId="{7C8961F7-A534-4DCD-B9B9-0BD29C4EBA94}" destId="{9EEA9050-995F-486C-AB51-5EC61B263E6B}" srcOrd="6" destOrd="0" presId="urn:microsoft.com/office/officeart/2008/layout/VerticalCurvedList"/>
    <dgm:cxn modelId="{4D91485C-EC3D-49E1-A163-AB3098BFDE93}" type="presParOf" srcId="{9EEA9050-995F-486C-AB51-5EC61B263E6B}" destId="{56686326-A284-40AA-943D-EE6D8BDA9D52}" srcOrd="0" destOrd="0" presId="urn:microsoft.com/office/officeart/2008/layout/VerticalCurvedList"/>
    <dgm:cxn modelId="{B4D82A87-7740-4822-A86B-A593B424AFE2}" type="presParOf" srcId="{7C8961F7-A534-4DCD-B9B9-0BD29C4EBA94}" destId="{7DAD9D62-70E0-4B96-99C6-DC08DF56B985}" srcOrd="7" destOrd="0" presId="urn:microsoft.com/office/officeart/2008/layout/VerticalCurvedList"/>
    <dgm:cxn modelId="{9F684698-1C06-44CA-B012-244FB8BEEB26}" type="presParOf" srcId="{7C8961F7-A534-4DCD-B9B9-0BD29C4EBA94}" destId="{B73565EA-48DB-4952-98E4-D26878DC90DE}" srcOrd="8" destOrd="0" presId="urn:microsoft.com/office/officeart/2008/layout/VerticalCurvedList"/>
    <dgm:cxn modelId="{609B0CAC-2400-4613-9F42-3FA448D6A619}" type="presParOf" srcId="{B73565EA-48DB-4952-98E4-D26878DC90DE}" destId="{061C163D-F6D4-424A-AD60-A7BBCD072B15}" srcOrd="0" destOrd="0" presId="urn:microsoft.com/office/officeart/2008/layout/VerticalCurvedList"/>
    <dgm:cxn modelId="{D40E14C2-268A-4D9F-8C07-222AE28B6A49}" type="presParOf" srcId="{7C8961F7-A534-4DCD-B9B9-0BD29C4EBA94}" destId="{6F4B84E8-B21A-44E2-A785-D67E9789E688}" srcOrd="9" destOrd="0" presId="urn:microsoft.com/office/officeart/2008/layout/VerticalCurvedList"/>
    <dgm:cxn modelId="{CE5BD8F2-C4A7-41EB-B88A-C2B52B00B6FB}" type="presParOf" srcId="{7C8961F7-A534-4DCD-B9B9-0BD29C4EBA94}" destId="{A38C4E38-1B2F-4CE3-8E56-DA0EC50816C8}" srcOrd="10" destOrd="0" presId="urn:microsoft.com/office/officeart/2008/layout/VerticalCurvedList"/>
    <dgm:cxn modelId="{CB5B0088-856C-418D-8970-9EE844B84349}" type="presParOf" srcId="{A38C4E38-1B2F-4CE3-8E56-DA0EC50816C8}" destId="{68E8EE4F-E79F-40C4-99DB-24748498066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36E33F-42BF-4B79-9888-BA50AFD8C692}">
      <dsp:nvSpPr>
        <dsp:cNvPr id="0" name=""/>
        <dsp:cNvSpPr/>
      </dsp:nvSpPr>
      <dsp:spPr>
        <a:xfrm>
          <a:off x="-2802027" y="-431929"/>
          <a:ext cx="3343683" cy="3343683"/>
        </a:xfrm>
        <a:prstGeom prst="blockArc">
          <a:avLst>
            <a:gd name="adj1" fmla="val 18900000"/>
            <a:gd name="adj2" fmla="val 2700000"/>
            <a:gd name="adj3" fmla="val 646"/>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30E40E-0160-4BDA-8521-EBA00F24D821}">
      <dsp:nvSpPr>
        <dsp:cNvPr id="0" name=""/>
        <dsp:cNvSpPr/>
      </dsp:nvSpPr>
      <dsp:spPr>
        <a:xfrm>
          <a:off x="238150" y="154939"/>
          <a:ext cx="8441644" cy="31007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6124" tIns="30480" rIns="30480" bIns="30480" numCol="1" spcCol="1270" anchor="ctr" anchorCtr="0">
          <a:noAutofit/>
        </a:bodyPr>
        <a:lstStyle/>
        <a:p>
          <a:pPr lvl="0" algn="l" defTabSz="533400">
            <a:lnSpc>
              <a:spcPct val="90000"/>
            </a:lnSpc>
            <a:spcBef>
              <a:spcPct val="0"/>
            </a:spcBef>
            <a:spcAft>
              <a:spcPct val="35000"/>
            </a:spcAft>
          </a:pPr>
          <a:r>
            <a:rPr lang="en-US" sz="1200" kern="1200" dirty="0" smtClean="0"/>
            <a:t>Who introduces phrases that modify a </a:t>
          </a:r>
          <a:r>
            <a:rPr lang="en-US" sz="1200" b="1" kern="1200" dirty="0" smtClean="0"/>
            <a:t>person or a group of people (if the antecedent is in the object, then whom is to be used)</a:t>
          </a:r>
          <a:endParaRPr lang="en-US" sz="1200" kern="1200" dirty="0"/>
        </a:p>
      </dsp:txBody>
      <dsp:txXfrm>
        <a:off x="238150" y="154939"/>
        <a:ext cx="8441644" cy="310077"/>
      </dsp:txXfrm>
    </dsp:sp>
    <dsp:sp modelId="{38ED5ADB-6CA8-4265-ADA1-A0DF40CBE3E0}">
      <dsp:nvSpPr>
        <dsp:cNvPr id="0" name=""/>
        <dsp:cNvSpPr/>
      </dsp:nvSpPr>
      <dsp:spPr>
        <a:xfrm>
          <a:off x="44352" y="116179"/>
          <a:ext cx="387596" cy="387596"/>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CCA365-4BCF-419B-9122-AA2CFC149244}">
      <dsp:nvSpPr>
        <dsp:cNvPr id="0" name=""/>
        <dsp:cNvSpPr/>
      </dsp:nvSpPr>
      <dsp:spPr>
        <a:xfrm>
          <a:off x="460342" y="619906"/>
          <a:ext cx="8219451" cy="310077"/>
        </a:xfrm>
        <a:prstGeom prst="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6124" tIns="30480" rIns="30480" bIns="30480" numCol="1" spcCol="1270" anchor="ctr" anchorCtr="0">
          <a:noAutofit/>
        </a:bodyPr>
        <a:lstStyle/>
        <a:p>
          <a:pPr lvl="0" algn="l" defTabSz="533400">
            <a:lnSpc>
              <a:spcPct val="90000"/>
            </a:lnSpc>
            <a:spcBef>
              <a:spcPct val="0"/>
            </a:spcBef>
            <a:spcAft>
              <a:spcPct val="35000"/>
            </a:spcAft>
          </a:pPr>
          <a:r>
            <a:rPr lang="en-US" sz="1200" b="1" kern="1200" dirty="0" smtClean="0"/>
            <a:t>Which</a:t>
          </a:r>
          <a:r>
            <a:rPr lang="en-US" sz="1200" kern="1200" dirty="0" smtClean="0"/>
            <a:t> introduces phrases that modify </a:t>
          </a:r>
          <a:r>
            <a:rPr lang="en-US" sz="1200" b="1" kern="1200" dirty="0" smtClean="0"/>
            <a:t>things</a:t>
          </a:r>
          <a:endParaRPr lang="en-US" sz="1200" kern="1200" dirty="0"/>
        </a:p>
      </dsp:txBody>
      <dsp:txXfrm>
        <a:off x="460342" y="619906"/>
        <a:ext cx="8219451" cy="310077"/>
      </dsp:txXfrm>
    </dsp:sp>
    <dsp:sp modelId="{F55E91F7-A91F-423E-8D1E-93C1119C45E1}">
      <dsp:nvSpPr>
        <dsp:cNvPr id="0" name=""/>
        <dsp:cNvSpPr/>
      </dsp:nvSpPr>
      <dsp:spPr>
        <a:xfrm>
          <a:off x="266544" y="581146"/>
          <a:ext cx="387596" cy="387596"/>
        </a:xfrm>
        <a:prstGeom prst="ellipse">
          <a:avLst/>
        </a:prstGeom>
        <a:solidFill>
          <a:schemeClr val="lt1">
            <a:hueOff val="0"/>
            <a:satOff val="0"/>
            <a:lumOff val="0"/>
            <a:alphaOff val="0"/>
          </a:schemeClr>
        </a:solidFill>
        <a:ln w="25400" cap="flat" cmpd="sng" algn="ctr">
          <a:solidFill>
            <a:schemeClr val="accent3">
              <a:hueOff val="2812566"/>
              <a:satOff val="-4220"/>
              <a:lumOff val="-686"/>
              <a:alphaOff val="0"/>
            </a:schemeClr>
          </a:solidFill>
          <a:prstDash val="solid"/>
        </a:ln>
        <a:effectLst/>
      </dsp:spPr>
      <dsp:style>
        <a:lnRef idx="2">
          <a:scrgbClr r="0" g="0" b="0"/>
        </a:lnRef>
        <a:fillRef idx="1">
          <a:scrgbClr r="0" g="0" b="0"/>
        </a:fillRef>
        <a:effectRef idx="0">
          <a:scrgbClr r="0" g="0" b="0"/>
        </a:effectRef>
        <a:fontRef idx="minor"/>
      </dsp:style>
    </dsp:sp>
    <dsp:sp modelId="{57C26D52-9ABF-4189-835F-AF536B0812BB}">
      <dsp:nvSpPr>
        <dsp:cNvPr id="0" name=""/>
        <dsp:cNvSpPr/>
      </dsp:nvSpPr>
      <dsp:spPr>
        <a:xfrm>
          <a:off x="528538" y="1084873"/>
          <a:ext cx="8151256" cy="310077"/>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6124" tIns="30480" rIns="30480" bIns="30480" numCol="1" spcCol="1270" anchor="ctr" anchorCtr="0">
          <a:noAutofit/>
        </a:bodyPr>
        <a:lstStyle/>
        <a:p>
          <a:pPr lvl="0" algn="l" defTabSz="533400">
            <a:lnSpc>
              <a:spcPct val="90000"/>
            </a:lnSpc>
            <a:spcBef>
              <a:spcPct val="0"/>
            </a:spcBef>
            <a:spcAft>
              <a:spcPct val="35000"/>
            </a:spcAft>
          </a:pPr>
          <a:r>
            <a:rPr lang="en-US" sz="1200" b="1" kern="1200" dirty="0" smtClean="0"/>
            <a:t>That</a:t>
          </a:r>
          <a:r>
            <a:rPr lang="en-US" sz="1200" kern="1200" dirty="0" smtClean="0"/>
            <a:t> can be used to modify </a:t>
          </a:r>
          <a:r>
            <a:rPr lang="en-US" sz="1200" b="1" kern="1200" dirty="0" smtClean="0"/>
            <a:t>either people or things</a:t>
          </a:r>
          <a:endParaRPr lang="en-US" sz="1200" kern="1200" dirty="0"/>
        </a:p>
      </dsp:txBody>
      <dsp:txXfrm>
        <a:off x="528538" y="1084873"/>
        <a:ext cx="8151256" cy="310077"/>
      </dsp:txXfrm>
    </dsp:sp>
    <dsp:sp modelId="{56686326-A284-40AA-943D-EE6D8BDA9D52}">
      <dsp:nvSpPr>
        <dsp:cNvPr id="0" name=""/>
        <dsp:cNvSpPr/>
      </dsp:nvSpPr>
      <dsp:spPr>
        <a:xfrm>
          <a:off x="334739" y="1046113"/>
          <a:ext cx="387596" cy="387596"/>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7DAD9D62-70E0-4B96-99C6-DC08DF56B985}">
      <dsp:nvSpPr>
        <dsp:cNvPr id="0" name=""/>
        <dsp:cNvSpPr/>
      </dsp:nvSpPr>
      <dsp:spPr>
        <a:xfrm>
          <a:off x="460342" y="1549840"/>
          <a:ext cx="8219451" cy="310077"/>
        </a:xfrm>
        <a:prstGeom prst="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6124" tIns="30480" rIns="30480" bIns="30480" numCol="1" spcCol="1270" anchor="ctr" anchorCtr="0">
          <a:noAutofit/>
        </a:bodyPr>
        <a:lstStyle/>
        <a:p>
          <a:pPr lvl="0" algn="l" defTabSz="533400">
            <a:lnSpc>
              <a:spcPct val="90000"/>
            </a:lnSpc>
            <a:spcBef>
              <a:spcPct val="0"/>
            </a:spcBef>
            <a:spcAft>
              <a:spcPct val="35000"/>
            </a:spcAft>
          </a:pPr>
          <a:r>
            <a:rPr lang="en-US" sz="1200" b="1" kern="1200" dirty="0" smtClean="0"/>
            <a:t>Where</a:t>
          </a:r>
          <a:r>
            <a:rPr lang="en-US" sz="1200" kern="1200" dirty="0" smtClean="0"/>
            <a:t> can be used to modify to places</a:t>
          </a:r>
          <a:endParaRPr lang="en-US" sz="1200" kern="1200" dirty="0"/>
        </a:p>
      </dsp:txBody>
      <dsp:txXfrm>
        <a:off x="460342" y="1549840"/>
        <a:ext cx="8219451" cy="310077"/>
      </dsp:txXfrm>
    </dsp:sp>
    <dsp:sp modelId="{061C163D-F6D4-424A-AD60-A7BBCD072B15}">
      <dsp:nvSpPr>
        <dsp:cNvPr id="0" name=""/>
        <dsp:cNvSpPr/>
      </dsp:nvSpPr>
      <dsp:spPr>
        <a:xfrm>
          <a:off x="266544" y="1511080"/>
          <a:ext cx="387596" cy="387596"/>
        </a:xfrm>
        <a:prstGeom prst="ellipse">
          <a:avLst/>
        </a:prstGeom>
        <a:solidFill>
          <a:schemeClr val="lt1">
            <a:hueOff val="0"/>
            <a:satOff val="0"/>
            <a:lumOff val="0"/>
            <a:alphaOff val="0"/>
          </a:schemeClr>
        </a:solidFill>
        <a:ln w="25400" cap="flat" cmpd="sng" algn="ctr">
          <a:solidFill>
            <a:schemeClr val="accent3">
              <a:hueOff val="8437698"/>
              <a:satOff val="-12660"/>
              <a:lumOff val="-2059"/>
              <a:alphaOff val="0"/>
            </a:schemeClr>
          </a:solidFill>
          <a:prstDash val="solid"/>
        </a:ln>
        <a:effectLst/>
      </dsp:spPr>
      <dsp:style>
        <a:lnRef idx="2">
          <a:scrgbClr r="0" g="0" b="0"/>
        </a:lnRef>
        <a:fillRef idx="1">
          <a:scrgbClr r="0" g="0" b="0"/>
        </a:fillRef>
        <a:effectRef idx="0">
          <a:scrgbClr r="0" g="0" b="0"/>
        </a:effectRef>
        <a:fontRef idx="minor"/>
      </dsp:style>
    </dsp:sp>
    <dsp:sp modelId="{6F4B84E8-B21A-44E2-A785-D67E9789E688}">
      <dsp:nvSpPr>
        <dsp:cNvPr id="0" name=""/>
        <dsp:cNvSpPr/>
      </dsp:nvSpPr>
      <dsp:spPr>
        <a:xfrm>
          <a:off x="238150" y="2014807"/>
          <a:ext cx="8441644" cy="310077"/>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6124" tIns="30480" rIns="30480" bIns="30480" numCol="1" spcCol="1270" anchor="ctr" anchorCtr="0">
          <a:noAutofit/>
        </a:bodyPr>
        <a:lstStyle/>
        <a:p>
          <a:pPr lvl="0" algn="l" defTabSz="533400">
            <a:lnSpc>
              <a:spcPct val="90000"/>
            </a:lnSpc>
            <a:spcBef>
              <a:spcPct val="0"/>
            </a:spcBef>
            <a:spcAft>
              <a:spcPct val="35000"/>
            </a:spcAft>
          </a:pPr>
          <a:r>
            <a:rPr lang="en-US" sz="1200" b="1" kern="1200" dirty="0" smtClean="0"/>
            <a:t>In which</a:t>
          </a:r>
          <a:r>
            <a:rPr lang="en-US" sz="1200" kern="1200" dirty="0" smtClean="0"/>
            <a:t> = places/ situations/time period/ phenomenon</a:t>
          </a:r>
          <a:endParaRPr lang="en-US" sz="1200" kern="1200" dirty="0"/>
        </a:p>
      </dsp:txBody>
      <dsp:txXfrm>
        <a:off x="238150" y="2014807"/>
        <a:ext cx="8441644" cy="310077"/>
      </dsp:txXfrm>
    </dsp:sp>
    <dsp:sp modelId="{68E8EE4F-E79F-40C4-99DB-247484980664}">
      <dsp:nvSpPr>
        <dsp:cNvPr id="0" name=""/>
        <dsp:cNvSpPr/>
      </dsp:nvSpPr>
      <dsp:spPr>
        <a:xfrm>
          <a:off x="44352" y="1976047"/>
          <a:ext cx="387596" cy="387596"/>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78EC57-8637-4EEF-8F6D-252F558780D0}" type="datetimeFigureOut">
              <a:rPr lang="en-US" smtClean="0"/>
              <a:t>9/19/2012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2D1952-1B81-4D9F-B8BE-33A7AB754799}" type="slidenum">
              <a:rPr lang="en-US" smtClean="0"/>
              <a:t>‹#›</a:t>
            </a:fld>
            <a:endParaRPr lang="en-US"/>
          </a:p>
        </p:txBody>
      </p:sp>
    </p:spTree>
    <p:extLst>
      <p:ext uri="{BB962C8B-B14F-4D97-AF65-F5344CB8AC3E}">
        <p14:creationId xmlns:p14="http://schemas.microsoft.com/office/powerpoint/2010/main" val="2060917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2D1952-1B81-4D9F-B8BE-33A7AB754799}" type="slidenum">
              <a:rPr lang="en-US" smtClean="0"/>
              <a:t>59</a:t>
            </a:fld>
            <a:endParaRPr lang="en-US"/>
          </a:p>
        </p:txBody>
      </p:sp>
    </p:spTree>
    <p:extLst>
      <p:ext uri="{BB962C8B-B14F-4D97-AF65-F5344CB8AC3E}">
        <p14:creationId xmlns:p14="http://schemas.microsoft.com/office/powerpoint/2010/main" val="214998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03290ED-EB06-48E9-A224-0BDE596563E5}" type="datetimeFigureOut">
              <a:rPr lang="en-US" smtClean="0"/>
              <a:t>9/19/2012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3796638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570" y="0"/>
            <a:ext cx="9138429" cy="620688"/>
          </a:xfrm>
          <a:solidFill>
            <a:schemeClr val="tx2">
              <a:lumMod val="50000"/>
            </a:schemeClr>
          </a:solidFill>
        </p:spPr>
        <p:txBody>
          <a:bodyPr>
            <a:normAutofit/>
          </a:bodyPr>
          <a:lstStyle>
            <a:lvl1pPr>
              <a:defRPr sz="2000">
                <a:solidFill>
                  <a:schemeClr val="bg1"/>
                </a:solidFill>
              </a:defRPr>
            </a:lvl1pPr>
          </a:lstStyle>
          <a:p>
            <a:r>
              <a:rPr lang="en-US" smtClean="0"/>
              <a:t>Click to edit Master title style</a:t>
            </a:r>
            <a:endParaRPr lang="en-US"/>
          </a:p>
        </p:txBody>
      </p:sp>
      <p:sp>
        <p:nvSpPr>
          <p:cNvPr id="3" name="Content Placeholder 2"/>
          <p:cNvSpPr>
            <a:spLocks noGrp="1"/>
          </p:cNvSpPr>
          <p:nvPr>
            <p:ph idx="1"/>
          </p:nvPr>
        </p:nvSpPr>
        <p:spPr>
          <a:xfrm>
            <a:off x="0" y="620688"/>
            <a:ext cx="9143999" cy="6237312"/>
          </a:xfrm>
        </p:spPr>
        <p:txBody>
          <a:bodyPr>
            <a:normAutofit/>
          </a:bodyPr>
          <a:lstStyle>
            <a:lvl1pPr>
              <a:defRPr sz="1200"/>
            </a:lvl1pPr>
            <a:lvl2pPr>
              <a:defRPr sz="1200"/>
            </a:lvl2pPr>
            <a:lvl3pPr>
              <a:defRPr sz="12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5113473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3290ED-EB06-48E9-A224-0BDE596563E5}" type="datetimeFigureOut">
              <a:rPr lang="en-US" smtClean="0"/>
              <a:t>9/19/2012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4063399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3290ED-EB06-48E9-A224-0BDE596563E5}" type="datetimeFigureOut">
              <a:rPr lang="en-US" smtClean="0"/>
              <a:t>9/19/2012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404608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3290ED-EB06-48E9-A224-0BDE596563E5}" type="datetimeFigureOut">
              <a:rPr lang="en-US" smtClean="0"/>
              <a:t>9/19/2012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972024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03290ED-EB06-48E9-A224-0BDE596563E5}" type="datetimeFigureOut">
              <a:rPr lang="en-US" smtClean="0"/>
              <a:t>9/19/2012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2198143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3290ED-EB06-48E9-A224-0BDE596563E5}" type="datetimeFigureOut">
              <a:rPr lang="en-US" smtClean="0"/>
              <a:t>9/19/2012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3868056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3290ED-EB06-48E9-A224-0BDE596563E5}" type="datetimeFigureOut">
              <a:rPr lang="en-US" smtClean="0"/>
              <a:t>9/19/2012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1554180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3290ED-EB06-48E9-A224-0BDE596563E5}" type="datetimeFigureOut">
              <a:rPr lang="en-US" smtClean="0"/>
              <a:t>9/19/2012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3293327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3290ED-EB06-48E9-A224-0BDE596563E5}" type="datetimeFigureOut">
              <a:rPr lang="en-US" smtClean="0"/>
              <a:t>9/19/2012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2359590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3290ED-EB06-48E9-A224-0BDE596563E5}" type="datetimeFigureOut">
              <a:rPr lang="en-US" smtClean="0"/>
              <a:t>9/19/2012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FEA0FB-1ED9-4DC0-B29D-F8D911BD3231}" type="slidenum">
              <a:rPr lang="en-US" smtClean="0"/>
              <a:t>‹#›</a:t>
            </a:fld>
            <a:endParaRPr lang="en-US"/>
          </a:p>
        </p:txBody>
      </p:sp>
    </p:spTree>
    <p:extLst>
      <p:ext uri="{BB962C8B-B14F-4D97-AF65-F5344CB8AC3E}">
        <p14:creationId xmlns:p14="http://schemas.microsoft.com/office/powerpoint/2010/main" val="2392406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3290ED-EB06-48E9-A224-0BDE596563E5}" type="datetimeFigureOut">
              <a:rPr lang="en-US" smtClean="0"/>
              <a:t>9/19/2012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FEA0FB-1ED9-4DC0-B29D-F8D911BD3231}" type="slidenum">
              <a:rPr lang="en-US" smtClean="0"/>
              <a:t>‹#›</a:t>
            </a:fld>
            <a:endParaRPr lang="en-US"/>
          </a:p>
        </p:txBody>
      </p:sp>
    </p:spTree>
    <p:extLst>
      <p:ext uri="{BB962C8B-B14F-4D97-AF65-F5344CB8AC3E}">
        <p14:creationId xmlns:p14="http://schemas.microsoft.com/office/powerpoint/2010/main" val="311283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GMAT VERBAL REVIEW </a:t>
            </a:r>
            <a:endParaRPr lang="en-US" dirty="0"/>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803219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130425"/>
            <a:ext cx="9144000" cy="1470025"/>
          </a:xfrm>
        </p:spPr>
        <p:txBody>
          <a:bodyPr>
            <a:normAutofit/>
          </a:bodyPr>
          <a:lstStyle/>
          <a:p>
            <a:r>
              <a:rPr lang="en-US" sz="5000" dirty="0" smtClean="0">
                <a:solidFill>
                  <a:schemeClr val="bg1"/>
                </a:solidFill>
              </a:rPr>
              <a:t>SENTENCE CORRECTION </a:t>
            </a:r>
            <a:endParaRPr lang="en-US" sz="5000" dirty="0">
              <a:solidFill>
                <a:schemeClr val="bg1"/>
              </a:solidFill>
            </a:endParaRPr>
          </a:p>
        </p:txBody>
      </p:sp>
    </p:spTree>
    <p:extLst>
      <p:ext uri="{BB962C8B-B14F-4D97-AF65-F5344CB8AC3E}">
        <p14:creationId xmlns:p14="http://schemas.microsoft.com/office/powerpoint/2010/main" val="37819635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SENTENCE STRUCTURE </a:t>
            </a:r>
            <a:endParaRPr lang="en-US" dirty="0"/>
          </a:p>
        </p:txBody>
      </p:sp>
      <p:sp>
        <p:nvSpPr>
          <p:cNvPr id="4" name="Rectangle 3"/>
          <p:cNvSpPr/>
          <p:nvPr/>
        </p:nvSpPr>
        <p:spPr>
          <a:xfrm>
            <a:off x="251520" y="980728"/>
            <a:ext cx="2808312"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PHRASE  </a:t>
            </a:r>
            <a:endParaRPr lang="en-US" dirty="0"/>
          </a:p>
        </p:txBody>
      </p:sp>
      <p:sp>
        <p:nvSpPr>
          <p:cNvPr id="5" name="Rectangle 4"/>
          <p:cNvSpPr/>
          <p:nvPr/>
        </p:nvSpPr>
        <p:spPr>
          <a:xfrm>
            <a:off x="3162904" y="980728"/>
            <a:ext cx="2808000" cy="648072"/>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CLAUSE</a:t>
            </a:r>
            <a:endParaRPr lang="en-US" dirty="0"/>
          </a:p>
        </p:txBody>
      </p:sp>
      <p:sp>
        <p:nvSpPr>
          <p:cNvPr id="6" name="Rectangle 5"/>
          <p:cNvSpPr/>
          <p:nvPr/>
        </p:nvSpPr>
        <p:spPr>
          <a:xfrm>
            <a:off x="6156176" y="980728"/>
            <a:ext cx="2808000" cy="648072"/>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SENTENCE</a:t>
            </a:r>
          </a:p>
        </p:txBody>
      </p:sp>
      <p:sp>
        <p:nvSpPr>
          <p:cNvPr id="7" name="Rectangle 6"/>
          <p:cNvSpPr/>
          <p:nvPr/>
        </p:nvSpPr>
        <p:spPr>
          <a:xfrm>
            <a:off x="3174212" y="1628800"/>
            <a:ext cx="2808000" cy="3888432"/>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lumMod val="95000"/>
                    <a:lumOff val="5000"/>
                  </a:schemeClr>
                </a:solidFill>
              </a:rPr>
              <a:t>A clause is a group of related words that must have a subject and a verb. Clauses may be classified into two categories: </a:t>
            </a:r>
          </a:p>
          <a:p>
            <a:endParaRPr lang="en-US" sz="1200" dirty="0">
              <a:solidFill>
                <a:schemeClr val="tx1">
                  <a:lumMod val="95000"/>
                  <a:lumOff val="5000"/>
                </a:schemeClr>
              </a:solidFill>
            </a:endParaRPr>
          </a:p>
          <a:p>
            <a:pPr marL="171450" indent="-171450">
              <a:buFont typeface="Arial" pitchFamily="34" charset="0"/>
              <a:buChar char="•"/>
            </a:pPr>
            <a:r>
              <a:rPr lang="en-US" sz="1200" dirty="0" smtClean="0">
                <a:solidFill>
                  <a:schemeClr val="tx1">
                    <a:lumMod val="95000"/>
                    <a:lumOff val="5000"/>
                  </a:schemeClr>
                </a:solidFill>
              </a:rPr>
              <a:t>An independent clause is one which contains a subject and a verb, and expresses a complete thought. For example, Jane took the train </a:t>
            </a:r>
          </a:p>
          <a:p>
            <a:pPr marL="171450" indent="-171450">
              <a:buFont typeface="Arial" pitchFamily="34" charset="0"/>
              <a:buChar char="•"/>
            </a:pPr>
            <a:r>
              <a:rPr lang="en-US" sz="1200" dirty="0" smtClean="0">
                <a:solidFill>
                  <a:schemeClr val="tx1">
                    <a:lumMod val="95000"/>
                    <a:lumOff val="5000"/>
                  </a:schemeClr>
                </a:solidFill>
              </a:rPr>
              <a:t>A dependent clause is one which contains a subject and a verb, but does not express a complete thought, and cannot stand for itself. For example, after Jane took the train. The clause raises a question – what happened after Jane took the train? </a:t>
            </a:r>
          </a:p>
          <a:p>
            <a:endParaRPr lang="en-US" sz="1200" dirty="0">
              <a:solidFill>
                <a:schemeClr val="tx1">
                  <a:lumMod val="95000"/>
                  <a:lumOff val="5000"/>
                </a:schemeClr>
              </a:solidFill>
            </a:endParaRPr>
          </a:p>
          <a:p>
            <a:r>
              <a:rPr lang="en-US" sz="1200" dirty="0" smtClean="0">
                <a:solidFill>
                  <a:schemeClr val="tx1">
                    <a:lumMod val="95000"/>
                    <a:lumOff val="5000"/>
                  </a:schemeClr>
                </a:solidFill>
              </a:rPr>
              <a:t>Example: Barry ran, as he wanted to reach on time</a:t>
            </a:r>
          </a:p>
          <a:p>
            <a:r>
              <a:rPr lang="en-US" sz="1200" b="1" dirty="0" smtClean="0">
                <a:solidFill>
                  <a:schemeClr val="tx1">
                    <a:lumMod val="95000"/>
                    <a:lumOff val="5000"/>
                  </a:schemeClr>
                </a:solidFill>
              </a:rPr>
              <a:t>Independent clause</a:t>
            </a:r>
            <a:r>
              <a:rPr lang="en-US" sz="1200" dirty="0" smtClean="0">
                <a:solidFill>
                  <a:schemeClr val="tx1">
                    <a:lumMod val="95000"/>
                    <a:lumOff val="5000"/>
                  </a:schemeClr>
                </a:solidFill>
              </a:rPr>
              <a:t>: Barry ran</a:t>
            </a:r>
          </a:p>
          <a:p>
            <a:r>
              <a:rPr lang="en-US" sz="1200" b="1" dirty="0" smtClean="0">
                <a:solidFill>
                  <a:schemeClr val="tx1">
                    <a:lumMod val="95000"/>
                    <a:lumOff val="5000"/>
                  </a:schemeClr>
                </a:solidFill>
              </a:rPr>
              <a:t>Dependent clause</a:t>
            </a:r>
            <a:r>
              <a:rPr lang="en-US" sz="1200" dirty="0" smtClean="0">
                <a:solidFill>
                  <a:schemeClr val="tx1">
                    <a:lumMod val="95000"/>
                    <a:lumOff val="5000"/>
                  </a:schemeClr>
                </a:solidFill>
              </a:rPr>
              <a:t>: as he wanted to reach on time </a:t>
            </a:r>
            <a:endParaRPr lang="en-US" sz="1200" dirty="0">
              <a:solidFill>
                <a:schemeClr val="tx1">
                  <a:lumMod val="95000"/>
                  <a:lumOff val="5000"/>
                </a:schemeClr>
              </a:solidFill>
            </a:endParaRPr>
          </a:p>
        </p:txBody>
      </p:sp>
      <p:sp>
        <p:nvSpPr>
          <p:cNvPr id="8" name="Rectangle 7"/>
          <p:cNvSpPr/>
          <p:nvPr/>
        </p:nvSpPr>
        <p:spPr>
          <a:xfrm>
            <a:off x="251518" y="1628800"/>
            <a:ext cx="2808000" cy="3888432"/>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rPr>
              <a:t>Group of related words which does not express a complete thought, and where the subject, verb or both, are missing </a:t>
            </a:r>
          </a:p>
          <a:p>
            <a:endParaRPr lang="en-US" sz="1200" dirty="0">
              <a:solidFill>
                <a:schemeClr val="tx1"/>
              </a:solidFill>
            </a:endParaRPr>
          </a:p>
          <a:p>
            <a:pPr marL="171450" indent="-171450">
              <a:buFont typeface="Arial" pitchFamily="34" charset="0"/>
              <a:buChar char="•"/>
            </a:pPr>
            <a:r>
              <a:rPr lang="en-US" sz="1200" b="1" dirty="0" smtClean="0">
                <a:solidFill>
                  <a:schemeClr val="tx1"/>
                </a:solidFill>
              </a:rPr>
              <a:t>Prepositional phrase</a:t>
            </a:r>
            <a:r>
              <a:rPr lang="en-US" sz="1200" dirty="0" smtClean="0">
                <a:solidFill>
                  <a:schemeClr val="tx1"/>
                </a:solidFill>
              </a:rPr>
              <a:t>: at the beach, near the stove, at this time</a:t>
            </a:r>
          </a:p>
          <a:p>
            <a:pPr marL="171450" indent="-171450">
              <a:buFont typeface="Arial" pitchFamily="34" charset="0"/>
              <a:buChar char="•"/>
            </a:pPr>
            <a:r>
              <a:rPr lang="en-US" sz="1200" b="1" dirty="0" smtClean="0">
                <a:solidFill>
                  <a:schemeClr val="tx1"/>
                </a:solidFill>
              </a:rPr>
              <a:t>Verbal Phase</a:t>
            </a:r>
            <a:r>
              <a:rPr lang="en-US" sz="1200" dirty="0" smtClean="0">
                <a:solidFill>
                  <a:schemeClr val="tx1"/>
                </a:solidFill>
              </a:rPr>
              <a:t>: building a large dam, to fly in a plane, signed the legal document </a:t>
            </a:r>
          </a:p>
          <a:p>
            <a:endParaRPr lang="en-US" sz="1200" dirty="0">
              <a:solidFill>
                <a:schemeClr val="tx1"/>
              </a:solidFill>
            </a:endParaRPr>
          </a:p>
          <a:p>
            <a:r>
              <a:rPr lang="en-US" sz="1200" dirty="0" smtClean="0">
                <a:solidFill>
                  <a:schemeClr val="tx1"/>
                </a:solidFill>
              </a:rPr>
              <a:t>Examples: </a:t>
            </a:r>
          </a:p>
          <a:p>
            <a:pPr marL="171450" indent="-171450">
              <a:buFontTx/>
              <a:buChar char="-"/>
            </a:pPr>
            <a:r>
              <a:rPr lang="en-IN" sz="1200" dirty="0" smtClean="0">
                <a:solidFill>
                  <a:schemeClr val="tx1"/>
                </a:solidFill>
              </a:rPr>
              <a:t>The </a:t>
            </a:r>
            <a:r>
              <a:rPr lang="en-IN" sz="1200" dirty="0">
                <a:solidFill>
                  <a:schemeClr val="tx1"/>
                </a:solidFill>
              </a:rPr>
              <a:t>sun rises </a:t>
            </a:r>
            <a:r>
              <a:rPr lang="en-IN" sz="1200" b="1" i="1" dirty="0">
                <a:solidFill>
                  <a:schemeClr val="tx1"/>
                </a:solidFill>
              </a:rPr>
              <a:t>in the </a:t>
            </a:r>
            <a:r>
              <a:rPr lang="en-IN" sz="1200" b="1" i="1" dirty="0" smtClean="0">
                <a:solidFill>
                  <a:schemeClr val="tx1"/>
                </a:solidFill>
              </a:rPr>
              <a:t>east</a:t>
            </a:r>
            <a:endParaRPr lang="en-IN" sz="1200" b="1" dirty="0">
              <a:solidFill>
                <a:schemeClr val="tx1"/>
              </a:solidFill>
            </a:endParaRPr>
          </a:p>
          <a:p>
            <a:pPr marL="171450" indent="-171450">
              <a:buFontTx/>
              <a:buChar char="-"/>
            </a:pPr>
            <a:r>
              <a:rPr lang="en-IN" sz="1200" dirty="0" smtClean="0">
                <a:solidFill>
                  <a:schemeClr val="tx1"/>
                </a:solidFill>
              </a:rPr>
              <a:t>Humpty </a:t>
            </a:r>
            <a:r>
              <a:rPr lang="en-IN" sz="1200" dirty="0">
                <a:solidFill>
                  <a:schemeClr val="tx1"/>
                </a:solidFill>
              </a:rPr>
              <a:t>Dumpty sat </a:t>
            </a:r>
            <a:r>
              <a:rPr lang="en-IN" sz="1200" b="1" i="1" dirty="0">
                <a:solidFill>
                  <a:schemeClr val="tx1"/>
                </a:solidFill>
              </a:rPr>
              <a:t>on a </a:t>
            </a:r>
            <a:r>
              <a:rPr lang="en-IN" sz="1200" b="1" i="1" dirty="0" smtClean="0">
                <a:solidFill>
                  <a:schemeClr val="tx1"/>
                </a:solidFill>
              </a:rPr>
              <a:t>wall</a:t>
            </a:r>
            <a:endParaRPr lang="en-IN" sz="1200" b="1" dirty="0" smtClean="0">
              <a:solidFill>
                <a:schemeClr val="tx1"/>
              </a:solidFill>
            </a:endParaRPr>
          </a:p>
          <a:p>
            <a:pPr marL="171450" indent="-171450">
              <a:buFontTx/>
              <a:buChar char="-"/>
            </a:pPr>
            <a:r>
              <a:rPr lang="en-IN" sz="1200" dirty="0" smtClean="0">
                <a:solidFill>
                  <a:schemeClr val="tx1"/>
                </a:solidFill>
              </a:rPr>
              <a:t>She </a:t>
            </a:r>
            <a:r>
              <a:rPr lang="en-IN" sz="1200" dirty="0">
                <a:solidFill>
                  <a:schemeClr val="tx1"/>
                </a:solidFill>
              </a:rPr>
              <a:t>wore a hat </a:t>
            </a:r>
            <a:r>
              <a:rPr lang="en-IN" sz="1200" b="1" i="1" dirty="0">
                <a:solidFill>
                  <a:schemeClr val="tx1"/>
                </a:solidFill>
              </a:rPr>
              <a:t>with blue </a:t>
            </a:r>
            <a:r>
              <a:rPr lang="en-IN" sz="1200" b="1" i="1" dirty="0" smtClean="0">
                <a:solidFill>
                  <a:schemeClr val="tx1"/>
                </a:solidFill>
              </a:rPr>
              <a:t>trimming</a:t>
            </a:r>
            <a:endParaRPr lang="en-IN" sz="1200" b="1" dirty="0">
              <a:solidFill>
                <a:schemeClr val="tx1"/>
              </a:solidFill>
            </a:endParaRPr>
          </a:p>
          <a:p>
            <a:pPr marL="171450" indent="-171450">
              <a:buFontTx/>
              <a:buChar char="-"/>
            </a:pPr>
            <a:r>
              <a:rPr lang="en-IN" sz="1200" dirty="0" smtClean="0">
                <a:solidFill>
                  <a:schemeClr val="tx1"/>
                </a:solidFill>
              </a:rPr>
              <a:t>The </a:t>
            </a:r>
            <a:r>
              <a:rPr lang="en-IN" sz="1200" dirty="0">
                <a:solidFill>
                  <a:schemeClr val="tx1"/>
                </a:solidFill>
              </a:rPr>
              <a:t>accident </a:t>
            </a:r>
            <a:r>
              <a:rPr lang="en-IN" sz="1200" b="1" i="1" dirty="0">
                <a:solidFill>
                  <a:schemeClr val="tx1"/>
                </a:solidFill>
              </a:rPr>
              <a:t>on the bridge</a:t>
            </a:r>
            <a:r>
              <a:rPr lang="en-IN" sz="1200" dirty="0">
                <a:solidFill>
                  <a:schemeClr val="tx1"/>
                </a:solidFill>
              </a:rPr>
              <a:t> was not </a:t>
            </a:r>
            <a:r>
              <a:rPr lang="en-IN" sz="1200" dirty="0" smtClean="0">
                <a:solidFill>
                  <a:schemeClr val="tx1"/>
                </a:solidFill>
              </a:rPr>
              <a:t>serious</a:t>
            </a:r>
          </a:p>
          <a:p>
            <a:pPr marL="171450" indent="-171450">
              <a:buFontTx/>
              <a:buChar char="-"/>
            </a:pPr>
            <a:r>
              <a:rPr lang="en-IN" sz="1200" dirty="0" smtClean="0">
                <a:solidFill>
                  <a:schemeClr val="tx1"/>
                </a:solidFill>
              </a:rPr>
              <a:t>The </a:t>
            </a:r>
            <a:r>
              <a:rPr lang="en-IN" sz="1200" dirty="0">
                <a:solidFill>
                  <a:schemeClr val="tx1"/>
                </a:solidFill>
              </a:rPr>
              <a:t>girl </a:t>
            </a:r>
            <a:r>
              <a:rPr lang="en-IN" sz="1200" b="1" i="1" dirty="0">
                <a:solidFill>
                  <a:schemeClr val="tx1"/>
                </a:solidFill>
              </a:rPr>
              <a:t>with red hair</a:t>
            </a:r>
            <a:r>
              <a:rPr lang="en-IN" sz="1200" b="1" dirty="0">
                <a:solidFill>
                  <a:schemeClr val="tx1"/>
                </a:solidFill>
              </a:rPr>
              <a:t> </a:t>
            </a:r>
            <a:r>
              <a:rPr lang="en-IN" sz="1200" dirty="0">
                <a:solidFill>
                  <a:schemeClr val="tx1"/>
                </a:solidFill>
              </a:rPr>
              <a:t>is an </a:t>
            </a:r>
            <a:r>
              <a:rPr lang="en-IN" sz="1200" dirty="0" smtClean="0">
                <a:solidFill>
                  <a:schemeClr val="tx1"/>
                </a:solidFill>
              </a:rPr>
              <a:t>artist</a:t>
            </a:r>
            <a:endParaRPr lang="en-US" sz="1200" dirty="0" smtClean="0">
              <a:solidFill>
                <a:schemeClr val="tx1"/>
              </a:solidFill>
            </a:endParaRPr>
          </a:p>
          <a:p>
            <a:endParaRPr lang="en-US" sz="1200" dirty="0">
              <a:solidFill>
                <a:schemeClr val="tx1"/>
              </a:solidFill>
            </a:endParaRPr>
          </a:p>
        </p:txBody>
      </p:sp>
      <p:sp>
        <p:nvSpPr>
          <p:cNvPr id="9" name="Rectangle 8"/>
          <p:cNvSpPr/>
          <p:nvPr/>
        </p:nvSpPr>
        <p:spPr>
          <a:xfrm>
            <a:off x="6156176" y="1628800"/>
            <a:ext cx="2808000" cy="3888432"/>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itchFamily="34" charset="0"/>
              <a:buChar char="•"/>
            </a:pPr>
            <a:endParaRPr lang="en-US" sz="1200" dirty="0" smtClean="0">
              <a:solidFill>
                <a:schemeClr val="tx1"/>
              </a:solidFill>
            </a:endParaRPr>
          </a:p>
          <a:p>
            <a:pPr marL="171450" indent="-171450">
              <a:buFont typeface="Arial" pitchFamily="34" charset="0"/>
              <a:buChar char="•"/>
            </a:pPr>
            <a:endParaRPr lang="en-US" sz="1200" dirty="0">
              <a:solidFill>
                <a:schemeClr val="tx1"/>
              </a:solidFill>
            </a:endParaRPr>
          </a:p>
          <a:p>
            <a:pPr marL="171450" indent="-171450">
              <a:buFont typeface="Arial" pitchFamily="34" charset="0"/>
              <a:buChar char="•"/>
            </a:pPr>
            <a:r>
              <a:rPr lang="en-US" sz="1200" dirty="0" smtClean="0">
                <a:solidFill>
                  <a:schemeClr val="tx1"/>
                </a:solidFill>
              </a:rPr>
              <a:t>Must have a subject</a:t>
            </a:r>
          </a:p>
          <a:p>
            <a:pPr marL="171450" indent="-171450">
              <a:buFont typeface="Arial" pitchFamily="34" charset="0"/>
              <a:buChar char="•"/>
            </a:pPr>
            <a:r>
              <a:rPr lang="en-US" sz="1200" dirty="0" smtClean="0">
                <a:solidFill>
                  <a:schemeClr val="tx1"/>
                </a:solidFill>
              </a:rPr>
              <a:t>Must have a verb</a:t>
            </a:r>
          </a:p>
          <a:p>
            <a:pPr marL="171450" indent="-171450">
              <a:buFont typeface="Arial" pitchFamily="34" charset="0"/>
              <a:buChar char="•"/>
            </a:pPr>
            <a:r>
              <a:rPr lang="en-US" sz="1200" dirty="0" smtClean="0">
                <a:solidFill>
                  <a:schemeClr val="tx1"/>
                </a:solidFill>
              </a:rPr>
              <a:t>Must make common-sense/form a complete thought </a:t>
            </a:r>
          </a:p>
          <a:p>
            <a:endParaRPr lang="en-US" sz="1200" dirty="0">
              <a:solidFill>
                <a:schemeClr val="tx1"/>
              </a:solidFill>
            </a:endParaRPr>
          </a:p>
          <a:p>
            <a:r>
              <a:rPr lang="en-US" sz="1200" b="1" dirty="0" smtClean="0">
                <a:solidFill>
                  <a:schemeClr val="tx1"/>
                </a:solidFill>
              </a:rPr>
              <a:t>COMMON ERRORS</a:t>
            </a:r>
          </a:p>
          <a:p>
            <a:r>
              <a:rPr lang="en-US" sz="1200" u="sng" dirty="0" smtClean="0">
                <a:solidFill>
                  <a:schemeClr val="tx1"/>
                </a:solidFill>
              </a:rPr>
              <a:t>Common splice</a:t>
            </a:r>
          </a:p>
          <a:p>
            <a:r>
              <a:rPr lang="en-US" sz="1200" dirty="0" smtClean="0">
                <a:solidFill>
                  <a:schemeClr val="tx1"/>
                </a:solidFill>
              </a:rPr>
              <a:t>This occurs when two independent clauses in a sentence are combined using a comma instead of using a semi-colon or an appropriate conjunction </a:t>
            </a:r>
          </a:p>
          <a:p>
            <a:endParaRPr lang="en-US" sz="1200" dirty="0" smtClean="0">
              <a:solidFill>
                <a:schemeClr val="tx1"/>
              </a:solidFill>
            </a:endParaRPr>
          </a:p>
          <a:p>
            <a:r>
              <a:rPr lang="en-US" sz="1200" dirty="0" smtClean="0">
                <a:solidFill>
                  <a:schemeClr val="tx1"/>
                </a:solidFill>
              </a:rPr>
              <a:t>Incorrect: Tom read the novel, his friend saw the movie</a:t>
            </a:r>
          </a:p>
          <a:p>
            <a:r>
              <a:rPr lang="en-US" sz="1200" dirty="0" smtClean="0">
                <a:solidFill>
                  <a:schemeClr val="tx1"/>
                </a:solidFill>
              </a:rPr>
              <a:t>Correct: Tom read the novel, but his friend saw the movie</a:t>
            </a:r>
          </a:p>
          <a:p>
            <a:r>
              <a:rPr lang="en-US" sz="1200" dirty="0" smtClean="0">
                <a:solidFill>
                  <a:schemeClr val="tx1"/>
                </a:solidFill>
              </a:rPr>
              <a:t>Correct: Tom read the novel; his friend saw the movie </a:t>
            </a:r>
          </a:p>
          <a:p>
            <a:endParaRPr lang="en-US" sz="1200" dirty="0" smtClean="0">
              <a:solidFill>
                <a:schemeClr val="tx1"/>
              </a:solidFill>
            </a:endParaRPr>
          </a:p>
          <a:p>
            <a:pPr marL="171450" indent="-171450">
              <a:buFont typeface="Arial" pitchFamily="34" charset="0"/>
              <a:buChar char="•"/>
            </a:pPr>
            <a:endParaRPr lang="en-US" sz="1200" dirty="0">
              <a:solidFill>
                <a:schemeClr val="tx1"/>
              </a:solidFill>
            </a:endParaRPr>
          </a:p>
          <a:p>
            <a:r>
              <a:rPr lang="en-US" sz="1200" dirty="0" smtClean="0">
                <a:solidFill>
                  <a:schemeClr val="tx1"/>
                </a:solidFill>
              </a:rPr>
              <a:t> </a:t>
            </a:r>
            <a:endParaRPr lang="en-US" sz="1200" dirty="0">
              <a:solidFill>
                <a:schemeClr val="tx1"/>
              </a:solidFill>
            </a:endParaRPr>
          </a:p>
        </p:txBody>
      </p:sp>
    </p:spTree>
    <p:extLst>
      <p:ext uri="{BB962C8B-B14F-4D97-AF65-F5344CB8AC3E}">
        <p14:creationId xmlns:p14="http://schemas.microsoft.com/office/powerpoint/2010/main" val="333684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44" y="0"/>
            <a:ext cx="9152944" cy="620688"/>
          </a:xfrm>
        </p:spPr>
        <p:txBody>
          <a:bodyPr/>
          <a:lstStyle/>
          <a:p>
            <a:r>
              <a:rPr lang="en-US" dirty="0" smtClean="0"/>
              <a:t>PARTS OF SPEECH </a:t>
            </a:r>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546301902"/>
              </p:ext>
            </p:extLst>
          </p:nvPr>
        </p:nvGraphicFramePr>
        <p:xfrm>
          <a:off x="35496" y="641758"/>
          <a:ext cx="9073008" cy="5996792"/>
        </p:xfrm>
        <a:graphic>
          <a:graphicData uri="http://schemas.openxmlformats.org/drawingml/2006/table">
            <a:tbl>
              <a:tblPr firstRow="1" bandRow="1">
                <a:tableStyleId>{5C22544A-7EE6-4342-B048-85BDC9FD1C3A}</a:tableStyleId>
              </a:tblPr>
              <a:tblGrid>
                <a:gridCol w="1224136"/>
                <a:gridCol w="5112568"/>
                <a:gridCol w="2736304"/>
              </a:tblGrid>
              <a:tr h="362389">
                <a:tc>
                  <a:txBody>
                    <a:bodyPr/>
                    <a:lstStyle/>
                    <a:p>
                      <a:r>
                        <a:rPr lang="en-US" sz="1100" dirty="0" smtClean="0">
                          <a:latin typeface="+mj-lt"/>
                        </a:rPr>
                        <a:t>Part of speech</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tcPr>
                </a:tc>
                <a:tc>
                  <a:txBody>
                    <a:bodyPr/>
                    <a:lstStyle/>
                    <a:p>
                      <a:r>
                        <a:rPr lang="en-US" sz="1100" dirty="0" smtClean="0">
                          <a:latin typeface="+mj-lt"/>
                        </a:rPr>
                        <a:t>Definition </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tcPr>
                </a:tc>
                <a:tc>
                  <a:txBody>
                    <a:bodyPr/>
                    <a:lstStyle/>
                    <a:p>
                      <a:r>
                        <a:rPr lang="en-US" sz="1100" dirty="0" smtClean="0">
                          <a:latin typeface="+mj-lt"/>
                        </a:rPr>
                        <a:t>Example </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tcPr>
                </a:tc>
              </a:tr>
              <a:tr h="625493">
                <a:tc>
                  <a:txBody>
                    <a:bodyPr/>
                    <a:lstStyle/>
                    <a:p>
                      <a:r>
                        <a:rPr lang="en-US" sz="1100" b="1" dirty="0" smtClean="0">
                          <a:latin typeface="+mj-lt"/>
                        </a:rPr>
                        <a:t>Noun </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Concrete nouns: person, animal, thing, place </a:t>
                      </a:r>
                    </a:p>
                    <a:p>
                      <a:r>
                        <a:rPr lang="en-US" sz="1100" dirty="0" smtClean="0">
                          <a:latin typeface="+mj-lt"/>
                        </a:rPr>
                        <a:t>Abstract nouns:</a:t>
                      </a:r>
                      <a:r>
                        <a:rPr lang="en-US" sz="1100" baseline="0" dirty="0" smtClean="0">
                          <a:latin typeface="+mj-lt"/>
                        </a:rPr>
                        <a:t> </a:t>
                      </a:r>
                      <a:r>
                        <a:rPr lang="en-IN" sz="1100" dirty="0" smtClean="0">
                          <a:latin typeface="+mj-lt"/>
                        </a:rPr>
                        <a:t>You cannot </a:t>
                      </a:r>
                      <a:r>
                        <a:rPr lang="en-IN" sz="1100" i="1" dirty="0" smtClean="0">
                          <a:latin typeface="+mj-lt"/>
                        </a:rPr>
                        <a:t>see</a:t>
                      </a:r>
                      <a:r>
                        <a:rPr lang="en-IN" sz="1100" dirty="0" smtClean="0">
                          <a:latin typeface="+mj-lt"/>
                        </a:rPr>
                        <a:t> them, </a:t>
                      </a:r>
                      <a:r>
                        <a:rPr lang="en-IN" sz="1100" i="1" dirty="0" smtClean="0">
                          <a:latin typeface="+mj-lt"/>
                        </a:rPr>
                        <a:t>hear</a:t>
                      </a:r>
                      <a:r>
                        <a:rPr lang="en-IN" sz="1100" dirty="0" smtClean="0">
                          <a:latin typeface="+mj-lt"/>
                        </a:rPr>
                        <a:t> them, </a:t>
                      </a:r>
                      <a:r>
                        <a:rPr lang="en-IN" sz="1100" i="1" dirty="0" smtClean="0">
                          <a:latin typeface="+mj-lt"/>
                        </a:rPr>
                        <a:t>smell</a:t>
                      </a:r>
                      <a:r>
                        <a:rPr lang="en-IN" sz="1100" dirty="0" smtClean="0">
                          <a:latin typeface="+mj-lt"/>
                        </a:rPr>
                        <a:t> them, </a:t>
                      </a:r>
                      <a:r>
                        <a:rPr lang="en-IN" sz="1100" i="1" dirty="0" smtClean="0">
                          <a:latin typeface="+mj-lt"/>
                        </a:rPr>
                        <a:t>taste</a:t>
                      </a:r>
                      <a:r>
                        <a:rPr lang="en-IN" sz="1100" dirty="0" smtClean="0">
                          <a:latin typeface="+mj-lt"/>
                        </a:rPr>
                        <a:t> them, or </a:t>
                      </a:r>
                      <a:r>
                        <a:rPr lang="en-IN" sz="1100" i="1" dirty="0" smtClean="0">
                          <a:latin typeface="+mj-lt"/>
                        </a:rPr>
                        <a:t>feel</a:t>
                      </a:r>
                      <a:r>
                        <a:rPr lang="en-IN" sz="1100" dirty="0" smtClean="0">
                          <a:latin typeface="+mj-lt"/>
                        </a:rPr>
                        <a:t> them  (physically)</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Concrete nouns: teacher, airplane, dog</a:t>
                      </a:r>
                    </a:p>
                    <a:p>
                      <a:r>
                        <a:rPr lang="en-US" sz="1100" dirty="0" smtClean="0">
                          <a:latin typeface="+mj-lt"/>
                        </a:rPr>
                        <a:t>Abstract nouns: curiosity, love,</a:t>
                      </a:r>
                      <a:r>
                        <a:rPr lang="en-US" sz="1100" baseline="0" dirty="0" smtClean="0">
                          <a:latin typeface="+mj-lt"/>
                        </a:rPr>
                        <a:t> happiness</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536137">
                <a:tc>
                  <a:txBody>
                    <a:bodyPr/>
                    <a:lstStyle/>
                    <a:p>
                      <a:r>
                        <a:rPr lang="en-US" sz="1100" b="1" dirty="0" smtClean="0">
                          <a:latin typeface="+mj-lt"/>
                        </a:rPr>
                        <a:t>Pronoun</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pPr marL="0" lvl="0" indent="0" algn="l">
                        <a:spcAft>
                          <a:spcPts val="0"/>
                        </a:spcAft>
                        <a:buFont typeface="Times New Roman"/>
                        <a:buNone/>
                      </a:pPr>
                      <a:r>
                        <a:rPr lang="en-US" sz="1100" dirty="0" smtClean="0">
                          <a:effectLst/>
                          <a:latin typeface="+mj-lt"/>
                          <a:ea typeface="Times New Roman"/>
                          <a:cs typeface="Times New Roman"/>
                        </a:rPr>
                        <a:t>Word that takes the place of a noun </a:t>
                      </a:r>
                    </a:p>
                    <a:p>
                      <a:pPr marL="0" lvl="0" indent="0" algn="l">
                        <a:spcAft>
                          <a:spcPts val="0"/>
                        </a:spcAft>
                        <a:buFont typeface="Times New Roman"/>
                        <a:buNone/>
                      </a:pPr>
                      <a:r>
                        <a:rPr lang="en-US" sz="1100" i="0" dirty="0" smtClean="0">
                          <a:effectLst/>
                          <a:latin typeface="+mj-lt"/>
                          <a:ea typeface="Times New Roman"/>
                          <a:cs typeface="Times New Roman"/>
                        </a:rPr>
                        <a:t>Example: I</a:t>
                      </a:r>
                      <a:r>
                        <a:rPr lang="en-US" sz="1100" i="0" dirty="0">
                          <a:effectLst/>
                          <a:latin typeface="+mj-lt"/>
                          <a:ea typeface="Times New Roman"/>
                          <a:cs typeface="Times New Roman"/>
                        </a:rPr>
                        <a:t>, you, he, she, it, </a:t>
                      </a:r>
                      <a:r>
                        <a:rPr lang="en-US" sz="1100" i="0" dirty="0" smtClean="0">
                          <a:effectLst/>
                          <a:latin typeface="+mj-lt"/>
                          <a:ea typeface="Times New Roman"/>
                          <a:cs typeface="Times New Roman"/>
                        </a:rPr>
                        <a:t>we,</a:t>
                      </a:r>
                      <a:r>
                        <a:rPr lang="en-US" sz="1100" i="0" baseline="0" dirty="0" smtClean="0">
                          <a:effectLst/>
                          <a:latin typeface="+mj-lt"/>
                          <a:ea typeface="Times New Roman"/>
                          <a:cs typeface="Times New Roman"/>
                        </a:rPr>
                        <a:t> </a:t>
                      </a:r>
                      <a:r>
                        <a:rPr lang="en-US" sz="1100" i="0" dirty="0" smtClean="0">
                          <a:effectLst/>
                          <a:latin typeface="+mj-lt"/>
                          <a:ea typeface="Times New Roman"/>
                          <a:cs typeface="Times New Roman"/>
                        </a:rPr>
                        <a:t>them,</a:t>
                      </a:r>
                      <a:r>
                        <a:rPr lang="en-US" sz="1100" i="0" baseline="0" dirty="0" smtClean="0">
                          <a:effectLst/>
                          <a:latin typeface="+mj-lt"/>
                          <a:ea typeface="Times New Roman"/>
                          <a:cs typeface="Times New Roman"/>
                        </a:rPr>
                        <a:t> m</a:t>
                      </a:r>
                      <a:r>
                        <a:rPr lang="en-US" sz="1100" i="0" dirty="0" smtClean="0">
                          <a:effectLst/>
                          <a:latin typeface="+mj-lt"/>
                          <a:ea typeface="Times New Roman"/>
                          <a:cs typeface="Times New Roman"/>
                        </a:rPr>
                        <a:t>e</a:t>
                      </a:r>
                      <a:r>
                        <a:rPr lang="en-US" sz="1100" i="0" dirty="0">
                          <a:effectLst/>
                          <a:latin typeface="+mj-lt"/>
                          <a:ea typeface="Times New Roman"/>
                          <a:cs typeface="Times New Roman"/>
                        </a:rPr>
                        <a:t>, you, him, her, it, </a:t>
                      </a:r>
                      <a:r>
                        <a:rPr lang="en-US" sz="1100" i="0" dirty="0" smtClean="0">
                          <a:effectLst/>
                          <a:latin typeface="+mj-lt"/>
                          <a:ea typeface="Times New Roman"/>
                          <a:cs typeface="Times New Roman"/>
                        </a:rPr>
                        <a:t>us,</a:t>
                      </a:r>
                      <a:r>
                        <a:rPr lang="en-US" sz="1100" i="0" baseline="0" dirty="0" smtClean="0">
                          <a:effectLst/>
                          <a:latin typeface="+mj-lt"/>
                          <a:ea typeface="Times New Roman"/>
                          <a:cs typeface="Times New Roman"/>
                        </a:rPr>
                        <a:t> </a:t>
                      </a:r>
                      <a:r>
                        <a:rPr lang="en-US" sz="1100" i="0" dirty="0" smtClean="0">
                          <a:effectLst/>
                          <a:latin typeface="+mj-lt"/>
                          <a:ea typeface="Times New Roman"/>
                          <a:cs typeface="Times New Roman"/>
                        </a:rPr>
                        <a:t> them,</a:t>
                      </a:r>
                      <a:r>
                        <a:rPr lang="en-US" sz="1100" i="0" baseline="0" dirty="0" smtClean="0">
                          <a:effectLst/>
                          <a:latin typeface="+mj-lt"/>
                          <a:ea typeface="Times New Roman"/>
                          <a:cs typeface="Times New Roman"/>
                        </a:rPr>
                        <a:t> m</a:t>
                      </a:r>
                      <a:r>
                        <a:rPr lang="en-US" sz="1100" i="0" dirty="0" smtClean="0">
                          <a:effectLst/>
                          <a:latin typeface="+mj-lt"/>
                          <a:ea typeface="Times New Roman"/>
                          <a:cs typeface="Times New Roman"/>
                        </a:rPr>
                        <a:t>ine</a:t>
                      </a:r>
                      <a:r>
                        <a:rPr lang="en-US" sz="1100" i="0" dirty="0">
                          <a:effectLst/>
                          <a:latin typeface="+mj-lt"/>
                          <a:ea typeface="Times New Roman"/>
                          <a:cs typeface="Times New Roman"/>
                        </a:rPr>
                        <a:t>, yours, his, hers, its, ours, </a:t>
                      </a:r>
                      <a:r>
                        <a:rPr lang="en-US" sz="1100" i="0" dirty="0" smtClean="0">
                          <a:effectLst/>
                          <a:latin typeface="+mj-lt"/>
                          <a:ea typeface="Times New Roman"/>
                          <a:cs typeface="Times New Roman"/>
                        </a:rPr>
                        <a:t>theirs,</a:t>
                      </a:r>
                      <a:r>
                        <a:rPr lang="en-US" sz="1100" i="0" baseline="0" dirty="0" smtClean="0">
                          <a:effectLst/>
                          <a:latin typeface="+mj-lt"/>
                          <a:ea typeface="Times New Roman"/>
                          <a:cs typeface="Times New Roman"/>
                        </a:rPr>
                        <a:t> t</a:t>
                      </a:r>
                      <a:r>
                        <a:rPr lang="en-US" sz="1100" i="0" dirty="0" smtClean="0">
                          <a:effectLst/>
                          <a:latin typeface="+mj-lt"/>
                          <a:ea typeface="Times New Roman"/>
                          <a:cs typeface="Times New Roman"/>
                        </a:rPr>
                        <a:t>his</a:t>
                      </a:r>
                      <a:r>
                        <a:rPr lang="en-US" sz="1100" i="0" dirty="0">
                          <a:effectLst/>
                          <a:latin typeface="+mj-lt"/>
                          <a:ea typeface="Times New Roman"/>
                          <a:cs typeface="Times New Roman"/>
                        </a:rPr>
                        <a:t>, </a:t>
                      </a:r>
                      <a:r>
                        <a:rPr lang="en-US" sz="1100" i="0" dirty="0" smtClean="0">
                          <a:effectLst/>
                          <a:latin typeface="+mj-lt"/>
                          <a:ea typeface="Times New Roman"/>
                          <a:cs typeface="Times New Roman"/>
                        </a:rPr>
                        <a:t>that,</a:t>
                      </a:r>
                      <a:r>
                        <a:rPr lang="en-US" sz="1100" i="0" baseline="0" dirty="0" smtClean="0">
                          <a:effectLst/>
                          <a:latin typeface="+mj-lt"/>
                          <a:ea typeface="Times New Roman"/>
                          <a:cs typeface="Times New Roman"/>
                        </a:rPr>
                        <a:t> w</a:t>
                      </a:r>
                      <a:r>
                        <a:rPr lang="en-US" sz="1100" i="0" dirty="0" smtClean="0">
                          <a:effectLst/>
                          <a:latin typeface="+mj-lt"/>
                          <a:ea typeface="Times New Roman"/>
                          <a:cs typeface="Times New Roman"/>
                        </a:rPr>
                        <a:t>hich</a:t>
                      </a:r>
                      <a:r>
                        <a:rPr lang="en-US" sz="1100" i="0" dirty="0">
                          <a:effectLst/>
                          <a:latin typeface="+mj-lt"/>
                          <a:ea typeface="Times New Roman"/>
                          <a:cs typeface="Times New Roman"/>
                        </a:rPr>
                        <a:t>, </a:t>
                      </a:r>
                      <a:r>
                        <a:rPr lang="en-US" sz="1100" i="0" dirty="0" smtClean="0">
                          <a:effectLst/>
                          <a:latin typeface="+mj-lt"/>
                          <a:ea typeface="Times New Roman"/>
                          <a:cs typeface="Times New Roman"/>
                        </a:rPr>
                        <a:t>who</a:t>
                      </a:r>
                      <a:endParaRPr lang="en-US" sz="1100" i="0" dirty="0">
                        <a:effectLst/>
                        <a:latin typeface="+mj-lt"/>
                        <a:ea typeface="Times New Roman"/>
                        <a:cs typeface="Times New Roman"/>
                      </a:endParaRPr>
                    </a:p>
                  </a:txBody>
                  <a:tcPr marL="114300" marR="114300" marT="0" marB="0">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endParaRPr lang="en-US" sz="110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1161630">
                <a:tc>
                  <a:txBody>
                    <a:bodyPr/>
                    <a:lstStyle/>
                    <a:p>
                      <a:r>
                        <a:rPr lang="en-US" sz="1100" b="1" dirty="0" smtClean="0">
                          <a:latin typeface="+mj-lt"/>
                        </a:rPr>
                        <a:t>Verb</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Verbs express </a:t>
                      </a:r>
                      <a:r>
                        <a:rPr lang="en-US" sz="1100" b="1" dirty="0" smtClean="0">
                          <a:latin typeface="+mj-lt"/>
                        </a:rPr>
                        <a:t>action</a:t>
                      </a:r>
                      <a:r>
                        <a:rPr lang="en-US" sz="1100" dirty="0" smtClean="0">
                          <a:latin typeface="+mj-lt"/>
                        </a:rPr>
                        <a:t> – something</a:t>
                      </a:r>
                      <a:r>
                        <a:rPr lang="en-US" sz="1100" baseline="0" dirty="0" smtClean="0">
                          <a:latin typeface="+mj-lt"/>
                        </a:rPr>
                        <a:t> that a person, animal, force of nature, or thing can </a:t>
                      </a:r>
                      <a:r>
                        <a:rPr lang="en-US" sz="1100" b="1" baseline="0" dirty="0" smtClean="0">
                          <a:latin typeface="+mj-lt"/>
                        </a:rPr>
                        <a:t>DO. For </a:t>
                      </a:r>
                      <a:r>
                        <a:rPr lang="en-US" sz="1100" b="0" baseline="0" dirty="0" smtClean="0">
                          <a:latin typeface="+mj-lt"/>
                        </a:rPr>
                        <a:t>instance, sneezing, laughing, winking </a:t>
                      </a:r>
                    </a:p>
                    <a:p>
                      <a:endParaRPr lang="en-US" sz="1100" b="1" baseline="0" dirty="0" smtClean="0">
                        <a:latin typeface="+mj-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b="1" baseline="0" dirty="0" smtClean="0">
                          <a:latin typeface="+mj-lt"/>
                        </a:rPr>
                        <a:t>State of being </a:t>
                      </a:r>
                      <a:r>
                        <a:rPr lang="en-US" sz="1100" b="0" baseline="0" dirty="0" smtClean="0">
                          <a:latin typeface="+mj-lt"/>
                        </a:rPr>
                        <a:t>– linking verbs connect the subject of a verb to additional information about the subject. Some examples include, any form of the verb be – am, were, has been, are being, might have been – become, and seem</a:t>
                      </a: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IN" sz="1100" dirty="0" smtClean="0">
                          <a:latin typeface="+mj-lt"/>
                        </a:rPr>
                        <a:t>A three-mile run </a:t>
                      </a:r>
                      <a:r>
                        <a:rPr lang="en-IN" sz="1100" b="1" dirty="0" smtClean="0">
                          <a:latin typeface="+mj-lt"/>
                        </a:rPr>
                        <a:t>seems</a:t>
                      </a:r>
                      <a:r>
                        <a:rPr lang="en-IN" sz="1100" dirty="0" smtClean="0">
                          <a:latin typeface="+mj-lt"/>
                        </a:rPr>
                        <a:t> like a marathon during a hot, humid July afternoon</a:t>
                      </a:r>
                    </a:p>
                    <a:p>
                      <a:endParaRPr lang="en-IN" sz="1100" dirty="0" smtClean="0">
                        <a:latin typeface="+mj-lt"/>
                      </a:endParaRPr>
                    </a:p>
                    <a:p>
                      <a:r>
                        <a:rPr lang="en-IN" sz="1100" dirty="0" smtClean="0">
                          <a:latin typeface="+mj-lt"/>
                        </a:rPr>
                        <a:t>During bad storms, trailer parks </a:t>
                      </a:r>
                      <a:r>
                        <a:rPr lang="en-IN" sz="1100" b="1" dirty="0" smtClean="0">
                          <a:latin typeface="+mj-lt"/>
                        </a:rPr>
                        <a:t>are</a:t>
                      </a:r>
                      <a:r>
                        <a:rPr lang="en-IN" sz="1100" dirty="0" smtClean="0">
                          <a:latin typeface="+mj-lt"/>
                        </a:rPr>
                        <a:t> often magnets for tornadoes</a:t>
                      </a:r>
                    </a:p>
                    <a:p>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982918">
                <a:tc>
                  <a:txBody>
                    <a:bodyPr/>
                    <a:lstStyle/>
                    <a:p>
                      <a:r>
                        <a:rPr lang="en-US" sz="1100" b="1" dirty="0" smtClean="0">
                          <a:latin typeface="+mj-lt"/>
                        </a:rPr>
                        <a:t>Adjective </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kern="1200" dirty="0" smtClean="0">
                          <a:solidFill>
                            <a:schemeClr val="dk1"/>
                          </a:solidFill>
                          <a:effectLst/>
                          <a:latin typeface="+mj-lt"/>
                          <a:ea typeface="+mn-ea"/>
                          <a:cs typeface="+mn-cs"/>
                        </a:rPr>
                        <a:t>A</a:t>
                      </a:r>
                      <a:r>
                        <a:rPr lang="en-US" sz="1100" kern="1200" baseline="0" dirty="0" smtClean="0">
                          <a:solidFill>
                            <a:schemeClr val="dk1"/>
                          </a:solidFill>
                          <a:effectLst/>
                          <a:latin typeface="+mj-lt"/>
                          <a:ea typeface="+mn-ea"/>
                          <a:cs typeface="+mn-cs"/>
                        </a:rPr>
                        <a:t> word </a:t>
                      </a:r>
                      <a:r>
                        <a:rPr lang="en-US" sz="1100" kern="1200" dirty="0" smtClean="0">
                          <a:solidFill>
                            <a:schemeClr val="dk1"/>
                          </a:solidFill>
                          <a:effectLst/>
                          <a:latin typeface="+mj-lt"/>
                          <a:ea typeface="+mn-ea"/>
                          <a:cs typeface="+mn-cs"/>
                        </a:rPr>
                        <a:t>that modifies a </a:t>
                      </a:r>
                      <a:r>
                        <a:rPr lang="en-US" sz="1100" u="sng" kern="1200" dirty="0" smtClean="0">
                          <a:solidFill>
                            <a:schemeClr val="dk1"/>
                          </a:solidFill>
                          <a:effectLst/>
                          <a:latin typeface="+mj-lt"/>
                          <a:ea typeface="+mn-ea"/>
                          <a:cs typeface="+mn-cs"/>
                        </a:rPr>
                        <a:t>NOUN</a:t>
                      </a:r>
                      <a:r>
                        <a:rPr lang="en-US" sz="1100" kern="1200" dirty="0" smtClean="0">
                          <a:solidFill>
                            <a:schemeClr val="dk1"/>
                          </a:solidFill>
                          <a:effectLst/>
                          <a:latin typeface="+mj-lt"/>
                          <a:ea typeface="+mn-ea"/>
                          <a:cs typeface="+mn-cs"/>
                        </a:rPr>
                        <a:t> or a </a:t>
                      </a:r>
                      <a:r>
                        <a:rPr lang="en-US" sz="1100" u="sng" kern="1200" dirty="0" smtClean="0">
                          <a:solidFill>
                            <a:schemeClr val="dk1"/>
                          </a:solidFill>
                          <a:effectLst/>
                          <a:latin typeface="+mj-lt"/>
                          <a:ea typeface="+mn-ea"/>
                          <a:cs typeface="+mn-cs"/>
                        </a:rPr>
                        <a:t>PRONOUN</a:t>
                      </a:r>
                      <a:r>
                        <a:rPr lang="en-US" sz="1100" kern="1200" dirty="0" smtClean="0">
                          <a:solidFill>
                            <a:schemeClr val="dk1"/>
                          </a:solidFill>
                          <a:effectLst/>
                          <a:latin typeface="+mj-lt"/>
                          <a:ea typeface="+mn-ea"/>
                          <a:cs typeface="+mn-cs"/>
                        </a:rPr>
                        <a:t> by describing, identifying, or quantifying words</a:t>
                      </a:r>
                    </a:p>
                    <a:p>
                      <a:pPr marL="171450" indent="-171450">
                        <a:buFontTx/>
                        <a:buChar char="-"/>
                      </a:pPr>
                      <a:r>
                        <a:rPr lang="en-US" sz="1100" kern="1200" dirty="0" smtClean="0">
                          <a:solidFill>
                            <a:schemeClr val="dk1"/>
                          </a:solidFill>
                          <a:effectLst/>
                          <a:latin typeface="+mj-lt"/>
                          <a:ea typeface="+mn-ea"/>
                          <a:cs typeface="+mn-cs"/>
                        </a:rPr>
                        <a:t>What kind?</a:t>
                      </a:r>
                    </a:p>
                    <a:p>
                      <a:pPr marL="171450" indent="-171450">
                        <a:buFontTx/>
                        <a:buChar char="-"/>
                      </a:pPr>
                      <a:r>
                        <a:rPr lang="en-US" sz="1100" kern="1200" dirty="0" smtClean="0">
                          <a:solidFill>
                            <a:schemeClr val="dk1"/>
                          </a:solidFill>
                          <a:effectLst/>
                          <a:latin typeface="+mj-lt"/>
                          <a:ea typeface="+mn-ea"/>
                          <a:cs typeface="+mn-cs"/>
                        </a:rPr>
                        <a:t>Which</a:t>
                      </a:r>
                      <a:r>
                        <a:rPr lang="en-US" sz="1100" kern="1200" baseline="0" dirty="0" smtClean="0">
                          <a:solidFill>
                            <a:schemeClr val="dk1"/>
                          </a:solidFill>
                          <a:effectLst/>
                          <a:latin typeface="+mj-lt"/>
                          <a:ea typeface="+mn-ea"/>
                          <a:cs typeface="+mn-cs"/>
                        </a:rPr>
                        <a:t> one?</a:t>
                      </a:r>
                    </a:p>
                    <a:p>
                      <a:pPr marL="171450" indent="-171450">
                        <a:buFontTx/>
                        <a:buChar char="-"/>
                      </a:pPr>
                      <a:r>
                        <a:rPr lang="en-US" sz="1100" kern="1200" baseline="0" dirty="0" smtClean="0">
                          <a:solidFill>
                            <a:schemeClr val="dk1"/>
                          </a:solidFill>
                          <a:effectLst/>
                          <a:latin typeface="+mj-lt"/>
                          <a:ea typeface="+mn-ea"/>
                          <a:cs typeface="+mn-cs"/>
                        </a:rPr>
                        <a:t>How much? </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Smith is a </a:t>
                      </a:r>
                      <a:r>
                        <a:rPr lang="en-US" sz="1100" b="1" dirty="0" smtClean="0">
                          <a:latin typeface="+mj-lt"/>
                        </a:rPr>
                        <a:t>famous</a:t>
                      </a:r>
                      <a:r>
                        <a:rPr lang="en-US" sz="1100" baseline="0" dirty="0" smtClean="0">
                          <a:latin typeface="+mj-lt"/>
                        </a:rPr>
                        <a:t> explorer</a:t>
                      </a:r>
                    </a:p>
                    <a:p>
                      <a:r>
                        <a:rPr lang="en-US" sz="1100" baseline="0" dirty="0" smtClean="0">
                          <a:latin typeface="+mj-lt"/>
                        </a:rPr>
                        <a:t>Sidney Sheldon has written </a:t>
                      </a:r>
                      <a:r>
                        <a:rPr lang="en-US" sz="1100" b="1" baseline="0" dirty="0" smtClean="0">
                          <a:latin typeface="+mj-lt"/>
                        </a:rPr>
                        <a:t>thirty</a:t>
                      </a:r>
                      <a:r>
                        <a:rPr lang="en-US" sz="1100" baseline="0" dirty="0" smtClean="0">
                          <a:latin typeface="+mj-lt"/>
                        </a:rPr>
                        <a:t> novels </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1519055">
                <a:tc>
                  <a:txBody>
                    <a:bodyPr/>
                    <a:lstStyle/>
                    <a:p>
                      <a:r>
                        <a:rPr lang="en-US" sz="1100" b="1" dirty="0" smtClean="0">
                          <a:latin typeface="+mj-lt"/>
                        </a:rPr>
                        <a:t>Adverb </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kern="1200" dirty="0" smtClean="0">
                          <a:solidFill>
                            <a:schemeClr val="dk1"/>
                          </a:solidFill>
                          <a:effectLst/>
                          <a:latin typeface="+mj-lt"/>
                          <a:ea typeface="+mn-ea"/>
                          <a:cs typeface="+mn-cs"/>
                        </a:rPr>
                        <a:t>A word that modifies everything but nouns and pronouns</a:t>
                      </a:r>
                      <a:r>
                        <a:rPr lang="en-US" sz="1100" kern="1200" baseline="0" dirty="0" smtClean="0">
                          <a:solidFill>
                            <a:schemeClr val="dk1"/>
                          </a:solidFill>
                          <a:effectLst/>
                          <a:latin typeface="+mj-lt"/>
                          <a:ea typeface="+mn-ea"/>
                          <a:cs typeface="+mn-cs"/>
                        </a:rPr>
                        <a:t> – </a:t>
                      </a:r>
                      <a:r>
                        <a:rPr lang="en-US" sz="1100" kern="1200" dirty="0" smtClean="0">
                          <a:solidFill>
                            <a:schemeClr val="dk1"/>
                          </a:solidFill>
                          <a:effectLst/>
                          <a:latin typeface="+mj-lt"/>
                          <a:ea typeface="+mn-ea"/>
                          <a:cs typeface="+mn-cs"/>
                        </a:rPr>
                        <a:t>modifies</a:t>
                      </a:r>
                      <a:r>
                        <a:rPr lang="en-US" sz="1100" kern="1200" baseline="0" dirty="0" smtClean="0">
                          <a:solidFill>
                            <a:schemeClr val="dk1"/>
                          </a:solidFill>
                          <a:effectLst/>
                          <a:latin typeface="+mj-lt"/>
                          <a:ea typeface="+mn-ea"/>
                          <a:cs typeface="+mn-cs"/>
                        </a:rPr>
                        <a:t> </a:t>
                      </a:r>
                      <a:r>
                        <a:rPr lang="en-US" sz="1100" kern="1200" dirty="0" smtClean="0">
                          <a:solidFill>
                            <a:schemeClr val="dk1"/>
                          </a:solidFill>
                          <a:effectLst/>
                          <a:latin typeface="+mj-lt"/>
                          <a:ea typeface="+mn-ea"/>
                          <a:cs typeface="+mn-cs"/>
                        </a:rPr>
                        <a:t> </a:t>
                      </a:r>
                      <a:r>
                        <a:rPr lang="en-US" sz="1100" u="sng" kern="1200" dirty="0" smtClean="0">
                          <a:solidFill>
                            <a:schemeClr val="dk1"/>
                          </a:solidFill>
                          <a:effectLst/>
                          <a:latin typeface="+mj-lt"/>
                          <a:ea typeface="+mn-ea"/>
                          <a:cs typeface="+mn-cs"/>
                        </a:rPr>
                        <a:t>ADJECTIVES, VERBS AND OTHER ADVERBS. </a:t>
                      </a:r>
                      <a:r>
                        <a:rPr lang="en-IN" sz="1100" kern="1200" dirty="0" smtClean="0">
                          <a:solidFill>
                            <a:schemeClr val="dk1"/>
                          </a:solidFill>
                          <a:effectLst/>
                          <a:latin typeface="+mj-lt"/>
                          <a:ea typeface="+mn-ea"/>
                          <a:cs typeface="+mn-cs"/>
                        </a:rPr>
                        <a:t>Most adverbs end in </a:t>
                      </a:r>
                      <a:r>
                        <a:rPr lang="en-IN" sz="1100" b="1" i="1" kern="1200" dirty="0" smtClean="0">
                          <a:solidFill>
                            <a:schemeClr val="dk1"/>
                          </a:solidFill>
                          <a:effectLst/>
                          <a:latin typeface="+mj-lt"/>
                          <a:ea typeface="+mn-ea"/>
                          <a:cs typeface="+mn-cs"/>
                        </a:rPr>
                        <a:t>–</a:t>
                      </a:r>
                      <a:r>
                        <a:rPr lang="en-IN" sz="1100" b="1" i="1" kern="1200" dirty="0" err="1" smtClean="0">
                          <a:solidFill>
                            <a:schemeClr val="dk1"/>
                          </a:solidFill>
                          <a:effectLst/>
                          <a:latin typeface="+mj-lt"/>
                          <a:ea typeface="+mn-ea"/>
                          <a:cs typeface="+mn-cs"/>
                        </a:rPr>
                        <a:t>ly</a:t>
                      </a:r>
                      <a:r>
                        <a:rPr lang="en-US" sz="1100" b="0" i="0" u="none" kern="1200" dirty="0" smtClean="0">
                          <a:solidFill>
                            <a:schemeClr val="dk1"/>
                          </a:solidFill>
                          <a:effectLst/>
                          <a:latin typeface="+mj-lt"/>
                          <a:ea typeface="+mn-ea"/>
                          <a:cs typeface="+mn-cs"/>
                        </a:rPr>
                        <a:t>. </a:t>
                      </a:r>
                      <a:endParaRPr lang="en-US" sz="1100" u="none" kern="1200" dirty="0" smtClean="0">
                        <a:solidFill>
                          <a:schemeClr val="dk1"/>
                        </a:solidFill>
                        <a:effectLst/>
                        <a:latin typeface="+mj-lt"/>
                        <a:ea typeface="+mn-ea"/>
                        <a:cs typeface="+mn-cs"/>
                      </a:endParaRPr>
                    </a:p>
                    <a:p>
                      <a:endParaRPr lang="en-US" sz="1100" kern="1200" dirty="0" smtClean="0">
                        <a:solidFill>
                          <a:schemeClr val="dk1"/>
                        </a:solidFill>
                        <a:effectLst/>
                        <a:latin typeface="+mj-lt"/>
                        <a:ea typeface="+mn-ea"/>
                        <a:cs typeface="+mn-cs"/>
                      </a:endParaRPr>
                    </a:p>
                    <a:p>
                      <a:r>
                        <a:rPr lang="en-US" sz="1100" kern="1200" dirty="0" smtClean="0">
                          <a:solidFill>
                            <a:schemeClr val="dk1"/>
                          </a:solidFill>
                          <a:effectLst/>
                          <a:latin typeface="+mj-lt"/>
                          <a:ea typeface="+mn-ea"/>
                          <a:cs typeface="+mn-cs"/>
                        </a:rPr>
                        <a:t>A word is an adverb if it answers</a:t>
                      </a:r>
                    </a:p>
                    <a:p>
                      <a:pPr marL="171450" indent="-171450">
                        <a:buFontTx/>
                        <a:buChar char="-"/>
                      </a:pPr>
                      <a:r>
                        <a:rPr lang="en-US" sz="1100" i="0" kern="1200" dirty="0" smtClean="0">
                          <a:solidFill>
                            <a:schemeClr val="dk1"/>
                          </a:solidFill>
                          <a:effectLst/>
                          <a:latin typeface="+mj-lt"/>
                          <a:ea typeface="+mn-ea"/>
                          <a:cs typeface="+mn-cs"/>
                        </a:rPr>
                        <a:t>How?</a:t>
                      </a:r>
                    </a:p>
                    <a:p>
                      <a:pPr marL="171450" indent="-171450">
                        <a:buFontTx/>
                        <a:buChar char="-"/>
                      </a:pPr>
                      <a:r>
                        <a:rPr lang="en-US" sz="1100" i="0" kern="1200" dirty="0" smtClean="0">
                          <a:solidFill>
                            <a:schemeClr val="dk1"/>
                          </a:solidFill>
                          <a:effectLst/>
                          <a:latin typeface="+mj-lt"/>
                          <a:ea typeface="+mn-ea"/>
                          <a:cs typeface="+mn-cs"/>
                        </a:rPr>
                        <a:t>When?</a:t>
                      </a:r>
                    </a:p>
                    <a:p>
                      <a:pPr marL="171450" indent="-171450">
                        <a:buFontTx/>
                        <a:buChar char="-"/>
                      </a:pPr>
                      <a:r>
                        <a:rPr lang="en-US" sz="1100" i="0" kern="1200" dirty="0" smtClean="0">
                          <a:solidFill>
                            <a:schemeClr val="dk1"/>
                          </a:solidFill>
                          <a:effectLst/>
                          <a:latin typeface="+mj-lt"/>
                          <a:ea typeface="+mn-ea"/>
                          <a:cs typeface="+mn-cs"/>
                        </a:rPr>
                        <a:t>Where?</a:t>
                      </a:r>
                      <a:endParaRPr lang="en-US" sz="1100" i="0" kern="1200" baseline="0" dirty="0" smtClean="0">
                        <a:solidFill>
                          <a:schemeClr val="dk1"/>
                        </a:solidFill>
                        <a:effectLst/>
                        <a:latin typeface="+mj-lt"/>
                        <a:ea typeface="+mn-ea"/>
                        <a:cs typeface="+mn-cs"/>
                      </a:endParaRPr>
                    </a:p>
                    <a:p>
                      <a:pPr marL="171450" indent="-171450">
                        <a:buFontTx/>
                        <a:buChar char="-"/>
                      </a:pPr>
                      <a:r>
                        <a:rPr lang="en-US" sz="1100" i="0" kern="1200" baseline="0" dirty="0" smtClean="0">
                          <a:solidFill>
                            <a:schemeClr val="dk1"/>
                          </a:solidFill>
                          <a:effectLst/>
                          <a:latin typeface="+mj-lt"/>
                          <a:ea typeface="+mn-ea"/>
                          <a:cs typeface="+mn-cs"/>
                        </a:rPr>
                        <a:t>Why? </a:t>
                      </a:r>
                      <a:endParaRPr lang="en-US" sz="1100" i="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We’ll use the</a:t>
                      </a:r>
                      <a:r>
                        <a:rPr lang="en-US" sz="1100" baseline="0" dirty="0" smtClean="0">
                          <a:latin typeface="+mj-lt"/>
                        </a:rPr>
                        <a:t> new software program tomorrow</a:t>
                      </a:r>
                    </a:p>
                    <a:p>
                      <a:endParaRPr lang="en-US" sz="1100" baseline="0" dirty="0" smtClean="0">
                        <a:latin typeface="+mj-lt"/>
                      </a:endParaRPr>
                    </a:p>
                    <a:p>
                      <a:r>
                        <a:rPr lang="en-US" sz="1100" baseline="0" dirty="0" smtClean="0">
                          <a:latin typeface="+mj-lt"/>
                        </a:rPr>
                        <a:t>He climbed the ladder slowly</a:t>
                      </a:r>
                    </a:p>
                    <a:p>
                      <a:endParaRPr lang="en-US" sz="1100" baseline="0" dirty="0" smtClean="0">
                        <a:latin typeface="+mj-lt"/>
                      </a:endParaRPr>
                    </a:p>
                    <a:p>
                      <a:endParaRPr lang="en-US" sz="1100" baseline="0" dirty="0" smtClean="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446781">
                <a:tc>
                  <a:txBody>
                    <a:bodyPr/>
                    <a:lstStyle/>
                    <a:p>
                      <a:r>
                        <a:rPr lang="en-US" sz="1100" b="1" dirty="0" smtClean="0">
                          <a:latin typeface="+mj-lt"/>
                        </a:rPr>
                        <a:t>Conjunction </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Connecting words:</a:t>
                      </a:r>
                      <a:r>
                        <a:rPr lang="en-US" sz="1100" baseline="0" dirty="0" smtClean="0">
                          <a:latin typeface="+mj-lt"/>
                        </a:rPr>
                        <a:t> </a:t>
                      </a:r>
                      <a:r>
                        <a:rPr lang="en-IN" sz="1100" dirty="0" smtClean="0">
                          <a:latin typeface="+mj-lt"/>
                        </a:rPr>
                        <a:t>and, but, or, nor, for, yet, so,</a:t>
                      </a:r>
                      <a:r>
                        <a:rPr lang="en-IN" sz="1100" baseline="0" dirty="0" smtClean="0">
                          <a:latin typeface="+mj-lt"/>
                        </a:rPr>
                        <a:t> </a:t>
                      </a:r>
                      <a:r>
                        <a:rPr lang="en-US" sz="1100" dirty="0" smtClean="0">
                          <a:latin typeface="+mj-lt"/>
                        </a:rPr>
                        <a:t>although, because, since, unless</a:t>
                      </a: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IN" sz="1100" i="0" dirty="0" smtClean="0">
                          <a:latin typeface="+mj-lt"/>
                        </a:rPr>
                        <a:t>Jack </a:t>
                      </a:r>
                      <a:r>
                        <a:rPr lang="en-IN" sz="1100" b="1" i="0" dirty="0" smtClean="0">
                          <a:latin typeface="+mj-lt"/>
                        </a:rPr>
                        <a:t>and</a:t>
                      </a:r>
                      <a:r>
                        <a:rPr lang="en-IN" sz="1100" i="0" dirty="0" smtClean="0">
                          <a:latin typeface="+mj-lt"/>
                        </a:rPr>
                        <a:t> Jill went</a:t>
                      </a:r>
                      <a:r>
                        <a:rPr lang="en-IN" sz="1100" i="0" baseline="0" dirty="0" smtClean="0">
                          <a:latin typeface="+mj-lt"/>
                        </a:rPr>
                        <a:t> up the hill</a:t>
                      </a:r>
                      <a:endParaRPr lang="en-IN" sz="1100" i="0" dirty="0" smtClean="0">
                        <a:latin typeface="+mj-lt"/>
                      </a:endParaRPr>
                    </a:p>
                    <a:p>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r h="362389">
                <a:tc>
                  <a:txBody>
                    <a:bodyPr/>
                    <a:lstStyle/>
                    <a:p>
                      <a:r>
                        <a:rPr lang="en-US" sz="1100" b="1" dirty="0" smtClean="0">
                          <a:latin typeface="+mj-lt"/>
                        </a:rPr>
                        <a:t>Preposition </a:t>
                      </a:r>
                      <a:endParaRPr lang="en-US" sz="1100" b="1"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US" sz="1100" dirty="0" smtClean="0">
                          <a:latin typeface="+mj-lt"/>
                        </a:rPr>
                        <a:t>Links nouns,</a:t>
                      </a:r>
                      <a:r>
                        <a:rPr lang="en-US" sz="1100" baseline="0" dirty="0" smtClean="0">
                          <a:latin typeface="+mj-lt"/>
                        </a:rPr>
                        <a:t> phrases and pronouns to other words in the sentence</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c>
                  <a:txBody>
                    <a:bodyPr/>
                    <a:lstStyle/>
                    <a:p>
                      <a:r>
                        <a:rPr lang="en-IN" sz="1100" dirty="0" smtClean="0">
                          <a:latin typeface="+mj-lt"/>
                        </a:rPr>
                        <a:t>The book is </a:t>
                      </a:r>
                      <a:r>
                        <a:rPr lang="en-IN" sz="1100" b="1" dirty="0" smtClean="0">
                          <a:latin typeface="+mj-lt"/>
                        </a:rPr>
                        <a:t>on</a:t>
                      </a:r>
                      <a:r>
                        <a:rPr lang="en-IN" sz="1100" dirty="0" smtClean="0">
                          <a:latin typeface="+mj-lt"/>
                        </a:rPr>
                        <a:t> the table</a:t>
                      </a:r>
                      <a:endParaRPr lang="en-US" sz="1100" dirty="0">
                        <a:latin typeface="+mj-lt"/>
                      </a:endParaRPr>
                    </a:p>
                  </a:txBody>
                  <a:tcPr>
                    <a:lnL w="6350" cap="flat" cmpd="sng" algn="ctr">
                      <a:solidFill>
                        <a:schemeClr val="tx2">
                          <a:lumMod val="20000"/>
                          <a:lumOff val="80000"/>
                        </a:schemeClr>
                      </a:solidFill>
                      <a:prstDash val="solid"/>
                      <a:round/>
                      <a:headEnd type="none" w="med" len="med"/>
                      <a:tailEnd type="none" w="med" len="med"/>
                    </a:lnL>
                    <a:lnR w="6350" cap="flat" cmpd="sng" algn="ctr">
                      <a:solidFill>
                        <a:schemeClr val="tx2">
                          <a:lumMod val="20000"/>
                          <a:lumOff val="80000"/>
                        </a:schemeClr>
                      </a:solidFill>
                      <a:prstDash val="solid"/>
                      <a:round/>
                      <a:headEnd type="none" w="med" len="med"/>
                      <a:tailEnd type="none" w="med" len="med"/>
                    </a:lnR>
                    <a:lnT w="6350" cap="flat" cmpd="sng" algn="ctr">
                      <a:solidFill>
                        <a:schemeClr val="tx2">
                          <a:lumMod val="20000"/>
                          <a:lumOff val="80000"/>
                        </a:schemeClr>
                      </a:solidFill>
                      <a:prstDash val="solid"/>
                      <a:round/>
                      <a:headEnd type="none" w="med" len="med"/>
                      <a:tailEnd type="none" w="med" len="med"/>
                    </a:lnT>
                    <a:lnB w="6350" cap="flat" cmpd="sng" algn="ctr">
                      <a:solidFill>
                        <a:schemeClr val="tx2">
                          <a:lumMod val="20000"/>
                          <a:lumOff val="80000"/>
                        </a:schemeClr>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25025691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KEY CONCEPTS IN SENTENCE CORRECTION </a:t>
            </a:r>
            <a:endParaRPr lang="en-US" dirty="0"/>
          </a:p>
        </p:txBody>
      </p:sp>
      <p:sp>
        <p:nvSpPr>
          <p:cNvPr id="5" name="Rectangle 4"/>
          <p:cNvSpPr/>
          <p:nvPr/>
        </p:nvSpPr>
        <p:spPr>
          <a:xfrm>
            <a:off x="59304" y="1383280"/>
            <a:ext cx="1632376" cy="2765800"/>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CONCISION</a:t>
            </a:r>
          </a:p>
          <a:p>
            <a:pPr algn="ctr"/>
            <a:endParaRPr lang="en-US" sz="1400" dirty="0" smtClean="0"/>
          </a:p>
          <a:p>
            <a:pPr lvl="0"/>
            <a:r>
              <a:rPr lang="en-US" sz="1400" dirty="0" smtClean="0">
                <a:solidFill>
                  <a:schemeClr val="tx1"/>
                </a:solidFill>
              </a:rPr>
              <a:t>Refers to </a:t>
            </a:r>
            <a:r>
              <a:rPr lang="en-US" sz="1400" b="1" dirty="0" smtClean="0">
                <a:solidFill>
                  <a:schemeClr val="tx1"/>
                </a:solidFill>
              </a:rPr>
              <a:t>brevity</a:t>
            </a:r>
            <a:r>
              <a:rPr lang="en-US" sz="1400" dirty="0" smtClean="0">
                <a:solidFill>
                  <a:schemeClr val="tx1"/>
                </a:solidFill>
              </a:rPr>
              <a:t> – is the sentence written as economically as possible? </a:t>
            </a:r>
          </a:p>
          <a:p>
            <a:pPr algn="ctr"/>
            <a:r>
              <a:rPr lang="en-US" sz="1400" dirty="0" smtClean="0"/>
              <a:t>  </a:t>
            </a:r>
            <a:endParaRPr lang="en-US" sz="1400" dirty="0"/>
          </a:p>
        </p:txBody>
      </p:sp>
      <p:sp>
        <p:nvSpPr>
          <p:cNvPr id="7" name="Rectangle 6"/>
          <p:cNvSpPr/>
          <p:nvPr/>
        </p:nvSpPr>
        <p:spPr>
          <a:xfrm>
            <a:off x="1763690" y="1383281"/>
            <a:ext cx="7272806" cy="2765800"/>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rPr>
              <a:t>Avoid redundancy - </a:t>
            </a:r>
            <a:r>
              <a:rPr lang="en-US" sz="1000" dirty="0">
                <a:solidFill>
                  <a:schemeClr val="tx1"/>
                </a:solidFill>
              </a:rPr>
              <a:t>if a word can be removed without altering the meaning of the sentence, it is redundant and should be eliminated </a:t>
            </a:r>
          </a:p>
          <a:p>
            <a:r>
              <a:rPr lang="en-US" sz="1000" b="1" u="sng" dirty="0">
                <a:solidFill>
                  <a:schemeClr val="tx1"/>
                </a:solidFill>
              </a:rPr>
              <a:t>Example: </a:t>
            </a:r>
          </a:p>
          <a:p>
            <a:pPr marL="171450" lvl="6" indent="-171450">
              <a:buFont typeface="Arial" pitchFamily="34" charset="0"/>
              <a:buChar char="•"/>
            </a:pPr>
            <a:r>
              <a:rPr lang="en-US" sz="1000" dirty="0">
                <a:solidFill>
                  <a:schemeClr val="tx1"/>
                </a:solidFill>
              </a:rPr>
              <a:t>Past experience reveals that cancer patients rarely ever exhibit the exact same symptoms</a:t>
            </a:r>
          </a:p>
          <a:p>
            <a:pPr marL="171450" lvl="6" indent="-171450">
              <a:buFont typeface="Arial" pitchFamily="34" charset="0"/>
              <a:buChar char="•"/>
            </a:pPr>
            <a:r>
              <a:rPr lang="en-US" sz="1000" dirty="0">
                <a:solidFill>
                  <a:schemeClr val="tx1"/>
                </a:solidFill>
              </a:rPr>
              <a:t>In the example above, the word “past” is implicit in “experience” and can be eliminated. Similarly the words “ever” and “exact” are only used for emphasis (a practice the GMAT does not condone)</a:t>
            </a:r>
          </a:p>
          <a:p>
            <a:pPr marL="171450" lvl="6" indent="-171450">
              <a:buFont typeface="Arial" pitchFamily="34" charset="0"/>
              <a:buChar char="•"/>
            </a:pPr>
            <a:r>
              <a:rPr lang="en-US" sz="1000" dirty="0">
                <a:solidFill>
                  <a:schemeClr val="tx1"/>
                </a:solidFill>
              </a:rPr>
              <a:t>Correct: Experience reveals that cancer patients rarely exhibit the same symptoms</a:t>
            </a:r>
          </a:p>
          <a:p>
            <a:endParaRPr lang="en-US" sz="1000" dirty="0">
              <a:solidFill>
                <a:schemeClr val="tx1"/>
              </a:solidFill>
            </a:endParaRPr>
          </a:p>
          <a:p>
            <a:r>
              <a:rPr lang="en-US" sz="1000" b="1" dirty="0">
                <a:solidFill>
                  <a:schemeClr val="tx1"/>
                </a:solidFill>
              </a:rPr>
              <a:t>A common redundancy trap is the use of words with the same meaning</a:t>
            </a:r>
          </a:p>
          <a:p>
            <a:r>
              <a:rPr lang="en-US" sz="1000" b="1" u="sng" dirty="0">
                <a:solidFill>
                  <a:schemeClr val="tx1"/>
                </a:solidFill>
              </a:rPr>
              <a:t>Example:</a:t>
            </a:r>
          </a:p>
          <a:p>
            <a:pPr marL="228600" lvl="0" indent="-228600">
              <a:buFont typeface="Arial" pitchFamily="34" charset="0"/>
              <a:buChar char="•"/>
            </a:pPr>
            <a:r>
              <a:rPr lang="en-US" sz="1000" dirty="0">
                <a:solidFill>
                  <a:schemeClr val="tx1"/>
                </a:solidFill>
              </a:rPr>
              <a:t>The value of the stock rose by a 10% increase</a:t>
            </a:r>
          </a:p>
          <a:p>
            <a:pPr marL="228600" lvl="0" indent="-228600">
              <a:buFont typeface="Arial" pitchFamily="34" charset="0"/>
              <a:buChar char="•"/>
            </a:pPr>
            <a:r>
              <a:rPr lang="en-US" sz="1000" dirty="0">
                <a:solidFill>
                  <a:schemeClr val="tx1"/>
                </a:solidFill>
              </a:rPr>
              <a:t>Since rose and increase both imply growth, only one is needed to convey the correct meaning</a:t>
            </a:r>
          </a:p>
          <a:p>
            <a:pPr lvl="0"/>
            <a:endParaRPr lang="en-US" sz="1000" dirty="0">
              <a:solidFill>
                <a:schemeClr val="tx1"/>
              </a:solidFill>
            </a:endParaRPr>
          </a:p>
          <a:p>
            <a:r>
              <a:rPr lang="en-US" sz="1000" b="1" dirty="0">
                <a:solidFill>
                  <a:schemeClr val="tx1"/>
                </a:solidFill>
              </a:rPr>
              <a:t>“Being” almost always signals redundancy and should be avoided wherever possible</a:t>
            </a:r>
          </a:p>
          <a:p>
            <a:pPr lvl="0"/>
            <a:endParaRPr lang="en-US" sz="1000" dirty="0">
              <a:solidFill>
                <a:schemeClr val="tx1"/>
              </a:solidFill>
            </a:endParaRPr>
          </a:p>
        </p:txBody>
      </p:sp>
      <p:sp>
        <p:nvSpPr>
          <p:cNvPr id="10" name="Rectangle 9"/>
          <p:cNvSpPr/>
          <p:nvPr/>
        </p:nvSpPr>
        <p:spPr>
          <a:xfrm>
            <a:off x="58992" y="678182"/>
            <a:ext cx="1632688" cy="669357"/>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CORRECTNESS   </a:t>
            </a:r>
            <a:endParaRPr lang="en-US" sz="1400" dirty="0"/>
          </a:p>
        </p:txBody>
      </p:sp>
      <p:sp>
        <p:nvSpPr>
          <p:cNvPr id="11" name="Rectangle 10"/>
          <p:cNvSpPr/>
          <p:nvPr/>
        </p:nvSpPr>
        <p:spPr>
          <a:xfrm>
            <a:off x="1763688" y="678182"/>
            <a:ext cx="7272807" cy="669357"/>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solidFill>
                  <a:schemeClr val="tx1"/>
                </a:solidFill>
              </a:rPr>
              <a:t>Subject </a:t>
            </a:r>
            <a:r>
              <a:rPr lang="en-US" sz="1000" dirty="0">
                <a:solidFill>
                  <a:schemeClr val="tx1"/>
                </a:solidFill>
              </a:rPr>
              <a:t>– verb </a:t>
            </a:r>
            <a:r>
              <a:rPr lang="en-US" sz="1000" dirty="0" smtClean="0">
                <a:solidFill>
                  <a:schemeClr val="tx1"/>
                </a:solidFill>
              </a:rPr>
              <a:t>agreement; Verb tense; Voice </a:t>
            </a:r>
            <a:r>
              <a:rPr lang="en-US" sz="1000" dirty="0">
                <a:solidFill>
                  <a:schemeClr val="tx1"/>
                </a:solidFill>
              </a:rPr>
              <a:t>&amp; </a:t>
            </a:r>
            <a:r>
              <a:rPr lang="en-US" sz="1000" dirty="0" smtClean="0">
                <a:solidFill>
                  <a:schemeClr val="tx1"/>
                </a:solidFill>
              </a:rPr>
              <a:t>mood; Pronouns; Modifiers; Parallelism; Comparisons; Idioms  </a:t>
            </a:r>
            <a:endParaRPr lang="en-US" sz="1000" dirty="0">
              <a:solidFill>
                <a:schemeClr val="tx1"/>
              </a:solidFill>
            </a:endParaRPr>
          </a:p>
        </p:txBody>
      </p:sp>
      <p:sp>
        <p:nvSpPr>
          <p:cNvPr id="12" name="Rectangle 11"/>
          <p:cNvSpPr/>
          <p:nvPr/>
        </p:nvSpPr>
        <p:spPr>
          <a:xfrm>
            <a:off x="58993" y="4149080"/>
            <a:ext cx="1632688" cy="2636911"/>
          </a:xfrm>
          <a:prstGeom prst="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CLARITY</a:t>
            </a:r>
          </a:p>
          <a:p>
            <a:pPr algn="ctr"/>
            <a:endParaRPr lang="en-US" sz="1400" dirty="0" smtClean="0"/>
          </a:p>
          <a:p>
            <a:pPr lvl="0"/>
            <a:r>
              <a:rPr lang="en-US" sz="1400" dirty="0"/>
              <a:t>Refers </a:t>
            </a:r>
            <a:r>
              <a:rPr lang="en-US" sz="1400" b="1" dirty="0"/>
              <a:t>to intelligibility</a:t>
            </a:r>
            <a:r>
              <a:rPr lang="en-US" sz="1400" dirty="0"/>
              <a:t> – is the meaning of the sentence obvious and unambiguous? </a:t>
            </a:r>
          </a:p>
          <a:p>
            <a:pPr algn="ctr"/>
            <a:r>
              <a:rPr lang="en-US" sz="1400" dirty="0" smtClean="0"/>
              <a:t> </a:t>
            </a:r>
          </a:p>
        </p:txBody>
      </p:sp>
      <p:sp>
        <p:nvSpPr>
          <p:cNvPr id="13" name="Rectangle 12"/>
          <p:cNvSpPr/>
          <p:nvPr/>
        </p:nvSpPr>
        <p:spPr>
          <a:xfrm>
            <a:off x="1776723" y="4149080"/>
            <a:ext cx="7259961" cy="2636911"/>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If an answer choice alters the original meaning (or intent) of the sentence, it is incorrect. Most instances of altered meaning fall into four broad categories: </a:t>
            </a:r>
          </a:p>
          <a:p>
            <a:pPr marL="228600" indent="-228600">
              <a:buAutoNum type="arabicPeriod"/>
            </a:pPr>
            <a:r>
              <a:rPr lang="en-US" sz="1000" b="1" dirty="0" smtClean="0">
                <a:solidFill>
                  <a:schemeClr val="tx1"/>
                </a:solidFill>
              </a:rPr>
              <a:t>Word placement</a:t>
            </a:r>
          </a:p>
          <a:p>
            <a:pPr marL="228600" indent="-228600">
              <a:buAutoNum type="arabicPeriod"/>
            </a:pPr>
            <a:r>
              <a:rPr lang="en-US" sz="1000" b="1" dirty="0" smtClean="0">
                <a:solidFill>
                  <a:schemeClr val="tx1"/>
                </a:solidFill>
              </a:rPr>
              <a:t>Known </a:t>
            </a:r>
            <a:r>
              <a:rPr lang="en-US" sz="1000" b="1" dirty="0">
                <a:solidFill>
                  <a:schemeClr val="tx1"/>
                </a:solidFill>
              </a:rPr>
              <a:t>vs. </a:t>
            </a:r>
            <a:r>
              <a:rPr lang="en-US" sz="1000" b="1" dirty="0" smtClean="0">
                <a:solidFill>
                  <a:schemeClr val="tx1"/>
                </a:solidFill>
              </a:rPr>
              <a:t>Unknown</a:t>
            </a:r>
          </a:p>
          <a:p>
            <a:pPr marL="363538" indent="-188913">
              <a:buAutoNum type="romanLcPeriod"/>
            </a:pPr>
            <a:r>
              <a:rPr lang="en-US" sz="1000" dirty="0" smtClean="0">
                <a:solidFill>
                  <a:schemeClr val="tx1"/>
                </a:solidFill>
              </a:rPr>
              <a:t>The original sentence is </a:t>
            </a:r>
            <a:r>
              <a:rPr lang="en-US" sz="1000" b="1" dirty="0" smtClean="0">
                <a:solidFill>
                  <a:schemeClr val="tx1"/>
                </a:solidFill>
              </a:rPr>
              <a:t>certain</a:t>
            </a:r>
            <a:r>
              <a:rPr lang="en-US" sz="1000" dirty="0" smtClean="0">
                <a:solidFill>
                  <a:schemeClr val="tx1"/>
                </a:solidFill>
              </a:rPr>
              <a:t> about an outcome but the answer choices indicate </a:t>
            </a:r>
            <a:r>
              <a:rPr lang="en-US" sz="1000" b="1" dirty="0" smtClean="0">
                <a:solidFill>
                  <a:schemeClr val="tx1"/>
                </a:solidFill>
              </a:rPr>
              <a:t>uncertainty</a:t>
            </a:r>
            <a:r>
              <a:rPr lang="en-US" sz="1000" dirty="0" smtClean="0">
                <a:solidFill>
                  <a:schemeClr val="tx1"/>
                </a:solidFill>
              </a:rPr>
              <a:t> (or vice versa)</a:t>
            </a:r>
          </a:p>
          <a:p>
            <a:pPr marL="363538" indent="-188913">
              <a:buFontTx/>
              <a:buAutoNum type="romanLcPeriod"/>
            </a:pPr>
            <a:r>
              <a:rPr lang="en-US" sz="1000" dirty="0" smtClean="0">
                <a:solidFill>
                  <a:schemeClr val="tx1"/>
                </a:solidFill>
              </a:rPr>
              <a:t>The original sentence discusses a </a:t>
            </a:r>
            <a:r>
              <a:rPr lang="en-US" sz="1000" b="1" dirty="0" smtClean="0">
                <a:solidFill>
                  <a:schemeClr val="tx1"/>
                </a:solidFill>
              </a:rPr>
              <a:t>hypothetical</a:t>
            </a:r>
            <a:r>
              <a:rPr lang="en-US" sz="1000" dirty="0" smtClean="0">
                <a:solidFill>
                  <a:schemeClr val="tx1"/>
                </a:solidFill>
              </a:rPr>
              <a:t> </a:t>
            </a:r>
            <a:r>
              <a:rPr lang="en-US" sz="1000" b="1" dirty="0" smtClean="0">
                <a:solidFill>
                  <a:schemeClr val="tx1"/>
                </a:solidFill>
              </a:rPr>
              <a:t>situation</a:t>
            </a:r>
            <a:r>
              <a:rPr lang="en-US" sz="1000" dirty="0" smtClean="0">
                <a:solidFill>
                  <a:schemeClr val="tx1"/>
                </a:solidFill>
              </a:rPr>
              <a:t> but the answer choices present it as an </a:t>
            </a:r>
            <a:r>
              <a:rPr lang="en-US" sz="1000" b="1" dirty="0" smtClean="0">
                <a:solidFill>
                  <a:schemeClr val="tx1"/>
                </a:solidFill>
              </a:rPr>
              <a:t>actual situation</a:t>
            </a:r>
            <a:r>
              <a:rPr lang="en-US" sz="1000" dirty="0" smtClean="0">
                <a:solidFill>
                  <a:schemeClr val="tx1"/>
                </a:solidFill>
              </a:rPr>
              <a:t> (or vice versa) </a:t>
            </a:r>
          </a:p>
          <a:p>
            <a:pPr marL="261938" indent="-261938">
              <a:buAutoNum type="arabicPeriod" startAt="3"/>
            </a:pPr>
            <a:r>
              <a:rPr lang="en-US" sz="1000" b="1" dirty="0" smtClean="0">
                <a:solidFill>
                  <a:schemeClr val="tx1"/>
                </a:solidFill>
              </a:rPr>
              <a:t>Multiple meanings</a:t>
            </a:r>
          </a:p>
          <a:p>
            <a:pPr marL="261938" indent="-261938">
              <a:buAutoNum type="arabicPeriod" startAt="3"/>
            </a:pPr>
            <a:r>
              <a:rPr lang="en-US" sz="1000" b="1" dirty="0" smtClean="0">
                <a:solidFill>
                  <a:schemeClr val="tx1"/>
                </a:solidFill>
              </a:rPr>
              <a:t>Such </a:t>
            </a:r>
            <a:r>
              <a:rPr lang="en-US" sz="1000" b="1" dirty="0">
                <a:solidFill>
                  <a:schemeClr val="tx1"/>
                </a:solidFill>
              </a:rPr>
              <a:t>as vs. </a:t>
            </a:r>
            <a:r>
              <a:rPr lang="en-US" sz="1000" b="1" dirty="0" smtClean="0">
                <a:solidFill>
                  <a:schemeClr val="tx1"/>
                </a:solidFill>
              </a:rPr>
              <a:t>Like</a:t>
            </a:r>
            <a:endParaRPr lang="en-US" sz="1000" b="1" dirty="0" smtClean="0"/>
          </a:p>
        </p:txBody>
      </p:sp>
    </p:spTree>
    <p:extLst>
      <p:ext uri="{BB962C8B-B14F-4D97-AF65-F5344CB8AC3E}">
        <p14:creationId xmlns:p14="http://schemas.microsoft.com/office/powerpoint/2010/main" val="1717379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KEY CONCEPTS IN SENTENCE CORRECTION – CLARITY CONTINUED</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992552727"/>
              </p:ext>
            </p:extLst>
          </p:nvPr>
        </p:nvGraphicFramePr>
        <p:xfrm>
          <a:off x="107504" y="789773"/>
          <a:ext cx="8928992" cy="5576062"/>
        </p:xfrm>
        <a:graphic>
          <a:graphicData uri="http://schemas.openxmlformats.org/drawingml/2006/table">
            <a:tbl>
              <a:tblPr firstRow="1" bandRow="1">
                <a:tableStyleId>{5C22544A-7EE6-4342-B048-85BDC9FD1C3A}</a:tableStyleId>
              </a:tblPr>
              <a:tblGrid>
                <a:gridCol w="1512168"/>
                <a:gridCol w="2952328"/>
                <a:gridCol w="4464496"/>
              </a:tblGrid>
              <a:tr h="370840">
                <a:tc>
                  <a:txBody>
                    <a:bodyPr/>
                    <a:lstStyle/>
                    <a:p>
                      <a:r>
                        <a:rPr lang="en-US" sz="1100" dirty="0" smtClean="0">
                          <a:latin typeface="+mj-lt"/>
                        </a:rPr>
                        <a:t>Category</a:t>
                      </a:r>
                      <a:endParaRPr lang="en-US" sz="1100" dirty="0">
                        <a:latin typeface="+mj-lt"/>
                      </a:endParaRPr>
                    </a:p>
                  </a:txBody>
                  <a:tcPr/>
                </a:tc>
                <a:tc>
                  <a:txBody>
                    <a:bodyPr/>
                    <a:lstStyle/>
                    <a:p>
                      <a:r>
                        <a:rPr lang="en-US" sz="1100" dirty="0" smtClean="0">
                          <a:latin typeface="+mj-lt"/>
                        </a:rPr>
                        <a:t>Description</a:t>
                      </a:r>
                      <a:endParaRPr lang="en-US" sz="1100" dirty="0">
                        <a:latin typeface="+mj-lt"/>
                      </a:endParaRPr>
                    </a:p>
                  </a:txBody>
                  <a:tcPr/>
                </a:tc>
                <a:tc>
                  <a:txBody>
                    <a:bodyPr/>
                    <a:lstStyle/>
                    <a:p>
                      <a:r>
                        <a:rPr lang="en-US" sz="1100" dirty="0" smtClean="0">
                          <a:latin typeface="+mj-lt"/>
                        </a:rPr>
                        <a:t>Example </a:t>
                      </a:r>
                      <a:endParaRPr lang="en-US" sz="1100" dirty="0">
                        <a:latin typeface="+mj-lt"/>
                      </a:endParaRPr>
                    </a:p>
                  </a:txBody>
                  <a:tcPr/>
                </a:tc>
              </a:tr>
              <a:tr h="370840">
                <a:tc>
                  <a:txBody>
                    <a:bodyPr/>
                    <a:lstStyle/>
                    <a:p>
                      <a:pPr>
                        <a:lnSpc>
                          <a:spcPct val="115000"/>
                        </a:lnSpc>
                        <a:spcAft>
                          <a:spcPts val="0"/>
                        </a:spcAft>
                      </a:pPr>
                      <a:r>
                        <a:rPr lang="en-US" sz="1100" b="1" dirty="0">
                          <a:effectLst/>
                          <a:latin typeface="+mj-lt"/>
                          <a:ea typeface="Calibri"/>
                          <a:cs typeface="Times New Roman"/>
                        </a:rPr>
                        <a:t>Word Placement </a:t>
                      </a:r>
                    </a:p>
                  </a:txBody>
                  <a:tcPr marL="68580" marR="68580" marT="0" marB="0">
                    <a:solidFill>
                      <a:schemeClr val="accent1">
                        <a:lumMod val="40000"/>
                        <a:lumOff val="60000"/>
                      </a:schemeClr>
                    </a:solidFill>
                  </a:tcPr>
                </a:tc>
                <a:tc>
                  <a:txBody>
                    <a:bodyPr/>
                    <a:lstStyle/>
                    <a:p>
                      <a:pPr>
                        <a:lnSpc>
                          <a:spcPct val="115000"/>
                        </a:lnSpc>
                        <a:spcAft>
                          <a:spcPts val="0"/>
                        </a:spcAft>
                      </a:pPr>
                      <a:r>
                        <a:rPr lang="en-US" sz="1100" dirty="0">
                          <a:effectLst/>
                          <a:latin typeface="+mj-lt"/>
                          <a:ea typeface="Calibri"/>
                          <a:cs typeface="Times New Roman"/>
                        </a:rPr>
                        <a:t>Be aware of words that </a:t>
                      </a:r>
                      <a:r>
                        <a:rPr lang="en-US" sz="1100" b="1" dirty="0">
                          <a:effectLst/>
                          <a:latin typeface="+mj-lt"/>
                          <a:ea typeface="Calibri"/>
                          <a:cs typeface="Times New Roman"/>
                        </a:rPr>
                        <a:t>move from one position to the other</a:t>
                      </a:r>
                      <a:r>
                        <a:rPr lang="en-US" sz="1100" dirty="0">
                          <a:effectLst/>
                          <a:latin typeface="+mj-lt"/>
                          <a:ea typeface="Calibri"/>
                          <a:cs typeface="Times New Roman"/>
                        </a:rPr>
                        <a:t>; the placement of a single word can alter the meaning of the sentence</a:t>
                      </a:r>
                    </a:p>
                  </a:txBody>
                  <a:tcPr marL="68580" marR="68580" marT="0" marB="0">
                    <a:solidFill>
                      <a:schemeClr val="accent1">
                        <a:lumMod val="40000"/>
                        <a:lumOff val="60000"/>
                      </a:schemeClr>
                    </a:solidFill>
                  </a:tcPr>
                </a:tc>
                <a:tc>
                  <a:txBody>
                    <a:bodyPr/>
                    <a:lstStyle/>
                    <a:p>
                      <a:pPr>
                        <a:lnSpc>
                          <a:spcPct val="115000"/>
                        </a:lnSpc>
                        <a:spcAft>
                          <a:spcPts val="0"/>
                        </a:spcAft>
                      </a:pPr>
                      <a:r>
                        <a:rPr lang="en-US" sz="1100" b="1" i="0" dirty="0">
                          <a:effectLst/>
                          <a:latin typeface="+mj-lt"/>
                          <a:ea typeface="Calibri"/>
                          <a:cs typeface="Times New Roman"/>
                        </a:rPr>
                        <a:t>All</a:t>
                      </a:r>
                      <a:r>
                        <a:rPr lang="en-US" sz="1100" i="0" dirty="0">
                          <a:effectLst/>
                          <a:latin typeface="+mj-lt"/>
                          <a:ea typeface="Calibri"/>
                          <a:cs typeface="Times New Roman"/>
                        </a:rPr>
                        <a:t> the children are covered with mud</a:t>
                      </a:r>
                    </a:p>
                    <a:p>
                      <a:pPr>
                        <a:lnSpc>
                          <a:spcPct val="115000"/>
                        </a:lnSpc>
                        <a:spcAft>
                          <a:spcPts val="0"/>
                        </a:spcAft>
                      </a:pPr>
                      <a:r>
                        <a:rPr lang="en-US" sz="1100" i="0" dirty="0">
                          <a:effectLst/>
                          <a:latin typeface="+mj-lt"/>
                          <a:ea typeface="Calibri"/>
                          <a:cs typeface="Times New Roman"/>
                        </a:rPr>
                        <a:t>The children are </a:t>
                      </a:r>
                      <a:r>
                        <a:rPr lang="en-US" sz="1100" b="1" i="0" dirty="0">
                          <a:effectLst/>
                          <a:latin typeface="+mj-lt"/>
                          <a:ea typeface="Calibri"/>
                          <a:cs typeface="Times New Roman"/>
                        </a:rPr>
                        <a:t>all</a:t>
                      </a:r>
                      <a:r>
                        <a:rPr lang="en-US" sz="1100" i="0" dirty="0">
                          <a:effectLst/>
                          <a:latin typeface="+mj-lt"/>
                          <a:ea typeface="Calibri"/>
                          <a:cs typeface="Times New Roman"/>
                        </a:rPr>
                        <a:t> covered with mud </a:t>
                      </a:r>
                    </a:p>
                    <a:p>
                      <a:pPr>
                        <a:lnSpc>
                          <a:spcPct val="115000"/>
                        </a:lnSpc>
                        <a:spcAft>
                          <a:spcPts val="0"/>
                        </a:spcAft>
                      </a:pPr>
                      <a:r>
                        <a:rPr lang="en-US" sz="1100" i="0" dirty="0">
                          <a:effectLst/>
                          <a:latin typeface="+mj-lt"/>
                          <a:ea typeface="Calibri"/>
                          <a:cs typeface="Times New Roman"/>
                        </a:rPr>
                        <a:t> </a:t>
                      </a:r>
                    </a:p>
                    <a:p>
                      <a:pPr>
                        <a:lnSpc>
                          <a:spcPct val="115000"/>
                        </a:lnSpc>
                        <a:spcAft>
                          <a:spcPts val="0"/>
                        </a:spcAft>
                      </a:pPr>
                      <a:r>
                        <a:rPr lang="en-US" sz="1100" i="0" dirty="0">
                          <a:effectLst/>
                          <a:latin typeface="+mj-lt"/>
                          <a:ea typeface="Calibri"/>
                          <a:cs typeface="Times New Roman"/>
                        </a:rPr>
                        <a:t>In these sentences, the </a:t>
                      </a:r>
                      <a:r>
                        <a:rPr lang="en-US" sz="1100" b="1" i="0" dirty="0">
                          <a:effectLst/>
                          <a:latin typeface="+mj-lt"/>
                          <a:ea typeface="Calibri"/>
                          <a:cs typeface="Times New Roman"/>
                        </a:rPr>
                        <a:t>placement</a:t>
                      </a:r>
                      <a:r>
                        <a:rPr lang="en-US" sz="1100" i="0" dirty="0">
                          <a:effectLst/>
                          <a:latin typeface="+mj-lt"/>
                          <a:ea typeface="Calibri"/>
                          <a:cs typeface="Times New Roman"/>
                        </a:rPr>
                        <a:t> of </a:t>
                      </a:r>
                      <a:r>
                        <a:rPr lang="en-US" sz="1100" b="1" i="0" dirty="0">
                          <a:effectLst/>
                          <a:latin typeface="+mj-lt"/>
                          <a:ea typeface="Calibri"/>
                          <a:cs typeface="Times New Roman"/>
                        </a:rPr>
                        <a:t>all</a:t>
                      </a:r>
                      <a:r>
                        <a:rPr lang="en-US" sz="1100" i="0" dirty="0">
                          <a:effectLst/>
                          <a:latin typeface="+mj-lt"/>
                          <a:ea typeface="Calibri"/>
                          <a:cs typeface="Times New Roman"/>
                        </a:rPr>
                        <a:t> shifts the focus from the number of children covered with mud to the extent to which the children are covered by it</a:t>
                      </a:r>
                    </a:p>
                  </a:txBody>
                  <a:tcPr marL="68580" marR="68580" marT="0" marB="0">
                    <a:solidFill>
                      <a:schemeClr val="accent1">
                        <a:lumMod val="40000"/>
                        <a:lumOff val="60000"/>
                      </a:schemeClr>
                    </a:solidFill>
                  </a:tcPr>
                </a:tc>
              </a:tr>
              <a:tr h="370840">
                <a:tc rowSpan="2">
                  <a:txBody>
                    <a:bodyPr/>
                    <a:lstStyle/>
                    <a:p>
                      <a:pPr>
                        <a:lnSpc>
                          <a:spcPct val="115000"/>
                        </a:lnSpc>
                        <a:spcAft>
                          <a:spcPts val="0"/>
                        </a:spcAft>
                      </a:pPr>
                      <a:r>
                        <a:rPr lang="en-US" sz="1100" b="1" dirty="0">
                          <a:effectLst/>
                          <a:latin typeface="+mj-lt"/>
                          <a:ea typeface="Calibri"/>
                          <a:cs typeface="Times New Roman"/>
                        </a:rPr>
                        <a:t>Known vs. Unknown </a:t>
                      </a:r>
                    </a:p>
                  </a:txBody>
                  <a:tcPr marL="68580" marR="68580" marT="0" marB="0">
                    <a:solidFill>
                      <a:schemeClr val="accent1">
                        <a:lumMod val="20000"/>
                        <a:lumOff val="80000"/>
                      </a:schemeClr>
                    </a:solidFill>
                  </a:tcPr>
                </a:tc>
                <a:tc>
                  <a:txBody>
                    <a:bodyPr/>
                    <a:lstStyle/>
                    <a:p>
                      <a:pPr>
                        <a:lnSpc>
                          <a:spcPct val="115000"/>
                        </a:lnSpc>
                        <a:spcAft>
                          <a:spcPts val="0"/>
                        </a:spcAft>
                      </a:pPr>
                      <a:r>
                        <a:rPr lang="en-US" sz="1100">
                          <a:effectLst/>
                          <a:latin typeface="+mj-lt"/>
                          <a:ea typeface="Calibri"/>
                          <a:cs typeface="Times New Roman"/>
                        </a:rPr>
                        <a:t>The original sentence is </a:t>
                      </a:r>
                      <a:r>
                        <a:rPr lang="en-US" sz="1100" b="1">
                          <a:effectLst/>
                          <a:latin typeface="+mj-lt"/>
                          <a:ea typeface="Calibri"/>
                          <a:cs typeface="Times New Roman"/>
                        </a:rPr>
                        <a:t>certain</a:t>
                      </a:r>
                      <a:r>
                        <a:rPr lang="en-US" sz="1100">
                          <a:effectLst/>
                          <a:latin typeface="+mj-lt"/>
                          <a:ea typeface="Calibri"/>
                          <a:cs typeface="Times New Roman"/>
                        </a:rPr>
                        <a:t> about an outcome but the answer choices indicate </a:t>
                      </a:r>
                      <a:r>
                        <a:rPr lang="en-US" sz="1100" b="1">
                          <a:effectLst/>
                          <a:latin typeface="+mj-lt"/>
                          <a:ea typeface="Calibri"/>
                          <a:cs typeface="Times New Roman"/>
                        </a:rPr>
                        <a:t>uncertainty</a:t>
                      </a:r>
                      <a:r>
                        <a:rPr lang="en-US" sz="1100">
                          <a:effectLst/>
                          <a:latin typeface="+mj-lt"/>
                          <a:ea typeface="Calibri"/>
                          <a:cs typeface="Times New Roman"/>
                        </a:rPr>
                        <a:t> (or vice versa)</a:t>
                      </a:r>
                    </a:p>
                    <a:p>
                      <a:pPr>
                        <a:lnSpc>
                          <a:spcPct val="115000"/>
                        </a:lnSpc>
                        <a:spcAft>
                          <a:spcPts val="0"/>
                        </a:spcAft>
                      </a:pPr>
                      <a:r>
                        <a:rPr lang="en-US" sz="1100">
                          <a:effectLst/>
                          <a:latin typeface="+mj-lt"/>
                          <a:ea typeface="Calibri"/>
                          <a:cs typeface="Times New Roman"/>
                        </a:rPr>
                        <a:t> </a:t>
                      </a:r>
                    </a:p>
                  </a:txBody>
                  <a:tcPr marL="68580" marR="68580" marT="0" marB="0">
                    <a:solidFill>
                      <a:schemeClr val="accent1">
                        <a:lumMod val="20000"/>
                        <a:lumOff val="80000"/>
                      </a:schemeClr>
                    </a:solidFill>
                  </a:tcPr>
                </a:tc>
                <a:tc>
                  <a:txBody>
                    <a:bodyPr/>
                    <a:lstStyle/>
                    <a:p>
                      <a:pPr>
                        <a:lnSpc>
                          <a:spcPct val="115000"/>
                        </a:lnSpc>
                        <a:spcAft>
                          <a:spcPts val="0"/>
                        </a:spcAft>
                      </a:pPr>
                      <a:r>
                        <a:rPr lang="en-US" sz="1100" b="1" i="0" dirty="0">
                          <a:effectLst/>
                          <a:latin typeface="+mj-lt"/>
                          <a:ea typeface="Calibri"/>
                          <a:cs typeface="Times New Roman"/>
                        </a:rPr>
                        <a:t>Certain: </a:t>
                      </a:r>
                      <a:r>
                        <a:rPr lang="en-US" sz="1100" i="0" dirty="0">
                          <a:effectLst/>
                          <a:latin typeface="+mj-lt"/>
                          <a:ea typeface="Calibri"/>
                          <a:cs typeface="Times New Roman"/>
                        </a:rPr>
                        <a:t>The court ruled that the plaintiff </a:t>
                      </a:r>
                      <a:r>
                        <a:rPr lang="en-US" sz="1100" b="1" i="0" dirty="0">
                          <a:effectLst/>
                          <a:latin typeface="+mj-lt"/>
                          <a:ea typeface="Calibri"/>
                          <a:cs typeface="Times New Roman"/>
                        </a:rPr>
                        <a:t>must </a:t>
                      </a:r>
                      <a:r>
                        <a:rPr lang="en-US" sz="1100" i="0" dirty="0">
                          <a:effectLst/>
                          <a:latin typeface="+mj-lt"/>
                          <a:ea typeface="Calibri"/>
                          <a:cs typeface="Times New Roman"/>
                        </a:rPr>
                        <a:t>pay full damages</a:t>
                      </a:r>
                    </a:p>
                    <a:p>
                      <a:pPr>
                        <a:lnSpc>
                          <a:spcPct val="115000"/>
                        </a:lnSpc>
                        <a:spcAft>
                          <a:spcPts val="0"/>
                        </a:spcAft>
                      </a:pPr>
                      <a:r>
                        <a:rPr lang="en-US" sz="1100" b="1" i="0" dirty="0">
                          <a:effectLst/>
                          <a:latin typeface="+mj-lt"/>
                          <a:ea typeface="Calibri"/>
                          <a:cs typeface="Times New Roman"/>
                        </a:rPr>
                        <a:t> </a:t>
                      </a:r>
                      <a:endParaRPr lang="en-US" sz="1100" i="0" dirty="0">
                        <a:effectLst/>
                        <a:latin typeface="+mj-lt"/>
                        <a:ea typeface="Calibri"/>
                        <a:cs typeface="Times New Roman"/>
                      </a:endParaRPr>
                    </a:p>
                    <a:p>
                      <a:pPr>
                        <a:lnSpc>
                          <a:spcPct val="115000"/>
                        </a:lnSpc>
                        <a:spcAft>
                          <a:spcPts val="0"/>
                        </a:spcAft>
                      </a:pPr>
                      <a:r>
                        <a:rPr lang="en-US" sz="1100" b="1" i="0" dirty="0">
                          <a:effectLst/>
                          <a:latin typeface="+mj-lt"/>
                          <a:ea typeface="Calibri"/>
                          <a:cs typeface="Times New Roman"/>
                        </a:rPr>
                        <a:t>Uncertain: </a:t>
                      </a:r>
                      <a:r>
                        <a:rPr lang="en-US" sz="1100" i="0" dirty="0">
                          <a:effectLst/>
                          <a:latin typeface="+mj-lt"/>
                          <a:ea typeface="Calibri"/>
                          <a:cs typeface="Times New Roman"/>
                        </a:rPr>
                        <a:t>The court ruled that the plaintiff </a:t>
                      </a:r>
                      <a:r>
                        <a:rPr lang="en-US" sz="1100" b="1" i="0" dirty="0">
                          <a:effectLst/>
                          <a:latin typeface="+mj-lt"/>
                          <a:ea typeface="Calibri"/>
                          <a:cs typeface="Times New Roman"/>
                        </a:rPr>
                        <a:t>should</a:t>
                      </a:r>
                      <a:r>
                        <a:rPr lang="en-US" sz="1100" i="0" dirty="0">
                          <a:effectLst/>
                          <a:latin typeface="+mj-lt"/>
                          <a:ea typeface="Calibri"/>
                          <a:cs typeface="Times New Roman"/>
                        </a:rPr>
                        <a:t> pay full damages</a:t>
                      </a:r>
                    </a:p>
                  </a:txBody>
                  <a:tcPr marL="68580" marR="68580" marT="0" marB="0">
                    <a:solidFill>
                      <a:schemeClr val="accent1">
                        <a:lumMod val="20000"/>
                        <a:lumOff val="80000"/>
                      </a:schemeClr>
                    </a:solidFill>
                  </a:tcPr>
                </a:tc>
              </a:tr>
              <a:tr h="370840">
                <a:tc vMerge="1">
                  <a:txBody>
                    <a:bodyPr/>
                    <a:lstStyle/>
                    <a:p>
                      <a:endParaRPr lang="en-US"/>
                    </a:p>
                  </a:txBody>
                  <a:tcPr/>
                </a:tc>
                <a:tc>
                  <a:txBody>
                    <a:bodyPr/>
                    <a:lstStyle/>
                    <a:p>
                      <a:pPr>
                        <a:lnSpc>
                          <a:spcPct val="115000"/>
                        </a:lnSpc>
                        <a:spcAft>
                          <a:spcPts val="0"/>
                        </a:spcAft>
                      </a:pPr>
                      <a:r>
                        <a:rPr lang="en-US" sz="1100">
                          <a:effectLst/>
                          <a:latin typeface="+mj-lt"/>
                          <a:ea typeface="Calibri"/>
                          <a:cs typeface="Times New Roman"/>
                        </a:rPr>
                        <a:t>The original sentence discusses a </a:t>
                      </a:r>
                      <a:r>
                        <a:rPr lang="en-US" sz="1100" b="1">
                          <a:effectLst/>
                          <a:latin typeface="+mj-lt"/>
                          <a:ea typeface="Calibri"/>
                          <a:cs typeface="Times New Roman"/>
                        </a:rPr>
                        <a:t>hypothetical</a:t>
                      </a:r>
                      <a:r>
                        <a:rPr lang="en-US" sz="1100">
                          <a:effectLst/>
                          <a:latin typeface="+mj-lt"/>
                          <a:ea typeface="Calibri"/>
                          <a:cs typeface="Times New Roman"/>
                        </a:rPr>
                        <a:t> </a:t>
                      </a:r>
                      <a:r>
                        <a:rPr lang="en-US" sz="1100" b="1">
                          <a:effectLst/>
                          <a:latin typeface="+mj-lt"/>
                          <a:ea typeface="Calibri"/>
                          <a:cs typeface="Times New Roman"/>
                        </a:rPr>
                        <a:t>situation</a:t>
                      </a:r>
                      <a:r>
                        <a:rPr lang="en-US" sz="1100">
                          <a:effectLst/>
                          <a:latin typeface="+mj-lt"/>
                          <a:ea typeface="Calibri"/>
                          <a:cs typeface="Times New Roman"/>
                        </a:rPr>
                        <a:t> but the answer choices present it as an </a:t>
                      </a:r>
                      <a:r>
                        <a:rPr lang="en-US" sz="1100" b="1">
                          <a:effectLst/>
                          <a:latin typeface="+mj-lt"/>
                          <a:ea typeface="Calibri"/>
                          <a:cs typeface="Times New Roman"/>
                        </a:rPr>
                        <a:t>actual situation</a:t>
                      </a:r>
                      <a:r>
                        <a:rPr lang="en-US" sz="1100">
                          <a:effectLst/>
                          <a:latin typeface="+mj-lt"/>
                          <a:ea typeface="Calibri"/>
                          <a:cs typeface="Times New Roman"/>
                        </a:rPr>
                        <a:t> (or vice versa) </a:t>
                      </a:r>
                    </a:p>
                    <a:p>
                      <a:pPr>
                        <a:lnSpc>
                          <a:spcPct val="115000"/>
                        </a:lnSpc>
                        <a:spcAft>
                          <a:spcPts val="0"/>
                        </a:spcAft>
                      </a:pPr>
                      <a:r>
                        <a:rPr lang="en-US" sz="1100">
                          <a:effectLst/>
                          <a:latin typeface="+mj-lt"/>
                          <a:ea typeface="Calibri"/>
                          <a:cs typeface="Times New Roman"/>
                        </a:rPr>
                        <a:t> </a:t>
                      </a:r>
                    </a:p>
                  </a:txBody>
                  <a:tcPr marL="68580" marR="68580" marT="0" marB="0">
                    <a:solidFill>
                      <a:schemeClr val="accent1">
                        <a:lumMod val="20000"/>
                        <a:lumOff val="80000"/>
                      </a:schemeClr>
                    </a:solidFill>
                  </a:tcPr>
                </a:tc>
                <a:tc>
                  <a:txBody>
                    <a:bodyPr/>
                    <a:lstStyle/>
                    <a:p>
                      <a:pPr>
                        <a:lnSpc>
                          <a:spcPct val="115000"/>
                        </a:lnSpc>
                        <a:spcAft>
                          <a:spcPts val="0"/>
                        </a:spcAft>
                      </a:pPr>
                      <a:r>
                        <a:rPr lang="en-US" sz="1100" b="1" i="0" dirty="0">
                          <a:effectLst/>
                          <a:latin typeface="+mj-lt"/>
                          <a:ea typeface="Calibri"/>
                          <a:cs typeface="Times New Roman"/>
                        </a:rPr>
                        <a:t>Actual: </a:t>
                      </a:r>
                      <a:r>
                        <a:rPr lang="en-US" sz="1100" i="0" dirty="0">
                          <a:effectLst/>
                          <a:latin typeface="+mj-lt"/>
                          <a:ea typeface="Calibri"/>
                          <a:cs typeface="Times New Roman"/>
                        </a:rPr>
                        <a:t>If Newton and </a:t>
                      </a:r>
                      <a:r>
                        <a:rPr lang="en-US" sz="1100" i="0" dirty="0" err="1">
                          <a:effectLst/>
                          <a:latin typeface="+mj-lt"/>
                          <a:ea typeface="Calibri"/>
                          <a:cs typeface="Times New Roman"/>
                        </a:rPr>
                        <a:t>Liebniz</a:t>
                      </a:r>
                      <a:r>
                        <a:rPr lang="en-US" sz="1100" i="0" dirty="0">
                          <a:effectLst/>
                          <a:latin typeface="+mj-lt"/>
                          <a:ea typeface="Calibri"/>
                          <a:cs typeface="Times New Roman"/>
                        </a:rPr>
                        <a:t> met, they </a:t>
                      </a:r>
                      <a:r>
                        <a:rPr lang="en-US" sz="1100" b="1" i="0" dirty="0">
                          <a:effectLst/>
                          <a:latin typeface="+mj-lt"/>
                          <a:ea typeface="Calibri"/>
                          <a:cs typeface="Times New Roman"/>
                        </a:rPr>
                        <a:t>discussed</a:t>
                      </a:r>
                      <a:r>
                        <a:rPr lang="en-US" sz="1100" i="0" dirty="0">
                          <a:effectLst/>
                          <a:latin typeface="+mj-lt"/>
                          <a:ea typeface="Calibri"/>
                          <a:cs typeface="Times New Roman"/>
                        </a:rPr>
                        <a:t> mathematics </a:t>
                      </a:r>
                    </a:p>
                    <a:p>
                      <a:pPr>
                        <a:lnSpc>
                          <a:spcPct val="115000"/>
                        </a:lnSpc>
                        <a:spcAft>
                          <a:spcPts val="0"/>
                        </a:spcAft>
                      </a:pPr>
                      <a:r>
                        <a:rPr lang="en-US" sz="1100" i="0" dirty="0">
                          <a:effectLst/>
                          <a:latin typeface="+mj-lt"/>
                          <a:ea typeface="Calibri"/>
                          <a:cs typeface="Times New Roman"/>
                        </a:rPr>
                        <a:t> </a:t>
                      </a:r>
                    </a:p>
                    <a:p>
                      <a:pPr>
                        <a:lnSpc>
                          <a:spcPct val="115000"/>
                        </a:lnSpc>
                        <a:spcAft>
                          <a:spcPts val="0"/>
                        </a:spcAft>
                      </a:pPr>
                      <a:r>
                        <a:rPr lang="en-US" sz="1100" b="1" i="0" dirty="0">
                          <a:effectLst/>
                          <a:latin typeface="+mj-lt"/>
                          <a:ea typeface="Calibri"/>
                          <a:cs typeface="Times New Roman"/>
                        </a:rPr>
                        <a:t>Hypothetical</a:t>
                      </a:r>
                      <a:r>
                        <a:rPr lang="en-US" sz="1100" i="0" dirty="0">
                          <a:effectLst/>
                          <a:latin typeface="+mj-lt"/>
                          <a:ea typeface="Calibri"/>
                          <a:cs typeface="Times New Roman"/>
                        </a:rPr>
                        <a:t>: If Newton and </a:t>
                      </a:r>
                      <a:r>
                        <a:rPr lang="en-US" sz="1100" i="0" dirty="0" err="1">
                          <a:effectLst/>
                          <a:latin typeface="+mj-lt"/>
                          <a:ea typeface="Calibri"/>
                          <a:cs typeface="Times New Roman"/>
                        </a:rPr>
                        <a:t>Liebniz</a:t>
                      </a:r>
                      <a:r>
                        <a:rPr lang="en-US" sz="1100" i="0" dirty="0">
                          <a:effectLst/>
                          <a:latin typeface="+mj-lt"/>
                          <a:ea typeface="Calibri"/>
                          <a:cs typeface="Times New Roman"/>
                        </a:rPr>
                        <a:t> met, they </a:t>
                      </a:r>
                      <a:r>
                        <a:rPr lang="en-US" sz="1100" b="1" i="0" dirty="0">
                          <a:effectLst/>
                          <a:latin typeface="+mj-lt"/>
                          <a:ea typeface="Calibri"/>
                          <a:cs typeface="Times New Roman"/>
                        </a:rPr>
                        <a:t>would discuss</a:t>
                      </a:r>
                      <a:r>
                        <a:rPr lang="en-US" sz="1100" i="0" dirty="0">
                          <a:effectLst/>
                          <a:latin typeface="+mj-lt"/>
                          <a:ea typeface="Calibri"/>
                          <a:cs typeface="Times New Roman"/>
                        </a:rPr>
                        <a:t> mathematics</a:t>
                      </a:r>
                    </a:p>
                  </a:txBody>
                  <a:tcPr marL="68580" marR="68580" marT="0" marB="0">
                    <a:solidFill>
                      <a:schemeClr val="accent1">
                        <a:lumMod val="20000"/>
                        <a:lumOff val="80000"/>
                      </a:schemeClr>
                    </a:solidFill>
                  </a:tcPr>
                </a:tc>
              </a:tr>
              <a:tr h="370840">
                <a:tc>
                  <a:txBody>
                    <a:bodyPr/>
                    <a:lstStyle/>
                    <a:p>
                      <a:pPr>
                        <a:lnSpc>
                          <a:spcPct val="115000"/>
                        </a:lnSpc>
                        <a:spcAft>
                          <a:spcPts val="0"/>
                        </a:spcAft>
                      </a:pPr>
                      <a:r>
                        <a:rPr lang="en-US" sz="1100" b="1">
                          <a:effectLst/>
                          <a:latin typeface="+mj-lt"/>
                          <a:ea typeface="Calibri"/>
                          <a:cs typeface="Times New Roman"/>
                        </a:rPr>
                        <a:t>Multiple meanings</a:t>
                      </a:r>
                    </a:p>
                  </a:txBody>
                  <a:tcPr marL="68580" marR="68580" marT="0" marB="0">
                    <a:solidFill>
                      <a:schemeClr val="accent1">
                        <a:lumMod val="40000"/>
                        <a:lumOff val="60000"/>
                      </a:schemeClr>
                    </a:solidFill>
                  </a:tcPr>
                </a:tc>
                <a:tc>
                  <a:txBody>
                    <a:bodyPr/>
                    <a:lstStyle/>
                    <a:p>
                      <a:pPr>
                        <a:lnSpc>
                          <a:spcPct val="115000"/>
                        </a:lnSpc>
                        <a:spcAft>
                          <a:spcPts val="0"/>
                        </a:spcAft>
                      </a:pPr>
                      <a:r>
                        <a:rPr lang="en-US" sz="1100">
                          <a:effectLst/>
                          <a:latin typeface="+mj-lt"/>
                          <a:ea typeface="Calibri"/>
                          <a:cs typeface="Times New Roman"/>
                        </a:rPr>
                        <a:t>Some words can be read in more than one way, altering the meaning of the sentence according to the given interpretation </a:t>
                      </a:r>
                    </a:p>
                    <a:p>
                      <a:pPr>
                        <a:lnSpc>
                          <a:spcPct val="115000"/>
                        </a:lnSpc>
                        <a:spcAft>
                          <a:spcPts val="0"/>
                        </a:spcAft>
                      </a:pPr>
                      <a:r>
                        <a:rPr lang="en-US" sz="1100">
                          <a:effectLst/>
                          <a:latin typeface="+mj-lt"/>
                          <a:ea typeface="Calibri"/>
                          <a:cs typeface="Times New Roman"/>
                        </a:rPr>
                        <a:t> </a:t>
                      </a:r>
                    </a:p>
                  </a:txBody>
                  <a:tcPr marL="68580" marR="68580" marT="0" marB="0">
                    <a:solidFill>
                      <a:schemeClr val="accent1">
                        <a:lumMod val="40000"/>
                        <a:lumOff val="60000"/>
                      </a:schemeClr>
                    </a:solidFill>
                  </a:tcPr>
                </a:tc>
                <a:tc>
                  <a:txBody>
                    <a:bodyPr/>
                    <a:lstStyle/>
                    <a:p>
                      <a:pPr>
                        <a:lnSpc>
                          <a:spcPct val="115000"/>
                        </a:lnSpc>
                        <a:spcAft>
                          <a:spcPts val="0"/>
                        </a:spcAft>
                      </a:pPr>
                      <a:r>
                        <a:rPr lang="en-US" sz="1100" b="1" i="0" dirty="0">
                          <a:effectLst/>
                          <a:latin typeface="+mj-lt"/>
                          <a:ea typeface="Calibri"/>
                          <a:cs typeface="Times New Roman"/>
                        </a:rPr>
                        <a:t>Sentence # 1: </a:t>
                      </a:r>
                      <a:r>
                        <a:rPr lang="en-US" sz="1100" i="0" dirty="0">
                          <a:effectLst/>
                          <a:latin typeface="+mj-lt"/>
                          <a:ea typeface="Calibri"/>
                          <a:cs typeface="Times New Roman"/>
                        </a:rPr>
                        <a:t>The </a:t>
                      </a:r>
                      <a:r>
                        <a:rPr lang="en-US" sz="1100" b="1" i="0" dirty="0">
                          <a:effectLst/>
                          <a:latin typeface="+mj-lt"/>
                          <a:ea typeface="Calibri"/>
                          <a:cs typeface="Times New Roman"/>
                        </a:rPr>
                        <a:t>light</a:t>
                      </a:r>
                      <a:r>
                        <a:rPr lang="en-US" sz="1100" i="0" dirty="0">
                          <a:effectLst/>
                          <a:latin typeface="+mj-lt"/>
                          <a:ea typeface="Calibri"/>
                          <a:cs typeface="Times New Roman"/>
                        </a:rPr>
                        <a:t> fabric makes the shirt easy to fold </a:t>
                      </a:r>
                    </a:p>
                    <a:p>
                      <a:pPr>
                        <a:lnSpc>
                          <a:spcPct val="115000"/>
                        </a:lnSpc>
                        <a:spcAft>
                          <a:spcPts val="0"/>
                        </a:spcAft>
                      </a:pPr>
                      <a:r>
                        <a:rPr lang="en-US" sz="1100" b="1" i="0" dirty="0">
                          <a:effectLst/>
                          <a:latin typeface="+mj-lt"/>
                          <a:ea typeface="Calibri"/>
                          <a:cs typeface="Times New Roman"/>
                        </a:rPr>
                        <a:t>Sentence # 2: </a:t>
                      </a:r>
                      <a:r>
                        <a:rPr lang="en-US" sz="1100" i="0" dirty="0">
                          <a:effectLst/>
                          <a:latin typeface="+mj-lt"/>
                          <a:ea typeface="Calibri"/>
                          <a:cs typeface="Times New Roman"/>
                        </a:rPr>
                        <a:t>The shirt is easy to fold, and very </a:t>
                      </a:r>
                      <a:r>
                        <a:rPr lang="en-US" sz="1100" b="1" i="0" dirty="0">
                          <a:effectLst/>
                          <a:latin typeface="+mj-lt"/>
                          <a:ea typeface="Calibri"/>
                          <a:cs typeface="Times New Roman"/>
                        </a:rPr>
                        <a:t>light</a:t>
                      </a:r>
                      <a:endParaRPr lang="en-US" sz="1100" i="0" dirty="0">
                        <a:effectLst/>
                        <a:latin typeface="+mj-lt"/>
                        <a:ea typeface="Calibri"/>
                        <a:cs typeface="Times New Roman"/>
                      </a:endParaRPr>
                    </a:p>
                    <a:p>
                      <a:pPr>
                        <a:lnSpc>
                          <a:spcPct val="115000"/>
                        </a:lnSpc>
                        <a:spcAft>
                          <a:spcPts val="0"/>
                        </a:spcAft>
                      </a:pPr>
                      <a:r>
                        <a:rPr lang="en-US" sz="1100" i="0" dirty="0">
                          <a:effectLst/>
                          <a:latin typeface="+mj-lt"/>
                          <a:ea typeface="Calibri"/>
                          <a:cs typeface="Times New Roman"/>
                        </a:rPr>
                        <a:t> </a:t>
                      </a:r>
                    </a:p>
                    <a:p>
                      <a:pPr>
                        <a:lnSpc>
                          <a:spcPct val="115000"/>
                        </a:lnSpc>
                        <a:spcAft>
                          <a:spcPts val="0"/>
                        </a:spcAft>
                      </a:pPr>
                      <a:r>
                        <a:rPr lang="en-US" sz="1100" i="0" dirty="0">
                          <a:effectLst/>
                          <a:latin typeface="+mj-lt"/>
                          <a:ea typeface="Calibri"/>
                          <a:cs typeface="Times New Roman"/>
                        </a:rPr>
                        <a:t>The first sentence makes it clear that in this context the shirt is “not heavy”. However, in the second sentence, light could mean either “pale” or “not heavy”. The context does not establish the meaning clearly</a:t>
                      </a:r>
                    </a:p>
                  </a:txBody>
                  <a:tcPr marL="68580" marR="68580" marT="0" marB="0">
                    <a:solidFill>
                      <a:schemeClr val="accent1">
                        <a:lumMod val="40000"/>
                        <a:lumOff val="60000"/>
                      </a:schemeClr>
                    </a:solidFill>
                  </a:tcPr>
                </a:tc>
              </a:tr>
              <a:tr h="370840">
                <a:tc>
                  <a:txBody>
                    <a:bodyPr/>
                    <a:lstStyle/>
                    <a:p>
                      <a:pPr>
                        <a:lnSpc>
                          <a:spcPct val="115000"/>
                        </a:lnSpc>
                        <a:spcAft>
                          <a:spcPts val="0"/>
                        </a:spcAft>
                      </a:pPr>
                      <a:r>
                        <a:rPr lang="en-US" sz="1100" b="1" dirty="0">
                          <a:effectLst/>
                          <a:latin typeface="+mj-lt"/>
                          <a:ea typeface="Calibri"/>
                          <a:cs typeface="Times New Roman"/>
                        </a:rPr>
                        <a:t>“Such as” vs. “Like” </a:t>
                      </a:r>
                    </a:p>
                  </a:txBody>
                  <a:tcPr marL="68580" marR="68580" marT="0" marB="0">
                    <a:solidFill>
                      <a:schemeClr val="accent1">
                        <a:lumMod val="20000"/>
                        <a:lumOff val="80000"/>
                      </a:schemeClr>
                    </a:solidFill>
                  </a:tcPr>
                </a:tc>
                <a:tc>
                  <a:txBody>
                    <a:bodyPr/>
                    <a:lstStyle/>
                    <a:p>
                      <a:pPr>
                        <a:lnSpc>
                          <a:spcPct val="115000"/>
                        </a:lnSpc>
                        <a:spcAft>
                          <a:spcPts val="0"/>
                        </a:spcAft>
                      </a:pPr>
                      <a:r>
                        <a:rPr lang="en-US" sz="1100">
                          <a:effectLst/>
                          <a:latin typeface="+mj-lt"/>
                          <a:ea typeface="Calibri"/>
                          <a:cs typeface="Times New Roman"/>
                        </a:rPr>
                        <a:t>“Such as” is used to indicate examples; “Like” is used to indicate similarity </a:t>
                      </a:r>
                    </a:p>
                  </a:txBody>
                  <a:tcPr marL="68580" marR="68580" marT="0" marB="0">
                    <a:solidFill>
                      <a:schemeClr val="accent1">
                        <a:lumMod val="20000"/>
                        <a:lumOff val="80000"/>
                      </a:schemeClr>
                    </a:solidFill>
                  </a:tcPr>
                </a:tc>
                <a:tc>
                  <a:txBody>
                    <a:bodyPr/>
                    <a:lstStyle/>
                    <a:p>
                      <a:pPr>
                        <a:lnSpc>
                          <a:spcPct val="115000"/>
                        </a:lnSpc>
                        <a:spcAft>
                          <a:spcPts val="0"/>
                        </a:spcAft>
                      </a:pPr>
                      <a:r>
                        <a:rPr lang="en-US" sz="1100" i="0" dirty="0">
                          <a:effectLst/>
                          <a:latin typeface="+mj-lt"/>
                          <a:ea typeface="Calibri"/>
                          <a:cs typeface="Times New Roman"/>
                        </a:rPr>
                        <a:t>Animals </a:t>
                      </a:r>
                      <a:r>
                        <a:rPr lang="en-US" sz="1100" b="1" i="0" dirty="0">
                          <a:effectLst/>
                          <a:latin typeface="+mj-lt"/>
                          <a:ea typeface="Calibri"/>
                          <a:cs typeface="Times New Roman"/>
                        </a:rPr>
                        <a:t>such as</a:t>
                      </a:r>
                      <a:r>
                        <a:rPr lang="en-US" sz="1100" i="0" dirty="0">
                          <a:effectLst/>
                          <a:latin typeface="+mj-lt"/>
                          <a:ea typeface="Calibri"/>
                          <a:cs typeface="Times New Roman"/>
                        </a:rPr>
                        <a:t> zebras and lions live on the Serengeti Plain </a:t>
                      </a:r>
                    </a:p>
                    <a:p>
                      <a:pPr>
                        <a:lnSpc>
                          <a:spcPct val="115000"/>
                        </a:lnSpc>
                        <a:spcAft>
                          <a:spcPts val="0"/>
                        </a:spcAft>
                      </a:pPr>
                      <a:r>
                        <a:rPr lang="en-US" sz="1100" i="0" dirty="0">
                          <a:effectLst/>
                          <a:latin typeface="+mj-lt"/>
                          <a:ea typeface="Calibri"/>
                          <a:cs typeface="Times New Roman"/>
                        </a:rPr>
                        <a:t>Animals </a:t>
                      </a:r>
                      <a:r>
                        <a:rPr lang="en-US" sz="1100" b="1" i="0" dirty="0">
                          <a:effectLst/>
                          <a:latin typeface="+mj-lt"/>
                          <a:ea typeface="Calibri"/>
                          <a:cs typeface="Times New Roman"/>
                        </a:rPr>
                        <a:t>like</a:t>
                      </a:r>
                      <a:r>
                        <a:rPr lang="en-US" sz="1100" i="0" dirty="0">
                          <a:effectLst/>
                          <a:latin typeface="+mj-lt"/>
                          <a:ea typeface="Calibri"/>
                          <a:cs typeface="Times New Roman"/>
                        </a:rPr>
                        <a:t> zebras and lions live on the Serengeti Plain </a:t>
                      </a:r>
                    </a:p>
                    <a:p>
                      <a:pPr>
                        <a:lnSpc>
                          <a:spcPct val="115000"/>
                        </a:lnSpc>
                        <a:spcAft>
                          <a:spcPts val="0"/>
                        </a:spcAft>
                      </a:pPr>
                      <a:r>
                        <a:rPr lang="en-US" sz="1100" i="0" dirty="0">
                          <a:effectLst/>
                          <a:latin typeface="+mj-lt"/>
                          <a:ea typeface="Calibri"/>
                          <a:cs typeface="Times New Roman"/>
                        </a:rPr>
                        <a:t> </a:t>
                      </a:r>
                    </a:p>
                    <a:p>
                      <a:pPr>
                        <a:lnSpc>
                          <a:spcPct val="115000"/>
                        </a:lnSpc>
                        <a:spcAft>
                          <a:spcPts val="0"/>
                        </a:spcAft>
                      </a:pPr>
                      <a:r>
                        <a:rPr lang="en-US" sz="1100" i="0" dirty="0">
                          <a:effectLst/>
                          <a:latin typeface="+mj-lt"/>
                          <a:ea typeface="Calibri"/>
                          <a:cs typeface="Times New Roman"/>
                        </a:rPr>
                        <a:t>The </a:t>
                      </a:r>
                      <a:r>
                        <a:rPr lang="en-US" sz="1100" b="1" i="0" dirty="0">
                          <a:effectLst/>
                          <a:latin typeface="+mj-lt"/>
                          <a:ea typeface="Calibri"/>
                          <a:cs typeface="Times New Roman"/>
                        </a:rPr>
                        <a:t>first</a:t>
                      </a:r>
                      <a:r>
                        <a:rPr lang="en-US" sz="1100" i="0" dirty="0">
                          <a:effectLst/>
                          <a:latin typeface="+mj-lt"/>
                          <a:ea typeface="Calibri"/>
                          <a:cs typeface="Times New Roman"/>
                        </a:rPr>
                        <a:t> sentence indicates that lions and zebras are </a:t>
                      </a:r>
                      <a:r>
                        <a:rPr lang="en-US" sz="1100" b="1" i="0" dirty="0">
                          <a:effectLst/>
                          <a:latin typeface="+mj-lt"/>
                          <a:ea typeface="Calibri"/>
                          <a:cs typeface="Times New Roman"/>
                        </a:rPr>
                        <a:t>specific types of </a:t>
                      </a:r>
                      <a:r>
                        <a:rPr lang="en-US" sz="1100" i="0" dirty="0">
                          <a:effectLst/>
                          <a:latin typeface="+mj-lt"/>
                          <a:ea typeface="Calibri"/>
                          <a:cs typeface="Times New Roman"/>
                        </a:rPr>
                        <a:t>animals that live on the Serengeti Plain. The </a:t>
                      </a:r>
                      <a:r>
                        <a:rPr lang="en-US" sz="1100" b="1" i="0" dirty="0">
                          <a:effectLst/>
                          <a:latin typeface="+mj-lt"/>
                          <a:ea typeface="Calibri"/>
                          <a:cs typeface="Times New Roman"/>
                        </a:rPr>
                        <a:t>second</a:t>
                      </a:r>
                      <a:r>
                        <a:rPr lang="en-US" sz="1100" i="0" dirty="0">
                          <a:effectLst/>
                          <a:latin typeface="+mj-lt"/>
                          <a:ea typeface="Calibri"/>
                          <a:cs typeface="Times New Roman"/>
                        </a:rPr>
                        <a:t> sentence indicates that </a:t>
                      </a:r>
                      <a:r>
                        <a:rPr lang="en-US" sz="1100" b="1" i="0" dirty="0">
                          <a:effectLst/>
                          <a:latin typeface="+mj-lt"/>
                          <a:ea typeface="Calibri"/>
                          <a:cs typeface="Times New Roman"/>
                        </a:rPr>
                        <a:t>animals similar</a:t>
                      </a:r>
                      <a:r>
                        <a:rPr lang="en-US" sz="1100" i="0" dirty="0">
                          <a:effectLst/>
                          <a:latin typeface="+mj-lt"/>
                          <a:ea typeface="Calibri"/>
                          <a:cs typeface="Times New Roman"/>
                        </a:rPr>
                        <a:t> to lions and zebras live on the Serengeti Plain, but it is </a:t>
                      </a:r>
                      <a:r>
                        <a:rPr lang="en-US" sz="1100" b="1" i="0" dirty="0">
                          <a:effectLst/>
                          <a:latin typeface="+mj-lt"/>
                          <a:ea typeface="Calibri"/>
                          <a:cs typeface="Times New Roman"/>
                        </a:rPr>
                        <a:t>not clear whether lions and zebras themselves actually do</a:t>
                      </a:r>
                      <a:endParaRPr lang="en-US" sz="1100" i="0" dirty="0">
                        <a:effectLst/>
                        <a:latin typeface="+mj-lt"/>
                        <a:ea typeface="Calibri"/>
                        <a:cs typeface="Times New Roman"/>
                      </a:endParaRPr>
                    </a:p>
                  </a:txBody>
                  <a:tcPr marL="68580" marR="68580"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2414551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 VERB AGREEMENT </a:t>
            </a:r>
            <a:endParaRPr lang="en-US" dirty="0"/>
          </a:p>
        </p:txBody>
      </p:sp>
      <p:sp>
        <p:nvSpPr>
          <p:cNvPr id="4" name="Rectangle 3"/>
          <p:cNvSpPr/>
          <p:nvPr/>
        </p:nvSpPr>
        <p:spPr>
          <a:xfrm>
            <a:off x="107504" y="692696"/>
            <a:ext cx="8928992" cy="1872208"/>
          </a:xfrm>
          <a:prstGeom prst="rect">
            <a:avLst/>
          </a:prstGeom>
          <a:solidFill>
            <a:schemeClr val="bg2">
              <a:lumMod val="9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1100" dirty="0">
                <a:solidFill>
                  <a:schemeClr val="tx1"/>
                </a:solidFill>
              </a:rPr>
              <a:t>The basic rule states that a </a:t>
            </a:r>
            <a:r>
              <a:rPr lang="en-US" sz="1100" b="1" dirty="0">
                <a:solidFill>
                  <a:schemeClr val="tx1"/>
                </a:solidFill>
              </a:rPr>
              <a:t>singular subject takes a singular verb, while a plural subject takes a plural </a:t>
            </a:r>
            <a:r>
              <a:rPr lang="en-US" sz="1100" b="1" dirty="0" smtClean="0">
                <a:solidFill>
                  <a:schemeClr val="tx1"/>
                </a:solidFill>
              </a:rPr>
              <a:t>verb</a:t>
            </a:r>
          </a:p>
          <a:p>
            <a:endParaRPr lang="en-US" sz="1100" b="1" dirty="0">
              <a:solidFill>
                <a:schemeClr val="tx1"/>
              </a:solidFill>
            </a:endParaRPr>
          </a:p>
          <a:p>
            <a:r>
              <a:rPr lang="en-US" sz="1100" dirty="0">
                <a:solidFill>
                  <a:schemeClr val="tx1"/>
                </a:solidFill>
              </a:rPr>
              <a:t>First determine </a:t>
            </a:r>
            <a:r>
              <a:rPr lang="en-US" sz="1100" b="1" dirty="0">
                <a:solidFill>
                  <a:schemeClr val="tx1"/>
                </a:solidFill>
              </a:rPr>
              <a:t>whether the subject</a:t>
            </a:r>
            <a:r>
              <a:rPr lang="en-US" sz="1100" dirty="0">
                <a:solidFill>
                  <a:schemeClr val="tx1"/>
                </a:solidFill>
              </a:rPr>
              <a:t> in the sentence or the clause is </a:t>
            </a:r>
            <a:r>
              <a:rPr lang="en-US" sz="1100" b="1" dirty="0">
                <a:solidFill>
                  <a:schemeClr val="tx1"/>
                </a:solidFill>
              </a:rPr>
              <a:t>singular or plural</a:t>
            </a:r>
            <a:endParaRPr lang="en-US" sz="1100" dirty="0">
              <a:solidFill>
                <a:schemeClr val="tx1"/>
              </a:solidFill>
            </a:endParaRPr>
          </a:p>
          <a:p>
            <a:r>
              <a:rPr lang="en-US" sz="1100" b="1" dirty="0">
                <a:solidFill>
                  <a:schemeClr val="tx1"/>
                </a:solidFill>
              </a:rPr>
              <a:t> </a:t>
            </a:r>
            <a:endParaRPr lang="en-US" sz="1100" dirty="0">
              <a:solidFill>
                <a:schemeClr val="tx1"/>
              </a:solidFill>
            </a:endParaRPr>
          </a:p>
          <a:p>
            <a:pPr marL="171450" indent="-171450">
              <a:buFont typeface="Arial" pitchFamily="34" charset="0"/>
              <a:buChar char="•"/>
            </a:pPr>
            <a:r>
              <a:rPr lang="en-US" sz="1100" b="1" dirty="0">
                <a:solidFill>
                  <a:schemeClr val="tx1"/>
                </a:solidFill>
              </a:rPr>
              <a:t>To find the subject, always find the verb first</a:t>
            </a:r>
            <a:r>
              <a:rPr lang="en-US" sz="1100" dirty="0">
                <a:solidFill>
                  <a:schemeClr val="tx1"/>
                </a:solidFill>
              </a:rPr>
              <a:t>, and then ask </a:t>
            </a:r>
            <a:r>
              <a:rPr lang="en-US" sz="1100" b="1" dirty="0">
                <a:solidFill>
                  <a:schemeClr val="tx1"/>
                </a:solidFill>
              </a:rPr>
              <a:t>who or what performed the </a:t>
            </a:r>
            <a:r>
              <a:rPr lang="en-US" sz="1100" b="1" dirty="0" smtClean="0">
                <a:solidFill>
                  <a:schemeClr val="tx1"/>
                </a:solidFill>
              </a:rPr>
              <a:t>verb</a:t>
            </a:r>
            <a:endParaRPr lang="en-US" sz="1100" dirty="0" smtClean="0">
              <a:solidFill>
                <a:schemeClr val="tx1"/>
              </a:solidFill>
            </a:endParaRPr>
          </a:p>
          <a:p>
            <a:pPr marL="171450" indent="-171450">
              <a:buFont typeface="Arial" pitchFamily="34" charset="0"/>
              <a:buChar char="•"/>
            </a:pPr>
            <a:r>
              <a:rPr lang="en-US" sz="1100" b="1" dirty="0" smtClean="0">
                <a:solidFill>
                  <a:schemeClr val="tx1"/>
                </a:solidFill>
              </a:rPr>
              <a:t>It </a:t>
            </a:r>
            <a:r>
              <a:rPr lang="en-US" sz="1100" b="1" dirty="0">
                <a:solidFill>
                  <a:schemeClr val="tx1"/>
                </a:solidFill>
              </a:rPr>
              <a:t>is important to note that verbs do not form their plurals by adding an s as nouns do</a:t>
            </a:r>
            <a:r>
              <a:rPr lang="en-US" sz="1100" dirty="0">
                <a:solidFill>
                  <a:schemeClr val="tx1"/>
                </a:solidFill>
              </a:rPr>
              <a:t>. In order to determine which verb is singular and which one is plural, think of which verb you would use with </a:t>
            </a:r>
            <a:r>
              <a:rPr lang="en-US" sz="1100" i="1" dirty="0">
                <a:solidFill>
                  <a:schemeClr val="tx1"/>
                </a:solidFill>
              </a:rPr>
              <a:t>he</a:t>
            </a:r>
            <a:r>
              <a:rPr lang="en-US" sz="1100" dirty="0">
                <a:solidFill>
                  <a:schemeClr val="tx1"/>
                </a:solidFill>
              </a:rPr>
              <a:t> or </a:t>
            </a:r>
            <a:r>
              <a:rPr lang="en-US" sz="1100" i="1" dirty="0">
                <a:solidFill>
                  <a:schemeClr val="tx1"/>
                </a:solidFill>
              </a:rPr>
              <a:t>she</a:t>
            </a:r>
            <a:r>
              <a:rPr lang="en-US" sz="1100" dirty="0">
                <a:solidFill>
                  <a:schemeClr val="tx1"/>
                </a:solidFill>
              </a:rPr>
              <a:t> and which verb you would use with </a:t>
            </a:r>
            <a:r>
              <a:rPr lang="en-US" sz="1100" i="1" dirty="0" smtClean="0">
                <a:solidFill>
                  <a:schemeClr val="tx1"/>
                </a:solidFill>
              </a:rPr>
              <a:t>they</a:t>
            </a:r>
            <a:endParaRPr lang="en-US" sz="1100" dirty="0" smtClean="0">
              <a:solidFill>
                <a:schemeClr val="tx1"/>
              </a:solidFill>
            </a:endParaRPr>
          </a:p>
          <a:p>
            <a:pPr marL="171450" indent="-171450">
              <a:buFont typeface="Arial" pitchFamily="34" charset="0"/>
              <a:buChar char="•"/>
            </a:pPr>
            <a:r>
              <a:rPr lang="en-US" sz="1100" dirty="0" smtClean="0">
                <a:solidFill>
                  <a:schemeClr val="tx1"/>
                </a:solidFill>
              </a:rPr>
              <a:t>If </a:t>
            </a:r>
            <a:r>
              <a:rPr lang="en-US" sz="1100" dirty="0">
                <a:solidFill>
                  <a:schemeClr val="tx1"/>
                </a:solidFill>
              </a:rPr>
              <a:t>a verb follows </a:t>
            </a:r>
            <a:r>
              <a:rPr lang="en-US" sz="1100" i="1" dirty="0">
                <a:solidFill>
                  <a:schemeClr val="tx1"/>
                </a:solidFill>
              </a:rPr>
              <a:t>to</a:t>
            </a:r>
            <a:r>
              <a:rPr lang="en-US" sz="1100" dirty="0">
                <a:solidFill>
                  <a:schemeClr val="tx1"/>
                </a:solidFill>
              </a:rPr>
              <a:t>, it is called an infinitive phrase and is not the main verb. You will find the main verb either before or after the infinitive </a:t>
            </a:r>
            <a:r>
              <a:rPr lang="en-US" sz="1100" dirty="0" smtClean="0">
                <a:solidFill>
                  <a:schemeClr val="tx1"/>
                </a:solidFill>
              </a:rPr>
              <a:t>phrase</a:t>
            </a:r>
          </a:p>
          <a:p>
            <a:pPr indent="174625"/>
            <a:r>
              <a:rPr lang="en-US" sz="1100" u="sng" dirty="0" smtClean="0">
                <a:solidFill>
                  <a:schemeClr val="tx1"/>
                </a:solidFill>
              </a:rPr>
              <a:t>Example</a:t>
            </a:r>
            <a:r>
              <a:rPr lang="en-US" sz="1100" dirty="0">
                <a:solidFill>
                  <a:schemeClr val="tx1"/>
                </a:solidFill>
              </a:rPr>
              <a:t>: The efforts  to get her elected </a:t>
            </a:r>
            <a:r>
              <a:rPr lang="en-US" sz="1100" b="1" i="1" dirty="0" smtClean="0">
                <a:solidFill>
                  <a:schemeClr val="tx1"/>
                </a:solidFill>
              </a:rPr>
              <a:t>succeeded</a:t>
            </a:r>
            <a:endParaRPr lang="en-US" sz="1100" dirty="0">
              <a:solidFill>
                <a:schemeClr val="tx1"/>
              </a:solidFill>
            </a:endParaRPr>
          </a:p>
        </p:txBody>
      </p:sp>
      <p:sp>
        <p:nvSpPr>
          <p:cNvPr id="5" name="Rectangle 4"/>
          <p:cNvSpPr/>
          <p:nvPr/>
        </p:nvSpPr>
        <p:spPr>
          <a:xfrm>
            <a:off x="107504" y="2636912"/>
            <a:ext cx="4464496" cy="4176464"/>
          </a:xfrm>
          <a:prstGeom prst="rect">
            <a:avLst/>
          </a:prstGeom>
          <a:solidFill>
            <a:schemeClr val="tx2">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smtClean="0"/>
              <a:t>ELIMINATE THE MIDDLEMAN </a:t>
            </a:r>
          </a:p>
          <a:p>
            <a:endParaRPr lang="en-US" sz="1400" b="1" dirty="0">
              <a:solidFill>
                <a:schemeClr val="tx1"/>
              </a:solidFill>
            </a:endParaRPr>
          </a:p>
          <a:p>
            <a:r>
              <a:rPr lang="en-US" sz="1100" dirty="0">
                <a:solidFill>
                  <a:schemeClr val="tx1"/>
                </a:solidFill>
              </a:rPr>
              <a:t>T</a:t>
            </a:r>
            <a:r>
              <a:rPr lang="en-US" sz="1100" dirty="0" smtClean="0">
                <a:solidFill>
                  <a:schemeClr val="tx1"/>
                </a:solidFill>
              </a:rPr>
              <a:t>he </a:t>
            </a:r>
            <a:r>
              <a:rPr lang="en-US" sz="1100" dirty="0">
                <a:solidFill>
                  <a:schemeClr val="tx1"/>
                </a:solidFill>
              </a:rPr>
              <a:t>intervening phase between the subject and the verb </a:t>
            </a:r>
            <a:r>
              <a:rPr lang="en-US" sz="1100" dirty="0" smtClean="0">
                <a:solidFill>
                  <a:schemeClr val="tx1"/>
                </a:solidFill>
              </a:rPr>
              <a:t>should be eliminated so </a:t>
            </a:r>
            <a:r>
              <a:rPr lang="en-US" sz="1100" dirty="0">
                <a:solidFill>
                  <a:schemeClr val="tx1"/>
                </a:solidFill>
              </a:rPr>
              <a:t>that the true subject becomes clear</a:t>
            </a:r>
          </a:p>
          <a:p>
            <a:pPr marL="171450" indent="-171450">
              <a:buFont typeface="Arial" pitchFamily="34" charset="0"/>
              <a:buChar char="•"/>
            </a:pPr>
            <a:r>
              <a:rPr lang="en-US" sz="1100" dirty="0">
                <a:solidFill>
                  <a:schemeClr val="tx1"/>
                </a:solidFill>
              </a:rPr>
              <a:t>“of” and “for” are two common </a:t>
            </a:r>
            <a:r>
              <a:rPr lang="en-US" sz="1100" dirty="0" smtClean="0">
                <a:solidFill>
                  <a:schemeClr val="tx1"/>
                </a:solidFill>
              </a:rPr>
              <a:t>middlemen</a:t>
            </a:r>
          </a:p>
          <a:p>
            <a:pPr marL="171450" indent="-171450">
              <a:buFont typeface="Arial" pitchFamily="34" charset="0"/>
              <a:buChar char="•"/>
            </a:pPr>
            <a:r>
              <a:rPr lang="en-US" sz="1100" dirty="0" smtClean="0">
                <a:solidFill>
                  <a:schemeClr val="tx1"/>
                </a:solidFill>
              </a:rPr>
              <a:t>Prepositional phrases </a:t>
            </a:r>
          </a:p>
          <a:p>
            <a:pPr marL="171450" indent="-171450">
              <a:buFont typeface="Arial" pitchFamily="34" charset="0"/>
              <a:buChar char="•"/>
            </a:pPr>
            <a:endParaRPr lang="en-US" sz="1100" dirty="0">
              <a:solidFill>
                <a:schemeClr val="tx1"/>
              </a:solidFill>
            </a:endParaRPr>
          </a:p>
          <a:p>
            <a:pPr algn="just"/>
            <a:r>
              <a:rPr lang="en-US" sz="1100" b="1" dirty="0">
                <a:solidFill>
                  <a:schemeClr val="tx1"/>
                </a:solidFill>
              </a:rPr>
              <a:t>Examples:</a:t>
            </a:r>
          </a:p>
          <a:p>
            <a:pPr lvl="0" algn="just"/>
            <a:r>
              <a:rPr lang="en-US" sz="1100" dirty="0">
                <a:solidFill>
                  <a:schemeClr val="tx1"/>
                </a:solidFill>
              </a:rPr>
              <a:t>The </a:t>
            </a:r>
            <a:r>
              <a:rPr lang="en-US" sz="1100" b="1" dirty="0">
                <a:solidFill>
                  <a:schemeClr val="tx1"/>
                </a:solidFill>
              </a:rPr>
              <a:t>houses</a:t>
            </a:r>
            <a:r>
              <a:rPr lang="en-US" sz="1100" dirty="0">
                <a:solidFill>
                  <a:schemeClr val="tx1"/>
                </a:solidFill>
              </a:rPr>
              <a:t> of that rich man (</a:t>
            </a:r>
            <a:r>
              <a:rPr lang="en-US" sz="1100" b="1" dirty="0">
                <a:solidFill>
                  <a:schemeClr val="tx1"/>
                </a:solidFill>
              </a:rPr>
              <a:t>contain</a:t>
            </a:r>
            <a:r>
              <a:rPr lang="en-US" sz="1100" dirty="0">
                <a:solidFill>
                  <a:schemeClr val="tx1"/>
                </a:solidFill>
              </a:rPr>
              <a:t>/contains) very expensive furniture </a:t>
            </a:r>
          </a:p>
          <a:p>
            <a:pPr algn="just"/>
            <a:r>
              <a:rPr lang="en-US" sz="1100" dirty="0">
                <a:solidFill>
                  <a:schemeClr val="tx1"/>
                </a:solidFill>
              </a:rPr>
              <a:t>The subject – houses – is plural, and hence requires the plural verb form contain </a:t>
            </a:r>
          </a:p>
          <a:p>
            <a:pPr algn="just"/>
            <a:r>
              <a:rPr lang="en-US" sz="1100" dirty="0">
                <a:solidFill>
                  <a:schemeClr val="tx1"/>
                </a:solidFill>
              </a:rPr>
              <a:t> </a:t>
            </a:r>
          </a:p>
          <a:p>
            <a:pPr marL="171450" lvl="0" indent="-171450" algn="just">
              <a:buFont typeface="Arial" pitchFamily="34" charset="0"/>
              <a:buChar char="•"/>
            </a:pPr>
            <a:r>
              <a:rPr lang="en-US" sz="1100" dirty="0">
                <a:solidFill>
                  <a:schemeClr val="tx1"/>
                </a:solidFill>
              </a:rPr>
              <a:t>The </a:t>
            </a:r>
            <a:r>
              <a:rPr lang="en-US" sz="1100" b="1" dirty="0">
                <a:solidFill>
                  <a:schemeClr val="tx1"/>
                </a:solidFill>
              </a:rPr>
              <a:t>discovery</a:t>
            </a:r>
            <a:r>
              <a:rPr lang="en-US" sz="1100" dirty="0">
                <a:solidFill>
                  <a:schemeClr val="tx1"/>
                </a:solidFill>
              </a:rPr>
              <a:t> of new lands (</a:t>
            </a:r>
            <a:r>
              <a:rPr lang="en-US" sz="1100" b="1" dirty="0">
                <a:solidFill>
                  <a:schemeClr val="tx1"/>
                </a:solidFill>
              </a:rPr>
              <a:t>was</a:t>
            </a:r>
            <a:r>
              <a:rPr lang="en-US" sz="1100" dirty="0">
                <a:solidFill>
                  <a:schemeClr val="tx1"/>
                </a:solidFill>
              </a:rPr>
              <a:t>/were) important to the expansion of the British empire </a:t>
            </a:r>
          </a:p>
          <a:p>
            <a:pPr marL="171450" lvl="0" indent="-171450" algn="just">
              <a:buFont typeface="Arial" pitchFamily="34" charset="0"/>
              <a:buChar char="•"/>
            </a:pPr>
            <a:r>
              <a:rPr lang="en-US" sz="1100" dirty="0">
                <a:solidFill>
                  <a:schemeClr val="tx1"/>
                </a:solidFill>
              </a:rPr>
              <a:t>The </a:t>
            </a:r>
            <a:r>
              <a:rPr lang="en-US" sz="1100" b="1" dirty="0">
                <a:solidFill>
                  <a:schemeClr val="tx1"/>
                </a:solidFill>
              </a:rPr>
              <a:t>building</a:t>
            </a:r>
            <a:r>
              <a:rPr lang="en-US" sz="1100" dirty="0">
                <a:solidFill>
                  <a:schemeClr val="tx1"/>
                </a:solidFill>
              </a:rPr>
              <a:t> of tall skyscrapers (</a:t>
            </a:r>
            <a:r>
              <a:rPr lang="en-US" sz="1100" b="1" dirty="0">
                <a:solidFill>
                  <a:schemeClr val="tx1"/>
                </a:solidFill>
              </a:rPr>
              <a:t>has</a:t>
            </a:r>
            <a:r>
              <a:rPr lang="en-US" sz="1100" dirty="0">
                <a:solidFill>
                  <a:schemeClr val="tx1"/>
                </a:solidFill>
              </a:rPr>
              <a:t>/have) increased in the past few years</a:t>
            </a:r>
          </a:p>
          <a:p>
            <a:pPr marL="171450" lvl="0" indent="-171450" algn="just">
              <a:buFont typeface="Arial" pitchFamily="34" charset="0"/>
              <a:buChar char="•"/>
            </a:pPr>
            <a:r>
              <a:rPr lang="en-US" sz="1100" dirty="0">
                <a:solidFill>
                  <a:schemeClr val="tx1"/>
                </a:solidFill>
              </a:rPr>
              <a:t>The </a:t>
            </a:r>
            <a:r>
              <a:rPr lang="en-US" sz="1100" b="1" dirty="0">
                <a:solidFill>
                  <a:schemeClr val="tx1"/>
                </a:solidFill>
              </a:rPr>
              <a:t>actions</a:t>
            </a:r>
            <a:r>
              <a:rPr lang="en-US" sz="1100" dirty="0">
                <a:solidFill>
                  <a:schemeClr val="tx1"/>
                </a:solidFill>
              </a:rPr>
              <a:t> of my friend (is/</a:t>
            </a:r>
            <a:r>
              <a:rPr lang="en-US" sz="1100" b="1" dirty="0">
                <a:solidFill>
                  <a:schemeClr val="tx1"/>
                </a:solidFill>
              </a:rPr>
              <a:t>are</a:t>
            </a:r>
            <a:r>
              <a:rPr lang="en-US" sz="1100" dirty="0">
                <a:solidFill>
                  <a:schemeClr val="tx1"/>
                </a:solidFill>
              </a:rPr>
              <a:t>) not very wise</a:t>
            </a:r>
          </a:p>
          <a:p>
            <a:pPr marL="171450" indent="-171450" algn="just">
              <a:buFont typeface="Arial" pitchFamily="34" charset="0"/>
              <a:buChar char="•"/>
            </a:pPr>
            <a:r>
              <a:rPr lang="en-US" sz="1100" dirty="0">
                <a:solidFill>
                  <a:schemeClr val="tx1"/>
                </a:solidFill>
              </a:rPr>
              <a:t>The </a:t>
            </a:r>
            <a:r>
              <a:rPr lang="en-US" sz="1100" b="1" dirty="0">
                <a:solidFill>
                  <a:schemeClr val="tx1"/>
                </a:solidFill>
              </a:rPr>
              <a:t>book</a:t>
            </a:r>
            <a:r>
              <a:rPr lang="en-US" sz="1100" dirty="0">
                <a:solidFill>
                  <a:schemeClr val="tx1"/>
                </a:solidFill>
              </a:rPr>
              <a:t> I bought for my students (tell/</a:t>
            </a:r>
            <a:r>
              <a:rPr lang="en-US" sz="1100" b="1" dirty="0">
                <a:solidFill>
                  <a:schemeClr val="tx1"/>
                </a:solidFill>
              </a:rPr>
              <a:t>tells</a:t>
            </a:r>
            <a:r>
              <a:rPr lang="en-US" sz="1100" dirty="0">
                <a:solidFill>
                  <a:schemeClr val="tx1"/>
                </a:solidFill>
              </a:rPr>
              <a:t>) the story of a Russian immigrant’s experience in the United States </a:t>
            </a:r>
            <a:r>
              <a:rPr lang="en-US" sz="1100" dirty="0" smtClean="0">
                <a:solidFill>
                  <a:schemeClr val="tx1"/>
                </a:solidFill>
              </a:rPr>
              <a:t> </a:t>
            </a:r>
            <a:endParaRPr lang="en-US" sz="1100" dirty="0">
              <a:solidFill>
                <a:schemeClr val="tx1"/>
              </a:solidFill>
            </a:endParaRPr>
          </a:p>
          <a:p>
            <a:r>
              <a:rPr lang="en-US" sz="1100" dirty="0" smtClean="0"/>
              <a:t>  </a:t>
            </a:r>
            <a:endParaRPr lang="en-US" sz="1100" dirty="0"/>
          </a:p>
        </p:txBody>
      </p:sp>
      <p:sp>
        <p:nvSpPr>
          <p:cNvPr id="9" name="Rectangle 8"/>
          <p:cNvSpPr/>
          <p:nvPr/>
        </p:nvSpPr>
        <p:spPr>
          <a:xfrm>
            <a:off x="4602098" y="2636912"/>
            <a:ext cx="4434398" cy="4176000"/>
          </a:xfrm>
          <a:prstGeom prst="rect">
            <a:avLst/>
          </a:prstGeom>
          <a:solidFill>
            <a:schemeClr val="accent3">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smtClean="0"/>
              <a:t>COLLECTIVE NOUNS ARE GENERALLY SINGULAR </a:t>
            </a:r>
          </a:p>
          <a:p>
            <a:endParaRPr lang="en-US" sz="1200" b="1" dirty="0">
              <a:solidFill>
                <a:schemeClr val="tx1"/>
              </a:solidFill>
            </a:endParaRPr>
          </a:p>
          <a:p>
            <a:r>
              <a:rPr lang="en-US" sz="1100" dirty="0">
                <a:solidFill>
                  <a:schemeClr val="tx1"/>
                </a:solidFill>
              </a:rPr>
              <a:t>A collective noun is a noun that looks singular (it usually does not end with an “s”) but refers to a </a:t>
            </a:r>
            <a:r>
              <a:rPr lang="en-US" sz="1100" b="1" dirty="0">
                <a:solidFill>
                  <a:schemeClr val="tx1"/>
                </a:solidFill>
              </a:rPr>
              <a:t>group of people</a:t>
            </a:r>
            <a:endParaRPr lang="en-US" sz="1100" dirty="0">
              <a:solidFill>
                <a:schemeClr val="tx1"/>
              </a:solidFill>
            </a:endParaRPr>
          </a:p>
          <a:p>
            <a:r>
              <a:rPr lang="en-US" sz="1100" dirty="0">
                <a:solidFill>
                  <a:schemeClr val="tx1"/>
                </a:solidFill>
              </a:rPr>
              <a:t> </a:t>
            </a:r>
          </a:p>
          <a:p>
            <a:r>
              <a:rPr lang="en-US" sz="1100" b="1" dirty="0">
                <a:solidFill>
                  <a:schemeClr val="tx1"/>
                </a:solidFill>
              </a:rPr>
              <a:t>Collective nouns are singular when they act in a collective fashion or represent a group</a:t>
            </a:r>
            <a:r>
              <a:rPr lang="en-US" sz="1100" dirty="0">
                <a:solidFill>
                  <a:schemeClr val="tx1"/>
                </a:solidFill>
              </a:rPr>
              <a:t>. Examples include team, family, majority, administration, army, audience, class, crowd, faculty, audience, and committee</a:t>
            </a:r>
            <a:r>
              <a:rPr lang="en-US" sz="1100" b="1" dirty="0">
                <a:solidFill>
                  <a:schemeClr val="tx1"/>
                </a:solidFill>
              </a:rPr>
              <a:t> </a:t>
            </a:r>
            <a:endParaRPr lang="en-US" sz="1100" dirty="0">
              <a:solidFill>
                <a:schemeClr val="tx1"/>
              </a:solidFill>
            </a:endParaRPr>
          </a:p>
          <a:p>
            <a:r>
              <a:rPr lang="en-US" sz="1100" dirty="0">
                <a:solidFill>
                  <a:schemeClr val="tx1"/>
                </a:solidFill>
              </a:rPr>
              <a:t> </a:t>
            </a:r>
          </a:p>
          <a:p>
            <a:r>
              <a:rPr lang="en-US" sz="1100" b="1" dirty="0" smtClean="0">
                <a:solidFill>
                  <a:schemeClr val="tx1"/>
                </a:solidFill>
              </a:rPr>
              <a:t>Collective nouns  </a:t>
            </a:r>
            <a:r>
              <a:rPr lang="en-US" sz="1100" b="1" dirty="0">
                <a:solidFill>
                  <a:schemeClr val="tx1"/>
                </a:solidFill>
              </a:rPr>
              <a:t>are plural when the members of the collective body act as </a:t>
            </a:r>
            <a:r>
              <a:rPr lang="en-US" sz="1100" b="1" dirty="0" smtClean="0">
                <a:solidFill>
                  <a:schemeClr val="tx1"/>
                </a:solidFill>
              </a:rPr>
              <a:t>individuals</a:t>
            </a:r>
          </a:p>
          <a:p>
            <a:pPr marL="171450" lvl="0" indent="-171450">
              <a:buFont typeface="Arial" pitchFamily="34" charset="0"/>
              <a:buChar char="•"/>
            </a:pPr>
            <a:r>
              <a:rPr lang="en-US" sz="1100" dirty="0">
                <a:solidFill>
                  <a:schemeClr val="tx1"/>
                </a:solidFill>
              </a:rPr>
              <a:t>The team are always fighting amongst </a:t>
            </a:r>
            <a:r>
              <a:rPr lang="en-US" sz="1100" dirty="0" smtClean="0">
                <a:solidFill>
                  <a:schemeClr val="tx1"/>
                </a:solidFill>
              </a:rPr>
              <a:t>themselves</a:t>
            </a:r>
          </a:p>
          <a:p>
            <a:pPr marL="171450" indent="-171450">
              <a:buFont typeface="Arial" pitchFamily="34" charset="0"/>
              <a:buChar char="•"/>
            </a:pPr>
            <a:r>
              <a:rPr lang="en-US" sz="1100" dirty="0">
                <a:solidFill>
                  <a:schemeClr val="tx1"/>
                </a:solidFill>
              </a:rPr>
              <a:t>While 'team' is often used as a singular collective noun, in this case, the sentence describes the fighting that occurs between the individual members of the team. "Team" therefore refers to several individual members, and requires a plural verb, "are," as a result</a:t>
            </a:r>
          </a:p>
          <a:p>
            <a:pPr marL="171450" lvl="0" indent="-171450">
              <a:buFont typeface="Arial" pitchFamily="34" charset="0"/>
              <a:buChar char="•"/>
            </a:pPr>
            <a:endParaRPr lang="en-US" sz="1100" dirty="0"/>
          </a:p>
          <a:p>
            <a:endParaRPr lang="en-US" sz="1100" dirty="0">
              <a:solidFill>
                <a:schemeClr val="tx1"/>
              </a:solidFill>
            </a:endParaRPr>
          </a:p>
          <a:p>
            <a:endParaRPr lang="en-US" sz="1100" dirty="0">
              <a:solidFill>
                <a:schemeClr val="tx1"/>
              </a:solidFill>
            </a:endParaRPr>
          </a:p>
          <a:p>
            <a:r>
              <a:rPr lang="en-US" sz="1100" dirty="0" smtClean="0"/>
              <a:t>  </a:t>
            </a:r>
            <a:endParaRPr lang="en-US" sz="1100" dirty="0"/>
          </a:p>
        </p:txBody>
      </p:sp>
    </p:spTree>
    <p:extLst>
      <p:ext uri="{BB962C8B-B14F-4D97-AF65-F5344CB8AC3E}">
        <p14:creationId xmlns:p14="http://schemas.microsoft.com/office/powerpoint/2010/main" val="25742706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3999" cy="620688"/>
          </a:xfrm>
        </p:spPr>
        <p:txBody>
          <a:bodyPr/>
          <a:lstStyle/>
          <a:p>
            <a:r>
              <a:rPr lang="en-US" dirty="0" smtClean="0"/>
              <a:t>SUBJECT – VERB AGREEMENT </a:t>
            </a:r>
            <a:endParaRPr lang="en-US" dirty="0"/>
          </a:p>
        </p:txBody>
      </p:sp>
      <p:sp>
        <p:nvSpPr>
          <p:cNvPr id="5" name="Rectangle 4"/>
          <p:cNvSpPr/>
          <p:nvPr/>
        </p:nvSpPr>
        <p:spPr>
          <a:xfrm>
            <a:off x="107504" y="692696"/>
            <a:ext cx="4464496" cy="3528392"/>
          </a:xfrm>
          <a:prstGeom prst="rect">
            <a:avLst/>
          </a:prstGeom>
          <a:solidFill>
            <a:schemeClr val="tx2">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solidFill>
                <a:schemeClr val="tx1"/>
              </a:solidFill>
            </a:endParaRPr>
          </a:p>
          <a:p>
            <a:r>
              <a:rPr lang="en-US" sz="1400" b="1" dirty="0">
                <a:solidFill>
                  <a:schemeClr val="bg1"/>
                </a:solidFill>
              </a:rPr>
              <a:t>AND vs. ADDITIVES</a:t>
            </a:r>
          </a:p>
          <a:p>
            <a:endParaRPr lang="en-US" sz="1100" b="1" dirty="0">
              <a:solidFill>
                <a:schemeClr val="tx1"/>
              </a:solidFill>
            </a:endParaRPr>
          </a:p>
          <a:p>
            <a:r>
              <a:rPr lang="en-US" sz="1000" dirty="0">
                <a:solidFill>
                  <a:schemeClr val="tx1"/>
                </a:solidFill>
              </a:rPr>
              <a:t>The word </a:t>
            </a:r>
            <a:r>
              <a:rPr lang="en-US" sz="1000" b="1" dirty="0">
                <a:solidFill>
                  <a:schemeClr val="tx1"/>
                </a:solidFill>
              </a:rPr>
              <a:t>“and” can unite two or more singular subjects, forming a compound plural subject</a:t>
            </a:r>
            <a:r>
              <a:rPr lang="en-US" sz="1000" dirty="0">
                <a:solidFill>
                  <a:schemeClr val="tx1"/>
                </a:solidFill>
              </a:rPr>
              <a:t> </a:t>
            </a:r>
          </a:p>
          <a:p>
            <a:pPr marL="363538" indent="-276225">
              <a:buFont typeface="Arial" pitchFamily="34" charset="0"/>
              <a:buChar char="•"/>
            </a:pPr>
            <a:r>
              <a:rPr lang="en-US" sz="1000" dirty="0" smtClean="0">
                <a:solidFill>
                  <a:schemeClr val="tx1"/>
                </a:solidFill>
              </a:rPr>
              <a:t>John </a:t>
            </a:r>
            <a:r>
              <a:rPr lang="en-US" sz="1000" dirty="0">
                <a:solidFill>
                  <a:schemeClr val="tx1"/>
                </a:solidFill>
              </a:rPr>
              <a:t>and his friends </a:t>
            </a:r>
            <a:r>
              <a:rPr lang="en-US" sz="1000" b="1" dirty="0">
                <a:solidFill>
                  <a:schemeClr val="tx1"/>
                </a:solidFill>
              </a:rPr>
              <a:t>ARE</a:t>
            </a:r>
            <a:r>
              <a:rPr lang="en-US" sz="1000" dirty="0">
                <a:solidFill>
                  <a:schemeClr val="tx1"/>
                </a:solidFill>
              </a:rPr>
              <a:t> going to the beach </a:t>
            </a:r>
            <a:endParaRPr lang="en-US" sz="1000" dirty="0" smtClean="0">
              <a:solidFill>
                <a:schemeClr val="tx1"/>
              </a:solidFill>
            </a:endParaRPr>
          </a:p>
          <a:p>
            <a:endParaRPr lang="en-US" sz="1000" b="1" dirty="0" smtClean="0">
              <a:solidFill>
                <a:schemeClr val="tx1"/>
              </a:solidFill>
            </a:endParaRPr>
          </a:p>
          <a:p>
            <a:r>
              <a:rPr lang="en-US" sz="1000" dirty="0">
                <a:solidFill>
                  <a:schemeClr val="tx1"/>
                </a:solidFill>
              </a:rPr>
              <a:t>When the </a:t>
            </a:r>
            <a:r>
              <a:rPr lang="en-US" sz="1000" b="1" dirty="0">
                <a:solidFill>
                  <a:schemeClr val="tx1"/>
                </a:solidFill>
              </a:rPr>
              <a:t>two singular noun subjects</a:t>
            </a:r>
            <a:r>
              <a:rPr lang="en-US" sz="1000" dirty="0">
                <a:solidFill>
                  <a:schemeClr val="tx1"/>
                </a:solidFill>
              </a:rPr>
              <a:t> connected by “and” </a:t>
            </a:r>
            <a:r>
              <a:rPr lang="en-US" sz="1000" b="1" dirty="0">
                <a:solidFill>
                  <a:schemeClr val="tx1"/>
                </a:solidFill>
              </a:rPr>
              <a:t>refer to the same person or thing</a:t>
            </a:r>
            <a:r>
              <a:rPr lang="en-US" sz="1000" dirty="0">
                <a:solidFill>
                  <a:schemeClr val="tx1"/>
                </a:solidFill>
              </a:rPr>
              <a:t>, the </a:t>
            </a:r>
            <a:r>
              <a:rPr lang="en-US" sz="1000" b="1" dirty="0">
                <a:solidFill>
                  <a:schemeClr val="tx1"/>
                </a:solidFill>
              </a:rPr>
              <a:t>singular</a:t>
            </a:r>
            <a:r>
              <a:rPr lang="en-US" sz="1000" dirty="0">
                <a:solidFill>
                  <a:schemeClr val="tx1"/>
                </a:solidFill>
              </a:rPr>
              <a:t> verb is used</a:t>
            </a:r>
          </a:p>
          <a:p>
            <a:pPr marL="363538" lvl="5" indent="-276225">
              <a:buFont typeface="Arial" pitchFamily="34" charset="0"/>
              <a:buChar char="•"/>
            </a:pPr>
            <a:r>
              <a:rPr lang="en-US" sz="1000" dirty="0">
                <a:solidFill>
                  <a:schemeClr val="tx1"/>
                </a:solidFill>
              </a:rPr>
              <a:t>Bread and butter is his staple diet</a:t>
            </a:r>
          </a:p>
          <a:p>
            <a:pPr marL="363538" lvl="5" indent="-276225">
              <a:buFont typeface="Arial" pitchFamily="34" charset="0"/>
              <a:buChar char="•"/>
            </a:pPr>
            <a:r>
              <a:rPr lang="en-US" sz="1000" dirty="0">
                <a:solidFill>
                  <a:schemeClr val="tx1"/>
                </a:solidFill>
              </a:rPr>
              <a:t>The recently appointed manager and coach of the team has emphasized the need for fitness</a:t>
            </a:r>
          </a:p>
          <a:p>
            <a:endParaRPr lang="en-US" sz="1000" b="1" dirty="0">
              <a:solidFill>
                <a:schemeClr val="tx1"/>
              </a:solidFill>
            </a:endParaRPr>
          </a:p>
          <a:p>
            <a:r>
              <a:rPr lang="en-US" sz="1000" b="1" dirty="0">
                <a:solidFill>
                  <a:schemeClr val="tx1"/>
                </a:solidFill>
              </a:rPr>
              <a:t>Additive phrases </a:t>
            </a:r>
            <a:r>
              <a:rPr lang="en-US" sz="1000" dirty="0">
                <a:solidFill>
                  <a:schemeClr val="tx1"/>
                </a:solidFill>
              </a:rPr>
              <a:t>such as:</a:t>
            </a:r>
            <a:r>
              <a:rPr lang="en-US" sz="1000" b="1" dirty="0">
                <a:solidFill>
                  <a:schemeClr val="tx1"/>
                </a:solidFill>
              </a:rPr>
              <a:t> </a:t>
            </a:r>
            <a:r>
              <a:rPr lang="en-US" sz="1000" dirty="0">
                <a:solidFill>
                  <a:schemeClr val="tx1"/>
                </a:solidFill>
              </a:rPr>
              <a:t>along with, in addition to, as well as, accompanied by, together with, including, </a:t>
            </a:r>
            <a:r>
              <a:rPr lang="en-US" sz="1000" b="1" dirty="0">
                <a:solidFill>
                  <a:schemeClr val="tx1"/>
                </a:solidFill>
              </a:rPr>
              <a:t>do not form compound plural </a:t>
            </a:r>
            <a:r>
              <a:rPr lang="en-US" sz="1000" b="1" dirty="0" smtClean="0">
                <a:solidFill>
                  <a:schemeClr val="tx1"/>
                </a:solidFill>
              </a:rPr>
              <a:t>subjects</a:t>
            </a:r>
          </a:p>
          <a:p>
            <a:pPr marL="171450" indent="-171450">
              <a:buFont typeface="Arial" pitchFamily="34" charset="0"/>
              <a:buChar char="•"/>
            </a:pPr>
            <a:r>
              <a:rPr lang="en-US" sz="1000" b="1" dirty="0" smtClean="0">
                <a:solidFill>
                  <a:schemeClr val="tx1"/>
                </a:solidFill>
              </a:rPr>
              <a:t>Correct:</a:t>
            </a:r>
            <a:r>
              <a:rPr lang="en-US" sz="1000" dirty="0" smtClean="0">
                <a:solidFill>
                  <a:schemeClr val="tx1"/>
                </a:solidFill>
              </a:rPr>
              <a:t> John</a:t>
            </a:r>
            <a:r>
              <a:rPr lang="en-US" sz="1000" dirty="0">
                <a:solidFill>
                  <a:schemeClr val="tx1"/>
                </a:solidFill>
              </a:rPr>
              <a:t>, along with his friends, </a:t>
            </a:r>
            <a:r>
              <a:rPr lang="en-US" sz="1000" b="1" dirty="0">
                <a:solidFill>
                  <a:schemeClr val="tx1"/>
                </a:solidFill>
              </a:rPr>
              <a:t>IS</a:t>
            </a:r>
            <a:r>
              <a:rPr lang="en-US" sz="1000" dirty="0">
                <a:solidFill>
                  <a:schemeClr val="tx1"/>
                </a:solidFill>
              </a:rPr>
              <a:t> going to the </a:t>
            </a:r>
            <a:r>
              <a:rPr lang="en-US" sz="1000" dirty="0" smtClean="0">
                <a:solidFill>
                  <a:schemeClr val="tx1"/>
                </a:solidFill>
              </a:rPr>
              <a:t>beach</a:t>
            </a:r>
          </a:p>
          <a:p>
            <a:pPr marL="171450" indent="-171450">
              <a:buFont typeface="Arial" pitchFamily="34" charset="0"/>
              <a:buChar char="•"/>
            </a:pPr>
            <a:r>
              <a:rPr lang="en-US" sz="1000" b="1" dirty="0">
                <a:solidFill>
                  <a:schemeClr val="tx1"/>
                </a:solidFill>
              </a:rPr>
              <a:t>Incorrect</a:t>
            </a:r>
            <a:r>
              <a:rPr lang="en-US" sz="1000" dirty="0">
                <a:solidFill>
                  <a:schemeClr val="tx1"/>
                </a:solidFill>
              </a:rPr>
              <a:t>: Frank, accompanied by his students, were at the studio</a:t>
            </a:r>
          </a:p>
          <a:p>
            <a:pPr marL="171450" indent="-171450">
              <a:buFont typeface="Arial" pitchFamily="34" charset="0"/>
              <a:buChar char="•"/>
            </a:pPr>
            <a:r>
              <a:rPr lang="en-US" sz="1000" b="1" dirty="0">
                <a:solidFill>
                  <a:schemeClr val="tx1"/>
                </a:solidFill>
              </a:rPr>
              <a:t>Correct</a:t>
            </a:r>
            <a:r>
              <a:rPr lang="en-US" sz="1000" dirty="0">
                <a:solidFill>
                  <a:schemeClr val="tx1"/>
                </a:solidFill>
              </a:rPr>
              <a:t>: Frank, accompanied by his students, was at the studio</a:t>
            </a:r>
          </a:p>
          <a:p>
            <a:r>
              <a:rPr lang="en-US" sz="1100" dirty="0" smtClean="0">
                <a:solidFill>
                  <a:schemeClr val="tx1"/>
                </a:solidFill>
              </a:rPr>
              <a:t>  </a:t>
            </a:r>
            <a:endParaRPr lang="en-US" sz="1100" dirty="0">
              <a:solidFill>
                <a:schemeClr val="tx1"/>
              </a:solidFill>
            </a:endParaRPr>
          </a:p>
        </p:txBody>
      </p:sp>
      <p:sp>
        <p:nvSpPr>
          <p:cNvPr id="6" name="Rectangle 5"/>
          <p:cNvSpPr/>
          <p:nvPr/>
        </p:nvSpPr>
        <p:spPr>
          <a:xfrm>
            <a:off x="4602098" y="692696"/>
            <a:ext cx="4463426" cy="3528392"/>
          </a:xfrm>
          <a:prstGeom prst="rect">
            <a:avLst/>
          </a:prstGeom>
          <a:solidFill>
            <a:schemeClr val="accent3">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t>INFINITE PRONOUNS ARE SINGULAR </a:t>
            </a:r>
          </a:p>
          <a:p>
            <a:endParaRPr lang="en-US" sz="1100" dirty="0" smtClean="0">
              <a:solidFill>
                <a:schemeClr val="tx1"/>
              </a:solidFill>
            </a:endParaRPr>
          </a:p>
          <a:p>
            <a:r>
              <a:rPr lang="en-US" sz="1000" dirty="0" smtClean="0">
                <a:solidFill>
                  <a:schemeClr val="tx1"/>
                </a:solidFill>
              </a:rPr>
              <a:t>An </a:t>
            </a:r>
            <a:r>
              <a:rPr lang="en-US" sz="1000" dirty="0">
                <a:solidFill>
                  <a:schemeClr val="tx1"/>
                </a:solidFill>
              </a:rPr>
              <a:t>infinite pronoun is one which is not specific about the thing to which it </a:t>
            </a:r>
            <a:r>
              <a:rPr lang="en-US" sz="1000" dirty="0" smtClean="0">
                <a:solidFill>
                  <a:schemeClr val="tx1"/>
                </a:solidFill>
              </a:rPr>
              <a:t>refers</a:t>
            </a:r>
          </a:p>
          <a:p>
            <a:endParaRPr lang="en-US" sz="1000" dirty="0">
              <a:solidFill>
                <a:schemeClr val="tx1"/>
              </a:solidFill>
            </a:endParaRPr>
          </a:p>
          <a:p>
            <a:r>
              <a:rPr lang="en-US" sz="1000" dirty="0">
                <a:solidFill>
                  <a:schemeClr val="tx1"/>
                </a:solidFill>
              </a:rPr>
              <a:t>All pronouns which end in –body, – </a:t>
            </a:r>
            <a:r>
              <a:rPr lang="en-US" sz="1000" dirty="0" smtClean="0">
                <a:solidFill>
                  <a:schemeClr val="tx1"/>
                </a:solidFill>
              </a:rPr>
              <a:t>one</a:t>
            </a:r>
            <a:r>
              <a:rPr lang="en-US" sz="1000" dirty="0">
                <a:solidFill>
                  <a:schemeClr val="tx1"/>
                </a:solidFill>
              </a:rPr>
              <a:t>, or –thing fall under this category: </a:t>
            </a:r>
          </a:p>
          <a:p>
            <a:pPr marL="285750" lvl="8" indent="-285750">
              <a:buFontTx/>
              <a:buChar char="-"/>
            </a:pPr>
            <a:r>
              <a:rPr lang="en-US" sz="1000" dirty="0" smtClean="0">
                <a:solidFill>
                  <a:schemeClr val="tx1"/>
                </a:solidFill>
              </a:rPr>
              <a:t>Anyone</a:t>
            </a:r>
            <a:r>
              <a:rPr lang="en-US" sz="1000" dirty="0">
                <a:solidFill>
                  <a:schemeClr val="tx1"/>
                </a:solidFill>
              </a:rPr>
              <a:t>, anything, </a:t>
            </a:r>
            <a:r>
              <a:rPr lang="en-US" sz="1000" dirty="0" smtClean="0">
                <a:solidFill>
                  <a:schemeClr val="tx1"/>
                </a:solidFill>
              </a:rPr>
              <a:t>anybody</a:t>
            </a:r>
            <a:endParaRPr lang="en-US" sz="1000" dirty="0">
              <a:solidFill>
                <a:schemeClr val="tx1"/>
              </a:solidFill>
            </a:endParaRPr>
          </a:p>
          <a:p>
            <a:pPr marL="285750" lvl="8" indent="-285750">
              <a:buFontTx/>
              <a:buChar char="-"/>
            </a:pPr>
            <a:r>
              <a:rPr lang="en-US" sz="1000" dirty="0">
                <a:solidFill>
                  <a:schemeClr val="tx1"/>
                </a:solidFill>
              </a:rPr>
              <a:t>Everyone, everybody, everything</a:t>
            </a:r>
          </a:p>
          <a:p>
            <a:pPr marL="285750" lvl="8" indent="-285750">
              <a:buFontTx/>
              <a:buChar char="-"/>
            </a:pPr>
            <a:r>
              <a:rPr lang="en-US" sz="1000" dirty="0">
                <a:solidFill>
                  <a:schemeClr val="tx1"/>
                </a:solidFill>
              </a:rPr>
              <a:t>Each, every</a:t>
            </a:r>
          </a:p>
          <a:p>
            <a:pPr marL="285750" lvl="8" indent="-285750">
              <a:buFontTx/>
              <a:buChar char="-"/>
            </a:pPr>
            <a:r>
              <a:rPr lang="en-US" sz="1000" dirty="0">
                <a:solidFill>
                  <a:schemeClr val="tx1"/>
                </a:solidFill>
              </a:rPr>
              <a:t>Whatever, whoever, no one, nobody, nothing</a:t>
            </a:r>
          </a:p>
          <a:p>
            <a:pPr marL="285750" lvl="8" indent="-285750">
              <a:buFontTx/>
              <a:buChar char="-"/>
            </a:pPr>
            <a:r>
              <a:rPr lang="en-US" sz="1000" dirty="0" smtClean="0">
                <a:solidFill>
                  <a:schemeClr val="tx1"/>
                </a:solidFill>
              </a:rPr>
              <a:t>Either </a:t>
            </a:r>
            <a:r>
              <a:rPr lang="en-US" sz="1000" dirty="0">
                <a:solidFill>
                  <a:schemeClr val="tx1"/>
                </a:solidFill>
              </a:rPr>
              <a:t>and </a:t>
            </a:r>
            <a:r>
              <a:rPr lang="en-US" sz="1000" dirty="0" smtClean="0">
                <a:solidFill>
                  <a:schemeClr val="tx1"/>
                </a:solidFill>
              </a:rPr>
              <a:t>neither (may </a:t>
            </a:r>
            <a:r>
              <a:rPr lang="en-US" sz="1000" dirty="0">
                <a:solidFill>
                  <a:schemeClr val="tx1"/>
                </a:solidFill>
              </a:rPr>
              <a:t>require a plural verb form when paired with or/nor</a:t>
            </a:r>
            <a:r>
              <a:rPr lang="en-US" sz="1000" dirty="0" smtClean="0">
                <a:solidFill>
                  <a:schemeClr val="tx1"/>
                </a:solidFill>
              </a:rPr>
              <a:t>)</a:t>
            </a:r>
          </a:p>
          <a:p>
            <a:pPr marL="536575" lvl="8" indent="-173038">
              <a:buFont typeface="Arial" pitchFamily="34" charset="0"/>
              <a:buChar char="•"/>
            </a:pPr>
            <a:r>
              <a:rPr lang="en-US" sz="1000" u="sng" dirty="0">
                <a:solidFill>
                  <a:schemeClr val="tx1"/>
                </a:solidFill>
              </a:rPr>
              <a:t>Neither</a:t>
            </a:r>
            <a:r>
              <a:rPr lang="en-US" sz="1000" dirty="0">
                <a:solidFill>
                  <a:schemeClr val="tx1"/>
                </a:solidFill>
              </a:rPr>
              <a:t> of the rosebushes </a:t>
            </a:r>
            <a:r>
              <a:rPr lang="en-US" sz="1000" u="sng" dirty="0">
                <a:solidFill>
                  <a:schemeClr val="tx1"/>
                </a:solidFill>
              </a:rPr>
              <a:t>is</a:t>
            </a:r>
            <a:r>
              <a:rPr lang="en-US" sz="1000" dirty="0">
                <a:solidFill>
                  <a:schemeClr val="tx1"/>
                </a:solidFill>
              </a:rPr>
              <a:t> as pretty as last year</a:t>
            </a:r>
          </a:p>
          <a:p>
            <a:pPr marL="536575" lvl="8" indent="-173038">
              <a:buFont typeface="Arial" pitchFamily="34" charset="0"/>
              <a:buChar char="•"/>
            </a:pPr>
            <a:r>
              <a:rPr lang="en-US" sz="1000" u="sng" dirty="0">
                <a:solidFill>
                  <a:schemeClr val="tx1"/>
                </a:solidFill>
              </a:rPr>
              <a:t>Either </a:t>
            </a:r>
            <a:r>
              <a:rPr lang="en-US" sz="1000" dirty="0">
                <a:solidFill>
                  <a:schemeClr val="tx1"/>
                </a:solidFill>
              </a:rPr>
              <a:t>of us </a:t>
            </a:r>
            <a:r>
              <a:rPr lang="en-US" sz="1000" u="sng" dirty="0">
                <a:solidFill>
                  <a:schemeClr val="tx1"/>
                </a:solidFill>
              </a:rPr>
              <a:t>is</a:t>
            </a:r>
            <a:r>
              <a:rPr lang="en-US" sz="1000" dirty="0">
                <a:solidFill>
                  <a:schemeClr val="tx1"/>
                </a:solidFill>
              </a:rPr>
              <a:t> capable of doing the work</a:t>
            </a:r>
          </a:p>
          <a:p>
            <a:pPr marL="536575" lvl="8" indent="-173038">
              <a:buFont typeface="Arial" pitchFamily="34" charset="0"/>
              <a:buChar char="•"/>
            </a:pPr>
            <a:r>
              <a:rPr lang="en-US" sz="1000" u="sng" dirty="0">
                <a:solidFill>
                  <a:schemeClr val="tx1"/>
                </a:solidFill>
              </a:rPr>
              <a:t>Neither</a:t>
            </a:r>
            <a:r>
              <a:rPr lang="en-US" sz="1000" dirty="0">
                <a:solidFill>
                  <a:schemeClr val="tx1"/>
                </a:solidFill>
              </a:rPr>
              <a:t> </a:t>
            </a:r>
            <a:r>
              <a:rPr lang="en-US" sz="1000" dirty="0" smtClean="0">
                <a:solidFill>
                  <a:schemeClr val="tx1"/>
                </a:solidFill>
              </a:rPr>
              <a:t>John </a:t>
            </a:r>
            <a:r>
              <a:rPr lang="en-US" sz="1000" u="sng" dirty="0">
                <a:solidFill>
                  <a:schemeClr val="tx1"/>
                </a:solidFill>
              </a:rPr>
              <a:t>nor</a:t>
            </a:r>
            <a:r>
              <a:rPr lang="en-US" sz="1000" dirty="0">
                <a:solidFill>
                  <a:schemeClr val="tx1"/>
                </a:solidFill>
              </a:rPr>
              <a:t> his friends </a:t>
            </a:r>
            <a:r>
              <a:rPr lang="en-US" sz="1000" u="sng" dirty="0">
                <a:solidFill>
                  <a:schemeClr val="tx1"/>
                </a:solidFill>
              </a:rPr>
              <a:t>are</a:t>
            </a:r>
            <a:r>
              <a:rPr lang="en-US" sz="1000" dirty="0">
                <a:solidFill>
                  <a:schemeClr val="tx1"/>
                </a:solidFill>
              </a:rPr>
              <a:t> going to the </a:t>
            </a:r>
            <a:r>
              <a:rPr lang="en-US" sz="1000" dirty="0" smtClean="0">
                <a:solidFill>
                  <a:schemeClr val="tx1"/>
                </a:solidFill>
              </a:rPr>
              <a:t>beach</a:t>
            </a:r>
          </a:p>
          <a:p>
            <a:endParaRPr lang="en-US" sz="1000" dirty="0">
              <a:solidFill>
                <a:schemeClr val="tx1"/>
              </a:solidFill>
            </a:endParaRPr>
          </a:p>
          <a:p>
            <a:r>
              <a:rPr lang="en-US" sz="1000" dirty="0">
                <a:solidFill>
                  <a:schemeClr val="tx1"/>
                </a:solidFill>
              </a:rPr>
              <a:t>There are 5 infinite pronouns which can be either singular or plural depending on the context of the sentence: Some, Any, None, All, Most (SANAM</a:t>
            </a:r>
            <a:r>
              <a:rPr lang="en-US" sz="1000" dirty="0" smtClean="0">
                <a:solidFill>
                  <a:schemeClr val="tx1"/>
                </a:solidFill>
              </a:rPr>
              <a:t>)</a:t>
            </a:r>
            <a:endParaRPr lang="en-US" sz="1000" dirty="0">
              <a:solidFill>
                <a:schemeClr val="tx1"/>
              </a:solidFill>
            </a:endParaRPr>
          </a:p>
          <a:p>
            <a:r>
              <a:rPr lang="en-US" sz="1100" dirty="0" smtClean="0"/>
              <a:t>  </a:t>
            </a:r>
            <a:endParaRPr lang="en-US" sz="1100" dirty="0"/>
          </a:p>
        </p:txBody>
      </p:sp>
      <p:sp>
        <p:nvSpPr>
          <p:cNvPr id="7" name="Rectangle 6"/>
          <p:cNvSpPr/>
          <p:nvPr/>
        </p:nvSpPr>
        <p:spPr>
          <a:xfrm>
            <a:off x="107504" y="4221088"/>
            <a:ext cx="4464496" cy="2448272"/>
          </a:xfrm>
          <a:prstGeom prst="rect">
            <a:avLst/>
          </a:prstGeom>
          <a:solidFill>
            <a:schemeClr val="accent2">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smtClean="0">
              <a:solidFill>
                <a:schemeClr val="bg1"/>
              </a:solidFill>
            </a:endParaRPr>
          </a:p>
          <a:p>
            <a:r>
              <a:rPr lang="en-US" sz="1400" b="1" dirty="0" smtClean="0">
                <a:solidFill>
                  <a:schemeClr val="bg1"/>
                </a:solidFill>
              </a:rPr>
              <a:t>VERB FORM IN EITHER/OR , NEITHER/NOR  DEPENDS ON THE SUBJECT NEAREST TO THE VERB</a:t>
            </a:r>
          </a:p>
          <a:p>
            <a:endParaRPr lang="en-US" sz="1100" b="1" dirty="0">
              <a:solidFill>
                <a:schemeClr val="tx1"/>
              </a:solidFill>
            </a:endParaRPr>
          </a:p>
          <a:p>
            <a:r>
              <a:rPr lang="en-US" sz="1000" dirty="0">
                <a:solidFill>
                  <a:schemeClr val="tx1"/>
                </a:solidFill>
              </a:rPr>
              <a:t>In these sentences, there are two subjects. If one subject is singular, and the other is plural, </a:t>
            </a:r>
            <a:r>
              <a:rPr lang="en-US" sz="1000" b="1" dirty="0">
                <a:solidFill>
                  <a:schemeClr val="tx1"/>
                </a:solidFill>
              </a:rPr>
              <a:t>find the subject nearest to the verb</a:t>
            </a:r>
            <a:r>
              <a:rPr lang="en-US" sz="1000" dirty="0">
                <a:solidFill>
                  <a:schemeClr val="tx1"/>
                </a:solidFill>
              </a:rPr>
              <a:t>, and ensure that the verb agrees in number with this </a:t>
            </a:r>
            <a:r>
              <a:rPr lang="en-US" sz="1000" dirty="0" smtClean="0">
                <a:solidFill>
                  <a:schemeClr val="tx1"/>
                </a:solidFill>
              </a:rPr>
              <a:t>subject</a:t>
            </a:r>
          </a:p>
          <a:p>
            <a:endParaRPr lang="en-US" sz="1000" b="1" dirty="0">
              <a:solidFill>
                <a:schemeClr val="tx1"/>
              </a:solidFill>
            </a:endParaRPr>
          </a:p>
          <a:p>
            <a:pPr marL="285750" indent="-285750">
              <a:buFont typeface="Arial" pitchFamily="34" charset="0"/>
              <a:buChar char="•"/>
            </a:pPr>
            <a:r>
              <a:rPr lang="en-US" sz="1000" dirty="0">
                <a:solidFill>
                  <a:schemeClr val="tx1"/>
                </a:solidFill>
              </a:rPr>
              <a:t>Neither Joe nor his friends </a:t>
            </a:r>
            <a:r>
              <a:rPr lang="en-US" sz="1000" b="1" dirty="0">
                <a:solidFill>
                  <a:schemeClr val="tx1"/>
                </a:solidFill>
              </a:rPr>
              <a:t>ARE </a:t>
            </a:r>
            <a:r>
              <a:rPr lang="en-US" sz="1000" dirty="0">
                <a:solidFill>
                  <a:schemeClr val="tx1"/>
                </a:solidFill>
              </a:rPr>
              <a:t>going to the beach</a:t>
            </a:r>
          </a:p>
          <a:p>
            <a:pPr marL="285750" indent="-285750">
              <a:buFont typeface="Arial" pitchFamily="34" charset="0"/>
              <a:buChar char="•"/>
            </a:pPr>
            <a:r>
              <a:rPr lang="en-US" sz="1000" dirty="0">
                <a:solidFill>
                  <a:schemeClr val="tx1"/>
                </a:solidFill>
              </a:rPr>
              <a:t>Neither his friends nor Joe </a:t>
            </a:r>
            <a:r>
              <a:rPr lang="en-US" sz="1000" b="1" dirty="0">
                <a:solidFill>
                  <a:schemeClr val="tx1"/>
                </a:solidFill>
              </a:rPr>
              <a:t>IS</a:t>
            </a:r>
            <a:r>
              <a:rPr lang="en-US" sz="1000" dirty="0">
                <a:solidFill>
                  <a:schemeClr val="tx1"/>
                </a:solidFill>
              </a:rPr>
              <a:t> going to the beach </a:t>
            </a:r>
          </a:p>
          <a:p>
            <a:endParaRPr lang="en-US" sz="1000" b="1" dirty="0">
              <a:solidFill>
                <a:schemeClr val="bg1"/>
              </a:solidFill>
            </a:endParaRPr>
          </a:p>
        </p:txBody>
      </p:sp>
      <p:sp>
        <p:nvSpPr>
          <p:cNvPr id="9" name="Rectangle 8"/>
          <p:cNvSpPr/>
          <p:nvPr/>
        </p:nvSpPr>
        <p:spPr>
          <a:xfrm>
            <a:off x="4601028" y="4221088"/>
            <a:ext cx="4464496" cy="2448272"/>
          </a:xfrm>
          <a:prstGeom prst="rect">
            <a:avLst/>
          </a:prstGeom>
          <a:solidFill>
            <a:schemeClr val="accent4">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smtClean="0">
                <a:solidFill>
                  <a:schemeClr val="bg1"/>
                </a:solidFill>
              </a:rPr>
              <a:t>EACH/EVERY – GENERALLY SINGULAR SENSATIONS</a:t>
            </a:r>
          </a:p>
          <a:p>
            <a:endParaRPr lang="en-US" sz="1100" b="1" dirty="0">
              <a:solidFill>
                <a:schemeClr val="bg1"/>
              </a:solidFill>
            </a:endParaRPr>
          </a:p>
          <a:p>
            <a:r>
              <a:rPr lang="en-US" sz="1000" dirty="0">
                <a:solidFill>
                  <a:schemeClr val="tx1"/>
                </a:solidFill>
              </a:rPr>
              <a:t>When each/every is the </a:t>
            </a:r>
            <a:r>
              <a:rPr lang="en-US" sz="1000" dirty="0" smtClean="0">
                <a:solidFill>
                  <a:schemeClr val="tx1"/>
                </a:solidFill>
              </a:rPr>
              <a:t>subject, the verb form is singular </a:t>
            </a:r>
          </a:p>
          <a:p>
            <a:pPr marL="171450" lvl="0" indent="-171450">
              <a:buFont typeface="Arial" pitchFamily="34" charset="0"/>
              <a:buChar char="•"/>
            </a:pPr>
            <a:r>
              <a:rPr lang="en-US" sz="1000" dirty="0">
                <a:solidFill>
                  <a:schemeClr val="tx1"/>
                </a:solidFill>
              </a:rPr>
              <a:t>Each of these shirts </a:t>
            </a:r>
            <a:r>
              <a:rPr lang="en-US" sz="1000" b="1" dirty="0">
                <a:solidFill>
                  <a:schemeClr val="tx1"/>
                </a:solidFill>
              </a:rPr>
              <a:t>IS</a:t>
            </a:r>
            <a:r>
              <a:rPr lang="en-US" sz="1000" dirty="0">
                <a:solidFill>
                  <a:schemeClr val="tx1"/>
                </a:solidFill>
              </a:rPr>
              <a:t> </a:t>
            </a:r>
            <a:r>
              <a:rPr lang="en-US" sz="1000" dirty="0" smtClean="0">
                <a:solidFill>
                  <a:schemeClr val="tx1"/>
                </a:solidFill>
              </a:rPr>
              <a:t>pretty</a:t>
            </a:r>
            <a:endParaRPr lang="en-US" sz="1000" dirty="0">
              <a:solidFill>
                <a:schemeClr val="tx1"/>
              </a:solidFill>
            </a:endParaRPr>
          </a:p>
          <a:p>
            <a:endParaRPr lang="en-US" sz="1000" b="1" dirty="0" smtClean="0">
              <a:solidFill>
                <a:schemeClr val="tx1"/>
              </a:solidFill>
            </a:endParaRPr>
          </a:p>
          <a:p>
            <a:r>
              <a:rPr lang="en-US" sz="1000" dirty="0">
                <a:solidFill>
                  <a:schemeClr val="tx1"/>
                </a:solidFill>
              </a:rPr>
              <a:t>When the subject is preceded by each/every, the verb form is singular </a:t>
            </a:r>
          </a:p>
          <a:p>
            <a:pPr marL="171450" lvl="0" indent="-171450">
              <a:buFont typeface="Arial" pitchFamily="34" charset="0"/>
              <a:buChar char="•"/>
            </a:pPr>
            <a:r>
              <a:rPr lang="en-US" sz="1000" dirty="0" smtClean="0">
                <a:solidFill>
                  <a:schemeClr val="tx1"/>
                </a:solidFill>
              </a:rPr>
              <a:t>Every </a:t>
            </a:r>
            <a:r>
              <a:rPr lang="en-US" sz="1000" dirty="0">
                <a:solidFill>
                  <a:schemeClr val="tx1"/>
                </a:solidFill>
              </a:rPr>
              <a:t>dog and cat </a:t>
            </a:r>
            <a:r>
              <a:rPr lang="en-US" sz="1000" b="1" dirty="0">
                <a:solidFill>
                  <a:schemeClr val="tx1"/>
                </a:solidFill>
              </a:rPr>
              <a:t>HAS</a:t>
            </a:r>
            <a:r>
              <a:rPr lang="en-US" sz="1000" dirty="0">
                <a:solidFill>
                  <a:schemeClr val="tx1"/>
                </a:solidFill>
              </a:rPr>
              <a:t> </a:t>
            </a:r>
            <a:r>
              <a:rPr lang="en-US" sz="1000" dirty="0" smtClean="0">
                <a:solidFill>
                  <a:schemeClr val="tx1"/>
                </a:solidFill>
              </a:rPr>
              <a:t>paws</a:t>
            </a:r>
            <a:endParaRPr lang="en-US" sz="1000" dirty="0">
              <a:solidFill>
                <a:schemeClr val="tx1"/>
              </a:solidFill>
            </a:endParaRPr>
          </a:p>
          <a:p>
            <a:endParaRPr lang="en-US" sz="1000" b="1" dirty="0" smtClean="0">
              <a:solidFill>
                <a:schemeClr val="tx1"/>
              </a:solidFill>
            </a:endParaRPr>
          </a:p>
          <a:p>
            <a:r>
              <a:rPr lang="en-US" sz="1000" dirty="0">
                <a:solidFill>
                  <a:schemeClr val="tx1"/>
                </a:solidFill>
              </a:rPr>
              <a:t>When </a:t>
            </a:r>
            <a:r>
              <a:rPr lang="en-US" sz="1000" b="1" dirty="0">
                <a:solidFill>
                  <a:schemeClr val="tx1"/>
                </a:solidFill>
              </a:rPr>
              <a:t>each/every follows a subject, it has no bearing on the verb </a:t>
            </a:r>
            <a:r>
              <a:rPr lang="en-US" sz="1000" b="1" dirty="0" smtClean="0">
                <a:solidFill>
                  <a:schemeClr val="tx1"/>
                </a:solidFill>
              </a:rPr>
              <a:t>form</a:t>
            </a:r>
          </a:p>
          <a:p>
            <a:pPr marL="171450" lvl="0" indent="-171450">
              <a:buFont typeface="Arial" pitchFamily="34" charset="0"/>
              <a:buChar char="•"/>
            </a:pPr>
            <a:r>
              <a:rPr lang="en-US" sz="1000" dirty="0">
                <a:solidFill>
                  <a:schemeClr val="tx1"/>
                </a:solidFill>
              </a:rPr>
              <a:t>They each </a:t>
            </a:r>
            <a:r>
              <a:rPr lang="en-US" sz="1000" b="1" dirty="0">
                <a:solidFill>
                  <a:schemeClr val="tx1"/>
                </a:solidFill>
              </a:rPr>
              <a:t>ARE</a:t>
            </a:r>
            <a:r>
              <a:rPr lang="en-US" sz="1000" dirty="0">
                <a:solidFill>
                  <a:schemeClr val="tx1"/>
                </a:solidFill>
              </a:rPr>
              <a:t> great tennis players </a:t>
            </a:r>
          </a:p>
          <a:p>
            <a:pPr marL="171450" lvl="0" indent="-171450">
              <a:buFont typeface="Arial" pitchFamily="34" charset="0"/>
              <a:buChar char="•"/>
            </a:pPr>
            <a:r>
              <a:rPr lang="en-US" sz="1000" dirty="0">
                <a:solidFill>
                  <a:schemeClr val="tx1"/>
                </a:solidFill>
              </a:rPr>
              <a:t>The apartments each </a:t>
            </a:r>
            <a:r>
              <a:rPr lang="en-US" sz="1000" b="1" dirty="0">
                <a:solidFill>
                  <a:schemeClr val="tx1"/>
                </a:solidFill>
              </a:rPr>
              <a:t>HAVE</a:t>
            </a:r>
            <a:r>
              <a:rPr lang="en-US" sz="1000" dirty="0">
                <a:solidFill>
                  <a:schemeClr val="tx1"/>
                </a:solidFill>
              </a:rPr>
              <a:t> their own private </a:t>
            </a:r>
            <a:r>
              <a:rPr lang="en-US" sz="1000" dirty="0" smtClean="0">
                <a:solidFill>
                  <a:schemeClr val="tx1"/>
                </a:solidFill>
              </a:rPr>
              <a:t>entrance</a:t>
            </a:r>
            <a:endParaRPr lang="en-US" sz="1000" dirty="0">
              <a:solidFill>
                <a:schemeClr val="tx1"/>
              </a:solidFill>
            </a:endParaRPr>
          </a:p>
        </p:txBody>
      </p:sp>
    </p:spTree>
    <p:extLst>
      <p:ext uri="{BB962C8B-B14F-4D97-AF65-F5344CB8AC3E}">
        <p14:creationId xmlns:p14="http://schemas.microsoft.com/office/powerpoint/2010/main" val="2008291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44" y="0"/>
            <a:ext cx="9152944" cy="620688"/>
          </a:xfrm>
        </p:spPr>
        <p:txBody>
          <a:bodyPr/>
          <a:lstStyle/>
          <a:p>
            <a:r>
              <a:rPr lang="en-US" dirty="0" smtClean="0"/>
              <a:t>SUBJECT – VERB AGREEMENT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68059387"/>
              </p:ext>
            </p:extLst>
          </p:nvPr>
        </p:nvGraphicFramePr>
        <p:xfrm>
          <a:off x="107504" y="739864"/>
          <a:ext cx="8928992" cy="5577840"/>
        </p:xfrm>
        <a:graphic>
          <a:graphicData uri="http://schemas.openxmlformats.org/drawingml/2006/table">
            <a:tbl>
              <a:tblPr firstRow="1" bandRow="1">
                <a:tableStyleId>{5C22544A-7EE6-4342-B048-85BDC9FD1C3A}</a:tableStyleId>
              </a:tblPr>
              <a:tblGrid>
                <a:gridCol w="1152128"/>
                <a:gridCol w="3888432"/>
                <a:gridCol w="3888432"/>
              </a:tblGrid>
              <a:tr h="370840">
                <a:tc>
                  <a:txBody>
                    <a:bodyPr/>
                    <a:lstStyle/>
                    <a:p>
                      <a:r>
                        <a:rPr lang="en-US" sz="1000" b="1" dirty="0" smtClean="0">
                          <a:solidFill>
                            <a:schemeClr val="tx1"/>
                          </a:solidFill>
                        </a:rPr>
                        <a:t>NUMERICAL WORDS AND PHRASES </a:t>
                      </a:r>
                      <a:endParaRPr lang="en-US" sz="1000" b="1" dirty="0">
                        <a:solidFill>
                          <a:schemeClr val="tx1"/>
                        </a:solidFill>
                      </a:endParaRP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r>
                        <a:rPr lang="en-US" sz="1000" kern="1200" dirty="0" smtClean="0">
                          <a:solidFill>
                            <a:schemeClr val="dk1"/>
                          </a:solidFill>
                          <a:effectLst/>
                          <a:latin typeface="+mn-lt"/>
                          <a:ea typeface="+mn-ea"/>
                          <a:cs typeface="+mn-cs"/>
                        </a:rPr>
                        <a:t>The phrase, “the number of” always takes a singular verb form</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The phrase, “a number of” always takes a plural verb form</a:t>
                      </a:r>
                    </a:p>
                    <a:p>
                      <a:endParaRPr lang="en-US"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Numbers</a:t>
                      </a:r>
                      <a:r>
                        <a:rPr lang="en-US" sz="1000" kern="1200" baseline="0" dirty="0" smtClean="0">
                          <a:solidFill>
                            <a:schemeClr val="dk1"/>
                          </a:solidFill>
                          <a:effectLst/>
                          <a:latin typeface="+mn-lt"/>
                          <a:ea typeface="+mn-ea"/>
                          <a:cs typeface="+mn-cs"/>
                        </a:rPr>
                        <a:t> greater than 1 are plural </a:t>
                      </a:r>
                      <a:endParaRPr lang="en-US" sz="1000" kern="1200" dirty="0" smtClean="0">
                        <a:solidFill>
                          <a:schemeClr val="dk1"/>
                        </a:solidFill>
                        <a:effectLst/>
                        <a:latin typeface="+mn-lt"/>
                        <a:ea typeface="+mn-ea"/>
                        <a:cs typeface="+mn-cs"/>
                      </a:endParaRP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pPr marL="285750" lvl="0" indent="-285750">
                        <a:buFont typeface="Arial" pitchFamily="34" charset="0"/>
                        <a:buChar char="•"/>
                      </a:pPr>
                      <a:r>
                        <a:rPr lang="en-US" sz="1000" b="0" kern="1200" dirty="0" smtClean="0">
                          <a:solidFill>
                            <a:schemeClr val="dk1"/>
                          </a:solidFill>
                          <a:effectLst/>
                          <a:latin typeface="+mn-lt"/>
                          <a:ea typeface="+mn-ea"/>
                          <a:cs typeface="+mn-cs"/>
                        </a:rPr>
                        <a:t>The number of students in this class IS quite large</a:t>
                      </a:r>
                    </a:p>
                    <a:p>
                      <a:pPr marL="285750" lvl="0" indent="-285750">
                        <a:buFont typeface="Arial" pitchFamily="34" charset="0"/>
                        <a:buChar char="•"/>
                      </a:pPr>
                      <a:endParaRPr lang="en-US" sz="1000" b="0" kern="1200" dirty="0" smtClean="0">
                        <a:solidFill>
                          <a:schemeClr val="dk1"/>
                        </a:solidFill>
                        <a:effectLst/>
                        <a:latin typeface="+mn-lt"/>
                        <a:ea typeface="+mn-ea"/>
                        <a:cs typeface="+mn-cs"/>
                      </a:endParaRPr>
                    </a:p>
                    <a:p>
                      <a:pPr marL="285750" lvl="0" indent="-285750">
                        <a:buFont typeface="Arial" pitchFamily="34" charset="0"/>
                        <a:buChar char="•"/>
                      </a:pPr>
                      <a:r>
                        <a:rPr lang="en-US" sz="1000" b="0" kern="1200" dirty="0" smtClean="0">
                          <a:solidFill>
                            <a:schemeClr val="dk1"/>
                          </a:solidFill>
                          <a:effectLst/>
                          <a:latin typeface="+mn-lt"/>
                          <a:ea typeface="+mn-ea"/>
                          <a:cs typeface="+mn-cs"/>
                        </a:rPr>
                        <a:t>A number of students in this class ARE hardworking</a:t>
                      </a:r>
                    </a:p>
                    <a:p>
                      <a:pPr marL="285750" lvl="0" indent="-285750">
                        <a:buFont typeface="Arial" pitchFamily="34" charset="0"/>
                        <a:buChar char="•"/>
                      </a:pPr>
                      <a:endParaRPr lang="en-US" sz="1000" b="0" kern="1200" dirty="0" smtClean="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u="none" kern="1200" dirty="0" smtClean="0">
                          <a:solidFill>
                            <a:schemeClr val="dk1"/>
                          </a:solidFill>
                          <a:effectLst/>
                          <a:latin typeface="+mn-lt"/>
                          <a:ea typeface="+mn-ea"/>
                          <a:cs typeface="+mn-cs"/>
                        </a:rPr>
                        <a:t>TWO </a:t>
                      </a:r>
                      <a:r>
                        <a:rPr lang="en-US" sz="1000" b="0" kern="1200" dirty="0" smtClean="0">
                          <a:solidFill>
                            <a:schemeClr val="dk1"/>
                          </a:solidFill>
                          <a:effectLst/>
                          <a:latin typeface="+mn-lt"/>
                          <a:ea typeface="+mn-ea"/>
                          <a:cs typeface="+mn-cs"/>
                        </a:rPr>
                        <a:t>out of every three dog owners in the U.S. also </a:t>
                      </a:r>
                      <a:r>
                        <a:rPr lang="en-US" sz="1000" b="0" u="none" kern="1200" dirty="0" smtClean="0">
                          <a:solidFill>
                            <a:schemeClr val="dk1"/>
                          </a:solidFill>
                          <a:effectLst/>
                          <a:latin typeface="+mn-lt"/>
                          <a:ea typeface="+mn-ea"/>
                          <a:cs typeface="+mn-cs"/>
                        </a:rPr>
                        <a:t>OWN </a:t>
                      </a:r>
                      <a:r>
                        <a:rPr lang="en-US" sz="1000" b="0" kern="1200" dirty="0" smtClean="0">
                          <a:solidFill>
                            <a:schemeClr val="dk1"/>
                          </a:solidFill>
                          <a:effectLst/>
                          <a:latin typeface="+mn-lt"/>
                          <a:ea typeface="+mn-ea"/>
                          <a:cs typeface="+mn-cs"/>
                        </a:rPr>
                        <a:t>a cat</a:t>
                      </a: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r>
              <a:tr h="370840">
                <a:tc>
                  <a:txBody>
                    <a:bodyPr/>
                    <a:lstStyle/>
                    <a:p>
                      <a:r>
                        <a:rPr lang="en-US" sz="1000" b="1" dirty="0" smtClean="0"/>
                        <a:t>PORTIONS </a:t>
                      </a:r>
                      <a:endParaRPr lang="en-US" sz="1000" b="1" dirty="0"/>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r>
                        <a:rPr lang="en-US" sz="1000" kern="1200" dirty="0" smtClean="0">
                          <a:solidFill>
                            <a:schemeClr val="dk1"/>
                          </a:solidFill>
                          <a:effectLst/>
                          <a:latin typeface="+mn-lt"/>
                          <a:ea typeface="+mn-ea"/>
                          <a:cs typeface="+mn-cs"/>
                        </a:rPr>
                        <a:t>With words that indicate </a:t>
                      </a:r>
                      <a:r>
                        <a:rPr lang="en-US" sz="1000" b="1" kern="1200" dirty="0" smtClean="0">
                          <a:solidFill>
                            <a:schemeClr val="dk1"/>
                          </a:solidFill>
                          <a:effectLst/>
                          <a:latin typeface="+mn-lt"/>
                          <a:ea typeface="+mn-ea"/>
                          <a:cs typeface="+mn-cs"/>
                        </a:rPr>
                        <a:t>portions</a:t>
                      </a:r>
                      <a:r>
                        <a:rPr lang="en-US" sz="1000" kern="1200" dirty="0" smtClean="0">
                          <a:solidFill>
                            <a:schemeClr val="dk1"/>
                          </a:solidFill>
                          <a:effectLst/>
                          <a:latin typeface="+mn-lt"/>
                          <a:ea typeface="+mn-ea"/>
                          <a:cs typeface="+mn-cs"/>
                        </a:rPr>
                        <a:t>—</a:t>
                      </a:r>
                      <a:r>
                        <a:rPr lang="en-US" sz="1000" i="1" kern="1200" dirty="0" smtClean="0">
                          <a:solidFill>
                            <a:schemeClr val="dk1"/>
                          </a:solidFill>
                          <a:effectLst/>
                          <a:latin typeface="+mn-lt"/>
                          <a:ea typeface="+mn-ea"/>
                          <a:cs typeface="+mn-cs"/>
                        </a:rPr>
                        <a:t>percent, fraction, part, majority, some, all, none, remainder</a:t>
                      </a:r>
                      <a:r>
                        <a:rPr lang="en-US" sz="1000" kern="1200" dirty="0" smtClean="0">
                          <a:solidFill>
                            <a:schemeClr val="dk1"/>
                          </a:solidFill>
                          <a:effectLst/>
                          <a:latin typeface="+mn-lt"/>
                          <a:ea typeface="+mn-ea"/>
                          <a:cs typeface="+mn-cs"/>
                        </a:rPr>
                        <a:t>, and so forth —</a:t>
                      </a:r>
                      <a:r>
                        <a:rPr lang="en-US" sz="1000" b="1" kern="1200" dirty="0" smtClean="0">
                          <a:solidFill>
                            <a:schemeClr val="dk1"/>
                          </a:solidFill>
                          <a:effectLst/>
                          <a:latin typeface="+mn-lt"/>
                          <a:ea typeface="+mn-ea"/>
                          <a:cs typeface="+mn-cs"/>
                        </a:rPr>
                        <a:t>look at the noun in your </a:t>
                      </a:r>
                      <a:r>
                        <a:rPr lang="en-US" sz="1000" b="1" i="1" kern="1200" dirty="0" smtClean="0">
                          <a:solidFill>
                            <a:schemeClr val="dk1"/>
                          </a:solidFill>
                          <a:effectLst/>
                          <a:latin typeface="+mn-lt"/>
                          <a:ea typeface="+mn-ea"/>
                          <a:cs typeface="+mn-cs"/>
                        </a:rPr>
                        <a:t>of</a:t>
                      </a:r>
                      <a:r>
                        <a:rPr lang="en-US" sz="1000" b="1" kern="1200" dirty="0" smtClean="0">
                          <a:solidFill>
                            <a:schemeClr val="dk1"/>
                          </a:solidFill>
                          <a:effectLst/>
                          <a:latin typeface="+mn-lt"/>
                          <a:ea typeface="+mn-ea"/>
                          <a:cs typeface="+mn-cs"/>
                        </a:rPr>
                        <a:t> phrase</a:t>
                      </a:r>
                      <a:r>
                        <a:rPr lang="en-US" sz="1000" kern="1200" dirty="0" smtClean="0">
                          <a:solidFill>
                            <a:schemeClr val="dk1"/>
                          </a:solidFill>
                          <a:effectLst/>
                          <a:latin typeface="+mn-lt"/>
                          <a:ea typeface="+mn-ea"/>
                          <a:cs typeface="+mn-cs"/>
                        </a:rPr>
                        <a:t> (object of the preposition) to determine whether to use a singular or plural verb</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If one means the many individual parts of the totality, then use a plural verb form</a:t>
                      </a:r>
                    </a:p>
                    <a:p>
                      <a:r>
                        <a:rPr lang="en-US" sz="1000" u="sng" kern="1200" dirty="0" smtClean="0">
                          <a:solidFill>
                            <a:schemeClr val="dk1"/>
                          </a:solidFill>
                          <a:effectLst/>
                          <a:latin typeface="+mn-lt"/>
                          <a:ea typeface="+mn-ea"/>
                          <a:cs typeface="+mn-cs"/>
                        </a:rPr>
                        <a:t>Example: </a:t>
                      </a:r>
                      <a:endParaRPr lang="en-US"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The majority of the students in the class ARE hard working</a:t>
                      </a:r>
                    </a:p>
                    <a:p>
                      <a:r>
                        <a:rPr lang="en-US" sz="1000" kern="1200" dirty="0" smtClean="0">
                          <a:solidFill>
                            <a:schemeClr val="dk1"/>
                          </a:solidFill>
                          <a:effectLst/>
                          <a:latin typeface="+mn-lt"/>
                          <a:ea typeface="+mn-ea"/>
                          <a:cs typeface="+mn-cs"/>
                        </a:rPr>
                        <a:t> </a:t>
                      </a:r>
                    </a:p>
                    <a:p>
                      <a:r>
                        <a:rPr lang="en-US" sz="1000" kern="1200" dirty="0" smtClean="0">
                          <a:solidFill>
                            <a:schemeClr val="dk1"/>
                          </a:solidFill>
                          <a:effectLst/>
                          <a:latin typeface="+mn-lt"/>
                          <a:ea typeface="+mn-ea"/>
                          <a:cs typeface="+mn-cs"/>
                        </a:rPr>
                        <a:t>If one means the totality itself, then use a singular verb form</a:t>
                      </a:r>
                    </a:p>
                    <a:p>
                      <a:r>
                        <a:rPr lang="en-US" sz="1000" u="sng" kern="1200" dirty="0" smtClean="0">
                          <a:solidFill>
                            <a:schemeClr val="dk1"/>
                          </a:solidFill>
                          <a:effectLst/>
                          <a:latin typeface="+mn-lt"/>
                          <a:ea typeface="+mn-ea"/>
                          <a:cs typeface="+mn-cs"/>
                        </a:rPr>
                        <a:t>Example:</a:t>
                      </a:r>
                      <a:endParaRPr lang="en-US" sz="1000" kern="1200" dirty="0" smtClean="0">
                        <a:solidFill>
                          <a:schemeClr val="dk1"/>
                        </a:solidFill>
                        <a:effectLst/>
                        <a:latin typeface="+mn-lt"/>
                        <a:ea typeface="+mn-ea"/>
                        <a:cs typeface="+mn-cs"/>
                      </a:endParaRPr>
                    </a:p>
                    <a:p>
                      <a:r>
                        <a:rPr lang="en-US" sz="1000" kern="1200" dirty="0" smtClean="0">
                          <a:solidFill>
                            <a:schemeClr val="dk1"/>
                          </a:solidFill>
                          <a:effectLst/>
                          <a:latin typeface="+mn-lt"/>
                          <a:ea typeface="+mn-ea"/>
                          <a:cs typeface="+mn-cs"/>
                        </a:rPr>
                        <a:t>The student majority </a:t>
                      </a:r>
                      <a:r>
                        <a:rPr lang="en-US" sz="1000" b="1" kern="1200" dirty="0" smtClean="0">
                          <a:solidFill>
                            <a:schemeClr val="dk1"/>
                          </a:solidFill>
                          <a:effectLst/>
                          <a:latin typeface="+mn-lt"/>
                          <a:ea typeface="+mn-ea"/>
                          <a:cs typeface="+mn-cs"/>
                        </a:rPr>
                        <a:t>IS</a:t>
                      </a:r>
                      <a:r>
                        <a:rPr lang="en-US" sz="1000" kern="1200" dirty="0" smtClean="0">
                          <a:solidFill>
                            <a:schemeClr val="dk1"/>
                          </a:solidFill>
                          <a:effectLst/>
                          <a:latin typeface="+mn-lt"/>
                          <a:ea typeface="+mn-ea"/>
                          <a:cs typeface="+mn-cs"/>
                        </a:rPr>
                        <a:t> opposed to the death penalty</a:t>
                      </a:r>
                    </a:p>
                    <a:p>
                      <a:endParaRPr lang="en-US" sz="1000" dirty="0"/>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pPr marL="285750" lvl="0" indent="-285750">
                        <a:buFont typeface="Arial" pitchFamily="34" charset="0"/>
                        <a:buChar char="•"/>
                      </a:pPr>
                      <a:r>
                        <a:rPr lang="en-US" sz="1000" i="0" kern="1200" dirty="0" smtClean="0">
                          <a:solidFill>
                            <a:schemeClr val="dk1"/>
                          </a:solidFill>
                          <a:effectLst/>
                          <a:latin typeface="+mn-lt"/>
                          <a:ea typeface="+mn-ea"/>
                          <a:cs typeface="+mn-cs"/>
                        </a:rPr>
                        <a:t>Half of the </a:t>
                      </a:r>
                      <a:r>
                        <a:rPr lang="en-US" sz="1000" b="1" i="0" kern="1200" dirty="0" smtClean="0">
                          <a:solidFill>
                            <a:schemeClr val="dk1"/>
                          </a:solidFill>
                          <a:effectLst/>
                          <a:latin typeface="+mn-lt"/>
                          <a:ea typeface="+mn-ea"/>
                          <a:cs typeface="+mn-cs"/>
                        </a:rPr>
                        <a:t>dresses</a:t>
                      </a:r>
                      <a:r>
                        <a:rPr lang="en-US" sz="1000" i="0" kern="1200" dirty="0" smtClean="0">
                          <a:solidFill>
                            <a:schemeClr val="dk1"/>
                          </a:solidFill>
                          <a:effectLst/>
                          <a:latin typeface="+mn-lt"/>
                          <a:ea typeface="+mn-ea"/>
                          <a:cs typeface="+mn-cs"/>
                        </a:rPr>
                        <a:t> </a:t>
                      </a:r>
                      <a:r>
                        <a:rPr lang="en-US" sz="1000" b="1" i="0" kern="1200" dirty="0" smtClean="0">
                          <a:solidFill>
                            <a:schemeClr val="dk1"/>
                          </a:solidFill>
                          <a:effectLst/>
                          <a:latin typeface="+mn-lt"/>
                          <a:ea typeface="+mn-ea"/>
                          <a:cs typeface="+mn-cs"/>
                        </a:rPr>
                        <a:t>ARE</a:t>
                      </a:r>
                      <a:r>
                        <a:rPr lang="en-US" sz="1000" i="0" kern="1200" dirty="0" smtClean="0">
                          <a:solidFill>
                            <a:schemeClr val="dk1"/>
                          </a:solidFill>
                          <a:effectLst/>
                          <a:latin typeface="+mn-lt"/>
                          <a:ea typeface="+mn-ea"/>
                          <a:cs typeface="+mn-cs"/>
                        </a:rPr>
                        <a:t> dirty</a:t>
                      </a:r>
                    </a:p>
                    <a:p>
                      <a:pPr marL="0" lvl="0" indent="0">
                        <a:buFont typeface="Arial" pitchFamily="34" charset="0"/>
                        <a:buNone/>
                      </a:pPr>
                      <a:endParaRPr lang="en-US" sz="1000" i="0" kern="1200" dirty="0" smtClean="0">
                        <a:solidFill>
                          <a:schemeClr val="dk1"/>
                        </a:solidFill>
                        <a:effectLst/>
                        <a:latin typeface="+mn-lt"/>
                        <a:ea typeface="+mn-ea"/>
                        <a:cs typeface="+mn-cs"/>
                      </a:endParaRPr>
                    </a:p>
                    <a:p>
                      <a:pPr marL="285750" lvl="0" indent="-285750">
                        <a:buFont typeface="Arial" pitchFamily="34" charset="0"/>
                        <a:buChar char="•"/>
                      </a:pPr>
                      <a:r>
                        <a:rPr lang="en-US" sz="1000" i="0" kern="1200" dirty="0" smtClean="0">
                          <a:solidFill>
                            <a:schemeClr val="dk1"/>
                          </a:solidFill>
                          <a:effectLst/>
                          <a:latin typeface="+mn-lt"/>
                          <a:ea typeface="+mn-ea"/>
                          <a:cs typeface="+mn-cs"/>
                        </a:rPr>
                        <a:t>Half of the </a:t>
                      </a:r>
                      <a:r>
                        <a:rPr lang="en-US" sz="1000" b="1" i="0" kern="1200" dirty="0" smtClean="0">
                          <a:solidFill>
                            <a:schemeClr val="dk1"/>
                          </a:solidFill>
                          <a:effectLst/>
                          <a:latin typeface="+mn-lt"/>
                          <a:ea typeface="+mn-ea"/>
                          <a:cs typeface="+mn-cs"/>
                        </a:rPr>
                        <a:t>sugar IS</a:t>
                      </a:r>
                      <a:r>
                        <a:rPr lang="en-US" sz="1000" i="0" kern="1200" dirty="0" smtClean="0">
                          <a:solidFill>
                            <a:schemeClr val="dk1"/>
                          </a:solidFill>
                          <a:effectLst/>
                          <a:latin typeface="+mn-lt"/>
                          <a:ea typeface="+mn-ea"/>
                          <a:cs typeface="+mn-cs"/>
                        </a:rPr>
                        <a:t> over</a:t>
                      </a:r>
                    </a:p>
                    <a:p>
                      <a:pPr marL="0" lvl="0" indent="0">
                        <a:buFont typeface="Arial" pitchFamily="34" charset="0"/>
                        <a:buNone/>
                      </a:pPr>
                      <a:endParaRPr lang="en-US" sz="1000" i="0" kern="1200" dirty="0" smtClean="0">
                        <a:solidFill>
                          <a:schemeClr val="dk1"/>
                        </a:solidFill>
                        <a:effectLst/>
                        <a:latin typeface="+mn-lt"/>
                        <a:ea typeface="+mn-ea"/>
                        <a:cs typeface="+mn-cs"/>
                      </a:endParaRPr>
                    </a:p>
                    <a:p>
                      <a:pPr marL="285750" lvl="0" indent="-285750">
                        <a:buFont typeface="Arial" pitchFamily="34" charset="0"/>
                        <a:buChar char="•"/>
                      </a:pPr>
                      <a:r>
                        <a:rPr lang="en-US" sz="1000" i="0" kern="1200" dirty="0" smtClean="0">
                          <a:solidFill>
                            <a:schemeClr val="dk1"/>
                          </a:solidFill>
                          <a:effectLst/>
                          <a:latin typeface="+mn-lt"/>
                          <a:ea typeface="+mn-ea"/>
                          <a:cs typeface="+mn-cs"/>
                        </a:rPr>
                        <a:t>Two-thirds of the </a:t>
                      </a:r>
                      <a:r>
                        <a:rPr lang="en-US" sz="1000" b="1" i="0" kern="1200" dirty="0" smtClean="0">
                          <a:solidFill>
                            <a:schemeClr val="dk1"/>
                          </a:solidFill>
                          <a:effectLst/>
                          <a:latin typeface="+mn-lt"/>
                          <a:ea typeface="+mn-ea"/>
                          <a:cs typeface="+mn-cs"/>
                        </a:rPr>
                        <a:t>work IS</a:t>
                      </a:r>
                      <a:r>
                        <a:rPr lang="en-US" sz="1000" i="0" kern="1200" dirty="0" smtClean="0">
                          <a:solidFill>
                            <a:schemeClr val="dk1"/>
                          </a:solidFill>
                          <a:effectLst/>
                          <a:latin typeface="+mn-lt"/>
                          <a:ea typeface="+mn-ea"/>
                          <a:cs typeface="+mn-cs"/>
                        </a:rPr>
                        <a:t> complete</a:t>
                      </a:r>
                    </a:p>
                    <a:p>
                      <a:pPr marL="0" lvl="0" indent="0">
                        <a:buFont typeface="Arial" pitchFamily="34" charset="0"/>
                        <a:buNone/>
                      </a:pPr>
                      <a:endParaRPr lang="en-US" sz="1000" i="0" kern="1200" dirty="0" smtClean="0">
                        <a:solidFill>
                          <a:schemeClr val="dk1"/>
                        </a:solidFill>
                        <a:effectLst/>
                        <a:latin typeface="+mn-lt"/>
                        <a:ea typeface="+mn-ea"/>
                        <a:cs typeface="+mn-cs"/>
                      </a:endParaRPr>
                    </a:p>
                    <a:p>
                      <a:pPr marL="285750" lvl="0" indent="-285750">
                        <a:buFont typeface="Arial" pitchFamily="34" charset="0"/>
                        <a:buChar char="•"/>
                      </a:pPr>
                      <a:r>
                        <a:rPr lang="en-US" sz="1000" i="0" kern="1200" dirty="0" smtClean="0">
                          <a:solidFill>
                            <a:schemeClr val="dk1"/>
                          </a:solidFill>
                          <a:effectLst/>
                          <a:latin typeface="+mn-lt"/>
                          <a:ea typeface="+mn-ea"/>
                          <a:cs typeface="+mn-cs"/>
                        </a:rPr>
                        <a:t>The majority of Congress has voted for the bill</a:t>
                      </a:r>
                    </a:p>
                    <a:p>
                      <a:endParaRPr lang="en-US" sz="1000" dirty="0"/>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r>
              <a:tr h="370840">
                <a:tc rowSpan="2">
                  <a:txBody>
                    <a:bodyPr/>
                    <a:lstStyle/>
                    <a:p>
                      <a:r>
                        <a:rPr lang="en-US" sz="1000" b="1" dirty="0" smtClean="0"/>
                        <a:t>“ONE OF”</a:t>
                      </a:r>
                      <a:endParaRPr lang="en-US" sz="1000" b="1" dirty="0"/>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The phrases </a:t>
                      </a:r>
                      <a:r>
                        <a:rPr lang="en-US" sz="1000" b="1" kern="1200" dirty="0" smtClean="0">
                          <a:solidFill>
                            <a:schemeClr val="dk1"/>
                          </a:solidFill>
                          <a:effectLst/>
                          <a:latin typeface="+mn-lt"/>
                          <a:ea typeface="+mn-ea"/>
                          <a:cs typeface="+mn-cs"/>
                        </a:rPr>
                        <a:t>one of</a:t>
                      </a:r>
                      <a:r>
                        <a:rPr lang="en-US" sz="1000" kern="1200" dirty="0" smtClean="0">
                          <a:solidFill>
                            <a:schemeClr val="dk1"/>
                          </a:solidFill>
                          <a:effectLst/>
                          <a:latin typeface="+mn-lt"/>
                          <a:ea typeface="+mn-ea"/>
                          <a:cs typeface="+mn-cs"/>
                        </a:rPr>
                        <a:t> and </a:t>
                      </a:r>
                      <a:r>
                        <a:rPr lang="en-US" sz="1000" b="1" kern="1200" dirty="0" smtClean="0">
                          <a:solidFill>
                            <a:schemeClr val="dk1"/>
                          </a:solidFill>
                          <a:effectLst/>
                          <a:latin typeface="+mn-lt"/>
                          <a:ea typeface="+mn-ea"/>
                          <a:cs typeface="+mn-cs"/>
                        </a:rPr>
                        <a:t>one of the</a:t>
                      </a:r>
                      <a:r>
                        <a:rPr lang="en-US" sz="1000" kern="1200" dirty="0" smtClean="0">
                          <a:solidFill>
                            <a:schemeClr val="dk1"/>
                          </a:solidFill>
                          <a:effectLst/>
                          <a:latin typeface="+mn-lt"/>
                          <a:ea typeface="+mn-ea"/>
                          <a:cs typeface="+mn-cs"/>
                        </a:rPr>
                        <a:t> take a singular verb</a:t>
                      </a: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pPr marL="285750" lvl="0" indent="-285750">
                        <a:buFont typeface="Arial" pitchFamily="34" charset="0"/>
                        <a:buChar char="•"/>
                      </a:pPr>
                      <a:r>
                        <a:rPr lang="en-US" sz="1000" kern="1200" dirty="0" smtClean="0">
                          <a:solidFill>
                            <a:schemeClr val="dk1"/>
                          </a:solidFill>
                          <a:effectLst/>
                          <a:latin typeface="+mn-lt"/>
                          <a:ea typeface="+mn-ea"/>
                          <a:cs typeface="+mn-cs"/>
                        </a:rPr>
                        <a:t>One of you is telling the truth</a:t>
                      </a:r>
                    </a:p>
                    <a:p>
                      <a:pPr marL="285750" lvl="0" indent="-285750">
                        <a:buFont typeface="Arial" pitchFamily="34" charset="0"/>
                        <a:buChar char="•"/>
                      </a:pPr>
                      <a:r>
                        <a:rPr lang="en-US" sz="1000" kern="1200" dirty="0" smtClean="0">
                          <a:solidFill>
                            <a:schemeClr val="dk1"/>
                          </a:solidFill>
                          <a:effectLst/>
                          <a:latin typeface="+mn-lt"/>
                          <a:ea typeface="+mn-ea"/>
                          <a:cs typeface="+mn-cs"/>
                        </a:rPr>
                        <a:t>One of the editors wants a rewrite</a:t>
                      </a: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r>
              <a:tr h="370840">
                <a:tc vMerge="1">
                  <a:txBody>
                    <a:bodyPr/>
                    <a:lstStyle/>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Plural - The phrases </a:t>
                      </a:r>
                      <a:r>
                        <a:rPr lang="en-US" sz="1000" b="1" kern="1200" dirty="0" smtClean="0">
                          <a:solidFill>
                            <a:schemeClr val="dk1"/>
                          </a:solidFill>
                          <a:effectLst/>
                          <a:latin typeface="+mn-lt"/>
                          <a:ea typeface="+mn-ea"/>
                          <a:cs typeface="+mn-cs"/>
                        </a:rPr>
                        <a:t>one of those who</a:t>
                      </a:r>
                      <a:r>
                        <a:rPr lang="en-US" sz="1000" kern="1200" dirty="0" smtClean="0">
                          <a:solidFill>
                            <a:schemeClr val="dk1"/>
                          </a:solidFill>
                          <a:effectLst/>
                          <a:latin typeface="+mn-lt"/>
                          <a:ea typeface="+mn-ea"/>
                          <a:cs typeface="+mn-cs"/>
                        </a:rPr>
                        <a:t> and </a:t>
                      </a:r>
                      <a:r>
                        <a:rPr lang="en-US" sz="1000" b="1" kern="1200" dirty="0" smtClean="0">
                          <a:solidFill>
                            <a:schemeClr val="dk1"/>
                          </a:solidFill>
                          <a:effectLst/>
                          <a:latin typeface="+mn-lt"/>
                          <a:ea typeface="+mn-ea"/>
                          <a:cs typeface="+mn-cs"/>
                        </a:rPr>
                        <a:t>one of the things/factors</a:t>
                      </a:r>
                      <a:endParaRPr lang="en-US" sz="10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n-lt"/>
                          <a:ea typeface="+mn-ea"/>
                          <a:cs typeface="+mn-cs"/>
                        </a:rPr>
                        <a:t>Singular - When the word “the only” precedes these phrases</a:t>
                      </a:r>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c>
                  <a:txBody>
                    <a:bodyPr/>
                    <a:lstStyle/>
                    <a:p>
                      <a:pPr marL="285750" lvl="0" indent="-285750">
                        <a:buFont typeface="Arial" pitchFamily="34" charset="0"/>
                        <a:buChar char="•"/>
                      </a:pPr>
                      <a:r>
                        <a:rPr lang="en-US" sz="1000" kern="1200" dirty="0" smtClean="0">
                          <a:solidFill>
                            <a:schemeClr val="dk1"/>
                          </a:solidFill>
                          <a:effectLst/>
                          <a:latin typeface="+mn-lt"/>
                          <a:ea typeface="+mn-ea"/>
                          <a:cs typeface="+mn-cs"/>
                        </a:rPr>
                        <a:t>The comma splice is one of those errors that always slip past me</a:t>
                      </a:r>
                    </a:p>
                    <a:p>
                      <a:pPr marL="285750" lvl="0" indent="-285750">
                        <a:buFont typeface="Arial" pitchFamily="34" charset="0"/>
                        <a:buChar char="•"/>
                      </a:pPr>
                      <a:r>
                        <a:rPr lang="en-US" sz="1000" kern="1200" dirty="0" smtClean="0">
                          <a:solidFill>
                            <a:schemeClr val="dk1"/>
                          </a:solidFill>
                          <a:effectLst/>
                          <a:latin typeface="+mn-lt"/>
                          <a:ea typeface="+mn-ea"/>
                          <a:cs typeface="+mn-cs"/>
                        </a:rPr>
                        <a:t>One of the things that drive me nuts is subject-verb agreement</a:t>
                      </a:r>
                    </a:p>
                    <a:p>
                      <a:pPr marL="285750" lvl="0" indent="-285750">
                        <a:buFont typeface="Arial" pitchFamily="34" charset="0"/>
                        <a:buChar char="•"/>
                      </a:pPr>
                      <a:r>
                        <a:rPr lang="en-US" sz="1000" kern="1200" dirty="0" smtClean="0">
                          <a:solidFill>
                            <a:schemeClr val="dk1"/>
                          </a:solidFill>
                          <a:effectLst/>
                          <a:latin typeface="+mn-lt"/>
                          <a:ea typeface="+mn-ea"/>
                          <a:cs typeface="+mn-cs"/>
                        </a:rPr>
                        <a:t>Meg is the only one who knows how to paddle a canoe</a:t>
                      </a:r>
                    </a:p>
                    <a:p>
                      <a:pPr marL="285750" indent="-285750">
                        <a:buFont typeface="Arial" pitchFamily="34" charset="0"/>
                        <a:buChar char="•"/>
                      </a:pPr>
                      <a:r>
                        <a:rPr lang="en-US" sz="1000" kern="1200" dirty="0" smtClean="0">
                          <a:solidFill>
                            <a:schemeClr val="dk1"/>
                          </a:solidFill>
                          <a:effectLst/>
                          <a:latin typeface="+mn-lt"/>
                          <a:ea typeface="+mn-ea"/>
                          <a:cs typeface="+mn-cs"/>
                        </a:rPr>
                        <a:t>Ted is not the only one of my nephews who has a vivid imagination</a:t>
                      </a:r>
                      <a:endParaRPr lang="en-US" sz="1000" dirty="0"/>
                    </a:p>
                  </a:txBody>
                  <a:tcPr>
                    <a:lnL w="3175" cap="flat" cmpd="sng" algn="ctr">
                      <a:solidFill>
                        <a:schemeClr val="tx2">
                          <a:lumMod val="20000"/>
                          <a:lumOff val="80000"/>
                        </a:schemeClr>
                      </a:solidFill>
                      <a:prstDash val="solid"/>
                      <a:round/>
                      <a:headEnd type="none" w="med" len="med"/>
                      <a:tailEnd type="none" w="med" len="med"/>
                    </a:lnL>
                    <a:lnR w="3175" cap="flat" cmpd="sng" algn="ctr">
                      <a:solidFill>
                        <a:schemeClr val="tx2">
                          <a:lumMod val="20000"/>
                          <a:lumOff val="80000"/>
                        </a:schemeClr>
                      </a:solidFill>
                      <a:prstDash val="solid"/>
                      <a:round/>
                      <a:headEnd type="none" w="med" len="med"/>
                      <a:tailEnd type="none" w="med" len="med"/>
                    </a:lnR>
                    <a:lnT w="3175" cap="flat" cmpd="sng" algn="ctr">
                      <a:solidFill>
                        <a:schemeClr val="tx2">
                          <a:lumMod val="20000"/>
                          <a:lumOff val="80000"/>
                        </a:schemeClr>
                      </a:solidFill>
                      <a:prstDash val="solid"/>
                      <a:round/>
                      <a:headEnd type="none" w="med" len="med"/>
                      <a:tailEnd type="none" w="med" len="med"/>
                    </a:lnT>
                    <a:lnB w="3175" cap="flat" cmpd="sng" algn="ctr">
                      <a:solidFill>
                        <a:schemeClr val="tx2">
                          <a:lumMod val="20000"/>
                          <a:lumOff val="80000"/>
                        </a:schemeClr>
                      </a:solidFill>
                      <a:prstDash val="solid"/>
                      <a:round/>
                      <a:headEnd type="none" w="med" len="med"/>
                      <a:tailEnd type="none" w="med" len="med"/>
                    </a:lnB>
                    <a:noFill/>
                  </a:tcPr>
                </a:tc>
              </a:tr>
              <a:tr h="370840">
                <a:tc gridSpan="3">
                  <a:txBody>
                    <a:bodyPr/>
                    <a:lstStyle/>
                    <a:p>
                      <a:r>
                        <a:rPr lang="en-US" sz="1100" b="1" dirty="0" smtClean="0">
                          <a:solidFill>
                            <a:schemeClr val="tx1"/>
                          </a:solidFill>
                        </a:rPr>
                        <a:t>MISCELLANEOUS</a:t>
                      </a:r>
                      <a:r>
                        <a:rPr lang="en-US" sz="1100" b="1" baseline="0" dirty="0" smtClean="0">
                          <a:solidFill>
                            <a:schemeClr val="tx1"/>
                          </a:solidFill>
                        </a:rPr>
                        <a:t> </a:t>
                      </a:r>
                      <a:endParaRPr lang="en-US" sz="1100" b="1" dirty="0">
                        <a:solidFill>
                          <a:schemeClr val="tx1"/>
                        </a:solidFill>
                      </a:endParaRPr>
                    </a:p>
                    <a:p>
                      <a:pPr marL="285750" marR="0" lvl="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1" kern="1200" dirty="0" smtClean="0">
                          <a:solidFill>
                            <a:schemeClr val="tx1"/>
                          </a:solidFill>
                          <a:effectLst/>
                          <a:latin typeface="+mn-lt"/>
                          <a:ea typeface="+mn-ea"/>
                          <a:cs typeface="+mn-cs"/>
                        </a:rPr>
                        <a:t>“Both... and”</a:t>
                      </a:r>
                      <a:r>
                        <a:rPr lang="en-US" sz="1100" kern="1200" dirty="0" smtClean="0">
                          <a:solidFill>
                            <a:schemeClr val="tx1"/>
                          </a:solidFill>
                          <a:effectLst/>
                          <a:latin typeface="+mn-lt"/>
                          <a:ea typeface="+mn-ea"/>
                          <a:cs typeface="+mn-cs"/>
                        </a:rPr>
                        <a:t> is the </a:t>
                      </a:r>
                      <a:r>
                        <a:rPr lang="en-US" sz="1100" b="1" kern="1200" dirty="0" smtClean="0">
                          <a:solidFill>
                            <a:schemeClr val="tx1"/>
                          </a:solidFill>
                          <a:effectLst/>
                          <a:latin typeface="+mn-lt"/>
                          <a:ea typeface="+mn-ea"/>
                          <a:cs typeface="+mn-cs"/>
                        </a:rPr>
                        <a:t>ONLY</a:t>
                      </a:r>
                      <a:r>
                        <a:rPr lang="en-US" sz="1100" kern="1200" dirty="0" smtClean="0">
                          <a:solidFill>
                            <a:schemeClr val="tx1"/>
                          </a:solidFill>
                          <a:effectLst/>
                          <a:latin typeface="+mn-lt"/>
                          <a:ea typeface="+mn-ea"/>
                          <a:cs typeface="+mn-cs"/>
                        </a:rPr>
                        <a:t> pair that always results in a plural subject</a:t>
                      </a:r>
                    </a:p>
                    <a:p>
                      <a:pPr marL="285750" marR="0" lvl="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1" kern="1200" dirty="0" smtClean="0">
                          <a:solidFill>
                            <a:schemeClr val="tx1"/>
                          </a:solidFill>
                          <a:effectLst/>
                          <a:latin typeface="+mn-lt"/>
                          <a:ea typeface="+mn-ea"/>
                          <a:cs typeface="+mn-cs"/>
                        </a:rPr>
                        <a:t>Gerunds</a:t>
                      </a:r>
                      <a:r>
                        <a:rPr lang="en-US" sz="1100" kern="1200" dirty="0" smtClean="0">
                          <a:solidFill>
                            <a:schemeClr val="tx1"/>
                          </a:solidFill>
                          <a:effectLst/>
                          <a:latin typeface="+mn-lt"/>
                          <a:ea typeface="+mn-ea"/>
                          <a:cs typeface="+mn-cs"/>
                        </a:rPr>
                        <a:t> (-ing form of the verb and functioning as nouns) are </a:t>
                      </a:r>
                      <a:r>
                        <a:rPr lang="en-US" sz="1100" b="1" kern="1200" dirty="0" smtClean="0">
                          <a:solidFill>
                            <a:schemeClr val="tx1"/>
                          </a:solidFill>
                          <a:effectLst/>
                          <a:latin typeface="+mn-lt"/>
                          <a:ea typeface="+mn-ea"/>
                          <a:cs typeface="+mn-cs"/>
                        </a:rPr>
                        <a:t>singular subjects</a:t>
                      </a:r>
                      <a:endParaRPr lang="en-US" sz="1100" kern="1200" dirty="0" smtClean="0">
                        <a:solidFill>
                          <a:schemeClr val="tx1"/>
                        </a:solidFill>
                        <a:effectLst/>
                        <a:latin typeface="+mn-lt"/>
                        <a:ea typeface="+mn-ea"/>
                        <a:cs typeface="+mn-cs"/>
                      </a:endParaRPr>
                    </a:p>
                    <a:p>
                      <a:pPr marL="285750" lvl="0" indent="-285750">
                        <a:buFont typeface="Arial" pitchFamily="34" charset="0"/>
                        <a:buChar char="•"/>
                      </a:pPr>
                      <a:r>
                        <a:rPr lang="en-US" sz="1100" kern="1200" dirty="0" smtClean="0">
                          <a:solidFill>
                            <a:schemeClr val="tx1"/>
                          </a:solidFill>
                          <a:effectLst/>
                          <a:latin typeface="+mn-lt"/>
                          <a:ea typeface="+mn-ea"/>
                          <a:cs typeface="+mn-cs"/>
                        </a:rPr>
                        <a:t>When in doubt, think singular </a:t>
                      </a:r>
                    </a:p>
                    <a:p>
                      <a:pPr marL="285750" lvl="0" indent="-285750">
                        <a:buFont typeface="Arial" pitchFamily="34" charset="0"/>
                        <a:buChar char="•"/>
                      </a:pPr>
                      <a:r>
                        <a:rPr lang="en-US" sz="1100" b="1" kern="1200" dirty="0" smtClean="0">
                          <a:solidFill>
                            <a:schemeClr val="tx1"/>
                          </a:solidFill>
                          <a:effectLst/>
                          <a:latin typeface="+mn-lt"/>
                          <a:ea typeface="+mn-ea"/>
                          <a:cs typeface="+mn-cs"/>
                        </a:rPr>
                        <a:t>When a sentence has both a positive and a negative subject, the verb agrees with the positive subject. For example: Low prices</a:t>
                      </a:r>
                      <a:r>
                        <a:rPr lang="en-US" sz="1100" kern="1200" dirty="0" smtClean="0">
                          <a:solidFill>
                            <a:schemeClr val="tx1"/>
                          </a:solidFill>
                          <a:effectLst/>
                          <a:latin typeface="+mn-lt"/>
                          <a:ea typeface="+mn-ea"/>
                          <a:cs typeface="+mn-cs"/>
                        </a:rPr>
                        <a:t> and not quality </a:t>
                      </a:r>
                      <a:r>
                        <a:rPr lang="en-US" sz="1100" b="1" kern="1200" dirty="0" smtClean="0">
                          <a:solidFill>
                            <a:schemeClr val="tx1"/>
                          </a:solidFill>
                          <a:effectLst/>
                          <a:latin typeface="+mn-lt"/>
                          <a:ea typeface="+mn-ea"/>
                          <a:cs typeface="+mn-cs"/>
                        </a:rPr>
                        <a:t>determine</a:t>
                      </a:r>
                      <a:r>
                        <a:rPr lang="en-US" sz="1100" kern="1200" dirty="0" smtClean="0">
                          <a:solidFill>
                            <a:schemeClr val="tx1"/>
                          </a:solidFill>
                          <a:effectLst/>
                          <a:latin typeface="+mn-lt"/>
                          <a:ea typeface="+mn-ea"/>
                          <a:cs typeface="+mn-cs"/>
                        </a:rPr>
                        <a:t> many purchases; </a:t>
                      </a:r>
                      <a:r>
                        <a:rPr lang="en-US" sz="1100" b="1" kern="1200" dirty="0" smtClean="0">
                          <a:solidFill>
                            <a:schemeClr val="tx1"/>
                          </a:solidFill>
                          <a:effectLst/>
                          <a:latin typeface="+mn-lt"/>
                          <a:ea typeface="+mn-ea"/>
                          <a:cs typeface="+mn-cs"/>
                        </a:rPr>
                        <a:t>Peace of mind</a:t>
                      </a:r>
                      <a:r>
                        <a:rPr lang="en-US" sz="1100" kern="1200" dirty="0" smtClean="0">
                          <a:solidFill>
                            <a:schemeClr val="tx1"/>
                          </a:solidFill>
                          <a:effectLst/>
                          <a:latin typeface="+mn-lt"/>
                          <a:ea typeface="+mn-ea"/>
                          <a:cs typeface="+mn-cs"/>
                        </a:rPr>
                        <a:t> not riches </a:t>
                      </a:r>
                      <a:r>
                        <a:rPr lang="en-US" sz="1100" b="1" kern="1200" dirty="0" smtClean="0">
                          <a:solidFill>
                            <a:schemeClr val="tx1"/>
                          </a:solidFill>
                          <a:effectLst/>
                          <a:latin typeface="+mn-lt"/>
                          <a:ea typeface="+mn-ea"/>
                          <a:cs typeface="+mn-cs"/>
                        </a:rPr>
                        <a:t>is</a:t>
                      </a:r>
                      <a:r>
                        <a:rPr lang="en-US" sz="1100" kern="1200" dirty="0" smtClean="0">
                          <a:solidFill>
                            <a:schemeClr val="tx1"/>
                          </a:solidFill>
                          <a:effectLst/>
                          <a:latin typeface="+mn-lt"/>
                          <a:ea typeface="+mn-ea"/>
                          <a:cs typeface="+mn-cs"/>
                        </a:rPr>
                        <a:t> what makes a person happy</a:t>
                      </a:r>
                    </a:p>
                    <a:p>
                      <a:endParaRPr lang="en-US" sz="1000" dirty="0"/>
                    </a:p>
                  </a:txBody>
                  <a:tcPr>
                    <a:lnT w="3175" cap="flat" cmpd="sng" algn="ctr">
                      <a:solidFill>
                        <a:schemeClr val="tx2">
                          <a:lumMod val="20000"/>
                          <a:lumOff val="80000"/>
                        </a:schemeClr>
                      </a:solidFill>
                      <a:prstDash val="solid"/>
                      <a:round/>
                      <a:headEnd type="none" w="med" len="med"/>
                      <a:tailEnd type="none" w="med" len="med"/>
                    </a:lnT>
                    <a:solidFill>
                      <a:schemeClr val="bg1"/>
                    </a:solidFill>
                  </a:tcPr>
                </a:tc>
                <a:tc hMerge="1">
                  <a:txBody>
                    <a:bodyPr/>
                    <a:lstStyle/>
                    <a:p>
                      <a:endParaRPr lang="en-US" dirty="0"/>
                    </a:p>
                  </a:txBody>
                  <a:tcPr/>
                </a:tc>
                <a:tc hMerge="1">
                  <a:txBody>
                    <a:bodyPr/>
                    <a:lstStyle/>
                    <a:p>
                      <a:endParaRPr lang="en-US" dirty="0"/>
                    </a:p>
                  </a:txBody>
                  <a:tcPr/>
                </a:tc>
              </a:tr>
            </a:tbl>
          </a:graphicData>
        </a:graphic>
      </p:graphicFrame>
    </p:spTree>
    <p:extLst>
      <p:ext uri="{BB962C8B-B14F-4D97-AF65-F5344CB8AC3E}">
        <p14:creationId xmlns:p14="http://schemas.microsoft.com/office/powerpoint/2010/main" val="32669114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3999" cy="620688"/>
          </a:xfrm>
        </p:spPr>
        <p:txBody>
          <a:bodyPr/>
          <a:lstStyle/>
          <a:p>
            <a:r>
              <a:rPr lang="en-US" dirty="0" smtClean="0"/>
              <a:t>VERB TENSE </a:t>
            </a:r>
            <a:endParaRPr lang="en-US" dirty="0"/>
          </a:p>
        </p:txBody>
      </p:sp>
      <p:sp>
        <p:nvSpPr>
          <p:cNvPr id="10" name="Rectangle 9"/>
          <p:cNvSpPr/>
          <p:nvPr/>
        </p:nvSpPr>
        <p:spPr>
          <a:xfrm>
            <a:off x="172886" y="692696"/>
            <a:ext cx="8719284" cy="3170099"/>
          </a:xfrm>
          <a:prstGeom prst="rect">
            <a:avLst/>
          </a:prstGeom>
        </p:spPr>
        <p:txBody>
          <a:bodyPr wrap="square">
            <a:spAutoFit/>
          </a:bodyPr>
          <a:lstStyle/>
          <a:p>
            <a:pPr marL="0" lvl="1"/>
            <a:r>
              <a:rPr lang="en-US" sz="1000" b="1" dirty="0"/>
              <a:t>VERB TENSE</a:t>
            </a:r>
            <a:r>
              <a:rPr lang="en-US" sz="1000" dirty="0"/>
              <a:t> indicates when an action takes place. The basic tenses are present, past and future </a:t>
            </a:r>
            <a:endParaRPr lang="en-US" sz="1000" dirty="0" smtClean="0"/>
          </a:p>
          <a:p>
            <a:pPr marL="0" lvl="1"/>
            <a:endParaRPr lang="en-US" sz="1000" dirty="0"/>
          </a:p>
          <a:p>
            <a:pPr marL="0" lvl="1"/>
            <a:r>
              <a:rPr lang="en-US" sz="1000" dirty="0" smtClean="0"/>
              <a:t>Unless </a:t>
            </a:r>
            <a:r>
              <a:rPr lang="en-US" sz="1000" dirty="0"/>
              <a:t>actions </a:t>
            </a:r>
            <a:r>
              <a:rPr lang="en-US" sz="1000" b="1" dirty="0"/>
              <a:t>do not </a:t>
            </a:r>
            <a:r>
              <a:rPr lang="en-US" sz="1000" dirty="0"/>
              <a:t>take place at the same time, keep all verb tenses in a given sentence the same </a:t>
            </a:r>
          </a:p>
          <a:p>
            <a:r>
              <a:rPr lang="en-US" sz="1000" u="sng" dirty="0"/>
              <a:t>Example</a:t>
            </a:r>
            <a:endParaRPr lang="en-US" sz="1000" dirty="0"/>
          </a:p>
          <a:p>
            <a:pPr marL="174625" lvl="2" indent="-174625">
              <a:buFont typeface="Arial" pitchFamily="34" charset="0"/>
              <a:buChar char="•"/>
            </a:pPr>
            <a:r>
              <a:rPr lang="en-US" sz="1000" dirty="0"/>
              <a:t>She </a:t>
            </a:r>
            <a:r>
              <a:rPr lang="en-US" sz="1000" b="1" dirty="0"/>
              <a:t>walked</a:t>
            </a:r>
            <a:r>
              <a:rPr lang="en-US" sz="1000" dirty="0"/>
              <a:t> to school in the morning and </a:t>
            </a:r>
            <a:r>
              <a:rPr lang="en-US" sz="1000" b="1" dirty="0"/>
              <a:t>ran</a:t>
            </a:r>
            <a:r>
              <a:rPr lang="en-US" sz="1000" dirty="0"/>
              <a:t> home in the afternoon</a:t>
            </a:r>
          </a:p>
          <a:p>
            <a:pPr marL="174625" lvl="2" indent="-174625">
              <a:buFont typeface="Arial" pitchFamily="34" charset="0"/>
              <a:buChar char="•"/>
            </a:pPr>
            <a:r>
              <a:rPr lang="en-US" sz="1000" dirty="0"/>
              <a:t>She </a:t>
            </a:r>
            <a:r>
              <a:rPr lang="en-US" sz="1000" b="1" dirty="0"/>
              <a:t>walks</a:t>
            </a:r>
            <a:r>
              <a:rPr lang="en-US" sz="1000" dirty="0"/>
              <a:t> to school in the morning and </a:t>
            </a:r>
            <a:r>
              <a:rPr lang="en-US" sz="1000" b="1" dirty="0"/>
              <a:t>runs</a:t>
            </a:r>
            <a:r>
              <a:rPr lang="en-US" sz="1000" dirty="0"/>
              <a:t> home in the afternoon</a:t>
            </a:r>
          </a:p>
          <a:p>
            <a:pPr marL="174625" lvl="2" indent="-174625">
              <a:buFont typeface="Arial" pitchFamily="34" charset="0"/>
              <a:buChar char="•"/>
            </a:pPr>
            <a:r>
              <a:rPr lang="en-US" sz="1000" dirty="0"/>
              <a:t>She </a:t>
            </a:r>
            <a:r>
              <a:rPr lang="en-US" sz="1000" b="1" dirty="0"/>
              <a:t>will walk</a:t>
            </a:r>
            <a:r>
              <a:rPr lang="en-US" sz="1000" dirty="0"/>
              <a:t> to school in the morning and </a:t>
            </a:r>
            <a:r>
              <a:rPr lang="en-US" sz="1000" b="1" dirty="0"/>
              <a:t>run</a:t>
            </a:r>
            <a:r>
              <a:rPr lang="en-US" sz="1000" dirty="0"/>
              <a:t> home in the afternoon (Note: run is understood as will run</a:t>
            </a:r>
            <a:r>
              <a:rPr lang="en-US" sz="1000" dirty="0" smtClean="0"/>
              <a:t>)</a:t>
            </a:r>
          </a:p>
          <a:p>
            <a:pPr marL="174625" lvl="2" indent="-174625">
              <a:buFont typeface="Arial" pitchFamily="34" charset="0"/>
              <a:buChar char="•"/>
            </a:pPr>
            <a:endParaRPr lang="en-US" sz="1000" dirty="0"/>
          </a:p>
          <a:p>
            <a:pPr marL="0" lvl="2"/>
            <a:endParaRPr lang="en-US" sz="1000" dirty="0" smtClean="0"/>
          </a:p>
          <a:p>
            <a:pPr marL="174625" lvl="1" indent="-174625">
              <a:buFont typeface="Arial" pitchFamily="34" charset="0"/>
              <a:buChar char="•"/>
            </a:pPr>
            <a:r>
              <a:rPr lang="en-US" sz="1000" dirty="0"/>
              <a:t>Typically, –</a:t>
            </a:r>
            <a:r>
              <a:rPr lang="en-US" sz="1000" dirty="0" err="1"/>
              <a:t>ing</a:t>
            </a:r>
            <a:r>
              <a:rPr lang="en-US" sz="1000" dirty="0"/>
              <a:t> forms are sometimes used as junk answers on the GMAT; there will often be a better alternative</a:t>
            </a:r>
          </a:p>
          <a:p>
            <a:pPr marL="174625" lvl="1" indent="-174625">
              <a:buFont typeface="Arial" pitchFamily="34" charset="0"/>
              <a:buChar char="•"/>
            </a:pPr>
            <a:r>
              <a:rPr lang="en-US" sz="1000" dirty="0"/>
              <a:t>Tip: Pick one event as the base action </a:t>
            </a:r>
            <a:r>
              <a:rPr lang="en-US" sz="1000" dirty="0">
                <a:sym typeface="Wingdings"/>
              </a:rPr>
              <a:t></a:t>
            </a:r>
            <a:r>
              <a:rPr lang="en-US" sz="1000" dirty="0"/>
              <a:t> determine when the other actions occurred in relation to that event </a:t>
            </a:r>
            <a:r>
              <a:rPr lang="en-US" sz="1000" dirty="0">
                <a:sym typeface="Wingdings"/>
              </a:rPr>
              <a:t></a:t>
            </a:r>
            <a:r>
              <a:rPr lang="en-US" sz="1000" dirty="0"/>
              <a:t> determine the proper verb form </a:t>
            </a:r>
          </a:p>
          <a:p>
            <a:pPr marL="174625" lvl="1" indent="-174625">
              <a:buFont typeface="Arial" pitchFamily="34" charset="0"/>
              <a:buChar char="•"/>
            </a:pPr>
            <a:r>
              <a:rPr lang="en-US" sz="1000" dirty="0"/>
              <a:t>“Will” indicates future tense; “would” indicates future from the past</a:t>
            </a:r>
          </a:p>
          <a:p>
            <a:pPr marL="174625" lvl="1" indent="-174625">
              <a:buFont typeface="Arial" pitchFamily="34" charset="0"/>
              <a:buChar char="•"/>
            </a:pPr>
            <a:r>
              <a:rPr lang="en-US" sz="1000" dirty="0"/>
              <a:t>“Might” is the past tense of “May”</a:t>
            </a:r>
          </a:p>
          <a:p>
            <a:pPr marL="174625" lvl="1" indent="-174625">
              <a:buFont typeface="Arial" pitchFamily="34" charset="0"/>
              <a:buChar char="•"/>
            </a:pPr>
            <a:r>
              <a:rPr lang="en-US" sz="1000" dirty="0"/>
              <a:t>Progressive tense indicates an ongoing action – in the past, present or future</a:t>
            </a:r>
          </a:p>
          <a:p>
            <a:pPr marL="174625" lvl="1" indent="-174625">
              <a:buFont typeface="Arial" pitchFamily="34" charset="0"/>
              <a:buChar char="•"/>
            </a:pPr>
            <a:r>
              <a:rPr lang="en-US" sz="1000" dirty="0"/>
              <a:t>The perfect progressive form indicates an action that is ongoing, but will be completed at some definite time</a:t>
            </a:r>
          </a:p>
          <a:p>
            <a:pPr marL="174625" lvl="1" indent="-174625">
              <a:buFont typeface="Arial" pitchFamily="34" charset="0"/>
              <a:buChar char="•"/>
            </a:pPr>
            <a:r>
              <a:rPr lang="en-US" sz="1000" dirty="0"/>
              <a:t>Infinitive verbs: “To” + verb. This is considered as the most basic form of the verb, or the building block of all other tenses. To form other tenses of the verb, you simply modify the infinitive form </a:t>
            </a:r>
            <a:endParaRPr lang="en-US" sz="1000" dirty="0" smtClean="0"/>
          </a:p>
          <a:p>
            <a:pPr marL="449263" lvl="1" indent="-274638">
              <a:buFontTx/>
              <a:buChar char="-"/>
            </a:pPr>
            <a:r>
              <a:rPr lang="en-US" sz="1000" dirty="0" smtClean="0"/>
              <a:t>Avoid </a:t>
            </a:r>
            <a:r>
              <a:rPr lang="en-US" sz="1000" dirty="0"/>
              <a:t>sentences that insert a word (or words) between “to” and the verb (rarely tested, but almost always incorrect</a:t>
            </a:r>
            <a:r>
              <a:rPr lang="en-US" sz="1000" dirty="0" smtClean="0"/>
              <a:t>)</a:t>
            </a:r>
          </a:p>
          <a:p>
            <a:pPr marL="0" lvl="1"/>
            <a:endParaRPr lang="en-US" sz="1000" dirty="0"/>
          </a:p>
          <a:p>
            <a:pPr marL="0" lvl="2"/>
            <a:endParaRPr lang="en-US" sz="1000" dirty="0"/>
          </a:p>
        </p:txBody>
      </p:sp>
      <p:graphicFrame>
        <p:nvGraphicFramePr>
          <p:cNvPr id="12" name="Table 11"/>
          <p:cNvGraphicFramePr>
            <a:graphicFrameLocks noGrp="1"/>
          </p:cNvGraphicFramePr>
          <p:nvPr>
            <p:extLst>
              <p:ext uri="{D42A27DB-BD31-4B8C-83A1-F6EECF244321}">
                <p14:modId xmlns:p14="http://schemas.microsoft.com/office/powerpoint/2010/main" val="2555175299"/>
              </p:ext>
            </p:extLst>
          </p:nvPr>
        </p:nvGraphicFramePr>
        <p:xfrm>
          <a:off x="172885" y="3717030"/>
          <a:ext cx="8215539" cy="1728192"/>
        </p:xfrm>
        <a:graphic>
          <a:graphicData uri="http://schemas.openxmlformats.org/drawingml/2006/table">
            <a:tbl>
              <a:tblPr firstRow="1" firstCol="1" bandRow="1">
                <a:tableStyleId>{5C22544A-7EE6-4342-B048-85BDC9FD1C3A}</a:tableStyleId>
              </a:tblPr>
              <a:tblGrid>
                <a:gridCol w="1286233"/>
                <a:gridCol w="2389562"/>
                <a:gridCol w="4539744"/>
              </a:tblGrid>
              <a:tr h="288032">
                <a:tc gridSpan="3">
                  <a:txBody>
                    <a:bodyPr/>
                    <a:lstStyle/>
                    <a:p>
                      <a:pPr algn="l">
                        <a:lnSpc>
                          <a:spcPct val="115000"/>
                        </a:lnSpc>
                        <a:spcAft>
                          <a:spcPts val="0"/>
                        </a:spcAft>
                      </a:pPr>
                      <a:r>
                        <a:rPr lang="en-US" sz="1000" dirty="0" smtClean="0">
                          <a:solidFill>
                            <a:schemeClr val="tx1"/>
                          </a:solidFill>
                          <a:effectLst/>
                        </a:rPr>
                        <a:t>IF &amp; THEN CLAUSE</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r>
              <a:tr h="288032">
                <a:tc>
                  <a:txBody>
                    <a:bodyPr/>
                    <a:lstStyle/>
                    <a:p>
                      <a:pPr>
                        <a:lnSpc>
                          <a:spcPct val="115000"/>
                        </a:lnSpc>
                        <a:spcAft>
                          <a:spcPts val="0"/>
                        </a:spcAft>
                      </a:pPr>
                      <a:r>
                        <a:rPr lang="en-US" sz="1000" dirty="0">
                          <a:solidFill>
                            <a:schemeClr val="bg1"/>
                          </a:solidFill>
                          <a:effectLst/>
                        </a:rPr>
                        <a:t>IF Clause</a:t>
                      </a:r>
                      <a:endParaRPr lang="en-US" sz="1100" dirty="0">
                        <a:solidFill>
                          <a:schemeClr val="bg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nSpc>
                          <a:spcPct val="115000"/>
                        </a:lnSpc>
                        <a:spcAft>
                          <a:spcPts val="0"/>
                        </a:spcAft>
                      </a:pPr>
                      <a:r>
                        <a:rPr lang="en-US" sz="1000" dirty="0">
                          <a:solidFill>
                            <a:schemeClr val="bg1"/>
                          </a:solidFill>
                          <a:effectLst/>
                        </a:rPr>
                        <a:t>THEN clause</a:t>
                      </a:r>
                      <a:endParaRPr lang="en-US" sz="1100" dirty="0">
                        <a:solidFill>
                          <a:schemeClr val="bg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nSpc>
                          <a:spcPct val="115000"/>
                        </a:lnSpc>
                        <a:spcAft>
                          <a:spcPts val="0"/>
                        </a:spcAft>
                      </a:pPr>
                      <a:r>
                        <a:rPr lang="en-US" sz="1000" dirty="0">
                          <a:solidFill>
                            <a:schemeClr val="bg1"/>
                          </a:solidFill>
                          <a:effectLst/>
                        </a:rPr>
                        <a:t>Example </a:t>
                      </a:r>
                      <a:endParaRPr lang="en-US" sz="1100" dirty="0">
                        <a:solidFill>
                          <a:schemeClr val="bg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r>
              <a:tr h="288032">
                <a:tc>
                  <a:txBody>
                    <a:bodyPr/>
                    <a:lstStyle/>
                    <a:p>
                      <a:pPr>
                        <a:lnSpc>
                          <a:spcPct val="115000"/>
                        </a:lnSpc>
                        <a:spcAft>
                          <a:spcPts val="0"/>
                        </a:spcAft>
                      </a:pPr>
                      <a:r>
                        <a:rPr lang="en-US" sz="1000">
                          <a:solidFill>
                            <a:schemeClr val="tx1"/>
                          </a:solidFill>
                          <a:effectLst/>
                        </a:rPr>
                        <a:t>Present</a:t>
                      </a:r>
                      <a:endParaRPr lang="en-US"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US" sz="1000" dirty="0">
                          <a:solidFill>
                            <a:schemeClr val="tx1"/>
                          </a:solidFill>
                          <a:effectLst/>
                        </a:rPr>
                        <a:t>will + base verb</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tabLst>
                          <a:tab pos="270510" algn="l"/>
                        </a:tabLst>
                      </a:pPr>
                      <a:r>
                        <a:rPr lang="en-US" sz="1000" dirty="0">
                          <a:solidFill>
                            <a:schemeClr val="tx1"/>
                          </a:solidFill>
                          <a:effectLst/>
                        </a:rPr>
                        <a:t>If she wins the lottery, she will give half the money to charity </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88032">
                <a:tc>
                  <a:txBody>
                    <a:bodyPr/>
                    <a:lstStyle/>
                    <a:p>
                      <a:pPr>
                        <a:lnSpc>
                          <a:spcPct val="115000"/>
                        </a:lnSpc>
                        <a:spcAft>
                          <a:spcPts val="0"/>
                        </a:spcAft>
                      </a:pPr>
                      <a:r>
                        <a:rPr lang="en-US" sz="1000">
                          <a:solidFill>
                            <a:schemeClr val="tx1"/>
                          </a:solidFill>
                          <a:effectLst/>
                        </a:rPr>
                        <a:t>Past</a:t>
                      </a:r>
                      <a:endParaRPr lang="en-US"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US" sz="1000">
                          <a:solidFill>
                            <a:schemeClr val="tx1"/>
                          </a:solidFill>
                          <a:effectLst/>
                        </a:rPr>
                        <a:t>would/could + base verb</a:t>
                      </a:r>
                      <a:endParaRPr lang="en-US"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US" sz="1000">
                          <a:solidFill>
                            <a:schemeClr val="tx1"/>
                          </a:solidFill>
                          <a:effectLst/>
                        </a:rPr>
                        <a:t>If she won the lottery, she would give half the money to charity</a:t>
                      </a:r>
                      <a:endParaRPr lang="en-US"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88032">
                <a:tc>
                  <a:txBody>
                    <a:bodyPr/>
                    <a:lstStyle/>
                    <a:p>
                      <a:pPr>
                        <a:lnSpc>
                          <a:spcPct val="115000"/>
                        </a:lnSpc>
                        <a:spcAft>
                          <a:spcPts val="0"/>
                        </a:spcAft>
                      </a:pPr>
                      <a:r>
                        <a:rPr lang="en-US" sz="1000" dirty="0">
                          <a:solidFill>
                            <a:schemeClr val="tx1"/>
                          </a:solidFill>
                          <a:effectLst/>
                        </a:rPr>
                        <a:t>Future </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US" sz="1000">
                          <a:solidFill>
                            <a:schemeClr val="tx1"/>
                          </a:solidFill>
                          <a:effectLst/>
                        </a:rPr>
                        <a:t>would/could +  have + past participle</a:t>
                      </a:r>
                      <a:endParaRPr lang="en-US" sz="110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tabLst>
                          <a:tab pos="270510" algn="l"/>
                        </a:tabLst>
                      </a:pPr>
                      <a:r>
                        <a:rPr lang="en-US" sz="1000" dirty="0">
                          <a:solidFill>
                            <a:schemeClr val="tx1"/>
                          </a:solidFill>
                          <a:effectLst/>
                        </a:rPr>
                        <a:t>If she had won the lottery, she would have given half the money to charity</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88032">
                <a:tc gridSpan="3">
                  <a:txBody>
                    <a:bodyPr/>
                    <a:lstStyle/>
                    <a:p>
                      <a:pPr>
                        <a:lnSpc>
                          <a:spcPct val="115000"/>
                        </a:lnSpc>
                        <a:spcAft>
                          <a:spcPts val="0"/>
                        </a:spcAft>
                        <a:tabLst>
                          <a:tab pos="270510" algn="l"/>
                        </a:tabLst>
                      </a:pPr>
                      <a:r>
                        <a:rPr lang="en-US" sz="1000" dirty="0">
                          <a:solidFill>
                            <a:schemeClr val="tx1"/>
                          </a:solidFill>
                          <a:effectLst/>
                        </a:rPr>
                        <a:t>** Conditional words “would” and “could” NEVER appear in the IF clause</a:t>
                      </a:r>
                      <a:endParaRPr lang="en-US" sz="11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22490961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VERB TENSE </a:t>
            </a:r>
            <a:r>
              <a:rPr lang="en-US" dirty="0" smtClean="0"/>
              <a:t>- PRESENT TENSE </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87417954"/>
              </p:ext>
            </p:extLst>
          </p:nvPr>
        </p:nvGraphicFramePr>
        <p:xfrm>
          <a:off x="107504" y="692696"/>
          <a:ext cx="8928992" cy="5674360"/>
        </p:xfrm>
        <a:graphic>
          <a:graphicData uri="http://schemas.openxmlformats.org/drawingml/2006/table">
            <a:tbl>
              <a:tblPr firstRow="1" bandRow="1">
                <a:tableStyleId>{5C22544A-7EE6-4342-B048-85BDC9FD1C3A}</a:tableStyleId>
              </a:tblPr>
              <a:tblGrid>
                <a:gridCol w="1224136"/>
                <a:gridCol w="5544616"/>
                <a:gridCol w="2160240"/>
              </a:tblGrid>
              <a:tr h="370840">
                <a:tc>
                  <a:txBody>
                    <a:bodyPr/>
                    <a:lstStyle/>
                    <a:p>
                      <a:r>
                        <a:rPr lang="en-US" sz="900" dirty="0" smtClean="0"/>
                        <a:t>Tense</a:t>
                      </a:r>
                      <a:endParaRPr lang="en-US" sz="900" dirty="0"/>
                    </a:p>
                  </a:txBody>
                  <a:tcPr/>
                </a:tc>
                <a:tc>
                  <a:txBody>
                    <a:bodyPr/>
                    <a:lstStyle/>
                    <a:p>
                      <a:r>
                        <a:rPr lang="en-US" sz="900" dirty="0" smtClean="0"/>
                        <a:t>When to Use</a:t>
                      </a:r>
                      <a:endParaRPr lang="en-US" sz="900" dirty="0"/>
                    </a:p>
                  </a:txBody>
                  <a:tcPr/>
                </a:tc>
                <a:tc>
                  <a:txBody>
                    <a:bodyPr/>
                    <a:lstStyle/>
                    <a:p>
                      <a:r>
                        <a:rPr lang="en-US" sz="900" dirty="0" smtClean="0"/>
                        <a:t>How to Use</a:t>
                      </a:r>
                      <a:endParaRPr lang="en-US" sz="900" dirty="0"/>
                    </a:p>
                  </a:txBody>
                  <a:tcPr/>
                </a:tc>
              </a:tr>
              <a:tr h="370840">
                <a:tc>
                  <a:txBody>
                    <a:bodyPr/>
                    <a:lstStyle/>
                    <a:p>
                      <a:r>
                        <a:rPr lang="en-US" sz="900" dirty="0" smtClean="0"/>
                        <a:t>Simple</a:t>
                      </a:r>
                      <a:r>
                        <a:rPr lang="en-US" sz="900" baseline="0" dirty="0" smtClean="0"/>
                        <a:t> present</a:t>
                      </a:r>
                      <a:endParaRPr lang="en-US" sz="900" dirty="0"/>
                    </a:p>
                  </a:txBody>
                  <a:tcPr/>
                </a:tc>
                <a:tc>
                  <a:txBody>
                    <a:bodyPr/>
                    <a:lstStyle/>
                    <a:p>
                      <a:pPr marL="0" indent="0">
                        <a:buFont typeface="Arial" pitchFamily="34" charset="0"/>
                        <a:buNone/>
                      </a:pPr>
                      <a:r>
                        <a:rPr lang="en-US" sz="900" dirty="0" smtClean="0">
                          <a:solidFill>
                            <a:schemeClr val="tx1"/>
                          </a:solidFill>
                        </a:rPr>
                        <a:t>Generally expresses events, or situations that have existed in the past, exist now (in the present) and will probably exist in the future</a:t>
                      </a:r>
                      <a:endParaRPr lang="en-US" sz="900" kern="1200" dirty="0" smtClean="0">
                        <a:solidFill>
                          <a:schemeClr val="dk1"/>
                        </a:solidFill>
                        <a:effectLst/>
                        <a:latin typeface="+mn-lt"/>
                        <a:ea typeface="+mn-ea"/>
                        <a:cs typeface="+mn-cs"/>
                      </a:endParaRPr>
                    </a:p>
                    <a:p>
                      <a:pPr marL="171450" indent="-171450">
                        <a:buFontTx/>
                        <a:buChar char="-"/>
                      </a:pPr>
                      <a:r>
                        <a:rPr lang="en-US" sz="900" kern="1200" dirty="0" smtClean="0">
                          <a:solidFill>
                            <a:schemeClr val="dk1"/>
                          </a:solidFill>
                          <a:effectLst/>
                          <a:latin typeface="+mn-lt"/>
                          <a:ea typeface="+mn-ea"/>
                          <a:cs typeface="+mn-cs"/>
                        </a:rPr>
                        <a:t>I understand what you are saying  </a:t>
                      </a:r>
                    </a:p>
                    <a:p>
                      <a:pPr marL="0" indent="0">
                        <a:buFont typeface="Arial" pitchFamily="34" charset="0"/>
                        <a:buNone/>
                      </a:pPr>
                      <a:endParaRPr lang="en-US" sz="900" dirty="0" smtClean="0">
                        <a:solidFill>
                          <a:schemeClr val="tx1"/>
                        </a:solidFill>
                      </a:endParaRPr>
                    </a:p>
                    <a:p>
                      <a:pPr marL="0" indent="0">
                        <a:buFont typeface="Arial" pitchFamily="34" charset="0"/>
                        <a:buNone/>
                      </a:pPr>
                      <a:r>
                        <a:rPr lang="en-US" sz="900" dirty="0" smtClean="0">
                          <a:solidFill>
                            <a:schemeClr val="tx1"/>
                          </a:solidFill>
                        </a:rPr>
                        <a:t>General truths</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Grass is green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txBody>
                  <a:tcPr/>
                </a:tc>
                <a:tc>
                  <a:txBody>
                    <a:bodyPr/>
                    <a:lstStyle/>
                    <a:p>
                      <a:endParaRPr lang="en-US" sz="900" dirty="0"/>
                    </a:p>
                  </a:txBody>
                  <a:tcPr/>
                </a:tc>
              </a:tr>
              <a:tr h="370840">
                <a:tc>
                  <a:txBody>
                    <a:bodyPr/>
                    <a:lstStyle/>
                    <a:p>
                      <a:r>
                        <a:rPr lang="en-US" sz="900" dirty="0" smtClean="0"/>
                        <a:t>Present perfect</a:t>
                      </a:r>
                      <a:endParaRPr lang="en-US" sz="900" dirty="0"/>
                    </a:p>
                  </a:txBody>
                  <a:tcPr/>
                </a:tc>
                <a:tc>
                  <a:txBody>
                    <a:bodyPr/>
                    <a:lstStyle/>
                    <a:p>
                      <a:r>
                        <a:rPr lang="en-US" sz="900" dirty="0" smtClean="0">
                          <a:solidFill>
                            <a:schemeClr val="tx1"/>
                          </a:solidFill>
                        </a:rPr>
                        <a:t>If an event </a:t>
                      </a:r>
                      <a:r>
                        <a:rPr lang="en-US" sz="900" b="1" dirty="0" smtClean="0">
                          <a:solidFill>
                            <a:schemeClr val="tx1"/>
                          </a:solidFill>
                        </a:rPr>
                        <a:t>started in the past but continues (or remains true in) in the present</a:t>
                      </a:r>
                      <a:r>
                        <a:rPr lang="en-US" sz="900" dirty="0" smtClean="0">
                          <a:solidFill>
                            <a:schemeClr val="tx1"/>
                          </a:solidFill>
                        </a:rPr>
                        <a:t> / actions have not yet finished </a:t>
                      </a:r>
                    </a:p>
                    <a:p>
                      <a:pPr marL="171450" indent="-171450">
                        <a:buFontTx/>
                        <a:buChar char="-"/>
                      </a:pPr>
                      <a:r>
                        <a:rPr lang="en-US" sz="900" dirty="0" smtClean="0">
                          <a:solidFill>
                            <a:schemeClr val="tx1"/>
                          </a:solidFill>
                        </a:rPr>
                        <a:t>We </a:t>
                      </a:r>
                      <a:r>
                        <a:rPr lang="en-US" sz="900" b="1" dirty="0" smtClean="0">
                          <a:solidFill>
                            <a:schemeClr val="tx1"/>
                          </a:solidFill>
                        </a:rPr>
                        <a:t>have lived</a:t>
                      </a:r>
                      <a:r>
                        <a:rPr lang="en-US" sz="900" dirty="0" smtClean="0">
                          <a:solidFill>
                            <a:schemeClr val="tx1"/>
                          </a:solidFill>
                        </a:rPr>
                        <a:t> in a little hut </a:t>
                      </a:r>
                      <a:r>
                        <a:rPr lang="en-US" sz="900" b="1" dirty="0" smtClean="0">
                          <a:solidFill>
                            <a:schemeClr val="tx1"/>
                          </a:solidFill>
                        </a:rPr>
                        <a:t>for</a:t>
                      </a:r>
                      <a:r>
                        <a:rPr lang="en-US" sz="900" dirty="0" smtClean="0">
                          <a:solidFill>
                            <a:schemeClr val="tx1"/>
                          </a:solidFill>
                        </a:rPr>
                        <a:t> three days</a:t>
                      </a:r>
                    </a:p>
                    <a:p>
                      <a:pPr marL="171450" indent="-171450">
                        <a:buFontTx/>
                        <a:buChar char="-"/>
                      </a:pPr>
                      <a:r>
                        <a:rPr lang="en-US" sz="900" kern="1200" dirty="0" smtClean="0">
                          <a:solidFill>
                            <a:schemeClr val="dk1"/>
                          </a:solidFill>
                          <a:effectLst/>
                          <a:latin typeface="+mn-lt"/>
                          <a:ea typeface="+mn-ea"/>
                          <a:cs typeface="+mn-cs"/>
                        </a:rPr>
                        <a:t>Our country </a:t>
                      </a:r>
                      <a:r>
                        <a:rPr lang="en-US" sz="900" b="1" kern="1200" dirty="0" smtClean="0">
                          <a:solidFill>
                            <a:schemeClr val="dk1"/>
                          </a:solidFill>
                          <a:effectLst/>
                          <a:latin typeface="+mn-lt"/>
                          <a:ea typeface="+mn-ea"/>
                          <a:cs typeface="+mn-cs"/>
                        </a:rPr>
                        <a:t>has enforced </a:t>
                      </a:r>
                      <a:r>
                        <a:rPr lang="en-US" sz="900" kern="1200" dirty="0" smtClean="0">
                          <a:solidFill>
                            <a:schemeClr val="dk1"/>
                          </a:solidFill>
                          <a:effectLst/>
                          <a:latin typeface="+mn-lt"/>
                          <a:ea typeface="+mn-ea"/>
                          <a:cs typeface="+mn-cs"/>
                        </a:rPr>
                        <a:t>strict immigration laws for thirty years</a:t>
                      </a:r>
                      <a:endParaRPr lang="en-US" sz="900" dirty="0" smtClean="0">
                        <a:solidFill>
                          <a:schemeClr val="tx1"/>
                        </a:solidFill>
                      </a:endParaRPr>
                    </a:p>
                    <a:p>
                      <a:r>
                        <a:rPr lang="en-US" sz="900" dirty="0" smtClean="0">
                          <a:solidFill>
                            <a:schemeClr val="tx1"/>
                          </a:solidFill>
                        </a:rPr>
                        <a:t> </a:t>
                      </a:r>
                    </a:p>
                    <a:p>
                      <a:r>
                        <a:rPr lang="en-US" sz="900" dirty="0" smtClean="0">
                          <a:solidFill>
                            <a:schemeClr val="tx1"/>
                          </a:solidFill>
                        </a:rPr>
                        <a:t>When an event </a:t>
                      </a:r>
                      <a:r>
                        <a:rPr lang="en-US" sz="900" b="1" dirty="0" smtClean="0">
                          <a:solidFill>
                            <a:schemeClr val="tx1"/>
                          </a:solidFill>
                        </a:rPr>
                        <a:t>occurred at an indeterminate point in the past</a:t>
                      </a:r>
                      <a:r>
                        <a:rPr lang="en-US" sz="900" dirty="0" smtClean="0">
                          <a:solidFill>
                            <a:schemeClr val="tx1"/>
                          </a:solidFill>
                        </a:rPr>
                        <a:t> </a:t>
                      </a:r>
                    </a:p>
                    <a:p>
                      <a:pPr marL="171450" indent="-171450">
                        <a:buFontTx/>
                        <a:buChar char="-"/>
                      </a:pPr>
                      <a:r>
                        <a:rPr lang="en-US" sz="900" dirty="0" smtClean="0">
                          <a:solidFill>
                            <a:schemeClr val="tx1"/>
                          </a:solidFill>
                        </a:rPr>
                        <a:t>They </a:t>
                      </a:r>
                      <a:r>
                        <a:rPr lang="en-US" sz="900" b="1" dirty="0" smtClean="0">
                          <a:solidFill>
                            <a:schemeClr val="tx1"/>
                          </a:solidFill>
                        </a:rPr>
                        <a:t>have known </a:t>
                      </a:r>
                      <a:r>
                        <a:rPr lang="en-US" sz="900" dirty="0" smtClean="0">
                          <a:solidFill>
                            <a:schemeClr val="tx1"/>
                          </a:solidFill>
                        </a:rPr>
                        <a:t>each other for the longest time</a:t>
                      </a:r>
                    </a:p>
                    <a:p>
                      <a:pPr marL="171450" indent="-171450">
                        <a:buFontTx/>
                        <a:buChar char="-"/>
                      </a:pPr>
                      <a:r>
                        <a:rPr lang="en-US" sz="900" kern="1200" dirty="0" smtClean="0">
                          <a:solidFill>
                            <a:schemeClr val="dk1"/>
                          </a:solidFill>
                          <a:effectLst/>
                          <a:latin typeface="+mn-lt"/>
                          <a:ea typeface="+mn-ea"/>
                          <a:cs typeface="+mn-cs"/>
                        </a:rPr>
                        <a:t>I </a:t>
                      </a:r>
                      <a:r>
                        <a:rPr lang="en-US" sz="900" b="1" kern="1200" dirty="0" smtClean="0">
                          <a:solidFill>
                            <a:schemeClr val="dk1"/>
                          </a:solidFill>
                          <a:effectLst/>
                          <a:latin typeface="+mn-lt"/>
                          <a:ea typeface="+mn-ea"/>
                          <a:cs typeface="+mn-cs"/>
                        </a:rPr>
                        <a:t>have been</a:t>
                      </a:r>
                      <a:r>
                        <a:rPr lang="en-US" sz="900" kern="1200" dirty="0" smtClean="0">
                          <a:solidFill>
                            <a:schemeClr val="dk1"/>
                          </a:solidFill>
                          <a:effectLst/>
                          <a:latin typeface="+mn-lt"/>
                          <a:ea typeface="+mn-ea"/>
                          <a:cs typeface="+mn-cs"/>
                        </a:rPr>
                        <a:t> to California</a:t>
                      </a:r>
                      <a:endParaRPr lang="en-US" sz="900" dirty="0" smtClean="0">
                        <a:solidFill>
                          <a:schemeClr val="tx1"/>
                        </a:solidFill>
                      </a:endParaRPr>
                    </a:p>
                    <a:p>
                      <a:r>
                        <a:rPr lang="en-US" sz="900" dirty="0" smtClean="0">
                          <a:solidFill>
                            <a:schemeClr val="tx1"/>
                          </a:solidFill>
                        </a:rPr>
                        <a:t> </a:t>
                      </a:r>
                    </a:p>
                    <a:p>
                      <a:r>
                        <a:rPr lang="en-US" sz="900" b="1" dirty="0" smtClean="0">
                          <a:solidFill>
                            <a:schemeClr val="tx1"/>
                          </a:solidFill>
                        </a:rPr>
                        <a:t>If the time period has not finished</a:t>
                      </a:r>
                      <a:r>
                        <a:rPr lang="en-US" sz="900" dirty="0" smtClean="0">
                          <a:solidFill>
                            <a:schemeClr val="tx1"/>
                          </a:solidFill>
                        </a:rPr>
                        <a:t> </a:t>
                      </a:r>
                    </a:p>
                    <a:p>
                      <a:pPr marL="171450" indent="-171450">
                        <a:buFontTx/>
                        <a:buChar char="-"/>
                      </a:pPr>
                      <a:r>
                        <a:rPr lang="en-US" sz="900" dirty="0" smtClean="0">
                          <a:solidFill>
                            <a:schemeClr val="tx1"/>
                          </a:solidFill>
                        </a:rPr>
                        <a:t>I </a:t>
                      </a:r>
                      <a:r>
                        <a:rPr lang="en-US" sz="900" b="1" dirty="0" smtClean="0">
                          <a:solidFill>
                            <a:schemeClr val="tx1"/>
                          </a:solidFill>
                        </a:rPr>
                        <a:t>have seen</a:t>
                      </a:r>
                      <a:r>
                        <a:rPr lang="en-US" sz="900" dirty="0" smtClean="0">
                          <a:solidFill>
                            <a:schemeClr val="tx1"/>
                          </a:solidFill>
                        </a:rPr>
                        <a:t> three movies this week</a:t>
                      </a:r>
                    </a:p>
                    <a:p>
                      <a:pPr marL="0" indent="0">
                        <a:buFontTx/>
                        <a:buNone/>
                      </a:pPr>
                      <a:endParaRPr lang="en-US" sz="900" dirty="0" smtClean="0">
                        <a:solidFill>
                          <a:schemeClr val="tx1"/>
                        </a:solidFill>
                      </a:endParaRPr>
                    </a:p>
                    <a:p>
                      <a:r>
                        <a:rPr lang="en-US" sz="900" dirty="0" smtClean="0">
                          <a:solidFill>
                            <a:schemeClr val="tx1"/>
                          </a:solidFill>
                        </a:rPr>
                        <a:t> </a:t>
                      </a:r>
                    </a:p>
                    <a:p>
                      <a:r>
                        <a:rPr lang="en-US" sz="900" b="1" dirty="0" smtClean="0">
                          <a:solidFill>
                            <a:schemeClr val="tx1"/>
                          </a:solidFill>
                        </a:rPr>
                        <a:t>Giving recent news </a:t>
                      </a:r>
                    </a:p>
                    <a:p>
                      <a:pPr marL="171450" indent="-171450">
                        <a:buFontTx/>
                        <a:buChar char="-"/>
                      </a:pPr>
                      <a:r>
                        <a:rPr lang="en-US" sz="900" dirty="0" smtClean="0">
                          <a:solidFill>
                            <a:schemeClr val="tx1"/>
                          </a:solidFill>
                        </a:rPr>
                        <a:t>Michael </a:t>
                      </a:r>
                      <a:r>
                        <a:rPr lang="en-US" sz="900" b="1" dirty="0" smtClean="0">
                          <a:solidFill>
                            <a:schemeClr val="tx1"/>
                          </a:solidFill>
                        </a:rPr>
                        <a:t>has crashed</a:t>
                      </a:r>
                      <a:r>
                        <a:rPr lang="en-US" sz="900" dirty="0" smtClean="0">
                          <a:solidFill>
                            <a:schemeClr val="tx1"/>
                          </a:solidFill>
                        </a:rPr>
                        <a:t> his car again</a:t>
                      </a:r>
                    </a:p>
                    <a:p>
                      <a:pPr marL="0" indent="0">
                        <a:buFontTx/>
                        <a:buNone/>
                      </a:pPr>
                      <a:endParaRPr lang="en-US" sz="900" dirty="0" smtClean="0">
                        <a:solidFill>
                          <a:schemeClr val="tx1"/>
                        </a:solidFill>
                      </a:endParaRPr>
                    </a:p>
                    <a:p>
                      <a:endParaRPr lang="en-US"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1" dirty="0" smtClean="0">
                          <a:solidFill>
                            <a:schemeClr val="tx1"/>
                          </a:solidFill>
                        </a:rPr>
                        <a:t>Has/Have + Past participle</a:t>
                      </a:r>
                      <a:r>
                        <a:rPr lang="en-US" sz="900" dirty="0" smtClean="0">
                          <a:solidFill>
                            <a:schemeClr val="tx1"/>
                          </a:solidFill>
                        </a:rPr>
                        <a:t>. Past participle of a regular verb is verb + -</a:t>
                      </a:r>
                      <a:r>
                        <a:rPr lang="en-US" sz="900" b="1" dirty="0" err="1" smtClean="0">
                          <a:solidFill>
                            <a:schemeClr val="tx1"/>
                          </a:solidFill>
                        </a:rPr>
                        <a:t>ed</a:t>
                      </a:r>
                      <a:r>
                        <a:rPr lang="en-US" sz="900" b="1" dirty="0" smtClean="0">
                          <a:solidFill>
                            <a:schemeClr val="tx1"/>
                          </a:solidFill>
                        </a:rPr>
                        <a:t> </a:t>
                      </a:r>
                      <a:r>
                        <a:rPr lang="en-US" sz="900" dirty="0" smtClean="0">
                          <a:solidFill>
                            <a:schemeClr val="tx1"/>
                          </a:solidFill>
                        </a:rPr>
                        <a:t>ending (example: walked, danced, jumped) </a:t>
                      </a:r>
                    </a:p>
                    <a:p>
                      <a:endParaRPr lang="en-US" sz="900" dirty="0"/>
                    </a:p>
                  </a:txBody>
                  <a:tcPr/>
                </a:tc>
              </a:tr>
              <a:tr h="370840">
                <a:tc>
                  <a:txBody>
                    <a:bodyPr/>
                    <a:lstStyle/>
                    <a:p>
                      <a:r>
                        <a:rPr lang="en-US" sz="900" dirty="0" smtClean="0"/>
                        <a:t>Present perfect continuous</a:t>
                      </a:r>
                      <a:endParaRPr lang="en-US" sz="900" dirty="0"/>
                    </a:p>
                  </a:txBody>
                  <a:tcPr/>
                </a:tc>
                <a:tc>
                  <a:txBody>
                    <a:bodyPr/>
                    <a:lstStyle/>
                    <a:p>
                      <a:r>
                        <a:rPr lang="en-IN" sz="900" b="1" i="0" dirty="0" smtClean="0"/>
                        <a:t>Recent activity</a:t>
                      </a:r>
                    </a:p>
                    <a:p>
                      <a:pPr marL="171450" indent="-171450">
                        <a:buFontTx/>
                        <a:buChar char="-"/>
                      </a:pPr>
                      <a:r>
                        <a:rPr lang="en-IN" sz="900" i="0" dirty="0" smtClean="0"/>
                        <a:t>She's been working hard recently</a:t>
                      </a:r>
                    </a:p>
                    <a:p>
                      <a:endParaRPr lang="en-IN" sz="900" i="0" dirty="0" smtClean="0"/>
                    </a:p>
                    <a:p>
                      <a:r>
                        <a:rPr lang="en-IN" sz="900" b="1" i="0" dirty="0" smtClean="0"/>
                        <a:t>Emphasis on the duration or length of an activity</a:t>
                      </a:r>
                    </a:p>
                    <a:p>
                      <a:pPr marL="171450" indent="-171450">
                        <a:buFontTx/>
                        <a:buChar char="-"/>
                      </a:pPr>
                      <a:r>
                        <a:rPr lang="en-IN" sz="900" i="0" dirty="0" smtClean="0"/>
                        <a:t>Jack has been painting for 4 hours</a:t>
                      </a:r>
                    </a:p>
                    <a:p>
                      <a:endParaRPr lang="en-IN" sz="900" i="0" dirty="0" smtClean="0"/>
                    </a:p>
                    <a:p>
                      <a:r>
                        <a:rPr lang="en-IN" sz="900" b="1" i="0" dirty="0" smtClean="0"/>
                        <a:t>Recently finished activity with a present result</a:t>
                      </a:r>
                    </a:p>
                    <a:p>
                      <a:pPr marL="171450" indent="-171450">
                        <a:buFontTx/>
                        <a:buChar char="-"/>
                      </a:pPr>
                      <a:r>
                        <a:rPr lang="en-IN" sz="900" i="0" dirty="0" smtClean="0"/>
                        <a:t>I've been working in the garden, that's why my hands are so dirty</a:t>
                      </a:r>
                    </a:p>
                    <a:p>
                      <a:pPr marL="0" indent="0">
                        <a:buFontTx/>
                        <a:buNone/>
                      </a:pPr>
                      <a:endParaRPr lang="en-US" sz="900" i="0" dirty="0"/>
                    </a:p>
                  </a:txBody>
                  <a:tcPr/>
                </a:tc>
                <a:tc>
                  <a:txBody>
                    <a:bodyPr/>
                    <a:lstStyle/>
                    <a:p>
                      <a:endParaRPr lang="en-US" sz="900"/>
                    </a:p>
                  </a:txBody>
                  <a:tcPr/>
                </a:tc>
              </a:tr>
              <a:tr h="370840">
                <a:tc>
                  <a:txBody>
                    <a:bodyPr/>
                    <a:lstStyle/>
                    <a:p>
                      <a:r>
                        <a:rPr lang="en-US" sz="900" dirty="0" smtClean="0"/>
                        <a:t>Present continuous</a:t>
                      </a:r>
                      <a:endParaRPr lang="en-US" sz="900" dirty="0"/>
                    </a:p>
                  </a:txBody>
                  <a:tcPr/>
                </a:tc>
                <a:tc>
                  <a:txBody>
                    <a:bodyPr/>
                    <a:lstStyle/>
                    <a:p>
                      <a:r>
                        <a:rPr lang="en-US" sz="900" kern="1200" dirty="0" smtClean="0">
                          <a:solidFill>
                            <a:schemeClr val="dk1"/>
                          </a:solidFill>
                          <a:effectLst/>
                          <a:latin typeface="+mn-lt"/>
                          <a:ea typeface="+mn-ea"/>
                          <a:cs typeface="+mn-cs"/>
                        </a:rPr>
                        <a:t>If an event is occurring at this very moment / around now / near future (especially planned activities)</a:t>
                      </a:r>
                    </a:p>
                    <a:p>
                      <a:pPr marL="171450" indent="-171450">
                        <a:buFontTx/>
                        <a:buChar char="-"/>
                      </a:pPr>
                      <a:r>
                        <a:rPr lang="en-US" sz="900" kern="1200" dirty="0" smtClean="0">
                          <a:solidFill>
                            <a:schemeClr val="dk1"/>
                          </a:solidFill>
                          <a:effectLst/>
                          <a:latin typeface="+mn-lt"/>
                          <a:ea typeface="+mn-ea"/>
                          <a:cs typeface="+mn-cs"/>
                        </a:rPr>
                        <a:t>The kids </a:t>
                      </a:r>
                      <a:r>
                        <a:rPr lang="en-US" sz="900" b="1" kern="1200" dirty="0" smtClean="0">
                          <a:solidFill>
                            <a:schemeClr val="dk1"/>
                          </a:solidFill>
                          <a:effectLst/>
                          <a:latin typeface="+mn-lt"/>
                          <a:ea typeface="+mn-ea"/>
                          <a:cs typeface="+mn-cs"/>
                        </a:rPr>
                        <a:t>are watching</a:t>
                      </a:r>
                      <a:r>
                        <a:rPr lang="en-US" sz="900" kern="1200" dirty="0" smtClean="0">
                          <a:solidFill>
                            <a:schemeClr val="dk1"/>
                          </a:solidFill>
                          <a:effectLst/>
                          <a:latin typeface="+mn-lt"/>
                          <a:ea typeface="+mn-ea"/>
                          <a:cs typeface="+mn-cs"/>
                        </a:rPr>
                        <a:t> TV</a:t>
                      </a:r>
                    </a:p>
                    <a:p>
                      <a:pPr marL="171450" indent="-171450">
                        <a:buFontTx/>
                        <a:buChar char="-"/>
                      </a:pPr>
                      <a:r>
                        <a:rPr lang="en-US" sz="900" kern="1200" dirty="0" smtClean="0">
                          <a:solidFill>
                            <a:schemeClr val="dk1"/>
                          </a:solidFill>
                          <a:effectLst/>
                          <a:latin typeface="+mn-lt"/>
                          <a:ea typeface="+mn-ea"/>
                          <a:cs typeface="+mn-cs"/>
                        </a:rPr>
                        <a:t>We </a:t>
                      </a:r>
                      <a:r>
                        <a:rPr lang="en-US" sz="900" b="1" kern="1200" dirty="0" smtClean="0">
                          <a:solidFill>
                            <a:schemeClr val="dk1"/>
                          </a:solidFill>
                          <a:effectLst/>
                          <a:latin typeface="+mn-lt"/>
                          <a:ea typeface="+mn-ea"/>
                          <a:cs typeface="+mn-cs"/>
                        </a:rPr>
                        <a:t>aren't working</a:t>
                      </a:r>
                      <a:r>
                        <a:rPr lang="en-US" sz="900" kern="1200" dirty="0" smtClean="0">
                          <a:solidFill>
                            <a:schemeClr val="dk1"/>
                          </a:solidFill>
                          <a:effectLst/>
                          <a:latin typeface="+mn-lt"/>
                          <a:ea typeface="+mn-ea"/>
                          <a:cs typeface="+mn-cs"/>
                        </a:rPr>
                        <a:t> hard these days</a:t>
                      </a:r>
                    </a:p>
                    <a:p>
                      <a:pPr marL="171450" indent="-171450">
                        <a:buFontTx/>
                        <a:buChar char="-"/>
                      </a:pPr>
                      <a:r>
                        <a:rPr lang="en-US" sz="900" kern="1200" dirty="0" smtClean="0">
                          <a:solidFill>
                            <a:schemeClr val="dk1"/>
                          </a:solidFill>
                          <a:effectLst/>
                          <a:latin typeface="+mn-lt"/>
                          <a:ea typeface="+mn-ea"/>
                          <a:cs typeface="+mn-cs"/>
                        </a:rPr>
                        <a:t>Polly </a:t>
                      </a:r>
                      <a:r>
                        <a:rPr lang="en-US" sz="900" b="1" kern="1200" dirty="0" smtClean="0">
                          <a:solidFill>
                            <a:schemeClr val="dk1"/>
                          </a:solidFill>
                          <a:effectLst/>
                          <a:latin typeface="+mn-lt"/>
                          <a:ea typeface="+mn-ea"/>
                          <a:cs typeface="+mn-cs"/>
                        </a:rPr>
                        <a:t>is coming</a:t>
                      </a:r>
                      <a:r>
                        <a:rPr lang="en-US" sz="900" kern="1200" dirty="0" smtClean="0">
                          <a:solidFill>
                            <a:schemeClr val="dk1"/>
                          </a:solidFill>
                          <a:effectLst/>
                          <a:latin typeface="+mn-lt"/>
                          <a:ea typeface="+mn-ea"/>
                          <a:cs typeface="+mn-cs"/>
                        </a:rPr>
                        <a:t> for dinner tomorrow</a:t>
                      </a:r>
                    </a:p>
                  </a:txBody>
                  <a:tcPr/>
                </a:tc>
                <a:tc>
                  <a:txBody>
                    <a:bodyPr/>
                    <a:lstStyle/>
                    <a:p>
                      <a:r>
                        <a:rPr lang="en-US" sz="900" b="1" kern="1200" dirty="0" smtClean="0">
                          <a:solidFill>
                            <a:schemeClr val="dk1"/>
                          </a:solidFill>
                          <a:effectLst/>
                          <a:latin typeface="+mn-lt"/>
                          <a:ea typeface="+mn-ea"/>
                          <a:cs typeface="+mn-cs"/>
                        </a:rPr>
                        <a:t>Am/is/are + verb-</a:t>
                      </a:r>
                      <a:r>
                        <a:rPr lang="en-US" sz="900" b="1" kern="1200" dirty="0" err="1" smtClean="0">
                          <a:solidFill>
                            <a:schemeClr val="dk1"/>
                          </a:solidFill>
                          <a:effectLst/>
                          <a:latin typeface="+mn-lt"/>
                          <a:ea typeface="+mn-ea"/>
                          <a:cs typeface="+mn-cs"/>
                        </a:rPr>
                        <a:t>ing</a:t>
                      </a:r>
                      <a:endParaRPr lang="en-US" sz="900" dirty="0"/>
                    </a:p>
                  </a:txBody>
                  <a:tcPr/>
                </a:tc>
              </a:tr>
            </a:tbl>
          </a:graphicData>
        </a:graphic>
      </p:graphicFrame>
    </p:spTree>
    <p:extLst>
      <p:ext uri="{BB962C8B-B14F-4D97-AF65-F5344CB8AC3E}">
        <p14:creationId xmlns:p14="http://schemas.microsoft.com/office/powerpoint/2010/main" val="25289152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VERB TENSE - </a:t>
            </a:r>
            <a:r>
              <a:rPr lang="en-US" dirty="0" smtClean="0"/>
              <a:t>PAST TENSE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155540908"/>
              </p:ext>
            </p:extLst>
          </p:nvPr>
        </p:nvGraphicFramePr>
        <p:xfrm>
          <a:off x="107504" y="692696"/>
          <a:ext cx="8928992" cy="4165600"/>
        </p:xfrm>
        <a:graphic>
          <a:graphicData uri="http://schemas.openxmlformats.org/drawingml/2006/table">
            <a:tbl>
              <a:tblPr firstRow="1" bandRow="1">
                <a:tableStyleId>{5C22544A-7EE6-4342-B048-85BDC9FD1C3A}</a:tableStyleId>
              </a:tblPr>
              <a:tblGrid>
                <a:gridCol w="1224136"/>
                <a:gridCol w="5544616"/>
                <a:gridCol w="2160240"/>
              </a:tblGrid>
              <a:tr h="370840">
                <a:tc>
                  <a:txBody>
                    <a:bodyPr/>
                    <a:lstStyle/>
                    <a:p>
                      <a:r>
                        <a:rPr lang="en-US" sz="900" dirty="0" smtClean="0"/>
                        <a:t>Tense</a:t>
                      </a:r>
                      <a:endParaRPr lang="en-US" sz="900" dirty="0"/>
                    </a:p>
                  </a:txBody>
                  <a:tcPr/>
                </a:tc>
                <a:tc>
                  <a:txBody>
                    <a:bodyPr/>
                    <a:lstStyle/>
                    <a:p>
                      <a:r>
                        <a:rPr lang="en-US" sz="900" dirty="0" smtClean="0"/>
                        <a:t>When to Use</a:t>
                      </a:r>
                      <a:endParaRPr lang="en-US" sz="900" dirty="0"/>
                    </a:p>
                  </a:txBody>
                  <a:tcPr/>
                </a:tc>
                <a:tc>
                  <a:txBody>
                    <a:bodyPr/>
                    <a:lstStyle/>
                    <a:p>
                      <a:r>
                        <a:rPr lang="en-US" sz="900" dirty="0" smtClean="0"/>
                        <a:t>How to Use</a:t>
                      </a:r>
                      <a:endParaRPr lang="en-US" sz="900" dirty="0"/>
                    </a:p>
                  </a:txBody>
                  <a:tcPr/>
                </a:tc>
              </a:tr>
              <a:tr h="370840">
                <a:tc>
                  <a:txBody>
                    <a:bodyPr/>
                    <a:lstStyle/>
                    <a:p>
                      <a:r>
                        <a:rPr lang="en-US" sz="900" dirty="0" smtClean="0"/>
                        <a:t>Simple</a:t>
                      </a:r>
                      <a:r>
                        <a:rPr lang="en-US" sz="900" baseline="0" dirty="0" smtClean="0"/>
                        <a:t> past</a:t>
                      </a:r>
                      <a:endParaRPr lang="en-US" sz="900" dirty="0"/>
                    </a:p>
                  </a:txBody>
                  <a:tcPr/>
                </a:tc>
                <a:tc>
                  <a:txBody>
                    <a:bodyPr/>
                    <a:lstStyle/>
                    <a:p>
                      <a:pPr marL="0" indent="0">
                        <a:buFont typeface="Arial" pitchFamily="34" charset="0"/>
                        <a:buNone/>
                      </a:pPr>
                      <a:r>
                        <a:rPr lang="en-US" sz="900" kern="1200" dirty="0" smtClean="0">
                          <a:solidFill>
                            <a:schemeClr val="dk1"/>
                          </a:solidFill>
                          <a:effectLst/>
                          <a:latin typeface="+mn-lt"/>
                          <a:ea typeface="+mn-ea"/>
                          <a:cs typeface="+mn-cs"/>
                        </a:rPr>
                        <a:t>If an event started and finished at a particular point of time in the past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Molly and Rita </a:t>
                      </a:r>
                      <a:r>
                        <a:rPr lang="en-US" sz="900" b="1" kern="1200" dirty="0" smtClean="0">
                          <a:solidFill>
                            <a:schemeClr val="dk1"/>
                          </a:solidFill>
                          <a:effectLst/>
                          <a:latin typeface="+mn-lt"/>
                          <a:ea typeface="+mn-ea"/>
                          <a:cs typeface="+mn-cs"/>
                        </a:rPr>
                        <a:t>embraced </a:t>
                      </a:r>
                      <a:r>
                        <a:rPr lang="en-US" sz="900" kern="1200" dirty="0" smtClean="0">
                          <a:solidFill>
                            <a:schemeClr val="dk1"/>
                          </a:solidFill>
                          <a:effectLst/>
                          <a:latin typeface="+mn-lt"/>
                          <a:ea typeface="+mn-ea"/>
                          <a:cs typeface="+mn-cs"/>
                        </a:rPr>
                        <a:t>at the airport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George </a:t>
                      </a:r>
                      <a:r>
                        <a:rPr lang="en-US" sz="900" b="1" kern="1200" dirty="0" smtClean="0">
                          <a:solidFill>
                            <a:schemeClr val="dk1"/>
                          </a:solidFill>
                          <a:effectLst/>
                          <a:latin typeface="+mn-lt"/>
                          <a:ea typeface="+mn-ea"/>
                          <a:cs typeface="+mn-cs"/>
                        </a:rPr>
                        <a:t>ate</a:t>
                      </a:r>
                      <a:r>
                        <a:rPr lang="en-US" sz="900" kern="1200" dirty="0" smtClean="0">
                          <a:solidFill>
                            <a:schemeClr val="dk1"/>
                          </a:solidFill>
                          <a:effectLst/>
                          <a:latin typeface="+mn-lt"/>
                          <a:ea typeface="+mn-ea"/>
                          <a:cs typeface="+mn-cs"/>
                        </a:rPr>
                        <a:t> all his dinner</a:t>
                      </a:r>
                      <a:endParaRPr lang="en-US" sz="900" dirty="0" smtClean="0">
                        <a:solidFill>
                          <a:schemeClr val="tx1"/>
                        </a:solidFill>
                      </a:endParaRPr>
                    </a:p>
                  </a:txBody>
                  <a:tcPr/>
                </a:tc>
                <a:tc>
                  <a:txBody>
                    <a:bodyPr/>
                    <a:lstStyle/>
                    <a:p>
                      <a:endParaRPr lang="en-US" sz="900" dirty="0"/>
                    </a:p>
                  </a:txBody>
                  <a:tcPr/>
                </a:tc>
              </a:tr>
              <a:tr h="370840">
                <a:tc>
                  <a:txBody>
                    <a:bodyPr/>
                    <a:lstStyle/>
                    <a:p>
                      <a:r>
                        <a:rPr lang="en-US" sz="900" dirty="0" smtClean="0"/>
                        <a:t>Past perfect</a:t>
                      </a:r>
                      <a:endParaRPr lang="en-US" sz="900" dirty="0"/>
                    </a:p>
                  </a:txBody>
                  <a:tcPr/>
                </a:tc>
                <a:tc>
                  <a:txBody>
                    <a:bodyPr/>
                    <a:lstStyle/>
                    <a:p>
                      <a:r>
                        <a:rPr lang="en-US" sz="900" kern="1200" dirty="0" smtClean="0">
                          <a:solidFill>
                            <a:schemeClr val="dk1"/>
                          </a:solidFill>
                          <a:effectLst/>
                          <a:latin typeface="+mn-lt"/>
                          <a:ea typeface="+mn-ea"/>
                          <a:cs typeface="+mn-cs"/>
                        </a:rPr>
                        <a:t>If more than one event in the sentence occurred at </a:t>
                      </a:r>
                      <a:r>
                        <a:rPr lang="en-US" sz="900" b="1" kern="1200" dirty="0" smtClean="0">
                          <a:solidFill>
                            <a:schemeClr val="dk1"/>
                          </a:solidFill>
                          <a:effectLst/>
                          <a:latin typeface="+mn-lt"/>
                          <a:ea typeface="+mn-ea"/>
                          <a:cs typeface="+mn-cs"/>
                        </a:rPr>
                        <a:t>different times in the past</a:t>
                      </a:r>
                      <a:r>
                        <a:rPr lang="en-US" sz="900" kern="1200" dirty="0" smtClean="0">
                          <a:solidFill>
                            <a:schemeClr val="dk1"/>
                          </a:solidFill>
                          <a:effectLst/>
                          <a:latin typeface="+mn-lt"/>
                          <a:ea typeface="+mn-ea"/>
                          <a:cs typeface="+mn-cs"/>
                        </a:rPr>
                        <a:t>, use </a:t>
                      </a:r>
                      <a:r>
                        <a:rPr lang="en-US" sz="900" b="1" kern="1200" dirty="0" smtClean="0">
                          <a:solidFill>
                            <a:schemeClr val="dk1"/>
                          </a:solidFill>
                          <a:effectLst/>
                          <a:latin typeface="+mn-lt"/>
                          <a:ea typeface="+mn-ea"/>
                          <a:cs typeface="+mn-cs"/>
                        </a:rPr>
                        <a:t>the past perfect tense for the earlier action (FINISHED action) and simple past for the later action</a:t>
                      </a:r>
                    </a:p>
                    <a:p>
                      <a:pPr marL="171450" indent="-171450">
                        <a:buFontTx/>
                        <a:buChar char="-"/>
                      </a:pPr>
                      <a:r>
                        <a:rPr lang="en-US" sz="900" kern="1200" dirty="0" smtClean="0">
                          <a:solidFill>
                            <a:schemeClr val="dk1"/>
                          </a:solidFill>
                          <a:effectLst/>
                          <a:latin typeface="+mn-lt"/>
                          <a:ea typeface="+mn-ea"/>
                          <a:cs typeface="+mn-cs"/>
                        </a:rPr>
                        <a:t>The film </a:t>
                      </a:r>
                      <a:r>
                        <a:rPr lang="en-US" sz="900" b="1" kern="1200" dirty="0" smtClean="0">
                          <a:solidFill>
                            <a:schemeClr val="dk1"/>
                          </a:solidFill>
                          <a:effectLst/>
                          <a:latin typeface="+mn-lt"/>
                          <a:ea typeface="+mn-ea"/>
                          <a:cs typeface="+mn-cs"/>
                        </a:rPr>
                        <a:t>had started</a:t>
                      </a:r>
                      <a:r>
                        <a:rPr lang="en-US" sz="900" kern="1200" dirty="0" smtClean="0">
                          <a:solidFill>
                            <a:schemeClr val="dk1"/>
                          </a:solidFill>
                          <a:effectLst/>
                          <a:latin typeface="+mn-lt"/>
                          <a:ea typeface="+mn-ea"/>
                          <a:cs typeface="+mn-cs"/>
                        </a:rPr>
                        <a:t> by the time we </a:t>
                      </a:r>
                      <a:r>
                        <a:rPr lang="en-US" sz="900" b="1" kern="1200" dirty="0" smtClean="0">
                          <a:solidFill>
                            <a:schemeClr val="dk1"/>
                          </a:solidFill>
                          <a:effectLst/>
                          <a:latin typeface="+mn-lt"/>
                          <a:ea typeface="+mn-ea"/>
                          <a:cs typeface="+mn-cs"/>
                        </a:rPr>
                        <a:t>arrived</a:t>
                      </a:r>
                      <a:r>
                        <a:rPr lang="en-US" sz="900" kern="1200" dirty="0" smtClean="0">
                          <a:solidFill>
                            <a:schemeClr val="dk1"/>
                          </a:solidFill>
                          <a:effectLst/>
                          <a:latin typeface="+mn-lt"/>
                          <a:ea typeface="+mn-ea"/>
                          <a:cs typeface="+mn-cs"/>
                        </a:rPr>
                        <a:t> at the theatre </a:t>
                      </a:r>
                    </a:p>
                    <a:p>
                      <a:pPr marL="171450" indent="-171450">
                        <a:buFontTx/>
                        <a:buChar char="-"/>
                      </a:pPr>
                      <a:r>
                        <a:rPr lang="en-US" sz="900" kern="1200" dirty="0" smtClean="0">
                          <a:solidFill>
                            <a:schemeClr val="dk1"/>
                          </a:solidFill>
                          <a:effectLst/>
                          <a:latin typeface="+mn-lt"/>
                          <a:ea typeface="+mn-ea"/>
                          <a:cs typeface="+mn-cs"/>
                        </a:rPr>
                        <a:t>The teacher </a:t>
                      </a:r>
                      <a:r>
                        <a:rPr lang="en-US" sz="900" b="1" kern="1200" dirty="0" smtClean="0">
                          <a:solidFill>
                            <a:schemeClr val="dk1"/>
                          </a:solidFill>
                          <a:effectLst/>
                          <a:latin typeface="+mn-lt"/>
                          <a:ea typeface="+mn-ea"/>
                          <a:cs typeface="+mn-cs"/>
                        </a:rPr>
                        <a:t>thought</a:t>
                      </a:r>
                      <a:r>
                        <a:rPr lang="en-US" sz="900" kern="1200" dirty="0" smtClean="0">
                          <a:solidFill>
                            <a:schemeClr val="dk1"/>
                          </a:solidFill>
                          <a:effectLst/>
                          <a:latin typeface="+mn-lt"/>
                          <a:ea typeface="+mn-ea"/>
                          <a:cs typeface="+mn-cs"/>
                        </a:rPr>
                        <a:t> that Johnny</a:t>
                      </a:r>
                      <a:r>
                        <a:rPr lang="en-US" sz="900" b="1" kern="1200" dirty="0" smtClean="0">
                          <a:solidFill>
                            <a:schemeClr val="dk1"/>
                          </a:solidFill>
                          <a:effectLst/>
                          <a:latin typeface="+mn-lt"/>
                          <a:ea typeface="+mn-ea"/>
                          <a:cs typeface="+mn-cs"/>
                        </a:rPr>
                        <a:t> had cheated</a:t>
                      </a:r>
                      <a:r>
                        <a:rPr lang="en-US" sz="900" kern="1200" dirty="0" smtClean="0">
                          <a:solidFill>
                            <a:schemeClr val="dk1"/>
                          </a:solidFill>
                          <a:effectLst/>
                          <a:latin typeface="+mn-lt"/>
                          <a:ea typeface="+mn-ea"/>
                          <a:cs typeface="+mn-cs"/>
                        </a:rPr>
                        <a:t> on his exam </a:t>
                      </a:r>
                    </a:p>
                    <a:p>
                      <a:endParaRPr lang="en-US" sz="9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dk1"/>
                          </a:solidFill>
                          <a:effectLst/>
                          <a:latin typeface="+mn-lt"/>
                          <a:ea typeface="+mn-ea"/>
                          <a:cs typeface="+mn-cs"/>
                        </a:rPr>
                        <a:t>Had + past participle</a:t>
                      </a:r>
                      <a:endParaRPr lang="en-US" sz="900" dirty="0" smtClean="0"/>
                    </a:p>
                  </a:txBody>
                  <a:tcPr/>
                </a:tc>
              </a:tr>
              <a:tr h="370840">
                <a:tc>
                  <a:txBody>
                    <a:bodyPr/>
                    <a:lstStyle/>
                    <a:p>
                      <a:r>
                        <a:rPr lang="en-US" sz="900" dirty="0" smtClean="0"/>
                        <a:t>Past perfect continuous</a:t>
                      </a:r>
                      <a:endParaRPr lang="en-US" sz="900" dirty="0"/>
                    </a:p>
                  </a:txBody>
                  <a:tcPr/>
                </a:tc>
                <a:tc>
                  <a:txBody>
                    <a:bodyPr/>
                    <a:lstStyle/>
                    <a:p>
                      <a:r>
                        <a:rPr lang="en-IN" sz="900" dirty="0" smtClean="0"/>
                        <a:t>Past perfect progressive is used to express CONTINUOUS activity up to a specific point of time in the past</a:t>
                      </a:r>
                    </a:p>
                    <a:p>
                      <a:pPr marL="171450" indent="-171450">
                        <a:buFontTx/>
                        <a:buChar char="-"/>
                      </a:pPr>
                      <a:r>
                        <a:rPr lang="en-IN" sz="900" i="0" dirty="0" smtClean="0"/>
                        <a:t>They had been waiting for 2 hours before their friends finally arrived</a:t>
                      </a:r>
                    </a:p>
                    <a:p>
                      <a:pPr marL="0" indent="0">
                        <a:buFontTx/>
                        <a:buNone/>
                      </a:pPr>
                      <a:endParaRPr lang="en-US" sz="900" i="0" dirty="0"/>
                    </a:p>
                  </a:txBody>
                  <a:tcPr/>
                </a:tc>
                <a:tc>
                  <a:txBody>
                    <a:bodyPr/>
                    <a:lstStyle/>
                    <a:p>
                      <a:endParaRPr lang="en-US" sz="900" dirty="0"/>
                    </a:p>
                  </a:txBody>
                  <a:tcPr/>
                </a:tc>
              </a:tr>
              <a:tr h="370840">
                <a:tc>
                  <a:txBody>
                    <a:bodyPr/>
                    <a:lstStyle/>
                    <a:p>
                      <a:r>
                        <a:rPr lang="en-US" sz="900" dirty="0" smtClean="0"/>
                        <a:t>Past continuous</a:t>
                      </a:r>
                      <a:endParaRPr lang="en-US" sz="900" dirty="0"/>
                    </a:p>
                  </a:txBody>
                  <a:tcPr/>
                </a:tc>
                <a:tc>
                  <a:txBody>
                    <a:bodyPr/>
                    <a:lstStyle/>
                    <a:p>
                      <a:r>
                        <a:rPr lang="en-IN" sz="900" b="1" kern="1200" dirty="0" smtClean="0">
                          <a:solidFill>
                            <a:schemeClr val="dk1"/>
                          </a:solidFill>
                          <a:effectLst/>
                          <a:latin typeface="+mn-lt"/>
                          <a:ea typeface="+mn-ea"/>
                          <a:cs typeface="+mn-cs"/>
                        </a:rPr>
                        <a:t>Duration in the past</a:t>
                      </a:r>
                      <a:r>
                        <a:rPr lang="en-IN" sz="900" kern="1200" dirty="0" smtClean="0">
                          <a:solidFill>
                            <a:schemeClr val="dk1"/>
                          </a:solidFill>
                          <a:effectLst/>
                          <a:latin typeface="+mn-lt"/>
                          <a:ea typeface="+mn-ea"/>
                          <a:cs typeface="+mn-cs"/>
                        </a:rPr>
                        <a:t> - </a:t>
                      </a:r>
                      <a:r>
                        <a:rPr lang="en-US" sz="900" kern="1200" dirty="0" smtClean="0">
                          <a:solidFill>
                            <a:schemeClr val="dk1"/>
                          </a:solidFill>
                          <a:effectLst/>
                          <a:latin typeface="+mn-lt"/>
                          <a:ea typeface="+mn-ea"/>
                          <a:cs typeface="+mn-cs"/>
                        </a:rPr>
                        <a:t>actions or situations that lasted for some time in the past, and whose duration time is unknown or unimportant</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The dog </a:t>
                      </a:r>
                      <a:r>
                        <a:rPr lang="en-US" sz="900" b="1" kern="1200" dirty="0" smtClean="0">
                          <a:solidFill>
                            <a:schemeClr val="dk1"/>
                          </a:solidFill>
                          <a:effectLst/>
                          <a:latin typeface="+mn-lt"/>
                          <a:ea typeface="+mn-ea"/>
                          <a:cs typeface="+mn-cs"/>
                        </a:rPr>
                        <a:t>was barking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endParaRPr lang="en-US" sz="900" kern="1200" dirty="0" smtClean="0">
                        <a:solidFill>
                          <a:schemeClr val="dk1"/>
                        </a:solidFill>
                        <a:effectLst/>
                        <a:latin typeface="+mn-lt"/>
                        <a:ea typeface="+mn-ea"/>
                        <a:cs typeface="+mn-cs"/>
                      </a:endParaRPr>
                    </a:p>
                    <a:p>
                      <a:r>
                        <a:rPr lang="en-IN" sz="900" b="1" kern="1200" dirty="0" smtClean="0">
                          <a:solidFill>
                            <a:schemeClr val="dk1"/>
                          </a:solidFill>
                          <a:effectLst/>
                          <a:latin typeface="+mn-lt"/>
                          <a:ea typeface="+mn-ea"/>
                          <a:cs typeface="+mn-cs"/>
                        </a:rPr>
                        <a:t>Interrupted actions in progress</a:t>
                      </a:r>
                      <a:r>
                        <a:rPr lang="en-IN" sz="900" kern="1200" dirty="0" smtClean="0">
                          <a:solidFill>
                            <a:schemeClr val="dk1"/>
                          </a:solidFill>
                          <a:effectLst/>
                          <a:latin typeface="+mn-lt"/>
                          <a:ea typeface="+mn-ea"/>
                          <a:cs typeface="+mn-cs"/>
                        </a:rPr>
                        <a:t> – when </a:t>
                      </a:r>
                      <a:r>
                        <a:rPr lang="en-US" sz="900" kern="1200" dirty="0" smtClean="0">
                          <a:solidFill>
                            <a:schemeClr val="dk1"/>
                          </a:solidFill>
                          <a:effectLst/>
                          <a:latin typeface="+mn-lt"/>
                          <a:ea typeface="+mn-ea"/>
                          <a:cs typeface="+mn-cs"/>
                        </a:rPr>
                        <a:t>one action in progress is interrupted by another action in the past. We usually use when or while to link these two sentences.</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I </a:t>
                      </a:r>
                      <a:r>
                        <a:rPr lang="en-US" sz="900" b="1" kern="1200" dirty="0" smtClean="0">
                          <a:solidFill>
                            <a:schemeClr val="dk1"/>
                          </a:solidFill>
                          <a:effectLst/>
                          <a:latin typeface="+mn-lt"/>
                          <a:ea typeface="+mn-ea"/>
                          <a:cs typeface="+mn-cs"/>
                        </a:rPr>
                        <a:t>was talking </a:t>
                      </a:r>
                      <a:r>
                        <a:rPr lang="en-US" sz="900" kern="1200" dirty="0" smtClean="0">
                          <a:solidFill>
                            <a:schemeClr val="dk1"/>
                          </a:solidFill>
                          <a:effectLst/>
                          <a:latin typeface="+mn-lt"/>
                          <a:ea typeface="+mn-ea"/>
                          <a:cs typeface="+mn-cs"/>
                        </a:rPr>
                        <a:t>with James when the telephone rang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r>
                        <a:rPr lang="en-IN" sz="900" kern="1200" dirty="0" smtClean="0">
                          <a:solidFill>
                            <a:schemeClr val="dk1"/>
                          </a:solidFill>
                          <a:effectLst/>
                          <a:latin typeface="+mn-lt"/>
                          <a:ea typeface="+mn-ea"/>
                          <a:cs typeface="+mn-cs"/>
                        </a:rPr>
                        <a:t> </a:t>
                      </a:r>
                    </a:p>
                    <a:p>
                      <a:r>
                        <a:rPr lang="en-IN" sz="900" b="1" kern="1200" dirty="0" smtClean="0">
                          <a:solidFill>
                            <a:schemeClr val="dk1"/>
                          </a:solidFill>
                          <a:effectLst/>
                          <a:latin typeface="+mn-lt"/>
                          <a:ea typeface="+mn-ea"/>
                          <a:cs typeface="+mn-cs"/>
                        </a:rPr>
                        <a:t>Actions in progress at the same time</a:t>
                      </a:r>
                      <a:r>
                        <a:rPr lang="en-IN" sz="900" kern="1200" dirty="0" smtClean="0">
                          <a:solidFill>
                            <a:schemeClr val="dk1"/>
                          </a:solidFill>
                          <a:effectLst/>
                          <a:latin typeface="+mn-lt"/>
                          <a:ea typeface="+mn-ea"/>
                          <a:cs typeface="+mn-cs"/>
                        </a:rPr>
                        <a:t> in the past - </a:t>
                      </a:r>
                      <a:r>
                        <a:rPr lang="en-US" sz="900" kern="1200" dirty="0" smtClean="0">
                          <a:solidFill>
                            <a:schemeClr val="dk1"/>
                          </a:solidFill>
                          <a:effectLst/>
                          <a:latin typeface="+mn-lt"/>
                          <a:ea typeface="+mn-ea"/>
                          <a:cs typeface="+mn-cs"/>
                        </a:rPr>
                        <a:t>two or more activities happening at the same. We usually use when or while to link the two sentences</a:t>
                      </a:r>
                    </a:p>
                    <a:p>
                      <a:pPr marL="174625" indent="-174625">
                        <a:buFontTx/>
                        <a:buChar char="-"/>
                      </a:pPr>
                      <a:r>
                        <a:rPr lang="en-US" sz="900" kern="1200" dirty="0" smtClean="0">
                          <a:solidFill>
                            <a:schemeClr val="dk1"/>
                          </a:solidFill>
                          <a:effectLst/>
                          <a:latin typeface="+mn-lt"/>
                          <a:ea typeface="+mn-ea"/>
                          <a:cs typeface="+mn-cs"/>
                        </a:rPr>
                        <a:t>When Bob </a:t>
                      </a:r>
                      <a:r>
                        <a:rPr lang="en-US" sz="900" b="1" kern="1200" dirty="0" smtClean="0">
                          <a:solidFill>
                            <a:schemeClr val="dk1"/>
                          </a:solidFill>
                          <a:effectLst/>
                          <a:latin typeface="+mn-lt"/>
                          <a:ea typeface="+mn-ea"/>
                          <a:cs typeface="+mn-cs"/>
                        </a:rPr>
                        <a:t>was painting</a:t>
                      </a:r>
                      <a:r>
                        <a:rPr lang="en-US" sz="900" kern="1200" dirty="0" smtClean="0">
                          <a:solidFill>
                            <a:schemeClr val="dk1"/>
                          </a:solidFill>
                          <a:effectLst/>
                          <a:latin typeface="+mn-lt"/>
                          <a:ea typeface="+mn-ea"/>
                          <a:cs typeface="+mn-cs"/>
                        </a:rPr>
                        <a:t> windows, Mary </a:t>
                      </a:r>
                      <a:r>
                        <a:rPr lang="en-US" sz="900" b="1" kern="1200" dirty="0" smtClean="0">
                          <a:solidFill>
                            <a:schemeClr val="dk1"/>
                          </a:solidFill>
                          <a:effectLst/>
                          <a:latin typeface="+mn-lt"/>
                          <a:ea typeface="+mn-ea"/>
                          <a:cs typeface="+mn-cs"/>
                        </a:rPr>
                        <a:t>was working</a:t>
                      </a:r>
                      <a:r>
                        <a:rPr lang="en-US" sz="900" kern="1200" dirty="0" smtClean="0">
                          <a:solidFill>
                            <a:schemeClr val="dk1"/>
                          </a:solidFill>
                          <a:effectLst/>
                          <a:latin typeface="+mn-lt"/>
                          <a:ea typeface="+mn-ea"/>
                          <a:cs typeface="+mn-cs"/>
                        </a:rPr>
                        <a:t> in the kitchen</a:t>
                      </a:r>
                    </a:p>
                    <a:p>
                      <a:pPr marL="0" indent="0">
                        <a:buFontTx/>
                        <a:buNone/>
                      </a:pPr>
                      <a:endParaRPr lang="en-US" sz="900" kern="1200" dirty="0" smtClean="0">
                        <a:solidFill>
                          <a:schemeClr val="dk1"/>
                        </a:solidFill>
                        <a:effectLst/>
                        <a:latin typeface="+mn-lt"/>
                        <a:ea typeface="+mn-ea"/>
                        <a:cs typeface="+mn-cs"/>
                      </a:endParaRPr>
                    </a:p>
                  </a:txBody>
                  <a:tcPr/>
                </a:tc>
                <a:tc>
                  <a:txBody>
                    <a:bodyPr/>
                    <a:lstStyle/>
                    <a:p>
                      <a:endParaRPr lang="en-US" sz="900" dirty="0"/>
                    </a:p>
                  </a:txBody>
                  <a:tcPr/>
                </a:tc>
              </a:tr>
            </a:tbl>
          </a:graphicData>
        </a:graphic>
      </p:graphicFrame>
    </p:spTree>
    <p:extLst>
      <p:ext uri="{BB962C8B-B14F-4D97-AF65-F5344CB8AC3E}">
        <p14:creationId xmlns:p14="http://schemas.microsoft.com/office/powerpoint/2010/main" val="24745158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VERB TENSE - </a:t>
            </a:r>
            <a:r>
              <a:rPr lang="en-US" dirty="0" smtClean="0"/>
              <a:t>FUTURE TENSE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377593541"/>
              </p:ext>
            </p:extLst>
          </p:nvPr>
        </p:nvGraphicFramePr>
        <p:xfrm>
          <a:off x="107504" y="692696"/>
          <a:ext cx="8928992" cy="5811520"/>
        </p:xfrm>
        <a:graphic>
          <a:graphicData uri="http://schemas.openxmlformats.org/drawingml/2006/table">
            <a:tbl>
              <a:tblPr firstRow="1" bandRow="1">
                <a:tableStyleId>{5C22544A-7EE6-4342-B048-85BDC9FD1C3A}</a:tableStyleId>
              </a:tblPr>
              <a:tblGrid>
                <a:gridCol w="1224136"/>
                <a:gridCol w="5544616"/>
                <a:gridCol w="2160240"/>
              </a:tblGrid>
              <a:tr h="370840">
                <a:tc>
                  <a:txBody>
                    <a:bodyPr/>
                    <a:lstStyle/>
                    <a:p>
                      <a:r>
                        <a:rPr lang="en-US" sz="900" dirty="0" smtClean="0"/>
                        <a:t>Tense</a:t>
                      </a:r>
                      <a:endParaRPr lang="en-US" sz="900" dirty="0"/>
                    </a:p>
                  </a:txBody>
                  <a:tcPr/>
                </a:tc>
                <a:tc>
                  <a:txBody>
                    <a:bodyPr/>
                    <a:lstStyle/>
                    <a:p>
                      <a:r>
                        <a:rPr lang="en-US" sz="900" dirty="0" smtClean="0"/>
                        <a:t>When to Use</a:t>
                      </a:r>
                      <a:endParaRPr lang="en-US" sz="900" dirty="0"/>
                    </a:p>
                  </a:txBody>
                  <a:tcPr/>
                </a:tc>
                <a:tc>
                  <a:txBody>
                    <a:bodyPr/>
                    <a:lstStyle/>
                    <a:p>
                      <a:r>
                        <a:rPr lang="en-US" sz="900" dirty="0" smtClean="0"/>
                        <a:t>How to Use</a:t>
                      </a:r>
                      <a:endParaRPr lang="en-US" sz="900" dirty="0"/>
                    </a:p>
                  </a:txBody>
                  <a:tcPr/>
                </a:tc>
              </a:tr>
              <a:tr h="370840">
                <a:tc>
                  <a:txBody>
                    <a:bodyPr/>
                    <a:lstStyle/>
                    <a:p>
                      <a:r>
                        <a:rPr lang="en-US" sz="900" dirty="0" smtClean="0"/>
                        <a:t>Simple</a:t>
                      </a:r>
                      <a:r>
                        <a:rPr lang="en-US" sz="900" baseline="0" dirty="0" smtClean="0"/>
                        <a:t> future</a:t>
                      </a:r>
                      <a:endParaRPr lang="en-US" sz="900" dirty="0"/>
                    </a:p>
                  </a:txBody>
                  <a:tcPr/>
                </a:tc>
                <a:tc>
                  <a:txBody>
                    <a:bodyPr/>
                    <a:lstStyle/>
                    <a:p>
                      <a:r>
                        <a:rPr lang="en-US" sz="900" b="1" kern="1200" dirty="0" smtClean="0">
                          <a:solidFill>
                            <a:schemeClr val="dk1"/>
                          </a:solidFill>
                          <a:effectLst/>
                          <a:latin typeface="+mn-lt"/>
                          <a:ea typeface="+mn-ea"/>
                          <a:cs typeface="+mn-cs"/>
                        </a:rPr>
                        <a:t>Promises</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I promise I </a:t>
                      </a:r>
                      <a:r>
                        <a:rPr lang="en-US" sz="900" b="1" kern="1200" dirty="0" smtClean="0">
                          <a:solidFill>
                            <a:schemeClr val="dk1"/>
                          </a:solidFill>
                          <a:effectLst/>
                          <a:latin typeface="+mn-lt"/>
                          <a:ea typeface="+mn-ea"/>
                          <a:cs typeface="+mn-cs"/>
                        </a:rPr>
                        <a:t>will</a:t>
                      </a:r>
                      <a:r>
                        <a:rPr lang="en-US" sz="900" kern="1200" dirty="0" smtClean="0">
                          <a:solidFill>
                            <a:schemeClr val="dk1"/>
                          </a:solidFill>
                          <a:effectLst/>
                          <a:latin typeface="+mn-lt"/>
                          <a:ea typeface="+mn-ea"/>
                          <a:cs typeface="+mn-cs"/>
                        </a:rPr>
                        <a:t> buy you this toy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r>
                        <a:rPr lang="en-US" sz="900" b="1" kern="1200" dirty="0" smtClean="0">
                          <a:solidFill>
                            <a:schemeClr val="dk1"/>
                          </a:solidFill>
                          <a:effectLst/>
                          <a:latin typeface="+mn-lt"/>
                          <a:ea typeface="+mn-ea"/>
                          <a:cs typeface="+mn-cs"/>
                        </a:rPr>
                        <a:t>Unplanned actions</a:t>
                      </a:r>
                      <a:r>
                        <a:rPr lang="en-US" sz="900" kern="1200" dirty="0" smtClean="0">
                          <a:solidFill>
                            <a:schemeClr val="dk1"/>
                          </a:solidFill>
                          <a:effectLst/>
                          <a:latin typeface="+mn-lt"/>
                          <a:ea typeface="+mn-ea"/>
                          <a:cs typeface="+mn-cs"/>
                        </a:rPr>
                        <a:t> (spontaneous decisions) </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Don't worry! I </a:t>
                      </a:r>
                      <a:r>
                        <a:rPr lang="en-US" sz="900" b="1" kern="1200" dirty="0" smtClean="0">
                          <a:solidFill>
                            <a:schemeClr val="dk1"/>
                          </a:solidFill>
                          <a:effectLst/>
                          <a:latin typeface="+mn-lt"/>
                          <a:ea typeface="+mn-ea"/>
                          <a:cs typeface="+mn-cs"/>
                        </a:rPr>
                        <a:t>will</a:t>
                      </a:r>
                      <a:r>
                        <a:rPr lang="en-US" sz="900" kern="1200" dirty="0" smtClean="0">
                          <a:solidFill>
                            <a:schemeClr val="dk1"/>
                          </a:solidFill>
                          <a:effectLst/>
                          <a:latin typeface="+mn-lt"/>
                          <a:ea typeface="+mn-ea"/>
                          <a:cs typeface="+mn-cs"/>
                        </a:rPr>
                        <a:t> help you with this problem</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r>
                        <a:rPr lang="en-US" sz="900" b="1" kern="1200" dirty="0" smtClean="0">
                          <a:solidFill>
                            <a:schemeClr val="dk1"/>
                          </a:solidFill>
                          <a:effectLst/>
                          <a:latin typeface="+mn-lt"/>
                          <a:ea typeface="+mn-ea"/>
                          <a:cs typeface="+mn-cs"/>
                        </a:rPr>
                        <a:t>Predictions based on experience or intuition</a:t>
                      </a:r>
                      <a:r>
                        <a:rPr lang="en-US" sz="900" kern="1200" dirty="0" smtClean="0">
                          <a:solidFill>
                            <a:schemeClr val="dk1"/>
                          </a:solidFill>
                          <a:effectLst/>
                          <a:latin typeface="+mn-lt"/>
                          <a:ea typeface="+mn-ea"/>
                          <a:cs typeface="+mn-cs"/>
                        </a:rPr>
                        <a:t> </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It </a:t>
                      </a:r>
                      <a:r>
                        <a:rPr lang="en-US" sz="900" b="1" kern="1200" dirty="0" smtClean="0">
                          <a:solidFill>
                            <a:schemeClr val="dk1"/>
                          </a:solidFill>
                          <a:effectLst/>
                          <a:latin typeface="+mn-lt"/>
                          <a:ea typeface="+mn-ea"/>
                          <a:cs typeface="+mn-cs"/>
                        </a:rPr>
                        <a:t>will</a:t>
                      </a:r>
                      <a:r>
                        <a:rPr lang="en-US" sz="900" kern="1200" dirty="0" smtClean="0">
                          <a:solidFill>
                            <a:schemeClr val="dk1"/>
                          </a:solidFill>
                          <a:effectLst/>
                          <a:latin typeface="+mn-lt"/>
                          <a:ea typeface="+mn-ea"/>
                          <a:cs typeface="+mn-cs"/>
                        </a:rPr>
                        <a:t> rain in a moment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r>
                        <a:rPr lang="en-US" sz="900" b="1" kern="1200" dirty="0" smtClean="0">
                          <a:solidFill>
                            <a:schemeClr val="dk1"/>
                          </a:solidFill>
                          <a:effectLst/>
                          <a:latin typeface="+mn-lt"/>
                          <a:ea typeface="+mn-ea"/>
                          <a:cs typeface="+mn-cs"/>
                        </a:rPr>
                        <a:t>Habits</a:t>
                      </a:r>
                      <a:r>
                        <a:rPr lang="en-US" sz="900" kern="1200" dirty="0" smtClean="0">
                          <a:solidFill>
                            <a:schemeClr val="dk1"/>
                          </a:solidFill>
                          <a:effectLst/>
                          <a:latin typeface="+mn-lt"/>
                          <a:ea typeface="+mn-ea"/>
                          <a:cs typeface="+mn-cs"/>
                        </a:rPr>
                        <a:t> (obstinate insistence, usually habitual) </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She </a:t>
                      </a:r>
                      <a:r>
                        <a:rPr lang="en-US" sz="900" b="1" kern="1200" dirty="0" smtClean="0">
                          <a:solidFill>
                            <a:schemeClr val="dk1"/>
                          </a:solidFill>
                          <a:effectLst/>
                          <a:latin typeface="+mn-lt"/>
                          <a:ea typeface="+mn-ea"/>
                          <a:cs typeface="+mn-cs"/>
                        </a:rPr>
                        <a:t>will</a:t>
                      </a:r>
                      <a:r>
                        <a:rPr lang="en-US" sz="900" kern="1200" dirty="0" smtClean="0">
                          <a:solidFill>
                            <a:schemeClr val="dk1"/>
                          </a:solidFill>
                          <a:effectLst/>
                          <a:latin typeface="+mn-lt"/>
                          <a:ea typeface="+mn-ea"/>
                          <a:cs typeface="+mn-cs"/>
                        </a:rPr>
                        <a:t> bite her lip if she is thinking or if she's nervous about something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r>
                        <a:rPr lang="en-US" sz="900" kern="1200" dirty="0" smtClean="0">
                          <a:solidFill>
                            <a:schemeClr val="dk1"/>
                          </a:solidFill>
                          <a:effectLst/>
                          <a:latin typeface="+mn-lt"/>
                          <a:ea typeface="+mn-ea"/>
                          <a:cs typeface="+mn-cs"/>
                        </a:rPr>
                        <a:t>** Remember, you should never use will to say what somebody has already arranged or decided to do in the future:</a:t>
                      </a:r>
                    </a:p>
                    <a:p>
                      <a:r>
                        <a:rPr lang="en-US" sz="900" b="1" kern="1200" dirty="0" smtClean="0">
                          <a:solidFill>
                            <a:schemeClr val="dk1"/>
                          </a:solidFill>
                          <a:effectLst/>
                          <a:latin typeface="+mn-lt"/>
                          <a:ea typeface="+mn-ea"/>
                          <a:cs typeface="+mn-cs"/>
                        </a:rPr>
                        <a:t>Correct: </a:t>
                      </a:r>
                      <a:r>
                        <a:rPr lang="en-US" sz="900" kern="1200" dirty="0" smtClean="0">
                          <a:solidFill>
                            <a:schemeClr val="dk1"/>
                          </a:solidFill>
                          <a:effectLst/>
                          <a:latin typeface="+mn-lt"/>
                          <a:ea typeface="+mn-ea"/>
                          <a:cs typeface="+mn-cs"/>
                        </a:rPr>
                        <a:t>Mike is moving to New York next week</a:t>
                      </a:r>
                    </a:p>
                    <a:p>
                      <a:r>
                        <a:rPr lang="en-US" sz="900" b="1" kern="1200" dirty="0" smtClean="0">
                          <a:solidFill>
                            <a:schemeClr val="dk1"/>
                          </a:solidFill>
                          <a:effectLst/>
                          <a:latin typeface="+mn-lt"/>
                          <a:ea typeface="+mn-ea"/>
                          <a:cs typeface="+mn-cs"/>
                        </a:rPr>
                        <a:t>Incorrect:</a:t>
                      </a:r>
                      <a:r>
                        <a:rPr lang="en-US" sz="900" kern="1200" dirty="0" smtClean="0">
                          <a:solidFill>
                            <a:schemeClr val="dk1"/>
                          </a:solidFill>
                          <a:effectLst/>
                          <a:latin typeface="+mn-lt"/>
                          <a:ea typeface="+mn-ea"/>
                          <a:cs typeface="+mn-cs"/>
                        </a:rPr>
                        <a:t> Mike will move to New York next week</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900" kern="1200" dirty="0" smtClean="0">
                        <a:solidFill>
                          <a:schemeClr val="dk1"/>
                        </a:solidFill>
                        <a:effectLst/>
                        <a:latin typeface="+mn-lt"/>
                        <a:ea typeface="+mn-ea"/>
                        <a:cs typeface="+mn-cs"/>
                      </a:endParaRPr>
                    </a:p>
                    <a:p>
                      <a:pPr marL="0" indent="0">
                        <a:buFont typeface="Arial" pitchFamily="34" charset="0"/>
                        <a:buNone/>
                      </a:pPr>
                      <a:endParaRPr lang="en-US" sz="900" kern="1200" dirty="0" smtClean="0">
                        <a:solidFill>
                          <a:schemeClr val="dk1"/>
                        </a:solidFill>
                        <a:effectLst/>
                        <a:latin typeface="+mn-lt"/>
                        <a:ea typeface="+mn-ea"/>
                        <a:cs typeface="+mn-cs"/>
                      </a:endParaRPr>
                    </a:p>
                  </a:txBody>
                  <a:tcPr/>
                </a:tc>
                <a:tc>
                  <a:txBody>
                    <a:bodyPr/>
                    <a:lstStyle/>
                    <a:p>
                      <a:endParaRPr lang="en-US" sz="900" dirty="0"/>
                    </a:p>
                  </a:txBody>
                  <a:tcPr/>
                </a:tc>
              </a:tr>
              <a:tr h="370840">
                <a:tc>
                  <a:txBody>
                    <a:bodyPr/>
                    <a:lstStyle/>
                    <a:p>
                      <a:r>
                        <a:rPr lang="en-US" sz="900" dirty="0" smtClean="0"/>
                        <a:t>Future perfect</a:t>
                      </a:r>
                      <a:endParaRPr lang="en-US" sz="900" dirty="0"/>
                    </a:p>
                  </a:txBody>
                  <a:tcPr/>
                </a:tc>
                <a:tc>
                  <a:txBody>
                    <a:bodyPr/>
                    <a:lstStyle/>
                    <a:p>
                      <a:r>
                        <a:rPr lang="en-US" sz="900" kern="1200" dirty="0" smtClean="0">
                          <a:solidFill>
                            <a:schemeClr val="dk1"/>
                          </a:solidFill>
                          <a:effectLst/>
                          <a:latin typeface="+mn-lt"/>
                          <a:ea typeface="+mn-ea"/>
                          <a:cs typeface="+mn-cs"/>
                        </a:rPr>
                        <a:t>The Future Perfect expresses the idea that something will occur before another action in the future. It can also show that something will happen before a specific time in the future</a:t>
                      </a:r>
                    </a:p>
                    <a:p>
                      <a:pPr marL="174625" indent="-174625">
                        <a:buFontTx/>
                        <a:buChar char="-"/>
                      </a:pPr>
                      <a:r>
                        <a:rPr lang="en-US" sz="900" kern="1200" dirty="0" smtClean="0">
                          <a:solidFill>
                            <a:schemeClr val="dk1"/>
                          </a:solidFill>
                          <a:effectLst/>
                          <a:latin typeface="+mn-lt"/>
                          <a:ea typeface="+mn-ea"/>
                          <a:cs typeface="+mn-cs"/>
                        </a:rPr>
                        <a:t>I </a:t>
                      </a:r>
                      <a:r>
                        <a:rPr lang="en-US" sz="900" b="1" kern="1200" dirty="0" smtClean="0">
                          <a:solidFill>
                            <a:schemeClr val="dk1"/>
                          </a:solidFill>
                          <a:effectLst/>
                          <a:latin typeface="+mn-lt"/>
                          <a:ea typeface="+mn-ea"/>
                          <a:cs typeface="+mn-cs"/>
                        </a:rPr>
                        <a:t>will have been</a:t>
                      </a:r>
                      <a:r>
                        <a:rPr lang="en-US" sz="900" kern="1200" dirty="0" smtClean="0">
                          <a:solidFill>
                            <a:schemeClr val="dk1"/>
                          </a:solidFill>
                          <a:effectLst/>
                          <a:latin typeface="+mn-lt"/>
                          <a:ea typeface="+mn-ea"/>
                          <a:cs typeface="+mn-cs"/>
                        </a:rPr>
                        <a:t> in London for six months by the time I leave</a:t>
                      </a:r>
                    </a:p>
                    <a:p>
                      <a:pPr marL="174625" indent="-174625">
                        <a:buFontTx/>
                        <a:buChar char="-"/>
                      </a:pPr>
                      <a:r>
                        <a:rPr lang="en-US" sz="900" kern="1200" dirty="0" smtClean="0">
                          <a:solidFill>
                            <a:schemeClr val="dk1"/>
                          </a:solidFill>
                          <a:effectLst/>
                          <a:latin typeface="+mn-lt"/>
                          <a:ea typeface="+mn-ea"/>
                          <a:cs typeface="+mn-cs"/>
                        </a:rPr>
                        <a:t>Sam </a:t>
                      </a:r>
                      <a:r>
                        <a:rPr lang="en-US" sz="900" b="1" kern="1200" dirty="0" smtClean="0">
                          <a:solidFill>
                            <a:schemeClr val="dk1"/>
                          </a:solidFill>
                          <a:effectLst/>
                          <a:latin typeface="+mn-lt"/>
                          <a:ea typeface="+mn-ea"/>
                          <a:cs typeface="+mn-cs"/>
                        </a:rPr>
                        <a:t>is</a:t>
                      </a:r>
                      <a:r>
                        <a:rPr lang="en-US" sz="900" kern="1200" dirty="0" smtClean="0">
                          <a:solidFill>
                            <a:schemeClr val="dk1"/>
                          </a:solidFill>
                          <a:effectLst/>
                          <a:latin typeface="+mn-lt"/>
                          <a:ea typeface="+mn-ea"/>
                          <a:cs typeface="+mn-cs"/>
                        </a:rPr>
                        <a:t> probably </a:t>
                      </a:r>
                      <a:r>
                        <a:rPr lang="en-US" sz="900" b="1" kern="1200" dirty="0" smtClean="0">
                          <a:solidFill>
                            <a:schemeClr val="dk1"/>
                          </a:solidFill>
                          <a:effectLst/>
                          <a:latin typeface="+mn-lt"/>
                          <a:ea typeface="+mn-ea"/>
                          <a:cs typeface="+mn-cs"/>
                        </a:rPr>
                        <a:t>going to have completed</a:t>
                      </a:r>
                      <a:r>
                        <a:rPr lang="en-US" sz="900" kern="1200" dirty="0" smtClean="0">
                          <a:solidFill>
                            <a:schemeClr val="dk1"/>
                          </a:solidFill>
                          <a:effectLst/>
                          <a:latin typeface="+mn-lt"/>
                          <a:ea typeface="+mn-ea"/>
                          <a:cs typeface="+mn-cs"/>
                        </a:rPr>
                        <a:t> the proposal by the time he </a:t>
                      </a:r>
                      <a:r>
                        <a:rPr lang="en-US" sz="900" i="1" kern="1200" dirty="0" smtClean="0">
                          <a:solidFill>
                            <a:schemeClr val="dk1"/>
                          </a:solidFill>
                          <a:effectLst/>
                          <a:latin typeface="+mn-lt"/>
                          <a:ea typeface="+mn-ea"/>
                          <a:cs typeface="+mn-cs"/>
                        </a:rPr>
                        <a:t>leaves</a:t>
                      </a:r>
                      <a:r>
                        <a:rPr lang="en-US" sz="900" kern="1200" dirty="0" smtClean="0">
                          <a:solidFill>
                            <a:schemeClr val="dk1"/>
                          </a:solidFill>
                          <a:effectLst/>
                          <a:latin typeface="+mn-lt"/>
                          <a:ea typeface="+mn-ea"/>
                          <a:cs typeface="+mn-cs"/>
                        </a:rPr>
                        <a:t> this afternoon</a:t>
                      </a:r>
                    </a:p>
                    <a:p>
                      <a:pPr marL="0" indent="0">
                        <a:buFontTx/>
                        <a:buNone/>
                      </a:pPr>
                      <a:endParaRPr lang="en-US" sz="900" b="1" kern="1200" dirty="0" smtClean="0">
                        <a:solidFill>
                          <a:schemeClr val="dk1"/>
                        </a:solidFill>
                        <a:effectLst/>
                        <a:latin typeface="+mn-lt"/>
                        <a:ea typeface="+mn-ea"/>
                        <a:cs typeface="+mn-cs"/>
                      </a:endParaRPr>
                    </a:p>
                    <a:p>
                      <a:pPr marL="0" indent="0">
                        <a:buFontTx/>
                        <a:buNone/>
                      </a:pPr>
                      <a:r>
                        <a:rPr lang="en-US" sz="900" b="1" kern="1200" dirty="0" smtClean="0">
                          <a:solidFill>
                            <a:schemeClr val="dk1"/>
                          </a:solidFill>
                          <a:effectLst/>
                          <a:latin typeface="+mn-lt"/>
                          <a:ea typeface="+mn-ea"/>
                          <a:cs typeface="+mn-cs"/>
                        </a:rPr>
                        <a:t>Incorrect</a:t>
                      </a:r>
                      <a:r>
                        <a:rPr lang="en-US" sz="900" kern="1200" dirty="0" smtClean="0">
                          <a:solidFill>
                            <a:schemeClr val="dk1"/>
                          </a:solidFill>
                          <a:effectLst/>
                          <a:latin typeface="+mn-lt"/>
                          <a:ea typeface="+mn-ea"/>
                          <a:cs typeface="+mn-cs"/>
                        </a:rPr>
                        <a:t>: By the time I write to Leo, he will probably move</a:t>
                      </a:r>
                    </a:p>
                    <a:p>
                      <a:pPr marL="0" indent="0">
                        <a:buFontTx/>
                        <a:buNone/>
                      </a:pPr>
                      <a:r>
                        <a:rPr lang="en-US" sz="900" b="1" kern="1200" dirty="0" smtClean="0">
                          <a:solidFill>
                            <a:schemeClr val="dk1"/>
                          </a:solidFill>
                          <a:effectLst/>
                          <a:latin typeface="+mn-lt"/>
                          <a:ea typeface="+mn-ea"/>
                          <a:cs typeface="+mn-cs"/>
                        </a:rPr>
                        <a:t>Correct</a:t>
                      </a:r>
                      <a:r>
                        <a:rPr lang="en-US" sz="900" kern="1200" dirty="0" smtClean="0">
                          <a:solidFill>
                            <a:schemeClr val="dk1"/>
                          </a:solidFill>
                          <a:effectLst/>
                          <a:latin typeface="+mn-lt"/>
                          <a:ea typeface="+mn-ea"/>
                          <a:cs typeface="+mn-cs"/>
                        </a:rPr>
                        <a:t>: By the time I write to Leo, he will probably have moved</a:t>
                      </a:r>
                      <a:endParaRPr lang="en-US" sz="900" dirty="0"/>
                    </a:p>
                  </a:txBody>
                  <a:tcPr/>
                </a:tc>
                <a:tc>
                  <a:txBody>
                    <a:bodyPr/>
                    <a:lstStyle/>
                    <a:p>
                      <a:r>
                        <a:rPr lang="en-US" sz="900" b="1" kern="1200" dirty="0" smtClean="0">
                          <a:solidFill>
                            <a:schemeClr val="dk1"/>
                          </a:solidFill>
                          <a:effectLst/>
                          <a:latin typeface="+mn-lt"/>
                          <a:ea typeface="+mn-ea"/>
                          <a:cs typeface="+mn-cs"/>
                        </a:rPr>
                        <a:t>Will have + past participle</a:t>
                      </a:r>
                    </a:p>
                    <a:p>
                      <a:endParaRPr lang="en-US" sz="900" b="1" kern="1200" dirty="0" smtClean="0">
                        <a:solidFill>
                          <a:schemeClr val="dk1"/>
                        </a:solidFill>
                        <a:effectLst/>
                        <a:latin typeface="+mn-lt"/>
                        <a:ea typeface="+mn-ea"/>
                        <a:cs typeface="+mn-cs"/>
                      </a:endParaRPr>
                    </a:p>
                    <a:p>
                      <a:r>
                        <a:rPr lang="en-US" sz="900" b="1" kern="1200" dirty="0" smtClean="0">
                          <a:solidFill>
                            <a:schemeClr val="dk1"/>
                          </a:solidFill>
                          <a:effectLst/>
                          <a:latin typeface="+mn-lt"/>
                          <a:ea typeface="+mn-ea"/>
                          <a:cs typeface="+mn-cs"/>
                        </a:rPr>
                        <a:t>Am/is/are + going to have + past participle </a:t>
                      </a:r>
                      <a:endParaRPr lang="en-US" sz="900" dirty="0"/>
                    </a:p>
                  </a:txBody>
                  <a:tcPr/>
                </a:tc>
              </a:tr>
              <a:tr h="370840">
                <a:tc>
                  <a:txBody>
                    <a:bodyPr/>
                    <a:lstStyle/>
                    <a:p>
                      <a:r>
                        <a:rPr lang="en-US" sz="900" dirty="0" smtClean="0"/>
                        <a:t>Future perfect continuous</a:t>
                      </a:r>
                      <a:endParaRPr lang="en-US" sz="900" dirty="0"/>
                    </a:p>
                  </a:txBody>
                  <a:tcPr/>
                </a:tc>
                <a:tc>
                  <a:txBody>
                    <a:bodyPr/>
                    <a:lstStyle/>
                    <a:p>
                      <a:r>
                        <a:rPr lang="en-IN" sz="900" dirty="0" smtClean="0"/>
                        <a:t>Emphasize the length of time or duration of an event occurring before and </a:t>
                      </a:r>
                      <a:r>
                        <a:rPr lang="en-IN" sz="900" b="1" dirty="0" smtClean="0"/>
                        <a:t>up to</a:t>
                      </a:r>
                      <a:r>
                        <a:rPr lang="en-IN" sz="900" dirty="0" smtClean="0"/>
                        <a:t> another event in the future</a:t>
                      </a:r>
                    </a:p>
                    <a:p>
                      <a:pPr marL="171450" indent="-171450">
                        <a:buFontTx/>
                        <a:buChar char="-"/>
                      </a:pPr>
                      <a:r>
                        <a:rPr lang="en-IN" sz="900" i="0" dirty="0" smtClean="0"/>
                        <a:t>John will have been studying for 6 years by the time he finishes his exam</a:t>
                      </a:r>
                    </a:p>
                    <a:p>
                      <a:pPr marL="171450" indent="-171450">
                        <a:buFontTx/>
                        <a:buChar char="-"/>
                      </a:pPr>
                      <a:endParaRPr lang="en-US" sz="900" i="0" dirty="0"/>
                    </a:p>
                  </a:txBody>
                  <a:tcPr/>
                </a:tc>
                <a:tc>
                  <a:txBody>
                    <a:bodyPr/>
                    <a:lstStyle/>
                    <a:p>
                      <a:endParaRPr lang="en-US" sz="900"/>
                    </a:p>
                  </a:txBody>
                  <a:tcPr/>
                </a:tc>
              </a:tr>
              <a:tr h="370840">
                <a:tc>
                  <a:txBody>
                    <a:bodyPr/>
                    <a:lstStyle/>
                    <a:p>
                      <a:r>
                        <a:rPr lang="en-US" sz="900" dirty="0" smtClean="0"/>
                        <a:t>Future continuous</a:t>
                      </a:r>
                      <a:endParaRPr lang="en-US" sz="900" dirty="0"/>
                    </a:p>
                  </a:txBody>
                  <a:tcPr/>
                </a:tc>
                <a:tc>
                  <a:txBody>
                    <a:bodyPr/>
                    <a:lstStyle/>
                    <a:p>
                      <a:r>
                        <a:rPr lang="en-IN" sz="900" kern="1200" dirty="0" smtClean="0">
                          <a:solidFill>
                            <a:schemeClr val="dk1"/>
                          </a:solidFill>
                          <a:effectLst/>
                          <a:latin typeface="+mn-lt"/>
                          <a:ea typeface="+mn-ea"/>
                          <a:cs typeface="+mn-cs"/>
                        </a:rPr>
                        <a:t>Future actions in progress </a:t>
                      </a:r>
                    </a:p>
                    <a:p>
                      <a:pPr marL="174625" marR="0" indent="-174625" algn="l" defTabSz="914400" rtl="0" eaLnBrk="1" fontAlgn="auto" latinLnBrk="0" hangingPunct="1">
                        <a:lnSpc>
                          <a:spcPct val="100000"/>
                        </a:lnSpc>
                        <a:spcBef>
                          <a:spcPts val="0"/>
                        </a:spcBef>
                        <a:spcAft>
                          <a:spcPts val="0"/>
                        </a:spcAft>
                        <a:buClrTx/>
                        <a:buSzTx/>
                        <a:buFontTx/>
                        <a:buChar char="-"/>
                        <a:tabLst/>
                        <a:defRPr/>
                      </a:pPr>
                      <a:r>
                        <a:rPr lang="en-US" sz="900" kern="1200" dirty="0" smtClean="0">
                          <a:solidFill>
                            <a:schemeClr val="dk1"/>
                          </a:solidFill>
                          <a:effectLst/>
                          <a:latin typeface="+mn-lt"/>
                          <a:ea typeface="+mn-ea"/>
                          <a:cs typeface="+mn-cs"/>
                        </a:rPr>
                        <a:t>In an hour, I </a:t>
                      </a:r>
                      <a:r>
                        <a:rPr lang="en-US" sz="900" b="1" kern="1200" dirty="0" smtClean="0">
                          <a:solidFill>
                            <a:schemeClr val="dk1"/>
                          </a:solidFill>
                          <a:effectLst/>
                          <a:latin typeface="+mn-lt"/>
                          <a:ea typeface="+mn-ea"/>
                          <a:cs typeface="+mn-cs"/>
                        </a:rPr>
                        <a:t>will be sitting</a:t>
                      </a:r>
                      <a:r>
                        <a:rPr lang="en-US" sz="900" kern="1200" dirty="0" smtClean="0">
                          <a:solidFill>
                            <a:schemeClr val="dk1"/>
                          </a:solidFill>
                          <a:effectLst/>
                          <a:latin typeface="+mn-lt"/>
                          <a:ea typeface="+mn-ea"/>
                          <a:cs typeface="+mn-cs"/>
                        </a:rPr>
                        <a:t> in front of my TV</a:t>
                      </a:r>
                    </a:p>
                    <a:p>
                      <a:r>
                        <a:rPr lang="en-IN" sz="900" kern="1200" dirty="0" smtClean="0">
                          <a:solidFill>
                            <a:schemeClr val="dk1"/>
                          </a:solidFill>
                          <a:effectLst/>
                          <a:latin typeface="+mn-lt"/>
                          <a:ea typeface="+mn-ea"/>
                          <a:cs typeface="+mn-cs"/>
                        </a:rPr>
                        <a:t> </a:t>
                      </a:r>
                      <a:endParaRPr lang="en-US" sz="900" kern="1200" dirty="0" smtClean="0">
                        <a:solidFill>
                          <a:schemeClr val="dk1"/>
                        </a:solidFill>
                        <a:effectLst/>
                        <a:latin typeface="+mn-lt"/>
                        <a:ea typeface="+mn-ea"/>
                        <a:cs typeface="+mn-cs"/>
                      </a:endParaRPr>
                    </a:p>
                    <a:p>
                      <a:r>
                        <a:rPr lang="en-IN" sz="900" kern="1200" dirty="0" smtClean="0">
                          <a:solidFill>
                            <a:schemeClr val="dk1"/>
                          </a:solidFill>
                          <a:effectLst/>
                          <a:latin typeface="+mn-lt"/>
                          <a:ea typeface="+mn-ea"/>
                          <a:cs typeface="+mn-cs"/>
                        </a:rPr>
                        <a:t>Guesses about the present/future </a:t>
                      </a:r>
                    </a:p>
                    <a:p>
                      <a:pPr marL="174625" indent="-174625">
                        <a:buFontTx/>
                        <a:buChar char="-"/>
                        <a:tabLst>
                          <a:tab pos="174625" algn="l"/>
                        </a:tabLst>
                      </a:pPr>
                      <a:r>
                        <a:rPr lang="en-US" sz="900" kern="1200" dirty="0" smtClean="0">
                          <a:solidFill>
                            <a:schemeClr val="dk1"/>
                          </a:solidFill>
                          <a:effectLst/>
                          <a:latin typeface="+mn-lt"/>
                          <a:ea typeface="+mn-ea"/>
                          <a:cs typeface="+mn-cs"/>
                        </a:rPr>
                        <a:t>He </a:t>
                      </a:r>
                      <a:r>
                        <a:rPr lang="en-US" sz="900" b="1" kern="1200" dirty="0" smtClean="0">
                          <a:solidFill>
                            <a:schemeClr val="dk1"/>
                          </a:solidFill>
                          <a:effectLst/>
                          <a:latin typeface="+mn-lt"/>
                          <a:ea typeface="+mn-ea"/>
                          <a:cs typeface="+mn-cs"/>
                        </a:rPr>
                        <a:t>won't be coming</a:t>
                      </a:r>
                      <a:r>
                        <a:rPr lang="en-US" sz="900" kern="1200" dirty="0" smtClean="0">
                          <a:solidFill>
                            <a:schemeClr val="dk1"/>
                          </a:solidFill>
                          <a:effectLst/>
                          <a:latin typeface="+mn-lt"/>
                          <a:ea typeface="+mn-ea"/>
                          <a:cs typeface="+mn-cs"/>
                        </a:rPr>
                        <a:t> any time soon. He is still at the office</a:t>
                      </a:r>
                    </a:p>
                    <a:p>
                      <a:endParaRPr lang="en-US" sz="900" kern="1200" dirty="0" smtClean="0">
                        <a:solidFill>
                          <a:schemeClr val="dk1"/>
                        </a:solidFill>
                        <a:effectLst/>
                        <a:latin typeface="+mn-lt"/>
                        <a:ea typeface="+mn-ea"/>
                        <a:cs typeface="+mn-cs"/>
                      </a:endParaRPr>
                    </a:p>
                    <a:p>
                      <a:r>
                        <a:rPr lang="en-IN" sz="900" kern="1200" dirty="0" smtClean="0">
                          <a:solidFill>
                            <a:schemeClr val="dk1"/>
                          </a:solidFill>
                          <a:effectLst/>
                          <a:latin typeface="+mn-lt"/>
                          <a:ea typeface="+mn-ea"/>
                          <a:cs typeface="+mn-cs"/>
                        </a:rPr>
                        <a:t>Polite questions about somebody's intention</a:t>
                      </a:r>
                    </a:p>
                    <a:p>
                      <a:pPr marL="174625" indent="-174625">
                        <a:buFontTx/>
                        <a:buChar char="-"/>
                      </a:pPr>
                      <a:r>
                        <a:rPr lang="en-US" sz="900" b="1" kern="1200" dirty="0" smtClean="0">
                          <a:solidFill>
                            <a:schemeClr val="dk1"/>
                          </a:solidFill>
                          <a:effectLst/>
                          <a:latin typeface="+mn-lt"/>
                          <a:ea typeface="+mn-ea"/>
                          <a:cs typeface="+mn-cs"/>
                        </a:rPr>
                        <a:t>Will</a:t>
                      </a:r>
                      <a:r>
                        <a:rPr lang="en-US" sz="900" kern="1200" dirty="0" smtClean="0">
                          <a:solidFill>
                            <a:schemeClr val="dk1"/>
                          </a:solidFill>
                          <a:effectLst/>
                          <a:latin typeface="+mn-lt"/>
                          <a:ea typeface="+mn-ea"/>
                          <a:cs typeface="+mn-cs"/>
                        </a:rPr>
                        <a:t> you </a:t>
                      </a:r>
                      <a:r>
                        <a:rPr lang="en-US" sz="900" b="1" kern="1200" dirty="0" smtClean="0">
                          <a:solidFill>
                            <a:schemeClr val="dk1"/>
                          </a:solidFill>
                          <a:effectLst/>
                          <a:latin typeface="+mn-lt"/>
                          <a:ea typeface="+mn-ea"/>
                          <a:cs typeface="+mn-cs"/>
                        </a:rPr>
                        <a:t>be going </a:t>
                      </a:r>
                      <a:r>
                        <a:rPr lang="en-US" sz="900" kern="1200" dirty="0" smtClean="0">
                          <a:solidFill>
                            <a:schemeClr val="dk1"/>
                          </a:solidFill>
                          <a:effectLst/>
                          <a:latin typeface="+mn-lt"/>
                          <a:ea typeface="+mn-ea"/>
                          <a:cs typeface="+mn-cs"/>
                        </a:rPr>
                        <a:t>to the supermarket? I have something to buy</a:t>
                      </a:r>
                    </a:p>
                    <a:p>
                      <a:pPr marL="0" indent="0">
                        <a:buFontTx/>
                        <a:buNone/>
                      </a:pPr>
                      <a:endParaRPr lang="en-US" sz="900" kern="1200" dirty="0" smtClean="0">
                        <a:solidFill>
                          <a:schemeClr val="dk1"/>
                        </a:solidFill>
                        <a:effectLst/>
                        <a:latin typeface="+mn-lt"/>
                        <a:ea typeface="+mn-ea"/>
                        <a:cs typeface="+mn-cs"/>
                      </a:endParaRPr>
                    </a:p>
                  </a:txBody>
                  <a:tcPr/>
                </a:tc>
                <a:tc>
                  <a:txBody>
                    <a:bodyPr/>
                    <a:lstStyle/>
                    <a:p>
                      <a:r>
                        <a:rPr lang="en-US" sz="900" b="1" kern="1200" dirty="0" smtClean="0">
                          <a:solidFill>
                            <a:schemeClr val="dk1"/>
                          </a:solidFill>
                          <a:effectLst/>
                          <a:latin typeface="+mn-lt"/>
                          <a:ea typeface="+mn-ea"/>
                          <a:cs typeface="+mn-cs"/>
                        </a:rPr>
                        <a:t>Will + be + verb-</a:t>
                      </a:r>
                      <a:r>
                        <a:rPr lang="en-US" sz="900" b="1" kern="1200" dirty="0" err="1" smtClean="0">
                          <a:solidFill>
                            <a:schemeClr val="dk1"/>
                          </a:solidFill>
                          <a:effectLst/>
                          <a:latin typeface="+mn-lt"/>
                          <a:ea typeface="+mn-ea"/>
                          <a:cs typeface="+mn-cs"/>
                        </a:rPr>
                        <a:t>ing</a:t>
                      </a:r>
                      <a:endParaRPr lang="en-US" sz="900" dirty="0"/>
                    </a:p>
                  </a:txBody>
                  <a:tcPr/>
                </a:tc>
              </a:tr>
            </a:tbl>
          </a:graphicData>
        </a:graphic>
      </p:graphicFrame>
    </p:spTree>
    <p:extLst>
      <p:ext uri="{BB962C8B-B14F-4D97-AF65-F5344CB8AC3E}">
        <p14:creationId xmlns:p14="http://schemas.microsoft.com/office/powerpoint/2010/main" val="32621210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MOODS </a:t>
            </a:r>
            <a:endParaRPr lang="en-US" dirty="0"/>
          </a:p>
        </p:txBody>
      </p:sp>
      <p:sp>
        <p:nvSpPr>
          <p:cNvPr id="4" name="Rectangle 3"/>
          <p:cNvSpPr/>
          <p:nvPr/>
        </p:nvSpPr>
        <p:spPr>
          <a:xfrm>
            <a:off x="82095" y="1182238"/>
            <a:ext cx="8882392" cy="561550"/>
          </a:xfrm>
          <a:prstGeom prst="rect">
            <a:avLst/>
          </a:prstGeom>
          <a:solidFill>
            <a:schemeClr val="tx2">
              <a:lumMod val="7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bg1"/>
              </a:solidFill>
            </a:endParaRPr>
          </a:p>
          <a:p>
            <a:pPr algn="ctr"/>
            <a:r>
              <a:rPr lang="en-US" dirty="0" smtClean="0">
                <a:solidFill>
                  <a:schemeClr val="bg1"/>
                </a:solidFill>
              </a:rPr>
              <a:t>SUBJUNCTIVE</a:t>
            </a:r>
          </a:p>
          <a:p>
            <a:pPr algn="ctr"/>
            <a:r>
              <a:rPr lang="en-US" sz="1200" dirty="0">
                <a:solidFill>
                  <a:schemeClr val="bg1"/>
                </a:solidFill>
              </a:rPr>
              <a:t>Verbs in subjunctive  mood deal with events that are not necessarily true</a:t>
            </a:r>
          </a:p>
          <a:p>
            <a:pPr algn="ctr"/>
            <a:endParaRPr lang="en-US" dirty="0" smtClean="0">
              <a:solidFill>
                <a:schemeClr val="bg1"/>
              </a:solidFill>
            </a:endParaRPr>
          </a:p>
        </p:txBody>
      </p:sp>
      <p:sp>
        <p:nvSpPr>
          <p:cNvPr id="6" name="Rectangle 5"/>
          <p:cNvSpPr/>
          <p:nvPr/>
        </p:nvSpPr>
        <p:spPr>
          <a:xfrm>
            <a:off x="82095" y="620688"/>
            <a:ext cx="8882392" cy="554836"/>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INDICATIVE </a:t>
            </a:r>
          </a:p>
          <a:p>
            <a:pPr algn="ctr"/>
            <a:r>
              <a:rPr lang="en-US" sz="1200" dirty="0">
                <a:solidFill>
                  <a:schemeClr val="bg1"/>
                </a:solidFill>
              </a:rPr>
              <a:t>Verbs in indicative mood deal with real events </a:t>
            </a:r>
          </a:p>
        </p:txBody>
      </p:sp>
      <p:grpSp>
        <p:nvGrpSpPr>
          <p:cNvPr id="30" name="Group 29"/>
          <p:cNvGrpSpPr/>
          <p:nvPr/>
        </p:nvGrpSpPr>
        <p:grpSpPr>
          <a:xfrm>
            <a:off x="100688" y="2026910"/>
            <a:ext cx="2522669" cy="3058274"/>
            <a:chOff x="100688" y="1880888"/>
            <a:chExt cx="2522669" cy="3058274"/>
          </a:xfrm>
        </p:grpSpPr>
        <p:sp>
          <p:nvSpPr>
            <p:cNvPr id="9" name="Rectangle 8"/>
            <p:cNvSpPr/>
            <p:nvPr/>
          </p:nvSpPr>
          <p:spPr>
            <a:xfrm>
              <a:off x="100688" y="1880888"/>
              <a:ext cx="2520280" cy="540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IF CLAUSE </a:t>
              </a:r>
              <a:endParaRPr lang="en-US" sz="1200" dirty="0"/>
            </a:p>
          </p:txBody>
        </p:sp>
        <p:sp>
          <p:nvSpPr>
            <p:cNvPr id="25" name="Rectangle 24"/>
            <p:cNvSpPr/>
            <p:nvPr/>
          </p:nvSpPr>
          <p:spPr>
            <a:xfrm>
              <a:off x="103077" y="2420888"/>
              <a:ext cx="2520280" cy="251827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When the “if” clause represents </a:t>
              </a:r>
              <a:r>
                <a:rPr lang="en-US" sz="1200" b="1" dirty="0">
                  <a:solidFill>
                    <a:schemeClr val="tx1"/>
                  </a:solidFill>
                </a:rPr>
                <a:t>something contrary to </a:t>
              </a:r>
              <a:r>
                <a:rPr lang="en-US" sz="1200" b="1" dirty="0" smtClean="0">
                  <a:solidFill>
                    <a:schemeClr val="tx1"/>
                  </a:solidFill>
                </a:rPr>
                <a:t>reality</a:t>
              </a:r>
              <a:r>
                <a:rPr lang="en-US" sz="1200" dirty="0">
                  <a:solidFill>
                    <a:schemeClr val="tx1"/>
                  </a:solidFill>
                </a:rPr>
                <a:t> </a:t>
              </a:r>
              <a:r>
                <a:rPr lang="en-US" sz="1200" dirty="0" smtClean="0">
                  <a:solidFill>
                    <a:schemeClr val="tx1"/>
                  </a:solidFill>
                </a:rPr>
                <a:t>- In </a:t>
              </a:r>
              <a:r>
                <a:rPr lang="en-US" sz="1200" dirty="0">
                  <a:solidFill>
                    <a:schemeClr val="tx1"/>
                  </a:solidFill>
                </a:rPr>
                <a:t>these cases, the verb is always </a:t>
              </a:r>
              <a:r>
                <a:rPr lang="en-US" sz="1200" b="1" dirty="0">
                  <a:solidFill>
                    <a:schemeClr val="tx1"/>
                  </a:solidFill>
                </a:rPr>
                <a:t>“were”,</a:t>
              </a:r>
              <a:r>
                <a:rPr lang="en-US" sz="1200" dirty="0">
                  <a:solidFill>
                    <a:schemeClr val="tx1"/>
                  </a:solidFill>
                </a:rPr>
                <a:t> regardless of the subject</a:t>
              </a:r>
            </a:p>
            <a:p>
              <a:endParaRPr lang="en-US" sz="1200" dirty="0" smtClean="0">
                <a:solidFill>
                  <a:schemeClr val="tx1"/>
                </a:solidFill>
              </a:endParaRPr>
            </a:p>
            <a:p>
              <a:pPr marL="171450" lvl="0" indent="-171450">
                <a:buFont typeface="Arial" pitchFamily="34" charset="0"/>
                <a:buChar char="•"/>
              </a:pPr>
              <a:r>
                <a:rPr lang="en-US" sz="1200" dirty="0">
                  <a:solidFill>
                    <a:schemeClr val="tx1"/>
                  </a:solidFill>
                </a:rPr>
                <a:t>If he were tall, he would be able to play basketball better</a:t>
              </a:r>
            </a:p>
            <a:p>
              <a:endParaRPr lang="en-US" sz="1200" dirty="0">
                <a:solidFill>
                  <a:schemeClr val="tx1"/>
                </a:solidFill>
              </a:endParaRPr>
            </a:p>
          </p:txBody>
        </p:sp>
      </p:grpSp>
      <p:grpSp>
        <p:nvGrpSpPr>
          <p:cNvPr id="32" name="Group 31"/>
          <p:cNvGrpSpPr/>
          <p:nvPr/>
        </p:nvGrpSpPr>
        <p:grpSpPr>
          <a:xfrm>
            <a:off x="6444207" y="2026910"/>
            <a:ext cx="2532970" cy="3058274"/>
            <a:chOff x="6444207" y="1880888"/>
            <a:chExt cx="2532970" cy="3058274"/>
          </a:xfrm>
        </p:grpSpPr>
        <p:sp>
          <p:nvSpPr>
            <p:cNvPr id="10" name="Rectangle 9"/>
            <p:cNvSpPr/>
            <p:nvPr/>
          </p:nvSpPr>
          <p:spPr>
            <a:xfrm>
              <a:off x="6444207" y="1880888"/>
              <a:ext cx="2520280" cy="540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“That” and “That” Parallelism is to be maintained  </a:t>
              </a:r>
              <a:endParaRPr lang="en-US" sz="1200" dirty="0"/>
            </a:p>
          </p:txBody>
        </p:sp>
        <p:sp>
          <p:nvSpPr>
            <p:cNvPr id="26" name="Rectangle 25"/>
            <p:cNvSpPr/>
            <p:nvPr/>
          </p:nvSpPr>
          <p:spPr>
            <a:xfrm>
              <a:off x="6444207" y="2420888"/>
              <a:ext cx="2532970" cy="251827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buFont typeface="Arial" pitchFamily="34" charset="0"/>
                <a:buChar char="•"/>
              </a:pPr>
              <a:r>
                <a:rPr lang="en-US" sz="1200" dirty="0">
                  <a:solidFill>
                    <a:schemeClr val="tx1"/>
                  </a:solidFill>
                </a:rPr>
                <a:t>Incorrect: He said that he had studied well and he would score well</a:t>
              </a:r>
            </a:p>
            <a:p>
              <a:pPr marL="171450" indent="-171450">
                <a:buFont typeface="Arial" pitchFamily="34" charset="0"/>
                <a:buChar char="•"/>
              </a:pPr>
              <a:r>
                <a:rPr lang="en-US" sz="1200" dirty="0">
                  <a:solidFill>
                    <a:schemeClr val="tx1"/>
                  </a:solidFill>
                </a:rPr>
                <a:t>Correct: He said that he had studied well and </a:t>
              </a:r>
              <a:r>
                <a:rPr lang="en-US" sz="1200" b="1" dirty="0">
                  <a:solidFill>
                    <a:schemeClr val="tx1"/>
                  </a:solidFill>
                </a:rPr>
                <a:t>that</a:t>
              </a:r>
              <a:r>
                <a:rPr lang="en-US" sz="1200" dirty="0">
                  <a:solidFill>
                    <a:schemeClr val="tx1"/>
                  </a:solidFill>
                </a:rPr>
                <a:t> he would score well</a:t>
              </a:r>
            </a:p>
          </p:txBody>
        </p:sp>
      </p:grpSp>
      <p:sp>
        <p:nvSpPr>
          <p:cNvPr id="11" name="Rectangle 10"/>
          <p:cNvSpPr/>
          <p:nvPr/>
        </p:nvSpPr>
        <p:spPr>
          <a:xfrm>
            <a:off x="2800828" y="2026910"/>
            <a:ext cx="3456384" cy="540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t>Hopes, dreams, desires and requests formed with the word “that”</a:t>
            </a:r>
          </a:p>
        </p:txBody>
      </p:sp>
      <p:sp>
        <p:nvSpPr>
          <p:cNvPr id="27" name="Rectangle 26"/>
          <p:cNvSpPr/>
          <p:nvPr/>
        </p:nvSpPr>
        <p:spPr>
          <a:xfrm>
            <a:off x="2800828" y="2566910"/>
            <a:ext cx="3456384" cy="424646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It is the desire of one person or body for another person or body to do something. It is unclear as to whether or not the second person or body will actually do what is asked </a:t>
            </a:r>
          </a:p>
          <a:p>
            <a:r>
              <a:rPr lang="en-US" sz="1200" dirty="0">
                <a:solidFill>
                  <a:schemeClr val="tx1"/>
                </a:solidFill>
              </a:rPr>
              <a:t> </a:t>
            </a:r>
          </a:p>
          <a:p>
            <a:r>
              <a:rPr lang="en-US" sz="1200" dirty="0">
                <a:solidFill>
                  <a:schemeClr val="tx1"/>
                </a:solidFill>
              </a:rPr>
              <a:t>Subjunctive is formed with </a:t>
            </a:r>
            <a:r>
              <a:rPr lang="en-US" sz="1200" b="1" dirty="0">
                <a:solidFill>
                  <a:schemeClr val="tx1"/>
                </a:solidFill>
              </a:rPr>
              <a:t>“that + base form of the verb”</a:t>
            </a:r>
            <a:r>
              <a:rPr lang="en-US" sz="1200" dirty="0">
                <a:solidFill>
                  <a:schemeClr val="tx1"/>
                </a:solidFill>
              </a:rPr>
              <a:t> and follows words such as advice, advisable, ask, arrange, better, demand, desire, instruct, instructions, intend, intentions, order, pray, prefer, propose, recommend, suggest, request, require, urge, urgent, vital etc.  The </a:t>
            </a:r>
            <a:r>
              <a:rPr lang="en-US" sz="1200" b="1" dirty="0">
                <a:solidFill>
                  <a:schemeClr val="tx1"/>
                </a:solidFill>
              </a:rPr>
              <a:t>base form</a:t>
            </a:r>
            <a:r>
              <a:rPr lang="en-US" sz="1200" dirty="0">
                <a:solidFill>
                  <a:schemeClr val="tx1"/>
                </a:solidFill>
              </a:rPr>
              <a:t> of the verb is always </a:t>
            </a:r>
            <a:r>
              <a:rPr lang="en-US" sz="1200" b="1" dirty="0" smtClean="0">
                <a:solidFill>
                  <a:schemeClr val="tx1"/>
                </a:solidFill>
              </a:rPr>
              <a:t>plural</a:t>
            </a:r>
            <a:endParaRPr lang="en-US" sz="1200" dirty="0" smtClean="0">
              <a:solidFill>
                <a:schemeClr val="tx1"/>
              </a:solidFill>
            </a:endParaRPr>
          </a:p>
          <a:p>
            <a:endParaRPr lang="en-US" sz="1200" dirty="0">
              <a:solidFill>
                <a:schemeClr val="tx1"/>
              </a:solidFill>
            </a:endParaRPr>
          </a:p>
          <a:p>
            <a:pPr marL="171450" lvl="0" indent="-171450">
              <a:buFont typeface="Arial" pitchFamily="34" charset="0"/>
              <a:buChar char="•"/>
            </a:pPr>
            <a:r>
              <a:rPr lang="en-US" sz="1200" b="1" dirty="0">
                <a:solidFill>
                  <a:schemeClr val="tx1"/>
                </a:solidFill>
              </a:rPr>
              <a:t>Correct</a:t>
            </a:r>
            <a:r>
              <a:rPr lang="en-US" sz="1200" dirty="0">
                <a:solidFill>
                  <a:schemeClr val="tx1"/>
                </a:solidFill>
              </a:rPr>
              <a:t>: The parolee knew it was imperative that he </a:t>
            </a:r>
            <a:r>
              <a:rPr lang="en-US" sz="1200" b="1" dirty="0">
                <a:solidFill>
                  <a:schemeClr val="tx1"/>
                </a:solidFill>
              </a:rPr>
              <a:t>find </a:t>
            </a:r>
            <a:r>
              <a:rPr lang="en-US" sz="1200" dirty="0">
                <a:solidFill>
                  <a:schemeClr val="tx1"/>
                </a:solidFill>
              </a:rPr>
              <a:t>a job quickly (base form of the verb)  </a:t>
            </a:r>
          </a:p>
          <a:p>
            <a:pPr marL="171450" lvl="0" indent="-171450">
              <a:buFont typeface="Arial" pitchFamily="34" charset="0"/>
              <a:buChar char="•"/>
            </a:pPr>
            <a:r>
              <a:rPr lang="en-US" sz="1200" b="1" dirty="0">
                <a:solidFill>
                  <a:schemeClr val="tx1"/>
                </a:solidFill>
              </a:rPr>
              <a:t>Incorrect</a:t>
            </a:r>
            <a:r>
              <a:rPr lang="en-US" sz="1200" dirty="0">
                <a:solidFill>
                  <a:schemeClr val="tx1"/>
                </a:solidFill>
              </a:rPr>
              <a:t>: It is imperative that she </a:t>
            </a:r>
            <a:r>
              <a:rPr lang="en-US" sz="1200" b="1" dirty="0">
                <a:solidFill>
                  <a:schemeClr val="tx1"/>
                </a:solidFill>
              </a:rPr>
              <a:t>must</a:t>
            </a:r>
            <a:r>
              <a:rPr lang="en-US" sz="1200" dirty="0">
                <a:solidFill>
                  <a:schemeClr val="tx1"/>
                </a:solidFill>
              </a:rPr>
              <a:t> sign the permission slip (must is </a:t>
            </a:r>
            <a:r>
              <a:rPr lang="en-US" sz="1200" b="1" dirty="0">
                <a:solidFill>
                  <a:schemeClr val="tx1"/>
                </a:solidFill>
              </a:rPr>
              <a:t>redundant</a:t>
            </a:r>
            <a:r>
              <a:rPr lang="en-US" sz="1200" dirty="0">
                <a:solidFill>
                  <a:schemeClr val="tx1"/>
                </a:solidFill>
              </a:rPr>
              <a:t>)</a:t>
            </a:r>
          </a:p>
          <a:p>
            <a:pPr marL="171450" lvl="0" indent="-171450">
              <a:buFont typeface="Arial" pitchFamily="34" charset="0"/>
              <a:buChar char="•"/>
            </a:pPr>
            <a:r>
              <a:rPr lang="en-US" sz="1200" b="1" dirty="0">
                <a:solidFill>
                  <a:schemeClr val="tx1"/>
                </a:solidFill>
              </a:rPr>
              <a:t>Correct</a:t>
            </a:r>
            <a:r>
              <a:rPr lang="en-US" sz="1200" dirty="0">
                <a:solidFill>
                  <a:schemeClr val="tx1"/>
                </a:solidFill>
              </a:rPr>
              <a:t>: It is imperative that she sign the permission slip </a:t>
            </a:r>
          </a:p>
          <a:p>
            <a:endParaRPr lang="en-US" sz="1200" dirty="0">
              <a:solidFill>
                <a:schemeClr val="tx1"/>
              </a:solidFill>
            </a:endParaRPr>
          </a:p>
        </p:txBody>
      </p:sp>
      <p:cxnSp>
        <p:nvCxnSpPr>
          <p:cNvPr id="34" name="Elbow Connector 33"/>
          <p:cNvCxnSpPr>
            <a:stCxn id="4" idx="2"/>
            <a:endCxn id="9" idx="0"/>
          </p:cNvCxnSpPr>
          <p:nvPr/>
        </p:nvCxnSpPr>
        <p:spPr>
          <a:xfrm rot="5400000">
            <a:off x="2800499" y="304118"/>
            <a:ext cx="283122" cy="3162463"/>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4" idx="2"/>
            <a:endCxn id="10" idx="0"/>
          </p:cNvCxnSpPr>
          <p:nvPr/>
        </p:nvCxnSpPr>
        <p:spPr>
          <a:xfrm rot="16200000" flipH="1">
            <a:off x="5972258" y="294821"/>
            <a:ext cx="283122" cy="3181056"/>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Elbow Connector 35"/>
          <p:cNvCxnSpPr>
            <a:stCxn id="4" idx="2"/>
            <a:endCxn id="11" idx="0"/>
          </p:cNvCxnSpPr>
          <p:nvPr/>
        </p:nvCxnSpPr>
        <p:spPr>
          <a:xfrm rot="16200000" flipH="1">
            <a:off x="4384594" y="1882484"/>
            <a:ext cx="283122" cy="5729"/>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4025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VOICE </a:t>
            </a:r>
            <a:endParaRPr lang="en-US" dirty="0"/>
          </a:p>
        </p:txBody>
      </p:sp>
      <p:sp>
        <p:nvSpPr>
          <p:cNvPr id="4" name="Rectangle 3"/>
          <p:cNvSpPr/>
          <p:nvPr/>
        </p:nvSpPr>
        <p:spPr>
          <a:xfrm>
            <a:off x="251520" y="692696"/>
            <a:ext cx="3888866"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ACTIVE VOICE </a:t>
            </a:r>
            <a:endParaRPr lang="en-US" dirty="0"/>
          </a:p>
        </p:txBody>
      </p:sp>
      <p:sp>
        <p:nvSpPr>
          <p:cNvPr id="5" name="Rectangle 4"/>
          <p:cNvSpPr/>
          <p:nvPr/>
        </p:nvSpPr>
        <p:spPr>
          <a:xfrm>
            <a:off x="5352780" y="692696"/>
            <a:ext cx="3600400" cy="648072"/>
          </a:xfrm>
          <a:prstGeom prst="rect">
            <a:avLst/>
          </a:prstGeom>
          <a:solidFill>
            <a:schemeClr val="tx2">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PASSIVE VOICE </a:t>
            </a:r>
            <a:endParaRPr lang="en-US" dirty="0"/>
          </a:p>
        </p:txBody>
      </p:sp>
      <p:sp>
        <p:nvSpPr>
          <p:cNvPr id="6" name="Rectangle 5"/>
          <p:cNvSpPr/>
          <p:nvPr/>
        </p:nvSpPr>
        <p:spPr>
          <a:xfrm>
            <a:off x="5364088" y="1340768"/>
            <a:ext cx="3600400" cy="3888432"/>
          </a:xfrm>
          <a:prstGeom prst="rect">
            <a:avLst/>
          </a:prstGeom>
          <a:solidFill>
            <a:srgbClr val="558ED5">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The subject of the sentence has an action performed on it by someone or something </a:t>
            </a:r>
            <a:r>
              <a:rPr lang="en-US" sz="1200" dirty="0" smtClean="0">
                <a:solidFill>
                  <a:schemeClr val="tx1"/>
                </a:solidFill>
              </a:rPr>
              <a:t>else</a:t>
            </a:r>
          </a:p>
          <a:p>
            <a:pPr marL="171450" indent="-171450">
              <a:buFontTx/>
              <a:buChar char="-"/>
            </a:pPr>
            <a:r>
              <a:rPr lang="en-US" sz="1200" dirty="0" smtClean="0">
                <a:solidFill>
                  <a:schemeClr val="tx1"/>
                </a:solidFill>
              </a:rPr>
              <a:t>The </a:t>
            </a:r>
            <a:r>
              <a:rPr lang="en-US" sz="1200" dirty="0">
                <a:solidFill>
                  <a:schemeClr val="tx1"/>
                </a:solidFill>
              </a:rPr>
              <a:t>pizza was eaten by the hungry </a:t>
            </a:r>
            <a:r>
              <a:rPr lang="en-US" sz="1200" dirty="0" smtClean="0">
                <a:solidFill>
                  <a:schemeClr val="tx1"/>
                </a:solidFill>
              </a:rPr>
              <a:t>students</a:t>
            </a:r>
            <a:endParaRPr lang="en-US" sz="1200" dirty="0">
              <a:solidFill>
                <a:schemeClr val="tx1"/>
              </a:solidFill>
            </a:endParaRPr>
          </a:p>
          <a:p>
            <a:endParaRPr lang="en-US" sz="1200" dirty="0" smtClean="0">
              <a:solidFill>
                <a:schemeClr val="tx1"/>
              </a:solidFill>
            </a:endParaRPr>
          </a:p>
          <a:p>
            <a:r>
              <a:rPr lang="en-US" sz="1200" dirty="0">
                <a:solidFill>
                  <a:schemeClr val="tx1"/>
                </a:solidFill>
              </a:rPr>
              <a:t>Passive voice is formed with a form of the verb “to be”, followed by a participle. The person or people performing the action in the sentence almost always follow the verb</a:t>
            </a:r>
          </a:p>
          <a:p>
            <a:endParaRPr lang="en-US" sz="1200" dirty="0" smtClean="0">
              <a:solidFill>
                <a:schemeClr val="tx1"/>
              </a:solidFill>
            </a:endParaRPr>
          </a:p>
          <a:p>
            <a:r>
              <a:rPr lang="en-US" sz="1200" dirty="0">
                <a:solidFill>
                  <a:schemeClr val="tx1"/>
                </a:solidFill>
              </a:rPr>
              <a:t>Required when the non-underlined portion of the sentence contains the person or agent performing the action preceded by the word “</a:t>
            </a:r>
            <a:r>
              <a:rPr lang="en-US" sz="1200" dirty="0" smtClean="0">
                <a:solidFill>
                  <a:schemeClr val="tx1"/>
                </a:solidFill>
              </a:rPr>
              <a:t>by”</a:t>
            </a:r>
          </a:p>
          <a:p>
            <a:pPr marL="171450" lvl="0" indent="-171450">
              <a:buFont typeface="Arial" pitchFamily="34" charset="0"/>
              <a:buChar char="•"/>
            </a:pPr>
            <a:r>
              <a:rPr lang="en-US" sz="1200" b="1" dirty="0">
                <a:solidFill>
                  <a:schemeClr val="tx1"/>
                </a:solidFill>
              </a:rPr>
              <a:t>Incorrect</a:t>
            </a:r>
            <a:r>
              <a:rPr lang="en-US" sz="1200" dirty="0">
                <a:solidFill>
                  <a:schemeClr val="tx1"/>
                </a:solidFill>
              </a:rPr>
              <a:t>: The shuttle launch </a:t>
            </a:r>
            <a:r>
              <a:rPr lang="en-US" sz="1200" b="1" dirty="0">
                <a:solidFill>
                  <a:schemeClr val="tx1"/>
                </a:solidFill>
              </a:rPr>
              <a:t>seen around the world</a:t>
            </a:r>
            <a:r>
              <a:rPr lang="en-US" sz="1200" dirty="0">
                <a:solidFill>
                  <a:schemeClr val="tx1"/>
                </a:solidFill>
              </a:rPr>
              <a:t> by people of all ages, all races and all religions (missing a verb, and therefore is a fragment)</a:t>
            </a:r>
          </a:p>
          <a:p>
            <a:pPr marL="171450" lvl="0" indent="-171450">
              <a:buFont typeface="Arial" pitchFamily="34" charset="0"/>
              <a:buChar char="•"/>
            </a:pPr>
            <a:r>
              <a:rPr lang="en-US" sz="1200" b="1" dirty="0">
                <a:solidFill>
                  <a:schemeClr val="tx1"/>
                </a:solidFill>
              </a:rPr>
              <a:t>Correct</a:t>
            </a:r>
            <a:r>
              <a:rPr lang="en-US" sz="1200" dirty="0">
                <a:solidFill>
                  <a:schemeClr val="tx1"/>
                </a:solidFill>
              </a:rPr>
              <a:t>: The shuttle launch </a:t>
            </a:r>
            <a:r>
              <a:rPr lang="en-US" sz="1200" b="1" dirty="0">
                <a:solidFill>
                  <a:schemeClr val="tx1"/>
                </a:solidFill>
              </a:rPr>
              <a:t>was seen around the world</a:t>
            </a:r>
            <a:r>
              <a:rPr lang="en-US" sz="1200" dirty="0">
                <a:solidFill>
                  <a:schemeClr val="tx1"/>
                </a:solidFill>
              </a:rPr>
              <a:t> by people of all ages, all races and all religions</a:t>
            </a:r>
          </a:p>
          <a:p>
            <a:endParaRPr lang="en-US" sz="1200" dirty="0">
              <a:solidFill>
                <a:schemeClr val="tx1"/>
              </a:solidFill>
            </a:endParaRPr>
          </a:p>
        </p:txBody>
      </p:sp>
      <p:sp>
        <p:nvSpPr>
          <p:cNvPr id="7" name="Rectangle 6"/>
          <p:cNvSpPr/>
          <p:nvPr/>
        </p:nvSpPr>
        <p:spPr>
          <a:xfrm>
            <a:off x="251518" y="1340768"/>
            <a:ext cx="3888434" cy="3888432"/>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rPr>
              <a:t>SUBJECT PERFORMS THE ACTION</a:t>
            </a:r>
          </a:p>
          <a:p>
            <a:endParaRPr lang="en-US" sz="1200" dirty="0" smtClean="0">
              <a:solidFill>
                <a:schemeClr val="tx1"/>
              </a:solidFill>
            </a:endParaRPr>
          </a:p>
          <a:p>
            <a:pPr marL="171450" indent="-171450">
              <a:buFontTx/>
              <a:buChar char="-"/>
            </a:pPr>
            <a:r>
              <a:rPr lang="en-US" sz="1200" dirty="0" smtClean="0">
                <a:solidFill>
                  <a:schemeClr val="tx1"/>
                </a:solidFill>
              </a:rPr>
              <a:t>The </a:t>
            </a:r>
            <a:r>
              <a:rPr lang="en-US" sz="1200" dirty="0">
                <a:solidFill>
                  <a:schemeClr val="tx1"/>
                </a:solidFill>
              </a:rPr>
              <a:t>hungry students ate the </a:t>
            </a:r>
            <a:r>
              <a:rPr lang="en-US" sz="1200" dirty="0" smtClean="0">
                <a:solidFill>
                  <a:schemeClr val="tx1"/>
                </a:solidFill>
              </a:rPr>
              <a:t>pizza</a:t>
            </a:r>
          </a:p>
          <a:p>
            <a:endParaRPr lang="en-US" sz="1200" dirty="0" smtClean="0">
              <a:solidFill>
                <a:schemeClr val="tx1"/>
              </a:solidFill>
            </a:endParaRPr>
          </a:p>
          <a:p>
            <a:endParaRPr lang="en-US" sz="1200" dirty="0">
              <a:solidFill>
                <a:schemeClr val="tx1"/>
              </a:solidFill>
            </a:endParaRPr>
          </a:p>
          <a:p>
            <a:endParaRPr lang="en-US" sz="1200" dirty="0">
              <a:solidFill>
                <a:schemeClr val="tx1"/>
              </a:solidFill>
            </a:endParaRPr>
          </a:p>
        </p:txBody>
      </p:sp>
      <p:sp>
        <p:nvSpPr>
          <p:cNvPr id="8" name="Rectangle 7"/>
          <p:cNvSpPr/>
          <p:nvPr/>
        </p:nvSpPr>
        <p:spPr>
          <a:xfrm>
            <a:off x="251518" y="5301208"/>
            <a:ext cx="8701662" cy="864096"/>
          </a:xfrm>
          <a:prstGeom prst="rect">
            <a:avLst/>
          </a:prstGeom>
          <a:solidFill>
            <a:srgbClr val="92D050">
              <a:alpha val="50196"/>
            </a:srgb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rPr>
              <a:t>Active voice is preferred to passive voice</a:t>
            </a:r>
            <a:r>
              <a:rPr lang="en-US" sz="1200" dirty="0">
                <a:solidFill>
                  <a:schemeClr val="tx1"/>
                </a:solidFill>
              </a:rPr>
              <a:t>. Only transitive verbs (verbs that take direct objects) can be written in passive </a:t>
            </a:r>
            <a:r>
              <a:rPr lang="en-US" sz="1200" dirty="0" smtClean="0">
                <a:solidFill>
                  <a:schemeClr val="tx1"/>
                </a:solidFill>
              </a:rPr>
              <a:t>voice</a:t>
            </a:r>
          </a:p>
          <a:p>
            <a:pPr marL="171450" indent="-171450">
              <a:buFontTx/>
              <a:buChar char="-"/>
            </a:pPr>
            <a:r>
              <a:rPr lang="en-US" sz="1200" dirty="0" smtClean="0">
                <a:solidFill>
                  <a:schemeClr val="tx1"/>
                </a:solidFill>
              </a:rPr>
              <a:t>The </a:t>
            </a:r>
            <a:r>
              <a:rPr lang="en-US" sz="1200" dirty="0">
                <a:solidFill>
                  <a:schemeClr val="tx1"/>
                </a:solidFill>
              </a:rPr>
              <a:t>aliens arrived on Neptune in the 20</a:t>
            </a:r>
            <a:r>
              <a:rPr lang="en-US" sz="1200" baseline="30000" dirty="0">
                <a:solidFill>
                  <a:schemeClr val="tx1"/>
                </a:solidFill>
              </a:rPr>
              <a:t>th</a:t>
            </a:r>
            <a:r>
              <a:rPr lang="en-US" sz="1200" dirty="0">
                <a:solidFill>
                  <a:schemeClr val="tx1"/>
                </a:solidFill>
              </a:rPr>
              <a:t> </a:t>
            </a:r>
            <a:r>
              <a:rPr lang="en-US" sz="1200" dirty="0" smtClean="0">
                <a:solidFill>
                  <a:schemeClr val="tx1"/>
                </a:solidFill>
              </a:rPr>
              <a:t>century</a:t>
            </a:r>
          </a:p>
        </p:txBody>
      </p:sp>
    </p:spTree>
    <p:extLst>
      <p:ext uri="{BB962C8B-B14F-4D97-AF65-F5344CB8AC3E}">
        <p14:creationId xmlns:p14="http://schemas.microsoft.com/office/powerpoint/2010/main" val="27244168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PRONOUNS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1784897"/>
              </p:ext>
            </p:extLst>
          </p:nvPr>
        </p:nvGraphicFramePr>
        <p:xfrm>
          <a:off x="107505" y="836712"/>
          <a:ext cx="4608512" cy="2167371"/>
        </p:xfrm>
        <a:graphic>
          <a:graphicData uri="http://schemas.openxmlformats.org/drawingml/2006/table">
            <a:tbl>
              <a:tblPr firstRow="1" bandRow="1">
                <a:tableStyleId>{5C22544A-7EE6-4342-B048-85BDC9FD1C3A}</a:tableStyleId>
              </a:tblPr>
              <a:tblGrid>
                <a:gridCol w="1450827"/>
                <a:gridCol w="1536171"/>
                <a:gridCol w="1621514"/>
              </a:tblGrid>
              <a:tr h="236706">
                <a:tc>
                  <a:txBody>
                    <a:bodyPr/>
                    <a:lstStyle/>
                    <a:p>
                      <a:pPr algn="ctr"/>
                      <a:r>
                        <a:rPr lang="en-US" sz="1000" dirty="0" smtClean="0"/>
                        <a:t>Subject</a:t>
                      </a:r>
                      <a:r>
                        <a:rPr lang="en-US" sz="1000" baseline="0" dirty="0" smtClean="0"/>
                        <a:t> Pronouns</a:t>
                      </a:r>
                      <a:endParaRPr lang="en-US" sz="1000" dirty="0"/>
                    </a:p>
                  </a:txBody>
                  <a:tcPr/>
                </a:tc>
                <a:tc>
                  <a:txBody>
                    <a:bodyPr/>
                    <a:lstStyle/>
                    <a:p>
                      <a:pPr algn="ctr"/>
                      <a:r>
                        <a:rPr lang="en-US" sz="1000" dirty="0" smtClean="0"/>
                        <a:t>Object Pronouns</a:t>
                      </a:r>
                      <a:endParaRPr lang="en-US" sz="1000" dirty="0"/>
                    </a:p>
                  </a:txBody>
                  <a:tcPr/>
                </a:tc>
                <a:tc>
                  <a:txBody>
                    <a:bodyPr/>
                    <a:lstStyle/>
                    <a:p>
                      <a:pPr algn="ctr"/>
                      <a:r>
                        <a:rPr lang="en-US" sz="1000" dirty="0" smtClean="0"/>
                        <a:t>Possessive Pronouns</a:t>
                      </a:r>
                      <a:endParaRPr lang="en-US" sz="1000" dirty="0"/>
                    </a:p>
                  </a:txBody>
                  <a:tcPr/>
                </a:tc>
              </a:tr>
              <a:tr h="236706">
                <a:tc>
                  <a:txBody>
                    <a:bodyPr/>
                    <a:lstStyle/>
                    <a:p>
                      <a:pPr marL="457200" indent="-457200" algn="ctr">
                        <a:lnSpc>
                          <a:spcPct val="115000"/>
                        </a:lnSpc>
                        <a:spcAft>
                          <a:spcPts val="0"/>
                        </a:spcAft>
                      </a:pPr>
                      <a:r>
                        <a:rPr lang="en-US" sz="1000" dirty="0">
                          <a:effectLst/>
                          <a:latin typeface="Calibri"/>
                          <a:ea typeface="Calibri"/>
                          <a:cs typeface="Calibri"/>
                        </a:rPr>
                        <a:t>I</a:t>
                      </a:r>
                      <a:endParaRPr lang="en-US" sz="1000" dirty="0">
                        <a:effectLst/>
                        <a:latin typeface="Calibri"/>
                        <a:ea typeface="Calibri"/>
                        <a:cs typeface="Times New Roman"/>
                      </a:endParaRPr>
                    </a:p>
                  </a:txBody>
                  <a:tcPr marL="68580" marR="68580" marT="0" marB="0" anchor="ctr"/>
                </a:tc>
                <a:tc>
                  <a:txBody>
                    <a:bodyPr/>
                    <a:lstStyle/>
                    <a:p>
                      <a:pPr marL="0" indent="0" algn="ctr">
                        <a:lnSpc>
                          <a:spcPct val="115000"/>
                        </a:lnSpc>
                        <a:spcAft>
                          <a:spcPts val="0"/>
                        </a:spcAft>
                      </a:pPr>
                      <a:r>
                        <a:rPr lang="en-US" sz="1000" dirty="0">
                          <a:effectLst/>
                          <a:latin typeface="Calibri"/>
                          <a:ea typeface="Calibri"/>
                          <a:cs typeface="Calibri"/>
                        </a:rPr>
                        <a:t>Me </a:t>
                      </a:r>
                      <a:endParaRPr lang="en-US" sz="1000" dirty="0">
                        <a:effectLst/>
                        <a:latin typeface="Calibri"/>
                        <a:ea typeface="Calibri"/>
                        <a:cs typeface="Times New Roman"/>
                      </a:endParaRPr>
                    </a:p>
                  </a:txBody>
                  <a:tcPr marL="68580" marR="68580" marT="0" marB="0" anchor="ctr"/>
                </a:tc>
                <a:tc>
                  <a:txBody>
                    <a:bodyPr/>
                    <a:lstStyle/>
                    <a:p>
                      <a:pPr marL="0" lvl="0" indent="0" algn="ctr">
                        <a:lnSpc>
                          <a:spcPct val="115000"/>
                        </a:lnSpc>
                        <a:spcAft>
                          <a:spcPts val="0"/>
                        </a:spcAft>
                      </a:pPr>
                      <a:r>
                        <a:rPr lang="en-US" sz="1000" dirty="0">
                          <a:effectLst/>
                          <a:latin typeface="Calibri"/>
                          <a:ea typeface="Calibri"/>
                          <a:cs typeface="Calibri"/>
                        </a:rPr>
                        <a:t>My, mine </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You </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You</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Your, yours</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He</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Him</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His</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She</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Her</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Her, hers</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It</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It</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Its (not it’s)</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We </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Us</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Our, ours</a:t>
                      </a:r>
                      <a:endParaRPr lang="en-US" sz="1000" dirty="0">
                        <a:effectLst/>
                        <a:latin typeface="Calibri"/>
                        <a:ea typeface="Calibri"/>
                        <a:cs typeface="Times New Roman"/>
                      </a:endParaRPr>
                    </a:p>
                  </a:txBody>
                  <a:tcPr marL="68580" marR="68580" marT="0" marB="0" anchor="ctr"/>
                </a:tc>
              </a:tr>
              <a:tr h="236706">
                <a:tc>
                  <a:txBody>
                    <a:bodyPr/>
                    <a:lstStyle/>
                    <a:p>
                      <a:pPr marL="457200" indent="-457200" algn="ctr">
                        <a:lnSpc>
                          <a:spcPct val="115000"/>
                        </a:lnSpc>
                        <a:spcAft>
                          <a:spcPts val="0"/>
                        </a:spcAft>
                      </a:pPr>
                      <a:r>
                        <a:rPr lang="en-US" sz="1000" dirty="0">
                          <a:effectLst/>
                          <a:latin typeface="Calibri"/>
                          <a:ea typeface="Calibri"/>
                          <a:cs typeface="Calibri"/>
                        </a:rPr>
                        <a:t>They </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Them</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Their, theirs </a:t>
                      </a:r>
                      <a:endParaRPr lang="en-US" sz="1000" dirty="0">
                        <a:effectLst/>
                        <a:latin typeface="Calibri"/>
                        <a:ea typeface="Calibri"/>
                        <a:cs typeface="Times New Roman"/>
                      </a:endParaRPr>
                    </a:p>
                  </a:txBody>
                  <a:tcPr marL="68580" marR="68580" marT="0" marB="0" anchor="ctr"/>
                </a:tc>
              </a:tr>
              <a:tr h="266589">
                <a:tc>
                  <a:txBody>
                    <a:bodyPr/>
                    <a:lstStyle/>
                    <a:p>
                      <a:pPr marL="457200" indent="-457200" algn="ctr">
                        <a:lnSpc>
                          <a:spcPct val="115000"/>
                        </a:lnSpc>
                        <a:spcAft>
                          <a:spcPts val="0"/>
                        </a:spcAft>
                      </a:pPr>
                      <a:r>
                        <a:rPr lang="en-US" sz="1000" dirty="0">
                          <a:effectLst/>
                          <a:latin typeface="Calibri"/>
                          <a:ea typeface="Calibri"/>
                          <a:cs typeface="Calibri"/>
                        </a:rPr>
                        <a:t>Who</a:t>
                      </a:r>
                      <a:endParaRPr lang="en-US" sz="1000" dirty="0">
                        <a:effectLst/>
                        <a:latin typeface="Calibri"/>
                        <a:ea typeface="Calibri"/>
                        <a:cs typeface="Times New Roman"/>
                      </a:endParaRPr>
                    </a:p>
                  </a:txBody>
                  <a:tcPr marL="68580" marR="68580" marT="0" marB="0" anchor="ctr"/>
                </a:tc>
                <a:tc>
                  <a:txBody>
                    <a:bodyPr/>
                    <a:lstStyle/>
                    <a:p>
                      <a:pPr marL="457200" indent="-457200" algn="ctr">
                        <a:lnSpc>
                          <a:spcPct val="115000"/>
                        </a:lnSpc>
                        <a:spcAft>
                          <a:spcPts val="0"/>
                        </a:spcAft>
                      </a:pPr>
                      <a:r>
                        <a:rPr lang="en-US" sz="1000" dirty="0">
                          <a:effectLst/>
                          <a:latin typeface="Calibri"/>
                          <a:ea typeface="Calibri"/>
                          <a:cs typeface="Calibri"/>
                        </a:rPr>
                        <a:t>Whom</a:t>
                      </a:r>
                      <a:endParaRPr lang="en-US" sz="1000" dirty="0">
                        <a:effectLst/>
                        <a:latin typeface="Calibri"/>
                        <a:ea typeface="Calibri"/>
                        <a:cs typeface="Times New Roman"/>
                      </a:endParaRPr>
                    </a:p>
                  </a:txBody>
                  <a:tcPr marL="68580" marR="68580" marT="0" marB="0" anchor="ctr"/>
                </a:tc>
                <a:tc>
                  <a:txBody>
                    <a:bodyPr/>
                    <a:lstStyle/>
                    <a:p>
                      <a:pPr marL="457200" lvl="0" indent="-457200" algn="ctr">
                        <a:lnSpc>
                          <a:spcPct val="115000"/>
                        </a:lnSpc>
                        <a:spcAft>
                          <a:spcPts val="0"/>
                        </a:spcAft>
                      </a:pPr>
                      <a:r>
                        <a:rPr lang="en-US" sz="1000" dirty="0">
                          <a:effectLst/>
                          <a:latin typeface="Calibri"/>
                          <a:ea typeface="Calibri"/>
                          <a:cs typeface="Calibri"/>
                        </a:rPr>
                        <a:t>Whose </a:t>
                      </a:r>
                      <a:endParaRPr lang="en-US" sz="1000" dirty="0">
                        <a:effectLst/>
                        <a:latin typeface="Calibri"/>
                        <a:ea typeface="Calibri"/>
                        <a:cs typeface="Times New Roman"/>
                      </a:endParaRPr>
                    </a:p>
                  </a:txBody>
                  <a:tcPr marL="68580" marR="68580" marT="0" marB="0" anchor="ctr"/>
                </a:tc>
              </a:tr>
            </a:tbl>
          </a:graphicData>
        </a:graphic>
      </p:graphicFrame>
      <p:sp>
        <p:nvSpPr>
          <p:cNvPr id="6" name="Horizontal Scroll 5"/>
          <p:cNvSpPr/>
          <p:nvPr/>
        </p:nvSpPr>
        <p:spPr>
          <a:xfrm>
            <a:off x="4860032" y="692696"/>
            <a:ext cx="4104456" cy="2448272"/>
          </a:xfrm>
          <a:prstGeom prst="horizontalScroll">
            <a:avLst/>
          </a:prstGeom>
          <a:solidFill>
            <a:schemeClr val="accent4">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solidFill>
                  <a:schemeClr val="tx1"/>
                </a:solidFill>
              </a:rPr>
              <a:t>Who vs. whom </a:t>
            </a:r>
          </a:p>
          <a:p>
            <a:r>
              <a:rPr lang="en-US" sz="1000" dirty="0">
                <a:solidFill>
                  <a:schemeClr val="tx1"/>
                </a:solidFill>
              </a:rPr>
              <a:t> </a:t>
            </a:r>
          </a:p>
          <a:p>
            <a:r>
              <a:rPr lang="en-US" sz="1000" dirty="0">
                <a:solidFill>
                  <a:schemeClr val="tx1"/>
                </a:solidFill>
              </a:rPr>
              <a:t>To simplify who/whom questions, try rearranging the sentence into a question, and then answer </a:t>
            </a:r>
            <a:r>
              <a:rPr lang="en-US" sz="1000" dirty="0" smtClean="0">
                <a:solidFill>
                  <a:schemeClr val="tx1"/>
                </a:solidFill>
              </a:rPr>
              <a:t>it</a:t>
            </a:r>
          </a:p>
          <a:p>
            <a:endParaRPr lang="en-US" sz="1000" dirty="0">
              <a:solidFill>
                <a:schemeClr val="tx1"/>
              </a:solidFill>
            </a:endParaRPr>
          </a:p>
          <a:p>
            <a:r>
              <a:rPr lang="en-IN" sz="1000" b="1" dirty="0">
                <a:solidFill>
                  <a:schemeClr val="tx1"/>
                </a:solidFill>
              </a:rPr>
              <a:t>Question:</a:t>
            </a:r>
            <a:r>
              <a:rPr lang="en-IN" sz="1000" i="1" dirty="0">
                <a:solidFill>
                  <a:schemeClr val="tx1"/>
                </a:solidFill>
              </a:rPr>
              <a:t> Who/m did Kate marry?</a:t>
            </a:r>
            <a:endParaRPr lang="en-US" sz="1000" dirty="0">
              <a:solidFill>
                <a:schemeClr val="tx1"/>
              </a:solidFill>
            </a:endParaRPr>
          </a:p>
          <a:p>
            <a:r>
              <a:rPr lang="en-IN" sz="1000" b="1" dirty="0">
                <a:solidFill>
                  <a:schemeClr val="tx1"/>
                </a:solidFill>
              </a:rPr>
              <a:t>Answer:</a:t>
            </a:r>
            <a:r>
              <a:rPr lang="en-IN" sz="1000" dirty="0">
                <a:solidFill>
                  <a:schemeClr val="tx1"/>
                </a:solidFill>
              </a:rPr>
              <a:t> </a:t>
            </a:r>
            <a:r>
              <a:rPr lang="en-IN" sz="1000" i="1" dirty="0">
                <a:solidFill>
                  <a:schemeClr val="tx1"/>
                </a:solidFill>
              </a:rPr>
              <a:t>Kate married </a:t>
            </a:r>
            <a:r>
              <a:rPr lang="en-IN" sz="1000" b="1" i="1" dirty="0">
                <a:solidFill>
                  <a:schemeClr val="tx1"/>
                </a:solidFill>
              </a:rPr>
              <a:t>him</a:t>
            </a:r>
            <a:endParaRPr lang="en-US" sz="1000" dirty="0">
              <a:solidFill>
                <a:schemeClr val="tx1"/>
              </a:solidFill>
            </a:endParaRPr>
          </a:p>
          <a:p>
            <a:endParaRPr lang="en-US" sz="1000" dirty="0" smtClean="0">
              <a:solidFill>
                <a:schemeClr val="tx1"/>
              </a:solidFill>
            </a:endParaRPr>
          </a:p>
          <a:p>
            <a:r>
              <a:rPr lang="en-US" sz="1000" dirty="0" smtClean="0">
                <a:solidFill>
                  <a:schemeClr val="tx1"/>
                </a:solidFill>
              </a:rPr>
              <a:t>Since </a:t>
            </a:r>
            <a:r>
              <a:rPr lang="en-US" sz="1000" dirty="0">
                <a:solidFill>
                  <a:schemeClr val="tx1"/>
                </a:solidFill>
              </a:rPr>
              <a:t>the pronoun used in the answer is "him," an object pronoun, the pronoun in the original sentence should also be an object pronoun: whom</a:t>
            </a:r>
          </a:p>
        </p:txBody>
      </p:sp>
      <p:sp>
        <p:nvSpPr>
          <p:cNvPr id="9" name="Rectangle 8"/>
          <p:cNvSpPr/>
          <p:nvPr/>
        </p:nvSpPr>
        <p:spPr>
          <a:xfrm>
            <a:off x="103077" y="3170558"/>
            <a:ext cx="4540932" cy="3573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u="sng" dirty="0">
                <a:solidFill>
                  <a:schemeClr val="tx1"/>
                </a:solidFill>
              </a:rPr>
              <a:t>Example # 1</a:t>
            </a:r>
            <a:endParaRPr lang="en-US" sz="1000" dirty="0">
              <a:solidFill>
                <a:schemeClr val="tx1"/>
              </a:solidFill>
            </a:endParaRPr>
          </a:p>
          <a:p>
            <a:pPr marL="174625" lvl="2" indent="-174625">
              <a:buFont typeface="Arial" pitchFamily="34" charset="0"/>
              <a:buChar char="•"/>
            </a:pPr>
            <a:r>
              <a:rPr lang="en-US" sz="1000" dirty="0">
                <a:solidFill>
                  <a:schemeClr val="tx1"/>
                </a:solidFill>
              </a:rPr>
              <a:t>Incorrect: Janice and ME went on a picnic together </a:t>
            </a:r>
          </a:p>
          <a:p>
            <a:pPr marL="174625" lvl="2" indent="-174625">
              <a:buFont typeface="Arial" pitchFamily="34" charset="0"/>
              <a:buChar char="•"/>
            </a:pPr>
            <a:r>
              <a:rPr lang="en-US" sz="1000" dirty="0">
                <a:solidFill>
                  <a:schemeClr val="tx1"/>
                </a:solidFill>
              </a:rPr>
              <a:t>Correct: Janice and I went on a picnic together </a:t>
            </a:r>
          </a:p>
          <a:p>
            <a:pPr marL="174625" lvl="2" indent="-174625">
              <a:buFont typeface="Arial" pitchFamily="34" charset="0"/>
              <a:buChar char="•"/>
            </a:pPr>
            <a:r>
              <a:rPr lang="en-US" sz="1000" dirty="0">
                <a:solidFill>
                  <a:schemeClr val="tx1"/>
                </a:solidFill>
              </a:rPr>
              <a:t>The pronoun is part of the subject, and hence, the correct form is I and not me </a:t>
            </a:r>
          </a:p>
          <a:p>
            <a:r>
              <a:rPr lang="en-US" sz="1000" u="sng" dirty="0">
                <a:solidFill>
                  <a:schemeClr val="tx1"/>
                </a:solidFill>
              </a:rPr>
              <a:t>Example # 2</a:t>
            </a:r>
            <a:endParaRPr lang="en-US" sz="1000" dirty="0">
              <a:solidFill>
                <a:schemeClr val="tx1"/>
              </a:solidFill>
            </a:endParaRPr>
          </a:p>
          <a:p>
            <a:pPr marL="174625" lvl="2" indent="-174625">
              <a:buFont typeface="Arial" pitchFamily="34" charset="0"/>
              <a:buChar char="•"/>
            </a:pPr>
            <a:r>
              <a:rPr lang="en-US" sz="1000" dirty="0">
                <a:solidFill>
                  <a:schemeClr val="tx1"/>
                </a:solidFill>
              </a:rPr>
              <a:t>Incorrect: The picnic was attended by Janice and </a:t>
            </a:r>
            <a:r>
              <a:rPr lang="en-US" sz="1000" b="1" dirty="0">
                <a:solidFill>
                  <a:schemeClr val="tx1"/>
                </a:solidFill>
              </a:rPr>
              <a:t>I</a:t>
            </a:r>
            <a:endParaRPr lang="en-US" sz="1000" dirty="0">
              <a:solidFill>
                <a:schemeClr val="tx1"/>
              </a:solidFill>
            </a:endParaRPr>
          </a:p>
          <a:p>
            <a:pPr marL="174625" lvl="2" indent="-174625">
              <a:buFont typeface="Arial" pitchFamily="34" charset="0"/>
              <a:buChar char="•"/>
            </a:pPr>
            <a:r>
              <a:rPr lang="en-US" sz="1000" dirty="0">
                <a:solidFill>
                  <a:schemeClr val="tx1"/>
                </a:solidFill>
              </a:rPr>
              <a:t>Correct: The picnic was attended by Janice and </a:t>
            </a:r>
            <a:r>
              <a:rPr lang="en-US" sz="1000" b="1" dirty="0">
                <a:solidFill>
                  <a:schemeClr val="tx1"/>
                </a:solidFill>
              </a:rPr>
              <a:t>me</a:t>
            </a:r>
            <a:r>
              <a:rPr lang="en-US" sz="1000" dirty="0">
                <a:solidFill>
                  <a:schemeClr val="tx1"/>
                </a:solidFill>
              </a:rPr>
              <a:t> </a:t>
            </a:r>
          </a:p>
          <a:p>
            <a:pPr marL="174625" lvl="2" indent="-174625">
              <a:buFont typeface="Arial" pitchFamily="34" charset="0"/>
              <a:buChar char="•"/>
            </a:pPr>
            <a:r>
              <a:rPr lang="en-US" sz="1000" dirty="0">
                <a:solidFill>
                  <a:schemeClr val="tx1"/>
                </a:solidFill>
              </a:rPr>
              <a:t>Picnic is the subject, while the pronoun is part of the object, thus the correct form is me and not I </a:t>
            </a:r>
          </a:p>
          <a:p>
            <a:r>
              <a:rPr lang="en-US" sz="1000" dirty="0">
                <a:solidFill>
                  <a:schemeClr val="tx1"/>
                </a:solidFill>
              </a:rPr>
              <a:t> </a:t>
            </a:r>
          </a:p>
          <a:p>
            <a:r>
              <a:rPr lang="en-US" sz="1000" u="sng" dirty="0">
                <a:solidFill>
                  <a:schemeClr val="tx1"/>
                </a:solidFill>
              </a:rPr>
              <a:t>Example # 3</a:t>
            </a:r>
            <a:endParaRPr lang="en-US" sz="1000" dirty="0">
              <a:solidFill>
                <a:schemeClr val="tx1"/>
              </a:solidFill>
            </a:endParaRPr>
          </a:p>
          <a:p>
            <a:r>
              <a:rPr lang="en-US" sz="1000" dirty="0">
                <a:solidFill>
                  <a:schemeClr val="tx1"/>
                </a:solidFill>
              </a:rPr>
              <a:t>Marston was an early seventeenth century dramatist and </a:t>
            </a:r>
            <a:r>
              <a:rPr lang="en-US" sz="1000" u="sng" dirty="0">
                <a:solidFill>
                  <a:schemeClr val="tx1"/>
                </a:solidFill>
              </a:rPr>
              <a:t>it is likely that him and Shakespeare borrowed ideas from one another.</a:t>
            </a:r>
            <a:endParaRPr lang="en-US" sz="1000" dirty="0">
              <a:solidFill>
                <a:schemeClr val="tx1"/>
              </a:solidFill>
            </a:endParaRPr>
          </a:p>
          <a:p>
            <a:pPr marL="174625" lvl="6" indent="-174625">
              <a:buFont typeface="Arial" pitchFamily="34" charset="0"/>
              <a:buChar char="•"/>
            </a:pPr>
            <a:r>
              <a:rPr lang="en-US" sz="1000" dirty="0">
                <a:solidFill>
                  <a:schemeClr val="tx1"/>
                </a:solidFill>
              </a:rPr>
              <a:t>It is likely that him and Shakespeare borrowed ideas from one another</a:t>
            </a:r>
          </a:p>
          <a:p>
            <a:pPr marL="174625" lvl="6" indent="-174625">
              <a:buFont typeface="Arial" pitchFamily="34" charset="0"/>
              <a:buChar char="•"/>
            </a:pPr>
            <a:r>
              <a:rPr lang="en-US" sz="1000" dirty="0">
                <a:solidFill>
                  <a:schemeClr val="tx1"/>
                </a:solidFill>
              </a:rPr>
              <a:t>It is likely that they borrowed ideas from one another</a:t>
            </a:r>
          </a:p>
          <a:p>
            <a:pPr marL="174625" lvl="6" indent="-174625">
              <a:buFont typeface="Arial" pitchFamily="34" charset="0"/>
              <a:buChar char="•"/>
            </a:pPr>
            <a:r>
              <a:rPr lang="en-US" sz="1000" dirty="0">
                <a:solidFill>
                  <a:schemeClr val="tx1"/>
                </a:solidFill>
              </a:rPr>
              <a:t>It is likely that him and Shakespeare borrowed ideas from each other</a:t>
            </a:r>
          </a:p>
          <a:p>
            <a:pPr marL="174625" lvl="6" indent="-174625">
              <a:buFont typeface="Arial" pitchFamily="34" charset="0"/>
              <a:buChar char="•"/>
            </a:pPr>
            <a:r>
              <a:rPr lang="en-US" sz="1000" dirty="0">
                <a:solidFill>
                  <a:schemeClr val="tx1"/>
                </a:solidFill>
              </a:rPr>
              <a:t>It is likely that himself and Shakespeare borrowed ideas from one another</a:t>
            </a:r>
          </a:p>
          <a:p>
            <a:pPr marL="174625" lvl="6" indent="-174625">
              <a:buFont typeface="Arial" pitchFamily="34" charset="0"/>
              <a:buChar char="•"/>
            </a:pPr>
            <a:r>
              <a:rPr lang="en-US" sz="1000" dirty="0">
                <a:solidFill>
                  <a:schemeClr val="tx1"/>
                </a:solidFill>
              </a:rPr>
              <a:t>It is likely that he and Shakespeare borrowed ideas from one another</a:t>
            </a:r>
          </a:p>
          <a:p>
            <a:r>
              <a:rPr lang="en-US" sz="1000" b="1" dirty="0">
                <a:solidFill>
                  <a:schemeClr val="tx1"/>
                </a:solidFill>
              </a:rPr>
              <a:t>Explanation: </a:t>
            </a:r>
            <a:r>
              <a:rPr lang="en-US" sz="1000" dirty="0">
                <a:solidFill>
                  <a:schemeClr val="tx1"/>
                </a:solidFill>
              </a:rPr>
              <a:t>This question tests pronoun agreement. The pronoun ‘him’ in the original sentence replaces ‘Marston.’ It is in the wrong case. Instead of the objective case, the pronoun should be in the subjective case, since Marston is the subject of the sentence. Therefore (E), which uses the subjective pronoun ‘he,’ is correct. (B) is wrong because, though ‘they’ is subjective, it eliminates any meaning of Shakespeare from the sentence, making the pronoun ambiguous</a:t>
            </a:r>
          </a:p>
        </p:txBody>
      </p:sp>
      <p:sp>
        <p:nvSpPr>
          <p:cNvPr id="10" name="Rounded Rectangular Callout 9"/>
          <p:cNvSpPr/>
          <p:nvPr/>
        </p:nvSpPr>
        <p:spPr>
          <a:xfrm>
            <a:off x="4860032" y="3212976"/>
            <a:ext cx="4104455" cy="2952328"/>
          </a:xfrm>
          <a:prstGeom prst="wedgeRoundRectCallout">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US" sz="1000" dirty="0">
                <a:solidFill>
                  <a:schemeClr val="tx1"/>
                </a:solidFill>
              </a:rPr>
              <a:t>Adding a pronoun in an answer choice more often than not makes the answer choice wrong. However, sometimes it is essential to introduce a pronoun to add </a:t>
            </a:r>
            <a:r>
              <a:rPr lang="en-US" sz="1000" dirty="0" smtClean="0">
                <a:solidFill>
                  <a:schemeClr val="tx1"/>
                </a:solidFill>
              </a:rPr>
              <a:t>clarity</a:t>
            </a:r>
          </a:p>
          <a:p>
            <a:endParaRPr lang="en-US" sz="1000" dirty="0">
              <a:solidFill>
                <a:schemeClr val="tx1"/>
              </a:solidFill>
            </a:endParaRPr>
          </a:p>
          <a:p>
            <a:pPr marL="285750" indent="-285750">
              <a:buFont typeface="Arial" pitchFamily="34" charset="0"/>
              <a:buChar char="•"/>
            </a:pPr>
            <a:r>
              <a:rPr lang="en-US" sz="1000" dirty="0">
                <a:solidFill>
                  <a:schemeClr val="tx1"/>
                </a:solidFill>
              </a:rPr>
              <a:t>The first step to solving a pronoun question is to identify all the </a:t>
            </a:r>
            <a:r>
              <a:rPr lang="en-US" sz="1000" dirty="0" smtClean="0">
                <a:solidFill>
                  <a:schemeClr val="tx1"/>
                </a:solidFill>
              </a:rPr>
              <a:t>pronouns</a:t>
            </a:r>
          </a:p>
          <a:p>
            <a:endParaRPr lang="en-US" sz="1000" dirty="0">
              <a:solidFill>
                <a:schemeClr val="tx1"/>
              </a:solidFill>
            </a:endParaRPr>
          </a:p>
          <a:p>
            <a:pPr marL="285750" indent="-285750">
              <a:buFont typeface="Arial" pitchFamily="34" charset="0"/>
              <a:buChar char="•"/>
            </a:pPr>
            <a:r>
              <a:rPr lang="en-US" sz="1000" dirty="0">
                <a:solidFill>
                  <a:schemeClr val="tx1"/>
                </a:solidFill>
              </a:rPr>
              <a:t>A relative </a:t>
            </a:r>
            <a:r>
              <a:rPr lang="en-US" sz="1000" dirty="0" smtClean="0">
                <a:solidFill>
                  <a:schemeClr val="tx1"/>
                </a:solidFill>
              </a:rPr>
              <a:t>pronoun (i.e., that, which, who etc.) </a:t>
            </a:r>
            <a:r>
              <a:rPr lang="en-US" sz="1000" dirty="0">
                <a:solidFill>
                  <a:schemeClr val="tx1"/>
                </a:solidFill>
              </a:rPr>
              <a:t>must refer to the word immediately preceding </a:t>
            </a:r>
            <a:r>
              <a:rPr lang="en-US" sz="1000" dirty="0" smtClean="0">
                <a:solidFill>
                  <a:schemeClr val="tx1"/>
                </a:solidFill>
              </a:rPr>
              <a:t>it</a:t>
            </a:r>
          </a:p>
          <a:p>
            <a:endParaRPr lang="en-US" sz="1000" dirty="0" smtClean="0">
              <a:solidFill>
                <a:schemeClr val="tx1"/>
              </a:solidFill>
            </a:endParaRPr>
          </a:p>
          <a:p>
            <a:pPr marL="285750" indent="-285750">
              <a:buFont typeface="Arial" pitchFamily="34" charset="0"/>
              <a:buChar char="•"/>
            </a:pPr>
            <a:r>
              <a:rPr lang="en-US" sz="1000" dirty="0">
                <a:solidFill>
                  <a:schemeClr val="tx1"/>
                </a:solidFill>
              </a:rPr>
              <a:t>A</a:t>
            </a:r>
            <a:r>
              <a:rPr lang="en-US" sz="1000" dirty="0" smtClean="0">
                <a:solidFill>
                  <a:schemeClr val="tx1"/>
                </a:solidFill>
              </a:rPr>
              <a:t> </a:t>
            </a:r>
            <a:r>
              <a:rPr lang="en-US" sz="1000" dirty="0">
                <a:solidFill>
                  <a:schemeClr val="tx1"/>
                </a:solidFill>
              </a:rPr>
              <a:t>single pronoun can only refer to a noun, not a noun </a:t>
            </a:r>
            <a:r>
              <a:rPr lang="en-US" sz="1000" i="1" dirty="0">
                <a:solidFill>
                  <a:schemeClr val="tx1"/>
                </a:solidFill>
              </a:rPr>
              <a:t>and </a:t>
            </a:r>
            <a:r>
              <a:rPr lang="en-US" sz="1000" dirty="0">
                <a:solidFill>
                  <a:schemeClr val="tx1"/>
                </a:solidFill>
              </a:rPr>
              <a:t>a verb</a:t>
            </a:r>
            <a:r>
              <a:rPr lang="en-US" sz="1000" dirty="0" smtClean="0">
                <a:solidFill>
                  <a:schemeClr val="tx1"/>
                </a:solidFill>
              </a:rPr>
              <a:t> </a:t>
            </a:r>
            <a:endParaRPr lang="en-US" sz="1000" dirty="0">
              <a:solidFill>
                <a:schemeClr val="tx1"/>
              </a:solidFill>
            </a:endParaRPr>
          </a:p>
        </p:txBody>
      </p:sp>
    </p:spTree>
    <p:extLst>
      <p:ext uri="{BB962C8B-B14F-4D97-AF65-F5344CB8AC3E}">
        <p14:creationId xmlns:p14="http://schemas.microsoft.com/office/powerpoint/2010/main" val="4033477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PRONOUNS – 1  </a:t>
            </a:r>
            <a:endParaRPr lang="en-US" dirty="0"/>
          </a:p>
        </p:txBody>
      </p:sp>
      <p:grpSp>
        <p:nvGrpSpPr>
          <p:cNvPr id="8" name="Group 7"/>
          <p:cNvGrpSpPr/>
          <p:nvPr/>
        </p:nvGrpSpPr>
        <p:grpSpPr>
          <a:xfrm>
            <a:off x="227557" y="764704"/>
            <a:ext cx="3888866" cy="5328592"/>
            <a:chOff x="107504" y="692696"/>
            <a:chExt cx="3888866" cy="5328592"/>
          </a:xfrm>
        </p:grpSpPr>
        <p:sp>
          <p:nvSpPr>
            <p:cNvPr id="4" name="Rectangle 3"/>
            <p:cNvSpPr/>
            <p:nvPr/>
          </p:nvSpPr>
          <p:spPr>
            <a:xfrm>
              <a:off x="107504" y="1321002"/>
              <a:ext cx="3888434" cy="4700286"/>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smtClean="0">
                  <a:solidFill>
                    <a:schemeClr val="tx1"/>
                  </a:solidFill>
                </a:rPr>
                <a:t>Implication </a:t>
              </a:r>
              <a:r>
                <a:rPr lang="en-US" sz="1100" dirty="0">
                  <a:solidFill>
                    <a:schemeClr val="tx1"/>
                  </a:solidFill>
                </a:rPr>
                <a:t>is not enough; </a:t>
              </a:r>
              <a:r>
                <a:rPr lang="en-US" sz="1100" b="1" dirty="0">
                  <a:solidFill>
                    <a:schemeClr val="tx1"/>
                  </a:solidFill>
                </a:rPr>
                <a:t>there must be a stated antecedent for every </a:t>
              </a:r>
              <a:r>
                <a:rPr lang="en-US" sz="1100" b="1" dirty="0" smtClean="0">
                  <a:solidFill>
                    <a:schemeClr val="tx1"/>
                  </a:solidFill>
                </a:rPr>
                <a:t>pronoun</a:t>
              </a:r>
            </a:p>
            <a:p>
              <a:endParaRPr lang="en-US" sz="1100" b="1" dirty="0">
                <a:solidFill>
                  <a:schemeClr val="tx1"/>
                </a:solidFill>
              </a:endParaRPr>
            </a:p>
            <a:p>
              <a:pPr lvl="0"/>
              <a:r>
                <a:rPr lang="en-US" sz="1100" dirty="0">
                  <a:solidFill>
                    <a:schemeClr val="tx1"/>
                  </a:solidFill>
                </a:rPr>
                <a:t>Friendship was something that James always valued, so he disliked it when THEY talked about him behind his back</a:t>
              </a:r>
            </a:p>
            <a:p>
              <a:r>
                <a:rPr lang="en-US" sz="1100" dirty="0">
                  <a:solidFill>
                    <a:schemeClr val="tx1"/>
                  </a:solidFill>
                </a:rPr>
                <a:t> </a:t>
              </a:r>
            </a:p>
            <a:p>
              <a:r>
                <a:rPr lang="en-US" sz="1100" dirty="0">
                  <a:solidFill>
                    <a:schemeClr val="tx1"/>
                  </a:solidFill>
                </a:rPr>
                <a:t>He, him and his clearly refers to James. However, the pronoun THEY has no antecedent at all. One might think that THEY refers to friends, but the word friends is never mentioned in the sentence, only the word friendship is. Therefore, the sentence is incorrect</a:t>
              </a:r>
            </a:p>
            <a:p>
              <a:endParaRPr lang="en-US" sz="1100" dirty="0">
                <a:solidFill>
                  <a:schemeClr val="tx1"/>
                </a:solidFill>
              </a:endParaRPr>
            </a:p>
          </p:txBody>
        </p:sp>
        <p:sp>
          <p:nvSpPr>
            <p:cNvPr id="6" name="Rectangle 5"/>
            <p:cNvSpPr/>
            <p:nvPr/>
          </p:nvSpPr>
          <p:spPr>
            <a:xfrm>
              <a:off x="107504" y="692696"/>
              <a:ext cx="3888866"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rPr>
                <a:t>A pronoun must refer to one and ONLY one antecedent (noun)</a:t>
              </a:r>
            </a:p>
          </p:txBody>
        </p:sp>
      </p:grpSp>
      <p:grpSp>
        <p:nvGrpSpPr>
          <p:cNvPr id="9" name="Group 8"/>
          <p:cNvGrpSpPr/>
          <p:nvPr/>
        </p:nvGrpSpPr>
        <p:grpSpPr>
          <a:xfrm>
            <a:off x="5075621" y="764704"/>
            <a:ext cx="3888867" cy="5372134"/>
            <a:chOff x="4955568" y="692696"/>
            <a:chExt cx="3888867" cy="5372134"/>
          </a:xfrm>
        </p:grpSpPr>
        <p:sp>
          <p:nvSpPr>
            <p:cNvPr id="5" name="Rectangle 4"/>
            <p:cNvSpPr/>
            <p:nvPr/>
          </p:nvSpPr>
          <p:spPr>
            <a:xfrm>
              <a:off x="4955568" y="1312302"/>
              <a:ext cx="3888867" cy="4752528"/>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100" dirty="0" smtClean="0">
                  <a:solidFill>
                    <a:schemeClr val="tx1"/>
                  </a:solidFill>
                </a:rPr>
                <a:t>After </a:t>
              </a:r>
              <a:r>
                <a:rPr lang="en-US" sz="1100" dirty="0">
                  <a:solidFill>
                    <a:schemeClr val="tx1"/>
                  </a:solidFill>
                </a:rPr>
                <a:t>finding the antecedent, check whether the pronoun agrees in number </a:t>
              </a:r>
            </a:p>
            <a:p>
              <a:r>
                <a:rPr lang="en-US" sz="1100" dirty="0">
                  <a:solidFill>
                    <a:schemeClr val="tx1"/>
                  </a:solidFill>
                </a:rPr>
                <a:t> </a:t>
              </a:r>
            </a:p>
            <a:p>
              <a:r>
                <a:rPr lang="en-US" sz="1100" b="1" dirty="0">
                  <a:solidFill>
                    <a:schemeClr val="tx1"/>
                  </a:solidFill>
                </a:rPr>
                <a:t>** The deadly four:  it, its, they, their</a:t>
              </a:r>
              <a:endParaRPr lang="en-US" sz="1100" dirty="0">
                <a:solidFill>
                  <a:schemeClr val="tx1"/>
                </a:solidFill>
              </a:endParaRPr>
            </a:p>
            <a:p>
              <a:endParaRPr lang="en-US" sz="1100" dirty="0" smtClean="0">
                <a:solidFill>
                  <a:schemeClr val="tx1"/>
                </a:solidFill>
              </a:endParaRPr>
            </a:p>
            <a:p>
              <a:pPr marL="174625" lvl="2" indent="-174625">
                <a:buFont typeface="Arial" pitchFamily="34" charset="0"/>
                <a:buChar char="•"/>
              </a:pPr>
              <a:r>
                <a:rPr lang="en-US" sz="1100" b="1" dirty="0">
                  <a:solidFill>
                    <a:schemeClr val="tx1"/>
                  </a:solidFill>
                </a:rPr>
                <a:t>Incorrec</a:t>
              </a:r>
              <a:r>
                <a:rPr lang="en-US" sz="1100" dirty="0">
                  <a:solidFill>
                    <a:schemeClr val="tx1"/>
                  </a:solidFill>
                </a:rPr>
                <a:t>t: Police work is very important as THEY help to enforce the laws of the state</a:t>
              </a:r>
            </a:p>
            <a:p>
              <a:pPr marL="174625" lvl="2" indent="-174625">
                <a:buFont typeface="Arial" pitchFamily="34" charset="0"/>
                <a:buChar char="•"/>
              </a:pPr>
              <a:r>
                <a:rPr lang="en-US" sz="1100" b="1" dirty="0">
                  <a:solidFill>
                    <a:schemeClr val="tx1"/>
                  </a:solidFill>
                </a:rPr>
                <a:t>Correct:</a:t>
              </a:r>
              <a:r>
                <a:rPr lang="en-US" sz="1100" dirty="0">
                  <a:solidFill>
                    <a:schemeClr val="tx1"/>
                  </a:solidFill>
                </a:rPr>
                <a:t> Policemen are very important as THEY help to enforce the laws of the state</a:t>
              </a:r>
            </a:p>
            <a:p>
              <a:pPr marL="174625" lvl="2" indent="-174625">
                <a:buFont typeface="Arial" pitchFamily="34" charset="0"/>
                <a:buChar char="•"/>
              </a:pPr>
              <a:r>
                <a:rPr lang="en-US" sz="1100" b="1" dirty="0">
                  <a:solidFill>
                    <a:schemeClr val="tx1"/>
                  </a:solidFill>
                </a:rPr>
                <a:t>Correct:</a:t>
              </a:r>
              <a:r>
                <a:rPr lang="en-US" sz="1100" dirty="0">
                  <a:solidFill>
                    <a:schemeClr val="tx1"/>
                  </a:solidFill>
                </a:rPr>
                <a:t> Police work is very important as IT is the backbone of the state</a:t>
              </a:r>
            </a:p>
            <a:p>
              <a:r>
                <a:rPr lang="en-US" sz="1100" dirty="0">
                  <a:solidFill>
                    <a:schemeClr val="tx1"/>
                  </a:solidFill>
                </a:rPr>
                <a:t> </a:t>
              </a:r>
            </a:p>
            <a:p>
              <a:r>
                <a:rPr lang="en-US" sz="1100" u="sng" dirty="0">
                  <a:solidFill>
                    <a:schemeClr val="tx1"/>
                  </a:solidFill>
                </a:rPr>
                <a:t>Example # 1</a:t>
              </a:r>
              <a:endParaRPr lang="en-US" sz="1100" dirty="0">
                <a:solidFill>
                  <a:schemeClr val="tx1"/>
                </a:solidFill>
              </a:endParaRPr>
            </a:p>
            <a:p>
              <a:pPr marL="174625" lvl="2" indent="-174625">
                <a:buFont typeface="Arial" pitchFamily="34" charset="0"/>
                <a:buChar char="•"/>
              </a:pPr>
              <a:r>
                <a:rPr lang="en-US" sz="1100" b="1" dirty="0">
                  <a:solidFill>
                    <a:schemeClr val="tx1"/>
                  </a:solidFill>
                </a:rPr>
                <a:t>Incorrect</a:t>
              </a:r>
              <a:r>
                <a:rPr lang="en-US" sz="1100" dirty="0">
                  <a:solidFill>
                    <a:schemeClr val="tx1"/>
                  </a:solidFill>
                </a:rPr>
                <a:t>: When the person calls, take down THEIR phone number</a:t>
              </a:r>
            </a:p>
            <a:p>
              <a:pPr marL="174625" lvl="2" indent="-174625">
                <a:buFont typeface="Arial" pitchFamily="34" charset="0"/>
                <a:buChar char="•"/>
              </a:pPr>
              <a:r>
                <a:rPr lang="en-US" sz="1100" b="1" dirty="0">
                  <a:solidFill>
                    <a:schemeClr val="tx1"/>
                  </a:solidFill>
                </a:rPr>
                <a:t>Correct</a:t>
              </a:r>
              <a:r>
                <a:rPr lang="en-US" sz="1100" dirty="0">
                  <a:solidFill>
                    <a:schemeClr val="tx1"/>
                  </a:solidFill>
                </a:rPr>
                <a:t>: When the person calls, take down HIS phone number</a:t>
              </a:r>
            </a:p>
            <a:p>
              <a:pPr marL="174625" lvl="2" indent="-174625">
                <a:buFont typeface="Arial" pitchFamily="34" charset="0"/>
                <a:buChar char="•"/>
              </a:pPr>
              <a:r>
                <a:rPr lang="en-US" sz="1100" b="1" dirty="0">
                  <a:solidFill>
                    <a:schemeClr val="tx1"/>
                  </a:solidFill>
                </a:rPr>
                <a:t>Correct:</a:t>
              </a:r>
              <a:r>
                <a:rPr lang="en-US" sz="1100" dirty="0">
                  <a:solidFill>
                    <a:schemeClr val="tx1"/>
                  </a:solidFill>
                </a:rPr>
                <a:t> When the people call, take down THEIR phone </a:t>
              </a:r>
              <a:r>
                <a:rPr lang="en-US" sz="1100" dirty="0" smtClean="0">
                  <a:solidFill>
                    <a:schemeClr val="tx1"/>
                  </a:solidFill>
                </a:rPr>
                <a:t>number</a:t>
              </a:r>
            </a:p>
            <a:p>
              <a:pPr marL="0" lvl="2"/>
              <a:endParaRPr lang="en-US" sz="1100" dirty="0">
                <a:solidFill>
                  <a:schemeClr val="tx1"/>
                </a:solidFill>
              </a:endParaRPr>
            </a:p>
            <a:p>
              <a:r>
                <a:rPr lang="en-US" sz="1100" u="sng" dirty="0">
                  <a:solidFill>
                    <a:schemeClr val="tx1"/>
                  </a:solidFill>
                </a:rPr>
                <a:t>Example # 2</a:t>
              </a:r>
              <a:endParaRPr lang="en-US" sz="1100" dirty="0">
                <a:solidFill>
                  <a:schemeClr val="tx1"/>
                </a:solidFill>
              </a:endParaRPr>
            </a:p>
            <a:p>
              <a:pPr marL="174625" lvl="2" indent="-174625">
                <a:buFont typeface="Arial" pitchFamily="34" charset="0"/>
                <a:buChar char="•"/>
              </a:pPr>
              <a:r>
                <a:rPr lang="en-US" sz="1100" b="1" dirty="0">
                  <a:solidFill>
                    <a:schemeClr val="tx1"/>
                  </a:solidFill>
                </a:rPr>
                <a:t>Incorrect:</a:t>
              </a:r>
              <a:r>
                <a:rPr lang="en-US" sz="1100" dirty="0">
                  <a:solidFill>
                    <a:schemeClr val="tx1"/>
                  </a:solidFill>
                </a:rPr>
                <a:t> Everyone here will need THEIR own pencil</a:t>
              </a:r>
            </a:p>
            <a:p>
              <a:pPr marL="174625" lvl="2" indent="-174625">
                <a:buFont typeface="Arial" pitchFamily="34" charset="0"/>
                <a:buChar char="•"/>
              </a:pPr>
              <a:r>
                <a:rPr lang="en-US" sz="1100" b="1" dirty="0">
                  <a:solidFill>
                    <a:schemeClr val="tx1"/>
                  </a:solidFill>
                </a:rPr>
                <a:t>Correct:</a:t>
              </a:r>
              <a:r>
                <a:rPr lang="en-US" sz="1100" dirty="0">
                  <a:solidFill>
                    <a:schemeClr val="tx1"/>
                  </a:solidFill>
                </a:rPr>
                <a:t> Everyone here will need HIS own pencil </a:t>
              </a:r>
            </a:p>
            <a:p>
              <a:endParaRPr lang="en-US" sz="1100" dirty="0">
                <a:solidFill>
                  <a:schemeClr val="tx1"/>
                </a:solidFill>
              </a:endParaRPr>
            </a:p>
          </p:txBody>
        </p:sp>
        <p:sp>
          <p:nvSpPr>
            <p:cNvPr id="7" name="Rectangle 6"/>
            <p:cNvSpPr/>
            <p:nvPr/>
          </p:nvSpPr>
          <p:spPr>
            <a:xfrm>
              <a:off x="4955569" y="692696"/>
              <a:ext cx="3888866"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rPr>
                <a:t>Pronoun must agree in number (singular/plural) with the antecedent </a:t>
              </a:r>
            </a:p>
          </p:txBody>
        </p:sp>
      </p:grpSp>
    </p:spTree>
    <p:extLst>
      <p:ext uri="{BB962C8B-B14F-4D97-AF65-F5344CB8AC3E}">
        <p14:creationId xmlns:p14="http://schemas.microsoft.com/office/powerpoint/2010/main" val="31224883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PRONOUNS – 2  </a:t>
            </a:r>
            <a:endParaRPr lang="en-US" dirty="0"/>
          </a:p>
        </p:txBody>
      </p:sp>
      <p:sp>
        <p:nvSpPr>
          <p:cNvPr id="4" name="Rectangle 3"/>
          <p:cNvSpPr/>
          <p:nvPr/>
        </p:nvSpPr>
        <p:spPr>
          <a:xfrm>
            <a:off x="227557" y="1393010"/>
            <a:ext cx="3888434" cy="4700286"/>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100" b="1" dirty="0" smtClean="0">
              <a:solidFill>
                <a:schemeClr val="tx1"/>
              </a:solidFill>
            </a:endParaRPr>
          </a:p>
          <a:p>
            <a:r>
              <a:rPr lang="en-US" sz="1100" b="1" dirty="0" smtClean="0">
                <a:solidFill>
                  <a:schemeClr val="tx1"/>
                </a:solidFill>
              </a:rPr>
              <a:t>Possessive </a:t>
            </a:r>
            <a:r>
              <a:rPr lang="en-US" sz="1100" b="1" dirty="0">
                <a:solidFill>
                  <a:schemeClr val="tx1"/>
                </a:solidFill>
              </a:rPr>
              <a:t>pronouns can refer back to possessive nouns. However, subject and object pronouns may NOT refer back to possessive nouns. </a:t>
            </a:r>
            <a:r>
              <a:rPr lang="en-US" sz="1100" dirty="0">
                <a:solidFill>
                  <a:schemeClr val="tx1"/>
                </a:solidFill>
              </a:rPr>
              <a:t>Subject and object pronouns may only refer back to subject and object </a:t>
            </a:r>
            <a:r>
              <a:rPr lang="en-US" sz="1100" dirty="0" smtClean="0">
                <a:solidFill>
                  <a:schemeClr val="tx1"/>
                </a:solidFill>
              </a:rPr>
              <a:t>nouns</a:t>
            </a:r>
          </a:p>
          <a:p>
            <a:endParaRPr lang="en-US" sz="1100" dirty="0">
              <a:solidFill>
                <a:schemeClr val="tx1"/>
              </a:solidFill>
            </a:endParaRPr>
          </a:p>
          <a:p>
            <a:pPr marL="174625" lvl="2" indent="-174625">
              <a:buFont typeface="Arial" pitchFamily="34" charset="0"/>
              <a:buChar char="•"/>
            </a:pPr>
            <a:r>
              <a:rPr lang="en-US" sz="1100" dirty="0">
                <a:solidFill>
                  <a:schemeClr val="tx1"/>
                </a:solidFill>
              </a:rPr>
              <a:t>Incorrect: Jose’s room is so messy that </a:t>
            </a:r>
            <a:r>
              <a:rPr lang="en-US" sz="1100" b="1" dirty="0">
                <a:solidFill>
                  <a:schemeClr val="tx1"/>
                </a:solidFill>
              </a:rPr>
              <a:t>his</a:t>
            </a:r>
            <a:r>
              <a:rPr lang="en-US" sz="1100" dirty="0">
                <a:solidFill>
                  <a:schemeClr val="tx1"/>
                </a:solidFill>
              </a:rPr>
              <a:t> mother calls </a:t>
            </a:r>
            <a:r>
              <a:rPr lang="en-US" sz="1100" b="1" dirty="0">
                <a:solidFill>
                  <a:schemeClr val="tx1"/>
                </a:solidFill>
              </a:rPr>
              <a:t>HIM</a:t>
            </a:r>
            <a:r>
              <a:rPr lang="en-US" sz="1100" dirty="0">
                <a:solidFill>
                  <a:schemeClr val="tx1"/>
                </a:solidFill>
              </a:rPr>
              <a:t> a pig</a:t>
            </a:r>
          </a:p>
          <a:p>
            <a:pPr marL="174625" lvl="2" indent="-174625">
              <a:buFont typeface="Arial" pitchFamily="34" charset="0"/>
              <a:buChar char="•"/>
            </a:pPr>
            <a:r>
              <a:rPr lang="en-US" sz="1100" dirty="0">
                <a:solidFill>
                  <a:schemeClr val="tx1"/>
                </a:solidFill>
              </a:rPr>
              <a:t>Correct: </a:t>
            </a:r>
            <a:r>
              <a:rPr lang="en-US" sz="1100" b="1" dirty="0">
                <a:solidFill>
                  <a:schemeClr val="tx1"/>
                </a:solidFill>
              </a:rPr>
              <a:t>Jose’s</a:t>
            </a:r>
            <a:r>
              <a:rPr lang="en-US" sz="1100" dirty="0">
                <a:solidFill>
                  <a:schemeClr val="tx1"/>
                </a:solidFill>
              </a:rPr>
              <a:t> room is so messy that </a:t>
            </a:r>
            <a:r>
              <a:rPr lang="en-US" sz="1100" b="1" dirty="0">
                <a:solidFill>
                  <a:schemeClr val="tx1"/>
                </a:solidFill>
              </a:rPr>
              <a:t>his</a:t>
            </a:r>
            <a:r>
              <a:rPr lang="en-US" sz="1100" dirty="0">
                <a:solidFill>
                  <a:schemeClr val="tx1"/>
                </a:solidFill>
              </a:rPr>
              <a:t> mother calls </a:t>
            </a:r>
            <a:r>
              <a:rPr lang="en-US" sz="1100" b="1" dirty="0">
                <a:solidFill>
                  <a:schemeClr val="tx1"/>
                </a:solidFill>
              </a:rPr>
              <a:t>Jose</a:t>
            </a:r>
            <a:r>
              <a:rPr lang="en-US" sz="1100" dirty="0">
                <a:solidFill>
                  <a:schemeClr val="tx1"/>
                </a:solidFill>
              </a:rPr>
              <a:t> a pig</a:t>
            </a:r>
          </a:p>
          <a:p>
            <a:endParaRPr lang="en-US" sz="1100" dirty="0">
              <a:solidFill>
                <a:schemeClr val="tx1"/>
              </a:solidFill>
            </a:endParaRPr>
          </a:p>
          <a:p>
            <a:endParaRPr lang="en-US" sz="1100" dirty="0">
              <a:solidFill>
                <a:schemeClr val="tx1"/>
              </a:solidFill>
            </a:endParaRPr>
          </a:p>
        </p:txBody>
      </p:sp>
      <p:sp>
        <p:nvSpPr>
          <p:cNvPr id="6" name="Rectangle 5"/>
          <p:cNvSpPr/>
          <p:nvPr/>
        </p:nvSpPr>
        <p:spPr>
          <a:xfrm>
            <a:off x="227557" y="764704"/>
            <a:ext cx="3888866"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rPr>
              <a:t>POSSESSIVE POISON </a:t>
            </a:r>
            <a:endParaRPr lang="en-US" sz="1100" b="1" dirty="0">
              <a:solidFill>
                <a:schemeClr val="tx1"/>
              </a:solidFill>
            </a:endParaRPr>
          </a:p>
        </p:txBody>
      </p:sp>
      <p:sp>
        <p:nvSpPr>
          <p:cNvPr id="5" name="Rectangle 4"/>
          <p:cNvSpPr/>
          <p:nvPr/>
        </p:nvSpPr>
        <p:spPr>
          <a:xfrm>
            <a:off x="5075621" y="1384310"/>
            <a:ext cx="3888867" cy="4752528"/>
          </a:xfrm>
          <a:prstGeom prst="rect">
            <a:avLst/>
          </a:prstGeom>
          <a:solidFill>
            <a:srgbClr val="B3A2C7">
              <a:alpha val="50196"/>
            </a:srgb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100" b="1" dirty="0" smtClean="0">
              <a:solidFill>
                <a:schemeClr val="tx1"/>
              </a:solidFill>
            </a:endParaRPr>
          </a:p>
          <a:p>
            <a:r>
              <a:rPr lang="en-US" sz="1100" b="1" dirty="0" smtClean="0">
                <a:solidFill>
                  <a:schemeClr val="tx1"/>
                </a:solidFill>
              </a:rPr>
              <a:t>Never </a:t>
            </a:r>
            <a:r>
              <a:rPr lang="en-US" sz="1100" b="1" dirty="0">
                <a:solidFill>
                  <a:schemeClr val="tx1"/>
                </a:solidFill>
              </a:rPr>
              <a:t>use one or one’s to refer back to any antecedent except one. Similar for </a:t>
            </a:r>
            <a:r>
              <a:rPr lang="en-US" sz="1100" b="1" dirty="0" smtClean="0">
                <a:solidFill>
                  <a:schemeClr val="tx1"/>
                </a:solidFill>
              </a:rPr>
              <a:t>you</a:t>
            </a:r>
          </a:p>
          <a:p>
            <a:endParaRPr lang="en-US" sz="1100" b="1" dirty="0">
              <a:solidFill>
                <a:schemeClr val="tx1"/>
              </a:solidFill>
            </a:endParaRPr>
          </a:p>
          <a:p>
            <a:r>
              <a:rPr lang="en-US" sz="1100" u="sng" dirty="0">
                <a:solidFill>
                  <a:schemeClr val="tx1"/>
                </a:solidFill>
              </a:rPr>
              <a:t>Example # 1</a:t>
            </a:r>
            <a:endParaRPr lang="en-US" sz="1100" dirty="0">
              <a:solidFill>
                <a:schemeClr val="tx1"/>
              </a:solidFill>
            </a:endParaRPr>
          </a:p>
          <a:p>
            <a:pPr marL="174625" lvl="2" indent="-174625">
              <a:buFont typeface="Arial" pitchFamily="34" charset="0"/>
              <a:buChar char="•"/>
            </a:pPr>
            <a:r>
              <a:rPr lang="en-US" sz="1100" dirty="0">
                <a:solidFill>
                  <a:schemeClr val="tx1"/>
                </a:solidFill>
              </a:rPr>
              <a:t>Incorrect: A person should leave a light on in an empty house if one wants to give the impression that someone is at home </a:t>
            </a:r>
          </a:p>
          <a:p>
            <a:pPr marL="174625" lvl="2" indent="-174625">
              <a:buFont typeface="Arial" pitchFamily="34" charset="0"/>
              <a:buChar char="•"/>
            </a:pPr>
            <a:r>
              <a:rPr lang="en-US" sz="1100" dirty="0">
                <a:solidFill>
                  <a:schemeClr val="tx1"/>
                </a:solidFill>
              </a:rPr>
              <a:t>Correct: Incorrect: A person should leave a light on in an empty house if he or she wants to give the impression that someone is at home </a:t>
            </a:r>
          </a:p>
          <a:p>
            <a:pPr marL="174625" lvl="2" indent="-174625">
              <a:buFont typeface="Arial" pitchFamily="34" charset="0"/>
              <a:buChar char="•"/>
            </a:pPr>
            <a:r>
              <a:rPr lang="en-US" sz="1100" dirty="0">
                <a:solidFill>
                  <a:schemeClr val="tx1"/>
                </a:solidFill>
              </a:rPr>
              <a:t>Correct: One should leave a light on in an empty house if one wants to give the impression that someone is at home</a:t>
            </a:r>
          </a:p>
          <a:p>
            <a:r>
              <a:rPr lang="en-US" sz="1100" dirty="0">
                <a:solidFill>
                  <a:schemeClr val="tx1"/>
                </a:solidFill>
              </a:rPr>
              <a:t> </a:t>
            </a:r>
          </a:p>
          <a:p>
            <a:r>
              <a:rPr lang="en-US" sz="1100" u="sng" dirty="0">
                <a:solidFill>
                  <a:schemeClr val="tx1"/>
                </a:solidFill>
              </a:rPr>
              <a:t>Example # 2</a:t>
            </a:r>
            <a:endParaRPr lang="en-US" sz="1100" dirty="0">
              <a:solidFill>
                <a:schemeClr val="tx1"/>
              </a:solidFill>
            </a:endParaRPr>
          </a:p>
          <a:p>
            <a:pPr marL="171450" lvl="0" indent="-171450">
              <a:buFont typeface="Arial" pitchFamily="34" charset="0"/>
              <a:buChar char="•"/>
            </a:pPr>
            <a:r>
              <a:rPr lang="en-US" sz="1100" b="1" dirty="0">
                <a:solidFill>
                  <a:schemeClr val="tx1"/>
                </a:solidFill>
              </a:rPr>
              <a:t>Incorrect:</a:t>
            </a:r>
            <a:r>
              <a:rPr lang="en-US" sz="1100" dirty="0">
                <a:solidFill>
                  <a:schemeClr val="tx1"/>
                </a:solidFill>
              </a:rPr>
              <a:t> One should have their teeth checked every </a:t>
            </a:r>
            <a:r>
              <a:rPr lang="en-US" sz="1100" dirty="0" smtClean="0">
                <a:solidFill>
                  <a:schemeClr val="tx1"/>
                </a:solidFill>
              </a:rPr>
              <a:t>six months</a:t>
            </a:r>
            <a:endParaRPr lang="en-US" sz="1100" dirty="0">
              <a:solidFill>
                <a:schemeClr val="tx1"/>
              </a:solidFill>
            </a:endParaRPr>
          </a:p>
          <a:p>
            <a:pPr marL="171450" lvl="0" indent="-171450">
              <a:buFont typeface="Arial" pitchFamily="34" charset="0"/>
              <a:buChar char="•"/>
            </a:pPr>
            <a:r>
              <a:rPr lang="en-US" sz="1100" b="1" dirty="0">
                <a:solidFill>
                  <a:schemeClr val="tx1"/>
                </a:solidFill>
              </a:rPr>
              <a:t>Correct:</a:t>
            </a:r>
            <a:r>
              <a:rPr lang="en-US" sz="1100" dirty="0">
                <a:solidFill>
                  <a:schemeClr val="tx1"/>
                </a:solidFill>
              </a:rPr>
              <a:t> One should have one's teeth checked every six months</a:t>
            </a:r>
          </a:p>
          <a:p>
            <a:pPr marL="171450" indent="-171450">
              <a:buFont typeface="Arial" pitchFamily="34" charset="0"/>
              <a:buChar char="•"/>
            </a:pPr>
            <a:r>
              <a:rPr lang="en-US" sz="1100" b="1" dirty="0">
                <a:solidFill>
                  <a:schemeClr val="tx1"/>
                </a:solidFill>
              </a:rPr>
              <a:t>Correct:</a:t>
            </a:r>
            <a:r>
              <a:rPr lang="en-US" sz="1100" dirty="0">
                <a:solidFill>
                  <a:schemeClr val="tx1"/>
                </a:solidFill>
              </a:rPr>
              <a:t> You should have your teeth checked every six months</a:t>
            </a:r>
            <a:endParaRPr lang="en-US" sz="1100" b="1" dirty="0" smtClean="0">
              <a:solidFill>
                <a:schemeClr val="tx1"/>
              </a:solidFill>
            </a:endParaRPr>
          </a:p>
          <a:p>
            <a:endParaRPr lang="en-US" sz="1100" dirty="0">
              <a:solidFill>
                <a:schemeClr val="tx1"/>
              </a:solidFill>
            </a:endParaRPr>
          </a:p>
        </p:txBody>
      </p:sp>
      <p:sp>
        <p:nvSpPr>
          <p:cNvPr id="7" name="Rectangle 6"/>
          <p:cNvSpPr/>
          <p:nvPr/>
        </p:nvSpPr>
        <p:spPr>
          <a:xfrm>
            <a:off x="5075622" y="764704"/>
            <a:ext cx="3888866" cy="648072"/>
          </a:xfrm>
          <a:prstGeom prst="rect">
            <a:avLst/>
          </a:prstGeom>
          <a:solidFill>
            <a:schemeClr val="accent4">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rPr>
              <a:t>IMPERSONAL PRONOUNS – ONE / YOU </a:t>
            </a:r>
            <a:endParaRPr lang="en-US" sz="1100" b="1" dirty="0">
              <a:solidFill>
                <a:schemeClr val="tx1"/>
              </a:solidFill>
            </a:endParaRPr>
          </a:p>
        </p:txBody>
      </p:sp>
    </p:spTree>
    <p:extLst>
      <p:ext uri="{BB962C8B-B14F-4D97-AF65-F5344CB8AC3E}">
        <p14:creationId xmlns:p14="http://schemas.microsoft.com/office/powerpoint/2010/main" val="3643622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 </a:t>
            </a:r>
            <a:endParaRPr lang="en-US" dirty="0"/>
          </a:p>
        </p:txBody>
      </p:sp>
      <p:sp>
        <p:nvSpPr>
          <p:cNvPr id="4" name="Rounded Rectangle 3"/>
          <p:cNvSpPr/>
          <p:nvPr/>
        </p:nvSpPr>
        <p:spPr>
          <a:xfrm>
            <a:off x="1835696" y="836711"/>
            <a:ext cx="5580620" cy="792088"/>
          </a:xfrm>
          <a:prstGeom prst="roundRect">
            <a:avLst/>
          </a:prstGeom>
          <a:solidFill>
            <a:srgbClr val="92D050"/>
          </a:solidFill>
          <a:ln>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t>A modifier or a modifying phrase </a:t>
            </a:r>
            <a:r>
              <a:rPr lang="en-US" sz="1200" b="1" dirty="0"/>
              <a:t>describes someone or something in the sentence</a:t>
            </a:r>
            <a:r>
              <a:rPr lang="en-US" sz="1200" dirty="0"/>
              <a:t> </a:t>
            </a:r>
          </a:p>
          <a:p>
            <a:r>
              <a:rPr lang="en-US" sz="1200" dirty="0"/>
              <a:t>A modifier must always be placed as close as possible to the word it's modifying</a:t>
            </a:r>
          </a:p>
        </p:txBody>
      </p:sp>
      <p:sp>
        <p:nvSpPr>
          <p:cNvPr id="5" name="Rounded Rectangle 4"/>
          <p:cNvSpPr/>
          <p:nvPr/>
        </p:nvSpPr>
        <p:spPr>
          <a:xfrm>
            <a:off x="251520" y="2204864"/>
            <a:ext cx="3600400" cy="4320480"/>
          </a:xfrm>
          <a:prstGeom prst="roundRect">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tx1"/>
                </a:solidFill>
              </a:rPr>
              <a:t>ADJECTIVES</a:t>
            </a:r>
          </a:p>
          <a:p>
            <a:pPr algn="ctr"/>
            <a:endParaRPr lang="en-US" sz="1000" dirty="0">
              <a:solidFill>
                <a:schemeClr val="tx1"/>
              </a:solidFill>
            </a:endParaRPr>
          </a:p>
          <a:p>
            <a:r>
              <a:rPr lang="en-US" sz="1000" dirty="0">
                <a:solidFill>
                  <a:schemeClr val="tx1"/>
                </a:solidFill>
              </a:rPr>
              <a:t>An </a:t>
            </a:r>
            <a:r>
              <a:rPr lang="en-US" sz="1000" b="1" dirty="0">
                <a:solidFill>
                  <a:schemeClr val="tx1"/>
                </a:solidFill>
              </a:rPr>
              <a:t>adjective</a:t>
            </a:r>
            <a:r>
              <a:rPr lang="en-US" sz="1000" dirty="0">
                <a:solidFill>
                  <a:schemeClr val="tx1"/>
                </a:solidFill>
              </a:rPr>
              <a:t> describes </a:t>
            </a:r>
            <a:r>
              <a:rPr lang="en-US" sz="1000" b="1" dirty="0">
                <a:solidFill>
                  <a:schemeClr val="tx1"/>
                </a:solidFill>
              </a:rPr>
              <a:t>ONLY</a:t>
            </a:r>
            <a:r>
              <a:rPr lang="en-US" sz="1000" dirty="0">
                <a:solidFill>
                  <a:schemeClr val="tx1"/>
                </a:solidFill>
              </a:rPr>
              <a:t> a noun or pronoun and answers the questions:  how many, which one, what kind?</a:t>
            </a:r>
          </a:p>
          <a:p>
            <a:r>
              <a:rPr lang="en-US" sz="1000" dirty="0">
                <a:solidFill>
                  <a:schemeClr val="tx1"/>
                </a:solidFill>
              </a:rPr>
              <a:t> </a:t>
            </a:r>
          </a:p>
          <a:p>
            <a:r>
              <a:rPr lang="en-US" sz="1000" dirty="0">
                <a:solidFill>
                  <a:schemeClr val="tx1"/>
                </a:solidFill>
              </a:rPr>
              <a:t>The following “sense” verbs (verbs that describe someone's sensation or feeling or perception) require adjective modifiers</a:t>
            </a:r>
            <a:r>
              <a:rPr lang="en-US" sz="1000" dirty="0" smtClean="0">
                <a:solidFill>
                  <a:schemeClr val="tx1"/>
                </a:solidFill>
              </a:rPr>
              <a:t>:</a:t>
            </a:r>
            <a:endParaRPr lang="en-US" sz="1000" dirty="0">
              <a:solidFill>
                <a:schemeClr val="tx1"/>
              </a:solidFill>
            </a:endParaRPr>
          </a:p>
          <a:p>
            <a:pPr marL="285750" indent="-285750">
              <a:buFontTx/>
              <a:buChar char="-"/>
            </a:pPr>
            <a:r>
              <a:rPr lang="en-US" sz="1000" dirty="0" smtClean="0">
                <a:solidFill>
                  <a:schemeClr val="tx1"/>
                </a:solidFill>
              </a:rPr>
              <a:t>Sound</a:t>
            </a:r>
          </a:p>
          <a:p>
            <a:pPr marL="285750" indent="-285750">
              <a:buFontTx/>
              <a:buChar char="-"/>
            </a:pPr>
            <a:r>
              <a:rPr lang="en-US" sz="1000" dirty="0" smtClean="0">
                <a:solidFill>
                  <a:schemeClr val="tx1"/>
                </a:solidFill>
              </a:rPr>
              <a:t>Look</a:t>
            </a:r>
          </a:p>
          <a:p>
            <a:pPr marL="285750" indent="-285750">
              <a:buFontTx/>
              <a:buChar char="-"/>
            </a:pPr>
            <a:r>
              <a:rPr lang="en-US" sz="1000" dirty="0" smtClean="0">
                <a:solidFill>
                  <a:schemeClr val="tx1"/>
                </a:solidFill>
              </a:rPr>
              <a:t>Smell</a:t>
            </a:r>
          </a:p>
          <a:p>
            <a:pPr marL="285750" indent="-285750">
              <a:buFontTx/>
              <a:buChar char="-"/>
            </a:pPr>
            <a:r>
              <a:rPr lang="en-US" sz="1000" dirty="0" smtClean="0">
                <a:solidFill>
                  <a:schemeClr val="tx1"/>
                </a:solidFill>
              </a:rPr>
              <a:t>Taste </a:t>
            </a:r>
          </a:p>
          <a:p>
            <a:pPr marL="285750" indent="-285750">
              <a:buFontTx/>
              <a:buChar char="-"/>
            </a:pPr>
            <a:r>
              <a:rPr lang="en-US" sz="1000" dirty="0" smtClean="0">
                <a:solidFill>
                  <a:schemeClr val="tx1"/>
                </a:solidFill>
              </a:rPr>
              <a:t>Feel</a:t>
            </a:r>
          </a:p>
          <a:p>
            <a:pPr marL="285750" indent="-285750">
              <a:buFontTx/>
              <a:buChar char="-"/>
            </a:pPr>
            <a:r>
              <a:rPr lang="en-US" sz="1000" dirty="0" smtClean="0">
                <a:solidFill>
                  <a:schemeClr val="tx1"/>
                </a:solidFill>
              </a:rPr>
              <a:t>Seem</a:t>
            </a:r>
          </a:p>
          <a:p>
            <a:pPr marL="285750" indent="-285750">
              <a:buFontTx/>
              <a:buChar char="-"/>
            </a:pPr>
            <a:endParaRPr lang="en-US" sz="1000" dirty="0">
              <a:solidFill>
                <a:schemeClr val="tx1"/>
              </a:solidFill>
            </a:endParaRPr>
          </a:p>
          <a:p>
            <a:pPr marL="171450" lvl="0" indent="-171450">
              <a:buFont typeface="Arial" pitchFamily="34" charset="0"/>
              <a:buChar char="•"/>
            </a:pPr>
            <a:r>
              <a:rPr lang="en-US" sz="1000" dirty="0">
                <a:solidFill>
                  <a:schemeClr val="tx1"/>
                </a:solidFill>
              </a:rPr>
              <a:t>The </a:t>
            </a:r>
            <a:r>
              <a:rPr lang="en-US" sz="1000" b="1" dirty="0">
                <a:solidFill>
                  <a:schemeClr val="tx1"/>
                </a:solidFill>
              </a:rPr>
              <a:t>smart</a:t>
            </a:r>
            <a:r>
              <a:rPr lang="en-US" sz="1000" dirty="0">
                <a:solidFill>
                  <a:schemeClr val="tx1"/>
                </a:solidFill>
              </a:rPr>
              <a:t> man acts </a:t>
            </a:r>
            <a:r>
              <a:rPr lang="en-US" sz="1000" b="1" dirty="0">
                <a:solidFill>
                  <a:schemeClr val="tx1"/>
                </a:solidFill>
              </a:rPr>
              <a:t>quickly</a:t>
            </a:r>
            <a:r>
              <a:rPr lang="en-US" sz="1000" dirty="0">
                <a:solidFill>
                  <a:schemeClr val="tx1"/>
                </a:solidFill>
              </a:rPr>
              <a:t> </a:t>
            </a:r>
            <a:endParaRPr lang="en-US" sz="1000" dirty="0" smtClean="0">
              <a:solidFill>
                <a:schemeClr val="tx1"/>
              </a:solidFill>
            </a:endParaRPr>
          </a:p>
          <a:p>
            <a:pPr marL="171450" lvl="0" indent="-171450">
              <a:buFont typeface="Arial" pitchFamily="34" charset="0"/>
              <a:buChar char="•"/>
            </a:pPr>
            <a:r>
              <a:rPr lang="en-US" sz="1000" dirty="0" smtClean="0">
                <a:solidFill>
                  <a:schemeClr val="tx1"/>
                </a:solidFill>
              </a:rPr>
              <a:t>The </a:t>
            </a:r>
            <a:r>
              <a:rPr lang="en-US" sz="1000" dirty="0">
                <a:solidFill>
                  <a:schemeClr val="tx1"/>
                </a:solidFill>
              </a:rPr>
              <a:t>adjective smart modifies the noun man, while the adverb quickly modifies the verb </a:t>
            </a:r>
            <a:r>
              <a:rPr lang="en-US" sz="1000" dirty="0" smtClean="0">
                <a:solidFill>
                  <a:schemeClr val="tx1"/>
                </a:solidFill>
              </a:rPr>
              <a:t>acts</a:t>
            </a:r>
          </a:p>
          <a:p>
            <a:pPr marL="171450" indent="-171450">
              <a:buFont typeface="Arial" pitchFamily="34" charset="0"/>
              <a:buChar char="•"/>
            </a:pPr>
            <a:endParaRPr lang="en-US" sz="1000" dirty="0">
              <a:solidFill>
                <a:schemeClr val="tx1"/>
              </a:solidFill>
            </a:endParaRPr>
          </a:p>
          <a:p>
            <a:pPr marL="171450" lvl="0" indent="-171450">
              <a:buFont typeface="Arial" pitchFamily="34" charset="0"/>
              <a:buChar char="•"/>
            </a:pPr>
            <a:r>
              <a:rPr lang="en-US" sz="1000" b="1" dirty="0">
                <a:solidFill>
                  <a:schemeClr val="tx1"/>
                </a:solidFill>
              </a:rPr>
              <a:t>Incorrect</a:t>
            </a:r>
            <a:r>
              <a:rPr lang="en-US" sz="1000" dirty="0">
                <a:solidFill>
                  <a:schemeClr val="tx1"/>
                </a:solidFill>
              </a:rPr>
              <a:t>: After she returned from the three-week vacation, she</a:t>
            </a:r>
            <a:r>
              <a:rPr lang="en-US" sz="1000" b="1" dirty="0">
                <a:solidFill>
                  <a:schemeClr val="tx1"/>
                </a:solidFill>
              </a:rPr>
              <a:t> looked</a:t>
            </a:r>
            <a:r>
              <a:rPr lang="en-US" sz="1000" dirty="0">
                <a:solidFill>
                  <a:schemeClr val="tx1"/>
                </a:solidFill>
              </a:rPr>
              <a:t> very</a:t>
            </a:r>
            <a:r>
              <a:rPr lang="en-US" sz="1000" b="1" dirty="0">
                <a:solidFill>
                  <a:schemeClr val="tx1"/>
                </a:solidFill>
              </a:rPr>
              <a:t> well (looked is a sense word, well is a adverb)</a:t>
            </a:r>
            <a:endParaRPr lang="en-US" sz="1000" dirty="0">
              <a:solidFill>
                <a:schemeClr val="tx1"/>
              </a:solidFill>
            </a:endParaRPr>
          </a:p>
          <a:p>
            <a:pPr marL="171450" lvl="0" indent="-171450">
              <a:buFont typeface="Arial" pitchFamily="34" charset="0"/>
              <a:buChar char="•"/>
            </a:pPr>
            <a:r>
              <a:rPr lang="en-US" sz="1000" b="1" dirty="0">
                <a:solidFill>
                  <a:schemeClr val="tx1"/>
                </a:solidFill>
              </a:rPr>
              <a:t>Correct:</a:t>
            </a:r>
            <a:r>
              <a:rPr lang="en-US" sz="1000" dirty="0">
                <a:solidFill>
                  <a:schemeClr val="tx1"/>
                </a:solidFill>
              </a:rPr>
              <a:t> After she returned from the three-week vacation, she</a:t>
            </a:r>
            <a:r>
              <a:rPr lang="en-US" sz="1000" b="1" dirty="0">
                <a:solidFill>
                  <a:schemeClr val="tx1"/>
                </a:solidFill>
              </a:rPr>
              <a:t> looked</a:t>
            </a:r>
            <a:r>
              <a:rPr lang="en-US" sz="1000" dirty="0">
                <a:solidFill>
                  <a:schemeClr val="tx1"/>
                </a:solidFill>
              </a:rPr>
              <a:t> very</a:t>
            </a:r>
            <a:r>
              <a:rPr lang="en-US" sz="1000" b="1" dirty="0">
                <a:solidFill>
                  <a:schemeClr val="tx1"/>
                </a:solidFill>
              </a:rPr>
              <a:t> good (adjective)</a:t>
            </a:r>
            <a:endParaRPr lang="en-US" sz="1000" dirty="0">
              <a:solidFill>
                <a:schemeClr val="tx1"/>
              </a:solidFill>
            </a:endParaRPr>
          </a:p>
          <a:p>
            <a:endParaRPr lang="en-US" sz="1000" dirty="0">
              <a:solidFill>
                <a:schemeClr val="tx1"/>
              </a:solidFill>
            </a:endParaRPr>
          </a:p>
          <a:p>
            <a:endParaRPr lang="en-US" sz="1000" dirty="0" smtClean="0">
              <a:solidFill>
                <a:schemeClr val="tx1"/>
              </a:solidFill>
            </a:endParaRPr>
          </a:p>
          <a:p>
            <a:pPr marL="285750" indent="-285750">
              <a:buFontTx/>
              <a:buChar char="-"/>
            </a:pPr>
            <a:endParaRPr lang="en-US" sz="1000" dirty="0" smtClean="0">
              <a:solidFill>
                <a:schemeClr val="tx1"/>
              </a:solidFill>
            </a:endParaRPr>
          </a:p>
        </p:txBody>
      </p:sp>
      <p:sp>
        <p:nvSpPr>
          <p:cNvPr id="6" name="Rounded Rectangle 5"/>
          <p:cNvSpPr/>
          <p:nvPr/>
        </p:nvSpPr>
        <p:spPr>
          <a:xfrm>
            <a:off x="5292080" y="2189042"/>
            <a:ext cx="3600400" cy="4320480"/>
          </a:xfrm>
          <a:prstGeom prst="roundRect">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200" b="1" dirty="0" smtClean="0">
                <a:solidFill>
                  <a:schemeClr val="tx1"/>
                </a:solidFill>
              </a:rPr>
              <a:t>ADVERBS</a:t>
            </a:r>
          </a:p>
          <a:p>
            <a:pPr algn="ctr"/>
            <a:endParaRPr lang="en-US" sz="1000" dirty="0">
              <a:solidFill>
                <a:schemeClr val="tx1"/>
              </a:solidFill>
            </a:endParaRPr>
          </a:p>
          <a:p>
            <a:r>
              <a:rPr lang="en-US" sz="1000" dirty="0">
                <a:solidFill>
                  <a:schemeClr val="tx1"/>
                </a:solidFill>
              </a:rPr>
              <a:t>An adverb usually modifies a verb, but it can also describe an adjective, another adverb, a preposition or a phrase. Many adverbs are formed by adding –</a:t>
            </a:r>
            <a:r>
              <a:rPr lang="en-US" sz="1000" dirty="0" err="1">
                <a:solidFill>
                  <a:schemeClr val="tx1"/>
                </a:solidFill>
              </a:rPr>
              <a:t>ly</a:t>
            </a:r>
            <a:r>
              <a:rPr lang="en-US" sz="1000" dirty="0">
                <a:solidFill>
                  <a:schemeClr val="tx1"/>
                </a:solidFill>
              </a:rPr>
              <a:t> to the </a:t>
            </a:r>
            <a:r>
              <a:rPr lang="en-US" sz="1000" dirty="0" smtClean="0">
                <a:solidFill>
                  <a:schemeClr val="tx1"/>
                </a:solidFill>
              </a:rPr>
              <a:t>adjective</a:t>
            </a:r>
          </a:p>
          <a:p>
            <a:endParaRPr lang="en-US" sz="1000" dirty="0" smtClean="0">
              <a:solidFill>
                <a:schemeClr val="tx1"/>
              </a:solidFill>
            </a:endParaRPr>
          </a:p>
          <a:p>
            <a:pPr marL="171450" lvl="0" indent="-171450">
              <a:buFont typeface="Arial" pitchFamily="34" charset="0"/>
              <a:buChar char="•"/>
            </a:pPr>
            <a:r>
              <a:rPr lang="en-US" sz="1000" dirty="0">
                <a:solidFill>
                  <a:schemeClr val="tx1"/>
                </a:solidFill>
              </a:rPr>
              <a:t>Incorrect: My friend is a</a:t>
            </a:r>
            <a:r>
              <a:rPr lang="en-US" sz="1000" b="1" dirty="0">
                <a:solidFill>
                  <a:schemeClr val="tx1"/>
                </a:solidFill>
              </a:rPr>
              <a:t> real</a:t>
            </a:r>
            <a:r>
              <a:rPr lang="en-US" sz="1000" dirty="0">
                <a:solidFill>
                  <a:schemeClr val="tx1"/>
                </a:solidFill>
              </a:rPr>
              <a:t> interesting person</a:t>
            </a:r>
          </a:p>
          <a:p>
            <a:pPr marL="171450" lvl="0" indent="-171450">
              <a:buFont typeface="Arial" pitchFamily="34" charset="0"/>
              <a:buChar char="•"/>
            </a:pPr>
            <a:r>
              <a:rPr lang="en-US" sz="1000" dirty="0">
                <a:solidFill>
                  <a:schemeClr val="tx1"/>
                </a:solidFill>
              </a:rPr>
              <a:t>Correct: My friend is a </a:t>
            </a:r>
            <a:r>
              <a:rPr lang="en-US" sz="1000" b="1" dirty="0">
                <a:solidFill>
                  <a:schemeClr val="tx1"/>
                </a:solidFill>
              </a:rPr>
              <a:t>really</a:t>
            </a:r>
            <a:r>
              <a:rPr lang="en-US" sz="1000" dirty="0">
                <a:solidFill>
                  <a:schemeClr val="tx1"/>
                </a:solidFill>
              </a:rPr>
              <a:t> interesting person </a:t>
            </a:r>
          </a:p>
          <a:p>
            <a:pPr marL="171450" lvl="0" indent="-171450">
              <a:buFont typeface="Arial" pitchFamily="34" charset="0"/>
              <a:buChar char="•"/>
            </a:pPr>
            <a:r>
              <a:rPr lang="en-US" sz="1000" dirty="0">
                <a:solidFill>
                  <a:schemeClr val="tx1"/>
                </a:solidFill>
              </a:rPr>
              <a:t>The adverb </a:t>
            </a:r>
            <a:r>
              <a:rPr lang="en-US" sz="1000" b="1" dirty="0">
                <a:solidFill>
                  <a:schemeClr val="tx1"/>
                </a:solidFill>
              </a:rPr>
              <a:t>really</a:t>
            </a:r>
            <a:r>
              <a:rPr lang="en-US" sz="1000" dirty="0">
                <a:solidFill>
                  <a:schemeClr val="tx1"/>
                </a:solidFill>
              </a:rPr>
              <a:t> must be used to modify the adjective interesting</a:t>
            </a:r>
          </a:p>
          <a:p>
            <a:endParaRPr lang="en-US" sz="1000" dirty="0">
              <a:solidFill>
                <a:schemeClr val="tx1"/>
              </a:solidFill>
            </a:endParaRPr>
          </a:p>
          <a:p>
            <a:r>
              <a:rPr lang="en-US" sz="1000" dirty="0" smtClean="0">
                <a:solidFill>
                  <a:schemeClr val="tx1"/>
                </a:solidFill>
              </a:rPr>
              <a:t> </a:t>
            </a:r>
            <a:endParaRPr lang="en-US" sz="1000" dirty="0">
              <a:solidFill>
                <a:schemeClr val="tx1"/>
              </a:solidFill>
            </a:endParaRPr>
          </a:p>
        </p:txBody>
      </p:sp>
      <p:cxnSp>
        <p:nvCxnSpPr>
          <p:cNvPr id="8" name="Elbow Connector 7"/>
          <p:cNvCxnSpPr>
            <a:stCxn id="4" idx="2"/>
            <a:endCxn id="5" idx="0"/>
          </p:cNvCxnSpPr>
          <p:nvPr/>
        </p:nvCxnSpPr>
        <p:spPr>
          <a:xfrm rot="5400000">
            <a:off x="3050831" y="629688"/>
            <a:ext cx="576065" cy="2574286"/>
          </a:xfrm>
          <a:prstGeom prst="bentConnector3">
            <a:avLst/>
          </a:prstGeom>
          <a:ln>
            <a:tailEnd type="arrow"/>
          </a:ln>
        </p:spPr>
        <p:style>
          <a:lnRef idx="1">
            <a:schemeClr val="accent3"/>
          </a:lnRef>
          <a:fillRef idx="0">
            <a:schemeClr val="accent3"/>
          </a:fillRef>
          <a:effectRef idx="0">
            <a:schemeClr val="accent3"/>
          </a:effectRef>
          <a:fontRef idx="minor">
            <a:schemeClr val="tx1"/>
          </a:fontRef>
        </p:style>
      </p:cxnSp>
      <p:cxnSp>
        <p:nvCxnSpPr>
          <p:cNvPr id="9" name="Elbow Connector 8"/>
          <p:cNvCxnSpPr>
            <a:stCxn id="4" idx="2"/>
            <a:endCxn id="6" idx="0"/>
          </p:cNvCxnSpPr>
          <p:nvPr/>
        </p:nvCxnSpPr>
        <p:spPr>
          <a:xfrm rot="16200000" flipH="1">
            <a:off x="5579022" y="675783"/>
            <a:ext cx="560243" cy="2466274"/>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3409701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 – 1 </a:t>
            </a:r>
            <a:endParaRPr lang="en-US" dirty="0"/>
          </a:p>
        </p:txBody>
      </p:sp>
      <p:sp>
        <p:nvSpPr>
          <p:cNvPr id="4" name="Rounded Rectangle 3"/>
          <p:cNvSpPr/>
          <p:nvPr/>
        </p:nvSpPr>
        <p:spPr>
          <a:xfrm>
            <a:off x="2009864" y="692696"/>
            <a:ext cx="5580620" cy="576065"/>
          </a:xfrm>
          <a:prstGeom prst="roundRect">
            <a:avLst/>
          </a:prstGeom>
          <a:solidFill>
            <a:srgbClr val="92D050"/>
          </a:solidFill>
          <a:ln>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t>MODIFIER ERRORS</a:t>
            </a:r>
            <a:endParaRPr lang="en-US" sz="1500" dirty="0"/>
          </a:p>
        </p:txBody>
      </p:sp>
      <p:cxnSp>
        <p:nvCxnSpPr>
          <p:cNvPr id="7" name="Elbow Connector 6"/>
          <p:cNvCxnSpPr>
            <a:stCxn id="4" idx="2"/>
            <a:endCxn id="19" idx="0"/>
          </p:cNvCxnSpPr>
          <p:nvPr/>
        </p:nvCxnSpPr>
        <p:spPr>
          <a:xfrm rot="5400000">
            <a:off x="3013639" y="-233216"/>
            <a:ext cx="284559" cy="3288513"/>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sp>
        <p:nvSpPr>
          <p:cNvPr id="16" name="Rectangle 15"/>
          <p:cNvSpPr/>
          <p:nvPr/>
        </p:nvSpPr>
        <p:spPr>
          <a:xfrm>
            <a:off x="6444208" y="1553320"/>
            <a:ext cx="2520281" cy="651545"/>
          </a:xfrm>
          <a:prstGeom prst="rect">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POSSESSIVE POSION </a:t>
            </a:r>
          </a:p>
        </p:txBody>
      </p:sp>
      <p:sp>
        <p:nvSpPr>
          <p:cNvPr id="19" name="Rectangle 18"/>
          <p:cNvSpPr/>
          <p:nvPr/>
        </p:nvSpPr>
        <p:spPr>
          <a:xfrm>
            <a:off x="179513" y="1553320"/>
            <a:ext cx="2664296" cy="651546"/>
          </a:xfrm>
          <a:prstGeom prst="rect">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DANGLING MODIFIERS</a:t>
            </a:r>
          </a:p>
        </p:txBody>
      </p:sp>
      <p:sp>
        <p:nvSpPr>
          <p:cNvPr id="20" name="Rectangle 19"/>
          <p:cNvSpPr/>
          <p:nvPr/>
        </p:nvSpPr>
        <p:spPr>
          <a:xfrm>
            <a:off x="3030659" y="1556792"/>
            <a:ext cx="3296535" cy="648073"/>
          </a:xfrm>
          <a:prstGeom prst="rect">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MISPLACED MODIFIERS</a:t>
            </a:r>
          </a:p>
        </p:txBody>
      </p:sp>
      <p:cxnSp>
        <p:nvCxnSpPr>
          <p:cNvPr id="24" name="Elbow Connector 23"/>
          <p:cNvCxnSpPr/>
          <p:nvPr/>
        </p:nvCxnSpPr>
        <p:spPr>
          <a:xfrm rot="16200000" flipH="1">
            <a:off x="4620538" y="1437981"/>
            <a:ext cx="348859" cy="10415"/>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sp>
        <p:nvSpPr>
          <p:cNvPr id="33" name="Rectangle 32"/>
          <p:cNvSpPr/>
          <p:nvPr/>
        </p:nvSpPr>
        <p:spPr>
          <a:xfrm>
            <a:off x="153999" y="2204864"/>
            <a:ext cx="2689809" cy="4243830"/>
          </a:xfrm>
          <a:prstGeom prst="rect">
            <a:avLst/>
          </a:prstGeom>
          <a:solidFill>
            <a:schemeClr val="bg2">
              <a:lumMod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000" dirty="0">
                <a:solidFill>
                  <a:schemeClr val="tx1"/>
                </a:solidFill>
              </a:rPr>
              <a:t>When the modified noun is not </a:t>
            </a:r>
            <a:r>
              <a:rPr lang="en-US" sz="1000" dirty="0" smtClean="0">
                <a:solidFill>
                  <a:schemeClr val="tx1"/>
                </a:solidFill>
              </a:rPr>
              <a:t>present</a:t>
            </a:r>
          </a:p>
          <a:p>
            <a:endParaRPr lang="en-US" sz="1000" dirty="0" smtClean="0">
              <a:solidFill>
                <a:schemeClr val="tx1"/>
              </a:solidFill>
            </a:endParaRPr>
          </a:p>
          <a:p>
            <a:pPr marL="171450" lvl="0" indent="-171450">
              <a:buFont typeface="Arial" pitchFamily="34" charset="0"/>
              <a:buChar char="•"/>
            </a:pPr>
            <a:r>
              <a:rPr lang="en-US" sz="1000" dirty="0">
                <a:solidFill>
                  <a:schemeClr val="tx1"/>
                </a:solidFill>
              </a:rPr>
              <a:t>Incorrect: </a:t>
            </a:r>
            <a:r>
              <a:rPr lang="en-US" sz="1000" b="1" dirty="0">
                <a:solidFill>
                  <a:schemeClr val="tx1"/>
                </a:solidFill>
              </a:rPr>
              <a:t>Using the latest technology</a:t>
            </a:r>
            <a:r>
              <a:rPr lang="en-US" sz="1000" dirty="0">
                <a:solidFill>
                  <a:schemeClr val="tx1"/>
                </a:solidFill>
              </a:rPr>
              <a:t>, the mechanical problem was identified quickly </a:t>
            </a:r>
          </a:p>
          <a:p>
            <a:pPr marL="171450" lvl="0" indent="-171450">
              <a:buFont typeface="Arial" pitchFamily="34" charset="0"/>
              <a:buChar char="•"/>
            </a:pPr>
            <a:r>
              <a:rPr lang="en-US" sz="1000" dirty="0">
                <a:solidFill>
                  <a:schemeClr val="tx1"/>
                </a:solidFill>
              </a:rPr>
              <a:t>The modifier, using the latest technology, is probably describing the technician who identified the problem. However, a technician never appears in the sentence</a:t>
            </a:r>
          </a:p>
          <a:p>
            <a:pPr marL="171450" lvl="0" indent="-171450">
              <a:buFont typeface="Arial" pitchFamily="34" charset="0"/>
              <a:buChar char="•"/>
            </a:pPr>
            <a:r>
              <a:rPr lang="en-US" sz="1000" dirty="0">
                <a:solidFill>
                  <a:schemeClr val="tx1"/>
                </a:solidFill>
              </a:rPr>
              <a:t>Correct: Using the latest technology, the engineer identified the problem quickly </a:t>
            </a:r>
          </a:p>
          <a:p>
            <a:endParaRPr lang="en-US" sz="1000" dirty="0" smtClean="0">
              <a:solidFill>
                <a:schemeClr val="tx1"/>
              </a:solidFill>
            </a:endParaRPr>
          </a:p>
        </p:txBody>
      </p:sp>
      <p:sp>
        <p:nvSpPr>
          <p:cNvPr id="34" name="Rectangle 33"/>
          <p:cNvSpPr/>
          <p:nvPr/>
        </p:nvSpPr>
        <p:spPr>
          <a:xfrm>
            <a:off x="3030659" y="2204864"/>
            <a:ext cx="3296535" cy="4232650"/>
          </a:xfrm>
          <a:prstGeom prst="rect">
            <a:avLst/>
          </a:prstGeom>
          <a:solidFill>
            <a:schemeClr val="bg2">
              <a:lumMod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000" dirty="0">
                <a:solidFill>
                  <a:schemeClr val="tx1"/>
                </a:solidFill>
              </a:rPr>
              <a:t>This occurs when the modified noun is not placed </a:t>
            </a:r>
            <a:r>
              <a:rPr lang="en-US" sz="1000" b="1" dirty="0">
                <a:solidFill>
                  <a:schemeClr val="tx1"/>
                </a:solidFill>
              </a:rPr>
              <a:t>directly </a:t>
            </a:r>
            <a:r>
              <a:rPr lang="en-US" sz="1000" dirty="0">
                <a:solidFill>
                  <a:schemeClr val="tx1"/>
                </a:solidFill>
              </a:rPr>
              <a:t>next to the modifying phrase. </a:t>
            </a:r>
          </a:p>
          <a:p>
            <a:r>
              <a:rPr lang="en-US" sz="1000" dirty="0">
                <a:solidFill>
                  <a:schemeClr val="tx1"/>
                </a:solidFill>
              </a:rPr>
              <a:t> </a:t>
            </a:r>
          </a:p>
          <a:p>
            <a:r>
              <a:rPr lang="en-US" sz="1000" dirty="0">
                <a:solidFill>
                  <a:schemeClr val="tx1"/>
                </a:solidFill>
              </a:rPr>
              <a:t>A modifying phrase must not be separated from the noun it modifies</a:t>
            </a:r>
          </a:p>
          <a:p>
            <a:r>
              <a:rPr lang="en-US" sz="1000" dirty="0">
                <a:solidFill>
                  <a:schemeClr val="tx1"/>
                </a:solidFill>
              </a:rPr>
              <a:t> </a:t>
            </a:r>
          </a:p>
          <a:p>
            <a:r>
              <a:rPr lang="en-US" sz="1000" b="1" dirty="0">
                <a:solidFill>
                  <a:schemeClr val="tx1"/>
                </a:solidFill>
              </a:rPr>
              <a:t>A modifying phrase that begins a sentence refers to the noun or pronoun immediately following the </a:t>
            </a:r>
            <a:r>
              <a:rPr lang="en-US" sz="1000" b="1" dirty="0" smtClean="0">
                <a:solidFill>
                  <a:schemeClr val="tx1"/>
                </a:solidFill>
              </a:rPr>
              <a:t>phrase</a:t>
            </a:r>
          </a:p>
          <a:p>
            <a:endParaRPr lang="en-US" sz="1000" b="1" dirty="0">
              <a:solidFill>
                <a:schemeClr val="tx1"/>
              </a:solidFill>
            </a:endParaRPr>
          </a:p>
          <a:p>
            <a:r>
              <a:rPr lang="en-US" sz="1000" u="sng" dirty="0">
                <a:solidFill>
                  <a:schemeClr val="tx1"/>
                </a:solidFill>
              </a:rPr>
              <a:t>Example # 1</a:t>
            </a:r>
            <a:endParaRPr lang="en-US" sz="1000" dirty="0">
              <a:solidFill>
                <a:schemeClr val="tx1"/>
              </a:solidFill>
            </a:endParaRPr>
          </a:p>
          <a:p>
            <a:pPr marL="171450" lvl="0" indent="-171450">
              <a:buFont typeface="Arial" pitchFamily="34" charset="0"/>
              <a:buChar char="•"/>
            </a:pPr>
            <a:r>
              <a:rPr lang="en-US" sz="1000" dirty="0">
                <a:solidFill>
                  <a:schemeClr val="tx1"/>
                </a:solidFill>
              </a:rPr>
              <a:t>Incorrect: </a:t>
            </a:r>
            <a:r>
              <a:rPr lang="en-US" sz="1000" b="1" dirty="0">
                <a:solidFill>
                  <a:schemeClr val="tx1"/>
                </a:solidFill>
              </a:rPr>
              <a:t>Upon leaving the register</a:t>
            </a:r>
            <a:r>
              <a:rPr lang="en-US" sz="1000" dirty="0">
                <a:solidFill>
                  <a:schemeClr val="tx1"/>
                </a:solidFill>
              </a:rPr>
              <a:t>, the cashier handed the customer a receipt </a:t>
            </a:r>
          </a:p>
          <a:p>
            <a:pPr marL="171450" lvl="0" indent="-171450">
              <a:buFont typeface="Arial" pitchFamily="34" charset="0"/>
              <a:buChar char="•"/>
            </a:pPr>
            <a:r>
              <a:rPr lang="en-US" sz="1000" dirty="0">
                <a:solidFill>
                  <a:schemeClr val="tx1"/>
                </a:solidFill>
              </a:rPr>
              <a:t>The modifier, upon leaving the register seems to modify the cashier, although it should modify the customer. In order to correct this, we must place the modifying phrase directly next to what it modifies </a:t>
            </a:r>
          </a:p>
          <a:p>
            <a:pPr marL="171450" lvl="0" indent="-171450">
              <a:buFont typeface="Arial" pitchFamily="34" charset="0"/>
              <a:buChar char="•"/>
            </a:pPr>
            <a:r>
              <a:rPr lang="en-US" sz="1000" dirty="0">
                <a:solidFill>
                  <a:schemeClr val="tx1"/>
                </a:solidFill>
              </a:rPr>
              <a:t>Correct: </a:t>
            </a:r>
            <a:r>
              <a:rPr lang="en-US" sz="1000" b="1" dirty="0">
                <a:solidFill>
                  <a:schemeClr val="tx1"/>
                </a:solidFill>
              </a:rPr>
              <a:t>Upon leaving the register</a:t>
            </a:r>
            <a:r>
              <a:rPr lang="en-US" sz="1000" dirty="0">
                <a:solidFill>
                  <a:schemeClr val="tx1"/>
                </a:solidFill>
              </a:rPr>
              <a:t>, the </a:t>
            </a:r>
            <a:r>
              <a:rPr lang="en-US" sz="1000" b="1" dirty="0">
                <a:solidFill>
                  <a:schemeClr val="tx1"/>
                </a:solidFill>
              </a:rPr>
              <a:t>customer</a:t>
            </a:r>
            <a:r>
              <a:rPr lang="en-US" sz="1000" dirty="0">
                <a:solidFill>
                  <a:schemeClr val="tx1"/>
                </a:solidFill>
              </a:rPr>
              <a:t> received a receipt from the cashier </a:t>
            </a:r>
            <a:endParaRPr lang="en-US" sz="1000" dirty="0" smtClean="0">
              <a:solidFill>
                <a:schemeClr val="tx1"/>
              </a:solidFill>
            </a:endParaRPr>
          </a:p>
          <a:p>
            <a:pPr lvl="0"/>
            <a:endParaRPr lang="en-US" sz="1000" dirty="0">
              <a:solidFill>
                <a:schemeClr val="tx1"/>
              </a:solidFill>
            </a:endParaRPr>
          </a:p>
          <a:p>
            <a:r>
              <a:rPr lang="en-US" sz="1000" u="sng" dirty="0">
                <a:solidFill>
                  <a:schemeClr val="tx1"/>
                </a:solidFill>
              </a:rPr>
              <a:t>Example # 2</a:t>
            </a:r>
            <a:endParaRPr lang="en-US" sz="1000" dirty="0">
              <a:solidFill>
                <a:schemeClr val="tx1"/>
              </a:solidFill>
            </a:endParaRPr>
          </a:p>
          <a:p>
            <a:pPr marL="171450" lvl="0" indent="-171450">
              <a:buFont typeface="Arial" pitchFamily="34" charset="0"/>
              <a:buChar char="•"/>
            </a:pPr>
            <a:r>
              <a:rPr lang="en-US" sz="1000" dirty="0">
                <a:solidFill>
                  <a:schemeClr val="tx1"/>
                </a:solidFill>
              </a:rPr>
              <a:t>Incorrect: Kendra is happy, </a:t>
            </a:r>
            <a:r>
              <a:rPr lang="en-US" sz="1000" b="1" dirty="0">
                <a:solidFill>
                  <a:schemeClr val="tx1"/>
                </a:solidFill>
              </a:rPr>
              <a:t>like all her friends</a:t>
            </a:r>
            <a:r>
              <a:rPr lang="en-US" sz="1000" dirty="0">
                <a:solidFill>
                  <a:schemeClr val="tx1"/>
                </a:solidFill>
              </a:rPr>
              <a:t>, to be on vacation</a:t>
            </a:r>
          </a:p>
          <a:p>
            <a:pPr marL="171450" lvl="0" indent="-171450">
              <a:buFont typeface="Arial" pitchFamily="34" charset="0"/>
              <a:buChar char="•"/>
            </a:pPr>
            <a:r>
              <a:rPr lang="en-US" sz="1000" dirty="0">
                <a:solidFill>
                  <a:schemeClr val="tx1"/>
                </a:solidFill>
              </a:rPr>
              <a:t>Correct: Kendra, like all her friends, is happy to be on vacation</a:t>
            </a:r>
          </a:p>
          <a:p>
            <a:endParaRPr lang="en-US" sz="1000" dirty="0" smtClean="0">
              <a:solidFill>
                <a:schemeClr val="tx1"/>
              </a:solidFill>
            </a:endParaRPr>
          </a:p>
        </p:txBody>
      </p:sp>
      <p:sp>
        <p:nvSpPr>
          <p:cNvPr id="35" name="Rectangle 34"/>
          <p:cNvSpPr/>
          <p:nvPr/>
        </p:nvSpPr>
        <p:spPr>
          <a:xfrm>
            <a:off x="6444207" y="2204864"/>
            <a:ext cx="2520281" cy="4243830"/>
          </a:xfrm>
          <a:prstGeom prst="rect">
            <a:avLst/>
          </a:prstGeom>
          <a:solidFill>
            <a:schemeClr val="bg2">
              <a:lumMod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buFont typeface="Arial" pitchFamily="34" charset="0"/>
              <a:buChar char="•"/>
            </a:pPr>
            <a:r>
              <a:rPr lang="en-US" sz="1000" dirty="0">
                <a:solidFill>
                  <a:schemeClr val="tx1"/>
                </a:solidFill>
              </a:rPr>
              <a:t>Incorrect: Unskilled in complex math, Bill’s score on the entrance exam was poor</a:t>
            </a:r>
          </a:p>
          <a:p>
            <a:pPr marL="171450" lvl="0" indent="-171450">
              <a:buFont typeface="Arial" pitchFamily="34" charset="0"/>
              <a:buChar char="•"/>
            </a:pPr>
            <a:r>
              <a:rPr lang="en-US" sz="1000" dirty="0">
                <a:solidFill>
                  <a:schemeClr val="tx1"/>
                </a:solidFill>
              </a:rPr>
              <a:t>Correct: Unskilled in complex math, Bill did not score well on the entrance exam</a:t>
            </a:r>
          </a:p>
        </p:txBody>
      </p:sp>
      <p:cxnSp>
        <p:nvCxnSpPr>
          <p:cNvPr id="57" name="Elbow Connector 56"/>
          <p:cNvCxnSpPr>
            <a:stCxn id="4" idx="2"/>
            <a:endCxn id="16" idx="0"/>
          </p:cNvCxnSpPr>
          <p:nvPr/>
        </p:nvCxnSpPr>
        <p:spPr>
          <a:xfrm rot="16200000" flipH="1">
            <a:off x="6109982" y="-41048"/>
            <a:ext cx="284559" cy="2904175"/>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0830322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 – 2 </a:t>
            </a:r>
            <a:endParaRPr lang="en-US" dirty="0"/>
          </a:p>
        </p:txBody>
      </p:sp>
      <p:sp>
        <p:nvSpPr>
          <p:cNvPr id="4" name="Rectangle 3"/>
          <p:cNvSpPr/>
          <p:nvPr/>
        </p:nvSpPr>
        <p:spPr>
          <a:xfrm>
            <a:off x="395536" y="692696"/>
            <a:ext cx="8496944" cy="720080"/>
          </a:xfrm>
          <a:prstGeom prst="rect">
            <a:avLst/>
          </a:prstGeom>
          <a:solidFill>
            <a:schemeClr val="accent1">
              <a:lumMod val="5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t>RELATIVE PRONOUNS - </a:t>
            </a:r>
            <a:r>
              <a:rPr lang="en-US" sz="1000" dirty="0"/>
              <a:t>which, that, where, who, whose, </a:t>
            </a:r>
            <a:r>
              <a:rPr lang="en-US" sz="1000" dirty="0" smtClean="0"/>
              <a:t>whom</a:t>
            </a:r>
          </a:p>
          <a:p>
            <a:r>
              <a:rPr lang="en-IN" sz="1000" dirty="0"/>
              <a:t>Relative pronouns introduce relative clauses, which are a type of dependent clause. Relative clauses modify a word, phrase, or idea in the main clause</a:t>
            </a:r>
            <a:endParaRPr lang="en-US" sz="1000" dirty="0"/>
          </a:p>
        </p:txBody>
      </p:sp>
      <p:graphicFrame>
        <p:nvGraphicFramePr>
          <p:cNvPr id="30" name="Diagram 29"/>
          <p:cNvGraphicFramePr/>
          <p:nvPr>
            <p:extLst>
              <p:ext uri="{D42A27DB-BD31-4B8C-83A1-F6EECF244321}">
                <p14:modId xmlns:p14="http://schemas.microsoft.com/office/powerpoint/2010/main" val="1868085027"/>
              </p:ext>
            </p:extLst>
          </p:nvPr>
        </p:nvGraphicFramePr>
        <p:xfrm>
          <a:off x="179511" y="1525240"/>
          <a:ext cx="8709961" cy="2479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3" name="Rectangle 32"/>
          <p:cNvSpPr/>
          <p:nvPr/>
        </p:nvSpPr>
        <p:spPr>
          <a:xfrm>
            <a:off x="176505" y="3933056"/>
            <a:ext cx="8712968" cy="25202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dirty="0" smtClean="0">
              <a:solidFill>
                <a:schemeClr val="tx1"/>
              </a:solidFill>
            </a:endParaRPr>
          </a:p>
          <a:p>
            <a:r>
              <a:rPr lang="en-US" sz="1100" b="1" dirty="0" smtClean="0">
                <a:solidFill>
                  <a:schemeClr val="tx1"/>
                </a:solidFill>
              </a:rPr>
              <a:t>Example</a:t>
            </a:r>
          </a:p>
          <a:p>
            <a:r>
              <a:rPr lang="en-US" sz="1100" dirty="0" smtClean="0">
                <a:solidFill>
                  <a:schemeClr val="tx1"/>
                </a:solidFill>
              </a:rPr>
              <a:t>Incorrect: </a:t>
            </a:r>
            <a:r>
              <a:rPr lang="en-US" sz="1100" dirty="0">
                <a:solidFill>
                  <a:schemeClr val="tx1"/>
                </a:solidFill>
              </a:rPr>
              <a:t>The Yankees, never liking to lose, practice everyday </a:t>
            </a:r>
            <a:endParaRPr lang="en-US" sz="1100" dirty="0" smtClean="0">
              <a:solidFill>
                <a:schemeClr val="tx1"/>
              </a:solidFill>
            </a:endParaRPr>
          </a:p>
          <a:p>
            <a:pPr lvl="0"/>
            <a:r>
              <a:rPr lang="en-US" sz="1100" dirty="0" smtClean="0">
                <a:solidFill>
                  <a:schemeClr val="tx1"/>
                </a:solidFill>
              </a:rPr>
              <a:t>Correct: </a:t>
            </a:r>
            <a:r>
              <a:rPr lang="en-US" sz="1100" dirty="0">
                <a:solidFill>
                  <a:schemeClr val="tx1"/>
                </a:solidFill>
              </a:rPr>
              <a:t>The Yankees, who never like to lose, practice </a:t>
            </a:r>
            <a:r>
              <a:rPr lang="en-US" sz="1100" dirty="0" smtClean="0">
                <a:solidFill>
                  <a:schemeClr val="tx1"/>
                </a:solidFill>
              </a:rPr>
              <a:t>everyday</a:t>
            </a:r>
          </a:p>
          <a:p>
            <a:pPr lvl="0"/>
            <a:r>
              <a:rPr lang="en-US" sz="1100" dirty="0" smtClean="0">
                <a:solidFill>
                  <a:schemeClr val="tx1"/>
                </a:solidFill>
              </a:rPr>
              <a:t>Correct: One of the </a:t>
            </a:r>
            <a:r>
              <a:rPr lang="en-US" sz="1100" b="1" u="sng" dirty="0" smtClean="0">
                <a:solidFill>
                  <a:schemeClr val="tx1"/>
                </a:solidFill>
              </a:rPr>
              <a:t>books</a:t>
            </a:r>
            <a:r>
              <a:rPr lang="en-US" sz="1100" dirty="0" smtClean="0">
                <a:solidFill>
                  <a:schemeClr val="tx1"/>
                </a:solidFill>
              </a:rPr>
              <a:t>, which </a:t>
            </a:r>
            <a:r>
              <a:rPr lang="en-US" sz="1100" b="1" u="sng" dirty="0" smtClean="0">
                <a:solidFill>
                  <a:schemeClr val="tx1"/>
                </a:solidFill>
              </a:rPr>
              <a:t>were </a:t>
            </a:r>
            <a:r>
              <a:rPr lang="en-US" sz="1100" dirty="0" smtClean="0">
                <a:solidFill>
                  <a:schemeClr val="tx1"/>
                </a:solidFill>
              </a:rPr>
              <a:t>on the table is mine</a:t>
            </a:r>
            <a:endParaRPr lang="en-US" sz="1100" dirty="0">
              <a:solidFill>
                <a:schemeClr val="tx1"/>
              </a:solidFill>
            </a:endParaRPr>
          </a:p>
          <a:p>
            <a:endParaRPr lang="en-US" sz="1100" dirty="0" smtClean="0">
              <a:solidFill>
                <a:schemeClr val="tx1"/>
              </a:solidFill>
            </a:endParaRPr>
          </a:p>
          <a:p>
            <a:pPr marL="171450" indent="-171450">
              <a:buFont typeface="Arial" pitchFamily="34" charset="0"/>
              <a:buChar char="•"/>
            </a:pPr>
            <a:r>
              <a:rPr lang="en-US" sz="1100" dirty="0" smtClean="0">
                <a:solidFill>
                  <a:schemeClr val="tx1"/>
                </a:solidFill>
              </a:rPr>
              <a:t>That is preferred to which </a:t>
            </a:r>
          </a:p>
          <a:p>
            <a:pPr marL="171450" indent="-171450">
              <a:buFont typeface="Arial" pitchFamily="34" charset="0"/>
              <a:buChar char="•"/>
            </a:pPr>
            <a:r>
              <a:rPr lang="en-US" sz="1100" dirty="0" smtClean="0">
                <a:solidFill>
                  <a:schemeClr val="tx1"/>
                </a:solidFill>
              </a:rPr>
              <a:t>That is typically used to refer to singular nouns, and those/these is used to refer to plural nouns </a:t>
            </a:r>
          </a:p>
          <a:p>
            <a:pPr marL="171450" indent="-171450">
              <a:buFont typeface="Arial" pitchFamily="34" charset="0"/>
              <a:buChar char="•"/>
            </a:pPr>
            <a:r>
              <a:rPr lang="en-US" sz="1100" dirty="0" smtClean="0">
                <a:solidFill>
                  <a:schemeClr val="tx1"/>
                </a:solidFill>
              </a:rPr>
              <a:t>,</a:t>
            </a:r>
            <a:r>
              <a:rPr lang="en-US" sz="1100" dirty="0">
                <a:solidFill>
                  <a:schemeClr val="tx1"/>
                </a:solidFill>
              </a:rPr>
              <a:t>which ,that  ,who ,whom  ,it, whose ,it </a:t>
            </a:r>
            <a:r>
              <a:rPr lang="en-US" sz="1100" dirty="0" smtClean="0">
                <a:solidFill>
                  <a:schemeClr val="tx1"/>
                </a:solidFill>
              </a:rPr>
              <a:t> -  refers </a:t>
            </a:r>
            <a:r>
              <a:rPr lang="en-US" sz="1100" dirty="0">
                <a:solidFill>
                  <a:schemeClr val="tx1"/>
                </a:solidFill>
              </a:rPr>
              <a:t>to the immediately preceding </a:t>
            </a:r>
            <a:r>
              <a:rPr lang="en-US" sz="1100" dirty="0" smtClean="0">
                <a:solidFill>
                  <a:schemeClr val="tx1"/>
                </a:solidFill>
              </a:rPr>
              <a:t>noun, and not to the action of the entire preceding clause  </a:t>
            </a:r>
            <a:endParaRPr lang="en-US" sz="1100" dirty="0">
              <a:solidFill>
                <a:schemeClr val="tx1"/>
              </a:solidFill>
            </a:endParaRPr>
          </a:p>
          <a:p>
            <a:r>
              <a:rPr lang="en-US" sz="1100" b="1" dirty="0">
                <a:solidFill>
                  <a:schemeClr val="tx1"/>
                </a:solidFill>
              </a:rPr>
              <a:t> </a:t>
            </a:r>
            <a:r>
              <a:rPr lang="en-US" sz="1100" b="1" dirty="0" smtClean="0">
                <a:solidFill>
                  <a:schemeClr val="tx1"/>
                </a:solidFill>
              </a:rPr>
              <a:t>     Example</a:t>
            </a:r>
          </a:p>
          <a:p>
            <a:pPr marL="449263" lvl="0" indent="-187325">
              <a:buFont typeface="Arial" pitchFamily="34" charset="0"/>
              <a:buChar char="•"/>
            </a:pPr>
            <a:r>
              <a:rPr lang="en-US" sz="1100" dirty="0">
                <a:solidFill>
                  <a:schemeClr val="tx1"/>
                </a:solidFill>
              </a:rPr>
              <a:t>The police found the murder weapon, which made the prosecutor’s job much easier </a:t>
            </a:r>
          </a:p>
          <a:p>
            <a:pPr marL="449263" lvl="0" indent="-187325">
              <a:buFont typeface="Arial" pitchFamily="34" charset="0"/>
              <a:buChar char="•"/>
            </a:pPr>
            <a:r>
              <a:rPr lang="en-US" sz="1100" dirty="0">
                <a:solidFill>
                  <a:schemeClr val="tx1"/>
                </a:solidFill>
              </a:rPr>
              <a:t>The above sentence literally means that the murder weapon itself rather than finding the murder weapon  made the prosecutor’s job easier </a:t>
            </a:r>
          </a:p>
          <a:p>
            <a:pPr marL="449263" lvl="0" indent="-187325">
              <a:buFont typeface="Arial" pitchFamily="34" charset="0"/>
              <a:buChar char="•"/>
            </a:pPr>
            <a:r>
              <a:rPr lang="en-US" sz="1100" dirty="0">
                <a:solidFill>
                  <a:schemeClr val="tx1"/>
                </a:solidFill>
              </a:rPr>
              <a:t>Better: The police found the murder weapon making the prosecutor’s job much easier</a:t>
            </a:r>
          </a:p>
          <a:p>
            <a:endParaRPr lang="en-US" sz="1200" dirty="0">
              <a:solidFill>
                <a:schemeClr val="tx1"/>
              </a:solidFill>
            </a:endParaRPr>
          </a:p>
        </p:txBody>
      </p:sp>
    </p:spTree>
    <p:extLst>
      <p:ext uri="{BB962C8B-B14F-4D97-AF65-F5344CB8AC3E}">
        <p14:creationId xmlns:p14="http://schemas.microsoft.com/office/powerpoint/2010/main" val="32070607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 – 3 </a:t>
            </a:r>
            <a:endParaRPr lang="en-US" dirty="0"/>
          </a:p>
        </p:txBody>
      </p:sp>
      <p:sp>
        <p:nvSpPr>
          <p:cNvPr id="4" name="Rectangle 3"/>
          <p:cNvSpPr/>
          <p:nvPr/>
        </p:nvSpPr>
        <p:spPr>
          <a:xfrm>
            <a:off x="35496" y="692696"/>
            <a:ext cx="9001000" cy="3816424"/>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u="sng" dirty="0">
                <a:solidFill>
                  <a:schemeClr val="tx1"/>
                </a:solidFill>
              </a:rPr>
              <a:t>ESSENTIAL VS. NON-ESSENTIAL MODIFIERS </a:t>
            </a:r>
          </a:p>
          <a:p>
            <a:endParaRPr lang="en-US" sz="1200" b="1" dirty="0">
              <a:solidFill>
                <a:schemeClr val="tx1"/>
              </a:solidFill>
            </a:endParaRPr>
          </a:p>
          <a:p>
            <a:r>
              <a:rPr lang="en-US" sz="1200" b="1" dirty="0" smtClean="0">
                <a:solidFill>
                  <a:schemeClr val="tx1"/>
                </a:solidFill>
              </a:rPr>
              <a:t>“</a:t>
            </a:r>
            <a:r>
              <a:rPr lang="en-US" sz="1200" b="1" dirty="0">
                <a:solidFill>
                  <a:schemeClr val="tx1"/>
                </a:solidFill>
              </a:rPr>
              <a:t>Which” is used to introduce non-essential modifiers</a:t>
            </a:r>
            <a:r>
              <a:rPr lang="en-US" sz="1200" dirty="0">
                <a:solidFill>
                  <a:schemeClr val="tx1"/>
                </a:solidFill>
              </a:rPr>
              <a:t> – can be removed from the sentence without the sentence losing any essential meaning </a:t>
            </a:r>
          </a:p>
          <a:p>
            <a:r>
              <a:rPr lang="en-US" sz="1200" dirty="0">
                <a:solidFill>
                  <a:schemeClr val="tx1"/>
                </a:solidFill>
              </a:rPr>
              <a:t> </a:t>
            </a:r>
          </a:p>
          <a:p>
            <a:r>
              <a:rPr lang="en-US" sz="1200" b="1" dirty="0">
                <a:solidFill>
                  <a:schemeClr val="tx1"/>
                </a:solidFill>
              </a:rPr>
              <a:t>“That” is used to introduce essential modifiers</a:t>
            </a:r>
            <a:r>
              <a:rPr lang="en-US" sz="1200" dirty="0">
                <a:solidFill>
                  <a:schemeClr val="tx1"/>
                </a:solidFill>
              </a:rPr>
              <a:t> – essential to the meaning of the sentence</a:t>
            </a:r>
          </a:p>
          <a:p>
            <a:r>
              <a:rPr lang="en-US" sz="1200" dirty="0">
                <a:solidFill>
                  <a:schemeClr val="tx1"/>
                </a:solidFill>
              </a:rPr>
              <a:t> </a:t>
            </a:r>
          </a:p>
          <a:p>
            <a:r>
              <a:rPr lang="en-US" sz="1200" b="1" dirty="0">
                <a:solidFill>
                  <a:schemeClr val="tx1"/>
                </a:solidFill>
              </a:rPr>
              <a:t>Commas are used to separate non-essential modifies from the noun that is </a:t>
            </a:r>
            <a:r>
              <a:rPr lang="en-US" sz="1200" b="1" dirty="0" smtClean="0">
                <a:solidFill>
                  <a:schemeClr val="tx1"/>
                </a:solidFill>
              </a:rPr>
              <a:t>modified</a:t>
            </a:r>
          </a:p>
          <a:p>
            <a:endParaRPr lang="en-US" sz="1200" dirty="0">
              <a:solidFill>
                <a:schemeClr val="tx1"/>
              </a:solidFill>
            </a:endParaRPr>
          </a:p>
          <a:p>
            <a:pPr marL="171450" lvl="0" indent="-171450">
              <a:buFont typeface="Arial" pitchFamily="34" charset="0"/>
              <a:buChar char="•"/>
            </a:pPr>
            <a:r>
              <a:rPr lang="en-US" sz="1200" dirty="0">
                <a:solidFill>
                  <a:schemeClr val="tx1"/>
                </a:solidFill>
              </a:rPr>
              <a:t>Non-essential: To find my house, walk down the left side of the street until you reach the third house, </a:t>
            </a:r>
            <a:r>
              <a:rPr lang="en-US" sz="1200" b="1" dirty="0">
                <a:solidFill>
                  <a:schemeClr val="tx1"/>
                </a:solidFill>
              </a:rPr>
              <a:t>which</a:t>
            </a:r>
            <a:r>
              <a:rPr lang="en-US" sz="1200" dirty="0">
                <a:solidFill>
                  <a:schemeClr val="tx1"/>
                </a:solidFill>
              </a:rPr>
              <a:t> is red</a:t>
            </a:r>
          </a:p>
          <a:p>
            <a:pPr marL="171450" lvl="0" indent="-171450">
              <a:buFont typeface="Arial" pitchFamily="34" charset="0"/>
              <a:buChar char="•"/>
            </a:pPr>
            <a:r>
              <a:rPr lang="en-US" sz="1200" dirty="0">
                <a:solidFill>
                  <a:schemeClr val="tx1"/>
                </a:solidFill>
              </a:rPr>
              <a:t>Essential: To find my house, walk down the left side of the street until you reach the third </a:t>
            </a:r>
            <a:r>
              <a:rPr lang="en-US" sz="1200" dirty="0" smtClean="0">
                <a:solidFill>
                  <a:schemeClr val="tx1"/>
                </a:solidFill>
              </a:rPr>
              <a:t>house </a:t>
            </a:r>
            <a:r>
              <a:rPr lang="en-US" sz="1200" b="1" dirty="0" smtClean="0">
                <a:solidFill>
                  <a:schemeClr val="tx1"/>
                </a:solidFill>
              </a:rPr>
              <a:t>that</a:t>
            </a:r>
            <a:r>
              <a:rPr lang="en-US" sz="1200" dirty="0" smtClean="0">
                <a:solidFill>
                  <a:schemeClr val="tx1"/>
                </a:solidFill>
              </a:rPr>
              <a:t> </a:t>
            </a:r>
            <a:r>
              <a:rPr lang="en-US" sz="1200" dirty="0">
                <a:solidFill>
                  <a:schemeClr val="tx1"/>
                </a:solidFill>
              </a:rPr>
              <a:t>is red</a:t>
            </a:r>
          </a:p>
          <a:p>
            <a:endParaRPr lang="en-US" sz="1200" dirty="0">
              <a:solidFill>
                <a:schemeClr val="tx1"/>
              </a:solidFill>
            </a:endParaRPr>
          </a:p>
          <a:p>
            <a:pPr marL="171450" lvl="0" indent="-171450">
              <a:buFont typeface="Arial" pitchFamily="34" charset="0"/>
              <a:buChar char="•"/>
            </a:pPr>
            <a:r>
              <a:rPr lang="en-US" sz="1200" dirty="0">
                <a:solidFill>
                  <a:schemeClr val="tx1"/>
                </a:solidFill>
              </a:rPr>
              <a:t>Non-essential: This is my uncle John, who lives in Toronto</a:t>
            </a:r>
          </a:p>
          <a:p>
            <a:pPr marL="171450" lvl="0" indent="-171450">
              <a:buFont typeface="Arial" pitchFamily="34" charset="0"/>
              <a:buChar char="•"/>
            </a:pPr>
            <a:r>
              <a:rPr lang="en-US" sz="1200" dirty="0">
                <a:solidFill>
                  <a:schemeClr val="tx1"/>
                </a:solidFill>
              </a:rPr>
              <a:t>Essential: This is my uncle John who lives in Toronto</a:t>
            </a:r>
          </a:p>
          <a:p>
            <a:r>
              <a:rPr lang="en-US" sz="1200" dirty="0">
                <a:solidFill>
                  <a:schemeClr val="tx1"/>
                </a:solidFill>
              </a:rPr>
              <a:t> </a:t>
            </a:r>
          </a:p>
          <a:p>
            <a:pPr marL="171450" lvl="0" indent="-171450">
              <a:buFont typeface="Arial" pitchFamily="34" charset="0"/>
              <a:buChar char="•"/>
            </a:pPr>
            <a:r>
              <a:rPr lang="en-US" sz="1200" dirty="0">
                <a:solidFill>
                  <a:schemeClr val="tx1"/>
                </a:solidFill>
              </a:rPr>
              <a:t>Only guests who are accompanied by tenants may use the pool </a:t>
            </a:r>
          </a:p>
          <a:p>
            <a:pPr marL="171450" lvl="0" indent="-171450">
              <a:buFont typeface="Arial" pitchFamily="34" charset="0"/>
              <a:buChar char="•"/>
            </a:pPr>
            <a:r>
              <a:rPr lang="en-US" sz="1200" dirty="0">
                <a:solidFill>
                  <a:schemeClr val="tx1"/>
                </a:solidFill>
              </a:rPr>
              <a:t>Only guests, who are accompanied by tenants, may use the pool</a:t>
            </a:r>
          </a:p>
          <a:p>
            <a:pPr marL="171450" indent="-171450">
              <a:buFont typeface="Arial" pitchFamily="34" charset="0"/>
              <a:buChar char="•"/>
            </a:pPr>
            <a:r>
              <a:rPr lang="en-US" sz="1200" dirty="0">
                <a:solidFill>
                  <a:schemeClr val="tx1"/>
                </a:solidFill>
              </a:rPr>
              <a:t>The first sentence identifies a specific group of guests who may use the pool: those accompanied by tenants (as opposed to those unaccompanied by tenants). By contrast, the second sentence indicates (somewhat illogically) that only guests (as opposed to tenants) may use the pool, and that they just happen to be accompanied by tenants. The second sentence contains a non-essential clause where an essential clause is required</a:t>
            </a:r>
          </a:p>
        </p:txBody>
      </p:sp>
      <p:sp>
        <p:nvSpPr>
          <p:cNvPr id="6" name="Rectangle 5"/>
          <p:cNvSpPr/>
          <p:nvPr/>
        </p:nvSpPr>
        <p:spPr>
          <a:xfrm>
            <a:off x="64390" y="4653136"/>
            <a:ext cx="8972106" cy="2088232"/>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u="sng" dirty="0" smtClean="0">
                <a:solidFill>
                  <a:schemeClr val="tx1"/>
                </a:solidFill>
              </a:rPr>
              <a:t>AND/BUT/ALTHOUGH </a:t>
            </a:r>
          </a:p>
          <a:p>
            <a:endParaRPr lang="en-US" sz="1200" b="1" dirty="0">
              <a:solidFill>
                <a:schemeClr val="tx1"/>
              </a:solidFill>
            </a:endParaRPr>
          </a:p>
          <a:p>
            <a:r>
              <a:rPr lang="en-US" sz="1200" dirty="0">
                <a:solidFill>
                  <a:schemeClr val="tx1"/>
                </a:solidFill>
              </a:rPr>
              <a:t>When there is an and/but/although in a sentence, then the pronoun </a:t>
            </a:r>
            <a:r>
              <a:rPr lang="en-US" sz="1200" b="1" dirty="0">
                <a:solidFill>
                  <a:schemeClr val="tx1"/>
                </a:solidFill>
              </a:rPr>
              <a:t>refers to the first noun or the main </a:t>
            </a:r>
            <a:r>
              <a:rPr lang="en-US" sz="1200" b="1" dirty="0" smtClean="0">
                <a:solidFill>
                  <a:schemeClr val="tx1"/>
                </a:solidFill>
              </a:rPr>
              <a:t>subject</a:t>
            </a:r>
          </a:p>
          <a:p>
            <a:pPr marL="171450" indent="-171450">
              <a:buFont typeface="Arial" pitchFamily="34" charset="0"/>
              <a:buChar char="•"/>
            </a:pPr>
            <a:r>
              <a:rPr lang="en-US" sz="1200" dirty="0">
                <a:solidFill>
                  <a:schemeClr val="tx1"/>
                </a:solidFill>
              </a:rPr>
              <a:t>Although Mary is younger than Susan, she is more </a:t>
            </a:r>
            <a:r>
              <a:rPr lang="en-US" sz="1200" dirty="0" smtClean="0">
                <a:solidFill>
                  <a:schemeClr val="tx1"/>
                </a:solidFill>
              </a:rPr>
              <a:t>mature</a:t>
            </a:r>
          </a:p>
          <a:p>
            <a:endParaRPr lang="en-US" sz="1200" dirty="0">
              <a:solidFill>
                <a:schemeClr val="tx1"/>
              </a:solidFill>
            </a:endParaRPr>
          </a:p>
        </p:txBody>
      </p:sp>
    </p:spTree>
    <p:extLst>
      <p:ext uri="{BB962C8B-B14F-4D97-AF65-F5344CB8AC3E}">
        <p14:creationId xmlns:p14="http://schemas.microsoft.com/office/powerpoint/2010/main" val="28989101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PARALLELISM – 1  </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664962441"/>
              </p:ext>
            </p:extLst>
          </p:nvPr>
        </p:nvGraphicFramePr>
        <p:xfrm>
          <a:off x="179512" y="692696"/>
          <a:ext cx="8856984" cy="2304253"/>
        </p:xfrm>
        <a:graphic>
          <a:graphicData uri="http://schemas.openxmlformats.org/drawingml/2006/table">
            <a:tbl>
              <a:tblPr firstRow="1" firstCol="1" bandRow="1"/>
              <a:tblGrid>
                <a:gridCol w="1630385"/>
                <a:gridCol w="7226599"/>
              </a:tblGrid>
              <a:tr h="264077">
                <a:tc gridSpan="2">
                  <a:txBody>
                    <a:bodyPr/>
                    <a:lstStyle/>
                    <a:p>
                      <a:pPr>
                        <a:lnSpc>
                          <a:spcPct val="115000"/>
                        </a:lnSpc>
                        <a:spcAft>
                          <a:spcPts val="0"/>
                        </a:spcAft>
                      </a:pPr>
                      <a:r>
                        <a:rPr lang="en-US" sz="1100" dirty="0" smtClean="0">
                          <a:solidFill>
                            <a:schemeClr val="bg1"/>
                          </a:solidFill>
                          <a:effectLst/>
                          <a:latin typeface="Calibri"/>
                          <a:ea typeface="Calibri"/>
                          <a:cs typeface="Times New Roman"/>
                        </a:rPr>
                        <a:t>PARALLEL STRUCTURES </a:t>
                      </a:r>
                      <a:endParaRPr lang="en-US" sz="1100" dirty="0">
                        <a:solidFill>
                          <a:schemeClr val="bg1"/>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tx1">
                        <a:lumMod val="75000"/>
                        <a:lumOff val="25000"/>
                      </a:schemeClr>
                    </a:solidFill>
                  </a:tcPr>
                </a:tc>
                <a:tc hMerge="1">
                  <a:txBody>
                    <a:bodyPr/>
                    <a:lstStyle/>
                    <a:p>
                      <a:pPr>
                        <a:lnSpc>
                          <a:spcPct val="115000"/>
                        </a:lnSpc>
                        <a:spcAft>
                          <a:spcPts val="0"/>
                        </a:spcAft>
                      </a:pPr>
                      <a:endParaRPr lang="en-US"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5022">
                <a:tc>
                  <a:txBody>
                    <a:bodyPr/>
                    <a:lstStyle/>
                    <a:p>
                      <a:pPr>
                        <a:lnSpc>
                          <a:spcPct val="115000"/>
                        </a:lnSpc>
                        <a:spcAft>
                          <a:spcPts val="0"/>
                        </a:spcAft>
                      </a:pPr>
                      <a:r>
                        <a:rPr lang="en-US" sz="1000" b="0" dirty="0">
                          <a:effectLst/>
                          <a:latin typeface="+mn-lt"/>
                          <a:ea typeface="Calibri"/>
                          <a:cs typeface="Calibri"/>
                        </a:rPr>
                        <a:t>Nouns</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Trevor collects stamps, coins and cards</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dirty="0">
                          <a:effectLst/>
                          <a:latin typeface="+mn-lt"/>
                          <a:ea typeface="Calibri"/>
                          <a:cs typeface="Calibri"/>
                        </a:rPr>
                        <a:t>Adjectives</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The wait staff was prompt, friendly and competent </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a:effectLst/>
                          <a:latin typeface="+mn-lt"/>
                          <a:ea typeface="Calibri"/>
                          <a:cs typeface="Calibri"/>
                        </a:rPr>
                        <a:t>Modified nouns</a:t>
                      </a:r>
                      <a:endParaRPr lang="en-US" sz="1100" b="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A positive attitude can lead to both practical success and spiritual fulfillment </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a:effectLst/>
                          <a:latin typeface="+mn-lt"/>
                          <a:ea typeface="Calibri"/>
                          <a:cs typeface="Calibri"/>
                        </a:rPr>
                        <a:t>Verbs</a:t>
                      </a:r>
                      <a:endParaRPr lang="en-US" sz="1100" b="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We worked all day, ate all evening, and slept all night</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a:effectLst/>
                          <a:latin typeface="+mn-lt"/>
                          <a:ea typeface="Calibri"/>
                          <a:cs typeface="Calibri"/>
                        </a:rPr>
                        <a:t>Verb infinitives</a:t>
                      </a:r>
                      <a:endParaRPr lang="en-US" sz="1100" b="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I decided to swim across the river than sail around the world (the second </a:t>
                      </a:r>
                      <a:r>
                        <a:rPr lang="en-US" sz="1000" b="0" i="1" dirty="0">
                          <a:effectLst/>
                          <a:latin typeface="+mn-lt"/>
                          <a:ea typeface="Calibri"/>
                          <a:cs typeface="Calibri"/>
                        </a:rPr>
                        <a:t>to</a:t>
                      </a:r>
                      <a:r>
                        <a:rPr lang="en-US" sz="1000" b="0" dirty="0">
                          <a:effectLst/>
                          <a:latin typeface="+mn-lt"/>
                          <a:ea typeface="Calibri"/>
                          <a:cs typeface="Calibri"/>
                        </a:rPr>
                        <a:t> is optional)</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a:effectLst/>
                          <a:latin typeface="+mn-lt"/>
                          <a:ea typeface="Calibri"/>
                          <a:cs typeface="Calibri"/>
                        </a:rPr>
                        <a:t>Participial phrases</a:t>
                      </a:r>
                      <a:endParaRPr lang="en-US" sz="1100" b="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The rain continued to fall, providing water for thirsty plants but flooding the streets as well</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a:effectLst/>
                          <a:latin typeface="+mn-lt"/>
                          <a:ea typeface="Calibri"/>
                          <a:cs typeface="Calibri"/>
                        </a:rPr>
                        <a:t>Adverbs</a:t>
                      </a:r>
                      <a:endParaRPr lang="en-US" sz="1100" b="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I’ve noticed that you often howl angrily after you cower fearfully </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r h="255022">
                <a:tc>
                  <a:txBody>
                    <a:bodyPr/>
                    <a:lstStyle/>
                    <a:p>
                      <a:pPr>
                        <a:lnSpc>
                          <a:spcPct val="115000"/>
                        </a:lnSpc>
                        <a:spcAft>
                          <a:spcPts val="0"/>
                        </a:spcAft>
                      </a:pPr>
                      <a:r>
                        <a:rPr lang="en-US" sz="1000" b="0" dirty="0">
                          <a:effectLst/>
                          <a:latin typeface="+mn-lt"/>
                          <a:ea typeface="Calibri"/>
                          <a:cs typeface="Calibri"/>
                        </a:rPr>
                        <a:t>Adverbial phrases</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000" b="0" dirty="0">
                          <a:effectLst/>
                          <a:latin typeface="+mn-lt"/>
                          <a:ea typeface="Calibri"/>
                          <a:cs typeface="Calibri"/>
                        </a:rPr>
                        <a:t>I’ve noticed that you often howl in anger after you cower in fear</a:t>
                      </a:r>
                      <a:endParaRPr lang="en-US" sz="1100" b="0" dirty="0">
                        <a:effectLst/>
                        <a:latin typeface="+mn-lt"/>
                        <a:ea typeface="Calibri"/>
                        <a:cs typeface="Times New Roman"/>
                      </a:endParaRPr>
                    </a:p>
                  </a:txBody>
                  <a:tcPr marL="68580" marR="68580" marT="0" marB="0" anchor="ctr">
                    <a:lnL w="3175" cap="flat" cmpd="sng" algn="ctr">
                      <a:solidFill>
                        <a:schemeClr val="bg1"/>
                      </a:solidFill>
                      <a:prstDash val="solid"/>
                      <a:round/>
                      <a:headEnd type="none" w="med" len="med"/>
                      <a:tailEnd type="none" w="med" len="med"/>
                    </a:lnL>
                    <a:lnR w="3175" cap="flat" cmpd="sng" algn="ctr">
                      <a:solidFill>
                        <a:schemeClr val="bg2">
                          <a:lumMod val="90000"/>
                        </a:schemeClr>
                      </a:solidFill>
                      <a:prstDash val="solid"/>
                      <a:round/>
                      <a:headEnd type="none" w="med" len="med"/>
                      <a:tailEnd type="none" w="med" len="med"/>
                    </a:lnR>
                    <a:lnT w="3175" cap="flat" cmpd="sng" algn="ctr">
                      <a:solidFill>
                        <a:schemeClr val="bg2">
                          <a:lumMod val="90000"/>
                        </a:schemeClr>
                      </a:solidFill>
                      <a:prstDash val="solid"/>
                      <a:round/>
                      <a:headEnd type="none" w="med" len="med"/>
                      <a:tailEnd type="none" w="med" len="med"/>
                    </a:lnT>
                    <a:lnB w="3175" cap="flat" cmpd="sng" algn="ctr">
                      <a:solidFill>
                        <a:schemeClr val="bg2">
                          <a:lumMod val="90000"/>
                        </a:schemeClr>
                      </a:solidFill>
                      <a:prstDash val="solid"/>
                      <a:round/>
                      <a:headEnd type="none" w="med" len="med"/>
                      <a:tailEnd type="none" w="med" len="med"/>
                    </a:lnB>
                  </a:tcPr>
                </a:tc>
              </a:tr>
            </a:tbl>
          </a:graphicData>
        </a:graphic>
      </p:graphicFrame>
      <p:sp>
        <p:nvSpPr>
          <p:cNvPr id="6" name="Rectangle 5"/>
          <p:cNvSpPr/>
          <p:nvPr/>
        </p:nvSpPr>
        <p:spPr>
          <a:xfrm>
            <a:off x="179512" y="3140968"/>
            <a:ext cx="2808000" cy="3528392"/>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r>
              <a:rPr lang="en-US" sz="1100" b="1" dirty="0">
                <a:solidFill>
                  <a:schemeClr val="tx1"/>
                </a:solidFill>
              </a:rPr>
              <a:t>If one item includes a pronoun, it is often appropriate to include the same pronoun in all items</a:t>
            </a:r>
            <a:endParaRPr lang="en-US" sz="1100" dirty="0">
              <a:solidFill>
                <a:schemeClr val="tx1"/>
              </a:solidFill>
            </a:endParaRPr>
          </a:p>
          <a:p>
            <a:endParaRPr lang="en-US" sz="1100" dirty="0" smtClean="0">
              <a:solidFill>
                <a:schemeClr val="tx1"/>
              </a:solidFill>
            </a:endParaRPr>
          </a:p>
          <a:p>
            <a:pPr marL="171450" lvl="0" indent="-171450">
              <a:buFont typeface="Arial" pitchFamily="34" charset="0"/>
              <a:buChar char="•"/>
            </a:pPr>
            <a:r>
              <a:rPr lang="en-US" sz="1100" b="1" dirty="0">
                <a:solidFill>
                  <a:schemeClr val="tx1"/>
                </a:solidFill>
              </a:rPr>
              <a:t>Incorrect</a:t>
            </a:r>
            <a:r>
              <a:rPr lang="en-US" sz="1100" dirty="0">
                <a:solidFill>
                  <a:schemeClr val="tx1"/>
                </a:solidFill>
              </a:rPr>
              <a:t>: I prefer to hire employees </a:t>
            </a:r>
            <a:r>
              <a:rPr lang="en-US" sz="1100" b="1" dirty="0">
                <a:solidFill>
                  <a:schemeClr val="tx1"/>
                </a:solidFill>
              </a:rPr>
              <a:t>who</a:t>
            </a:r>
            <a:r>
              <a:rPr lang="en-US" sz="1100" dirty="0">
                <a:solidFill>
                  <a:schemeClr val="tx1"/>
                </a:solidFill>
              </a:rPr>
              <a:t> work hard to those </a:t>
            </a:r>
            <a:r>
              <a:rPr lang="en-US" sz="1100" b="1" dirty="0">
                <a:solidFill>
                  <a:schemeClr val="tx1"/>
                </a:solidFill>
              </a:rPr>
              <a:t>that</a:t>
            </a:r>
            <a:r>
              <a:rPr lang="en-US" sz="1100" dirty="0">
                <a:solidFill>
                  <a:schemeClr val="tx1"/>
                </a:solidFill>
              </a:rPr>
              <a:t> don’t</a:t>
            </a:r>
          </a:p>
          <a:p>
            <a:pPr marL="171450" lvl="0" indent="-171450">
              <a:buFont typeface="Arial" pitchFamily="34" charset="0"/>
              <a:buChar char="•"/>
            </a:pPr>
            <a:r>
              <a:rPr lang="en-US" sz="1100" b="1" dirty="0">
                <a:solidFill>
                  <a:schemeClr val="tx1"/>
                </a:solidFill>
              </a:rPr>
              <a:t>Correct:</a:t>
            </a:r>
            <a:r>
              <a:rPr lang="en-US" sz="1100" dirty="0">
                <a:solidFill>
                  <a:schemeClr val="tx1"/>
                </a:solidFill>
              </a:rPr>
              <a:t> I prefer to hire employees </a:t>
            </a:r>
            <a:r>
              <a:rPr lang="en-US" sz="1100" b="1" dirty="0">
                <a:solidFill>
                  <a:schemeClr val="tx1"/>
                </a:solidFill>
              </a:rPr>
              <a:t>who</a:t>
            </a:r>
            <a:r>
              <a:rPr lang="en-US" sz="1100" dirty="0">
                <a:solidFill>
                  <a:schemeClr val="tx1"/>
                </a:solidFill>
              </a:rPr>
              <a:t> work hard to those </a:t>
            </a:r>
            <a:r>
              <a:rPr lang="en-US" sz="1100" b="1" dirty="0">
                <a:solidFill>
                  <a:schemeClr val="tx1"/>
                </a:solidFill>
              </a:rPr>
              <a:t>who</a:t>
            </a:r>
            <a:r>
              <a:rPr lang="en-US" sz="1100" dirty="0">
                <a:solidFill>
                  <a:schemeClr val="tx1"/>
                </a:solidFill>
              </a:rPr>
              <a:t> don’t </a:t>
            </a:r>
          </a:p>
          <a:p>
            <a:endParaRPr lang="en-US" sz="1100" dirty="0">
              <a:solidFill>
                <a:schemeClr val="tx1"/>
              </a:solidFill>
            </a:endParaRPr>
          </a:p>
        </p:txBody>
      </p:sp>
      <p:sp>
        <p:nvSpPr>
          <p:cNvPr id="7" name="Rectangle 6"/>
          <p:cNvSpPr/>
          <p:nvPr/>
        </p:nvSpPr>
        <p:spPr>
          <a:xfrm>
            <a:off x="3188772" y="3140968"/>
            <a:ext cx="2808000" cy="3528392"/>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r>
              <a:rPr lang="en-US" sz="1100" b="1" dirty="0">
                <a:solidFill>
                  <a:schemeClr val="tx1"/>
                </a:solidFill>
              </a:rPr>
              <a:t>Only structures that are logically parallel must be structurally parallel</a:t>
            </a:r>
            <a:endParaRPr lang="en-US" sz="1100" dirty="0">
              <a:solidFill>
                <a:schemeClr val="tx1"/>
              </a:solidFill>
            </a:endParaRPr>
          </a:p>
          <a:p>
            <a:endParaRPr lang="en-US" sz="1100" dirty="0" smtClean="0">
              <a:solidFill>
                <a:schemeClr val="tx1"/>
              </a:solidFill>
            </a:endParaRPr>
          </a:p>
          <a:p>
            <a:pPr marL="171450" lvl="0" indent="-171450">
              <a:buFont typeface="Arial" pitchFamily="34" charset="0"/>
              <a:buChar char="•"/>
            </a:pPr>
            <a:r>
              <a:rPr lang="en-US" sz="1100" dirty="0">
                <a:solidFill>
                  <a:schemeClr val="tx1"/>
                </a:solidFill>
              </a:rPr>
              <a:t>Correct: Ken traveled around the world, </a:t>
            </a:r>
            <a:r>
              <a:rPr lang="en-US" sz="1100" b="1" dirty="0">
                <a:solidFill>
                  <a:schemeClr val="tx1"/>
                </a:solidFill>
              </a:rPr>
              <a:t>visiting</a:t>
            </a:r>
            <a:r>
              <a:rPr lang="en-US" sz="1100" dirty="0">
                <a:solidFill>
                  <a:schemeClr val="tx1"/>
                </a:solidFill>
              </a:rPr>
              <a:t> historic sites, </a:t>
            </a:r>
            <a:r>
              <a:rPr lang="en-US" sz="1100" b="1" dirty="0">
                <a:solidFill>
                  <a:schemeClr val="tx1"/>
                </a:solidFill>
              </a:rPr>
              <a:t>eating</a:t>
            </a:r>
            <a:r>
              <a:rPr lang="en-US" sz="1100" dirty="0">
                <a:solidFill>
                  <a:schemeClr val="tx1"/>
                </a:solidFill>
              </a:rPr>
              <a:t> native foods, and </a:t>
            </a:r>
            <a:r>
              <a:rPr lang="en-US" sz="1100" b="1" dirty="0">
                <a:solidFill>
                  <a:schemeClr val="tx1"/>
                </a:solidFill>
              </a:rPr>
              <a:t>learning </a:t>
            </a:r>
            <a:r>
              <a:rPr lang="en-US" sz="1100" dirty="0">
                <a:solidFill>
                  <a:schemeClr val="tx1"/>
                </a:solidFill>
              </a:rPr>
              <a:t>about new cultures</a:t>
            </a:r>
          </a:p>
          <a:p>
            <a:pPr marL="171450" lvl="0" indent="-171450">
              <a:buFont typeface="Arial" pitchFamily="34" charset="0"/>
              <a:buChar char="•"/>
            </a:pPr>
            <a:r>
              <a:rPr lang="en-US" sz="1100" dirty="0">
                <a:solidFill>
                  <a:schemeClr val="tx1"/>
                </a:solidFill>
              </a:rPr>
              <a:t>Incorrect: Ken traveled around the world, visited historic sites, ate native foods, and learned about new cultures </a:t>
            </a:r>
          </a:p>
          <a:p>
            <a:pPr marL="171450" lvl="0" indent="-171450">
              <a:buFont typeface="Arial" pitchFamily="34" charset="0"/>
              <a:buChar char="•"/>
            </a:pPr>
            <a:r>
              <a:rPr lang="en-US" sz="1100" dirty="0">
                <a:solidFill>
                  <a:schemeClr val="tx1"/>
                </a:solidFill>
              </a:rPr>
              <a:t>The incorrect version gives all activities equal emphasis, instead of making the last three activities subordinate to the main activity of traveling around the world</a:t>
            </a:r>
          </a:p>
          <a:p>
            <a:endParaRPr lang="en-US" sz="1100" dirty="0">
              <a:solidFill>
                <a:schemeClr val="tx1"/>
              </a:solidFill>
            </a:endParaRPr>
          </a:p>
        </p:txBody>
      </p:sp>
      <p:sp>
        <p:nvSpPr>
          <p:cNvPr id="8" name="Rectangle 7"/>
          <p:cNvSpPr/>
          <p:nvPr/>
        </p:nvSpPr>
        <p:spPr>
          <a:xfrm>
            <a:off x="6184642" y="3140968"/>
            <a:ext cx="2808000" cy="3528392"/>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r>
              <a:rPr lang="en-US" sz="1100" b="1" dirty="0" smtClean="0">
                <a:solidFill>
                  <a:schemeClr val="tx1"/>
                </a:solidFill>
              </a:rPr>
              <a:t>CAUSE – EFFECT PARALLELISM </a:t>
            </a:r>
            <a:endParaRPr lang="en-US" sz="1100" dirty="0" smtClean="0">
              <a:solidFill>
                <a:schemeClr val="tx1"/>
              </a:solidFill>
            </a:endParaRPr>
          </a:p>
          <a:p>
            <a:endParaRPr lang="en-US" sz="1100" dirty="0" smtClean="0">
              <a:solidFill>
                <a:schemeClr val="tx1"/>
              </a:solidFill>
            </a:endParaRPr>
          </a:p>
          <a:p>
            <a:r>
              <a:rPr lang="en-US" sz="1100" dirty="0">
                <a:solidFill>
                  <a:schemeClr val="tx1"/>
                </a:solidFill>
              </a:rPr>
              <a:t>Whenever there is a cause – effect in a sentence, the effect must begin with an –</a:t>
            </a:r>
            <a:r>
              <a:rPr lang="en-US" sz="1100" dirty="0" err="1">
                <a:solidFill>
                  <a:schemeClr val="tx1"/>
                </a:solidFill>
              </a:rPr>
              <a:t>ing</a:t>
            </a:r>
            <a:r>
              <a:rPr lang="en-US" sz="1100" dirty="0">
                <a:solidFill>
                  <a:schemeClr val="tx1"/>
                </a:solidFill>
              </a:rPr>
              <a:t> form of the verb after the </a:t>
            </a:r>
            <a:r>
              <a:rPr lang="en-US" sz="1100" dirty="0" smtClean="0">
                <a:solidFill>
                  <a:schemeClr val="tx1"/>
                </a:solidFill>
              </a:rPr>
              <a:t>comma</a:t>
            </a:r>
          </a:p>
          <a:p>
            <a:endParaRPr lang="en-US" sz="1100" dirty="0">
              <a:solidFill>
                <a:schemeClr val="tx1"/>
              </a:solidFill>
            </a:endParaRPr>
          </a:p>
          <a:p>
            <a:pPr marL="171450" lvl="0" indent="-171450">
              <a:buFont typeface="Arial" pitchFamily="34" charset="0"/>
              <a:buChar char="•"/>
            </a:pPr>
            <a:r>
              <a:rPr lang="en-US" sz="1100" dirty="0">
                <a:solidFill>
                  <a:schemeClr val="tx1"/>
                </a:solidFill>
              </a:rPr>
              <a:t>The stock markets are strong, giving us better forecasts</a:t>
            </a:r>
          </a:p>
          <a:p>
            <a:pPr marL="171450" lvl="0" indent="-171450">
              <a:buFont typeface="Arial" pitchFamily="34" charset="0"/>
              <a:buChar char="•"/>
            </a:pPr>
            <a:r>
              <a:rPr lang="en-US" sz="1100" dirty="0">
                <a:solidFill>
                  <a:schemeClr val="tx1"/>
                </a:solidFill>
              </a:rPr>
              <a:t>The rains were heavy, leading to some crop damage</a:t>
            </a:r>
          </a:p>
          <a:p>
            <a:pPr marL="171450" lvl="0" indent="-171450">
              <a:buFont typeface="Arial" pitchFamily="34" charset="0"/>
              <a:buChar char="•"/>
            </a:pPr>
            <a:r>
              <a:rPr lang="en-US" sz="1100" dirty="0">
                <a:solidFill>
                  <a:schemeClr val="tx1"/>
                </a:solidFill>
              </a:rPr>
              <a:t>The principal declared the results, making everyone cheer</a:t>
            </a:r>
          </a:p>
          <a:p>
            <a:endParaRPr lang="en-US" sz="1100" dirty="0">
              <a:solidFill>
                <a:schemeClr val="tx1"/>
              </a:solidFill>
            </a:endParaRPr>
          </a:p>
        </p:txBody>
      </p:sp>
    </p:spTree>
    <p:extLst>
      <p:ext uri="{BB962C8B-B14F-4D97-AF65-F5344CB8AC3E}">
        <p14:creationId xmlns:p14="http://schemas.microsoft.com/office/powerpoint/2010/main" val="36097996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PARALLELISM – 2  </a:t>
            </a:r>
            <a:endParaRPr lang="en-US" dirty="0"/>
          </a:p>
        </p:txBody>
      </p:sp>
      <p:sp>
        <p:nvSpPr>
          <p:cNvPr id="6" name="Rectangle 5"/>
          <p:cNvSpPr/>
          <p:nvPr/>
        </p:nvSpPr>
        <p:spPr>
          <a:xfrm>
            <a:off x="179512" y="692696"/>
            <a:ext cx="2808000" cy="4320480"/>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r>
              <a:rPr lang="en-US" sz="1100" b="1" dirty="0">
                <a:solidFill>
                  <a:schemeClr val="tx1"/>
                </a:solidFill>
              </a:rPr>
              <a:t>Verbs of Being – Be aware </a:t>
            </a:r>
            <a:endParaRPr lang="en-US" sz="1100" b="1" dirty="0" smtClean="0">
              <a:solidFill>
                <a:schemeClr val="tx1"/>
              </a:solidFill>
            </a:endParaRPr>
          </a:p>
          <a:p>
            <a:endParaRPr lang="en-US" sz="1100" b="1" dirty="0">
              <a:solidFill>
                <a:schemeClr val="tx1"/>
              </a:solidFill>
            </a:endParaRPr>
          </a:p>
          <a:p>
            <a:r>
              <a:rPr lang="en-US" sz="1100" dirty="0">
                <a:solidFill>
                  <a:schemeClr val="tx1"/>
                </a:solidFill>
              </a:rPr>
              <a:t>Instead of expressing what the subject does, these verbs express what a subject is, or the condition a subject is in </a:t>
            </a:r>
          </a:p>
          <a:p>
            <a:r>
              <a:rPr lang="en-US" sz="1100" dirty="0">
                <a:solidFill>
                  <a:schemeClr val="tx1"/>
                </a:solidFill>
              </a:rPr>
              <a:t> </a:t>
            </a:r>
          </a:p>
          <a:p>
            <a:r>
              <a:rPr lang="en-US" sz="1100" dirty="0">
                <a:solidFill>
                  <a:schemeClr val="tx1"/>
                </a:solidFill>
              </a:rPr>
              <a:t>Most common form of the verb being is “to be”</a:t>
            </a:r>
          </a:p>
          <a:p>
            <a:r>
              <a:rPr lang="en-US" sz="1100" dirty="0">
                <a:solidFill>
                  <a:schemeClr val="tx1"/>
                </a:solidFill>
              </a:rPr>
              <a:t> </a:t>
            </a:r>
          </a:p>
          <a:p>
            <a:r>
              <a:rPr lang="en-US" sz="1100" dirty="0">
                <a:solidFill>
                  <a:schemeClr val="tx1"/>
                </a:solidFill>
              </a:rPr>
              <a:t>Forms of “to be” are – is, am, are, was, were, been, being </a:t>
            </a:r>
          </a:p>
          <a:p>
            <a:r>
              <a:rPr lang="en-US" sz="1100" dirty="0">
                <a:solidFill>
                  <a:schemeClr val="tx1"/>
                </a:solidFill>
              </a:rPr>
              <a:t> </a:t>
            </a:r>
          </a:p>
          <a:p>
            <a:r>
              <a:rPr lang="en-US" sz="1100" dirty="0">
                <a:solidFill>
                  <a:schemeClr val="tx1"/>
                </a:solidFill>
              </a:rPr>
              <a:t>Other common words of being – appear, become, feel, grow, look, remain, seem, smell, sound, stay, taste, turn </a:t>
            </a:r>
            <a:endParaRPr lang="en-US" sz="1100" dirty="0" smtClean="0">
              <a:solidFill>
                <a:schemeClr val="tx1"/>
              </a:solidFill>
            </a:endParaRPr>
          </a:p>
          <a:p>
            <a:endParaRPr lang="en-US" sz="1100" dirty="0">
              <a:solidFill>
                <a:schemeClr val="tx1"/>
              </a:solidFill>
            </a:endParaRPr>
          </a:p>
          <a:p>
            <a:pPr marL="171450" lvl="0" indent="-171450">
              <a:buFont typeface="Arial" pitchFamily="34" charset="0"/>
              <a:buChar char="•"/>
            </a:pPr>
            <a:r>
              <a:rPr lang="en-US" sz="1100" dirty="0">
                <a:solidFill>
                  <a:schemeClr val="tx1"/>
                </a:solidFill>
              </a:rPr>
              <a:t>Incorrect: The flower bouquet </a:t>
            </a:r>
            <a:r>
              <a:rPr lang="en-US" sz="1100" b="1" dirty="0">
                <a:solidFill>
                  <a:schemeClr val="tx1"/>
                </a:solidFill>
              </a:rPr>
              <a:t>WAS </a:t>
            </a:r>
            <a:r>
              <a:rPr lang="en-US" sz="1100" dirty="0">
                <a:solidFill>
                  <a:schemeClr val="tx1"/>
                </a:solidFill>
              </a:rPr>
              <a:t>the husband’s giving of love to his wife</a:t>
            </a:r>
          </a:p>
          <a:p>
            <a:pPr marL="171450" lvl="0" indent="-171450">
              <a:buFont typeface="Arial" pitchFamily="34" charset="0"/>
              <a:buChar char="•"/>
            </a:pPr>
            <a:r>
              <a:rPr lang="en-US" sz="1100" dirty="0">
                <a:solidFill>
                  <a:schemeClr val="tx1"/>
                </a:solidFill>
              </a:rPr>
              <a:t>Correct: The flower bouquet </a:t>
            </a:r>
            <a:r>
              <a:rPr lang="en-US" sz="1100" b="1" dirty="0">
                <a:solidFill>
                  <a:schemeClr val="tx1"/>
                </a:solidFill>
              </a:rPr>
              <a:t>WAS </a:t>
            </a:r>
            <a:r>
              <a:rPr lang="en-US" sz="1100" dirty="0">
                <a:solidFill>
                  <a:schemeClr val="tx1"/>
                </a:solidFill>
              </a:rPr>
              <a:t>the husband’s loving gift to his wife</a:t>
            </a:r>
          </a:p>
          <a:p>
            <a:pPr marL="171450" indent="-171450">
              <a:buFont typeface="Arial" pitchFamily="34" charset="0"/>
              <a:buChar char="•"/>
            </a:pPr>
            <a:r>
              <a:rPr lang="en-US" sz="1100" dirty="0">
                <a:solidFill>
                  <a:schemeClr val="tx1"/>
                </a:solidFill>
              </a:rPr>
              <a:t>The two sides of the being word “was” are flower bouquet and husband’s giving of love. In order to achieve parallelism, rewrite the sentence replacing </a:t>
            </a:r>
            <a:r>
              <a:rPr lang="en-US" sz="1100" b="1" dirty="0">
                <a:solidFill>
                  <a:schemeClr val="tx1"/>
                </a:solidFill>
              </a:rPr>
              <a:t>giving</a:t>
            </a:r>
            <a:r>
              <a:rPr lang="en-US" sz="1100" dirty="0">
                <a:solidFill>
                  <a:schemeClr val="tx1"/>
                </a:solidFill>
              </a:rPr>
              <a:t> with the noun </a:t>
            </a:r>
            <a:r>
              <a:rPr lang="en-US" sz="1100" b="1" dirty="0">
                <a:solidFill>
                  <a:schemeClr val="tx1"/>
                </a:solidFill>
              </a:rPr>
              <a:t>gift</a:t>
            </a:r>
            <a:endParaRPr lang="en-US" sz="1100" dirty="0">
              <a:solidFill>
                <a:schemeClr val="tx1"/>
              </a:solidFill>
            </a:endParaRPr>
          </a:p>
        </p:txBody>
      </p:sp>
      <p:sp>
        <p:nvSpPr>
          <p:cNvPr id="7" name="Rectangle 6"/>
          <p:cNvSpPr/>
          <p:nvPr/>
        </p:nvSpPr>
        <p:spPr>
          <a:xfrm>
            <a:off x="3188772" y="692696"/>
            <a:ext cx="5847724" cy="6048672"/>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pPr lvl="0"/>
            <a:r>
              <a:rPr lang="en-US" sz="1100" b="1" dirty="0">
                <a:solidFill>
                  <a:schemeClr val="tx1"/>
                </a:solidFill>
              </a:rPr>
              <a:t>Idioms with built-in parallel structure – the word immediately after the first part of the pair will be the same as the word immediately following the second part of the pair (Example: Not only in… but also in.. </a:t>
            </a:r>
            <a:r>
              <a:rPr lang="en-US" sz="1100" b="1" dirty="0" smtClean="0">
                <a:solidFill>
                  <a:schemeClr val="tx1"/>
                </a:solidFill>
              </a:rPr>
              <a:t>)</a:t>
            </a:r>
          </a:p>
          <a:p>
            <a:pPr lvl="0"/>
            <a:endParaRPr lang="en-US" sz="1100" dirty="0">
              <a:solidFill>
                <a:schemeClr val="tx1"/>
              </a:solidFill>
            </a:endParaRPr>
          </a:p>
          <a:p>
            <a:pPr marL="261938" lvl="1" indent="-261938">
              <a:buFont typeface="Arial" pitchFamily="34" charset="0"/>
              <a:buChar char="•"/>
            </a:pPr>
            <a:r>
              <a:rPr lang="en-US" sz="1100" dirty="0">
                <a:solidFill>
                  <a:schemeClr val="tx1"/>
                </a:solidFill>
              </a:rPr>
              <a:t>More X than Y</a:t>
            </a:r>
          </a:p>
          <a:p>
            <a:pPr marL="261938" lvl="1" indent="-261938">
              <a:buFont typeface="Arial" pitchFamily="34" charset="0"/>
              <a:buChar char="•"/>
            </a:pPr>
            <a:r>
              <a:rPr lang="en-US" sz="1100" dirty="0">
                <a:solidFill>
                  <a:schemeClr val="tx1"/>
                </a:solidFill>
              </a:rPr>
              <a:t>The more X the greater Y</a:t>
            </a:r>
          </a:p>
          <a:p>
            <a:pPr marL="261938" lvl="1" indent="-261938">
              <a:buFont typeface="Arial" pitchFamily="34" charset="0"/>
              <a:buChar char="•"/>
            </a:pPr>
            <a:r>
              <a:rPr lang="en-US" sz="1100" dirty="0">
                <a:solidFill>
                  <a:schemeClr val="tx1"/>
                </a:solidFill>
              </a:rPr>
              <a:t>No less was X than was Y</a:t>
            </a:r>
          </a:p>
          <a:p>
            <a:pPr marL="261938" lvl="1" indent="-261938">
              <a:buFont typeface="Arial" pitchFamily="34" charset="0"/>
              <a:buChar char="•"/>
            </a:pPr>
            <a:r>
              <a:rPr lang="en-US" sz="1100" dirty="0">
                <a:solidFill>
                  <a:schemeClr val="tx1"/>
                </a:solidFill>
              </a:rPr>
              <a:t>As X to Y</a:t>
            </a:r>
          </a:p>
          <a:p>
            <a:pPr marL="261938" lvl="1" indent="-261938">
              <a:buFont typeface="Arial" pitchFamily="34" charset="0"/>
              <a:buChar char="•"/>
            </a:pPr>
            <a:r>
              <a:rPr lang="en-US" sz="1100" dirty="0">
                <a:solidFill>
                  <a:schemeClr val="tx1"/>
                </a:solidFill>
              </a:rPr>
              <a:t>Not only X but also Y</a:t>
            </a:r>
          </a:p>
          <a:p>
            <a:pPr marL="261938" lvl="1" indent="-261938">
              <a:buFont typeface="Arial" pitchFamily="34" charset="0"/>
              <a:buChar char="•"/>
            </a:pPr>
            <a:r>
              <a:rPr lang="en-US" sz="1100" dirty="0">
                <a:solidFill>
                  <a:schemeClr val="tx1"/>
                </a:solidFill>
              </a:rPr>
              <a:t>Not X but rather Y</a:t>
            </a:r>
          </a:p>
          <a:p>
            <a:pPr marL="261938" lvl="1" indent="-261938">
              <a:buFont typeface="Arial" pitchFamily="34" charset="0"/>
              <a:buChar char="•"/>
            </a:pPr>
            <a:r>
              <a:rPr lang="en-US" sz="1100" dirty="0">
                <a:solidFill>
                  <a:schemeClr val="tx1"/>
                </a:solidFill>
              </a:rPr>
              <a:t>X instead of Y</a:t>
            </a:r>
          </a:p>
          <a:p>
            <a:pPr marL="261938" lvl="1" indent="-261938">
              <a:buFont typeface="Arial" pitchFamily="34" charset="0"/>
              <a:buChar char="•"/>
            </a:pPr>
            <a:r>
              <a:rPr lang="en-US" sz="1100" dirty="0">
                <a:solidFill>
                  <a:schemeClr val="tx1"/>
                </a:solidFill>
              </a:rPr>
              <a:t>The same to X as to Y</a:t>
            </a:r>
          </a:p>
          <a:p>
            <a:pPr marL="261938" lvl="1" indent="-261938">
              <a:buFont typeface="Arial" pitchFamily="34" charset="0"/>
              <a:buChar char="•"/>
            </a:pPr>
            <a:r>
              <a:rPr lang="en-US" sz="1100" b="1" dirty="0">
                <a:solidFill>
                  <a:schemeClr val="tx1"/>
                </a:solidFill>
              </a:rPr>
              <a:t>Range from X to Y</a:t>
            </a:r>
            <a:endParaRPr lang="en-US" sz="1100" dirty="0">
              <a:solidFill>
                <a:schemeClr val="tx1"/>
              </a:solidFill>
            </a:endParaRPr>
          </a:p>
          <a:p>
            <a:pPr marL="261938" lvl="1" indent="-261938">
              <a:buFont typeface="Arial" pitchFamily="34" charset="0"/>
              <a:buChar char="•"/>
            </a:pPr>
            <a:r>
              <a:rPr lang="en-US" sz="1100" dirty="0">
                <a:solidFill>
                  <a:schemeClr val="tx1"/>
                </a:solidFill>
              </a:rPr>
              <a:t>Both X and Y</a:t>
            </a:r>
          </a:p>
          <a:p>
            <a:pPr marL="261938" lvl="1" indent="-261938">
              <a:buFont typeface="Arial" pitchFamily="34" charset="0"/>
              <a:buChar char="•"/>
            </a:pPr>
            <a:r>
              <a:rPr lang="en-US" sz="1100" dirty="0">
                <a:solidFill>
                  <a:schemeClr val="tx1"/>
                </a:solidFill>
              </a:rPr>
              <a:t>Mistake X for Y</a:t>
            </a:r>
          </a:p>
          <a:p>
            <a:pPr marL="261938" lvl="1" indent="-261938">
              <a:buFont typeface="Arial" pitchFamily="34" charset="0"/>
              <a:buChar char="•"/>
            </a:pPr>
            <a:r>
              <a:rPr lang="en-US" sz="1100" dirty="0">
                <a:solidFill>
                  <a:schemeClr val="tx1"/>
                </a:solidFill>
              </a:rPr>
              <a:t>Prefer X to Y</a:t>
            </a:r>
          </a:p>
          <a:p>
            <a:pPr marL="261938" lvl="1" indent="-261938">
              <a:buFont typeface="Arial" pitchFamily="34" charset="0"/>
              <a:buChar char="•"/>
            </a:pPr>
            <a:r>
              <a:rPr lang="en-US" sz="1100" dirty="0">
                <a:solidFill>
                  <a:schemeClr val="tx1"/>
                </a:solidFill>
              </a:rPr>
              <a:t>X regarded as Y</a:t>
            </a:r>
          </a:p>
          <a:p>
            <a:pPr marL="261938" lvl="1" indent="-261938">
              <a:buFont typeface="Arial" pitchFamily="34" charset="0"/>
              <a:buChar char="•"/>
            </a:pPr>
            <a:r>
              <a:rPr lang="en-US" sz="1100" dirty="0">
                <a:solidFill>
                  <a:schemeClr val="tx1"/>
                </a:solidFill>
              </a:rPr>
              <a:t>To think of X as Y</a:t>
            </a:r>
          </a:p>
          <a:p>
            <a:pPr marL="261938" lvl="1" indent="-261938">
              <a:buFont typeface="Arial" pitchFamily="34" charset="0"/>
              <a:buChar char="•"/>
            </a:pPr>
            <a:r>
              <a:rPr lang="en-US" sz="1100" dirty="0">
                <a:solidFill>
                  <a:schemeClr val="tx1"/>
                </a:solidFill>
              </a:rPr>
              <a:t>Believe X to be Y</a:t>
            </a:r>
          </a:p>
          <a:p>
            <a:pPr marL="261938" lvl="1" indent="-261938">
              <a:buFont typeface="Arial" pitchFamily="34" charset="0"/>
              <a:buChar char="•"/>
            </a:pPr>
            <a:r>
              <a:rPr lang="en-US" sz="1100" b="1" dirty="0">
                <a:solidFill>
                  <a:schemeClr val="tx1"/>
                </a:solidFill>
              </a:rPr>
              <a:t>Between X and Y</a:t>
            </a:r>
            <a:endParaRPr lang="en-US" sz="1100" dirty="0">
              <a:solidFill>
                <a:schemeClr val="tx1"/>
              </a:solidFill>
            </a:endParaRPr>
          </a:p>
          <a:p>
            <a:pPr marL="261938" lvl="1" indent="-261938">
              <a:buFont typeface="Arial" pitchFamily="34" charset="0"/>
              <a:buChar char="•"/>
            </a:pPr>
            <a:r>
              <a:rPr lang="en-US" sz="1100" dirty="0">
                <a:solidFill>
                  <a:schemeClr val="tx1"/>
                </a:solidFill>
              </a:rPr>
              <a:t>Either X or Y </a:t>
            </a:r>
          </a:p>
          <a:p>
            <a:pPr marL="261938" lvl="1" indent="-261938">
              <a:buFont typeface="Arial" pitchFamily="34" charset="0"/>
              <a:buChar char="•"/>
            </a:pPr>
            <a:r>
              <a:rPr lang="en-US" sz="1100" dirty="0">
                <a:solidFill>
                  <a:schemeClr val="tx1"/>
                </a:solidFill>
              </a:rPr>
              <a:t>As X as Y</a:t>
            </a:r>
          </a:p>
          <a:p>
            <a:pPr marL="261938" lvl="1" indent="-261938">
              <a:buFont typeface="Arial" pitchFamily="34" charset="0"/>
              <a:buChar char="•"/>
            </a:pPr>
            <a:r>
              <a:rPr lang="en-US" sz="1100" dirty="0">
                <a:solidFill>
                  <a:schemeClr val="tx1"/>
                </a:solidFill>
              </a:rPr>
              <a:t>Just as X so Y  (Example: </a:t>
            </a:r>
            <a:r>
              <a:rPr lang="en-US" sz="1100" u="sng" dirty="0">
                <a:solidFill>
                  <a:schemeClr val="tx1"/>
                </a:solidFill>
              </a:rPr>
              <a:t>Just as </a:t>
            </a:r>
            <a:r>
              <a:rPr lang="en-US" sz="1100" dirty="0">
                <a:solidFill>
                  <a:schemeClr val="tx1"/>
                </a:solidFill>
              </a:rPr>
              <a:t>gills are to fish, </a:t>
            </a:r>
            <a:r>
              <a:rPr lang="en-US" sz="1100" u="sng" dirty="0">
                <a:solidFill>
                  <a:schemeClr val="tx1"/>
                </a:solidFill>
              </a:rPr>
              <a:t>so </a:t>
            </a:r>
            <a:r>
              <a:rPr lang="en-US" sz="1100" dirty="0">
                <a:solidFill>
                  <a:schemeClr val="tx1"/>
                </a:solidFill>
              </a:rPr>
              <a:t>lungs are to humans)</a:t>
            </a:r>
          </a:p>
          <a:p>
            <a:pPr marL="261938" lvl="1" indent="-261938">
              <a:buFont typeface="Arial" pitchFamily="34" charset="0"/>
              <a:buChar char="•"/>
            </a:pPr>
            <a:r>
              <a:rPr lang="en-US" sz="1100" dirty="0">
                <a:solidFill>
                  <a:schemeClr val="tx1"/>
                </a:solidFill>
              </a:rPr>
              <a:t>Not so much X as Y (Example: </a:t>
            </a:r>
            <a:r>
              <a:rPr lang="en-US" sz="1100" u="sng" dirty="0">
                <a:solidFill>
                  <a:schemeClr val="tx1"/>
                </a:solidFill>
              </a:rPr>
              <a:t>Not so much </a:t>
            </a:r>
            <a:r>
              <a:rPr lang="en-US" sz="1100" dirty="0">
                <a:solidFill>
                  <a:schemeClr val="tx1"/>
                </a:solidFill>
              </a:rPr>
              <a:t>to show Jane up </a:t>
            </a:r>
            <a:r>
              <a:rPr lang="en-US" sz="1100" u="sng" dirty="0">
                <a:solidFill>
                  <a:schemeClr val="tx1"/>
                </a:solidFill>
              </a:rPr>
              <a:t>as to </a:t>
            </a:r>
            <a:r>
              <a:rPr lang="en-US" sz="1100" dirty="0">
                <a:solidFill>
                  <a:schemeClr val="tx1"/>
                </a:solidFill>
              </a:rPr>
              <a:t>make her appear foolish, Sarah pointed out Jane’s error to their supervisor)</a:t>
            </a:r>
          </a:p>
          <a:p>
            <a:pPr marL="261938" lvl="1" indent="-261938">
              <a:buFont typeface="Arial" pitchFamily="34" charset="0"/>
              <a:buChar char="•"/>
            </a:pPr>
            <a:r>
              <a:rPr lang="en-US" sz="1100" dirty="0">
                <a:solidFill>
                  <a:schemeClr val="tx1"/>
                </a:solidFill>
              </a:rPr>
              <a:t>More/greater/fewer less – than </a:t>
            </a:r>
          </a:p>
          <a:p>
            <a:pPr marL="261938" lvl="1" indent="-261938">
              <a:buFont typeface="Arial" pitchFamily="34" charset="0"/>
              <a:buChar char="•"/>
            </a:pPr>
            <a:r>
              <a:rPr lang="en-US" sz="1100" dirty="0">
                <a:solidFill>
                  <a:schemeClr val="tx1"/>
                </a:solidFill>
              </a:rPr>
              <a:t>Same X as Y</a:t>
            </a:r>
          </a:p>
          <a:p>
            <a:pPr marL="261938" lvl="1" indent="-261938">
              <a:buFont typeface="Arial" pitchFamily="34" charset="0"/>
              <a:buChar char="•"/>
            </a:pPr>
            <a:r>
              <a:rPr lang="en-US" sz="1100" dirty="0">
                <a:solidFill>
                  <a:schemeClr val="tx1"/>
                </a:solidFill>
              </a:rPr>
              <a:t>Just as X, so to Y (Example: </a:t>
            </a:r>
            <a:r>
              <a:rPr lang="en-US" sz="1100" u="sng" dirty="0">
                <a:solidFill>
                  <a:schemeClr val="tx1"/>
                </a:solidFill>
              </a:rPr>
              <a:t>Just as </a:t>
            </a:r>
            <a:r>
              <a:rPr lang="en-US" sz="1100" dirty="0">
                <a:solidFill>
                  <a:schemeClr val="tx1"/>
                </a:solidFill>
              </a:rPr>
              <a:t>stealing is frowned upon, </a:t>
            </a:r>
            <a:r>
              <a:rPr lang="en-US" sz="1100" u="sng" dirty="0">
                <a:solidFill>
                  <a:schemeClr val="tx1"/>
                </a:solidFill>
              </a:rPr>
              <a:t>so too </a:t>
            </a:r>
            <a:r>
              <a:rPr lang="en-US" sz="1100" dirty="0">
                <a:solidFill>
                  <a:schemeClr val="tx1"/>
                </a:solidFill>
              </a:rPr>
              <a:t>is cheating)</a:t>
            </a:r>
          </a:p>
          <a:p>
            <a:endParaRPr lang="en-US" sz="1100" dirty="0">
              <a:solidFill>
                <a:schemeClr val="tx1"/>
              </a:solidFill>
            </a:endParaRPr>
          </a:p>
        </p:txBody>
      </p:sp>
      <p:sp>
        <p:nvSpPr>
          <p:cNvPr id="9" name="Rectangle 8"/>
          <p:cNvSpPr/>
          <p:nvPr/>
        </p:nvSpPr>
        <p:spPr>
          <a:xfrm>
            <a:off x="153007" y="5161678"/>
            <a:ext cx="2808000" cy="643586"/>
          </a:xfrm>
          <a:prstGeom prst="rect">
            <a:avLst/>
          </a:prstGeom>
          <a:solidFill>
            <a:schemeClr val="bg2"/>
          </a:solidFill>
          <a:ln w="38100">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t"/>
          <a:lstStyle/>
          <a:p>
            <a:endParaRPr lang="en-US" sz="1100" dirty="0" smtClean="0">
              <a:solidFill>
                <a:schemeClr val="tx1"/>
              </a:solidFill>
            </a:endParaRPr>
          </a:p>
          <a:p>
            <a:r>
              <a:rPr lang="en-US" sz="1100" dirty="0" smtClean="0">
                <a:solidFill>
                  <a:schemeClr val="tx1"/>
                </a:solidFill>
              </a:rPr>
              <a:t>Articles are parallel – a, an, the</a:t>
            </a:r>
            <a:endParaRPr lang="en-US" sz="1100" dirty="0">
              <a:solidFill>
                <a:schemeClr val="tx1"/>
              </a:solidFill>
            </a:endParaRPr>
          </a:p>
        </p:txBody>
      </p:sp>
    </p:spTree>
    <p:extLst>
      <p:ext uri="{BB962C8B-B14F-4D97-AF65-F5344CB8AC3E}">
        <p14:creationId xmlns:p14="http://schemas.microsoft.com/office/powerpoint/2010/main" val="522278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 – 1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01006313"/>
              </p:ext>
            </p:extLst>
          </p:nvPr>
        </p:nvGraphicFramePr>
        <p:xfrm>
          <a:off x="0" y="620713"/>
          <a:ext cx="9108504" cy="5206492"/>
        </p:xfrm>
        <a:graphic>
          <a:graphicData uri="http://schemas.openxmlformats.org/drawingml/2006/table">
            <a:tbl>
              <a:tblPr firstRow="1" bandRow="1">
                <a:tableStyleId>{5C22544A-7EE6-4342-B048-85BDC9FD1C3A}</a:tableStyleId>
              </a:tblPr>
              <a:tblGrid>
                <a:gridCol w="1619672"/>
                <a:gridCol w="7488832"/>
              </a:tblGrid>
              <a:tr h="370840">
                <a:tc>
                  <a:txBody>
                    <a:bodyPr/>
                    <a:lstStyle/>
                    <a:p>
                      <a:r>
                        <a:rPr lang="en-US" sz="1200" dirty="0" smtClean="0"/>
                        <a:t>Category</a:t>
                      </a:r>
                      <a:endParaRPr lang="en-US" sz="1200" dirty="0"/>
                    </a:p>
                  </a:txBody>
                  <a:tcPr/>
                </a:tc>
                <a:tc>
                  <a:txBody>
                    <a:bodyPr/>
                    <a:lstStyle/>
                    <a:p>
                      <a:r>
                        <a:rPr lang="en-US" sz="1200" dirty="0" smtClean="0"/>
                        <a:t>Example</a:t>
                      </a:r>
                      <a:endParaRPr lang="en-US" sz="1200" dirty="0"/>
                    </a:p>
                  </a:txBody>
                  <a:tcPr/>
                </a:tc>
              </a:tr>
              <a:tr h="370840">
                <a:tc>
                  <a:txBody>
                    <a:bodyPr/>
                    <a:lstStyle/>
                    <a:p>
                      <a:r>
                        <a:rPr lang="en-US" sz="1100" b="1" dirty="0" smtClean="0">
                          <a:latin typeface="+mn-lt"/>
                        </a:rPr>
                        <a:t>Comparison signals </a:t>
                      </a:r>
                      <a:endParaRPr lang="en-US" sz="1100" b="1" dirty="0">
                        <a:latin typeface="+mn-lt"/>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dk1"/>
                          </a:solidFill>
                          <a:effectLst/>
                          <a:latin typeface="+mn-lt"/>
                          <a:ea typeface="+mn-ea"/>
                          <a:cs typeface="+mn-cs"/>
                        </a:rPr>
                        <a:t>like, unlike, likening, more than, greater than, less than, shorter than, different from, as, as (adjective) as, as many as, as few as, as  much as, as little as, as high as, as short as</a:t>
                      </a:r>
                    </a:p>
                    <a:p>
                      <a:endParaRPr lang="en-US" sz="1100" dirty="0">
                        <a:latin typeface="+mn-lt"/>
                      </a:endParaRPr>
                    </a:p>
                  </a:txBody>
                  <a:tcPr anchor="ctr"/>
                </a:tc>
              </a:tr>
              <a:tr h="370840">
                <a:tc>
                  <a:txBody>
                    <a:bodyPr/>
                    <a:lstStyle/>
                    <a:p>
                      <a:pPr>
                        <a:lnSpc>
                          <a:spcPct val="115000"/>
                        </a:lnSpc>
                        <a:spcAft>
                          <a:spcPts val="0"/>
                        </a:spcAft>
                      </a:pPr>
                      <a:r>
                        <a:rPr lang="en-US" sz="1100" b="1" dirty="0">
                          <a:solidFill>
                            <a:schemeClr val="tx1"/>
                          </a:solidFill>
                          <a:effectLst/>
                          <a:latin typeface="+mn-lt"/>
                          <a:ea typeface="Calibri"/>
                          <a:cs typeface="Calibri"/>
                        </a:rPr>
                        <a:t>“Like” vs. “As”</a:t>
                      </a:r>
                      <a:endParaRPr lang="en-US" sz="1100" b="1" dirty="0">
                        <a:solidFill>
                          <a:schemeClr val="tx1"/>
                        </a:solidFill>
                        <a:effectLst/>
                        <a:latin typeface="+mn-lt"/>
                        <a:ea typeface="Calibri"/>
                        <a:cs typeface="Times New Roman"/>
                      </a:endParaRPr>
                    </a:p>
                    <a:p>
                      <a:pPr indent="457200">
                        <a:lnSpc>
                          <a:spcPct val="115000"/>
                        </a:lnSpc>
                        <a:spcAft>
                          <a:spcPts val="0"/>
                        </a:spcAft>
                      </a:pPr>
                      <a:r>
                        <a:rPr lang="en-US" sz="1100" b="1" dirty="0">
                          <a:solidFill>
                            <a:schemeClr val="tx1"/>
                          </a:solidFill>
                          <a:effectLst/>
                          <a:latin typeface="+mn-lt"/>
                          <a:ea typeface="Calibri"/>
                          <a:cs typeface="Calibri"/>
                        </a:rPr>
                        <a:t> </a:t>
                      </a:r>
                      <a:endParaRPr lang="en-US" sz="1100" b="1" dirty="0">
                        <a:solidFill>
                          <a:schemeClr val="tx1"/>
                        </a:solidFill>
                        <a:effectLst/>
                        <a:latin typeface="+mn-lt"/>
                        <a:ea typeface="Calibri"/>
                        <a:cs typeface="Times New Roman"/>
                      </a:endParaRPr>
                    </a:p>
                  </a:txBody>
                  <a:tcPr marL="68580" marR="68580" marT="0" marB="0" anchor="ctr"/>
                </a:tc>
                <a:tc>
                  <a:txBody>
                    <a:bodyPr/>
                    <a:lstStyle/>
                    <a:p>
                      <a:pPr>
                        <a:lnSpc>
                          <a:spcPct val="115000"/>
                        </a:lnSpc>
                        <a:spcAft>
                          <a:spcPts val="0"/>
                        </a:spcAft>
                      </a:pPr>
                      <a:r>
                        <a:rPr lang="en-US" sz="1100" b="1" dirty="0">
                          <a:effectLst/>
                          <a:latin typeface="+mn-lt"/>
                          <a:ea typeface="Calibri"/>
                          <a:cs typeface="Calibri"/>
                        </a:rPr>
                        <a:t>Like</a:t>
                      </a:r>
                      <a:r>
                        <a:rPr lang="en-US" sz="1100" dirty="0">
                          <a:effectLst/>
                          <a:latin typeface="+mn-lt"/>
                          <a:ea typeface="Calibri"/>
                          <a:cs typeface="Calibri"/>
                        </a:rPr>
                        <a:t> should be used to </a:t>
                      </a:r>
                      <a:r>
                        <a:rPr lang="en-US" sz="1100" b="1" dirty="0">
                          <a:effectLst/>
                          <a:latin typeface="+mn-lt"/>
                          <a:ea typeface="Calibri"/>
                          <a:cs typeface="Calibri"/>
                        </a:rPr>
                        <a:t>compare people or things</a:t>
                      </a:r>
                      <a:r>
                        <a:rPr lang="en-US" sz="1100" dirty="0">
                          <a:effectLst/>
                          <a:latin typeface="+mn-lt"/>
                          <a:ea typeface="Calibri"/>
                          <a:cs typeface="Calibri"/>
                        </a:rPr>
                        <a:t> (any nouns</a:t>
                      </a:r>
                      <a:r>
                        <a:rPr lang="en-US" sz="1100" dirty="0" smtClean="0">
                          <a:effectLst/>
                          <a:latin typeface="+mn-lt"/>
                          <a:ea typeface="Calibri"/>
                          <a:cs typeface="Calibri"/>
                        </a:rPr>
                        <a:t>)</a:t>
                      </a:r>
                    </a:p>
                    <a:p>
                      <a:pPr marL="342900" lvl="0" indent="-342900">
                        <a:lnSpc>
                          <a:spcPct val="115000"/>
                        </a:lnSpc>
                        <a:spcAft>
                          <a:spcPts val="0"/>
                        </a:spcAft>
                        <a:buFont typeface="Wingdings"/>
                        <a:buChar char=""/>
                      </a:pPr>
                      <a:r>
                        <a:rPr lang="en-US" sz="1100" dirty="0" smtClean="0">
                          <a:effectLst/>
                          <a:latin typeface="+mn-lt"/>
                          <a:ea typeface="Calibri"/>
                          <a:cs typeface="Calibri"/>
                        </a:rPr>
                        <a:t>Incorrect: Bella and June, </a:t>
                      </a:r>
                      <a:r>
                        <a:rPr lang="en-US" sz="1100" b="1" dirty="0" smtClean="0">
                          <a:effectLst/>
                          <a:latin typeface="+mn-lt"/>
                          <a:ea typeface="Calibri"/>
                          <a:cs typeface="Calibri"/>
                        </a:rPr>
                        <a:t>AS</a:t>
                      </a:r>
                      <a:r>
                        <a:rPr lang="en-US" sz="1100" dirty="0" smtClean="0">
                          <a:effectLst/>
                          <a:latin typeface="+mn-lt"/>
                          <a:ea typeface="Calibri"/>
                          <a:cs typeface="Calibri"/>
                        </a:rPr>
                        <a:t> their mother, are extremely smart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dirty="0" smtClean="0">
                          <a:effectLst/>
                          <a:latin typeface="+mn-lt"/>
                          <a:ea typeface="Calibri"/>
                          <a:cs typeface="Calibri"/>
                        </a:rPr>
                        <a:t>Correct: Bella and June, </a:t>
                      </a:r>
                      <a:r>
                        <a:rPr lang="en-US" sz="1100" b="1" dirty="0" smtClean="0">
                          <a:effectLst/>
                          <a:latin typeface="+mn-lt"/>
                          <a:ea typeface="Calibri"/>
                          <a:cs typeface="Calibri"/>
                        </a:rPr>
                        <a:t>LIKE</a:t>
                      </a:r>
                      <a:r>
                        <a:rPr lang="en-US" sz="1100" dirty="0" smtClean="0">
                          <a:effectLst/>
                          <a:latin typeface="+mn-lt"/>
                          <a:ea typeface="Calibri"/>
                          <a:cs typeface="Calibri"/>
                        </a:rPr>
                        <a:t> their mother, are extremely smart</a:t>
                      </a:r>
                      <a:endParaRPr lang="en-US" sz="1100" dirty="0" smtClean="0">
                        <a:effectLst/>
                        <a:latin typeface="+mn-lt"/>
                        <a:ea typeface="Calibri"/>
                        <a:cs typeface="Times New Roman"/>
                      </a:endParaRPr>
                    </a:p>
                    <a:p>
                      <a:pPr>
                        <a:lnSpc>
                          <a:spcPct val="115000"/>
                        </a:lnSpc>
                        <a:spcAft>
                          <a:spcPts val="0"/>
                        </a:spcAft>
                      </a:pPr>
                      <a:endParaRPr lang="en-US" sz="1100" dirty="0">
                        <a:effectLst/>
                        <a:latin typeface="+mn-lt"/>
                        <a:ea typeface="Calibri"/>
                        <a:cs typeface="Times New Roman"/>
                      </a:endParaRPr>
                    </a:p>
                    <a:p>
                      <a:pPr>
                        <a:lnSpc>
                          <a:spcPct val="115000"/>
                        </a:lnSpc>
                        <a:spcAft>
                          <a:spcPts val="0"/>
                        </a:spcAft>
                      </a:pPr>
                      <a:r>
                        <a:rPr lang="en-US" sz="1100" b="1" dirty="0">
                          <a:effectLst/>
                          <a:latin typeface="+mn-lt"/>
                          <a:ea typeface="Calibri"/>
                          <a:cs typeface="Calibri"/>
                        </a:rPr>
                        <a:t>As/as if</a:t>
                      </a:r>
                      <a:r>
                        <a:rPr lang="en-US" sz="1100" dirty="0">
                          <a:effectLst/>
                          <a:latin typeface="+mn-lt"/>
                          <a:ea typeface="Calibri"/>
                          <a:cs typeface="Calibri"/>
                        </a:rPr>
                        <a:t> should be used in a comparison </a:t>
                      </a:r>
                      <a:r>
                        <a:rPr lang="en-US" sz="1100" b="1" dirty="0">
                          <a:effectLst/>
                          <a:latin typeface="+mn-lt"/>
                          <a:ea typeface="Calibri"/>
                          <a:cs typeface="Calibri"/>
                        </a:rPr>
                        <a:t>involving clauses</a:t>
                      </a:r>
                      <a:r>
                        <a:rPr lang="en-US" sz="1100" dirty="0">
                          <a:effectLst/>
                          <a:latin typeface="+mn-lt"/>
                          <a:ea typeface="Calibri"/>
                          <a:cs typeface="Calibri"/>
                        </a:rPr>
                        <a:t> (any phrase that includes a verb) </a:t>
                      </a:r>
                      <a:endParaRPr lang="en-US" sz="1100" dirty="0" smtClean="0">
                        <a:effectLst/>
                        <a:latin typeface="+mn-lt"/>
                        <a:ea typeface="Calibri"/>
                        <a:cs typeface="Calibri"/>
                      </a:endParaRPr>
                    </a:p>
                    <a:p>
                      <a:pPr marL="342900" lvl="0" indent="-342900">
                        <a:lnSpc>
                          <a:spcPct val="115000"/>
                        </a:lnSpc>
                        <a:spcAft>
                          <a:spcPts val="0"/>
                        </a:spcAft>
                        <a:buFont typeface="Wingdings"/>
                        <a:buChar char=""/>
                      </a:pPr>
                      <a:r>
                        <a:rPr lang="en-US" sz="1100" dirty="0" smtClean="0">
                          <a:effectLst/>
                          <a:latin typeface="+mn-lt"/>
                          <a:ea typeface="Calibri"/>
                          <a:cs typeface="Calibri"/>
                        </a:rPr>
                        <a:t>Incorrect: Just </a:t>
                      </a:r>
                      <a:r>
                        <a:rPr lang="en-US" sz="1100" b="1" dirty="0" smtClean="0">
                          <a:effectLst/>
                          <a:latin typeface="+mn-lt"/>
                          <a:ea typeface="Calibri"/>
                          <a:cs typeface="Calibri"/>
                        </a:rPr>
                        <a:t>LIKE</a:t>
                      </a:r>
                      <a:r>
                        <a:rPr lang="en-US" sz="1100" dirty="0" smtClean="0">
                          <a:effectLst/>
                          <a:latin typeface="+mn-lt"/>
                          <a:ea typeface="Calibri"/>
                          <a:cs typeface="Calibri"/>
                        </a:rPr>
                        <a:t> swimming is good exercise, skiing is a great way to burn calories</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dirty="0" smtClean="0">
                          <a:effectLst/>
                          <a:latin typeface="+mn-lt"/>
                          <a:ea typeface="Calibri"/>
                          <a:cs typeface="Calibri"/>
                        </a:rPr>
                        <a:t>Correct: Just </a:t>
                      </a:r>
                      <a:r>
                        <a:rPr lang="en-US" sz="1100" b="1" dirty="0" smtClean="0">
                          <a:effectLst/>
                          <a:latin typeface="+mn-lt"/>
                          <a:ea typeface="Calibri"/>
                          <a:cs typeface="Calibri"/>
                        </a:rPr>
                        <a:t>AS</a:t>
                      </a:r>
                      <a:r>
                        <a:rPr lang="en-US" sz="1100" dirty="0" smtClean="0">
                          <a:effectLst/>
                          <a:latin typeface="+mn-lt"/>
                          <a:ea typeface="Calibri"/>
                          <a:cs typeface="Calibri"/>
                        </a:rPr>
                        <a:t> swimming is good exercise, skiing is a great way to burn calories</a:t>
                      </a:r>
                      <a:endParaRPr lang="en-US" sz="1100" dirty="0" smtClean="0">
                        <a:effectLst/>
                        <a:latin typeface="+mn-lt"/>
                        <a:ea typeface="Calibri"/>
                        <a:cs typeface="Times New Roman"/>
                      </a:endParaRPr>
                    </a:p>
                    <a:p>
                      <a:pPr>
                        <a:lnSpc>
                          <a:spcPct val="115000"/>
                        </a:lnSpc>
                        <a:spcAft>
                          <a:spcPts val="0"/>
                        </a:spcAft>
                      </a:pPr>
                      <a:endParaRPr lang="en-US" sz="1100" dirty="0">
                        <a:effectLst/>
                        <a:latin typeface="+mn-lt"/>
                        <a:ea typeface="Calibri"/>
                        <a:cs typeface="Times New Roman"/>
                      </a:endParaRPr>
                    </a:p>
                    <a:p>
                      <a:pPr marL="450215">
                        <a:lnSpc>
                          <a:spcPct val="115000"/>
                        </a:lnSpc>
                        <a:spcAft>
                          <a:spcPts val="0"/>
                        </a:spcAft>
                      </a:pPr>
                      <a:r>
                        <a:rPr lang="en-US" sz="1100" dirty="0">
                          <a:effectLst/>
                          <a:latin typeface="+mn-lt"/>
                          <a:ea typeface="Calibri"/>
                          <a:cs typeface="Calibri"/>
                        </a:rPr>
                        <a:t> </a:t>
                      </a:r>
                      <a:endParaRPr lang="en-US" sz="1100" dirty="0">
                        <a:effectLst/>
                        <a:latin typeface="+mn-lt"/>
                        <a:ea typeface="Calibri"/>
                        <a:cs typeface="Times New Roman"/>
                      </a:endParaRPr>
                    </a:p>
                  </a:txBody>
                  <a:tcPr marL="68580" marR="68580" marT="0" marB="0" anchor="ctr"/>
                </a:tc>
              </a:tr>
              <a:tr h="370840">
                <a:tc>
                  <a:txBody>
                    <a:bodyPr/>
                    <a:lstStyle/>
                    <a:p>
                      <a:pPr>
                        <a:lnSpc>
                          <a:spcPct val="115000"/>
                        </a:lnSpc>
                        <a:spcAft>
                          <a:spcPts val="0"/>
                        </a:spcAft>
                      </a:pPr>
                      <a:r>
                        <a:rPr lang="en-US" sz="1100" b="1" dirty="0">
                          <a:solidFill>
                            <a:schemeClr val="tx1"/>
                          </a:solidFill>
                          <a:effectLst/>
                          <a:latin typeface="+mn-lt"/>
                          <a:ea typeface="Calibri"/>
                          <a:cs typeface="Calibri"/>
                        </a:rPr>
                        <a:t>Parallelism – must compare similar things and be structurally parallel</a:t>
                      </a:r>
                      <a:endParaRPr lang="en-US" sz="1100" b="1" dirty="0">
                        <a:solidFill>
                          <a:schemeClr val="tx1"/>
                        </a:solidFill>
                        <a:effectLst/>
                        <a:latin typeface="+mn-lt"/>
                        <a:ea typeface="Calibri"/>
                        <a:cs typeface="Times New Roman"/>
                      </a:endParaRPr>
                    </a:p>
                  </a:txBody>
                  <a:tcPr marL="68580" marR="68580" marT="0" marB="0" anchor="ctr"/>
                </a:tc>
                <a:tc>
                  <a:txBody>
                    <a:bodyPr/>
                    <a:lstStyle/>
                    <a:p>
                      <a:pPr marL="342900" lvl="0" indent="-342900">
                        <a:lnSpc>
                          <a:spcPct val="115000"/>
                        </a:lnSpc>
                        <a:spcAft>
                          <a:spcPts val="0"/>
                        </a:spcAft>
                        <a:buFont typeface="Wingdings"/>
                        <a:buChar char=""/>
                      </a:pPr>
                      <a:r>
                        <a:rPr lang="en-US" sz="1100" b="1" dirty="0" smtClean="0">
                          <a:effectLst/>
                          <a:latin typeface="+mn-lt"/>
                          <a:ea typeface="Calibri"/>
                          <a:cs typeface="Calibri"/>
                        </a:rPr>
                        <a:t>Incorrect:</a:t>
                      </a:r>
                      <a:r>
                        <a:rPr lang="en-US" sz="1100" dirty="0" smtClean="0">
                          <a:effectLst/>
                          <a:latin typeface="+mn-lt"/>
                          <a:ea typeface="Calibri"/>
                          <a:cs typeface="Calibri"/>
                        </a:rPr>
                        <a:t> Frank’s build, like his brother, is broad (here, frank’s build is being compared to his brother. This is not logical as it does not compare two similar things)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Frank’s build, like </a:t>
                      </a:r>
                      <a:r>
                        <a:rPr lang="en-US" sz="1100" b="1" dirty="0" smtClean="0">
                          <a:effectLst/>
                          <a:latin typeface="+mn-lt"/>
                          <a:ea typeface="Calibri"/>
                          <a:cs typeface="Calibri"/>
                        </a:rPr>
                        <a:t>that of</a:t>
                      </a:r>
                      <a:r>
                        <a:rPr lang="en-US" sz="1100" dirty="0" smtClean="0">
                          <a:effectLst/>
                          <a:latin typeface="+mn-lt"/>
                          <a:ea typeface="Calibri"/>
                          <a:cs typeface="Calibri"/>
                        </a:rPr>
                        <a:t> his brother, is broad </a:t>
                      </a:r>
                      <a:endParaRPr lang="en-US" sz="1100" dirty="0" smtClean="0">
                        <a:effectLst/>
                        <a:latin typeface="+mn-lt"/>
                        <a:ea typeface="Calibri"/>
                        <a:cs typeface="Times New Roman"/>
                      </a:endParaRPr>
                    </a:p>
                    <a:p>
                      <a:pPr marL="220345">
                        <a:lnSpc>
                          <a:spcPct val="115000"/>
                        </a:lnSpc>
                        <a:spcAft>
                          <a:spcPts val="0"/>
                        </a:spcAft>
                      </a:pPr>
                      <a:r>
                        <a:rPr lang="en-US" sz="1100" dirty="0" smtClean="0">
                          <a:effectLst/>
                          <a:latin typeface="+mn-lt"/>
                          <a:ea typeface="Calibri"/>
                          <a:cs typeface="Calibri"/>
                        </a:rPr>
                        <a:t>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Incorrect:</a:t>
                      </a:r>
                      <a:r>
                        <a:rPr lang="en-US" sz="1100" dirty="0" smtClean="0">
                          <a:effectLst/>
                          <a:latin typeface="+mn-lt"/>
                          <a:ea typeface="Calibri"/>
                          <a:cs typeface="Calibri"/>
                        </a:rPr>
                        <a:t> The host paid more attention to his business clients than others</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The host paid more attention to his business clients than </a:t>
                      </a:r>
                      <a:r>
                        <a:rPr lang="en-US" sz="1100" b="1" dirty="0" smtClean="0">
                          <a:effectLst/>
                          <a:latin typeface="+mn-lt"/>
                          <a:ea typeface="Calibri"/>
                          <a:cs typeface="Calibri"/>
                        </a:rPr>
                        <a:t>to</a:t>
                      </a:r>
                      <a:r>
                        <a:rPr lang="en-US" sz="1100" dirty="0" smtClean="0">
                          <a:effectLst/>
                          <a:latin typeface="+mn-lt"/>
                          <a:ea typeface="Calibri"/>
                          <a:cs typeface="Calibri"/>
                        </a:rPr>
                        <a:t> others</a:t>
                      </a:r>
                      <a:endParaRPr lang="en-US" sz="1100" dirty="0" smtClean="0">
                        <a:effectLst/>
                        <a:latin typeface="+mn-lt"/>
                        <a:ea typeface="Calibri"/>
                        <a:cs typeface="Times New Roman"/>
                      </a:endParaRPr>
                    </a:p>
                    <a:p>
                      <a:pPr marL="220345">
                        <a:lnSpc>
                          <a:spcPct val="115000"/>
                        </a:lnSpc>
                        <a:spcAft>
                          <a:spcPts val="0"/>
                        </a:spcAft>
                      </a:pPr>
                      <a:r>
                        <a:rPr lang="en-US" sz="1100" dirty="0" smtClean="0">
                          <a:effectLst/>
                          <a:latin typeface="+mn-lt"/>
                          <a:ea typeface="Calibri"/>
                          <a:cs typeface="Calibri"/>
                        </a:rPr>
                        <a:t>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solidFill>
                            <a:srgbClr val="FF0000"/>
                          </a:solidFill>
                          <a:effectLst/>
                          <a:latin typeface="+mn-lt"/>
                          <a:ea typeface="Calibri"/>
                          <a:cs typeface="Calibri"/>
                        </a:rPr>
                        <a:t>Incorrect: Mary is taller than any girl in class (this implies that Mary is even taller than herself)</a:t>
                      </a:r>
                      <a:endParaRPr lang="en-US" sz="1100" dirty="0" smtClean="0">
                        <a:solidFill>
                          <a:srgbClr val="FF0000"/>
                        </a:solidFill>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solidFill>
                            <a:srgbClr val="FF0000"/>
                          </a:solidFill>
                          <a:effectLst/>
                          <a:latin typeface="+mn-lt"/>
                          <a:ea typeface="Calibri"/>
                          <a:cs typeface="Calibri"/>
                        </a:rPr>
                        <a:t>Correct: Mary is taller than any </a:t>
                      </a:r>
                      <a:r>
                        <a:rPr lang="en-US" sz="1100" b="1" u="sng" dirty="0" smtClean="0">
                          <a:solidFill>
                            <a:srgbClr val="FF0000"/>
                          </a:solidFill>
                          <a:effectLst/>
                          <a:latin typeface="+mn-lt"/>
                          <a:ea typeface="Calibri"/>
                          <a:cs typeface="Calibri"/>
                        </a:rPr>
                        <a:t>other</a:t>
                      </a:r>
                      <a:r>
                        <a:rPr lang="en-US" sz="1100" b="1" dirty="0" smtClean="0">
                          <a:solidFill>
                            <a:srgbClr val="FF0000"/>
                          </a:solidFill>
                          <a:effectLst/>
                          <a:latin typeface="+mn-lt"/>
                          <a:ea typeface="Calibri"/>
                          <a:cs typeface="Calibri"/>
                        </a:rPr>
                        <a:t> girl in class</a:t>
                      </a:r>
                      <a:endParaRPr lang="en-US" sz="1100" dirty="0" smtClean="0">
                        <a:solidFill>
                          <a:srgbClr val="FF0000"/>
                        </a:solidFill>
                        <a:effectLst/>
                        <a:latin typeface="+mn-lt"/>
                        <a:ea typeface="Calibri"/>
                        <a:cs typeface="Times New Roman"/>
                      </a:endParaRPr>
                    </a:p>
                    <a:p>
                      <a:pPr marL="220345">
                        <a:lnSpc>
                          <a:spcPct val="115000"/>
                        </a:lnSpc>
                        <a:spcAft>
                          <a:spcPts val="0"/>
                        </a:spcAft>
                      </a:pPr>
                      <a:r>
                        <a:rPr lang="en-US" sz="1100" dirty="0" smtClean="0">
                          <a:effectLst/>
                          <a:latin typeface="+mn-lt"/>
                          <a:ea typeface="Calibri"/>
                          <a:cs typeface="Calibri"/>
                        </a:rPr>
                        <a:t>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Incorrect:</a:t>
                      </a:r>
                      <a:r>
                        <a:rPr lang="en-US" sz="1100" dirty="0" smtClean="0">
                          <a:effectLst/>
                          <a:latin typeface="+mn-lt"/>
                          <a:ea typeface="Calibri"/>
                          <a:cs typeface="Calibri"/>
                        </a:rPr>
                        <a:t> I enjoy flying planes more than I like to drive a car</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I enjoy flying planes more than I like driving cars </a:t>
                      </a:r>
                      <a:endParaRPr lang="en-US" sz="1100" dirty="0" smtClean="0">
                        <a:effectLst/>
                        <a:latin typeface="+mn-lt"/>
                        <a:ea typeface="Calibri"/>
                        <a:cs typeface="Times New Roman"/>
                      </a:endParaRPr>
                    </a:p>
                    <a:p>
                      <a:pPr>
                        <a:lnSpc>
                          <a:spcPct val="115000"/>
                        </a:lnSpc>
                        <a:spcAft>
                          <a:spcPts val="0"/>
                        </a:spcAft>
                      </a:pPr>
                      <a:endParaRPr lang="en-US" sz="1100" dirty="0">
                        <a:effectLst/>
                        <a:latin typeface="+mn-lt"/>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3357012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 – 2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88859377"/>
              </p:ext>
            </p:extLst>
          </p:nvPr>
        </p:nvGraphicFramePr>
        <p:xfrm>
          <a:off x="0" y="620713"/>
          <a:ext cx="9108504" cy="4211828"/>
        </p:xfrm>
        <a:graphic>
          <a:graphicData uri="http://schemas.openxmlformats.org/drawingml/2006/table">
            <a:tbl>
              <a:tblPr firstRow="1" bandRow="1">
                <a:tableStyleId>{5C22544A-7EE6-4342-B048-85BDC9FD1C3A}</a:tableStyleId>
              </a:tblPr>
              <a:tblGrid>
                <a:gridCol w="1619672"/>
                <a:gridCol w="7488832"/>
              </a:tblGrid>
              <a:tr h="370840">
                <a:tc>
                  <a:txBody>
                    <a:bodyPr/>
                    <a:lstStyle/>
                    <a:p>
                      <a:r>
                        <a:rPr lang="en-US" sz="1200" dirty="0" smtClean="0"/>
                        <a:t>Category</a:t>
                      </a:r>
                      <a:endParaRPr lang="en-US" sz="1200" dirty="0"/>
                    </a:p>
                  </a:txBody>
                  <a:tcPr/>
                </a:tc>
                <a:tc>
                  <a:txBody>
                    <a:bodyPr/>
                    <a:lstStyle/>
                    <a:p>
                      <a:r>
                        <a:rPr lang="en-US" sz="1200" dirty="0" smtClean="0"/>
                        <a:t>Example</a:t>
                      </a:r>
                      <a:endParaRPr lang="en-US" sz="1200" dirty="0"/>
                    </a:p>
                  </a:txBody>
                  <a:tcPr/>
                </a:tc>
              </a:tr>
              <a:tr h="370840">
                <a:tc>
                  <a:txBody>
                    <a:bodyPr/>
                    <a:lstStyle/>
                    <a:p>
                      <a:pPr>
                        <a:lnSpc>
                          <a:spcPct val="115000"/>
                        </a:lnSpc>
                        <a:spcAft>
                          <a:spcPts val="0"/>
                        </a:spcAft>
                      </a:pPr>
                      <a:r>
                        <a:rPr lang="en-US" sz="1100" b="1" dirty="0">
                          <a:solidFill>
                            <a:schemeClr val="tx1"/>
                          </a:solidFill>
                          <a:effectLst/>
                          <a:latin typeface="+mn-lt"/>
                          <a:ea typeface="Calibri"/>
                          <a:cs typeface="Calibri"/>
                        </a:rPr>
                        <a:t>Unclear</a:t>
                      </a:r>
                      <a:r>
                        <a:rPr lang="en-US" sz="1100" dirty="0">
                          <a:solidFill>
                            <a:schemeClr val="tx1"/>
                          </a:solidFill>
                          <a:effectLst/>
                          <a:latin typeface="+mn-lt"/>
                          <a:ea typeface="Calibri"/>
                          <a:cs typeface="Calibri"/>
                        </a:rPr>
                        <a:t> comparisons</a:t>
                      </a:r>
                      <a:endParaRPr lang="en-US" sz="1100" dirty="0">
                        <a:solidFill>
                          <a:schemeClr val="tx1"/>
                        </a:solidFill>
                        <a:effectLst/>
                        <a:latin typeface="+mn-lt"/>
                        <a:ea typeface="Calibri"/>
                        <a:cs typeface="Times New Roman"/>
                      </a:endParaRPr>
                    </a:p>
                  </a:txBody>
                  <a:tcPr marL="68580" marR="68580" marT="0" marB="0" anchor="ctr"/>
                </a:tc>
                <a:tc>
                  <a:txBody>
                    <a:bodyPr/>
                    <a:lstStyle/>
                    <a:p>
                      <a:pPr marL="342900" lvl="0" indent="-342900">
                        <a:lnSpc>
                          <a:spcPct val="115000"/>
                        </a:lnSpc>
                        <a:spcAft>
                          <a:spcPts val="0"/>
                        </a:spcAft>
                        <a:buFont typeface="Wingdings"/>
                        <a:buChar char=""/>
                      </a:pPr>
                      <a:r>
                        <a:rPr lang="en-US" sz="1100" b="1" dirty="0" smtClean="0">
                          <a:effectLst/>
                          <a:latin typeface="+mn-lt"/>
                          <a:ea typeface="Calibri"/>
                          <a:cs typeface="Calibri"/>
                        </a:rPr>
                        <a:t>Incorrect:</a:t>
                      </a:r>
                      <a:r>
                        <a:rPr lang="en-US" sz="1100" dirty="0" smtClean="0">
                          <a:effectLst/>
                          <a:latin typeface="+mn-lt"/>
                          <a:ea typeface="Calibri"/>
                          <a:cs typeface="Calibri"/>
                        </a:rPr>
                        <a:t> Byron admired Dryden more than Wordsworth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Byron admired Dryden more than he did Wordsworth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Byron admired Dryden more than Wordsworth did</a:t>
                      </a:r>
                      <a:endParaRPr lang="en-US" sz="1100" dirty="0" smtClean="0">
                        <a:effectLst/>
                        <a:latin typeface="+mn-lt"/>
                        <a:ea typeface="Calibri"/>
                        <a:cs typeface="Times New Roman"/>
                      </a:endParaRPr>
                    </a:p>
                  </a:txBody>
                  <a:tcPr marL="68580" marR="68580" marT="0" marB="0" anchor="ctr"/>
                </a:tc>
              </a:tr>
              <a:tr h="370840">
                <a:tc>
                  <a:txBody>
                    <a:bodyPr/>
                    <a:lstStyle/>
                    <a:p>
                      <a:pPr>
                        <a:lnSpc>
                          <a:spcPct val="115000"/>
                        </a:lnSpc>
                        <a:spcAft>
                          <a:spcPts val="0"/>
                        </a:spcAft>
                      </a:pPr>
                      <a:r>
                        <a:rPr lang="en-US" sz="1100" b="1">
                          <a:solidFill>
                            <a:schemeClr val="tx1"/>
                          </a:solidFill>
                          <a:effectLst/>
                          <a:latin typeface="+mn-lt"/>
                          <a:ea typeface="Calibri"/>
                          <a:cs typeface="Calibri"/>
                        </a:rPr>
                        <a:t>Incomplete</a:t>
                      </a:r>
                      <a:r>
                        <a:rPr lang="en-US" sz="1100">
                          <a:solidFill>
                            <a:schemeClr val="tx1"/>
                          </a:solidFill>
                          <a:effectLst/>
                          <a:latin typeface="+mn-lt"/>
                          <a:ea typeface="Calibri"/>
                          <a:cs typeface="Calibri"/>
                        </a:rPr>
                        <a:t> comparisons </a:t>
                      </a:r>
                      <a:endParaRPr lang="en-US" sz="1100">
                        <a:solidFill>
                          <a:schemeClr val="tx1"/>
                        </a:solidFill>
                        <a:effectLst/>
                        <a:latin typeface="+mn-lt"/>
                        <a:ea typeface="Calibri"/>
                        <a:cs typeface="Times New Roman"/>
                      </a:endParaRPr>
                    </a:p>
                    <a:p>
                      <a:pPr>
                        <a:lnSpc>
                          <a:spcPct val="115000"/>
                        </a:lnSpc>
                        <a:spcAft>
                          <a:spcPts val="0"/>
                        </a:spcAft>
                      </a:pPr>
                      <a:r>
                        <a:rPr lang="en-US" sz="1100">
                          <a:solidFill>
                            <a:schemeClr val="tx1"/>
                          </a:solidFill>
                          <a:effectLst/>
                          <a:latin typeface="+mn-lt"/>
                          <a:ea typeface="Calibri"/>
                          <a:cs typeface="Calibri"/>
                        </a:rPr>
                        <a:t> </a:t>
                      </a:r>
                      <a:endParaRPr lang="en-US" sz="1100">
                        <a:solidFill>
                          <a:schemeClr val="tx1"/>
                        </a:solidFill>
                        <a:effectLst/>
                        <a:latin typeface="+mn-lt"/>
                        <a:ea typeface="Calibri"/>
                        <a:cs typeface="Times New Roman"/>
                      </a:endParaRPr>
                    </a:p>
                  </a:txBody>
                  <a:tcPr marL="68580" marR="68580" marT="0" marB="0" anchor="ctr"/>
                </a:tc>
                <a:tc>
                  <a:txBody>
                    <a:bodyPr/>
                    <a:lstStyle/>
                    <a:p>
                      <a:pPr>
                        <a:lnSpc>
                          <a:spcPct val="115000"/>
                        </a:lnSpc>
                        <a:spcAft>
                          <a:spcPts val="0"/>
                        </a:spcAft>
                      </a:pPr>
                      <a:r>
                        <a:rPr lang="en-US" sz="1100" dirty="0">
                          <a:effectLst/>
                          <a:latin typeface="+mn-lt"/>
                          <a:ea typeface="Calibri"/>
                          <a:cs typeface="Calibri"/>
                        </a:rPr>
                        <a:t>Incomplete comparisons are normally corrected by inserting a phrase like those of, those in, those at, that of, that in, and that </a:t>
                      </a:r>
                      <a:r>
                        <a:rPr lang="en-US" sz="1100" dirty="0" smtClean="0">
                          <a:effectLst/>
                          <a:latin typeface="+mn-lt"/>
                          <a:ea typeface="Calibri"/>
                          <a:cs typeface="Calibri"/>
                        </a:rPr>
                        <a:t>at</a:t>
                      </a:r>
                    </a:p>
                    <a:p>
                      <a:pPr>
                        <a:lnSpc>
                          <a:spcPct val="115000"/>
                        </a:lnSpc>
                        <a:spcAft>
                          <a:spcPts val="0"/>
                        </a:spcAft>
                      </a:pPr>
                      <a:endParaRPr lang="en-US" sz="1100" dirty="0" smtClean="0">
                        <a:effectLst/>
                        <a:latin typeface="+mn-lt"/>
                        <a:ea typeface="Calibri"/>
                        <a:cs typeface="Calibri"/>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Incorrect:</a:t>
                      </a:r>
                      <a:r>
                        <a:rPr lang="en-US" sz="1100" dirty="0" smtClean="0">
                          <a:effectLst/>
                          <a:latin typeface="+mn-lt"/>
                          <a:ea typeface="Calibri"/>
                          <a:cs typeface="Calibri"/>
                        </a:rPr>
                        <a:t> The peaches here are riper than other fruit stand (peaches are being compared with an unlike thing – fruit stands) </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b="1" dirty="0" smtClean="0">
                          <a:effectLst/>
                          <a:latin typeface="+mn-lt"/>
                          <a:ea typeface="Calibri"/>
                          <a:cs typeface="Calibri"/>
                        </a:rPr>
                        <a:t>Correct:</a:t>
                      </a:r>
                      <a:r>
                        <a:rPr lang="en-US" sz="1100" dirty="0" smtClean="0">
                          <a:effectLst/>
                          <a:latin typeface="+mn-lt"/>
                          <a:ea typeface="Calibri"/>
                          <a:cs typeface="Calibri"/>
                        </a:rPr>
                        <a:t> The peaches here are riper than </a:t>
                      </a:r>
                      <a:r>
                        <a:rPr lang="en-US" sz="1100" b="1" dirty="0" smtClean="0">
                          <a:effectLst/>
                          <a:latin typeface="+mn-lt"/>
                          <a:ea typeface="Calibri"/>
                          <a:cs typeface="Calibri"/>
                        </a:rPr>
                        <a:t>those at</a:t>
                      </a:r>
                      <a:r>
                        <a:rPr lang="en-US" sz="1100" dirty="0" smtClean="0">
                          <a:effectLst/>
                          <a:latin typeface="+mn-lt"/>
                          <a:ea typeface="Calibri"/>
                          <a:cs typeface="Calibri"/>
                        </a:rPr>
                        <a:t> other fruit stand </a:t>
                      </a:r>
                      <a:endParaRPr lang="en-US" sz="1100" dirty="0" smtClean="0">
                        <a:effectLst/>
                        <a:latin typeface="+mn-lt"/>
                        <a:ea typeface="Calibri"/>
                        <a:cs typeface="Times New Roman"/>
                      </a:endParaRPr>
                    </a:p>
                    <a:p>
                      <a:pPr>
                        <a:lnSpc>
                          <a:spcPct val="115000"/>
                        </a:lnSpc>
                        <a:spcAft>
                          <a:spcPts val="0"/>
                        </a:spcAft>
                      </a:pPr>
                      <a:endParaRPr lang="en-US" sz="1100" dirty="0">
                        <a:effectLst/>
                        <a:latin typeface="+mn-lt"/>
                        <a:ea typeface="Calibri"/>
                        <a:cs typeface="Times New Roman"/>
                      </a:endParaRPr>
                    </a:p>
                  </a:txBody>
                  <a:tcPr marL="68580" marR="68580" marT="0" marB="0" anchor="ctr"/>
                </a:tc>
              </a:tr>
              <a:tr h="370840">
                <a:tc>
                  <a:txBody>
                    <a:bodyPr/>
                    <a:lstStyle/>
                    <a:p>
                      <a:pPr>
                        <a:lnSpc>
                          <a:spcPct val="115000"/>
                        </a:lnSpc>
                        <a:spcAft>
                          <a:spcPts val="0"/>
                        </a:spcAft>
                      </a:pPr>
                      <a:r>
                        <a:rPr lang="en-US" sz="1100" b="1">
                          <a:solidFill>
                            <a:schemeClr val="tx1"/>
                          </a:solidFill>
                          <a:effectLst/>
                          <a:latin typeface="+mn-lt"/>
                          <a:ea typeface="Calibri"/>
                          <a:cs typeface="Calibri"/>
                        </a:rPr>
                        <a:t>Like/Unlike</a:t>
                      </a:r>
                      <a:endParaRPr lang="en-US" sz="1100">
                        <a:solidFill>
                          <a:schemeClr val="tx1"/>
                        </a:solidFill>
                        <a:effectLst/>
                        <a:latin typeface="+mn-lt"/>
                        <a:ea typeface="Calibri"/>
                        <a:cs typeface="Times New Roman"/>
                      </a:endParaRPr>
                    </a:p>
                  </a:txBody>
                  <a:tcPr marL="68580" marR="68580" marT="0" marB="0" anchor="ctr"/>
                </a:tc>
                <a:tc>
                  <a:txBody>
                    <a:bodyPr/>
                    <a:lstStyle/>
                    <a:p>
                      <a:pPr>
                        <a:lnSpc>
                          <a:spcPct val="115000"/>
                        </a:lnSpc>
                        <a:spcAft>
                          <a:spcPts val="0"/>
                        </a:spcAft>
                      </a:pPr>
                      <a:r>
                        <a:rPr lang="en-US" sz="1100" dirty="0">
                          <a:effectLst/>
                          <a:latin typeface="+mn-lt"/>
                          <a:ea typeface="Calibri"/>
                          <a:cs typeface="Calibri"/>
                        </a:rPr>
                        <a:t>Compare similar things. The word after like/unlike must match the word after the </a:t>
                      </a:r>
                      <a:r>
                        <a:rPr lang="en-US" sz="1100" dirty="0" smtClean="0">
                          <a:effectLst/>
                          <a:latin typeface="+mn-lt"/>
                          <a:ea typeface="Calibri"/>
                          <a:cs typeface="Calibri"/>
                        </a:rPr>
                        <a:t>comma</a:t>
                      </a:r>
                    </a:p>
                    <a:p>
                      <a:pPr>
                        <a:lnSpc>
                          <a:spcPct val="115000"/>
                        </a:lnSpc>
                        <a:spcAft>
                          <a:spcPts val="0"/>
                        </a:spcAft>
                      </a:pPr>
                      <a:endParaRPr lang="en-US" sz="1100" dirty="0" smtClean="0">
                        <a:effectLst/>
                        <a:latin typeface="+mn-lt"/>
                        <a:ea typeface="Calibri"/>
                        <a:cs typeface="Calibri"/>
                      </a:endParaRPr>
                    </a:p>
                    <a:p>
                      <a:pPr marL="342900" lvl="0" indent="-342900">
                        <a:lnSpc>
                          <a:spcPct val="115000"/>
                        </a:lnSpc>
                        <a:spcAft>
                          <a:spcPts val="0"/>
                        </a:spcAft>
                        <a:buFont typeface="Wingdings"/>
                        <a:buChar char=""/>
                      </a:pPr>
                      <a:r>
                        <a:rPr lang="en-US" sz="1100" dirty="0" smtClean="0">
                          <a:effectLst/>
                          <a:latin typeface="+mn-lt"/>
                          <a:ea typeface="Calibri"/>
                          <a:cs typeface="Calibri"/>
                        </a:rPr>
                        <a:t>Like Mary, John has a black car</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dirty="0" smtClean="0">
                          <a:effectLst/>
                          <a:latin typeface="+mn-lt"/>
                          <a:ea typeface="Calibri"/>
                          <a:cs typeface="Calibri"/>
                        </a:rPr>
                        <a:t>Unlike Mary, Susan is tall </a:t>
                      </a:r>
                      <a:endParaRPr lang="en-US" sz="1100" dirty="0" smtClean="0">
                        <a:effectLst/>
                        <a:latin typeface="+mn-lt"/>
                        <a:ea typeface="Calibri"/>
                        <a:cs typeface="Times New Roman"/>
                      </a:endParaRPr>
                    </a:p>
                  </a:txBody>
                  <a:tcPr marL="68580" marR="68580" marT="0" marB="0" anchor="ctr"/>
                </a:tc>
              </a:tr>
              <a:tr h="370840">
                <a:tc>
                  <a:txBody>
                    <a:bodyPr/>
                    <a:lstStyle/>
                    <a:p>
                      <a:pPr>
                        <a:lnSpc>
                          <a:spcPct val="115000"/>
                        </a:lnSpc>
                        <a:spcAft>
                          <a:spcPts val="0"/>
                        </a:spcAft>
                      </a:pPr>
                      <a:r>
                        <a:rPr lang="en-US" sz="1100" b="1" dirty="0">
                          <a:solidFill>
                            <a:schemeClr val="tx1"/>
                          </a:solidFill>
                          <a:effectLst/>
                          <a:latin typeface="+mn-lt"/>
                          <a:ea typeface="Calibri"/>
                          <a:cs typeface="Calibri"/>
                        </a:rPr>
                        <a:t>Compared to vs. compared with </a:t>
                      </a:r>
                      <a:endParaRPr lang="en-US" sz="1100" dirty="0">
                        <a:solidFill>
                          <a:schemeClr val="tx1"/>
                        </a:solidFill>
                        <a:effectLst/>
                        <a:latin typeface="+mn-lt"/>
                        <a:ea typeface="Calibri"/>
                        <a:cs typeface="Times New Roman"/>
                      </a:endParaRPr>
                    </a:p>
                  </a:txBody>
                  <a:tcPr marL="68580" marR="68580" marT="0" marB="0" anchor="ctr"/>
                </a:tc>
                <a:tc>
                  <a:txBody>
                    <a:bodyPr/>
                    <a:lstStyle/>
                    <a:p>
                      <a:pPr>
                        <a:lnSpc>
                          <a:spcPct val="115000"/>
                        </a:lnSpc>
                        <a:spcAft>
                          <a:spcPts val="0"/>
                        </a:spcAft>
                      </a:pPr>
                      <a:r>
                        <a:rPr lang="en-US" sz="1100" dirty="0">
                          <a:effectLst/>
                          <a:latin typeface="+mn-lt"/>
                          <a:ea typeface="Calibri"/>
                          <a:cs typeface="Calibri"/>
                        </a:rPr>
                        <a:t>Compared to (comparison between unlike things) vs. compared with (comparison between like things</a:t>
                      </a:r>
                      <a:r>
                        <a:rPr lang="en-US" sz="1100" dirty="0" smtClean="0">
                          <a:effectLst/>
                          <a:latin typeface="+mn-lt"/>
                          <a:ea typeface="Calibri"/>
                          <a:cs typeface="Calibri"/>
                        </a:rPr>
                        <a:t>)</a:t>
                      </a:r>
                    </a:p>
                    <a:p>
                      <a:pPr>
                        <a:lnSpc>
                          <a:spcPct val="115000"/>
                        </a:lnSpc>
                        <a:spcAft>
                          <a:spcPts val="0"/>
                        </a:spcAft>
                      </a:pPr>
                      <a:endParaRPr lang="en-US" sz="1100" dirty="0" smtClean="0">
                        <a:effectLst/>
                        <a:latin typeface="+mn-lt"/>
                        <a:ea typeface="Calibri"/>
                        <a:cs typeface="Calibri"/>
                      </a:endParaRPr>
                    </a:p>
                    <a:p>
                      <a:pPr marL="342900" lvl="0" indent="-342900">
                        <a:lnSpc>
                          <a:spcPct val="115000"/>
                        </a:lnSpc>
                        <a:spcAft>
                          <a:spcPts val="0"/>
                        </a:spcAft>
                        <a:buFont typeface="Wingdings"/>
                        <a:buChar char=""/>
                      </a:pPr>
                      <a:r>
                        <a:rPr lang="en-US" sz="1100" dirty="0" smtClean="0">
                          <a:effectLst/>
                          <a:latin typeface="+mn-lt"/>
                          <a:ea typeface="Calibri"/>
                          <a:cs typeface="Calibri"/>
                        </a:rPr>
                        <a:t>He </a:t>
                      </a:r>
                      <a:r>
                        <a:rPr lang="en-US" sz="1100" b="1" dirty="0" smtClean="0">
                          <a:effectLst/>
                          <a:latin typeface="+mn-lt"/>
                          <a:ea typeface="Calibri"/>
                          <a:cs typeface="Calibri"/>
                        </a:rPr>
                        <a:t>compared</a:t>
                      </a:r>
                      <a:r>
                        <a:rPr lang="en-US" sz="1100" dirty="0" smtClean="0">
                          <a:effectLst/>
                          <a:latin typeface="+mn-lt"/>
                          <a:ea typeface="Calibri"/>
                          <a:cs typeface="Calibri"/>
                        </a:rPr>
                        <a:t> her </a:t>
                      </a:r>
                      <a:r>
                        <a:rPr lang="en-US" sz="1100" b="1" dirty="0" smtClean="0">
                          <a:effectLst/>
                          <a:latin typeface="+mn-lt"/>
                          <a:ea typeface="Calibri"/>
                          <a:cs typeface="Calibri"/>
                        </a:rPr>
                        <a:t>to</a:t>
                      </a:r>
                      <a:r>
                        <a:rPr lang="en-US" sz="1100" dirty="0" smtClean="0">
                          <a:effectLst/>
                          <a:latin typeface="+mn-lt"/>
                          <a:ea typeface="Calibri"/>
                          <a:cs typeface="Calibri"/>
                        </a:rPr>
                        <a:t> a summer day</a:t>
                      </a:r>
                      <a:endParaRPr lang="en-US" sz="1100" dirty="0" smtClean="0">
                        <a:effectLst/>
                        <a:latin typeface="+mn-lt"/>
                        <a:ea typeface="Calibri"/>
                        <a:cs typeface="Times New Roman"/>
                      </a:endParaRPr>
                    </a:p>
                    <a:p>
                      <a:pPr marL="342900" lvl="0" indent="-342900">
                        <a:lnSpc>
                          <a:spcPct val="115000"/>
                        </a:lnSpc>
                        <a:spcAft>
                          <a:spcPts val="0"/>
                        </a:spcAft>
                        <a:buFont typeface="Wingdings"/>
                        <a:buChar char=""/>
                      </a:pPr>
                      <a:r>
                        <a:rPr lang="en-US" sz="1100" dirty="0" smtClean="0">
                          <a:effectLst/>
                          <a:latin typeface="+mn-lt"/>
                          <a:ea typeface="Calibri"/>
                          <a:cs typeface="Calibri"/>
                        </a:rPr>
                        <a:t>The police </a:t>
                      </a:r>
                      <a:r>
                        <a:rPr lang="en-US" sz="1100" b="1" dirty="0" smtClean="0">
                          <a:effectLst/>
                          <a:latin typeface="+mn-lt"/>
                          <a:ea typeface="Calibri"/>
                          <a:cs typeface="Calibri"/>
                        </a:rPr>
                        <a:t>compared </a:t>
                      </a:r>
                      <a:r>
                        <a:rPr lang="en-US" sz="1100" dirty="0" smtClean="0">
                          <a:effectLst/>
                          <a:latin typeface="+mn-lt"/>
                          <a:ea typeface="Calibri"/>
                          <a:cs typeface="Calibri"/>
                        </a:rPr>
                        <a:t>the forged signature </a:t>
                      </a:r>
                      <a:r>
                        <a:rPr lang="en-US" sz="1100" b="1" dirty="0" smtClean="0">
                          <a:effectLst/>
                          <a:latin typeface="+mn-lt"/>
                          <a:ea typeface="Calibri"/>
                          <a:cs typeface="Calibri"/>
                        </a:rPr>
                        <a:t>with</a:t>
                      </a:r>
                      <a:r>
                        <a:rPr lang="en-US" sz="1100" dirty="0" smtClean="0">
                          <a:effectLst/>
                          <a:latin typeface="+mn-lt"/>
                          <a:ea typeface="Calibri"/>
                          <a:cs typeface="Calibri"/>
                        </a:rPr>
                        <a:t> the original</a:t>
                      </a:r>
                      <a:endParaRPr lang="en-US" sz="1100" dirty="0">
                        <a:effectLst/>
                        <a:latin typeface="+mn-lt"/>
                        <a:ea typeface="Calibri"/>
                        <a:cs typeface="Times New Roman"/>
                      </a:endParaRPr>
                    </a:p>
                    <a:p>
                      <a:pPr>
                        <a:lnSpc>
                          <a:spcPct val="115000"/>
                        </a:lnSpc>
                        <a:spcAft>
                          <a:spcPts val="0"/>
                        </a:spcAft>
                      </a:pPr>
                      <a:r>
                        <a:rPr lang="en-US" sz="1100" dirty="0">
                          <a:effectLst/>
                          <a:latin typeface="+mn-lt"/>
                          <a:ea typeface="Calibri"/>
                          <a:cs typeface="Calibri"/>
                        </a:rPr>
                        <a:t> </a:t>
                      </a:r>
                      <a:endParaRPr lang="en-US" sz="1100" dirty="0">
                        <a:effectLst/>
                        <a:latin typeface="+mn-lt"/>
                        <a:ea typeface="Calibri"/>
                        <a:cs typeface="Times New Roman"/>
                      </a:endParaRPr>
                    </a:p>
                  </a:txBody>
                  <a:tcPr marL="68580" marR="68580" marT="0" marB="0" anchor="ctr"/>
                </a:tc>
              </a:tr>
              <a:tr h="370840">
                <a:tc gridSpan="2">
                  <a:txBody>
                    <a:bodyPr/>
                    <a:lstStyle/>
                    <a:p>
                      <a:r>
                        <a:rPr lang="en-US" sz="1100" b="1" kern="1200" dirty="0" smtClean="0">
                          <a:solidFill>
                            <a:schemeClr val="dk1"/>
                          </a:solidFill>
                          <a:effectLst/>
                          <a:latin typeface="+mn-lt"/>
                          <a:ea typeface="+mn-ea"/>
                          <a:cs typeface="+mn-cs"/>
                        </a:rPr>
                        <a:t>Use comparative form</a:t>
                      </a:r>
                      <a:r>
                        <a:rPr lang="en-US" sz="1100" kern="1200" dirty="0" smtClean="0">
                          <a:solidFill>
                            <a:schemeClr val="dk1"/>
                          </a:solidFill>
                          <a:effectLst/>
                          <a:latin typeface="+mn-lt"/>
                          <a:ea typeface="+mn-ea"/>
                          <a:cs typeface="+mn-cs"/>
                        </a:rPr>
                        <a:t> when comparing </a:t>
                      </a:r>
                      <a:r>
                        <a:rPr lang="en-US" sz="1100" b="1" kern="1200" dirty="0" smtClean="0">
                          <a:solidFill>
                            <a:schemeClr val="dk1"/>
                          </a:solidFill>
                          <a:effectLst/>
                          <a:latin typeface="+mn-lt"/>
                          <a:ea typeface="+mn-ea"/>
                          <a:cs typeface="+mn-cs"/>
                        </a:rPr>
                        <a:t>two things</a:t>
                      </a:r>
                      <a:r>
                        <a:rPr lang="en-US" sz="1100" kern="1200" dirty="0" smtClean="0">
                          <a:solidFill>
                            <a:schemeClr val="dk1"/>
                          </a:solidFill>
                          <a:effectLst/>
                          <a:latin typeface="+mn-lt"/>
                          <a:ea typeface="+mn-ea"/>
                          <a:cs typeface="+mn-cs"/>
                        </a:rPr>
                        <a:t>; the </a:t>
                      </a:r>
                      <a:r>
                        <a:rPr lang="en-US" sz="1100" b="1" kern="1200" dirty="0" smtClean="0">
                          <a:solidFill>
                            <a:schemeClr val="dk1"/>
                          </a:solidFill>
                          <a:effectLst/>
                          <a:latin typeface="+mn-lt"/>
                          <a:ea typeface="+mn-ea"/>
                          <a:cs typeface="+mn-cs"/>
                        </a:rPr>
                        <a:t>superlative form</a:t>
                      </a:r>
                      <a:r>
                        <a:rPr lang="en-US" sz="1100" kern="1200" dirty="0" smtClean="0">
                          <a:solidFill>
                            <a:schemeClr val="dk1"/>
                          </a:solidFill>
                          <a:effectLst/>
                          <a:latin typeface="+mn-lt"/>
                          <a:ea typeface="+mn-ea"/>
                          <a:cs typeface="+mn-cs"/>
                        </a:rPr>
                        <a:t> when comparing </a:t>
                      </a:r>
                      <a:r>
                        <a:rPr lang="en-US" sz="1100" b="1" kern="1200" dirty="0" smtClean="0">
                          <a:solidFill>
                            <a:schemeClr val="dk1"/>
                          </a:solidFill>
                          <a:effectLst/>
                          <a:latin typeface="+mn-lt"/>
                          <a:ea typeface="+mn-ea"/>
                          <a:cs typeface="+mn-cs"/>
                        </a:rPr>
                        <a:t>3 or more things </a:t>
                      </a:r>
                      <a:endParaRPr lang="en-US" sz="1100" dirty="0">
                        <a:latin typeface="+mn-lt"/>
                      </a:endParaRPr>
                    </a:p>
                  </a:txBody>
                  <a:tcPr anchor="ctr"/>
                </a:tc>
                <a:tc hMerge="1">
                  <a:txBody>
                    <a:bodyPr/>
                    <a:lstStyle/>
                    <a:p>
                      <a:endParaRPr lang="en-US"/>
                    </a:p>
                  </a:txBody>
                  <a:tcPr/>
                </a:tc>
              </a:tr>
            </a:tbl>
          </a:graphicData>
        </a:graphic>
      </p:graphicFrame>
    </p:spTree>
    <p:extLst>
      <p:ext uri="{BB962C8B-B14F-4D97-AF65-F5344CB8AC3E}">
        <p14:creationId xmlns:p14="http://schemas.microsoft.com/office/powerpoint/2010/main" val="36122608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IDIOMS – 1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5634720"/>
              </p:ext>
            </p:extLst>
          </p:nvPr>
        </p:nvGraphicFramePr>
        <p:xfrm>
          <a:off x="28466" y="690072"/>
          <a:ext cx="9108504" cy="6051296"/>
        </p:xfrm>
        <a:graphic>
          <a:graphicData uri="http://schemas.openxmlformats.org/drawingml/2006/table">
            <a:tbl>
              <a:tblPr firstRow="1" bandRow="1">
                <a:tableStyleId>{5C22544A-7EE6-4342-B048-85BDC9FD1C3A}</a:tableStyleId>
              </a:tblPr>
              <a:tblGrid>
                <a:gridCol w="4644008"/>
                <a:gridCol w="4464496"/>
              </a:tblGrid>
              <a:tr h="370840">
                <a:tc>
                  <a:txBody>
                    <a:bodyPr/>
                    <a:lstStyle/>
                    <a:p>
                      <a:r>
                        <a:rPr lang="en-US" sz="1200" dirty="0" smtClean="0"/>
                        <a:t>Correct</a:t>
                      </a:r>
                      <a:r>
                        <a:rPr lang="en-US" sz="1200" baseline="0" dirty="0" smtClean="0"/>
                        <a:t> Usage</a:t>
                      </a:r>
                      <a:endParaRPr lang="en-US" sz="1200" dirty="0"/>
                    </a:p>
                  </a:txBody>
                  <a:tcPr/>
                </a:tc>
                <a:tc>
                  <a:txBody>
                    <a:bodyPr/>
                    <a:lstStyle/>
                    <a:p>
                      <a:r>
                        <a:rPr lang="en-US" sz="1200" dirty="0" smtClean="0"/>
                        <a:t>Incorrect Usage</a:t>
                      </a:r>
                      <a:endParaRPr lang="en-US" sz="1200" dirty="0"/>
                    </a:p>
                  </a:txBody>
                  <a:tcPr/>
                </a:tc>
              </a:tr>
              <a:tr h="370840">
                <a:tc>
                  <a:txBody>
                    <a:bodyPr/>
                    <a:lstStyle/>
                    <a:p>
                      <a:pPr>
                        <a:lnSpc>
                          <a:spcPct val="115000"/>
                        </a:lnSpc>
                        <a:spcAft>
                          <a:spcPts val="0"/>
                        </a:spcAft>
                      </a:pPr>
                      <a:r>
                        <a:rPr lang="en-US" sz="1100" kern="1200" dirty="0">
                          <a:solidFill>
                            <a:schemeClr val="tx1"/>
                          </a:solidFill>
                          <a:latin typeface="+mn-lt"/>
                          <a:ea typeface="+mn-ea"/>
                          <a:cs typeface="+mn-cs"/>
                        </a:rPr>
                        <a:t>Awareness of </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Awareness about</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To regard X as Y</a:t>
                      </a:r>
                    </a:p>
                  </a:txBody>
                  <a:tcPr marL="68580" marR="68580" marT="0" marB="0" anchor="ctr"/>
                </a:tc>
                <a:tc>
                  <a:txBody>
                    <a:bodyPr/>
                    <a:lstStyle/>
                    <a:p>
                      <a:pPr>
                        <a:lnSpc>
                          <a:spcPct val="115000"/>
                        </a:lnSpc>
                        <a:spcAft>
                          <a:spcPts val="0"/>
                        </a:spcAft>
                      </a:pPr>
                      <a:r>
                        <a:rPr lang="en-US" sz="1100" kern="1200">
                          <a:solidFill>
                            <a:schemeClr val="tx1"/>
                          </a:solidFill>
                          <a:latin typeface="+mn-lt"/>
                          <a:ea typeface="+mn-ea"/>
                          <a:cs typeface="+mn-cs"/>
                        </a:rPr>
                        <a:t>To regard X as to regard Y</a:t>
                      </a:r>
                    </a:p>
                  </a:txBody>
                  <a:tcPr marL="68580" marR="68580" marT="0" marB="0" anchor="ctr"/>
                </a:tc>
              </a:tr>
              <a:tr h="370840">
                <a:tc>
                  <a:txBody>
                    <a:bodyPr/>
                    <a:lstStyle/>
                    <a:p>
                      <a:pPr>
                        <a:lnSpc>
                          <a:spcPct val="115000"/>
                        </a:lnSpc>
                        <a:spcAft>
                          <a:spcPts val="0"/>
                        </a:spcAft>
                      </a:pPr>
                      <a:r>
                        <a:rPr lang="en-US" sz="1100" kern="1200" dirty="0" smtClean="0">
                          <a:solidFill>
                            <a:schemeClr val="tx1"/>
                          </a:solidFill>
                          <a:latin typeface="+mn-lt"/>
                          <a:ea typeface="+mn-ea"/>
                          <a:cs typeface="+mn-cs"/>
                        </a:rPr>
                        <a:t>So </a:t>
                      </a:r>
                      <a:r>
                        <a:rPr lang="en-US" sz="1100" kern="1200" dirty="0">
                          <a:solidFill>
                            <a:schemeClr val="tx1"/>
                          </a:solidFill>
                          <a:latin typeface="+mn-lt"/>
                          <a:ea typeface="+mn-ea"/>
                          <a:cs typeface="+mn-cs"/>
                        </a:rPr>
                        <a:t>X as to Y (emphasis is on X)</a:t>
                      </a:r>
                    </a:p>
                    <a:p>
                      <a:pPr>
                        <a:lnSpc>
                          <a:spcPct val="115000"/>
                        </a:lnSpc>
                        <a:spcAft>
                          <a:spcPts val="0"/>
                        </a:spcAft>
                      </a:pPr>
                      <a:r>
                        <a:rPr lang="en-US" sz="1100" kern="1200" dirty="0">
                          <a:solidFill>
                            <a:schemeClr val="tx1"/>
                          </a:solidFill>
                          <a:latin typeface="+mn-lt"/>
                          <a:ea typeface="+mn-ea"/>
                          <a:cs typeface="+mn-cs"/>
                        </a:rPr>
                        <a:t>Example:  So tall as to touch the ceiling  </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 </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Enough X to Y (emphasis is on Y)</a:t>
                      </a:r>
                    </a:p>
                    <a:p>
                      <a:pPr>
                        <a:lnSpc>
                          <a:spcPct val="115000"/>
                        </a:lnSpc>
                        <a:spcAft>
                          <a:spcPts val="0"/>
                        </a:spcAft>
                      </a:pPr>
                      <a:r>
                        <a:rPr lang="en-US" sz="1100" kern="1200" dirty="0">
                          <a:solidFill>
                            <a:schemeClr val="tx1"/>
                          </a:solidFill>
                          <a:latin typeface="+mn-lt"/>
                          <a:ea typeface="+mn-ea"/>
                          <a:cs typeface="+mn-cs"/>
                        </a:rPr>
                        <a:t>Example: Tall enough to touch the ceiling </a:t>
                      </a:r>
                    </a:p>
                  </a:txBody>
                  <a:tcPr marL="68580" marR="68580" marT="0" marB="0" anchor="ctr"/>
                </a:tc>
                <a:tc>
                  <a:txBody>
                    <a:bodyPr/>
                    <a:lstStyle/>
                    <a:p>
                      <a:pPr>
                        <a:lnSpc>
                          <a:spcPct val="115000"/>
                        </a:lnSpc>
                        <a:spcAft>
                          <a:spcPts val="0"/>
                        </a:spcAft>
                      </a:pPr>
                      <a:r>
                        <a:rPr lang="en-US" sz="1100" kern="1200">
                          <a:solidFill>
                            <a:schemeClr val="tx1"/>
                          </a:solidFill>
                          <a:latin typeface="+mn-lt"/>
                          <a:ea typeface="+mn-ea"/>
                          <a:cs typeface="+mn-cs"/>
                        </a:rPr>
                        <a:t> </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Considered/consider</a:t>
                      </a:r>
                    </a:p>
                    <a:p>
                      <a:pPr>
                        <a:lnSpc>
                          <a:spcPct val="115000"/>
                        </a:lnSpc>
                        <a:spcAft>
                          <a:spcPts val="0"/>
                        </a:spcAft>
                      </a:pPr>
                      <a:r>
                        <a:rPr lang="en-US" sz="1100" kern="1200" dirty="0">
                          <a:solidFill>
                            <a:schemeClr val="tx1"/>
                          </a:solidFill>
                          <a:latin typeface="+mn-lt"/>
                          <a:ea typeface="+mn-ea"/>
                          <a:cs typeface="+mn-cs"/>
                        </a:rPr>
                        <a:t>Example: “Scientists consider control factors an integral element…”</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Considered to be</a:t>
                      </a:r>
                    </a:p>
                    <a:p>
                      <a:pPr>
                        <a:lnSpc>
                          <a:spcPct val="115000"/>
                        </a:lnSpc>
                        <a:spcAft>
                          <a:spcPts val="0"/>
                        </a:spcAft>
                      </a:pPr>
                      <a:r>
                        <a:rPr lang="en-US" sz="1100" kern="1200" dirty="0">
                          <a:solidFill>
                            <a:schemeClr val="tx1"/>
                          </a:solidFill>
                          <a:latin typeface="+mn-lt"/>
                          <a:ea typeface="+mn-ea"/>
                          <a:cs typeface="+mn-cs"/>
                        </a:rPr>
                        <a:t>Example: “Scientists consider control factors to be an integral element…”</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Declare XY</a:t>
                      </a:r>
                    </a:p>
                    <a:p>
                      <a:pPr>
                        <a:lnSpc>
                          <a:spcPct val="115000"/>
                        </a:lnSpc>
                        <a:spcAft>
                          <a:spcPts val="0"/>
                        </a:spcAft>
                      </a:pPr>
                      <a:r>
                        <a:rPr lang="en-US" sz="1100" kern="1200" dirty="0">
                          <a:solidFill>
                            <a:schemeClr val="tx1"/>
                          </a:solidFill>
                          <a:latin typeface="+mn-lt"/>
                          <a:ea typeface="+mn-ea"/>
                          <a:cs typeface="+mn-cs"/>
                        </a:rPr>
                        <a:t>Example: </a:t>
                      </a:r>
                      <a:r>
                        <a:rPr lang="en-IN" sz="1100" kern="1200" dirty="0">
                          <a:solidFill>
                            <a:schemeClr val="tx1"/>
                          </a:solidFill>
                          <a:latin typeface="+mn-lt"/>
                          <a:ea typeface="+mn-ea"/>
                          <a:cs typeface="+mn-cs"/>
                        </a:rPr>
                        <a:t>Declared the Roman aqueduct of Segovia </a:t>
                      </a:r>
                      <a:r>
                        <a:rPr lang="en-US" sz="1100" kern="1200" baseline="0" dirty="0" smtClean="0">
                          <a:solidFill>
                            <a:schemeClr val="tx1"/>
                          </a:solidFill>
                          <a:latin typeface="+mn-lt"/>
                          <a:ea typeface="+mn-ea"/>
                          <a:cs typeface="+mn-cs"/>
                        </a:rPr>
                        <a:t> </a:t>
                      </a:r>
                      <a:r>
                        <a:rPr lang="en-IN" sz="1100" kern="1200" dirty="0" smtClean="0">
                          <a:solidFill>
                            <a:schemeClr val="tx1"/>
                          </a:solidFill>
                          <a:latin typeface="+mn-lt"/>
                          <a:ea typeface="+mn-ea"/>
                          <a:cs typeface="+mn-cs"/>
                        </a:rPr>
                        <a:t>a </a:t>
                      </a:r>
                      <a:r>
                        <a:rPr lang="en-IN" sz="1100" kern="1200" dirty="0">
                          <a:solidFill>
                            <a:schemeClr val="tx1"/>
                          </a:solidFill>
                          <a:latin typeface="+mn-lt"/>
                          <a:ea typeface="+mn-ea"/>
                          <a:cs typeface="+mn-cs"/>
                        </a:rPr>
                        <a:t>Heritage of Humanity in 1985</a:t>
                      </a:r>
                      <a:endParaRPr lang="en-US" sz="11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Declare X to be Y</a:t>
                      </a:r>
                    </a:p>
                    <a:p>
                      <a:pPr>
                        <a:lnSpc>
                          <a:spcPct val="115000"/>
                        </a:lnSpc>
                        <a:spcAft>
                          <a:spcPts val="0"/>
                        </a:spcAft>
                      </a:pPr>
                      <a:r>
                        <a:rPr lang="en-US" sz="1100" kern="1200" dirty="0">
                          <a:solidFill>
                            <a:schemeClr val="tx1"/>
                          </a:solidFill>
                          <a:latin typeface="+mn-lt"/>
                          <a:ea typeface="+mn-ea"/>
                          <a:cs typeface="+mn-cs"/>
                        </a:rPr>
                        <a:t>Example: </a:t>
                      </a:r>
                      <a:r>
                        <a:rPr lang="en-IN" sz="1100" kern="1200" dirty="0">
                          <a:solidFill>
                            <a:schemeClr val="tx1"/>
                          </a:solidFill>
                          <a:latin typeface="+mn-lt"/>
                          <a:ea typeface="+mn-ea"/>
                          <a:cs typeface="+mn-cs"/>
                        </a:rPr>
                        <a:t>Declared the Roman aqueduct of Segovia to be a Heritage of Humanity in 1985</a:t>
                      </a:r>
                      <a:endParaRPr lang="en-US" sz="11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In the vicinity of </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Around the vicinity of </a:t>
                      </a:r>
                    </a:p>
                  </a:txBody>
                  <a:tcPr marL="68580" marR="68580" marT="0" marB="0" anchor="ctr"/>
                </a:tc>
              </a:tr>
              <a:tr h="370840">
                <a:tc>
                  <a:txBody>
                    <a:bodyPr/>
                    <a:lstStyle/>
                    <a:p>
                      <a:pPr>
                        <a:lnSpc>
                          <a:spcPct val="115000"/>
                        </a:lnSpc>
                        <a:spcAft>
                          <a:spcPts val="0"/>
                        </a:spcAft>
                      </a:pPr>
                      <a:r>
                        <a:rPr lang="en-US" sz="1100" kern="1200">
                          <a:solidFill>
                            <a:schemeClr val="tx1"/>
                          </a:solidFill>
                          <a:latin typeface="+mn-lt"/>
                          <a:ea typeface="+mn-ea"/>
                          <a:cs typeface="+mn-cs"/>
                        </a:rPr>
                        <a:t>Prices can only be higher or lower</a:t>
                      </a:r>
                    </a:p>
                  </a:txBody>
                  <a:tcPr marL="68580" marR="68580" marT="0" marB="0" anchor="ctr"/>
                </a:tc>
                <a:tc>
                  <a:txBody>
                    <a:bodyPr/>
                    <a:lstStyle/>
                    <a:p>
                      <a:pPr>
                        <a:lnSpc>
                          <a:spcPct val="115000"/>
                        </a:lnSpc>
                        <a:spcAft>
                          <a:spcPts val="0"/>
                        </a:spcAft>
                      </a:pPr>
                      <a:r>
                        <a:rPr lang="en-US" sz="1100" kern="1200">
                          <a:solidFill>
                            <a:schemeClr val="tx1"/>
                          </a:solidFill>
                          <a:latin typeface="+mn-lt"/>
                          <a:ea typeface="+mn-ea"/>
                          <a:cs typeface="+mn-cs"/>
                        </a:rPr>
                        <a:t>This price is more expensive than that one</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Agree with another person </a:t>
                      </a:r>
                    </a:p>
                    <a:p>
                      <a:pPr>
                        <a:lnSpc>
                          <a:spcPct val="115000"/>
                        </a:lnSpc>
                        <a:spcAft>
                          <a:spcPts val="0"/>
                        </a:spcAft>
                      </a:pPr>
                      <a:r>
                        <a:rPr lang="en-US" sz="1100" kern="1200" dirty="0">
                          <a:solidFill>
                            <a:schemeClr val="tx1"/>
                          </a:solidFill>
                          <a:latin typeface="+mn-lt"/>
                          <a:ea typeface="+mn-ea"/>
                          <a:cs typeface="+mn-cs"/>
                        </a:rPr>
                        <a:t>Agree to/upon something </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 </a:t>
                      </a:r>
                    </a:p>
                  </a:txBody>
                  <a:tcPr marL="68580" marR="68580" marT="0" marB="0" anchor="ctr"/>
                </a:tc>
              </a:tr>
              <a:tr h="370840">
                <a:tc>
                  <a:txBody>
                    <a:bodyPr/>
                    <a:lstStyle/>
                    <a:p>
                      <a:pPr>
                        <a:lnSpc>
                          <a:spcPct val="115000"/>
                        </a:lnSpc>
                        <a:spcAft>
                          <a:spcPts val="0"/>
                        </a:spcAft>
                      </a:pPr>
                      <a:r>
                        <a:rPr lang="en-US" sz="1100" kern="1200">
                          <a:solidFill>
                            <a:schemeClr val="tx1"/>
                          </a:solidFill>
                          <a:latin typeface="+mn-lt"/>
                          <a:ea typeface="+mn-ea"/>
                          <a:cs typeface="+mn-cs"/>
                        </a:rPr>
                        <a:t>In contrast to</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 </a:t>
                      </a:r>
                      <a:r>
                        <a:rPr lang="en-US" sz="1100" kern="1200" dirty="0" smtClean="0">
                          <a:solidFill>
                            <a:schemeClr val="tx1"/>
                          </a:solidFill>
                          <a:latin typeface="+mn-lt"/>
                          <a:ea typeface="+mn-ea"/>
                          <a:cs typeface="+mn-cs"/>
                        </a:rPr>
                        <a:t>In contrast with </a:t>
                      </a:r>
                      <a:endParaRPr lang="en-US" sz="11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Regarded as </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Regarded to be </a:t>
                      </a:r>
                    </a:p>
                  </a:txBody>
                  <a:tcPr marL="68580" marR="68580" marT="0" marB="0" anchor="ctr"/>
                </a:tc>
              </a:tr>
              <a:tr h="370840">
                <a:tc>
                  <a:txBody>
                    <a:bodyPr/>
                    <a:lstStyle/>
                    <a:p>
                      <a:pPr>
                        <a:lnSpc>
                          <a:spcPct val="115000"/>
                        </a:lnSpc>
                        <a:spcAft>
                          <a:spcPts val="0"/>
                        </a:spcAft>
                      </a:pPr>
                      <a:r>
                        <a:rPr lang="en-US" sz="1100" kern="1200" dirty="0">
                          <a:solidFill>
                            <a:schemeClr val="tx1"/>
                          </a:solidFill>
                          <a:latin typeface="+mn-lt"/>
                          <a:ea typeface="+mn-ea"/>
                          <a:cs typeface="+mn-cs"/>
                        </a:rPr>
                        <a:t>When “rates” refer to the price charged, it should be followed by “for”</a:t>
                      </a:r>
                    </a:p>
                    <a:p>
                      <a:pPr>
                        <a:lnSpc>
                          <a:spcPct val="115000"/>
                        </a:lnSpc>
                        <a:spcAft>
                          <a:spcPts val="0"/>
                        </a:spcAft>
                      </a:pPr>
                      <a:r>
                        <a:rPr lang="en-US" sz="1100" kern="1200" dirty="0">
                          <a:solidFill>
                            <a:schemeClr val="tx1"/>
                          </a:solidFill>
                          <a:latin typeface="+mn-lt"/>
                          <a:ea typeface="+mn-ea"/>
                          <a:cs typeface="+mn-cs"/>
                        </a:rPr>
                        <a:t>Example: “Rates for telephone service have increased in recent years.”</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 </a:t>
                      </a:r>
                    </a:p>
                  </a:txBody>
                  <a:tcPr marL="68580" marR="68580" marT="0" marB="0" anchor="ctr"/>
                </a:tc>
              </a:tr>
              <a:tr h="370840">
                <a:tc>
                  <a:txBody>
                    <a:bodyPr/>
                    <a:lstStyle/>
                    <a:p>
                      <a:pPr>
                        <a:lnSpc>
                          <a:spcPct val="115000"/>
                        </a:lnSpc>
                        <a:spcAft>
                          <a:spcPts val="0"/>
                        </a:spcAft>
                      </a:pPr>
                      <a:r>
                        <a:rPr lang="en-US" sz="1100" kern="1200">
                          <a:solidFill>
                            <a:schemeClr val="tx1"/>
                          </a:solidFill>
                          <a:latin typeface="+mn-lt"/>
                          <a:ea typeface="+mn-ea"/>
                          <a:cs typeface="+mn-cs"/>
                        </a:rPr>
                        <a:t>Thinking words such as “theory, belief ” or “believe” are often followed by “that”</a:t>
                      </a:r>
                    </a:p>
                    <a:p>
                      <a:pPr>
                        <a:lnSpc>
                          <a:spcPct val="115000"/>
                        </a:lnSpc>
                        <a:spcAft>
                          <a:spcPts val="0"/>
                        </a:spcAft>
                      </a:pPr>
                      <a:r>
                        <a:rPr lang="en-US" sz="1100" kern="1200">
                          <a:solidFill>
                            <a:schemeClr val="tx1"/>
                          </a:solidFill>
                          <a:latin typeface="+mn-lt"/>
                          <a:ea typeface="+mn-ea"/>
                          <a:cs typeface="+mn-cs"/>
                        </a:rPr>
                        <a:t>Example: Lucy’s belief that the Holocaust did not occur is misguided</a:t>
                      </a:r>
                    </a:p>
                  </a:txBody>
                  <a:tcPr marL="68580" marR="68580" marT="0" marB="0" anchor="ctr"/>
                </a:tc>
                <a:tc>
                  <a:txBody>
                    <a:bodyPr/>
                    <a:lstStyle/>
                    <a:p>
                      <a:pPr>
                        <a:lnSpc>
                          <a:spcPct val="115000"/>
                        </a:lnSpc>
                        <a:spcAft>
                          <a:spcPts val="0"/>
                        </a:spcAft>
                      </a:pPr>
                      <a:endParaRPr lang="en-US" sz="11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100" kern="1200">
                          <a:solidFill>
                            <a:schemeClr val="tx1"/>
                          </a:solidFill>
                          <a:latin typeface="+mn-lt"/>
                          <a:ea typeface="+mn-ea"/>
                          <a:cs typeface="+mn-cs"/>
                        </a:rPr>
                        <a:t>Persuade X to do Y</a:t>
                      </a:r>
                    </a:p>
                  </a:txBody>
                  <a:tcPr marL="68580" marR="68580" marT="0" marB="0" anchor="ctr"/>
                </a:tc>
                <a:tc>
                  <a:txBody>
                    <a:bodyPr/>
                    <a:lstStyle/>
                    <a:p>
                      <a:pPr>
                        <a:lnSpc>
                          <a:spcPct val="115000"/>
                        </a:lnSpc>
                        <a:spcAft>
                          <a:spcPts val="0"/>
                        </a:spcAft>
                      </a:pPr>
                      <a:r>
                        <a:rPr lang="en-US" sz="1100" kern="1200" dirty="0">
                          <a:solidFill>
                            <a:schemeClr val="tx1"/>
                          </a:solidFill>
                          <a:latin typeface="+mn-lt"/>
                          <a:ea typeface="+mn-ea"/>
                          <a:cs typeface="+mn-cs"/>
                        </a:rPr>
                        <a:t>Persuade X from doing Y</a:t>
                      </a:r>
                    </a:p>
                  </a:txBody>
                  <a:tcPr marL="68580" marR="68580" marT="0" marB="0" anchor="ctr"/>
                </a:tc>
              </a:tr>
            </a:tbl>
          </a:graphicData>
        </a:graphic>
      </p:graphicFrame>
    </p:spTree>
    <p:extLst>
      <p:ext uri="{BB962C8B-B14F-4D97-AF65-F5344CB8AC3E}">
        <p14:creationId xmlns:p14="http://schemas.microsoft.com/office/powerpoint/2010/main" val="42380003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38429" cy="620688"/>
          </a:xfrm>
        </p:spPr>
        <p:txBody>
          <a:bodyPr/>
          <a:lstStyle/>
          <a:p>
            <a:r>
              <a:rPr lang="en-US" dirty="0" smtClean="0"/>
              <a:t>IDIOMS – 2 </a:t>
            </a:r>
            <a:endParaRPr lang="en-US" dirty="0"/>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3094010910"/>
              </p:ext>
            </p:extLst>
          </p:nvPr>
        </p:nvGraphicFramePr>
        <p:xfrm>
          <a:off x="28466" y="690072"/>
          <a:ext cx="9108504" cy="5884624"/>
        </p:xfrm>
        <a:graphic>
          <a:graphicData uri="http://schemas.openxmlformats.org/drawingml/2006/table">
            <a:tbl>
              <a:tblPr firstRow="1" bandRow="1">
                <a:tableStyleId>{5C22544A-7EE6-4342-B048-85BDC9FD1C3A}</a:tableStyleId>
              </a:tblPr>
              <a:tblGrid>
                <a:gridCol w="4644008"/>
                <a:gridCol w="4464496"/>
              </a:tblGrid>
              <a:tr h="362664">
                <a:tc>
                  <a:txBody>
                    <a:bodyPr/>
                    <a:lstStyle/>
                    <a:p>
                      <a:r>
                        <a:rPr lang="en-US" sz="1000" dirty="0" smtClean="0"/>
                        <a:t>Correct</a:t>
                      </a:r>
                      <a:r>
                        <a:rPr lang="en-US" sz="1000" baseline="0" dirty="0" smtClean="0"/>
                        <a:t> Usage</a:t>
                      </a:r>
                      <a:endParaRPr lang="en-US" sz="1000" dirty="0"/>
                    </a:p>
                  </a:txBody>
                  <a:tcPr/>
                </a:tc>
                <a:tc>
                  <a:txBody>
                    <a:bodyPr/>
                    <a:lstStyle/>
                    <a:p>
                      <a:r>
                        <a:rPr lang="en-US" sz="1000" dirty="0" smtClean="0"/>
                        <a:t>Incorrect Usage</a:t>
                      </a:r>
                      <a:endParaRPr lang="en-US" sz="1000" dirty="0"/>
                    </a:p>
                  </a:txBody>
                  <a:tcPr/>
                </a:tc>
              </a:tr>
              <a:tr h="370840">
                <a:tc>
                  <a:txBody>
                    <a:bodyPr/>
                    <a:lstStyle/>
                    <a:p>
                      <a:pPr marL="0" algn="l" defTabSz="914400" rtl="0" eaLnBrk="1" latinLnBrk="0" hangingPunct="1">
                        <a:lnSpc>
                          <a:spcPct val="115000"/>
                        </a:lnSpc>
                        <a:spcAft>
                          <a:spcPts val="0"/>
                        </a:spcAft>
                      </a:pPr>
                      <a:r>
                        <a:rPr lang="en-US" sz="1000" kern="1200" dirty="0">
                          <a:solidFill>
                            <a:schemeClr val="tx1"/>
                          </a:solidFill>
                          <a:latin typeface="+mn-lt"/>
                          <a:ea typeface="+mn-ea"/>
                          <a:cs typeface="+mn-cs"/>
                        </a:rPr>
                        <a:t>Apprenticeship as</a:t>
                      </a:r>
                    </a:p>
                  </a:txBody>
                  <a:tcPr marL="68580" marR="68580" marT="0" marB="0"/>
                </a:tc>
                <a:tc>
                  <a:txBody>
                    <a:bodyPr/>
                    <a:lstStyle/>
                    <a:p>
                      <a:pPr marL="0" algn="l" defTabSz="914400" rtl="0" eaLnBrk="1" latinLnBrk="0" hangingPunct="1">
                        <a:lnSpc>
                          <a:spcPct val="115000"/>
                        </a:lnSpc>
                        <a:spcAft>
                          <a:spcPts val="0"/>
                        </a:spcAft>
                      </a:pPr>
                      <a:r>
                        <a:rPr lang="en-US" sz="1000" kern="1200" dirty="0">
                          <a:solidFill>
                            <a:schemeClr val="tx1"/>
                          </a:solidFill>
                          <a:latin typeface="+mn-lt"/>
                          <a:ea typeface="+mn-ea"/>
                          <a:cs typeface="+mn-cs"/>
                        </a:rPr>
                        <a:t>Apprenticeship of being</a:t>
                      </a:r>
                    </a:p>
                  </a:txBody>
                  <a:tcPr marL="68580" marR="68580" marT="0" marB="0"/>
                </a:tc>
              </a:tr>
              <a:tr h="370840">
                <a:tc>
                  <a:txBody>
                    <a:bodyPr/>
                    <a:lstStyle/>
                    <a:p>
                      <a:pPr>
                        <a:lnSpc>
                          <a:spcPct val="115000"/>
                        </a:lnSpc>
                        <a:spcAft>
                          <a:spcPts val="0"/>
                        </a:spcAft>
                      </a:pPr>
                      <a:r>
                        <a:rPr lang="en-US" sz="1000" kern="1200" dirty="0" smtClean="0">
                          <a:solidFill>
                            <a:schemeClr val="tx1"/>
                          </a:solidFill>
                          <a:latin typeface="+mn-lt"/>
                          <a:ea typeface="+mn-ea"/>
                          <a:cs typeface="+mn-cs"/>
                        </a:rPr>
                        <a:t>Dispute</a:t>
                      </a:r>
                      <a:r>
                        <a:rPr lang="en-US" sz="1000" kern="1200" baseline="0" dirty="0" smtClean="0">
                          <a:solidFill>
                            <a:schemeClr val="tx1"/>
                          </a:solidFill>
                          <a:latin typeface="+mn-lt"/>
                          <a:ea typeface="+mn-ea"/>
                          <a:cs typeface="+mn-cs"/>
                        </a:rPr>
                        <a:t> over</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Dispute about / dispute concerning</a:t>
                      </a:r>
                      <a:r>
                        <a:rPr lang="en-US" sz="1000" kern="1200" baseline="0" dirty="0" smtClean="0">
                          <a:solidFill>
                            <a:schemeClr val="tx1"/>
                          </a:solidFill>
                          <a:latin typeface="+mn-lt"/>
                          <a:ea typeface="+mn-ea"/>
                          <a:cs typeface="+mn-cs"/>
                        </a:rPr>
                        <a:t> </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Attempted</a:t>
                      </a:r>
                      <a:r>
                        <a:rPr lang="en-US" sz="1000" kern="1200" baseline="0" dirty="0" smtClean="0">
                          <a:solidFill>
                            <a:schemeClr val="tx1"/>
                          </a:solidFill>
                          <a:latin typeface="+mn-lt"/>
                          <a:ea typeface="+mn-ea"/>
                          <a:cs typeface="+mn-cs"/>
                        </a:rPr>
                        <a:t> to</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Attempted </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i="0" kern="1200" dirty="0" smtClean="0">
                          <a:solidFill>
                            <a:schemeClr val="dk1"/>
                          </a:solidFill>
                          <a:effectLst/>
                          <a:latin typeface="+mn-lt"/>
                          <a:ea typeface="+mn-ea"/>
                          <a:cs typeface="+mn-cs"/>
                        </a:rPr>
                        <a:t>transparent enough to be </a:t>
                      </a:r>
                    </a:p>
                    <a:p>
                      <a:pPr>
                        <a:lnSpc>
                          <a:spcPct val="115000"/>
                        </a:lnSpc>
                        <a:spcAft>
                          <a:spcPts val="0"/>
                        </a:spcAft>
                      </a:pPr>
                      <a:r>
                        <a:rPr lang="en-US" sz="1000" i="0" kern="1200" dirty="0" smtClean="0">
                          <a:solidFill>
                            <a:schemeClr val="dk1"/>
                          </a:solidFill>
                          <a:effectLst/>
                          <a:latin typeface="+mn-lt"/>
                          <a:ea typeface="+mn-ea"/>
                          <a:cs typeface="+mn-cs"/>
                        </a:rPr>
                        <a:t>transparent as to be</a:t>
                      </a:r>
                      <a:endParaRPr lang="en-US" sz="1000" i="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dk1"/>
                          </a:solidFill>
                          <a:effectLst/>
                          <a:latin typeface="+mn-lt"/>
                          <a:ea typeface="+mn-ea"/>
                          <a:cs typeface="+mn-cs"/>
                        </a:rPr>
                        <a:t>transparent enough so as to be</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Estimated to</a:t>
                      </a:r>
                      <a:r>
                        <a:rPr lang="en-US" sz="1000" kern="1200" baseline="0" dirty="0" smtClean="0">
                          <a:solidFill>
                            <a:schemeClr val="tx1"/>
                          </a:solidFill>
                          <a:latin typeface="+mn-lt"/>
                          <a:ea typeface="+mn-ea"/>
                          <a:cs typeface="+mn-cs"/>
                        </a:rPr>
                        <a:t> be</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Estimated at</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Forbid X to</a:t>
                      </a:r>
                      <a:r>
                        <a:rPr lang="en-US" sz="1000" kern="1200" baseline="0" dirty="0" smtClean="0">
                          <a:solidFill>
                            <a:schemeClr val="tx1"/>
                          </a:solidFill>
                          <a:latin typeface="+mn-lt"/>
                          <a:ea typeface="+mn-ea"/>
                          <a:cs typeface="+mn-cs"/>
                        </a:rPr>
                        <a:t> do Y</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Forbid</a:t>
                      </a:r>
                      <a:r>
                        <a:rPr lang="en-US" sz="1000" kern="1200" baseline="0" dirty="0" smtClean="0">
                          <a:solidFill>
                            <a:schemeClr val="tx1"/>
                          </a:solidFill>
                          <a:latin typeface="+mn-lt"/>
                          <a:ea typeface="+mn-ea"/>
                          <a:cs typeface="+mn-cs"/>
                        </a:rPr>
                        <a:t> X from doing Y </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Prefer X to Y</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Prefer X over Y</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Consider XY</a:t>
                      </a:r>
                    </a:p>
                    <a:p>
                      <a:pPr marL="0" marR="0" indent="0" algn="l" defTabSz="914400" rtl="0" eaLnBrk="1" fontAlgn="auto" latinLnBrk="0" hangingPunct="1">
                        <a:lnSpc>
                          <a:spcPct val="115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Many financial analysts consider an upward trend in a firm’s current ratio a sign of improving liquidity</a:t>
                      </a:r>
                      <a:endParaRPr lang="en-US" sz="800" kern="1200" dirty="0" smtClean="0">
                        <a:solidFill>
                          <a:schemeClr val="tx1"/>
                        </a:solidFill>
                        <a:latin typeface="+mn-lt"/>
                        <a:ea typeface="+mn-ea"/>
                        <a:cs typeface="+mn-cs"/>
                      </a:endParaRPr>
                    </a:p>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Consider X as Y</a:t>
                      </a:r>
                    </a:p>
                    <a:p>
                      <a:pPr marL="0" marR="0" indent="0" algn="l" defTabSz="914400" rtl="0" eaLnBrk="1" fontAlgn="auto" latinLnBrk="0" hangingPunct="1">
                        <a:lnSpc>
                          <a:spcPct val="115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Many financial analysts consider an upward trend in a firm’s current ratio as a sign of improving liquidity</a:t>
                      </a:r>
                      <a:endParaRPr lang="en-US" sz="1000" b="0" i="0" u="none" strike="noStrike" kern="1200" baseline="0" dirty="0">
                        <a:solidFill>
                          <a:schemeClr val="dk1"/>
                        </a:solidFill>
                        <a:latin typeface="+mn-lt"/>
                        <a:ea typeface="+mn-ea"/>
                        <a:cs typeface="+mn-cs"/>
                      </a:endParaRPr>
                    </a:p>
                  </a:txBody>
                  <a:tcPr marL="68580" marR="68580" marT="0" marB="0" anchor="ctr"/>
                </a:tc>
              </a:tr>
              <a:tr h="370840">
                <a:tc>
                  <a:txBody>
                    <a:bodyPr/>
                    <a:lstStyle/>
                    <a:p>
                      <a:pPr>
                        <a:lnSpc>
                          <a:spcPct val="115000"/>
                        </a:lnSpc>
                        <a:spcAft>
                          <a:spcPts val="0"/>
                        </a:spcAft>
                      </a:pPr>
                      <a:r>
                        <a:rPr lang="en-US" sz="1000" kern="1200" dirty="0" smtClean="0">
                          <a:solidFill>
                            <a:schemeClr val="tx1"/>
                          </a:solidFill>
                          <a:latin typeface="+mn-lt"/>
                          <a:ea typeface="+mn-ea"/>
                          <a:cs typeface="+mn-cs"/>
                        </a:rPr>
                        <a:t>Remembered for</a:t>
                      </a: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r>
                        <a:rPr lang="en-US" sz="1000" kern="1200" dirty="0" smtClean="0">
                          <a:solidFill>
                            <a:schemeClr val="tx1"/>
                          </a:solidFill>
                          <a:latin typeface="+mn-lt"/>
                          <a:ea typeface="+mn-ea"/>
                          <a:cs typeface="+mn-cs"/>
                        </a:rPr>
                        <a:t>Remembered because of </a:t>
                      </a: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endParaRPr lang="en-US" sz="1000" kern="1200">
                        <a:solidFill>
                          <a:schemeClr val="tx1"/>
                        </a:solidFill>
                        <a:latin typeface="+mn-lt"/>
                        <a:ea typeface="+mn-ea"/>
                        <a:cs typeface="+mn-cs"/>
                      </a:endParaRPr>
                    </a:p>
                  </a:txBody>
                  <a:tcPr marL="68580" marR="68580" marT="0" marB="0" anchor="ctr"/>
                </a:tc>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endParaRPr lang="en-US" sz="1000" kern="1200">
                        <a:solidFill>
                          <a:schemeClr val="tx1"/>
                        </a:solidFill>
                        <a:latin typeface="+mn-lt"/>
                        <a:ea typeface="+mn-ea"/>
                        <a:cs typeface="+mn-cs"/>
                      </a:endParaRPr>
                    </a:p>
                  </a:txBody>
                  <a:tcPr marL="68580" marR="68580" marT="0" marB="0" anchor="ctr"/>
                </a:tc>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r>
              <a:tr h="370840">
                <a:tc>
                  <a:txBody>
                    <a:bodyPr/>
                    <a:lstStyle/>
                    <a:p>
                      <a:pPr>
                        <a:lnSpc>
                          <a:spcPct val="115000"/>
                        </a:lnSpc>
                        <a:spcAft>
                          <a:spcPts val="0"/>
                        </a:spcAft>
                      </a:pPr>
                      <a:endParaRPr lang="en-US" sz="1000" kern="1200">
                        <a:solidFill>
                          <a:schemeClr val="tx1"/>
                        </a:solidFill>
                        <a:latin typeface="+mn-lt"/>
                        <a:ea typeface="+mn-ea"/>
                        <a:cs typeface="+mn-cs"/>
                      </a:endParaRPr>
                    </a:p>
                  </a:txBody>
                  <a:tcPr marL="68580" marR="68580" marT="0" marB="0" anchor="ctr"/>
                </a:tc>
                <a:tc>
                  <a:txBody>
                    <a:bodyPr/>
                    <a:lstStyle/>
                    <a:p>
                      <a:pPr>
                        <a:lnSpc>
                          <a:spcPct val="115000"/>
                        </a:lnSpc>
                        <a:spcAft>
                          <a:spcPts val="0"/>
                        </a:spcAft>
                      </a:pPr>
                      <a:endParaRPr lang="en-US" sz="1000" kern="1200" dirty="0">
                        <a:solidFill>
                          <a:schemeClr val="tx1"/>
                        </a:solidFill>
                        <a:latin typeface="+mn-lt"/>
                        <a:ea typeface="+mn-ea"/>
                        <a:cs typeface="+mn-cs"/>
                      </a:endParaRPr>
                    </a:p>
                  </a:txBody>
                  <a:tcPr marL="68580" marR="68580" marT="0" marB="0" anchor="ctr"/>
                </a:tc>
              </a:tr>
            </a:tbl>
          </a:graphicData>
        </a:graphic>
      </p:graphicFrame>
    </p:spTree>
    <p:extLst>
      <p:ext uri="{BB962C8B-B14F-4D97-AF65-F5344CB8AC3E}">
        <p14:creationId xmlns:p14="http://schemas.microsoft.com/office/powerpoint/2010/main" val="17070680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ODDS AND ENDS – 1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722465778"/>
              </p:ext>
            </p:extLst>
          </p:nvPr>
        </p:nvGraphicFramePr>
        <p:xfrm>
          <a:off x="107504" y="764704"/>
          <a:ext cx="8856984" cy="2900224"/>
        </p:xfrm>
        <a:graphic>
          <a:graphicData uri="http://schemas.openxmlformats.org/drawingml/2006/table">
            <a:tbl>
              <a:tblPr firstRow="1" bandRow="1">
                <a:tableStyleId>{5C22544A-7EE6-4342-B048-85BDC9FD1C3A}</a:tableStyleId>
              </a:tblPr>
              <a:tblGrid>
                <a:gridCol w="2501231"/>
                <a:gridCol w="2714237"/>
                <a:gridCol w="3641516"/>
              </a:tblGrid>
              <a:tr h="554880">
                <a:tc gridSpan="3">
                  <a:txBody>
                    <a:bodyPr/>
                    <a:lstStyle/>
                    <a:p>
                      <a:pPr lvl="0"/>
                      <a:r>
                        <a:rPr lang="en-US" sz="1100" dirty="0" smtClean="0"/>
                        <a:t>RULE # 1 – </a:t>
                      </a:r>
                      <a:r>
                        <a:rPr lang="en-US" sz="1100" b="1" dirty="0" smtClean="0"/>
                        <a:t>Countable vs. uncountable</a:t>
                      </a:r>
                      <a:r>
                        <a:rPr lang="en-US" sz="1100" dirty="0" smtClean="0"/>
                        <a:t> </a:t>
                      </a:r>
                    </a:p>
                    <a:p>
                      <a:pPr marL="285750" indent="-285750">
                        <a:buFont typeface="Arial" pitchFamily="34" charset="0"/>
                        <a:buChar char="•"/>
                      </a:pPr>
                      <a:r>
                        <a:rPr lang="en-US" sz="1100" dirty="0" smtClean="0"/>
                        <a:t>Countable items include dollars, hats, people and buildings</a:t>
                      </a:r>
                    </a:p>
                    <a:p>
                      <a:pPr marL="285750" indent="-285750">
                        <a:buFont typeface="Arial" pitchFamily="34" charset="0"/>
                        <a:buChar char="•"/>
                      </a:pPr>
                      <a:r>
                        <a:rPr lang="en-US" sz="1100" dirty="0" smtClean="0"/>
                        <a:t>Uncountable items include money, water, wreckage and patience</a:t>
                      </a:r>
                    </a:p>
                    <a:p>
                      <a:pPr marL="449263" indent="-187325">
                        <a:buFontTx/>
                        <a:buChar char="-"/>
                      </a:pPr>
                      <a:r>
                        <a:rPr lang="en-US" sz="1100" dirty="0" smtClean="0"/>
                        <a:t>Always takes a singular verb in a sentence   </a:t>
                      </a:r>
                    </a:p>
                    <a:p>
                      <a:pPr marL="0" indent="0">
                        <a:buFontTx/>
                        <a:buNone/>
                      </a:pPr>
                      <a:endParaRPr lang="en-US" sz="1100" dirty="0" smtClean="0"/>
                    </a:p>
                  </a:txBody>
                  <a:tcPr marL="68580" marR="68580" marT="0" marB="0" anchor="ctr">
                    <a:solidFill>
                      <a:srgbClr val="00B050"/>
                    </a:solidFill>
                  </a:tcPr>
                </a:tc>
                <a:tc hMerge="1">
                  <a:txBody>
                    <a:bodyPr/>
                    <a:lstStyle/>
                    <a:p>
                      <a:pPr marL="0" indent="0" algn="l" defTabSz="914400" rtl="0" eaLnBrk="1" latinLnBrk="0" hangingPunct="1">
                        <a:lnSpc>
                          <a:spcPct val="115000"/>
                        </a:lnSpc>
                        <a:spcAft>
                          <a:spcPts val="0"/>
                        </a:spcAft>
                        <a:buFont typeface="Arial" pitchFamily="34" charset="0"/>
                        <a:buNone/>
                      </a:pPr>
                      <a:endParaRPr lang="en-US" sz="1100" kern="1200" dirty="0">
                        <a:solidFill>
                          <a:schemeClr val="lt1"/>
                        </a:solidFill>
                        <a:latin typeface="+mn-lt"/>
                        <a:ea typeface="+mn-ea"/>
                        <a:cs typeface="+mn-cs"/>
                      </a:endParaRPr>
                    </a:p>
                  </a:txBody>
                  <a:tcPr marL="68580" marR="68580" marT="0" marB="0" anchor="ctr"/>
                </a:tc>
                <a:tc hMerge="1">
                  <a:txBody>
                    <a:bodyPr/>
                    <a:lstStyle/>
                    <a:p>
                      <a:pPr marL="0" indent="0" algn="l" defTabSz="914400" rtl="0" eaLnBrk="1" latinLnBrk="0" hangingPunct="1">
                        <a:lnSpc>
                          <a:spcPct val="115000"/>
                        </a:lnSpc>
                        <a:spcAft>
                          <a:spcPts val="0"/>
                        </a:spcAft>
                        <a:buFont typeface="Arial" pitchFamily="34" charset="0"/>
                        <a:buNone/>
                      </a:pPr>
                      <a:endParaRPr lang="en-US" sz="1100" kern="1200" dirty="0">
                        <a:solidFill>
                          <a:schemeClr val="lt1"/>
                        </a:solidFill>
                        <a:latin typeface="+mn-lt"/>
                        <a:ea typeface="+mn-ea"/>
                        <a:cs typeface="+mn-cs"/>
                      </a:endParaRPr>
                    </a:p>
                  </a:txBody>
                  <a:tcPr marL="68580" marR="68580" marT="0" marB="0" anchor="ctr"/>
                </a:tc>
              </a:tr>
              <a:tr h="409154">
                <a:tc>
                  <a:txBody>
                    <a:bodyPr/>
                    <a:lstStyle/>
                    <a:p>
                      <a:pPr marL="0" indent="0" algn="l" defTabSz="914400" rtl="0" eaLnBrk="1" latinLnBrk="0" hangingPunct="1">
                        <a:lnSpc>
                          <a:spcPct val="115000"/>
                        </a:lnSpc>
                        <a:spcAft>
                          <a:spcPts val="0"/>
                        </a:spcAft>
                        <a:buFont typeface="Arial" pitchFamily="34" charset="0"/>
                        <a:buNone/>
                      </a:pPr>
                      <a:r>
                        <a:rPr lang="en-US" sz="1100" kern="1200" dirty="0">
                          <a:solidFill>
                            <a:schemeClr val="lt1"/>
                          </a:solidFill>
                          <a:latin typeface="+mn-lt"/>
                          <a:ea typeface="+mn-ea"/>
                          <a:cs typeface="+mn-cs"/>
                        </a:rPr>
                        <a:t>Countable modifiers</a:t>
                      </a:r>
                    </a:p>
                  </a:txBody>
                  <a:tcPr marL="68580" marR="68580" marT="0" marB="0" anchor="ctr">
                    <a:solidFill>
                      <a:schemeClr val="tx2">
                        <a:lumMod val="60000"/>
                        <a:lumOff val="40000"/>
                      </a:schemeClr>
                    </a:solidFill>
                  </a:tcPr>
                </a:tc>
                <a:tc>
                  <a:txBody>
                    <a:bodyPr/>
                    <a:lstStyle/>
                    <a:p>
                      <a:pPr marL="0" indent="0" algn="l" defTabSz="914400" rtl="0" eaLnBrk="1" latinLnBrk="0" hangingPunct="1">
                        <a:lnSpc>
                          <a:spcPct val="115000"/>
                        </a:lnSpc>
                        <a:spcAft>
                          <a:spcPts val="0"/>
                        </a:spcAft>
                        <a:buFont typeface="Arial" pitchFamily="34" charset="0"/>
                        <a:buNone/>
                      </a:pPr>
                      <a:r>
                        <a:rPr lang="en-US" sz="1100" kern="1200" dirty="0">
                          <a:solidFill>
                            <a:schemeClr val="lt1"/>
                          </a:solidFill>
                          <a:latin typeface="+mn-lt"/>
                          <a:ea typeface="+mn-ea"/>
                          <a:cs typeface="+mn-cs"/>
                        </a:rPr>
                        <a:t>Uncountable modifiers</a:t>
                      </a:r>
                    </a:p>
                  </a:txBody>
                  <a:tcPr marL="68580" marR="68580" marT="0" marB="0" anchor="ctr">
                    <a:solidFill>
                      <a:schemeClr val="tx2">
                        <a:lumMod val="60000"/>
                        <a:lumOff val="40000"/>
                      </a:schemeClr>
                    </a:solidFill>
                  </a:tcPr>
                </a:tc>
                <a:tc>
                  <a:txBody>
                    <a:bodyPr/>
                    <a:lstStyle/>
                    <a:p>
                      <a:pPr marL="0" indent="0" algn="l" defTabSz="914400" rtl="0" eaLnBrk="1" latinLnBrk="0" hangingPunct="1">
                        <a:lnSpc>
                          <a:spcPct val="115000"/>
                        </a:lnSpc>
                        <a:spcAft>
                          <a:spcPts val="0"/>
                        </a:spcAft>
                        <a:buFont typeface="Arial" pitchFamily="34" charset="0"/>
                        <a:buNone/>
                      </a:pPr>
                      <a:r>
                        <a:rPr lang="en-US" sz="1100" kern="1200" dirty="0">
                          <a:solidFill>
                            <a:schemeClr val="lt1"/>
                          </a:solidFill>
                          <a:latin typeface="+mn-lt"/>
                          <a:ea typeface="+mn-ea"/>
                          <a:cs typeface="+mn-cs"/>
                        </a:rPr>
                        <a:t>Examples</a:t>
                      </a:r>
                    </a:p>
                  </a:txBody>
                  <a:tcPr marL="68580" marR="68580" marT="0" marB="0" anchor="ctr">
                    <a:solidFill>
                      <a:schemeClr val="tx2">
                        <a:lumMod val="60000"/>
                        <a:lumOff val="40000"/>
                      </a:schemeClr>
                    </a:solidFill>
                  </a:tcPr>
                </a:tc>
              </a:tr>
              <a:tr h="409154">
                <a:tc>
                  <a:txBody>
                    <a:bodyPr/>
                    <a:lstStyle/>
                    <a:p>
                      <a:pPr marL="0" indent="0">
                        <a:lnSpc>
                          <a:spcPct val="115000"/>
                        </a:lnSpc>
                        <a:spcAft>
                          <a:spcPts val="0"/>
                        </a:spcAft>
                      </a:pPr>
                      <a:r>
                        <a:rPr lang="en-US" sz="1100" kern="1200" dirty="0">
                          <a:solidFill>
                            <a:schemeClr val="tx1"/>
                          </a:solidFill>
                          <a:latin typeface="+mn-lt"/>
                          <a:ea typeface="+mn-ea"/>
                          <a:cs typeface="+mn-cs"/>
                        </a:rPr>
                        <a:t>Many</a:t>
                      </a:r>
                    </a:p>
                  </a:txBody>
                  <a:tcPr marL="68580" marR="68580" marT="0" marB="0" anchor="ctr"/>
                </a:tc>
                <a:tc>
                  <a:txBody>
                    <a:bodyPr/>
                    <a:lstStyle/>
                    <a:p>
                      <a:pPr marL="0" indent="0">
                        <a:lnSpc>
                          <a:spcPct val="115000"/>
                        </a:lnSpc>
                        <a:spcAft>
                          <a:spcPts val="0"/>
                        </a:spcAft>
                      </a:pPr>
                      <a:r>
                        <a:rPr lang="en-US" sz="1100" kern="1200" dirty="0">
                          <a:solidFill>
                            <a:schemeClr val="tx1"/>
                          </a:solidFill>
                          <a:latin typeface="+mn-lt"/>
                          <a:ea typeface="+mn-ea"/>
                          <a:cs typeface="+mn-cs"/>
                        </a:rPr>
                        <a:t>Much</a:t>
                      </a:r>
                    </a:p>
                  </a:txBody>
                  <a:tcPr marL="68580" marR="68580" marT="0" marB="0" anchor="ctr"/>
                </a:tc>
                <a:tc>
                  <a:txBody>
                    <a:bodyPr/>
                    <a:lstStyle/>
                    <a:p>
                      <a:pPr marL="457200">
                        <a:lnSpc>
                          <a:spcPct val="115000"/>
                        </a:lnSpc>
                        <a:spcAft>
                          <a:spcPts val="0"/>
                        </a:spcAft>
                      </a:pPr>
                      <a:r>
                        <a:rPr lang="en-US" sz="1100" kern="1200">
                          <a:solidFill>
                            <a:schemeClr val="tx1"/>
                          </a:solidFill>
                          <a:latin typeface="+mn-lt"/>
                          <a:ea typeface="+mn-ea"/>
                          <a:cs typeface="+mn-cs"/>
                        </a:rPr>
                        <a:t> </a:t>
                      </a:r>
                    </a:p>
                  </a:txBody>
                  <a:tcPr marL="68580" marR="68580" marT="0" marB="0" anchor="ctr"/>
                </a:tc>
              </a:tr>
              <a:tr h="409154">
                <a:tc>
                  <a:txBody>
                    <a:bodyPr/>
                    <a:lstStyle/>
                    <a:p>
                      <a:pPr marL="0" indent="0">
                        <a:lnSpc>
                          <a:spcPct val="115000"/>
                        </a:lnSpc>
                        <a:spcAft>
                          <a:spcPts val="0"/>
                        </a:spcAft>
                      </a:pPr>
                      <a:r>
                        <a:rPr lang="en-US" sz="1100" kern="1200" dirty="0">
                          <a:solidFill>
                            <a:schemeClr val="tx1"/>
                          </a:solidFill>
                          <a:latin typeface="+mn-lt"/>
                          <a:ea typeface="+mn-ea"/>
                          <a:cs typeface="+mn-cs"/>
                        </a:rPr>
                        <a:t>As many as</a:t>
                      </a:r>
                    </a:p>
                  </a:txBody>
                  <a:tcPr marL="68580" marR="68580" marT="0" marB="0" anchor="ctr"/>
                </a:tc>
                <a:tc>
                  <a:txBody>
                    <a:bodyPr/>
                    <a:lstStyle/>
                    <a:p>
                      <a:pPr marL="0" indent="0">
                        <a:lnSpc>
                          <a:spcPct val="115000"/>
                        </a:lnSpc>
                        <a:spcAft>
                          <a:spcPts val="0"/>
                        </a:spcAft>
                      </a:pPr>
                      <a:r>
                        <a:rPr lang="en-US" sz="1100" kern="1200" dirty="0">
                          <a:solidFill>
                            <a:schemeClr val="tx1"/>
                          </a:solidFill>
                          <a:latin typeface="+mn-lt"/>
                          <a:ea typeface="+mn-ea"/>
                          <a:cs typeface="+mn-cs"/>
                        </a:rPr>
                        <a:t>As much as</a:t>
                      </a:r>
                    </a:p>
                  </a:txBody>
                  <a:tcPr marL="68580" marR="68580" marT="0" marB="0" anchor="ctr"/>
                </a:tc>
                <a:tc>
                  <a:txBody>
                    <a:bodyPr/>
                    <a:lstStyle/>
                    <a:p>
                      <a:pPr marL="457200">
                        <a:lnSpc>
                          <a:spcPct val="115000"/>
                        </a:lnSpc>
                        <a:spcAft>
                          <a:spcPts val="0"/>
                        </a:spcAft>
                      </a:pPr>
                      <a:r>
                        <a:rPr lang="en-US" sz="1100" kern="1200">
                          <a:solidFill>
                            <a:schemeClr val="tx1"/>
                          </a:solidFill>
                          <a:latin typeface="+mn-lt"/>
                          <a:ea typeface="+mn-ea"/>
                          <a:cs typeface="+mn-cs"/>
                        </a:rPr>
                        <a:t> </a:t>
                      </a:r>
                    </a:p>
                  </a:txBody>
                  <a:tcPr marL="68580" marR="68580" marT="0" marB="0" anchor="ctr"/>
                </a:tc>
              </a:tr>
              <a:tr h="425408">
                <a:tc>
                  <a:txBody>
                    <a:bodyPr/>
                    <a:lstStyle/>
                    <a:p>
                      <a:pPr marL="0" indent="0">
                        <a:lnSpc>
                          <a:spcPct val="115000"/>
                        </a:lnSpc>
                        <a:spcAft>
                          <a:spcPts val="0"/>
                        </a:spcAft>
                      </a:pPr>
                      <a:r>
                        <a:rPr lang="en-US" sz="1100" kern="1200" dirty="0">
                          <a:solidFill>
                            <a:schemeClr val="tx1"/>
                          </a:solidFill>
                          <a:latin typeface="+mn-lt"/>
                          <a:ea typeface="+mn-ea"/>
                          <a:cs typeface="+mn-cs"/>
                        </a:rPr>
                        <a:t>Few/fewer</a:t>
                      </a:r>
                    </a:p>
                  </a:txBody>
                  <a:tcPr marL="68580" marR="68580" marT="0" marB="0" anchor="ctr"/>
                </a:tc>
                <a:tc>
                  <a:txBody>
                    <a:bodyPr/>
                    <a:lstStyle/>
                    <a:p>
                      <a:pPr marL="0" indent="0">
                        <a:lnSpc>
                          <a:spcPct val="115000"/>
                        </a:lnSpc>
                        <a:spcAft>
                          <a:spcPts val="0"/>
                        </a:spcAft>
                      </a:pPr>
                      <a:r>
                        <a:rPr lang="en-US" sz="1100" kern="1200" dirty="0">
                          <a:solidFill>
                            <a:schemeClr val="tx1"/>
                          </a:solidFill>
                          <a:latin typeface="+mn-lt"/>
                          <a:ea typeface="+mn-ea"/>
                          <a:cs typeface="+mn-cs"/>
                        </a:rPr>
                        <a:t>Little/less</a:t>
                      </a:r>
                    </a:p>
                  </a:txBody>
                  <a:tcPr marL="68580" marR="68580" marT="0" marB="0" anchor="ctr"/>
                </a:tc>
                <a:tc>
                  <a:txBody>
                    <a:bodyPr/>
                    <a:lstStyle/>
                    <a:p>
                      <a:pPr marL="171450" indent="-171450">
                        <a:lnSpc>
                          <a:spcPct val="115000"/>
                        </a:lnSpc>
                        <a:spcAft>
                          <a:spcPts val="0"/>
                        </a:spcAft>
                        <a:buFont typeface="Arial" pitchFamily="34" charset="0"/>
                        <a:buChar char="•"/>
                      </a:pPr>
                      <a:r>
                        <a:rPr lang="en-US" sz="1100" kern="1200" dirty="0">
                          <a:solidFill>
                            <a:schemeClr val="tx1"/>
                          </a:solidFill>
                          <a:latin typeface="+mn-lt"/>
                          <a:ea typeface="+mn-ea"/>
                          <a:cs typeface="+mn-cs"/>
                        </a:rPr>
                        <a:t>Incorrect: The company fired no less than fifty </a:t>
                      </a:r>
                      <a:r>
                        <a:rPr lang="en-US" sz="1100" kern="1200" dirty="0" smtClean="0">
                          <a:solidFill>
                            <a:schemeClr val="tx1"/>
                          </a:solidFill>
                          <a:latin typeface="+mn-lt"/>
                          <a:ea typeface="+mn-ea"/>
                          <a:cs typeface="+mn-cs"/>
                        </a:rPr>
                        <a:t>employees</a:t>
                      </a:r>
                      <a:endParaRPr lang="en-US" sz="1100" kern="1200" dirty="0">
                        <a:solidFill>
                          <a:schemeClr val="tx1"/>
                        </a:solidFill>
                        <a:latin typeface="+mn-lt"/>
                        <a:ea typeface="+mn-ea"/>
                        <a:cs typeface="+mn-cs"/>
                      </a:endParaRPr>
                    </a:p>
                    <a:p>
                      <a:pPr marL="171450" indent="-171450">
                        <a:lnSpc>
                          <a:spcPct val="115000"/>
                        </a:lnSpc>
                        <a:spcAft>
                          <a:spcPts val="0"/>
                        </a:spcAft>
                        <a:buFont typeface="Arial" pitchFamily="34" charset="0"/>
                        <a:buChar char="•"/>
                      </a:pPr>
                      <a:r>
                        <a:rPr lang="en-US" sz="1100" kern="1200" dirty="0">
                          <a:solidFill>
                            <a:schemeClr val="tx1"/>
                          </a:solidFill>
                          <a:latin typeface="+mn-lt"/>
                          <a:ea typeface="+mn-ea"/>
                          <a:cs typeface="+mn-cs"/>
                        </a:rPr>
                        <a:t>Correct: The company fired no fewer than fifty employees</a:t>
                      </a:r>
                    </a:p>
                  </a:txBody>
                  <a:tcPr marL="68580" marR="68580" marT="0" marB="0" anchor="ctr"/>
                </a:tc>
              </a:tr>
              <a:tr h="409154">
                <a:tc>
                  <a:txBody>
                    <a:bodyPr/>
                    <a:lstStyle/>
                    <a:p>
                      <a:pPr marL="0" indent="0">
                        <a:lnSpc>
                          <a:spcPct val="115000"/>
                        </a:lnSpc>
                        <a:spcAft>
                          <a:spcPts val="0"/>
                        </a:spcAft>
                      </a:pPr>
                      <a:r>
                        <a:rPr lang="en-US" sz="1100" kern="1200" dirty="0">
                          <a:solidFill>
                            <a:schemeClr val="tx1"/>
                          </a:solidFill>
                          <a:latin typeface="+mn-lt"/>
                          <a:ea typeface="+mn-ea"/>
                          <a:cs typeface="+mn-cs"/>
                        </a:rPr>
                        <a:t>Number of</a:t>
                      </a:r>
                    </a:p>
                  </a:txBody>
                  <a:tcPr marL="68580" marR="68580" marT="0" marB="0" anchor="ctr"/>
                </a:tc>
                <a:tc>
                  <a:txBody>
                    <a:bodyPr/>
                    <a:lstStyle/>
                    <a:p>
                      <a:pPr marL="0" indent="0">
                        <a:lnSpc>
                          <a:spcPct val="115000"/>
                        </a:lnSpc>
                        <a:spcAft>
                          <a:spcPts val="0"/>
                        </a:spcAft>
                      </a:pPr>
                      <a:r>
                        <a:rPr lang="en-US" sz="1100" kern="1200" dirty="0">
                          <a:solidFill>
                            <a:schemeClr val="tx1"/>
                          </a:solidFill>
                          <a:latin typeface="+mn-lt"/>
                          <a:ea typeface="+mn-ea"/>
                          <a:cs typeface="+mn-cs"/>
                        </a:rPr>
                        <a:t>Amount of</a:t>
                      </a:r>
                    </a:p>
                  </a:txBody>
                  <a:tcPr marL="68580" marR="68580" marT="0" marB="0" anchor="ctr"/>
                </a:tc>
                <a:tc>
                  <a:txBody>
                    <a:bodyPr/>
                    <a:lstStyle/>
                    <a:p>
                      <a:pPr marL="457200">
                        <a:lnSpc>
                          <a:spcPct val="115000"/>
                        </a:lnSpc>
                        <a:spcAft>
                          <a:spcPts val="0"/>
                        </a:spcAft>
                      </a:pPr>
                      <a:r>
                        <a:rPr lang="en-US" sz="1100" kern="1200" dirty="0">
                          <a:solidFill>
                            <a:schemeClr val="tx1"/>
                          </a:solidFill>
                          <a:latin typeface="+mn-lt"/>
                          <a:ea typeface="+mn-ea"/>
                          <a:cs typeface="+mn-cs"/>
                        </a:rPr>
                        <a:t> </a:t>
                      </a:r>
                    </a:p>
                  </a:txBody>
                  <a:tcPr marL="68580" marR="68580" marT="0" marB="0" anchor="ct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6278820"/>
              </p:ext>
            </p:extLst>
          </p:nvPr>
        </p:nvGraphicFramePr>
        <p:xfrm>
          <a:off x="107504" y="4149080"/>
          <a:ext cx="8856984" cy="2225040"/>
        </p:xfrm>
        <a:graphic>
          <a:graphicData uri="http://schemas.openxmlformats.org/drawingml/2006/table">
            <a:tbl>
              <a:tblPr firstRow="1" bandRow="1">
                <a:tableStyleId>{5C22544A-7EE6-4342-B048-85BDC9FD1C3A}</a:tableStyleId>
              </a:tblPr>
              <a:tblGrid>
                <a:gridCol w="4247627"/>
                <a:gridCol w="4609357"/>
              </a:tblGrid>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t>RULE # 2 – Among vs. Between</a:t>
                      </a:r>
                    </a:p>
                  </a:txBody>
                  <a:tcPr marL="68580" marR="68580" marT="0" marB="0" anchor="ctr">
                    <a:solidFill>
                      <a:srgbClr val="00B050"/>
                    </a:solidFill>
                  </a:tcPr>
                </a:tc>
                <a:tc hMerge="1">
                  <a:txBody>
                    <a:bodyPr/>
                    <a:lstStyle/>
                    <a:p>
                      <a:endParaRPr lang="en-US" sz="1100" dirty="0"/>
                    </a:p>
                  </a:txBody>
                  <a:tcPr marL="68580" marR="68580" marT="0" marB="0" anchor="ctr"/>
                </a:tc>
              </a:tr>
              <a:tr h="370840">
                <a:tc>
                  <a:txBody>
                    <a:bodyPr/>
                    <a:lstStyle/>
                    <a:p>
                      <a:r>
                        <a:rPr lang="en-US" sz="1100" dirty="0" smtClean="0">
                          <a:solidFill>
                            <a:schemeClr val="bg1"/>
                          </a:solidFill>
                        </a:rPr>
                        <a:t>Relating to two things</a:t>
                      </a:r>
                      <a:endParaRPr lang="en-US" sz="1100" dirty="0">
                        <a:solidFill>
                          <a:schemeClr val="bg1"/>
                        </a:solidFill>
                      </a:endParaRPr>
                    </a:p>
                  </a:txBody>
                  <a:tcPr marL="68580" marR="68580" marT="0" marB="0" anchor="ctr">
                    <a:solidFill>
                      <a:schemeClr val="tx2">
                        <a:lumMod val="60000"/>
                        <a:lumOff val="40000"/>
                      </a:schemeClr>
                    </a:solidFill>
                  </a:tcPr>
                </a:tc>
                <a:tc>
                  <a:txBody>
                    <a:bodyPr/>
                    <a:lstStyle/>
                    <a:p>
                      <a:r>
                        <a:rPr lang="en-US" sz="1100" dirty="0" smtClean="0">
                          <a:solidFill>
                            <a:schemeClr val="bg1"/>
                          </a:solidFill>
                        </a:rPr>
                        <a:t>Relating to three or more things</a:t>
                      </a:r>
                      <a:endParaRPr lang="en-US" sz="1100" dirty="0">
                        <a:solidFill>
                          <a:schemeClr val="bg1"/>
                        </a:solidFill>
                      </a:endParaRPr>
                    </a:p>
                  </a:txBody>
                  <a:tcPr marL="68580" marR="68580" marT="0" marB="0" anchor="ctr">
                    <a:solidFill>
                      <a:schemeClr val="tx2">
                        <a:lumMod val="60000"/>
                        <a:lumOff val="40000"/>
                      </a:schemeClr>
                    </a:solidFill>
                  </a:tcPr>
                </a:tc>
              </a:tr>
              <a:tr h="370840">
                <a:tc>
                  <a:txBody>
                    <a:bodyPr/>
                    <a:lstStyle/>
                    <a:p>
                      <a:r>
                        <a:rPr lang="en-US" sz="1100" dirty="0" smtClean="0"/>
                        <a:t>Between X and Y</a:t>
                      </a:r>
                      <a:endParaRPr lang="en-US" sz="1100" dirty="0"/>
                    </a:p>
                  </a:txBody>
                  <a:tcPr marL="68580" marR="68580" marT="0" marB="0" anchor="ctr"/>
                </a:tc>
                <a:tc>
                  <a:txBody>
                    <a:bodyPr/>
                    <a:lstStyle/>
                    <a:p>
                      <a:r>
                        <a:rPr lang="en-US" sz="1100" dirty="0" smtClean="0"/>
                        <a:t>Among X,</a:t>
                      </a:r>
                      <a:r>
                        <a:rPr lang="en-US" sz="1100" baseline="0" dirty="0" smtClean="0"/>
                        <a:t> Y and Z</a:t>
                      </a:r>
                      <a:endParaRPr lang="en-US" sz="1100" dirty="0"/>
                    </a:p>
                  </a:txBody>
                  <a:tcPr marL="68580" marR="68580" marT="0" marB="0" anchor="ctr"/>
                </a:tc>
              </a:tr>
              <a:tr h="370840">
                <a:tc>
                  <a:txBody>
                    <a:bodyPr/>
                    <a:lstStyle/>
                    <a:p>
                      <a:r>
                        <a:rPr lang="en-US" sz="1100" dirty="0" smtClean="0"/>
                        <a:t>X is better than Y</a:t>
                      </a:r>
                      <a:endParaRPr lang="en-US" sz="1100" dirty="0"/>
                    </a:p>
                  </a:txBody>
                  <a:tcPr marL="68580" marR="68580" marT="0" marB="0" anchor="ctr"/>
                </a:tc>
                <a:tc>
                  <a:txBody>
                    <a:bodyPr/>
                    <a:lstStyle/>
                    <a:p>
                      <a:r>
                        <a:rPr lang="en-US" sz="1100" kern="1200" dirty="0" smtClean="0">
                          <a:solidFill>
                            <a:schemeClr val="dk1"/>
                          </a:solidFill>
                          <a:effectLst/>
                          <a:latin typeface="+mn-lt"/>
                          <a:ea typeface="+mn-ea"/>
                          <a:cs typeface="+mn-cs"/>
                        </a:rPr>
                        <a:t>X is the best (among x, y, and z) </a:t>
                      </a:r>
                      <a:endParaRPr lang="en-US" sz="1100" dirty="0"/>
                    </a:p>
                  </a:txBody>
                  <a:tcPr marL="68580" marR="68580" marT="0" marB="0" anchor="ctr"/>
                </a:tc>
              </a:tr>
              <a:tr h="370840">
                <a:tc>
                  <a:txBody>
                    <a:bodyPr/>
                    <a:lstStyle/>
                    <a:p>
                      <a:r>
                        <a:rPr lang="en-US" sz="1100" dirty="0" smtClean="0"/>
                        <a:t>X has more than Y</a:t>
                      </a:r>
                      <a:endParaRPr lang="en-US" sz="1100" dirty="0"/>
                    </a:p>
                  </a:txBody>
                  <a:tcPr marL="68580" marR="68580" marT="0" marB="0" anchor="ctr"/>
                </a:tc>
                <a:tc>
                  <a:txBody>
                    <a:bodyPr/>
                    <a:lstStyle/>
                    <a:p>
                      <a:r>
                        <a:rPr lang="en-US" sz="1100" kern="1200" dirty="0" smtClean="0">
                          <a:solidFill>
                            <a:schemeClr val="dk1"/>
                          </a:solidFill>
                          <a:effectLst/>
                          <a:latin typeface="+mn-lt"/>
                          <a:ea typeface="+mn-ea"/>
                          <a:cs typeface="+mn-cs"/>
                        </a:rPr>
                        <a:t>X has the most (among x, y and z)</a:t>
                      </a:r>
                      <a:endParaRPr lang="en-US" sz="1100" dirty="0"/>
                    </a:p>
                  </a:txBody>
                  <a:tcPr marL="68580" marR="68580" marT="0" marB="0" anchor="ctr"/>
                </a:tc>
              </a:tr>
              <a:tr h="370840">
                <a:tc>
                  <a:txBody>
                    <a:bodyPr/>
                    <a:lstStyle/>
                    <a:p>
                      <a:r>
                        <a:rPr lang="en-US" sz="1100" dirty="0" smtClean="0"/>
                        <a:t>X has less than Y</a:t>
                      </a:r>
                      <a:endParaRPr lang="en-US" sz="1100" dirty="0"/>
                    </a:p>
                  </a:txBody>
                  <a:tcPr marL="68580" marR="68580" marT="0" marB="0" anchor="ctr"/>
                </a:tc>
                <a:tc>
                  <a:txBody>
                    <a:bodyPr/>
                    <a:lstStyle/>
                    <a:p>
                      <a:r>
                        <a:rPr lang="en-US" sz="1100" kern="1200" dirty="0" smtClean="0">
                          <a:solidFill>
                            <a:schemeClr val="dk1"/>
                          </a:solidFill>
                          <a:effectLst/>
                          <a:latin typeface="+mn-lt"/>
                          <a:ea typeface="+mn-ea"/>
                          <a:cs typeface="+mn-cs"/>
                        </a:rPr>
                        <a:t>X has the least (among x, y and z)</a:t>
                      </a:r>
                      <a:endParaRPr lang="en-US" sz="1100" dirty="0"/>
                    </a:p>
                  </a:txBody>
                  <a:tcPr marL="68580" marR="68580" marT="0" marB="0" anchor="ctr"/>
                </a:tc>
              </a:tr>
            </a:tbl>
          </a:graphicData>
        </a:graphic>
      </p:graphicFrame>
    </p:spTree>
    <p:extLst>
      <p:ext uri="{BB962C8B-B14F-4D97-AF65-F5344CB8AC3E}">
        <p14:creationId xmlns:p14="http://schemas.microsoft.com/office/powerpoint/2010/main" val="15444723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ODDS AND ENDS – 2  </a:t>
            </a:r>
            <a:endParaRPr lang="en-US" dirty="0"/>
          </a:p>
        </p:txBody>
      </p:sp>
      <p:graphicFrame>
        <p:nvGraphicFramePr>
          <p:cNvPr id="12" name="Table 11"/>
          <p:cNvGraphicFramePr>
            <a:graphicFrameLocks noGrp="1"/>
          </p:cNvGraphicFramePr>
          <p:nvPr>
            <p:extLst>
              <p:ext uri="{D42A27DB-BD31-4B8C-83A1-F6EECF244321}">
                <p14:modId xmlns:p14="http://schemas.microsoft.com/office/powerpoint/2010/main" val="3047647011"/>
              </p:ext>
            </p:extLst>
          </p:nvPr>
        </p:nvGraphicFramePr>
        <p:xfrm>
          <a:off x="35496" y="692696"/>
          <a:ext cx="9073008" cy="5405120"/>
        </p:xfrm>
        <a:graphic>
          <a:graphicData uri="http://schemas.openxmlformats.org/drawingml/2006/table">
            <a:tbl>
              <a:tblPr firstRow="1" bandRow="1">
                <a:tableStyleId>{5C22544A-7EE6-4342-B048-85BDC9FD1C3A}</a:tableStyleId>
              </a:tblPr>
              <a:tblGrid>
                <a:gridCol w="1536757"/>
                <a:gridCol w="3935851"/>
                <a:gridCol w="3600400"/>
              </a:tblGrid>
              <a:tr h="370840">
                <a:tc>
                  <a:txBody>
                    <a:bodyPr/>
                    <a:lstStyle/>
                    <a:p>
                      <a:endParaRPr lang="en-US" sz="1000" dirty="0"/>
                    </a:p>
                  </a:txBody>
                  <a:tcPr/>
                </a:tc>
                <a:tc>
                  <a:txBody>
                    <a:bodyPr/>
                    <a:lstStyle/>
                    <a:p>
                      <a:endParaRPr lang="en-US" sz="1000"/>
                    </a:p>
                  </a:txBody>
                  <a:tcPr/>
                </a:tc>
                <a:tc>
                  <a:txBody>
                    <a:bodyPr/>
                    <a:lstStyle/>
                    <a:p>
                      <a:endParaRPr lang="en-US" sz="1000" dirty="0"/>
                    </a:p>
                  </a:txBody>
                  <a:tcPr/>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Increase and decrease vs. greater and less</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b="1" dirty="0">
                          <a:effectLst/>
                          <a:latin typeface="Calibri"/>
                          <a:ea typeface="Calibri"/>
                          <a:cs typeface="Calibri"/>
                        </a:rPr>
                        <a:t>Increase and decrease</a:t>
                      </a:r>
                      <a:r>
                        <a:rPr lang="en-US" sz="1000" dirty="0">
                          <a:effectLst/>
                          <a:latin typeface="Calibri"/>
                          <a:ea typeface="Calibri"/>
                          <a:cs typeface="Calibri"/>
                        </a:rPr>
                        <a:t> represent the </a:t>
                      </a:r>
                      <a:r>
                        <a:rPr lang="en-US" sz="1000" b="1" dirty="0">
                          <a:effectLst/>
                          <a:latin typeface="Calibri"/>
                          <a:ea typeface="Calibri"/>
                          <a:cs typeface="Calibri"/>
                        </a:rPr>
                        <a:t>change of ONE</a:t>
                      </a:r>
                      <a:r>
                        <a:rPr lang="en-US" sz="1000" dirty="0">
                          <a:effectLst/>
                          <a:latin typeface="Calibri"/>
                          <a:ea typeface="Calibri"/>
                          <a:cs typeface="Calibri"/>
                        </a:rPr>
                        <a:t> thing over </a:t>
                      </a:r>
                      <a:r>
                        <a:rPr lang="en-US" sz="1000" b="1" dirty="0">
                          <a:effectLst/>
                          <a:latin typeface="Calibri"/>
                          <a:ea typeface="Calibri"/>
                          <a:cs typeface="Calibri"/>
                        </a:rPr>
                        <a:t>time </a:t>
                      </a:r>
                      <a:endParaRPr lang="en-US" sz="1000" dirty="0">
                        <a:effectLst/>
                        <a:latin typeface="Calibri"/>
                        <a:ea typeface="Calibri"/>
                        <a:cs typeface="Times New Roman"/>
                      </a:endParaRPr>
                    </a:p>
                    <a:p>
                      <a:pPr>
                        <a:lnSpc>
                          <a:spcPct val="115000"/>
                        </a:lnSpc>
                        <a:spcAft>
                          <a:spcPts val="0"/>
                        </a:spcAft>
                      </a:pPr>
                      <a:r>
                        <a:rPr lang="en-US" sz="1000" b="1" dirty="0">
                          <a:effectLst/>
                          <a:latin typeface="Calibri"/>
                          <a:ea typeface="Calibri"/>
                          <a:cs typeface="Calibri"/>
                        </a:rPr>
                        <a:t> </a:t>
                      </a:r>
                      <a:endParaRPr lang="en-US" sz="1000" dirty="0">
                        <a:effectLst/>
                        <a:latin typeface="Calibri"/>
                        <a:ea typeface="Calibri"/>
                        <a:cs typeface="Times New Roman"/>
                      </a:endParaRPr>
                    </a:p>
                    <a:p>
                      <a:pPr>
                        <a:lnSpc>
                          <a:spcPct val="115000"/>
                        </a:lnSpc>
                        <a:spcAft>
                          <a:spcPts val="0"/>
                        </a:spcAft>
                      </a:pPr>
                      <a:r>
                        <a:rPr lang="en-US" sz="1000" b="1" dirty="0">
                          <a:effectLst/>
                          <a:latin typeface="Calibri"/>
                          <a:ea typeface="Calibri"/>
                          <a:cs typeface="Calibri"/>
                        </a:rPr>
                        <a:t>Greater or less</a:t>
                      </a:r>
                      <a:r>
                        <a:rPr lang="en-US" sz="1000" dirty="0">
                          <a:effectLst/>
                          <a:latin typeface="Calibri"/>
                          <a:ea typeface="Calibri"/>
                          <a:cs typeface="Calibri"/>
                        </a:rPr>
                        <a:t> signals a </a:t>
                      </a:r>
                      <a:r>
                        <a:rPr lang="en-US" sz="1000" b="1" dirty="0">
                          <a:effectLst/>
                          <a:latin typeface="Calibri"/>
                          <a:ea typeface="Calibri"/>
                          <a:cs typeface="Calibri"/>
                        </a:rPr>
                        <a:t>comparison</a:t>
                      </a:r>
                      <a:r>
                        <a:rPr lang="en-US" sz="1000" dirty="0">
                          <a:effectLst/>
                          <a:latin typeface="Calibri"/>
                          <a:ea typeface="Calibri"/>
                          <a:cs typeface="Calibri"/>
                        </a:rPr>
                        <a:t> between TWO </a:t>
                      </a:r>
                      <a:r>
                        <a:rPr lang="en-US" sz="1000" dirty="0" smtClean="0">
                          <a:effectLst/>
                          <a:latin typeface="Calibri"/>
                          <a:ea typeface="Calibri"/>
                          <a:cs typeface="Calibri"/>
                        </a:rPr>
                        <a:t>things</a:t>
                      </a:r>
                    </a:p>
                    <a:p>
                      <a:pPr>
                        <a:lnSpc>
                          <a:spcPct val="115000"/>
                        </a:lnSpc>
                        <a:spcAft>
                          <a:spcPts val="0"/>
                        </a:spcAft>
                      </a:pPr>
                      <a:endParaRPr lang="en-US" sz="1000" dirty="0" smtClean="0">
                        <a:effectLst/>
                        <a:latin typeface="Calibri"/>
                        <a:ea typeface="Calibri"/>
                        <a:cs typeface="Calibri"/>
                      </a:endParaRPr>
                    </a:p>
                    <a:p>
                      <a:pPr>
                        <a:lnSpc>
                          <a:spcPct val="115000"/>
                        </a:lnSpc>
                        <a:spcAft>
                          <a:spcPts val="0"/>
                        </a:spcAft>
                      </a:pPr>
                      <a:r>
                        <a:rPr lang="en-US" sz="1000" b="1" kern="1200" dirty="0" smtClean="0">
                          <a:solidFill>
                            <a:schemeClr val="dk1"/>
                          </a:solidFill>
                          <a:effectLst/>
                          <a:latin typeface="Calibri"/>
                          <a:ea typeface="Calibri"/>
                          <a:cs typeface="Calibri"/>
                        </a:rPr>
                        <a:t>Greater than is correct only when it is used to describe numbers alone </a:t>
                      </a:r>
                      <a:r>
                        <a:rPr lang="en-US" sz="1000" kern="1200" dirty="0" smtClean="0">
                          <a:solidFill>
                            <a:schemeClr val="dk1"/>
                          </a:solidFill>
                          <a:effectLst/>
                          <a:latin typeface="Calibri"/>
                          <a:ea typeface="Calibri"/>
                          <a:cs typeface="Calibri"/>
                        </a:rPr>
                        <a:t>(greater than 10). If a sentence measures a percent rather than solely a number, the correct option is more than</a:t>
                      </a:r>
                      <a:endParaRPr lang="en-US" sz="1000" kern="1200" dirty="0">
                        <a:solidFill>
                          <a:schemeClr val="dk1"/>
                        </a:solidFill>
                        <a:effectLst/>
                        <a:latin typeface="Calibri"/>
                        <a:ea typeface="Calibri"/>
                        <a:cs typeface="Calibri"/>
                      </a:endParaRPr>
                    </a:p>
                    <a:p>
                      <a:pPr>
                        <a:lnSpc>
                          <a:spcPct val="115000"/>
                        </a:lnSpc>
                        <a:spcAft>
                          <a:spcPts val="0"/>
                        </a:spcAft>
                      </a:pPr>
                      <a:r>
                        <a:rPr lang="en-US" sz="1000" b="1" u="none" strike="noStrike" dirty="0">
                          <a:effectLst/>
                          <a:latin typeface="Calibri"/>
                          <a:ea typeface="Calibri"/>
                          <a:cs typeface="Calibri"/>
                        </a:rPr>
                        <a:t> </a:t>
                      </a:r>
                      <a:endParaRPr lang="en-US" sz="1000" dirty="0">
                        <a:effectLst/>
                        <a:latin typeface="Calibri"/>
                        <a:ea typeface="Calibri"/>
                        <a:cs typeface="Times New Roman"/>
                      </a:endParaRPr>
                    </a:p>
                  </a:txBody>
                  <a:tcPr marL="68580" marR="68580" marT="0" marB="0"/>
                </a:tc>
                <a:tc>
                  <a:txBody>
                    <a:bodyPr/>
                    <a:lstStyle/>
                    <a:p>
                      <a:pPr marL="342900" lvl="0" indent="-342900">
                        <a:lnSpc>
                          <a:spcPct val="115000"/>
                        </a:lnSpc>
                        <a:spcAft>
                          <a:spcPts val="0"/>
                        </a:spcAft>
                        <a:buFont typeface="Wingdings"/>
                        <a:buChar char=""/>
                      </a:pPr>
                      <a:r>
                        <a:rPr lang="en-US" sz="1000" dirty="0">
                          <a:effectLst/>
                          <a:latin typeface="Calibri"/>
                          <a:ea typeface="Calibri"/>
                          <a:cs typeface="Calibri"/>
                        </a:rPr>
                        <a:t>The price of silver increased by 10 dollars</a:t>
                      </a:r>
                      <a:endParaRPr lang="en-US" sz="1000" dirty="0">
                        <a:effectLst/>
                        <a:latin typeface="Calibri"/>
                        <a:ea typeface="Calibri"/>
                        <a:cs typeface="Times New Roman"/>
                      </a:endParaRPr>
                    </a:p>
                    <a:p>
                      <a:pPr marL="342900" lvl="0" indent="-342900">
                        <a:lnSpc>
                          <a:spcPct val="115000"/>
                        </a:lnSpc>
                        <a:spcAft>
                          <a:spcPts val="0"/>
                        </a:spcAft>
                        <a:buFont typeface="Wingdings"/>
                        <a:buChar char=""/>
                      </a:pPr>
                      <a:r>
                        <a:rPr lang="en-US" sz="1000" dirty="0">
                          <a:effectLst/>
                          <a:latin typeface="Calibri"/>
                          <a:ea typeface="Calibri"/>
                          <a:cs typeface="Calibri"/>
                        </a:rPr>
                        <a:t>The price of silver is greater than the price of </a:t>
                      </a:r>
                      <a:r>
                        <a:rPr lang="en-US" sz="1000" dirty="0" smtClean="0">
                          <a:effectLst/>
                          <a:latin typeface="Calibri"/>
                          <a:ea typeface="Calibri"/>
                          <a:cs typeface="Calibri"/>
                        </a:rPr>
                        <a:t>copper</a:t>
                      </a:r>
                      <a:endParaRPr lang="en-US" sz="1000" dirty="0">
                        <a:effectLst/>
                        <a:latin typeface="Calibri"/>
                        <a:ea typeface="Calibri"/>
                        <a:cs typeface="Times New Roman"/>
                      </a:endParaRPr>
                    </a:p>
                  </a:txBody>
                  <a:tcPr marL="68580" marR="68580" marT="0" marB="0"/>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Connecting words</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a:effectLst/>
                          <a:latin typeface="Calibri"/>
                          <a:ea typeface="Calibri"/>
                          <a:cs typeface="Calibri"/>
                        </a:rPr>
                        <a:t>Be aware of sentences that have no </a:t>
                      </a:r>
                      <a:r>
                        <a:rPr lang="en-US" sz="1000" b="1" u="sng">
                          <a:effectLst/>
                          <a:latin typeface="Calibri"/>
                          <a:ea typeface="Calibri"/>
                          <a:cs typeface="Calibri"/>
                        </a:rPr>
                        <a:t>logical</a:t>
                      </a:r>
                      <a:r>
                        <a:rPr lang="en-US" sz="1000" b="1">
                          <a:effectLst/>
                          <a:latin typeface="Calibri"/>
                          <a:ea typeface="Calibri"/>
                          <a:cs typeface="Calibri"/>
                        </a:rPr>
                        <a:t> connectors</a:t>
                      </a:r>
                      <a:r>
                        <a:rPr lang="en-US" sz="1000">
                          <a:effectLst/>
                          <a:latin typeface="Calibri"/>
                          <a:ea typeface="Calibri"/>
                          <a:cs typeface="Calibri"/>
                        </a:rPr>
                        <a:t> between 2 independent clauses. Common connecting words are: and, or, nor, but, yet, although, when, because, for, since, before, after, if, &amp; unless</a:t>
                      </a:r>
                      <a:endParaRPr lang="en-US" sz="1000">
                        <a:effectLst/>
                        <a:latin typeface="Calibri"/>
                        <a:ea typeface="Calibri"/>
                        <a:cs typeface="Times New Roman"/>
                      </a:endParaRPr>
                    </a:p>
                  </a:txBody>
                  <a:tcPr marL="68580" marR="68580" marT="0" marB="0"/>
                </a:tc>
                <a:tc>
                  <a:txBody>
                    <a:bodyPr/>
                    <a:lstStyle/>
                    <a:p>
                      <a:pPr marL="228600" lvl="0" indent="-228600">
                        <a:lnSpc>
                          <a:spcPct val="115000"/>
                        </a:lnSpc>
                        <a:spcAft>
                          <a:spcPts val="0"/>
                        </a:spcAft>
                        <a:buFont typeface="Wingdings"/>
                        <a:buChar char=""/>
                      </a:pPr>
                      <a:r>
                        <a:rPr lang="en-US" sz="1000" dirty="0">
                          <a:effectLst/>
                          <a:latin typeface="Calibri"/>
                          <a:ea typeface="Calibri"/>
                          <a:cs typeface="Calibri"/>
                        </a:rPr>
                        <a:t>Incorrect: I need to relax, I have so much to do (run-on sentence) </a:t>
                      </a:r>
                      <a:endParaRPr lang="en-US" sz="1000" dirty="0">
                        <a:effectLst/>
                        <a:latin typeface="Calibri"/>
                        <a:ea typeface="Calibri"/>
                        <a:cs typeface="Times New Roman"/>
                      </a:endParaRPr>
                    </a:p>
                    <a:p>
                      <a:pPr marL="228600" lvl="0" indent="-228600">
                        <a:lnSpc>
                          <a:spcPct val="115000"/>
                        </a:lnSpc>
                        <a:spcAft>
                          <a:spcPts val="0"/>
                        </a:spcAft>
                        <a:buFont typeface="Wingdings"/>
                        <a:buChar char=""/>
                      </a:pPr>
                      <a:r>
                        <a:rPr lang="en-US" sz="1000" dirty="0">
                          <a:effectLst/>
                          <a:latin typeface="Calibri"/>
                          <a:ea typeface="Calibri"/>
                          <a:cs typeface="Calibri"/>
                        </a:rPr>
                        <a:t>Correct: I need to relax, but I have so much to do </a:t>
                      </a:r>
                      <a:endParaRPr lang="en-US" sz="1000" dirty="0">
                        <a:effectLst/>
                        <a:latin typeface="Calibri"/>
                        <a:ea typeface="Calibri"/>
                        <a:cs typeface="Times New Roman"/>
                      </a:endParaRPr>
                    </a:p>
                    <a:p>
                      <a:pPr>
                        <a:lnSpc>
                          <a:spcPct val="115000"/>
                        </a:lnSpc>
                        <a:spcAft>
                          <a:spcPts val="0"/>
                        </a:spcAft>
                      </a:pPr>
                      <a:r>
                        <a:rPr lang="en-US" sz="1000" b="1" u="none" strike="noStrike" dirty="0">
                          <a:effectLst/>
                          <a:latin typeface="Calibri"/>
                          <a:ea typeface="Calibri"/>
                          <a:cs typeface="Calibri"/>
                        </a:rPr>
                        <a:t> </a:t>
                      </a:r>
                      <a:endParaRPr lang="en-US" sz="1000" dirty="0">
                        <a:effectLst/>
                        <a:latin typeface="Calibri"/>
                        <a:ea typeface="Calibri"/>
                        <a:cs typeface="Times New Roman"/>
                      </a:endParaRPr>
                    </a:p>
                  </a:txBody>
                  <a:tcPr marL="68580" marR="68580" marT="0" marB="0"/>
                </a:tc>
              </a:tr>
              <a:tr h="1782518">
                <a:tc>
                  <a:txBody>
                    <a:bodyPr/>
                    <a:lstStyle/>
                    <a:p>
                      <a:pPr>
                        <a:lnSpc>
                          <a:spcPct val="115000"/>
                        </a:lnSpc>
                        <a:spcAft>
                          <a:spcPts val="0"/>
                        </a:spcAft>
                      </a:pPr>
                      <a:r>
                        <a:rPr lang="en-US" sz="1000" b="1" dirty="0">
                          <a:solidFill>
                            <a:schemeClr val="tx1"/>
                          </a:solidFill>
                          <a:effectLst/>
                          <a:latin typeface="Calibri"/>
                          <a:ea typeface="Calibri"/>
                          <a:cs typeface="Calibri"/>
                        </a:rPr>
                        <a:t>Connecting punctuation</a:t>
                      </a:r>
                      <a:endParaRPr lang="en-US" sz="1000" dirty="0">
                        <a:solidFill>
                          <a:schemeClr val="tx1"/>
                        </a:solidFill>
                        <a:effectLst/>
                        <a:latin typeface="Calibri"/>
                        <a:ea typeface="Calibri"/>
                        <a:cs typeface="Times New Roman"/>
                      </a:endParaRPr>
                    </a:p>
                    <a:p>
                      <a:pPr>
                        <a:lnSpc>
                          <a:spcPct val="115000"/>
                        </a:lnSpc>
                        <a:spcAft>
                          <a:spcPts val="0"/>
                        </a:spcAft>
                      </a:pPr>
                      <a:r>
                        <a:rPr lang="en-US" sz="1000" b="1" u="none" strike="noStrike" dirty="0">
                          <a:solidFill>
                            <a:schemeClr val="tx1"/>
                          </a:solidFill>
                          <a:effectLst/>
                          <a:latin typeface="Calibri"/>
                          <a:ea typeface="Calibri"/>
                          <a:cs typeface="Calibri"/>
                        </a:rPr>
                        <a:t> </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dirty="0">
                          <a:effectLst/>
                          <a:latin typeface="Calibri"/>
                          <a:ea typeface="Calibri"/>
                          <a:cs typeface="Calibri"/>
                        </a:rPr>
                        <a:t>The </a:t>
                      </a:r>
                      <a:r>
                        <a:rPr lang="en-US" sz="1000" b="1" dirty="0">
                          <a:effectLst/>
                          <a:latin typeface="Calibri"/>
                          <a:ea typeface="Calibri"/>
                          <a:cs typeface="Calibri"/>
                        </a:rPr>
                        <a:t>semicolon ( ; )</a:t>
                      </a:r>
                      <a:r>
                        <a:rPr lang="en-US" sz="1000" dirty="0">
                          <a:effectLst/>
                          <a:latin typeface="Calibri"/>
                          <a:ea typeface="Calibri"/>
                          <a:cs typeface="Calibri"/>
                        </a:rPr>
                        <a:t> is used to connect </a:t>
                      </a:r>
                      <a:r>
                        <a:rPr lang="en-US" sz="1000" b="1" dirty="0">
                          <a:effectLst/>
                          <a:latin typeface="Calibri"/>
                          <a:ea typeface="Calibri"/>
                          <a:cs typeface="Calibri"/>
                        </a:rPr>
                        <a:t>two closely related statements</a:t>
                      </a:r>
                      <a:r>
                        <a:rPr lang="en-US" sz="1000" dirty="0">
                          <a:effectLst/>
                          <a:latin typeface="Calibri"/>
                          <a:ea typeface="Calibri"/>
                          <a:cs typeface="Calibri"/>
                        </a:rPr>
                        <a:t>. BOTH statements need to stand together as independent sentences </a:t>
                      </a:r>
                      <a:endParaRPr lang="en-US" sz="1000" dirty="0">
                        <a:effectLst/>
                        <a:latin typeface="Calibri"/>
                        <a:ea typeface="Calibri"/>
                        <a:cs typeface="Times New Roman"/>
                      </a:endParaRPr>
                    </a:p>
                    <a:p>
                      <a:pPr>
                        <a:lnSpc>
                          <a:spcPct val="115000"/>
                        </a:lnSpc>
                        <a:spcAft>
                          <a:spcPts val="0"/>
                        </a:spcAft>
                      </a:pPr>
                      <a:r>
                        <a:rPr lang="en-US" sz="1000" b="1" dirty="0">
                          <a:effectLst/>
                          <a:latin typeface="Calibri"/>
                          <a:ea typeface="Calibri"/>
                          <a:cs typeface="Calibri"/>
                        </a:rPr>
                        <a:t> </a:t>
                      </a:r>
                      <a:endParaRPr lang="en-US" sz="1000" dirty="0">
                        <a:effectLst/>
                        <a:latin typeface="Calibri"/>
                        <a:ea typeface="Calibri"/>
                        <a:cs typeface="Times New Roman"/>
                      </a:endParaRPr>
                    </a:p>
                    <a:p>
                      <a:pPr>
                        <a:lnSpc>
                          <a:spcPct val="115000"/>
                        </a:lnSpc>
                        <a:spcAft>
                          <a:spcPts val="0"/>
                        </a:spcAft>
                      </a:pPr>
                      <a:r>
                        <a:rPr lang="en-US" sz="1000" b="1" dirty="0">
                          <a:effectLst/>
                          <a:latin typeface="Calibri"/>
                          <a:ea typeface="Calibri"/>
                          <a:cs typeface="Calibri"/>
                        </a:rPr>
                        <a:t>The colon ( : ) is used to equate two parts of a sentence, where the second part is dependent on the first part</a:t>
                      </a:r>
                      <a:r>
                        <a:rPr lang="en-US" sz="1000" dirty="0">
                          <a:effectLst/>
                          <a:latin typeface="Calibri"/>
                          <a:ea typeface="Calibri"/>
                          <a:cs typeface="Calibri"/>
                        </a:rPr>
                        <a:t>. It is often used to equate a list with its components. One should be able to insert the word “namely” after the colon. Only the statement that precedes the colon must be able to stand </a:t>
                      </a:r>
                      <a:r>
                        <a:rPr lang="en-US" sz="1000" dirty="0" smtClean="0">
                          <a:effectLst/>
                          <a:latin typeface="Calibri"/>
                          <a:ea typeface="Calibri"/>
                          <a:cs typeface="Calibri"/>
                        </a:rPr>
                        <a:t>alone</a:t>
                      </a:r>
                      <a:endParaRPr lang="en-US" sz="1000" dirty="0">
                        <a:effectLst/>
                        <a:latin typeface="Calibri"/>
                        <a:ea typeface="Calibri"/>
                        <a:cs typeface="Times New Roman"/>
                      </a:endParaRPr>
                    </a:p>
                  </a:txBody>
                  <a:tcPr marL="68580" marR="68580" marT="0" marB="0"/>
                </a:tc>
                <a:tc>
                  <a:txBody>
                    <a:bodyPr/>
                    <a:lstStyle/>
                    <a:p>
                      <a:pPr marL="342900" lvl="0" indent="-342900">
                        <a:lnSpc>
                          <a:spcPct val="115000"/>
                        </a:lnSpc>
                        <a:spcAft>
                          <a:spcPts val="0"/>
                        </a:spcAft>
                        <a:buFont typeface="Wingdings"/>
                        <a:buChar char=""/>
                      </a:pPr>
                      <a:r>
                        <a:rPr lang="en-US" sz="1000" b="1" dirty="0">
                          <a:effectLst/>
                          <a:latin typeface="Calibri"/>
                          <a:ea typeface="Calibri"/>
                          <a:cs typeface="Calibri"/>
                        </a:rPr>
                        <a:t>Incorrect:</a:t>
                      </a:r>
                      <a:r>
                        <a:rPr lang="en-US" sz="1000" dirty="0">
                          <a:effectLst/>
                          <a:latin typeface="Calibri"/>
                          <a:ea typeface="Calibri"/>
                          <a:cs typeface="Calibri"/>
                        </a:rPr>
                        <a:t> Andrew and Lisa are inseparable; doing everything together (second part of the sentence is incapable of standing on its own)</a:t>
                      </a:r>
                      <a:endParaRPr lang="en-US" sz="1000" dirty="0">
                        <a:effectLst/>
                        <a:latin typeface="Calibri"/>
                        <a:ea typeface="Calibri"/>
                        <a:cs typeface="Times New Roman"/>
                      </a:endParaRPr>
                    </a:p>
                    <a:p>
                      <a:pPr marL="342900" lvl="0" indent="-342900">
                        <a:lnSpc>
                          <a:spcPct val="115000"/>
                        </a:lnSpc>
                        <a:spcAft>
                          <a:spcPts val="0"/>
                        </a:spcAft>
                        <a:buFont typeface="Wingdings"/>
                        <a:buChar char=""/>
                      </a:pPr>
                      <a:r>
                        <a:rPr lang="en-US" sz="1000" b="1" dirty="0">
                          <a:effectLst/>
                          <a:latin typeface="Calibri"/>
                          <a:ea typeface="Calibri"/>
                          <a:cs typeface="Calibri"/>
                        </a:rPr>
                        <a:t>Correct:</a:t>
                      </a:r>
                      <a:r>
                        <a:rPr lang="en-US" sz="1000" dirty="0">
                          <a:effectLst/>
                          <a:latin typeface="Calibri"/>
                          <a:ea typeface="Calibri"/>
                          <a:cs typeface="Calibri"/>
                        </a:rPr>
                        <a:t> Andrew and Lisa are inseparable; they do everything together </a:t>
                      </a:r>
                      <a:endParaRPr lang="en-US" sz="1000" dirty="0">
                        <a:effectLst/>
                        <a:latin typeface="Calibri"/>
                        <a:ea typeface="Calibri"/>
                        <a:cs typeface="Times New Roman"/>
                      </a:endParaRPr>
                    </a:p>
                    <a:p>
                      <a:pPr marL="342900" lvl="0" indent="-342900">
                        <a:lnSpc>
                          <a:spcPct val="115000"/>
                        </a:lnSpc>
                        <a:spcAft>
                          <a:spcPts val="0"/>
                        </a:spcAft>
                        <a:buFont typeface="Wingdings"/>
                        <a:buChar char=""/>
                      </a:pPr>
                      <a:r>
                        <a:rPr lang="en-US" sz="1000" b="1" dirty="0">
                          <a:effectLst/>
                          <a:latin typeface="Calibri"/>
                          <a:ea typeface="Calibri"/>
                          <a:cs typeface="Calibri"/>
                        </a:rPr>
                        <a:t>Incorrect:</a:t>
                      </a:r>
                      <a:r>
                        <a:rPr lang="en-US" sz="1000" dirty="0">
                          <a:effectLst/>
                          <a:latin typeface="Calibri"/>
                          <a:ea typeface="Calibri"/>
                          <a:cs typeface="Calibri"/>
                        </a:rPr>
                        <a:t> I love </a:t>
                      </a:r>
                      <a:r>
                        <a:rPr lang="en-US" sz="1000" dirty="0" smtClean="0">
                          <a:effectLst/>
                          <a:latin typeface="Calibri"/>
                          <a:ea typeface="Calibri"/>
                          <a:cs typeface="Calibri"/>
                        </a:rPr>
                        <a:t>listening </a:t>
                      </a:r>
                      <a:r>
                        <a:rPr lang="en-US" sz="1000" dirty="0">
                          <a:effectLst/>
                          <a:latin typeface="Calibri"/>
                          <a:ea typeface="Calibri"/>
                          <a:cs typeface="Calibri"/>
                        </a:rPr>
                        <a:t>to: classical rock, rock and pop music </a:t>
                      </a:r>
                      <a:endParaRPr lang="en-US" sz="1000" dirty="0">
                        <a:effectLst/>
                        <a:latin typeface="Calibri"/>
                        <a:ea typeface="Calibri"/>
                        <a:cs typeface="Times New Roman"/>
                      </a:endParaRPr>
                    </a:p>
                    <a:p>
                      <a:pPr marL="342900" lvl="0" indent="-342900">
                        <a:lnSpc>
                          <a:spcPct val="115000"/>
                        </a:lnSpc>
                        <a:spcAft>
                          <a:spcPts val="0"/>
                        </a:spcAft>
                        <a:buFont typeface="Wingdings"/>
                        <a:buChar char=""/>
                      </a:pPr>
                      <a:r>
                        <a:rPr lang="en-US" sz="1000" b="1" dirty="0">
                          <a:effectLst/>
                          <a:latin typeface="Calibri"/>
                          <a:ea typeface="Calibri"/>
                          <a:cs typeface="Calibri"/>
                        </a:rPr>
                        <a:t>Correct:</a:t>
                      </a:r>
                      <a:r>
                        <a:rPr lang="en-US" sz="1000" dirty="0">
                          <a:effectLst/>
                          <a:latin typeface="Calibri"/>
                          <a:ea typeface="Calibri"/>
                          <a:cs typeface="Calibri"/>
                        </a:rPr>
                        <a:t> I love many kinds of music: [namely] classical rock, rock and pop music</a:t>
                      </a:r>
                      <a:endParaRPr lang="en-US" sz="1000" dirty="0">
                        <a:effectLst/>
                        <a:latin typeface="Calibri"/>
                        <a:ea typeface="Calibri"/>
                        <a:cs typeface="Times New Roman"/>
                      </a:endParaRPr>
                    </a:p>
                    <a:p>
                      <a:pPr>
                        <a:lnSpc>
                          <a:spcPct val="115000"/>
                        </a:lnSpc>
                        <a:spcAft>
                          <a:spcPts val="0"/>
                        </a:spcAft>
                      </a:pPr>
                      <a:r>
                        <a:rPr lang="en-US" sz="1000" dirty="0">
                          <a:effectLst/>
                          <a:latin typeface="Calibri"/>
                          <a:ea typeface="Calibri"/>
                          <a:cs typeface="Calibri"/>
                        </a:rPr>
                        <a:t> </a:t>
                      </a:r>
                      <a:endParaRPr lang="en-US" sz="1000" dirty="0">
                        <a:effectLst/>
                        <a:latin typeface="Calibri"/>
                        <a:ea typeface="Calibri"/>
                        <a:cs typeface="Times New Roman"/>
                      </a:endParaRPr>
                    </a:p>
                    <a:p>
                      <a:pPr>
                        <a:lnSpc>
                          <a:spcPct val="115000"/>
                        </a:lnSpc>
                        <a:spcAft>
                          <a:spcPts val="0"/>
                        </a:spcAft>
                      </a:pPr>
                      <a:r>
                        <a:rPr lang="en-US" sz="1000" b="1" u="none" strike="noStrike" dirty="0">
                          <a:effectLst/>
                          <a:latin typeface="Calibri"/>
                          <a:ea typeface="Calibri"/>
                          <a:cs typeface="Calibri"/>
                        </a:rPr>
                        <a:t> </a:t>
                      </a:r>
                      <a:endParaRPr lang="en-US" sz="1000" dirty="0">
                        <a:effectLst/>
                        <a:latin typeface="Calibri"/>
                        <a:ea typeface="Calibri"/>
                        <a:cs typeface="Times New Roman"/>
                      </a:endParaRPr>
                    </a:p>
                  </a:txBody>
                  <a:tcPr marL="68580" marR="68580" marT="0" marB="0"/>
                </a:tc>
              </a:tr>
              <a:tr h="370840">
                <a:tc>
                  <a:txBody>
                    <a:bodyPr/>
                    <a:lstStyle/>
                    <a:p>
                      <a:pPr>
                        <a:spcAft>
                          <a:spcPts val="0"/>
                        </a:spcAft>
                      </a:pPr>
                      <a:r>
                        <a:rPr lang="en-US" sz="1000" b="1" dirty="0">
                          <a:solidFill>
                            <a:schemeClr val="tx1"/>
                          </a:solidFill>
                          <a:effectLst/>
                          <a:latin typeface="Calibri"/>
                          <a:ea typeface="Times New Roman"/>
                          <a:cs typeface="Times New Roman"/>
                        </a:rPr>
                        <a:t>If/Whether</a:t>
                      </a:r>
                      <a:endParaRPr lang="en-US" sz="1000" dirty="0">
                        <a:solidFill>
                          <a:schemeClr val="tx1"/>
                        </a:solidFill>
                        <a:effectLst/>
                        <a:latin typeface="Arial"/>
                        <a:ea typeface="Times New Roman"/>
                        <a:cs typeface="Times New Roman"/>
                      </a:endParaRPr>
                    </a:p>
                  </a:txBody>
                  <a:tcPr marL="68580" marR="68580" marT="0" marB="0"/>
                </a:tc>
                <a:tc>
                  <a:txBody>
                    <a:bodyPr/>
                    <a:lstStyle/>
                    <a:p>
                      <a:pPr>
                        <a:spcAft>
                          <a:spcPts val="0"/>
                        </a:spcAft>
                      </a:pPr>
                      <a:r>
                        <a:rPr lang="en-US" sz="1000" b="1">
                          <a:effectLst/>
                          <a:latin typeface="Calibri"/>
                          <a:ea typeface="Times New Roman"/>
                          <a:cs typeface="Times New Roman"/>
                        </a:rPr>
                        <a:t>Whether</a:t>
                      </a:r>
                      <a:r>
                        <a:rPr lang="en-US" sz="1000">
                          <a:effectLst/>
                          <a:latin typeface="Calibri"/>
                          <a:ea typeface="Times New Roman"/>
                          <a:cs typeface="Times New Roman"/>
                        </a:rPr>
                        <a:t> is correct when you're discussing two options (whether to get chocolate or strawberry ice cream). </a:t>
                      </a:r>
                      <a:r>
                        <a:rPr lang="en-US" sz="1000" b="1">
                          <a:effectLst/>
                          <a:latin typeface="Calibri"/>
                          <a:ea typeface="Times New Roman"/>
                          <a:cs typeface="Times New Roman"/>
                        </a:rPr>
                        <a:t>On the GMAT, whether will (almost) always beat if </a:t>
                      </a:r>
                      <a:endParaRPr lang="en-US" sz="1000">
                        <a:effectLst/>
                        <a:latin typeface="Arial"/>
                        <a:ea typeface="Times New Roman"/>
                        <a:cs typeface="Times New Roman"/>
                      </a:endParaRPr>
                    </a:p>
                    <a:p>
                      <a:pPr>
                        <a:lnSpc>
                          <a:spcPct val="115000"/>
                        </a:lnSpc>
                        <a:spcAft>
                          <a:spcPts val="0"/>
                        </a:spcAft>
                      </a:pPr>
                      <a:r>
                        <a:rPr lang="en-US" sz="1000" b="1" u="none" strike="noStrike">
                          <a:effectLst/>
                          <a:latin typeface="Calibri"/>
                          <a:ea typeface="Calibri"/>
                          <a:cs typeface="Calibri"/>
                        </a:rPr>
                        <a:t> </a:t>
                      </a:r>
                      <a:endParaRPr lang="en-US" sz="1000">
                        <a:effectLst/>
                        <a:latin typeface="Calibri"/>
                        <a:ea typeface="Calibri"/>
                        <a:cs typeface="Times New Roman"/>
                      </a:endParaRPr>
                    </a:p>
                  </a:txBody>
                  <a:tcPr marL="68580" marR="68580" marT="0" marB="0"/>
                </a:tc>
                <a:tc>
                  <a:txBody>
                    <a:bodyPr/>
                    <a:lstStyle/>
                    <a:p>
                      <a:pPr>
                        <a:lnSpc>
                          <a:spcPct val="115000"/>
                        </a:lnSpc>
                        <a:spcAft>
                          <a:spcPts val="0"/>
                        </a:spcAft>
                      </a:pPr>
                      <a:r>
                        <a:rPr lang="en-US" sz="1000" b="1" u="none" strike="noStrike" dirty="0">
                          <a:effectLst/>
                          <a:latin typeface="Calibri"/>
                          <a:ea typeface="Calibri"/>
                          <a:cs typeface="Calibri"/>
                        </a:rPr>
                        <a:t> </a:t>
                      </a:r>
                      <a:endParaRPr lang="en-US" sz="1000" dirty="0">
                        <a:effectLst/>
                        <a:latin typeface="Calibri"/>
                        <a:ea typeface="Calibri"/>
                        <a:cs typeface="Times New Roman"/>
                      </a:endParaRPr>
                    </a:p>
                  </a:txBody>
                  <a:tcPr marL="68580" marR="68580" marT="0" marB="0"/>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Only/once</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a:effectLst/>
                          <a:latin typeface="Calibri"/>
                          <a:ea typeface="Calibri"/>
                          <a:cs typeface="Calibri"/>
                        </a:rPr>
                        <a:t>Words with only/once always refer to the item coming immediately after them</a:t>
                      </a:r>
                      <a:endParaRPr lang="en-US" sz="1000">
                        <a:effectLst/>
                        <a:latin typeface="Calibri"/>
                        <a:ea typeface="Calibri"/>
                        <a:cs typeface="Times New Roman"/>
                      </a:endParaRPr>
                    </a:p>
                  </a:txBody>
                  <a:tcPr marL="68580" marR="68580" marT="0" marB="0"/>
                </a:tc>
                <a:tc>
                  <a:txBody>
                    <a:bodyPr/>
                    <a:lstStyle/>
                    <a:p>
                      <a:pPr marL="363538" indent="-363538">
                        <a:lnSpc>
                          <a:spcPct val="115000"/>
                        </a:lnSpc>
                        <a:spcAft>
                          <a:spcPts val="0"/>
                        </a:spcAft>
                        <a:buFont typeface="Wingdings" pitchFamily="2" charset="2"/>
                        <a:buChar char="§"/>
                      </a:pPr>
                      <a:r>
                        <a:rPr lang="en-US" sz="1000" b="1" dirty="0">
                          <a:effectLst/>
                          <a:latin typeface="Calibri"/>
                          <a:ea typeface="Calibri"/>
                          <a:cs typeface="Calibri"/>
                        </a:rPr>
                        <a:t>Incorrect:</a:t>
                      </a:r>
                      <a:r>
                        <a:rPr lang="en-US" sz="1000" dirty="0">
                          <a:effectLst/>
                          <a:latin typeface="Calibri"/>
                          <a:ea typeface="Calibri"/>
                          <a:cs typeface="Calibri"/>
                        </a:rPr>
                        <a:t> Existed once</a:t>
                      </a:r>
                      <a:endParaRPr lang="en-US" sz="1000" dirty="0">
                        <a:effectLst/>
                        <a:latin typeface="Calibri"/>
                        <a:ea typeface="Calibri"/>
                        <a:cs typeface="Times New Roman"/>
                      </a:endParaRPr>
                    </a:p>
                    <a:p>
                      <a:pPr marL="363538" indent="-363538">
                        <a:lnSpc>
                          <a:spcPct val="115000"/>
                        </a:lnSpc>
                        <a:spcAft>
                          <a:spcPts val="0"/>
                        </a:spcAft>
                        <a:buFont typeface="Wingdings" pitchFamily="2" charset="2"/>
                        <a:buChar char="§"/>
                      </a:pPr>
                      <a:r>
                        <a:rPr lang="en-US" sz="1000" b="1" dirty="0">
                          <a:effectLst/>
                          <a:latin typeface="Calibri"/>
                          <a:ea typeface="Calibri"/>
                          <a:cs typeface="Calibri"/>
                        </a:rPr>
                        <a:t>Correct:</a:t>
                      </a:r>
                      <a:r>
                        <a:rPr lang="en-US" sz="1000" dirty="0">
                          <a:effectLst/>
                          <a:latin typeface="Calibri"/>
                          <a:ea typeface="Calibri"/>
                          <a:cs typeface="Calibri"/>
                        </a:rPr>
                        <a:t> Once existed</a:t>
                      </a:r>
                      <a:endParaRPr lang="en-US" sz="10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8712897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ODDS AND ENDS – 3 </a:t>
            </a:r>
            <a:endParaRPr lang="en-US" dirty="0"/>
          </a:p>
        </p:txBody>
      </p:sp>
      <p:graphicFrame>
        <p:nvGraphicFramePr>
          <p:cNvPr id="12" name="Table 11"/>
          <p:cNvGraphicFramePr>
            <a:graphicFrameLocks noGrp="1"/>
          </p:cNvGraphicFramePr>
          <p:nvPr>
            <p:extLst>
              <p:ext uri="{D42A27DB-BD31-4B8C-83A1-F6EECF244321}">
                <p14:modId xmlns:p14="http://schemas.microsoft.com/office/powerpoint/2010/main" val="2563538632"/>
              </p:ext>
            </p:extLst>
          </p:nvPr>
        </p:nvGraphicFramePr>
        <p:xfrm>
          <a:off x="35496" y="692696"/>
          <a:ext cx="9073008" cy="5849620"/>
        </p:xfrm>
        <a:graphic>
          <a:graphicData uri="http://schemas.openxmlformats.org/drawingml/2006/table">
            <a:tbl>
              <a:tblPr firstRow="1" bandRow="1">
                <a:tableStyleId>{5C22544A-7EE6-4342-B048-85BDC9FD1C3A}</a:tableStyleId>
              </a:tblPr>
              <a:tblGrid>
                <a:gridCol w="1536757"/>
                <a:gridCol w="3719827"/>
                <a:gridCol w="3816424"/>
              </a:tblGrid>
              <a:tr h="370840">
                <a:tc>
                  <a:txBody>
                    <a:bodyPr/>
                    <a:lstStyle/>
                    <a:p>
                      <a:endParaRPr lang="en-US" sz="1000" dirty="0"/>
                    </a:p>
                  </a:txBody>
                  <a:tcPr/>
                </a:tc>
                <a:tc>
                  <a:txBody>
                    <a:bodyPr/>
                    <a:lstStyle/>
                    <a:p>
                      <a:endParaRPr lang="en-US" sz="1000"/>
                    </a:p>
                  </a:txBody>
                  <a:tcPr/>
                </a:tc>
                <a:tc>
                  <a:txBody>
                    <a:bodyPr/>
                    <a:lstStyle/>
                    <a:p>
                      <a:endParaRPr lang="en-US" sz="1000" dirty="0"/>
                    </a:p>
                  </a:txBody>
                  <a:tcPr anchor="ctr"/>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Because vs. In that </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a:effectLst/>
                          <a:latin typeface="Calibri"/>
                          <a:ea typeface="Calibri"/>
                          <a:cs typeface="Calibri"/>
                        </a:rPr>
                        <a:t>When ‘because’ and ‘in that’ are in a sentence, more often than not, ‘in that’ would be correct. ‘In that’ qualifies the previous sentence, while ‘because’ is just used to show a simple causal relationship</a:t>
                      </a:r>
                      <a:endParaRPr lang="en-US" sz="1000">
                        <a:effectLst/>
                        <a:latin typeface="Calibri"/>
                        <a:ea typeface="Calibri"/>
                        <a:cs typeface="Times New Roman"/>
                      </a:endParaRPr>
                    </a:p>
                  </a:txBody>
                  <a:tcPr marL="68580" marR="68580" marT="0" marB="0"/>
                </a:tc>
                <a:tc>
                  <a:txBody>
                    <a:bodyPr/>
                    <a:lstStyle/>
                    <a:p>
                      <a:pPr>
                        <a:lnSpc>
                          <a:spcPct val="115000"/>
                        </a:lnSpc>
                        <a:spcAft>
                          <a:spcPts val="0"/>
                        </a:spcAft>
                      </a:pPr>
                      <a:r>
                        <a:rPr lang="en-US" sz="1000" dirty="0" err="1">
                          <a:effectLst/>
                          <a:latin typeface="Calibri"/>
                          <a:ea typeface="Calibri"/>
                          <a:cs typeface="Calibri"/>
                        </a:rPr>
                        <a:t>Teratomas</a:t>
                      </a:r>
                      <a:r>
                        <a:rPr lang="en-US" sz="1000" dirty="0">
                          <a:effectLst/>
                          <a:latin typeface="Calibri"/>
                          <a:ea typeface="Calibri"/>
                          <a:cs typeface="Calibri"/>
                        </a:rPr>
                        <a:t> are unusual forms of cancer </a:t>
                      </a:r>
                      <a:r>
                        <a:rPr lang="en-US" sz="1000" u="sng" dirty="0">
                          <a:effectLst/>
                          <a:latin typeface="Calibri"/>
                          <a:ea typeface="Calibri"/>
                          <a:cs typeface="Calibri"/>
                        </a:rPr>
                        <a:t>because they are composed of tissues such as tooth and bone</a:t>
                      </a:r>
                      <a:r>
                        <a:rPr lang="en-US" sz="1000" dirty="0">
                          <a:effectLst/>
                          <a:latin typeface="Calibri"/>
                          <a:ea typeface="Calibri"/>
                          <a:cs typeface="Calibri"/>
                        </a:rPr>
                        <a:t> not normally found in the organ in which the tumor appears.</a:t>
                      </a:r>
                      <a:endParaRPr lang="en-US" sz="1000" dirty="0">
                        <a:effectLst/>
                        <a:latin typeface="Calibri"/>
                        <a:ea typeface="Calibri"/>
                        <a:cs typeface="Times New Roman"/>
                      </a:endParaRPr>
                    </a:p>
                    <a:p>
                      <a:pPr marL="685800">
                        <a:lnSpc>
                          <a:spcPct val="115000"/>
                        </a:lnSpc>
                        <a:spcAft>
                          <a:spcPts val="0"/>
                        </a:spcAft>
                      </a:pPr>
                      <a:r>
                        <a:rPr lang="en-US" sz="1000" dirty="0">
                          <a:effectLst/>
                          <a:latin typeface="Calibri"/>
                          <a:ea typeface="Calibri"/>
                          <a:cs typeface="Calibri"/>
                        </a:rPr>
                        <a:t> </a:t>
                      </a:r>
                      <a:endParaRPr lang="en-US" sz="1000" dirty="0">
                        <a:effectLst/>
                        <a:latin typeface="Calibri"/>
                        <a:ea typeface="Calibri"/>
                        <a:cs typeface="Times New Roman"/>
                      </a:endParaRPr>
                    </a:p>
                    <a:p>
                      <a:pPr marL="228600" lvl="0" indent="-228600">
                        <a:lnSpc>
                          <a:spcPct val="115000"/>
                        </a:lnSpc>
                        <a:spcAft>
                          <a:spcPts val="0"/>
                        </a:spcAft>
                        <a:buFont typeface="Symbol"/>
                        <a:buAutoNum type="alphaUcPeriod"/>
                        <a:tabLst>
                          <a:tab pos="2514600" algn="l"/>
                        </a:tabLst>
                      </a:pPr>
                      <a:r>
                        <a:rPr lang="en-US" sz="1000" dirty="0" smtClean="0">
                          <a:effectLst/>
                          <a:latin typeface="Calibri"/>
                          <a:ea typeface="Calibri"/>
                          <a:cs typeface="Calibri"/>
                        </a:rPr>
                        <a:t>because </a:t>
                      </a:r>
                      <a:r>
                        <a:rPr lang="en-US" sz="1000" dirty="0">
                          <a:effectLst/>
                          <a:latin typeface="Calibri"/>
                          <a:ea typeface="Calibri"/>
                          <a:cs typeface="Calibri"/>
                        </a:rPr>
                        <a:t>they are composed of tissues such as tooth and </a:t>
                      </a:r>
                      <a:r>
                        <a:rPr lang="en-US" sz="1000" dirty="0" smtClean="0">
                          <a:effectLst/>
                          <a:latin typeface="Calibri"/>
                          <a:ea typeface="Calibri"/>
                          <a:cs typeface="Calibri"/>
                        </a:rPr>
                        <a:t>bone</a:t>
                      </a:r>
                      <a:endParaRPr lang="en-US" sz="1000" dirty="0" smtClean="0">
                        <a:effectLst/>
                        <a:latin typeface="Calibri"/>
                        <a:ea typeface="Calibri"/>
                        <a:cs typeface="Times New Roman"/>
                      </a:endParaRPr>
                    </a:p>
                    <a:p>
                      <a:pPr marL="228600" lvl="0" indent="-228600">
                        <a:lnSpc>
                          <a:spcPct val="115000"/>
                        </a:lnSpc>
                        <a:spcAft>
                          <a:spcPts val="0"/>
                        </a:spcAft>
                        <a:buFont typeface="Symbol"/>
                        <a:buAutoNum type="alphaUcPeriod"/>
                        <a:tabLst>
                          <a:tab pos="2514600" algn="l"/>
                        </a:tabLst>
                      </a:pPr>
                      <a:r>
                        <a:rPr lang="en-US" sz="1000" dirty="0" smtClean="0">
                          <a:effectLst/>
                          <a:latin typeface="Calibri"/>
                          <a:ea typeface="Calibri"/>
                          <a:cs typeface="Calibri"/>
                        </a:rPr>
                        <a:t>because </a:t>
                      </a:r>
                      <a:r>
                        <a:rPr lang="en-US" sz="1000" dirty="0">
                          <a:effectLst/>
                          <a:latin typeface="Calibri"/>
                          <a:ea typeface="Calibri"/>
                          <a:cs typeface="Calibri"/>
                        </a:rPr>
                        <a:t>they are composed of tissues like tooth and bone that </a:t>
                      </a:r>
                      <a:r>
                        <a:rPr lang="en-US" sz="1000" dirty="0" smtClean="0">
                          <a:effectLst/>
                          <a:latin typeface="Calibri"/>
                          <a:ea typeface="Calibri"/>
                          <a:cs typeface="Calibri"/>
                        </a:rPr>
                        <a:t>are</a:t>
                      </a:r>
                      <a:endParaRPr lang="en-US" sz="1000" dirty="0" smtClean="0">
                        <a:effectLst/>
                        <a:latin typeface="Calibri"/>
                        <a:ea typeface="Calibri"/>
                        <a:cs typeface="Times New Roman"/>
                      </a:endParaRPr>
                    </a:p>
                    <a:p>
                      <a:pPr marL="228600" lvl="0" indent="-228600">
                        <a:lnSpc>
                          <a:spcPct val="115000"/>
                        </a:lnSpc>
                        <a:spcAft>
                          <a:spcPts val="0"/>
                        </a:spcAft>
                        <a:buFont typeface="Symbol"/>
                        <a:buAutoNum type="alphaUcPeriod"/>
                        <a:tabLst>
                          <a:tab pos="2514600" algn="l"/>
                        </a:tabLst>
                      </a:pPr>
                      <a:r>
                        <a:rPr lang="en-US" sz="1000" dirty="0" smtClean="0">
                          <a:effectLst/>
                          <a:latin typeface="Calibri"/>
                          <a:ea typeface="Calibri"/>
                          <a:cs typeface="Calibri"/>
                        </a:rPr>
                        <a:t>because </a:t>
                      </a:r>
                      <a:r>
                        <a:rPr lang="en-US" sz="1000" dirty="0">
                          <a:effectLst/>
                          <a:latin typeface="Calibri"/>
                          <a:ea typeface="Calibri"/>
                          <a:cs typeface="Calibri"/>
                        </a:rPr>
                        <a:t>they are composed of tissues, like tooth and bone, </a:t>
                      </a:r>
                      <a:r>
                        <a:rPr lang="en-US" sz="1000" dirty="0" smtClean="0">
                          <a:effectLst/>
                          <a:latin typeface="Calibri"/>
                          <a:ea typeface="Calibri"/>
                          <a:cs typeface="Calibri"/>
                        </a:rPr>
                        <a:t>tissues</a:t>
                      </a:r>
                      <a:endParaRPr lang="en-US" sz="1000" dirty="0" smtClean="0">
                        <a:effectLst/>
                        <a:latin typeface="Calibri"/>
                        <a:ea typeface="Calibri"/>
                        <a:cs typeface="Times New Roman"/>
                      </a:endParaRPr>
                    </a:p>
                    <a:p>
                      <a:pPr marL="228600" lvl="0" indent="-228600">
                        <a:lnSpc>
                          <a:spcPct val="115000"/>
                        </a:lnSpc>
                        <a:spcAft>
                          <a:spcPts val="0"/>
                        </a:spcAft>
                        <a:buFont typeface="Symbol"/>
                        <a:buAutoNum type="alphaUcPeriod"/>
                        <a:tabLst>
                          <a:tab pos="2514600" algn="l"/>
                        </a:tabLst>
                      </a:pPr>
                      <a:r>
                        <a:rPr lang="en-US" sz="1000" dirty="0" smtClean="0">
                          <a:effectLst/>
                          <a:latin typeface="Calibri"/>
                          <a:ea typeface="Calibri"/>
                          <a:cs typeface="Calibri"/>
                        </a:rPr>
                        <a:t>in </a:t>
                      </a:r>
                      <a:r>
                        <a:rPr lang="en-US" sz="1000" dirty="0">
                          <a:effectLst/>
                          <a:latin typeface="Calibri"/>
                          <a:ea typeface="Calibri"/>
                          <a:cs typeface="Calibri"/>
                        </a:rPr>
                        <a:t>that their composition , tissues such as tooth and bone, </a:t>
                      </a:r>
                      <a:r>
                        <a:rPr lang="en-US" sz="1000" dirty="0" smtClean="0">
                          <a:effectLst/>
                          <a:latin typeface="Calibri"/>
                          <a:ea typeface="Calibri"/>
                          <a:cs typeface="Calibri"/>
                        </a:rPr>
                        <a:t>is</a:t>
                      </a:r>
                      <a:endParaRPr lang="en-US" sz="1000" dirty="0" smtClean="0">
                        <a:effectLst/>
                        <a:latin typeface="Calibri"/>
                        <a:ea typeface="Calibri"/>
                        <a:cs typeface="Times New Roman"/>
                      </a:endParaRPr>
                    </a:p>
                    <a:p>
                      <a:pPr marL="228600" lvl="0" indent="-228600">
                        <a:lnSpc>
                          <a:spcPct val="115000"/>
                        </a:lnSpc>
                        <a:spcAft>
                          <a:spcPts val="0"/>
                        </a:spcAft>
                        <a:buFont typeface="Symbol"/>
                        <a:buAutoNum type="alphaUcPeriod"/>
                        <a:tabLst>
                          <a:tab pos="2514600" algn="l"/>
                        </a:tabLst>
                      </a:pPr>
                      <a:r>
                        <a:rPr lang="en-US" sz="1000" b="1" dirty="0" smtClean="0">
                          <a:effectLst/>
                          <a:latin typeface="Calibri"/>
                          <a:ea typeface="Calibri"/>
                          <a:cs typeface="Calibri"/>
                        </a:rPr>
                        <a:t>in </a:t>
                      </a:r>
                      <a:r>
                        <a:rPr lang="en-US" sz="1000" b="1" dirty="0">
                          <a:effectLst/>
                          <a:latin typeface="Calibri"/>
                          <a:ea typeface="Calibri"/>
                          <a:cs typeface="Calibri"/>
                        </a:rPr>
                        <a:t>that they are composed of tissues such as tooth and bone, </a:t>
                      </a:r>
                      <a:r>
                        <a:rPr lang="en-US" sz="1000" b="1" dirty="0" smtClean="0">
                          <a:effectLst/>
                          <a:latin typeface="Calibri"/>
                          <a:ea typeface="Calibri"/>
                          <a:cs typeface="Calibri"/>
                        </a:rPr>
                        <a:t>tissue</a:t>
                      </a:r>
                      <a:r>
                        <a:rPr lang="en-US" sz="1000" b="1" dirty="0">
                          <a:effectLst/>
                          <a:latin typeface="Calibri"/>
                          <a:ea typeface="Calibri"/>
                          <a:cs typeface="Calibri"/>
                        </a:rPr>
                        <a:t> </a:t>
                      </a:r>
                      <a:endParaRPr lang="en-US" sz="1000" b="1" dirty="0">
                        <a:effectLst/>
                        <a:latin typeface="Calibri"/>
                        <a:ea typeface="Calibri"/>
                        <a:cs typeface="Times New Roman"/>
                      </a:endParaRPr>
                    </a:p>
                  </a:txBody>
                  <a:tcPr marL="68580" marR="68580" marT="0" marB="0" anchor="ctr"/>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Can vs. Could</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i="0" dirty="0">
                          <a:effectLst/>
                          <a:latin typeface="Calibri"/>
                          <a:ea typeface="Calibri"/>
                          <a:cs typeface="Calibri"/>
                        </a:rPr>
                        <a:t>If you are just assuming something, </a:t>
                      </a:r>
                      <a:r>
                        <a:rPr lang="en-US" sz="1000" b="1" i="0" dirty="0">
                          <a:effectLst/>
                          <a:latin typeface="Calibri"/>
                          <a:ea typeface="Calibri"/>
                          <a:cs typeface="Calibri"/>
                        </a:rPr>
                        <a:t>‘could’</a:t>
                      </a:r>
                      <a:r>
                        <a:rPr lang="en-US" sz="1000" i="0" dirty="0">
                          <a:effectLst/>
                          <a:latin typeface="Calibri"/>
                          <a:ea typeface="Calibri"/>
                          <a:cs typeface="Calibri"/>
                        </a:rPr>
                        <a:t> should be used</a:t>
                      </a:r>
                      <a:endParaRPr lang="en-US" sz="1000" i="0" dirty="0">
                        <a:effectLst/>
                        <a:latin typeface="Calibri"/>
                        <a:ea typeface="Calibri"/>
                        <a:cs typeface="Times New Roman"/>
                      </a:endParaRPr>
                    </a:p>
                    <a:p>
                      <a:pPr marL="228600">
                        <a:spcAft>
                          <a:spcPts val="600"/>
                        </a:spcAft>
                      </a:pPr>
                      <a:r>
                        <a:rPr lang="en-US" sz="1000" b="1" i="1" dirty="0">
                          <a:effectLst/>
                          <a:latin typeface="Calibri"/>
                          <a:ea typeface="Times New Roman"/>
                          <a:cs typeface="Times New Roman"/>
                        </a:rPr>
                        <a:t> </a:t>
                      </a:r>
                      <a:endParaRPr lang="en-US" sz="1000" dirty="0">
                        <a:effectLst/>
                        <a:latin typeface="Times New Roman"/>
                        <a:ea typeface="Times New Roman"/>
                        <a:cs typeface="Times New Roman"/>
                      </a:endParaRPr>
                    </a:p>
                    <a:p>
                      <a:pPr marL="228600" indent="-228600">
                        <a:spcAft>
                          <a:spcPts val="600"/>
                        </a:spcAft>
                      </a:pPr>
                      <a:r>
                        <a:rPr lang="en-US" sz="1000" b="1" i="0" dirty="0">
                          <a:effectLst/>
                          <a:latin typeface="Calibri"/>
                          <a:ea typeface="Times New Roman"/>
                          <a:cs typeface="Times New Roman"/>
                        </a:rPr>
                        <a:t>Could</a:t>
                      </a:r>
                      <a:r>
                        <a:rPr lang="en-US" sz="1000" i="0" dirty="0">
                          <a:effectLst/>
                          <a:latin typeface="Calibri"/>
                          <a:ea typeface="Times New Roman"/>
                          <a:cs typeface="Times New Roman"/>
                        </a:rPr>
                        <a:t> is used for: </a:t>
                      </a:r>
                      <a:endParaRPr lang="en-US" sz="1000" i="0" dirty="0">
                        <a:effectLst/>
                        <a:latin typeface="Times New Roman"/>
                        <a:ea typeface="Times New Roman"/>
                        <a:cs typeface="Times New Roman"/>
                      </a:endParaRPr>
                    </a:p>
                    <a:p>
                      <a:pPr marL="228600" lvl="0" indent="-228600">
                        <a:spcAft>
                          <a:spcPts val="600"/>
                        </a:spcAft>
                        <a:buFont typeface="Times New Roman"/>
                        <a:buChar char="-"/>
                      </a:pPr>
                      <a:r>
                        <a:rPr lang="en-US" sz="1000" dirty="0">
                          <a:effectLst/>
                          <a:latin typeface="Calibri"/>
                          <a:ea typeface="Calibri"/>
                          <a:cs typeface="Times New Roman"/>
                        </a:rPr>
                        <a:t>Possibility (John could be the one who stole the money)</a:t>
                      </a:r>
                      <a:endParaRPr lang="en-US" sz="1000" dirty="0">
                        <a:effectLst/>
                        <a:latin typeface="Times New Roman"/>
                        <a:ea typeface="Calibri"/>
                        <a:cs typeface="Times New Roman"/>
                      </a:endParaRPr>
                    </a:p>
                    <a:p>
                      <a:pPr marL="228600" lvl="0" indent="-228600">
                        <a:spcAft>
                          <a:spcPts val="600"/>
                        </a:spcAft>
                        <a:buFont typeface="Times New Roman"/>
                        <a:buChar char="-"/>
                      </a:pPr>
                      <a:r>
                        <a:rPr lang="en-US" sz="1000" dirty="0">
                          <a:effectLst/>
                          <a:latin typeface="Calibri"/>
                          <a:ea typeface="Calibri"/>
                          <a:cs typeface="Times New Roman"/>
                        </a:rPr>
                        <a:t>Condition (If I had more time, I could travel around the world)</a:t>
                      </a:r>
                      <a:endParaRPr lang="en-US" sz="1000" dirty="0">
                        <a:effectLst/>
                        <a:latin typeface="Times New Roman"/>
                        <a:ea typeface="Calibri"/>
                        <a:cs typeface="Times New Roman"/>
                      </a:endParaRPr>
                    </a:p>
                    <a:p>
                      <a:pPr marL="228600" lvl="0" indent="-228600">
                        <a:spcAft>
                          <a:spcPts val="600"/>
                        </a:spcAft>
                        <a:buFont typeface="Times New Roman"/>
                        <a:buChar char="-"/>
                      </a:pPr>
                      <a:r>
                        <a:rPr lang="en-US" sz="1000" dirty="0">
                          <a:effectLst/>
                          <a:latin typeface="Calibri"/>
                          <a:ea typeface="Calibri"/>
                          <a:cs typeface="Times New Roman"/>
                        </a:rPr>
                        <a:t>Suggestion (You could spend your vacation here)</a:t>
                      </a:r>
                      <a:endParaRPr lang="en-US" sz="1000" dirty="0">
                        <a:effectLst/>
                        <a:latin typeface="Times New Roman"/>
                        <a:ea typeface="Calibri"/>
                        <a:cs typeface="Times New Roman"/>
                      </a:endParaRPr>
                    </a:p>
                    <a:p>
                      <a:pPr marL="228600" lvl="0" indent="-228600">
                        <a:spcAft>
                          <a:spcPts val="600"/>
                        </a:spcAft>
                        <a:buFont typeface="Times New Roman"/>
                        <a:buChar char="-"/>
                      </a:pPr>
                      <a:r>
                        <a:rPr lang="en-US" sz="1000" dirty="0">
                          <a:effectLst/>
                          <a:latin typeface="Calibri"/>
                          <a:ea typeface="Calibri"/>
                          <a:cs typeface="Times New Roman"/>
                        </a:rPr>
                        <a:t>Polite request (Could I have something to drink?)</a:t>
                      </a:r>
                      <a:endParaRPr lang="en-US" sz="1000" dirty="0">
                        <a:effectLst/>
                        <a:latin typeface="Times New Roman"/>
                        <a:ea typeface="Calibri"/>
                        <a:cs typeface="Times New Roman"/>
                      </a:endParaRPr>
                    </a:p>
                    <a:p>
                      <a:pPr>
                        <a:lnSpc>
                          <a:spcPct val="115000"/>
                        </a:lnSpc>
                        <a:spcAft>
                          <a:spcPts val="0"/>
                        </a:spcAft>
                      </a:pPr>
                      <a:r>
                        <a:rPr lang="en-US" sz="1000" dirty="0">
                          <a:effectLst/>
                          <a:latin typeface="Calibri"/>
                          <a:ea typeface="Calibri"/>
                          <a:cs typeface="Calibri"/>
                        </a:rPr>
                        <a:t> </a:t>
                      </a:r>
                      <a:endParaRPr lang="en-US" sz="1000" dirty="0">
                        <a:effectLst/>
                        <a:latin typeface="Calibri"/>
                        <a:ea typeface="Calibri"/>
                        <a:cs typeface="Times New Roman"/>
                      </a:endParaRPr>
                    </a:p>
                  </a:txBody>
                  <a:tcPr marL="68580" marR="68580" marT="0" marB="0"/>
                </a:tc>
                <a:tc>
                  <a:txBody>
                    <a:bodyPr/>
                    <a:lstStyle/>
                    <a:p>
                      <a:pPr marL="0" indent="0">
                        <a:lnSpc>
                          <a:spcPct val="115000"/>
                        </a:lnSpc>
                        <a:spcAft>
                          <a:spcPts val="0"/>
                        </a:spcAft>
                      </a:pPr>
                      <a:r>
                        <a:rPr lang="en-US" sz="1000" dirty="0">
                          <a:effectLst/>
                          <a:latin typeface="Calibri"/>
                          <a:ea typeface="Calibri"/>
                          <a:cs typeface="Calibri"/>
                        </a:rPr>
                        <a:t>Artificial intelligence emerged during the late 1950's as an academic discipline based on the </a:t>
                      </a:r>
                      <a:r>
                        <a:rPr lang="en-US" sz="1000" b="1" i="1" dirty="0">
                          <a:effectLst/>
                          <a:latin typeface="Calibri"/>
                          <a:ea typeface="Calibri"/>
                          <a:cs typeface="Calibri"/>
                        </a:rPr>
                        <a:t>assumption</a:t>
                      </a:r>
                      <a:r>
                        <a:rPr lang="en-US" sz="1000" dirty="0">
                          <a:effectLst/>
                          <a:latin typeface="Calibri"/>
                          <a:ea typeface="Calibri"/>
                          <a:cs typeface="Calibri"/>
                        </a:rPr>
                        <a:t> that computers </a:t>
                      </a:r>
                      <a:r>
                        <a:rPr lang="en-US" sz="1000" u="sng" dirty="0">
                          <a:effectLst/>
                          <a:latin typeface="Calibri"/>
                          <a:ea typeface="Calibri"/>
                          <a:cs typeface="Calibri"/>
                        </a:rPr>
                        <a:t>are able to be programmed to think like </a:t>
                      </a:r>
                      <a:r>
                        <a:rPr lang="en-US" sz="1000" u="sng" dirty="0" smtClean="0">
                          <a:effectLst/>
                          <a:latin typeface="Calibri"/>
                          <a:ea typeface="Calibri"/>
                          <a:cs typeface="Calibri"/>
                        </a:rPr>
                        <a:t>people</a:t>
                      </a:r>
                      <a:endParaRPr lang="en-US" sz="1000" dirty="0">
                        <a:effectLst/>
                        <a:latin typeface="Calibri"/>
                        <a:ea typeface="Calibri"/>
                        <a:cs typeface="Times New Roman"/>
                      </a:endParaRPr>
                    </a:p>
                    <a:p>
                      <a:pPr marL="228600" indent="-180340">
                        <a:lnSpc>
                          <a:spcPct val="115000"/>
                        </a:lnSpc>
                        <a:spcAft>
                          <a:spcPts val="0"/>
                        </a:spcAft>
                      </a:pPr>
                      <a:r>
                        <a:rPr lang="en-US" sz="1000" dirty="0">
                          <a:effectLst/>
                          <a:latin typeface="Calibri"/>
                          <a:ea typeface="Calibri"/>
                          <a:cs typeface="Calibri"/>
                        </a:rPr>
                        <a:t> </a:t>
                      </a:r>
                      <a:endParaRPr lang="en-US" sz="1000" dirty="0">
                        <a:effectLst/>
                        <a:latin typeface="Calibri"/>
                        <a:ea typeface="Calibri"/>
                        <a:cs typeface="Times New Roman"/>
                      </a:endParaRPr>
                    </a:p>
                    <a:p>
                      <a:pPr marL="276860" indent="-228600">
                        <a:lnSpc>
                          <a:spcPct val="115000"/>
                        </a:lnSpc>
                        <a:spcAft>
                          <a:spcPts val="0"/>
                        </a:spcAft>
                        <a:buAutoNum type="alphaUcPeriod"/>
                      </a:pPr>
                      <a:r>
                        <a:rPr lang="en-US" sz="1000" dirty="0" smtClean="0">
                          <a:effectLst/>
                          <a:latin typeface="Calibri"/>
                          <a:ea typeface="Calibri"/>
                          <a:cs typeface="Calibri"/>
                        </a:rPr>
                        <a:t>are </a:t>
                      </a:r>
                      <a:r>
                        <a:rPr lang="en-US" sz="1000" dirty="0">
                          <a:effectLst/>
                          <a:latin typeface="Calibri"/>
                          <a:ea typeface="Calibri"/>
                          <a:cs typeface="Calibri"/>
                        </a:rPr>
                        <a:t>able to be programmed to think like </a:t>
                      </a:r>
                      <a:r>
                        <a:rPr lang="en-US" sz="1000" dirty="0" smtClean="0">
                          <a:effectLst/>
                          <a:latin typeface="Calibri"/>
                          <a:ea typeface="Calibri"/>
                          <a:cs typeface="Calibri"/>
                        </a:rPr>
                        <a:t>people</a:t>
                      </a:r>
                    </a:p>
                    <a:p>
                      <a:pPr marL="276860" indent="-228600">
                        <a:lnSpc>
                          <a:spcPct val="115000"/>
                        </a:lnSpc>
                        <a:spcAft>
                          <a:spcPts val="0"/>
                        </a:spcAft>
                        <a:buAutoNum type="alphaUcPeriod"/>
                      </a:pPr>
                      <a:r>
                        <a:rPr lang="en-US" sz="1000" dirty="0" smtClean="0">
                          <a:effectLst/>
                          <a:latin typeface="Calibri"/>
                          <a:ea typeface="Calibri"/>
                          <a:cs typeface="Calibri"/>
                        </a:rPr>
                        <a:t>were </a:t>
                      </a:r>
                      <a:r>
                        <a:rPr lang="en-US" sz="1000" dirty="0">
                          <a:effectLst/>
                          <a:latin typeface="Calibri"/>
                          <a:ea typeface="Calibri"/>
                          <a:cs typeface="Calibri"/>
                        </a:rPr>
                        <a:t>able to be programmed to think as people </a:t>
                      </a:r>
                      <a:endParaRPr lang="en-US" sz="1000" dirty="0" smtClean="0">
                        <a:effectLst/>
                        <a:latin typeface="Calibri"/>
                        <a:ea typeface="Calibri"/>
                        <a:cs typeface="Times New Roman"/>
                      </a:endParaRPr>
                    </a:p>
                    <a:p>
                      <a:pPr marL="276860" indent="-228600">
                        <a:lnSpc>
                          <a:spcPct val="115000"/>
                        </a:lnSpc>
                        <a:spcAft>
                          <a:spcPts val="0"/>
                        </a:spcAft>
                        <a:buAutoNum type="alphaUcPeriod"/>
                      </a:pPr>
                      <a:r>
                        <a:rPr lang="en-US" sz="1000" dirty="0" smtClean="0">
                          <a:effectLst/>
                          <a:latin typeface="Calibri"/>
                          <a:ea typeface="Calibri"/>
                          <a:cs typeface="Calibri"/>
                        </a:rPr>
                        <a:t>can </a:t>
                      </a:r>
                      <a:r>
                        <a:rPr lang="en-US" sz="1000" dirty="0">
                          <a:effectLst/>
                          <a:latin typeface="Calibri"/>
                          <a:ea typeface="Calibri"/>
                          <a:cs typeface="Calibri"/>
                        </a:rPr>
                        <a:t>be programmed to think as people can </a:t>
                      </a:r>
                      <a:endParaRPr lang="en-US" sz="1000" dirty="0" smtClean="0">
                        <a:effectLst/>
                        <a:latin typeface="Calibri"/>
                        <a:ea typeface="Calibri"/>
                        <a:cs typeface="Times New Roman"/>
                      </a:endParaRPr>
                    </a:p>
                    <a:p>
                      <a:pPr marL="276860" indent="-228600">
                        <a:lnSpc>
                          <a:spcPct val="115000"/>
                        </a:lnSpc>
                        <a:spcAft>
                          <a:spcPts val="0"/>
                        </a:spcAft>
                        <a:buAutoNum type="alphaUcPeriod"/>
                      </a:pPr>
                      <a:r>
                        <a:rPr lang="en-US" sz="1000" b="1" dirty="0" smtClean="0">
                          <a:effectLst/>
                          <a:latin typeface="Calibri"/>
                          <a:ea typeface="Calibri"/>
                          <a:cs typeface="Calibri"/>
                        </a:rPr>
                        <a:t>could </a:t>
                      </a:r>
                      <a:r>
                        <a:rPr lang="en-US" sz="1000" b="1" dirty="0">
                          <a:effectLst/>
                          <a:latin typeface="Calibri"/>
                          <a:ea typeface="Calibri"/>
                          <a:cs typeface="Calibri"/>
                        </a:rPr>
                        <a:t>be programmed to think like </a:t>
                      </a:r>
                      <a:r>
                        <a:rPr lang="en-US" sz="1000" b="1" dirty="0" smtClean="0">
                          <a:effectLst/>
                          <a:latin typeface="Calibri"/>
                          <a:ea typeface="Calibri"/>
                          <a:cs typeface="Calibri"/>
                        </a:rPr>
                        <a:t>people</a:t>
                      </a:r>
                    </a:p>
                    <a:p>
                      <a:pPr marL="276860" indent="-228600">
                        <a:lnSpc>
                          <a:spcPct val="115000"/>
                        </a:lnSpc>
                        <a:spcAft>
                          <a:spcPts val="0"/>
                        </a:spcAft>
                        <a:buAutoNum type="alphaUcPeriod"/>
                      </a:pPr>
                      <a:r>
                        <a:rPr lang="en-US" sz="1000" dirty="0" smtClean="0">
                          <a:effectLst/>
                          <a:latin typeface="Calibri"/>
                          <a:ea typeface="Calibri"/>
                          <a:cs typeface="Calibri"/>
                        </a:rPr>
                        <a:t>are </a:t>
                      </a:r>
                      <a:r>
                        <a:rPr lang="en-US" sz="1000" dirty="0">
                          <a:effectLst/>
                          <a:latin typeface="Calibri"/>
                          <a:ea typeface="Calibri"/>
                          <a:cs typeface="Calibri"/>
                        </a:rPr>
                        <a:t>capable of being programmed to think like people do </a:t>
                      </a:r>
                      <a:endParaRPr lang="en-US" sz="1000" dirty="0">
                        <a:effectLst/>
                        <a:latin typeface="Calibri"/>
                        <a:ea typeface="Calibri"/>
                        <a:cs typeface="Times New Roman"/>
                      </a:endParaRPr>
                    </a:p>
                    <a:p>
                      <a:pPr>
                        <a:lnSpc>
                          <a:spcPct val="115000"/>
                        </a:lnSpc>
                        <a:spcAft>
                          <a:spcPts val="0"/>
                        </a:spcAft>
                      </a:pPr>
                      <a:r>
                        <a:rPr lang="en-US" sz="1000" dirty="0">
                          <a:effectLst/>
                          <a:latin typeface="Calibri"/>
                          <a:ea typeface="Calibri"/>
                          <a:cs typeface="Calibri"/>
                        </a:rPr>
                        <a:t> </a:t>
                      </a:r>
                      <a:endParaRPr lang="en-US" sz="1000" dirty="0">
                        <a:effectLst/>
                        <a:latin typeface="Calibri"/>
                        <a:ea typeface="Calibri"/>
                        <a:cs typeface="Times New Roman"/>
                      </a:endParaRPr>
                    </a:p>
                  </a:txBody>
                  <a:tcPr marL="68580" marR="68580" marT="0" marB="0" anchor="ctr"/>
                </a:tc>
              </a:tr>
              <a:tr h="370840">
                <a:tc>
                  <a:txBody>
                    <a:bodyPr/>
                    <a:lstStyle/>
                    <a:p>
                      <a:pPr>
                        <a:lnSpc>
                          <a:spcPct val="115000"/>
                        </a:lnSpc>
                        <a:spcAft>
                          <a:spcPts val="0"/>
                        </a:spcAft>
                      </a:pPr>
                      <a:r>
                        <a:rPr lang="en-US" sz="1000" b="1" dirty="0">
                          <a:solidFill>
                            <a:schemeClr val="tx1"/>
                          </a:solidFill>
                          <a:effectLst/>
                          <a:latin typeface="Calibri"/>
                          <a:ea typeface="Calibri"/>
                          <a:cs typeface="Calibri"/>
                        </a:rPr>
                        <a:t>Usual vs. Is usual </a:t>
                      </a:r>
                      <a:endParaRPr lang="en-US" sz="10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US" sz="1000" dirty="0">
                          <a:effectLst/>
                          <a:latin typeface="Calibri"/>
                          <a:ea typeface="Calibri"/>
                          <a:cs typeface="Calibri"/>
                        </a:rPr>
                        <a:t>When something is compared to a subgroup to which it belongs, </a:t>
                      </a:r>
                      <a:r>
                        <a:rPr lang="en-US" sz="1000" b="1" i="1" dirty="0">
                          <a:effectLst/>
                          <a:latin typeface="Calibri"/>
                          <a:ea typeface="Calibri"/>
                          <a:cs typeface="Calibri"/>
                        </a:rPr>
                        <a:t>is usual</a:t>
                      </a:r>
                      <a:r>
                        <a:rPr lang="en-US" sz="1000" dirty="0">
                          <a:effectLst/>
                          <a:latin typeface="Calibri"/>
                          <a:ea typeface="Calibri"/>
                          <a:cs typeface="Calibri"/>
                        </a:rPr>
                        <a:t> should be used. When something is compared to itself, </a:t>
                      </a:r>
                      <a:r>
                        <a:rPr lang="en-US" sz="1000" b="1" i="1" dirty="0">
                          <a:effectLst/>
                          <a:latin typeface="Calibri"/>
                          <a:ea typeface="Calibri"/>
                          <a:cs typeface="Calibri"/>
                        </a:rPr>
                        <a:t>usual</a:t>
                      </a:r>
                      <a:r>
                        <a:rPr lang="en-US" sz="1000" dirty="0">
                          <a:effectLst/>
                          <a:latin typeface="Calibri"/>
                          <a:ea typeface="Calibri"/>
                          <a:cs typeface="Calibri"/>
                        </a:rPr>
                        <a:t> is fine</a:t>
                      </a:r>
                      <a:endParaRPr lang="en-US" sz="1000" dirty="0">
                        <a:effectLst/>
                        <a:latin typeface="Calibri"/>
                        <a:ea typeface="Calibri"/>
                        <a:cs typeface="Times New Roman"/>
                      </a:endParaRPr>
                    </a:p>
                  </a:txBody>
                  <a:tcPr marL="68580" marR="68580" marT="0" marB="0"/>
                </a:tc>
                <a:tc>
                  <a:txBody>
                    <a:bodyPr/>
                    <a:lstStyle/>
                    <a:p>
                      <a:pPr marL="342900" lvl="0" indent="-342900">
                        <a:spcAft>
                          <a:spcPts val="600"/>
                        </a:spcAft>
                        <a:buFont typeface="Wingdings"/>
                        <a:buChar char=""/>
                      </a:pPr>
                      <a:r>
                        <a:rPr lang="en-US" sz="1000" dirty="0">
                          <a:effectLst/>
                          <a:latin typeface="Calibri"/>
                          <a:ea typeface="Times New Roman"/>
                          <a:cs typeface="Times New Roman"/>
                        </a:rPr>
                        <a:t>Incorrect: A Mercedes is more expensive than usual for a </a:t>
                      </a:r>
                      <a:r>
                        <a:rPr lang="en-US" sz="1000" dirty="0" smtClean="0">
                          <a:effectLst/>
                          <a:latin typeface="Calibri"/>
                          <a:ea typeface="Times New Roman"/>
                          <a:cs typeface="Times New Roman"/>
                        </a:rPr>
                        <a:t>car</a:t>
                      </a:r>
                      <a:endParaRPr lang="en-US" sz="1000" dirty="0" smtClean="0">
                        <a:effectLst/>
                        <a:latin typeface="Times New Roman"/>
                        <a:ea typeface="Times New Roman"/>
                        <a:cs typeface="Times New Roman"/>
                      </a:endParaRPr>
                    </a:p>
                    <a:p>
                      <a:pPr marL="342900" lvl="0" indent="-342900">
                        <a:spcAft>
                          <a:spcPts val="600"/>
                        </a:spcAft>
                        <a:buFont typeface="Wingdings"/>
                        <a:buChar char=""/>
                      </a:pPr>
                      <a:r>
                        <a:rPr lang="en-US" sz="1000" dirty="0" smtClean="0">
                          <a:effectLst/>
                          <a:latin typeface="Calibri"/>
                          <a:ea typeface="Times New Roman"/>
                          <a:cs typeface="Times New Roman"/>
                        </a:rPr>
                        <a:t>Correct</a:t>
                      </a:r>
                      <a:r>
                        <a:rPr lang="en-US" sz="1000" dirty="0">
                          <a:effectLst/>
                          <a:latin typeface="Calibri"/>
                          <a:ea typeface="Times New Roman"/>
                          <a:cs typeface="Times New Roman"/>
                        </a:rPr>
                        <a:t>: A Mercedes is more expensive than is usual for a car</a:t>
                      </a:r>
                      <a:endParaRPr lang="en-US" sz="1000" dirty="0">
                        <a:effectLst/>
                        <a:latin typeface="Times New Roman"/>
                        <a:ea typeface="Times New Roman"/>
                        <a:cs typeface="Times New Roman"/>
                      </a:endParaRPr>
                    </a:p>
                    <a:p>
                      <a:pPr marL="342900" lvl="0" indent="-342900">
                        <a:lnSpc>
                          <a:spcPct val="115000"/>
                        </a:lnSpc>
                        <a:spcAft>
                          <a:spcPts val="0"/>
                        </a:spcAft>
                        <a:buFont typeface="Wingdings"/>
                        <a:buChar char=""/>
                      </a:pPr>
                      <a:r>
                        <a:rPr lang="en-US" sz="1000" dirty="0">
                          <a:effectLst/>
                          <a:latin typeface="Calibri"/>
                          <a:ea typeface="Calibri"/>
                          <a:cs typeface="Calibri"/>
                        </a:rPr>
                        <a:t>He is nicer than usual</a:t>
                      </a:r>
                      <a:endParaRPr lang="en-US" sz="1000" dirty="0">
                        <a:effectLst/>
                        <a:latin typeface="Calibri"/>
                        <a:ea typeface="Calibri"/>
                        <a:cs typeface="Times New Roman"/>
                      </a:endParaRPr>
                    </a:p>
                  </a:txBody>
                  <a:tcPr marL="68580" marR="68580" marT="0" marB="0" anchor="ctr"/>
                </a:tc>
              </a:tr>
              <a:tr h="370840">
                <a:tc>
                  <a:txBody>
                    <a:bodyPr/>
                    <a:lstStyle/>
                    <a:p>
                      <a:pPr>
                        <a:lnSpc>
                          <a:spcPct val="115000"/>
                        </a:lnSpc>
                        <a:spcAft>
                          <a:spcPts val="0"/>
                        </a:spcAft>
                      </a:pPr>
                      <a:r>
                        <a:rPr lang="en-US" sz="1000" kern="1200" dirty="0" smtClean="0">
                          <a:solidFill>
                            <a:schemeClr val="dk1"/>
                          </a:solidFill>
                          <a:effectLst/>
                          <a:latin typeface="Calibri"/>
                          <a:ea typeface="Calibri"/>
                          <a:cs typeface="Calibri"/>
                        </a:rPr>
                        <a:t>The</a:t>
                      </a:r>
                      <a:endParaRPr lang="en-US" sz="1000" kern="1200" dirty="0">
                        <a:solidFill>
                          <a:schemeClr val="dk1"/>
                        </a:solidFill>
                        <a:effectLst/>
                        <a:latin typeface="Calibri"/>
                        <a:ea typeface="Calibri"/>
                        <a:cs typeface="Calibri"/>
                      </a:endParaRPr>
                    </a:p>
                  </a:txBody>
                  <a:tcPr marL="68580" marR="68580" marT="0" marB="0"/>
                </a:tc>
                <a:tc>
                  <a:txBody>
                    <a:bodyPr/>
                    <a:lstStyle/>
                    <a:p>
                      <a:r>
                        <a:rPr lang="en-IN" sz="1000" kern="1200" dirty="0" smtClean="0">
                          <a:solidFill>
                            <a:schemeClr val="dk1"/>
                          </a:solidFill>
                          <a:effectLst/>
                          <a:latin typeface="Calibri"/>
                          <a:ea typeface="Calibri"/>
                          <a:cs typeface="Calibri"/>
                        </a:rPr>
                        <a:t>If we use ‘the’ we are saying that there are only 50 million Turks in the whole world; if we don’t use ‘the’ we’re saying that there are possibly more than 50 million </a:t>
                      </a:r>
                      <a:r>
                        <a:rPr lang="en-US" sz="1000" kern="1200" dirty="0" smtClean="0">
                          <a:solidFill>
                            <a:schemeClr val="dk1"/>
                          </a:solidFill>
                          <a:effectLst/>
                          <a:latin typeface="Calibri"/>
                          <a:ea typeface="Calibri"/>
                          <a:cs typeface="Calibri"/>
                        </a:rPr>
                        <a:t>Turks in the world</a:t>
                      </a:r>
                      <a:endParaRPr lang="en-US" sz="1000" kern="1200" dirty="0">
                        <a:solidFill>
                          <a:schemeClr val="dk1"/>
                        </a:solidFill>
                        <a:effectLst/>
                        <a:latin typeface="Calibri"/>
                        <a:ea typeface="Calibri"/>
                        <a:cs typeface="Calibri"/>
                      </a:endParaRPr>
                    </a:p>
                  </a:txBody>
                  <a:tcPr marL="68580" marR="68580" marT="0" marB="0"/>
                </a:tc>
                <a:tc>
                  <a:txBody>
                    <a:bodyPr/>
                    <a:lstStyle/>
                    <a:p>
                      <a:pPr marL="171450" indent="-171450">
                        <a:buFont typeface="Arial" pitchFamily="34" charset="0"/>
                        <a:buChar char="•"/>
                      </a:pPr>
                      <a:r>
                        <a:rPr lang="en-IN" sz="1000" kern="1200" dirty="0" smtClean="0">
                          <a:solidFill>
                            <a:schemeClr val="dk1"/>
                          </a:solidFill>
                          <a:effectLst/>
                          <a:latin typeface="Calibri"/>
                          <a:ea typeface="Calibri"/>
                          <a:cs typeface="Calibri"/>
                        </a:rPr>
                        <a:t>Although about 99% of the more than 50 million Turks </a:t>
                      </a:r>
                      <a:r>
                        <a:rPr lang="en-US" sz="1000" kern="1200" dirty="0" smtClean="0">
                          <a:solidFill>
                            <a:schemeClr val="dk1"/>
                          </a:solidFill>
                          <a:effectLst/>
                          <a:latin typeface="Calibri"/>
                          <a:ea typeface="Calibri"/>
                          <a:cs typeface="Calibri"/>
                        </a:rPr>
                        <a:t>are Muslims</a:t>
                      </a:r>
                    </a:p>
                    <a:p>
                      <a:pPr marL="171450" indent="-171450">
                        <a:buFont typeface="Arial" pitchFamily="34" charset="0"/>
                        <a:buChar char="•"/>
                      </a:pPr>
                      <a:r>
                        <a:rPr lang="en-IN" sz="1000" kern="1200" dirty="0" smtClean="0">
                          <a:solidFill>
                            <a:schemeClr val="dk1"/>
                          </a:solidFill>
                          <a:effectLst/>
                          <a:latin typeface="Calibri"/>
                          <a:ea typeface="Calibri"/>
                          <a:cs typeface="Calibri"/>
                        </a:rPr>
                        <a:t>Although about 99% of more than 50 million</a:t>
                      </a:r>
                      <a:endParaRPr lang="en-US" sz="1000" kern="1200" dirty="0">
                        <a:solidFill>
                          <a:schemeClr val="dk1"/>
                        </a:solidFill>
                        <a:effectLst/>
                        <a:latin typeface="Calibri"/>
                        <a:ea typeface="Calibri"/>
                        <a:cs typeface="Calibri"/>
                      </a:endParaRPr>
                    </a:p>
                  </a:txBody>
                  <a:tcPr marL="68580" marR="68580" marT="0" marB="0" anchor="ctr"/>
                </a:tc>
              </a:tr>
              <a:tr h="370840">
                <a:tc gridSpan="3">
                  <a:txBody>
                    <a:bodyPr/>
                    <a:lstStyle/>
                    <a:p>
                      <a:pPr marL="0" indent="0">
                        <a:buFont typeface="Arial" pitchFamily="34" charset="0"/>
                        <a:buNone/>
                      </a:pPr>
                      <a:r>
                        <a:rPr lang="en-US" sz="1000" b="1" kern="1200" dirty="0" smtClean="0">
                          <a:solidFill>
                            <a:schemeClr val="dk1"/>
                          </a:solidFill>
                          <a:effectLst/>
                          <a:latin typeface="+mn-lt"/>
                          <a:ea typeface="+mn-ea"/>
                          <a:cs typeface="+mn-cs"/>
                        </a:rPr>
                        <a:t>MISCELLANEOUS</a:t>
                      </a:r>
                      <a:r>
                        <a:rPr lang="en-US" sz="1000" b="1" kern="1200" baseline="0" dirty="0" smtClean="0">
                          <a:solidFill>
                            <a:schemeClr val="dk1"/>
                          </a:solidFill>
                          <a:effectLst/>
                          <a:latin typeface="+mn-lt"/>
                          <a:ea typeface="+mn-ea"/>
                          <a:cs typeface="+mn-cs"/>
                        </a:rPr>
                        <a:t> </a:t>
                      </a:r>
                      <a:endParaRPr lang="en-US" sz="1000" b="1" kern="1200" dirty="0" smtClean="0">
                        <a:solidFill>
                          <a:schemeClr val="dk1"/>
                        </a:solidFill>
                        <a:effectLst/>
                        <a:latin typeface="+mn-lt"/>
                        <a:ea typeface="+mn-ea"/>
                        <a:cs typeface="+mn-cs"/>
                      </a:endParaRPr>
                    </a:p>
                    <a:p>
                      <a:pPr marL="174625" indent="-174625">
                        <a:buFont typeface="Arial" pitchFamily="34" charset="0"/>
                        <a:buChar char="•"/>
                      </a:pPr>
                      <a:r>
                        <a:rPr lang="en-US" sz="1000" kern="1200" dirty="0" smtClean="0">
                          <a:solidFill>
                            <a:schemeClr val="dk1"/>
                          </a:solidFill>
                          <a:effectLst/>
                          <a:latin typeface="+mn-lt"/>
                          <a:ea typeface="+mn-ea"/>
                          <a:cs typeface="+mn-cs"/>
                        </a:rPr>
                        <a:t>“Because of” is used to modify an adverbial phrase (verb/verb phrase)	</a:t>
                      </a:r>
                    </a:p>
                    <a:p>
                      <a:pPr marL="174625" indent="-174625">
                        <a:buFont typeface="Arial" pitchFamily="34" charset="0"/>
                        <a:buChar char="•"/>
                      </a:pPr>
                      <a:r>
                        <a:rPr lang="en-US" sz="1000" kern="1200" dirty="0" smtClean="0">
                          <a:solidFill>
                            <a:schemeClr val="dk1"/>
                          </a:solidFill>
                          <a:effectLst/>
                          <a:latin typeface="+mn-lt"/>
                          <a:ea typeface="+mn-ea"/>
                          <a:cs typeface="+mn-cs"/>
                        </a:rPr>
                        <a:t>“Despite” requires a noun or a noun phrase</a:t>
                      </a:r>
                    </a:p>
                    <a:p>
                      <a:pPr marL="174625" indent="-174625">
                        <a:buFont typeface="Arial" pitchFamily="34" charset="0"/>
                        <a:buChar char="•"/>
                      </a:pPr>
                      <a:r>
                        <a:rPr lang="en-US" sz="1000" kern="1200" dirty="0" smtClean="0">
                          <a:solidFill>
                            <a:schemeClr val="dk1"/>
                          </a:solidFill>
                          <a:effectLst/>
                          <a:latin typeface="+mn-lt"/>
                          <a:ea typeface="+mn-ea"/>
                          <a:cs typeface="+mn-cs"/>
                        </a:rPr>
                        <a:t>Just as can replace “in the same way that”</a:t>
                      </a:r>
                    </a:p>
                    <a:p>
                      <a:pPr marL="174625" indent="-174625">
                        <a:buFont typeface="Arial" pitchFamily="34" charset="0"/>
                        <a:buChar char="•"/>
                      </a:pPr>
                      <a:r>
                        <a:rPr lang="en-IN" sz="1800" b="0" i="0" u="none" strike="noStrike" kern="1200" baseline="0" dirty="0" smtClean="0">
                          <a:solidFill>
                            <a:schemeClr val="dk1"/>
                          </a:solidFill>
                          <a:latin typeface="+mn-lt"/>
                          <a:ea typeface="+mn-ea"/>
                          <a:cs typeface="+mn-cs"/>
                        </a:rPr>
                        <a:t>"instead of" is reserved for nouns and </a:t>
                      </a:r>
                      <a:r>
                        <a:rPr lang="en-US" sz="1800" b="0" i="0" u="none" strike="noStrike" kern="1200" baseline="0" dirty="0" smtClean="0">
                          <a:solidFill>
                            <a:schemeClr val="dk1"/>
                          </a:solidFill>
                          <a:latin typeface="+mn-lt"/>
                          <a:ea typeface="+mn-ea"/>
                          <a:cs typeface="+mn-cs"/>
                        </a:rPr>
                        <a:t>"rather than" for verbs</a:t>
                      </a:r>
                      <a:r>
                        <a:rPr lang="en-US" sz="1000" kern="1200" dirty="0" smtClean="0">
                          <a:solidFill>
                            <a:schemeClr val="dk1"/>
                          </a:solidFill>
                          <a:effectLst/>
                          <a:latin typeface="+mn-lt"/>
                          <a:ea typeface="+mn-ea"/>
                          <a:cs typeface="+mn-cs"/>
                        </a:rPr>
                        <a:t> </a:t>
                      </a:r>
                      <a:endParaRPr lang="en-US" sz="1000" dirty="0">
                        <a:solidFill>
                          <a:schemeClr val="tx1"/>
                        </a:solidFill>
                        <a:effectLst/>
                        <a:latin typeface="Calibri"/>
                        <a:ea typeface="Calibri"/>
                        <a:cs typeface="Times New Roman"/>
                      </a:endParaRPr>
                    </a:p>
                  </a:txBody>
                  <a:tcPr marL="68580" marR="68580" marT="0" marB="0">
                    <a:solidFill>
                      <a:schemeClr val="bg1"/>
                    </a:solidFill>
                  </a:tcPr>
                </a:tc>
                <a:tc hMerge="1">
                  <a:txBody>
                    <a:bodyPr/>
                    <a:lstStyle/>
                    <a:p>
                      <a:pPr>
                        <a:lnSpc>
                          <a:spcPct val="115000"/>
                        </a:lnSpc>
                        <a:spcAft>
                          <a:spcPts val="0"/>
                        </a:spcAft>
                      </a:pPr>
                      <a:endParaRPr lang="en-US" sz="1100" dirty="0">
                        <a:effectLst/>
                        <a:latin typeface="Calibri"/>
                        <a:ea typeface="Calibri"/>
                        <a:cs typeface="Times New Roman"/>
                      </a:endParaRPr>
                    </a:p>
                  </a:txBody>
                  <a:tcPr marL="68580" marR="68580" marT="0" marB="0"/>
                </a:tc>
                <a:tc hMerge="1">
                  <a:txBody>
                    <a:bodyPr/>
                    <a:lstStyle/>
                    <a:p>
                      <a:pPr marL="342900" lvl="0" indent="-342900">
                        <a:lnSpc>
                          <a:spcPct val="115000"/>
                        </a:lnSpc>
                        <a:spcAft>
                          <a:spcPts val="0"/>
                        </a:spcAft>
                        <a:buFont typeface="Wingdings"/>
                        <a:buChar char=""/>
                      </a:pPr>
                      <a:endParaRPr lang="en-US" sz="11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638099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THINGS TO AVOID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Noun forms  (words </a:t>
            </a:r>
            <a:r>
              <a:rPr lang="en-US" dirty="0"/>
              <a:t>ending in </a:t>
            </a:r>
            <a:r>
              <a:rPr lang="en-US" dirty="0" smtClean="0"/>
              <a:t>-ance</a:t>
            </a:r>
            <a:r>
              <a:rPr lang="en-US" dirty="0"/>
              <a:t>, </a:t>
            </a:r>
            <a:r>
              <a:rPr lang="en-US" dirty="0" smtClean="0"/>
              <a:t>-ence</a:t>
            </a:r>
            <a:r>
              <a:rPr lang="en-US" dirty="0"/>
              <a:t>, </a:t>
            </a:r>
            <a:r>
              <a:rPr lang="en-US" dirty="0" smtClean="0"/>
              <a:t>-ment</a:t>
            </a:r>
            <a:r>
              <a:rPr lang="en-US" dirty="0"/>
              <a:t>, </a:t>
            </a:r>
            <a:r>
              <a:rPr lang="en-US" dirty="0" smtClean="0"/>
              <a:t>-ion,-ity)</a:t>
            </a:r>
          </a:p>
          <a:p>
            <a:pPr lvl="0"/>
            <a:r>
              <a:rPr lang="en-US" dirty="0"/>
              <a:t>Because of </a:t>
            </a:r>
          </a:p>
          <a:p>
            <a:pPr lvl="0"/>
            <a:r>
              <a:rPr lang="en-US" dirty="0"/>
              <a:t>Apostrophe</a:t>
            </a:r>
          </a:p>
          <a:p>
            <a:r>
              <a:rPr lang="en-US" dirty="0"/>
              <a:t>Passive </a:t>
            </a:r>
            <a:r>
              <a:rPr lang="en-US" dirty="0" smtClean="0"/>
              <a:t>voice</a:t>
            </a:r>
          </a:p>
          <a:p>
            <a:pPr marL="0" indent="0">
              <a:buNone/>
            </a:pPr>
            <a:endParaRPr lang="en-US" dirty="0"/>
          </a:p>
          <a:p>
            <a:pPr marL="0" indent="0">
              <a:buNone/>
            </a:pPr>
            <a:r>
              <a:rPr lang="en-US" b="1" dirty="0" smtClean="0"/>
              <a:t>WORDS/PHRASES THAT ARE ALMOST ALWAYS INCORRECT </a:t>
            </a:r>
          </a:p>
          <a:p>
            <a:pPr lvl="0"/>
            <a:r>
              <a:rPr lang="en-US" dirty="0" smtClean="0"/>
              <a:t>Do </a:t>
            </a:r>
            <a:r>
              <a:rPr lang="en-US" dirty="0"/>
              <a:t>it (use do so</a:t>
            </a:r>
            <a:r>
              <a:rPr lang="en-US" dirty="0" smtClean="0"/>
              <a:t>)</a:t>
            </a:r>
          </a:p>
          <a:p>
            <a:pPr marL="536575" lvl="0" indent="-173038">
              <a:buFontTx/>
              <a:buChar char="-"/>
            </a:pPr>
            <a:r>
              <a:rPr lang="en-US" dirty="0" smtClean="0"/>
              <a:t>Incorrect: He said that I ate his cookies, but I didn’t </a:t>
            </a:r>
            <a:r>
              <a:rPr lang="en-US" b="1" dirty="0" smtClean="0"/>
              <a:t>do it </a:t>
            </a:r>
          </a:p>
          <a:p>
            <a:pPr marL="363537" lvl="0" indent="0">
              <a:buNone/>
            </a:pPr>
            <a:endParaRPr lang="en-US" b="1" dirty="0"/>
          </a:p>
          <a:p>
            <a:pPr lvl="0"/>
            <a:r>
              <a:rPr lang="en-US" dirty="0"/>
              <a:t>The numbers of </a:t>
            </a:r>
            <a:endParaRPr lang="en-US" dirty="0" smtClean="0"/>
          </a:p>
          <a:p>
            <a:pPr marL="536575" indent="-173038">
              <a:buFontTx/>
              <a:buChar char="-"/>
            </a:pPr>
            <a:r>
              <a:rPr lang="en-IN" dirty="0" smtClean="0"/>
              <a:t>Incorrect: The </a:t>
            </a:r>
            <a:r>
              <a:rPr lang="en-IN" dirty="0"/>
              <a:t>politicians were amazed at </a:t>
            </a:r>
            <a:r>
              <a:rPr lang="en-IN" b="1" dirty="0" smtClean="0"/>
              <a:t>the </a:t>
            </a:r>
            <a:r>
              <a:rPr lang="en-US" b="1" dirty="0" smtClean="0"/>
              <a:t>numbers </a:t>
            </a:r>
            <a:r>
              <a:rPr lang="en-US" dirty="0"/>
              <a:t>of anti-war </a:t>
            </a:r>
            <a:r>
              <a:rPr lang="en-US" dirty="0" smtClean="0"/>
              <a:t>protestors</a:t>
            </a:r>
          </a:p>
          <a:p>
            <a:pPr marL="0" indent="0">
              <a:buNone/>
            </a:pPr>
            <a:endParaRPr lang="en-US" dirty="0"/>
          </a:p>
          <a:p>
            <a:pPr lvl="0"/>
            <a:r>
              <a:rPr lang="en-US" dirty="0"/>
              <a:t>Whether or not (just use whether</a:t>
            </a:r>
            <a:r>
              <a:rPr lang="en-US" dirty="0" smtClean="0"/>
              <a:t>)</a:t>
            </a:r>
          </a:p>
          <a:p>
            <a:pPr marL="536575" lvl="0" indent="-173038">
              <a:buFontTx/>
              <a:buChar char="-"/>
            </a:pPr>
            <a:r>
              <a:rPr lang="en-IN" dirty="0" smtClean="0"/>
              <a:t>Incorrect: He </a:t>
            </a:r>
            <a:r>
              <a:rPr lang="en-IN" dirty="0"/>
              <a:t>couldn’t decide </a:t>
            </a:r>
            <a:r>
              <a:rPr lang="en-IN" b="1" dirty="0"/>
              <a:t>whether or not </a:t>
            </a:r>
            <a:r>
              <a:rPr lang="en-IN" dirty="0" smtClean="0"/>
              <a:t>to </a:t>
            </a:r>
            <a:r>
              <a:rPr lang="en-US" dirty="0" smtClean="0"/>
              <a:t>apply </a:t>
            </a:r>
            <a:r>
              <a:rPr lang="en-US" dirty="0"/>
              <a:t>to </a:t>
            </a:r>
            <a:r>
              <a:rPr lang="en-US" dirty="0" smtClean="0"/>
              <a:t>Harvard</a:t>
            </a:r>
          </a:p>
          <a:p>
            <a:pPr marL="363537" lvl="0" indent="0">
              <a:buNone/>
            </a:pPr>
            <a:endParaRPr lang="en-US" dirty="0" smtClean="0"/>
          </a:p>
          <a:p>
            <a:pPr marL="363538" lvl="0" indent="-363538"/>
            <a:r>
              <a:rPr lang="en-US" dirty="0" smtClean="0"/>
              <a:t>Due </a:t>
            </a:r>
            <a:r>
              <a:rPr lang="en-US" dirty="0"/>
              <a:t>to (should only be used if it can be replaced by ‘caused </a:t>
            </a:r>
            <a:r>
              <a:rPr lang="en-US" dirty="0" smtClean="0"/>
              <a:t>by’; used to modify a noun)</a:t>
            </a:r>
          </a:p>
          <a:p>
            <a:pPr marL="536575" lvl="0" indent="-173038">
              <a:buFontTx/>
              <a:buChar char="-"/>
            </a:pPr>
            <a:r>
              <a:rPr lang="en-US" dirty="0" smtClean="0"/>
              <a:t>Incorrect</a:t>
            </a:r>
            <a:r>
              <a:rPr lang="en-US" dirty="0"/>
              <a:t>: the game was postponed due to </a:t>
            </a:r>
            <a:r>
              <a:rPr lang="en-US" dirty="0" smtClean="0"/>
              <a:t>rain</a:t>
            </a:r>
          </a:p>
          <a:p>
            <a:pPr marL="536575" lvl="0" indent="-173038">
              <a:buFontTx/>
              <a:buChar char="-"/>
            </a:pPr>
            <a:r>
              <a:rPr lang="en-IN" dirty="0" smtClean="0"/>
              <a:t>Correct: His </a:t>
            </a:r>
            <a:r>
              <a:rPr lang="en-IN" dirty="0"/>
              <a:t>failure was due to </a:t>
            </a:r>
            <a:r>
              <a:rPr lang="en-IN" dirty="0" smtClean="0"/>
              <a:t>his </a:t>
            </a:r>
            <a:r>
              <a:rPr lang="en-US" dirty="0" smtClean="0"/>
              <a:t>laziness</a:t>
            </a:r>
          </a:p>
          <a:p>
            <a:pPr marL="536575" lvl="0" indent="-173038">
              <a:buFontTx/>
              <a:buChar char="-"/>
            </a:pPr>
            <a:r>
              <a:rPr lang="en-US" dirty="0" smtClean="0"/>
              <a:t>Incorrect: He failed due to his laziness </a:t>
            </a:r>
          </a:p>
          <a:p>
            <a:pPr marL="0" lvl="0" indent="0">
              <a:buNone/>
            </a:pPr>
            <a:endParaRPr lang="en-US" dirty="0"/>
          </a:p>
          <a:p>
            <a:pPr lvl="0"/>
            <a:r>
              <a:rPr lang="en-US" dirty="0"/>
              <a:t>So as to (use such that)</a:t>
            </a:r>
          </a:p>
          <a:p>
            <a:pPr lvl="0"/>
            <a:r>
              <a:rPr lang="en-US" dirty="0"/>
              <a:t>Just like</a:t>
            </a:r>
          </a:p>
          <a:p>
            <a:pPr lvl="0"/>
            <a:r>
              <a:rPr lang="en-US" dirty="0"/>
              <a:t>On account of</a:t>
            </a:r>
          </a:p>
          <a:p>
            <a:pPr lvl="0"/>
            <a:r>
              <a:rPr lang="en-US" dirty="0" smtClean="0"/>
              <a:t>Occurring </a:t>
            </a:r>
            <a:r>
              <a:rPr lang="en-US" dirty="0"/>
              <a:t>(to be used only for natural calamity) </a:t>
            </a:r>
          </a:p>
          <a:p>
            <a:pPr lvl="0"/>
            <a:r>
              <a:rPr lang="en-US" dirty="0"/>
              <a:t>Such like</a:t>
            </a:r>
          </a:p>
          <a:p>
            <a:pPr lvl="0"/>
            <a:r>
              <a:rPr lang="en-US" dirty="0"/>
              <a:t>Owing to</a:t>
            </a:r>
          </a:p>
          <a:p>
            <a:pPr lvl="0"/>
            <a:r>
              <a:rPr lang="en-US" dirty="0"/>
              <a:t>Lesser </a:t>
            </a:r>
          </a:p>
          <a:p>
            <a:pPr lvl="0"/>
            <a:r>
              <a:rPr lang="en-US" dirty="0"/>
              <a:t>Hopefully</a:t>
            </a:r>
          </a:p>
          <a:p>
            <a:pPr lvl="0"/>
            <a:r>
              <a:rPr lang="en-US" dirty="0"/>
              <a:t>Seeming</a:t>
            </a:r>
          </a:p>
          <a:p>
            <a:pPr lvl="0"/>
            <a:r>
              <a:rPr lang="en-US" dirty="0"/>
              <a:t>Not any</a:t>
            </a:r>
          </a:p>
          <a:p>
            <a:pPr lvl="0"/>
            <a:r>
              <a:rPr lang="en-US" dirty="0"/>
              <a:t>Being/ having </a:t>
            </a:r>
          </a:p>
          <a:p>
            <a:pPr marL="0" indent="0">
              <a:buNone/>
            </a:pPr>
            <a:endParaRPr lang="en-US" dirty="0"/>
          </a:p>
        </p:txBody>
      </p:sp>
    </p:spTree>
    <p:extLst>
      <p:ext uri="{BB962C8B-B14F-4D97-AF65-F5344CB8AC3E}">
        <p14:creationId xmlns:p14="http://schemas.microsoft.com/office/powerpoint/2010/main" val="23440047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92896"/>
            <a:ext cx="9144000" cy="1752600"/>
          </a:xfrm>
        </p:spPr>
        <p:txBody>
          <a:bodyPr>
            <a:normAutofit/>
          </a:bodyPr>
          <a:lstStyle/>
          <a:p>
            <a:r>
              <a:rPr lang="en-US" sz="5000" dirty="0" smtClean="0">
                <a:solidFill>
                  <a:schemeClr val="bg1"/>
                </a:solidFill>
              </a:rPr>
              <a:t>CRITICAL REASONING </a:t>
            </a:r>
            <a:endParaRPr lang="en-US" sz="5000" dirty="0">
              <a:solidFill>
                <a:schemeClr val="bg1"/>
              </a:solidFill>
            </a:endParaRPr>
          </a:p>
        </p:txBody>
      </p:sp>
    </p:spTree>
    <p:extLst>
      <p:ext uri="{BB962C8B-B14F-4D97-AF65-F5344CB8AC3E}">
        <p14:creationId xmlns:p14="http://schemas.microsoft.com/office/powerpoint/2010/main" val="35572580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IMPORTANT NOTES </a:t>
            </a:r>
            <a:endParaRPr lang="en-US" dirty="0"/>
          </a:p>
        </p:txBody>
      </p:sp>
      <p:sp>
        <p:nvSpPr>
          <p:cNvPr id="3" name="Content Placeholder 2"/>
          <p:cNvSpPr>
            <a:spLocks noGrp="1"/>
          </p:cNvSpPr>
          <p:nvPr>
            <p:ph idx="1"/>
          </p:nvPr>
        </p:nvSpPr>
        <p:spPr/>
        <p:txBody>
          <a:bodyPr/>
          <a:lstStyle/>
          <a:p>
            <a:r>
              <a:rPr lang="en-IN" dirty="0"/>
              <a:t>When reading Logical Reasoning stimuli, you should seek to make several </a:t>
            </a:r>
            <a:r>
              <a:rPr lang="en-IN" dirty="0" smtClean="0"/>
              <a:t>key </a:t>
            </a:r>
            <a:r>
              <a:rPr lang="en-US" dirty="0" smtClean="0"/>
              <a:t>determinations: </a:t>
            </a:r>
          </a:p>
          <a:p>
            <a:pPr lvl="1"/>
            <a:r>
              <a:rPr lang="en-US" dirty="0" smtClean="0"/>
              <a:t>Does </a:t>
            </a:r>
            <a:r>
              <a:rPr lang="en-US" dirty="0" smtClean="0"/>
              <a:t>the stimulus contain an argument or is it only a set of factual statements?</a:t>
            </a:r>
          </a:p>
          <a:p>
            <a:pPr lvl="1"/>
            <a:r>
              <a:rPr lang="en-US" dirty="0" smtClean="0"/>
              <a:t>If  </a:t>
            </a:r>
            <a:r>
              <a:rPr lang="en-US" dirty="0" smtClean="0"/>
              <a:t>the stimulus contains an argument: </a:t>
            </a:r>
          </a:p>
          <a:p>
            <a:pPr lvl="2"/>
            <a:r>
              <a:rPr lang="en-US" dirty="0"/>
              <a:t>W</a:t>
            </a:r>
            <a:r>
              <a:rPr lang="en-US" dirty="0" smtClean="0"/>
              <a:t>hat is the conclusion?</a:t>
            </a:r>
          </a:p>
          <a:p>
            <a:pPr lvl="2"/>
            <a:r>
              <a:rPr lang="en-US" dirty="0" smtClean="0"/>
              <a:t>Is the argument strong or weak? </a:t>
            </a:r>
            <a:r>
              <a:rPr lang="en-IN" dirty="0"/>
              <a:t>To determine the strength of the argument, consider the relationship </a:t>
            </a:r>
            <a:r>
              <a:rPr lang="en-IN" dirty="0" smtClean="0"/>
              <a:t>between  </a:t>
            </a:r>
            <a:r>
              <a:rPr lang="en-IN" dirty="0"/>
              <a:t>the premises and the conclusion—do the premises strongly suggest that </a:t>
            </a:r>
            <a:r>
              <a:rPr lang="en-IN" dirty="0" smtClean="0"/>
              <a:t>the  </a:t>
            </a:r>
            <a:r>
              <a:rPr lang="en-IN" dirty="0"/>
              <a:t>conclusion would be true? Does the conclusion feel like an inevitable result </a:t>
            </a:r>
            <a:r>
              <a:rPr lang="en-IN" dirty="0" smtClean="0"/>
              <a:t>of </a:t>
            </a:r>
            <a:r>
              <a:rPr lang="en-IN" dirty="0"/>
              <a:t>the premises? Or does the conclusion seem to go beyond the scope of </a:t>
            </a:r>
            <a:r>
              <a:rPr lang="en-IN" dirty="0" smtClean="0"/>
              <a:t>the </a:t>
            </a:r>
            <a:r>
              <a:rPr lang="en-US" dirty="0"/>
              <a:t>information in the premises</a:t>
            </a:r>
            <a:r>
              <a:rPr lang="en-US" dirty="0" smtClean="0"/>
              <a:t>? </a:t>
            </a:r>
            <a:r>
              <a:rPr lang="en-US" b="1" dirty="0" smtClean="0"/>
              <a:t>DO THE FACTS SUPPORT THE CONCLUSION? </a:t>
            </a:r>
          </a:p>
          <a:p>
            <a:pPr lvl="1"/>
            <a:r>
              <a:rPr lang="en-US" dirty="0" smtClean="0"/>
              <a:t>Read </a:t>
            </a:r>
            <a:r>
              <a:rPr lang="en-US" dirty="0" smtClean="0"/>
              <a:t>the fine print! </a:t>
            </a:r>
          </a:p>
          <a:p>
            <a:pPr lvl="2"/>
            <a:r>
              <a:rPr lang="en-US" dirty="0" smtClean="0"/>
              <a:t>Quantity and Probability Indicators</a:t>
            </a:r>
          </a:p>
          <a:p>
            <a:pPr lvl="2"/>
            <a:r>
              <a:rPr lang="en-US" dirty="0" smtClean="0"/>
              <a:t>Scope  </a:t>
            </a:r>
            <a:endParaRPr lang="en-US" dirty="0"/>
          </a:p>
          <a:p>
            <a:pPr lvl="1"/>
            <a:r>
              <a:rPr lang="en-IN" dirty="0" smtClean="0"/>
              <a:t>Carefully </a:t>
            </a:r>
            <a:r>
              <a:rPr lang="en-IN" dirty="0"/>
              <a:t>read and identify the </a:t>
            </a:r>
            <a:r>
              <a:rPr lang="en-IN" dirty="0" smtClean="0"/>
              <a:t>question stem</a:t>
            </a:r>
            <a:r>
              <a:rPr lang="en-IN" dirty="0"/>
              <a:t>. Do not assume that certain words are </a:t>
            </a:r>
            <a:r>
              <a:rPr lang="en-IN" dirty="0" smtClean="0"/>
              <a:t>automatically associated </a:t>
            </a:r>
            <a:r>
              <a:rPr lang="en-IN" dirty="0"/>
              <a:t>with certain question </a:t>
            </a:r>
            <a:r>
              <a:rPr lang="en-IN" dirty="0" smtClean="0"/>
              <a:t>types</a:t>
            </a:r>
            <a:endParaRPr lang="en-US" dirty="0" smtClean="0"/>
          </a:p>
          <a:p>
            <a:pPr lvl="1"/>
            <a:r>
              <a:rPr lang="en-IN" dirty="0" smtClean="0"/>
              <a:t>One </a:t>
            </a:r>
            <a:r>
              <a:rPr lang="en-IN" dirty="0"/>
              <a:t>of the most effective techniques for </a:t>
            </a:r>
            <a:r>
              <a:rPr lang="en-IN" dirty="0" smtClean="0"/>
              <a:t>quickly finding </a:t>
            </a:r>
            <a:r>
              <a:rPr lang="en-IN" dirty="0"/>
              <a:t>correct answer choices and avoiding incorrect answer choices </a:t>
            </a:r>
            <a:r>
              <a:rPr lang="en-IN" dirty="0" smtClean="0"/>
              <a:t>is pre-phrasing. Pre-phrasing </a:t>
            </a:r>
            <a:r>
              <a:rPr lang="en-IN" dirty="0"/>
              <a:t>an answer involves quickly speculating on what </a:t>
            </a:r>
            <a:r>
              <a:rPr lang="en-IN" dirty="0" smtClean="0"/>
              <a:t>you expect </a:t>
            </a:r>
            <a:r>
              <a:rPr lang="en-IN" dirty="0"/>
              <a:t>the correct answer will be based on the information in the </a:t>
            </a:r>
            <a:r>
              <a:rPr lang="en-IN" dirty="0" smtClean="0"/>
              <a:t>stimulus</a:t>
            </a:r>
          </a:p>
          <a:p>
            <a:r>
              <a:rPr lang="en-IN" dirty="0" smtClean="0"/>
              <a:t>INFER = MUST BE TRUE </a:t>
            </a:r>
            <a:endParaRPr lang="en-US" dirty="0" smtClean="0"/>
          </a:p>
          <a:p>
            <a:pPr lvl="2"/>
            <a:endParaRPr lang="en-US" dirty="0" smtClean="0"/>
          </a:p>
          <a:p>
            <a:pPr marL="457200" lvl="1" indent="0">
              <a:buNone/>
            </a:pPr>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3966564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1640" y="633835"/>
            <a:ext cx="3411551" cy="490909"/>
          </a:xfrm>
          <a:prstGeom prst="rect">
            <a:avLst/>
          </a:prstGeom>
          <a:solidFill>
            <a:schemeClr val="tx2">
              <a:lumMod val="40000"/>
              <a:lumOff val="60000"/>
            </a:schemeClr>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smtClean="0">
                <a:solidFill>
                  <a:schemeClr val="bg1"/>
                </a:solidFill>
              </a:rPr>
              <a:t>PREMISE</a:t>
            </a:r>
          </a:p>
        </p:txBody>
      </p:sp>
      <p:sp>
        <p:nvSpPr>
          <p:cNvPr id="5" name="Rectangle 4"/>
          <p:cNvSpPr/>
          <p:nvPr/>
        </p:nvSpPr>
        <p:spPr>
          <a:xfrm>
            <a:off x="5391263" y="633835"/>
            <a:ext cx="3573224" cy="490909"/>
          </a:xfrm>
          <a:prstGeom prst="rect">
            <a:avLst/>
          </a:prstGeom>
          <a:solidFill>
            <a:schemeClr val="tx2">
              <a:lumMod val="40000"/>
              <a:lumOff val="60000"/>
            </a:schemeClr>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solidFill>
                  <a:schemeClr val="bg1"/>
                </a:solidFill>
              </a:rPr>
              <a:t>ARGUMENT</a:t>
            </a:r>
            <a:endParaRPr lang="en-IN" dirty="0">
              <a:solidFill>
                <a:schemeClr val="bg1"/>
              </a:solidFill>
            </a:endParaRPr>
          </a:p>
        </p:txBody>
      </p:sp>
      <p:sp>
        <p:nvSpPr>
          <p:cNvPr id="6" name="Rectangle 5"/>
          <p:cNvSpPr/>
          <p:nvPr/>
        </p:nvSpPr>
        <p:spPr>
          <a:xfrm>
            <a:off x="3419872" y="44624"/>
            <a:ext cx="3024336" cy="343542"/>
          </a:xfrm>
          <a:prstGeom prst="rect">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US" sz="2500" dirty="0" smtClean="0"/>
              <a:t>STIMULUS </a:t>
            </a:r>
            <a:endParaRPr lang="en-IN" sz="2500" dirty="0"/>
          </a:p>
        </p:txBody>
      </p:sp>
      <p:cxnSp>
        <p:nvCxnSpPr>
          <p:cNvPr id="8" name="Elbow Connector 7"/>
          <p:cNvCxnSpPr>
            <a:stCxn id="6" idx="2"/>
            <a:endCxn id="4" idx="0"/>
          </p:cNvCxnSpPr>
          <p:nvPr/>
        </p:nvCxnSpPr>
        <p:spPr>
          <a:xfrm rot="5400000">
            <a:off x="3861894" y="-436312"/>
            <a:ext cx="245669" cy="1894624"/>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9" name="Elbow Connector 8"/>
          <p:cNvCxnSpPr>
            <a:stCxn id="6" idx="2"/>
            <a:endCxn id="5" idx="0"/>
          </p:cNvCxnSpPr>
          <p:nvPr/>
        </p:nvCxnSpPr>
        <p:spPr>
          <a:xfrm rot="16200000" flipH="1">
            <a:off x="5932123" y="-611918"/>
            <a:ext cx="245669" cy="2245835"/>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sp>
        <p:nvSpPr>
          <p:cNvPr id="43" name="Pentagon 42"/>
          <p:cNvSpPr/>
          <p:nvPr/>
        </p:nvSpPr>
        <p:spPr>
          <a:xfrm>
            <a:off x="164348" y="4143308"/>
            <a:ext cx="1023276" cy="5760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Indicators</a:t>
            </a:r>
            <a:endParaRPr lang="en-IN" sz="1200" dirty="0"/>
          </a:p>
        </p:txBody>
      </p:sp>
      <p:sp>
        <p:nvSpPr>
          <p:cNvPr id="44" name="Pentagon 43"/>
          <p:cNvSpPr/>
          <p:nvPr/>
        </p:nvSpPr>
        <p:spPr>
          <a:xfrm>
            <a:off x="164348" y="1945086"/>
            <a:ext cx="1023276" cy="5760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Definition</a:t>
            </a:r>
            <a:endParaRPr lang="en-IN" sz="1200" dirty="0"/>
          </a:p>
        </p:txBody>
      </p:sp>
      <p:sp>
        <p:nvSpPr>
          <p:cNvPr id="46" name="Rectangle 45"/>
          <p:cNvSpPr/>
          <p:nvPr/>
        </p:nvSpPr>
        <p:spPr>
          <a:xfrm>
            <a:off x="1331640" y="1221071"/>
            <a:ext cx="3411551" cy="2109846"/>
          </a:xfrm>
          <a:prstGeom prst="rect">
            <a:avLst/>
          </a:prstGeom>
          <a:solidFill>
            <a:srgbClr val="92D050"/>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r>
              <a:rPr lang="en-IN" sz="1200" dirty="0"/>
              <a:t>A fact, proposition, or statement from which a conclusion is </a:t>
            </a:r>
            <a:r>
              <a:rPr lang="en-IN" sz="1200" dirty="0" smtClean="0"/>
              <a:t>made</a:t>
            </a:r>
          </a:p>
          <a:p>
            <a:endParaRPr lang="en-IN" sz="1200" dirty="0"/>
          </a:p>
          <a:p>
            <a:r>
              <a:rPr lang="en-IN" sz="1200" dirty="0" smtClean="0"/>
              <a:t>Premises </a:t>
            </a:r>
            <a:r>
              <a:rPr lang="en-IN" sz="1200" dirty="0"/>
              <a:t>support and explain the </a:t>
            </a:r>
            <a:r>
              <a:rPr lang="en-IN" sz="1200" dirty="0" smtClean="0"/>
              <a:t>conclusion</a:t>
            </a:r>
          </a:p>
          <a:p>
            <a:endParaRPr lang="en-US" sz="1200" dirty="0"/>
          </a:p>
          <a:p>
            <a:r>
              <a:rPr lang="en-US" sz="1200" b="1" dirty="0" smtClean="0"/>
              <a:t>Example: </a:t>
            </a:r>
            <a:r>
              <a:rPr lang="en-IN" sz="1200" dirty="0" smtClean="0"/>
              <a:t>The Jacksonville area has just over one million residents. The Cincinnati area has almost two million residents. The New York area has almost twenty million residents</a:t>
            </a:r>
          </a:p>
          <a:p>
            <a:endParaRPr lang="en-IN" sz="1200" dirty="0"/>
          </a:p>
        </p:txBody>
      </p:sp>
      <p:sp>
        <p:nvSpPr>
          <p:cNvPr id="47" name="Rectangle 46"/>
          <p:cNvSpPr/>
          <p:nvPr/>
        </p:nvSpPr>
        <p:spPr>
          <a:xfrm>
            <a:off x="1331640" y="3504820"/>
            <a:ext cx="3411551" cy="2156428"/>
          </a:xfrm>
          <a:prstGeom prst="rect">
            <a:avLst/>
          </a:prstGeom>
          <a:solidFill>
            <a:srgbClr val="92D050"/>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r>
              <a:rPr lang="en-IN" sz="1200" dirty="0"/>
              <a:t>because, since, for, for example, for the reason that, in that, given by, as indicated by, due to, owing to, this can be seen from, we know this </a:t>
            </a:r>
            <a:r>
              <a:rPr lang="en-IN" sz="1200" dirty="0" smtClean="0"/>
              <a:t>by</a:t>
            </a:r>
          </a:p>
          <a:p>
            <a:endParaRPr lang="en-US" sz="1200" dirty="0"/>
          </a:p>
          <a:p>
            <a:r>
              <a:rPr lang="en-US" sz="1200" b="1" dirty="0" smtClean="0"/>
              <a:t>Additional premise indicators </a:t>
            </a:r>
            <a:r>
              <a:rPr lang="en-US" sz="1200" dirty="0" smtClean="0"/>
              <a:t>(</a:t>
            </a:r>
            <a:r>
              <a:rPr lang="en-IN" sz="1200" dirty="0" smtClean="0"/>
              <a:t>another </a:t>
            </a:r>
            <a:r>
              <a:rPr lang="en-IN" sz="1200" dirty="0"/>
              <a:t>premise that supports the conclusion but is sometimes non-essential to the conclusion) – furthermore, moreover, besides, in addition, what’s more </a:t>
            </a:r>
          </a:p>
          <a:p>
            <a:endParaRPr lang="en-IN" sz="1200" dirty="0"/>
          </a:p>
        </p:txBody>
      </p:sp>
      <p:sp>
        <p:nvSpPr>
          <p:cNvPr id="50" name="Rectangle 49"/>
          <p:cNvSpPr/>
          <p:nvPr/>
        </p:nvSpPr>
        <p:spPr>
          <a:xfrm>
            <a:off x="5391263" y="3477488"/>
            <a:ext cx="3573224" cy="2183760"/>
          </a:xfrm>
          <a:prstGeom prst="rect">
            <a:avLst/>
          </a:prstGeom>
          <a:solidFill>
            <a:srgbClr val="92D050"/>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r>
              <a:rPr lang="en-IN" sz="1200" dirty="0"/>
              <a:t>thus, therefore, hence, consequently, as a result, so, accordingly, clearly, must be that, shows that, conclude that, follows that, for this reason </a:t>
            </a:r>
          </a:p>
        </p:txBody>
      </p:sp>
      <p:sp>
        <p:nvSpPr>
          <p:cNvPr id="51" name="Rectangle 50"/>
          <p:cNvSpPr/>
          <p:nvPr/>
        </p:nvSpPr>
        <p:spPr>
          <a:xfrm>
            <a:off x="5391263" y="1207404"/>
            <a:ext cx="3573224" cy="2123513"/>
          </a:xfrm>
          <a:prstGeom prst="rect">
            <a:avLst/>
          </a:prstGeom>
          <a:solidFill>
            <a:srgbClr val="92D050"/>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smtClean="0">
                <a:solidFill>
                  <a:schemeClr val="tx1"/>
                </a:solidFill>
              </a:rPr>
              <a:t>Premise + </a:t>
            </a:r>
            <a:r>
              <a:rPr lang="en-US" b="1" u="sng" dirty="0" smtClean="0">
                <a:solidFill>
                  <a:srgbClr val="FFFF00"/>
                </a:solidFill>
              </a:rPr>
              <a:t>Conclusion</a:t>
            </a:r>
            <a:endParaRPr lang="en-US" i="1" dirty="0" smtClean="0">
              <a:solidFill>
                <a:srgbClr val="FFFF00"/>
              </a:solidFill>
            </a:endParaRPr>
          </a:p>
          <a:p>
            <a:r>
              <a:rPr lang="en-US" sz="1200" b="1" dirty="0" smtClean="0">
                <a:solidFill>
                  <a:srgbClr val="FFFF00"/>
                </a:solidFill>
              </a:rPr>
              <a:t>Conclusion is  </a:t>
            </a:r>
            <a:r>
              <a:rPr lang="en-IN" sz="1200" b="1" i="1" dirty="0">
                <a:solidFill>
                  <a:srgbClr val="FFFF00"/>
                </a:solidFill>
              </a:rPr>
              <a:t>a</a:t>
            </a:r>
            <a:r>
              <a:rPr lang="en-IN" sz="1200" b="1" i="1" dirty="0" smtClean="0">
                <a:solidFill>
                  <a:srgbClr val="FFFF00"/>
                </a:solidFill>
              </a:rPr>
              <a:t> </a:t>
            </a:r>
            <a:r>
              <a:rPr lang="en-IN" sz="1200" b="1" i="1" dirty="0">
                <a:solidFill>
                  <a:srgbClr val="FFFF00"/>
                </a:solidFill>
              </a:rPr>
              <a:t>statement or judgment that </a:t>
            </a:r>
            <a:r>
              <a:rPr lang="en-IN" sz="1200" b="1" i="1" dirty="0" smtClean="0">
                <a:solidFill>
                  <a:srgbClr val="FFFF00"/>
                </a:solidFill>
              </a:rPr>
              <a:t>follows from </a:t>
            </a:r>
            <a:r>
              <a:rPr lang="en-IN" sz="1200" b="1" i="1" dirty="0">
                <a:solidFill>
                  <a:srgbClr val="FFFF00"/>
                </a:solidFill>
              </a:rPr>
              <a:t>one or more </a:t>
            </a:r>
            <a:r>
              <a:rPr lang="en-IN" sz="1200" b="1" i="1" dirty="0" smtClean="0">
                <a:solidFill>
                  <a:srgbClr val="FFFF00"/>
                </a:solidFill>
              </a:rPr>
              <a:t>reasons</a:t>
            </a:r>
            <a:endParaRPr lang="en-IN" sz="1200" b="1" i="1" dirty="0">
              <a:solidFill>
                <a:srgbClr val="FFFF00"/>
              </a:solidFill>
            </a:endParaRPr>
          </a:p>
          <a:p>
            <a:r>
              <a:rPr lang="en-US" sz="1200" b="1" dirty="0" smtClean="0">
                <a:solidFill>
                  <a:srgbClr val="FFFF00"/>
                </a:solidFill>
              </a:rPr>
              <a:t>Conclusion = premise + assumption (implicit)</a:t>
            </a:r>
            <a:endParaRPr lang="en-IN" sz="1200" b="1" dirty="0">
              <a:solidFill>
                <a:srgbClr val="FFFF00"/>
              </a:solidFill>
            </a:endParaRPr>
          </a:p>
          <a:p>
            <a:r>
              <a:rPr lang="en-US" sz="1200" b="1" dirty="0" smtClean="0">
                <a:solidFill>
                  <a:schemeClr val="tx1"/>
                </a:solidFill>
              </a:rPr>
              <a:t>Example</a:t>
            </a:r>
            <a:r>
              <a:rPr lang="en-US" sz="1200" dirty="0" smtClean="0">
                <a:solidFill>
                  <a:schemeClr val="tx1"/>
                </a:solidFill>
              </a:rPr>
              <a:t>: </a:t>
            </a:r>
            <a:r>
              <a:rPr lang="en-IN" sz="1200" dirty="0" smtClean="0">
                <a:solidFill>
                  <a:schemeClr val="tx1"/>
                </a:solidFill>
              </a:rPr>
              <a:t>All professors </a:t>
            </a:r>
            <a:r>
              <a:rPr lang="en-IN" sz="1200" dirty="0" smtClean="0"/>
              <a:t>are ethical. Mason is a professor. So Mason is ethical.</a:t>
            </a:r>
          </a:p>
          <a:p>
            <a:endParaRPr lang="en-US" sz="1200" dirty="0" smtClean="0"/>
          </a:p>
          <a:p>
            <a:r>
              <a:rPr lang="en-IN" sz="1200" dirty="0" smtClean="0"/>
              <a:t>The first two statements in this argument give the reasons (or “premises”) for accepting the third statement, which is the conclusion</a:t>
            </a:r>
          </a:p>
          <a:p>
            <a:pPr algn="ctr"/>
            <a:endParaRPr lang="en-US" sz="1200" dirty="0">
              <a:solidFill>
                <a:schemeClr val="bg1"/>
              </a:solidFill>
            </a:endParaRPr>
          </a:p>
        </p:txBody>
      </p:sp>
      <p:sp>
        <p:nvSpPr>
          <p:cNvPr id="55" name="Rectangle 54"/>
          <p:cNvSpPr/>
          <p:nvPr/>
        </p:nvSpPr>
        <p:spPr>
          <a:xfrm>
            <a:off x="164348" y="5805264"/>
            <a:ext cx="8800139" cy="93610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dirty="0" smtClean="0"/>
              <a:t>Imp: </a:t>
            </a:r>
            <a:r>
              <a:rPr lang="en-IN" sz="1500" b="1" dirty="0" smtClean="0"/>
              <a:t>Premises </a:t>
            </a:r>
            <a:r>
              <a:rPr lang="en-IN" sz="1500" b="1" dirty="0"/>
              <a:t>and conclusions can be presented in any </a:t>
            </a:r>
            <a:r>
              <a:rPr lang="en-IN" sz="1500" b="1" dirty="0" smtClean="0"/>
              <a:t>order; </a:t>
            </a:r>
            <a:r>
              <a:rPr lang="en-IN" sz="1500" b="1" dirty="0"/>
              <a:t>t</a:t>
            </a:r>
            <a:r>
              <a:rPr lang="en-IN" sz="1500" b="1" dirty="0" smtClean="0"/>
              <a:t>he </a:t>
            </a:r>
            <a:r>
              <a:rPr lang="en-IN" sz="1500" b="1" dirty="0"/>
              <a:t>order has no effect on the logical structure of the argument. Similarly, it is not necessary for the premise and conclusion to be split into multiple sentences</a:t>
            </a:r>
            <a:r>
              <a:rPr lang="en-US" sz="1500" dirty="0" smtClean="0"/>
              <a:t> </a:t>
            </a:r>
          </a:p>
          <a:p>
            <a:r>
              <a:rPr lang="en-US" sz="1500" dirty="0" smtClean="0"/>
              <a:t>Tip: The conclusion is generally the first or last sentence of a stimulus </a:t>
            </a:r>
            <a:endParaRPr lang="en-IN" sz="1500" dirty="0"/>
          </a:p>
        </p:txBody>
      </p:sp>
    </p:spTree>
    <p:extLst>
      <p:ext uri="{BB962C8B-B14F-4D97-AF65-F5344CB8AC3E}">
        <p14:creationId xmlns:p14="http://schemas.microsoft.com/office/powerpoint/2010/main" val="13373033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804"/>
            <a:ext cx="9144000" cy="626400"/>
          </a:xfrm>
        </p:spPr>
        <p:txBody>
          <a:bodyPr>
            <a:normAutofit/>
          </a:bodyPr>
          <a:lstStyle/>
          <a:p>
            <a:r>
              <a:rPr lang="en-US" sz="1400" dirty="0" smtClean="0"/>
              <a:t>                                  </a:t>
            </a:r>
            <a:r>
              <a:rPr lang="en-US" dirty="0" smtClean="0"/>
              <a:t>DETERMINING PREMISES AND CONCLUSIONS 	</a:t>
            </a:r>
            <a:r>
              <a:rPr lang="en-US" sz="1400" dirty="0" smtClean="0"/>
              <a:t>                      </a:t>
            </a:r>
            <a:endParaRPr lang="en-IN" sz="1400" i="1" dirty="0"/>
          </a:p>
        </p:txBody>
      </p:sp>
      <p:graphicFrame>
        <p:nvGraphicFramePr>
          <p:cNvPr id="4" name="Table 3"/>
          <p:cNvGraphicFramePr>
            <a:graphicFrameLocks noGrp="1"/>
          </p:cNvGraphicFramePr>
          <p:nvPr>
            <p:extLst>
              <p:ext uri="{D42A27DB-BD31-4B8C-83A1-F6EECF244321}">
                <p14:modId xmlns:p14="http://schemas.microsoft.com/office/powerpoint/2010/main" val="3743191914"/>
              </p:ext>
            </p:extLst>
          </p:nvPr>
        </p:nvGraphicFramePr>
        <p:xfrm>
          <a:off x="1" y="620688"/>
          <a:ext cx="9144000" cy="5303520"/>
        </p:xfrm>
        <a:graphic>
          <a:graphicData uri="http://schemas.openxmlformats.org/drawingml/2006/table">
            <a:tbl>
              <a:tblPr firstRow="1" bandRow="1">
                <a:tableStyleId>{5C22544A-7EE6-4342-B048-85BDC9FD1C3A}</a:tableStyleId>
              </a:tblPr>
              <a:tblGrid>
                <a:gridCol w="3059831"/>
                <a:gridCol w="3240360"/>
                <a:gridCol w="2843809"/>
              </a:tblGrid>
              <a:tr h="268323">
                <a:tc>
                  <a:txBody>
                    <a:bodyPr/>
                    <a:lstStyle/>
                    <a:p>
                      <a:r>
                        <a:rPr lang="en-US" sz="1100" dirty="0" smtClean="0"/>
                        <a:t>Example</a:t>
                      </a:r>
                      <a:endParaRPr lang="en-IN" sz="1100" dirty="0"/>
                    </a:p>
                  </a:txBody>
                  <a:tcPr/>
                </a:tc>
                <a:tc>
                  <a:txBody>
                    <a:bodyPr/>
                    <a:lstStyle/>
                    <a:p>
                      <a:r>
                        <a:rPr lang="en-US" sz="1100" dirty="0" smtClean="0"/>
                        <a:t>Premise</a:t>
                      </a:r>
                      <a:endParaRPr lang="en-IN" sz="1100" dirty="0"/>
                    </a:p>
                  </a:txBody>
                  <a:tcPr/>
                </a:tc>
                <a:tc>
                  <a:txBody>
                    <a:bodyPr/>
                    <a:lstStyle/>
                    <a:p>
                      <a:r>
                        <a:rPr lang="en-US" sz="1100" dirty="0" smtClean="0"/>
                        <a:t>Conclusion (</a:t>
                      </a:r>
                      <a:r>
                        <a:rPr lang="en-US" sz="1100" i="1" dirty="0" smtClean="0"/>
                        <a:t>may be added in the question stem )</a:t>
                      </a:r>
                      <a:endParaRPr lang="en-IN" sz="1100" dirty="0"/>
                    </a:p>
                  </a:txBody>
                  <a:tcPr/>
                </a:tc>
              </a:tr>
              <a:tr h="11574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rapid diminishment of the ecosystem of the Amazon threatens the entire planet. </a:t>
                      </a:r>
                      <a:r>
                        <a:rPr lang="en-IN" sz="1000" b="1" dirty="0" smtClean="0">
                          <a:solidFill>
                            <a:schemeClr val="tx1"/>
                          </a:solidFill>
                        </a:rPr>
                        <a:t>Consequently,</a:t>
                      </a:r>
                      <a:r>
                        <a:rPr lang="en-IN" sz="1000" b="0" dirty="0" smtClean="0">
                          <a:solidFill>
                            <a:schemeClr val="tx1"/>
                          </a:solidFill>
                        </a:rPr>
                        <a:t> we must take immediate steps to convince the Brazilian government that planned development projects need to be curtailed for the simple reason that these development projects will greatly accelerate the loss of currently protected land.”</a:t>
                      </a:r>
                    </a:p>
                  </a:txBody>
                  <a:tcPr/>
                </a:tc>
                <a:tc>
                  <a:txBody>
                    <a:bodyPr/>
                    <a:lstStyle/>
                    <a:p>
                      <a:r>
                        <a:rPr lang="en-IN" sz="1000" b="1" dirty="0" smtClean="0"/>
                        <a:t>Premise 1:</a:t>
                      </a:r>
                      <a:r>
                        <a:rPr lang="en-IN" sz="1000" dirty="0" smtClean="0"/>
                        <a:t> “The rapid diminishment of the ecosystem of the Amazon threatens the entire planet.”</a:t>
                      </a:r>
                    </a:p>
                    <a:p>
                      <a:endParaRPr lang="en-IN" sz="1000" dirty="0" smtClean="0"/>
                    </a:p>
                    <a:p>
                      <a:r>
                        <a:rPr lang="en-IN" sz="1000" b="1" dirty="0" smtClean="0"/>
                        <a:t>Premise 2:</a:t>
                      </a:r>
                      <a:r>
                        <a:rPr lang="en-IN" sz="1000" dirty="0" smtClean="0"/>
                        <a:t> “for the simple reason that these development projects will greatly accelerate the loss of currently protected land.”</a:t>
                      </a:r>
                    </a:p>
                    <a:p>
                      <a:endParaRPr lang="en-IN"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t>We must take immediate steps to convince the Brazilian government that planned development projects need to be curtailed</a:t>
                      </a:r>
                    </a:p>
                    <a:p>
                      <a:endParaRPr lang="en-IN" sz="1000" dirty="0"/>
                    </a:p>
                  </a:txBody>
                  <a:tcPr/>
                </a:tc>
              </a:tr>
              <a:tr h="1511384">
                <a:tc>
                  <a:txBody>
                    <a:bodyPr/>
                    <a:lstStyle/>
                    <a:p>
                      <a:r>
                        <a:rPr lang="en-IN" sz="1000" kern="1200" dirty="0" smtClean="0">
                          <a:solidFill>
                            <a:schemeClr val="tx1"/>
                          </a:solidFill>
                          <a:effectLst/>
                          <a:latin typeface="+mn-lt"/>
                          <a:ea typeface="+mn-ea"/>
                          <a:cs typeface="+mn-cs"/>
                        </a:rPr>
                        <a:t>Every professor at Fillmore University teaches exactly one class per semester. Fillmore’s Professor Jackson, </a:t>
                      </a:r>
                      <a:r>
                        <a:rPr lang="en-IN" sz="1000" b="1" kern="1200" dirty="0" smtClean="0">
                          <a:solidFill>
                            <a:schemeClr val="tx1"/>
                          </a:solidFill>
                          <a:effectLst/>
                          <a:latin typeface="+mn-lt"/>
                          <a:ea typeface="+mn-ea"/>
                          <a:cs typeface="+mn-cs"/>
                        </a:rPr>
                        <a:t>therefore</a:t>
                      </a:r>
                      <a:r>
                        <a:rPr lang="en-IN" sz="1000" kern="1200" dirty="0" smtClean="0">
                          <a:solidFill>
                            <a:schemeClr val="tx1"/>
                          </a:solidFill>
                          <a:effectLst/>
                          <a:latin typeface="+mn-lt"/>
                          <a:ea typeface="+mn-ea"/>
                          <a:cs typeface="+mn-cs"/>
                        </a:rPr>
                        <a:t>, is teaching exactly one class this semester. </a:t>
                      </a:r>
                      <a:r>
                        <a:rPr lang="en-IN" sz="1000" b="1" kern="1200" dirty="0" smtClean="0">
                          <a:solidFill>
                            <a:schemeClr val="tx1"/>
                          </a:solidFill>
                          <a:effectLst/>
                          <a:latin typeface="+mn-lt"/>
                          <a:ea typeface="+mn-ea"/>
                          <a:cs typeface="+mn-cs"/>
                        </a:rPr>
                        <a:t>Moreover</a:t>
                      </a:r>
                      <a:r>
                        <a:rPr lang="en-IN" sz="1000" kern="1200" dirty="0" smtClean="0">
                          <a:solidFill>
                            <a:schemeClr val="tx1"/>
                          </a:solidFill>
                          <a:effectLst/>
                          <a:latin typeface="+mn-lt"/>
                          <a:ea typeface="+mn-ea"/>
                          <a:cs typeface="+mn-cs"/>
                        </a:rPr>
                        <a:t>, I heard Professor Jackson say she was teaching only a single class</a:t>
                      </a:r>
                      <a:endParaRPr lang="en-IN" sz="1000" dirty="0">
                        <a:solidFill>
                          <a:schemeClr val="tx1"/>
                        </a:solidFill>
                      </a:endParaRPr>
                    </a:p>
                  </a:txBody>
                  <a:tcPr/>
                </a:tc>
                <a:tc>
                  <a:txBody>
                    <a:bodyPr/>
                    <a:lstStyle/>
                    <a:p>
                      <a:r>
                        <a:rPr lang="en-IN" sz="1000" kern="1200" dirty="0" smtClean="0">
                          <a:solidFill>
                            <a:schemeClr val="dk1"/>
                          </a:solidFill>
                          <a:effectLst/>
                          <a:latin typeface="+mn-lt"/>
                          <a:ea typeface="+mn-ea"/>
                          <a:cs typeface="+mn-cs"/>
                        </a:rPr>
                        <a:t>Every professor at Fillmore University teaches exactly one class per semester</a:t>
                      </a:r>
                    </a:p>
                    <a:p>
                      <a:endParaRPr lang="en-IN" sz="1000" kern="1200" dirty="0" smtClean="0">
                        <a:solidFill>
                          <a:schemeClr val="dk1"/>
                        </a:solidFill>
                        <a:effectLst/>
                        <a:latin typeface="+mn-lt"/>
                        <a:ea typeface="+mn-ea"/>
                        <a:cs typeface="+mn-cs"/>
                      </a:endParaRPr>
                    </a:p>
                    <a:p>
                      <a:r>
                        <a:rPr lang="en-IN" sz="1000" kern="1200" dirty="0" smtClean="0">
                          <a:solidFill>
                            <a:schemeClr val="dk1"/>
                          </a:solidFill>
                          <a:effectLst/>
                          <a:latin typeface="+mn-lt"/>
                          <a:ea typeface="+mn-ea"/>
                          <a:cs typeface="+mn-cs"/>
                        </a:rPr>
                        <a:t>The first sentence is the main proof offered by the author for the conclusion. The third sentence begins with the additional premise indicator “moreover.” The premise in this sentence is non-essential to the argument, but provides additional proof for the conclusion and could be, if needed, used to help prove the conclusion separately (this would occur if an objection was raised to the first premise)</a:t>
                      </a:r>
                      <a:endParaRPr lang="en-IN" sz="1000" dirty="0"/>
                    </a:p>
                  </a:txBody>
                  <a:tcPr/>
                </a:tc>
                <a:tc>
                  <a:txBody>
                    <a:bodyPr/>
                    <a:lstStyle/>
                    <a:p>
                      <a:r>
                        <a:rPr lang="en-IN" sz="1000" kern="1200" dirty="0" smtClean="0">
                          <a:solidFill>
                            <a:schemeClr val="dk1"/>
                          </a:solidFill>
                          <a:effectLst/>
                          <a:latin typeface="+mn-lt"/>
                          <a:ea typeface="+mn-ea"/>
                          <a:cs typeface="+mn-cs"/>
                        </a:rPr>
                        <a:t>Fillmore’s Professor Jackson, therefore, is teaching exactly one class this semester</a:t>
                      </a:r>
                      <a:endParaRPr lang="en-IN" sz="1000" dirty="0"/>
                    </a:p>
                  </a:txBody>
                  <a:tcPr/>
                </a:tc>
              </a:tr>
              <a:tr h="374848">
                <a:tc>
                  <a:txBody>
                    <a:bodyPr/>
                    <a:lstStyle/>
                    <a:p>
                      <a:r>
                        <a:rPr lang="en-IN" sz="1000" b="0" i="0" u="none" strike="noStrike" kern="1200" baseline="0" dirty="0" smtClean="0">
                          <a:solidFill>
                            <a:schemeClr val="tx1"/>
                          </a:solidFill>
                          <a:latin typeface="+mn-lt"/>
                          <a:ea typeface="+mn-ea"/>
                          <a:cs typeface="+mn-cs"/>
                        </a:rPr>
                        <a:t>Humans cannot live on Venus </a:t>
                      </a:r>
                      <a:r>
                        <a:rPr lang="en-IN" sz="1000" b="1" i="0" u="none" strike="noStrike" kern="1200" baseline="0" dirty="0" smtClean="0">
                          <a:solidFill>
                            <a:schemeClr val="tx1"/>
                          </a:solidFill>
                          <a:latin typeface="+mn-lt"/>
                          <a:ea typeface="+mn-ea"/>
                          <a:cs typeface="+mn-cs"/>
                        </a:rPr>
                        <a:t>because</a:t>
                      </a:r>
                      <a:r>
                        <a:rPr lang="en-IN" sz="1000" b="0" i="0" u="none" strike="noStrike" kern="1200" baseline="0" dirty="0" smtClean="0">
                          <a:solidFill>
                            <a:schemeClr val="tx1"/>
                          </a:solidFill>
                          <a:latin typeface="+mn-lt"/>
                          <a:ea typeface="+mn-ea"/>
                          <a:cs typeface="+mn-cs"/>
                        </a:rPr>
                        <a:t> the surface temperature is too high</a:t>
                      </a:r>
                      <a:endParaRPr lang="en-IN" sz="100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The surface temperature is too high</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Humans cannot live on Venus </a:t>
                      </a:r>
                      <a:endParaRPr lang="en-IN" sz="1000" dirty="0"/>
                    </a:p>
                  </a:txBody>
                  <a:tcPr/>
                </a:tc>
              </a:tr>
              <a:tr h="355416">
                <a:tc>
                  <a:txBody>
                    <a:bodyPr/>
                    <a:lstStyle/>
                    <a:p>
                      <a:r>
                        <a:rPr lang="en-IN" sz="1000" b="1" i="0" u="none" strike="noStrike" kern="1200" baseline="0" dirty="0" smtClean="0">
                          <a:solidFill>
                            <a:schemeClr val="tx1"/>
                          </a:solidFill>
                          <a:latin typeface="+mn-lt"/>
                          <a:ea typeface="+mn-ea"/>
                          <a:cs typeface="+mn-cs"/>
                        </a:rPr>
                        <a:t>Therefore</a:t>
                      </a:r>
                      <a:r>
                        <a:rPr lang="en-IN" sz="1000" b="0" i="0" u="none" strike="noStrike" kern="1200" baseline="0" dirty="0" smtClean="0">
                          <a:solidFill>
                            <a:schemeClr val="tx1"/>
                          </a:solidFill>
                          <a:latin typeface="+mn-lt"/>
                          <a:ea typeface="+mn-ea"/>
                          <a:cs typeface="+mn-cs"/>
                        </a:rPr>
                        <a:t>, </a:t>
                      </a:r>
                      <a:r>
                        <a:rPr lang="en-IN" sz="1000" b="1" i="0" u="none" strike="noStrike" kern="1200" baseline="0" dirty="0" smtClean="0">
                          <a:solidFill>
                            <a:schemeClr val="tx1"/>
                          </a:solidFill>
                          <a:latin typeface="+mn-lt"/>
                          <a:ea typeface="+mn-ea"/>
                          <a:cs typeface="+mn-cs"/>
                        </a:rPr>
                        <a:t>since</a:t>
                      </a:r>
                      <a:r>
                        <a:rPr lang="en-IN" sz="1000" b="0" i="0" u="none" strike="noStrike" kern="1200" baseline="0" dirty="0" smtClean="0">
                          <a:solidFill>
                            <a:schemeClr val="tx1"/>
                          </a:solidFill>
                          <a:latin typeface="+mn-lt"/>
                          <a:ea typeface="+mn-ea"/>
                          <a:cs typeface="+mn-cs"/>
                        </a:rPr>
                        <a:t> higher debt has forced consumers to lower their savings, banks now have less money to loan</a:t>
                      </a:r>
                      <a:endParaRPr lang="en-IN" sz="1000" dirty="0">
                        <a:solidFill>
                          <a:schemeClr val="tx1"/>
                        </a:solidFill>
                      </a:endParaRPr>
                    </a:p>
                  </a:txBody>
                  <a:tcPr/>
                </a:tc>
                <a:tc>
                  <a:txBody>
                    <a:bodyPr/>
                    <a:lstStyle/>
                    <a:p>
                      <a:r>
                        <a:rPr lang="en-IN" sz="1000" b="0" i="0" u="none" strike="noStrike" kern="1200" baseline="0" dirty="0" smtClean="0">
                          <a:solidFill>
                            <a:schemeClr val="dk1"/>
                          </a:solidFill>
                          <a:latin typeface="+mn-lt"/>
                          <a:ea typeface="+mn-ea"/>
                          <a:cs typeface="+mn-cs"/>
                        </a:rPr>
                        <a:t>Higher debt has forced consumers to lower their savings</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Banks now have less money to loan</a:t>
                      </a:r>
                      <a:endParaRPr lang="en-IN" sz="1000" dirty="0"/>
                    </a:p>
                  </a:txBody>
                  <a:tcPr/>
                </a:tc>
              </a:tr>
              <a:tr h="1055360">
                <a:tc>
                  <a:txBody>
                    <a:bodyPr/>
                    <a:lstStyle/>
                    <a:p>
                      <a:r>
                        <a:rPr lang="en-IN" sz="1000" b="0" i="0" u="none" strike="noStrike" kern="1200" baseline="0" dirty="0" smtClean="0">
                          <a:solidFill>
                            <a:schemeClr val="tx1"/>
                          </a:solidFill>
                          <a:latin typeface="+mn-lt"/>
                          <a:ea typeface="+mn-ea"/>
                          <a:cs typeface="+mn-cs"/>
                        </a:rPr>
                        <a:t>Television has a harmful effect on society. </a:t>
                      </a:r>
                      <a:r>
                        <a:rPr lang="en-IN" sz="1000" b="1" i="0" u="none" strike="noStrike" kern="1200" baseline="0" dirty="0" smtClean="0">
                          <a:solidFill>
                            <a:schemeClr val="tx1"/>
                          </a:solidFill>
                          <a:latin typeface="+mn-lt"/>
                          <a:ea typeface="+mn-ea"/>
                          <a:cs typeface="+mn-cs"/>
                        </a:rPr>
                        <a:t>This can be seen</a:t>
                      </a:r>
                      <a:r>
                        <a:rPr lang="en-IN" sz="1000" b="0" i="0" u="none" strike="noStrike" kern="1200" baseline="0" dirty="0" smtClean="0">
                          <a:solidFill>
                            <a:schemeClr val="tx1"/>
                          </a:solidFill>
                          <a:latin typeface="+mn-lt"/>
                          <a:ea typeface="+mn-ea"/>
                          <a:cs typeface="+mn-cs"/>
                        </a:rPr>
                        <a:t> from the poor school performance of children who watch significant amounts of television and </a:t>
                      </a:r>
                      <a:r>
                        <a:rPr lang="en-IN" sz="1000" b="1" i="0" u="none" strike="noStrike" kern="1200" baseline="0" dirty="0" smtClean="0">
                          <a:solidFill>
                            <a:schemeClr val="tx1"/>
                          </a:solidFill>
                          <a:latin typeface="+mn-lt"/>
                          <a:ea typeface="+mn-ea"/>
                          <a:cs typeface="+mn-cs"/>
                        </a:rPr>
                        <a:t>from the fact</a:t>
                      </a:r>
                      <a:r>
                        <a:rPr lang="en-IN" sz="1000" b="0" i="0" u="none" strike="noStrike" kern="1200" baseline="0" dirty="0" smtClean="0">
                          <a:solidFill>
                            <a:schemeClr val="tx1"/>
                          </a:solidFill>
                          <a:latin typeface="+mn-lt"/>
                          <a:ea typeface="+mn-ea"/>
                          <a:cs typeface="+mn-cs"/>
                        </a:rPr>
                        <a:t> that children who watch more than six hours of television a day tend to read less than non-television watching children</a:t>
                      </a:r>
                      <a:endParaRPr lang="en-IN" sz="1000" dirty="0">
                        <a:solidFill>
                          <a:schemeClr val="tx1"/>
                        </a:solidFill>
                      </a:endParaRPr>
                    </a:p>
                  </a:txBody>
                  <a:tcPr/>
                </a:tc>
                <a:tc>
                  <a:txBody>
                    <a:bodyPr/>
                    <a:lstStyle/>
                    <a:p>
                      <a:r>
                        <a:rPr lang="en-IN" sz="1000" b="1" i="0" u="none" strike="noStrike" kern="1200" baseline="0" dirty="0" smtClean="0">
                          <a:solidFill>
                            <a:schemeClr val="dk1"/>
                          </a:solidFill>
                          <a:latin typeface="+mn-lt"/>
                          <a:ea typeface="+mn-ea"/>
                          <a:cs typeface="+mn-cs"/>
                        </a:rPr>
                        <a:t>Premise 1: </a:t>
                      </a:r>
                      <a:r>
                        <a:rPr lang="en-IN" sz="1000" b="0" i="0" u="none" strike="noStrike" kern="1200" baseline="0" dirty="0" smtClean="0">
                          <a:solidFill>
                            <a:schemeClr val="dk1"/>
                          </a:solidFill>
                          <a:latin typeface="+mn-lt"/>
                          <a:ea typeface="+mn-ea"/>
                          <a:cs typeface="+mn-cs"/>
                        </a:rPr>
                        <a:t>This can be seen from the poor school performance of children who watch significant amounts of television</a:t>
                      </a:r>
                    </a:p>
                    <a:p>
                      <a:endParaRPr lang="en-IN" sz="1000" b="0" i="0" u="none" strike="noStrike" kern="1200" baseline="0" dirty="0" smtClean="0">
                        <a:solidFill>
                          <a:schemeClr val="dk1"/>
                        </a:solidFill>
                        <a:latin typeface="+mn-lt"/>
                        <a:ea typeface="+mn-ea"/>
                        <a:cs typeface="+mn-cs"/>
                      </a:endParaRPr>
                    </a:p>
                    <a:p>
                      <a:r>
                        <a:rPr lang="en-IN" sz="1000" b="1" i="0" u="none" strike="noStrike" kern="1200" baseline="0" dirty="0" smtClean="0">
                          <a:solidFill>
                            <a:schemeClr val="dk1"/>
                          </a:solidFill>
                          <a:latin typeface="+mn-lt"/>
                          <a:ea typeface="+mn-ea"/>
                          <a:cs typeface="+mn-cs"/>
                        </a:rPr>
                        <a:t>Premise 2: </a:t>
                      </a:r>
                      <a:r>
                        <a:rPr lang="en-IN" sz="1000" b="0" i="0" u="none" strike="noStrike" kern="1200" baseline="0" dirty="0" smtClean="0">
                          <a:solidFill>
                            <a:schemeClr val="dk1"/>
                          </a:solidFill>
                          <a:latin typeface="+mn-lt"/>
                          <a:ea typeface="+mn-ea"/>
                          <a:cs typeface="+mn-cs"/>
                        </a:rPr>
                        <a:t>and from fact that children who watch more than six hours of television a day tend to read less than non-television watching children</a:t>
                      </a:r>
                    </a:p>
                  </a:txBody>
                  <a:tcPr/>
                </a:tc>
                <a:tc>
                  <a:txBody>
                    <a:bodyPr/>
                    <a:lstStyle/>
                    <a:p>
                      <a:r>
                        <a:rPr lang="en-IN" sz="1000" b="0" i="0" u="none" strike="noStrike" kern="1200" baseline="0" dirty="0" smtClean="0">
                          <a:solidFill>
                            <a:schemeClr val="dk1"/>
                          </a:solidFill>
                          <a:latin typeface="+mn-lt"/>
                          <a:ea typeface="+mn-ea"/>
                          <a:cs typeface="+mn-cs"/>
                        </a:rPr>
                        <a:t>Television has a harmful effect on society.</a:t>
                      </a:r>
                      <a:endParaRPr lang="en-IN" sz="1000" dirty="0"/>
                    </a:p>
                  </a:txBody>
                  <a:tcPr/>
                </a:tc>
              </a:tr>
            </a:tbl>
          </a:graphicData>
        </a:graphic>
      </p:graphicFrame>
    </p:spTree>
    <p:extLst>
      <p:ext uri="{BB962C8B-B14F-4D97-AF65-F5344CB8AC3E}">
        <p14:creationId xmlns:p14="http://schemas.microsoft.com/office/powerpoint/2010/main" val="23438636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CRITICAL REASONING QUESTIONS </a:t>
            </a:r>
            <a:endParaRPr lang="en-IN" dirty="0"/>
          </a:p>
        </p:txBody>
      </p:sp>
      <p:graphicFrame>
        <p:nvGraphicFramePr>
          <p:cNvPr id="13" name="Table 12"/>
          <p:cNvGraphicFramePr>
            <a:graphicFrameLocks noGrp="1"/>
          </p:cNvGraphicFramePr>
          <p:nvPr>
            <p:extLst>
              <p:ext uri="{D42A27DB-BD31-4B8C-83A1-F6EECF244321}">
                <p14:modId xmlns:p14="http://schemas.microsoft.com/office/powerpoint/2010/main" val="2143716957"/>
              </p:ext>
            </p:extLst>
          </p:nvPr>
        </p:nvGraphicFramePr>
        <p:xfrm>
          <a:off x="107504" y="692696"/>
          <a:ext cx="8856984" cy="4937900"/>
        </p:xfrm>
        <a:graphic>
          <a:graphicData uri="http://schemas.openxmlformats.org/drawingml/2006/table">
            <a:tbl>
              <a:tblPr firstRow="1" bandRow="1">
                <a:tableStyleId>{5C22544A-7EE6-4342-B048-85BDC9FD1C3A}</a:tableStyleId>
              </a:tblPr>
              <a:tblGrid>
                <a:gridCol w="2952328"/>
                <a:gridCol w="2952328"/>
                <a:gridCol w="2952328"/>
              </a:tblGrid>
              <a:tr h="532397">
                <a:tc>
                  <a:txBody>
                    <a:bodyPr/>
                    <a:lstStyle/>
                    <a:p>
                      <a:pPr algn="ctr"/>
                      <a:r>
                        <a:rPr lang="en-US" dirty="0" smtClean="0"/>
                        <a:t>PROVE</a:t>
                      </a:r>
                      <a:endParaRPr lang="en-IN" dirty="0"/>
                    </a:p>
                  </a:txBody>
                  <a:tcPr/>
                </a:tc>
                <a:tc>
                  <a:txBody>
                    <a:bodyPr/>
                    <a:lstStyle/>
                    <a:p>
                      <a:pPr algn="ctr"/>
                      <a:r>
                        <a:rPr lang="en-US" dirty="0" smtClean="0"/>
                        <a:t>HELP</a:t>
                      </a:r>
                      <a:endParaRPr lang="en-IN" dirty="0"/>
                    </a:p>
                  </a:txBody>
                  <a:tcPr/>
                </a:tc>
                <a:tc>
                  <a:txBody>
                    <a:bodyPr/>
                    <a:lstStyle/>
                    <a:p>
                      <a:pPr algn="ctr"/>
                      <a:r>
                        <a:rPr lang="en-US" dirty="0" smtClean="0"/>
                        <a:t>HURT</a:t>
                      </a:r>
                      <a:endParaRPr lang="en-IN" dirty="0"/>
                    </a:p>
                  </a:txBody>
                  <a:tcPr/>
                </a:tc>
              </a:tr>
              <a:tr h="1771859">
                <a:tc>
                  <a:txBody>
                    <a:bodyPr/>
                    <a:lstStyle/>
                    <a:p>
                      <a:r>
                        <a:rPr lang="en-US" sz="1100" b="1" dirty="0" smtClean="0"/>
                        <a:t>Must accept the stimulus</a:t>
                      </a:r>
                      <a:r>
                        <a:rPr lang="en-US" sz="1100" dirty="0" smtClean="0"/>
                        <a:t> –</a:t>
                      </a:r>
                      <a:r>
                        <a:rPr lang="en-US" sz="1100" baseline="0" dirty="0" smtClean="0"/>
                        <a:t> even if it contains an error in reasoning – and use it to prove that one of the answer choices must be true </a:t>
                      </a:r>
                    </a:p>
                    <a:p>
                      <a:endParaRPr lang="en-US" sz="1100" baseline="0" dirty="0" smtClean="0"/>
                    </a:p>
                    <a:p>
                      <a:r>
                        <a:rPr lang="en-US" sz="1100" baseline="0" dirty="0" smtClean="0"/>
                        <a:t>Any information in an answer choice that does not appear either directly in the stimulus or as a combination of the items in the stimulus will be incorrect </a:t>
                      </a:r>
                      <a:endParaRPr lang="en-IN" sz="1100" dirty="0"/>
                    </a:p>
                  </a:txBody>
                  <a:tcPr/>
                </a:tc>
                <a:tc>
                  <a:txBody>
                    <a:bodyPr/>
                    <a:lstStyle/>
                    <a:p>
                      <a:r>
                        <a:rPr lang="en-US" sz="1100" dirty="0" smtClean="0"/>
                        <a:t>Reasoning errors are often present in the stimulus; you may use</a:t>
                      </a:r>
                      <a:r>
                        <a:rPr lang="en-US" sz="1100" baseline="0" dirty="0" smtClean="0"/>
                        <a:t> the “new” information provided in the answer choices to strengthen/support the argument </a:t>
                      </a:r>
                      <a:endParaRPr lang="en-IN"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t>Reasoning errors are often present in the stimulus; you may use</a:t>
                      </a:r>
                      <a:r>
                        <a:rPr lang="en-US" sz="1100" baseline="0" dirty="0" smtClean="0"/>
                        <a:t> the “new” information provided in the answer choices to weaken the argument </a:t>
                      </a:r>
                      <a:endParaRPr lang="en-IN" sz="1100" dirty="0" smtClean="0"/>
                    </a:p>
                    <a:p>
                      <a:endParaRPr lang="en-IN" sz="1100" dirty="0"/>
                    </a:p>
                  </a:txBody>
                  <a:tcPr/>
                </a:tc>
              </a:tr>
              <a:tr h="504056">
                <a:tc>
                  <a:txBody>
                    <a:bodyPr/>
                    <a:lstStyle/>
                    <a:p>
                      <a:r>
                        <a:rPr lang="en-US" sz="1100" dirty="0" smtClean="0"/>
                        <a:t>Must be true/ Inference </a:t>
                      </a:r>
                      <a:endParaRPr lang="en-IN" sz="1100" dirty="0"/>
                    </a:p>
                  </a:txBody>
                  <a:tcPr>
                    <a:solidFill>
                      <a:srgbClr val="92D050"/>
                    </a:solidFill>
                  </a:tcPr>
                </a:tc>
                <a:tc>
                  <a:txBody>
                    <a:bodyPr/>
                    <a:lstStyle/>
                    <a:p>
                      <a:r>
                        <a:rPr lang="en-US" sz="1100" dirty="0" smtClean="0"/>
                        <a:t>Assumption</a:t>
                      </a:r>
                      <a:endParaRPr lang="en-IN" sz="1100" dirty="0"/>
                    </a:p>
                  </a:txBody>
                  <a:tcPr>
                    <a:solidFill>
                      <a:srgbClr val="92D050"/>
                    </a:solidFill>
                  </a:tcPr>
                </a:tc>
                <a:tc>
                  <a:txBody>
                    <a:bodyPr/>
                    <a:lstStyle/>
                    <a:p>
                      <a:r>
                        <a:rPr lang="en-US" sz="1100" dirty="0" smtClean="0"/>
                        <a:t>Weaken </a:t>
                      </a:r>
                      <a:endParaRPr lang="en-IN" sz="1100" dirty="0"/>
                    </a:p>
                  </a:txBody>
                  <a:tcPr>
                    <a:solidFill>
                      <a:srgbClr val="92D050"/>
                    </a:solidFill>
                  </a:tcPr>
                </a:tc>
              </a:tr>
              <a:tr h="532397">
                <a:tc>
                  <a:txBody>
                    <a:bodyPr/>
                    <a:lstStyle/>
                    <a:p>
                      <a:r>
                        <a:rPr lang="en-US" sz="1100" dirty="0" smtClean="0"/>
                        <a:t>Main point </a:t>
                      </a:r>
                      <a:endParaRPr lang="en-IN" sz="1100" dirty="0"/>
                    </a:p>
                  </a:txBody>
                  <a:tcPr>
                    <a:solidFill>
                      <a:schemeClr val="bg1">
                        <a:lumMod val="85000"/>
                      </a:schemeClr>
                    </a:solidFill>
                  </a:tcPr>
                </a:tc>
                <a:tc>
                  <a:txBody>
                    <a:bodyPr/>
                    <a:lstStyle/>
                    <a:p>
                      <a:r>
                        <a:rPr lang="en-US" sz="1100" dirty="0" smtClean="0"/>
                        <a:t>Strengthen/support</a:t>
                      </a:r>
                      <a:endParaRPr lang="en-IN" sz="1100" dirty="0"/>
                    </a:p>
                  </a:txBody>
                  <a:tcPr>
                    <a:solidFill>
                      <a:srgbClr val="92D050"/>
                    </a:solidFill>
                  </a:tcPr>
                </a:tc>
                <a:tc>
                  <a:txBody>
                    <a:bodyPr/>
                    <a:lstStyle/>
                    <a:p>
                      <a:endParaRPr lang="en-IN" sz="1100" dirty="0"/>
                    </a:p>
                  </a:txBody>
                  <a:tcPr>
                    <a:solidFill>
                      <a:schemeClr val="bg1">
                        <a:lumMod val="85000"/>
                      </a:schemeClr>
                    </a:solidFill>
                  </a:tcPr>
                </a:tc>
              </a:tr>
              <a:tr h="532397">
                <a:tc>
                  <a:txBody>
                    <a:bodyPr/>
                    <a:lstStyle/>
                    <a:p>
                      <a:r>
                        <a:rPr lang="en-US" sz="1100" dirty="0" smtClean="0"/>
                        <a:t>Method of reasoning</a:t>
                      </a:r>
                      <a:endParaRPr lang="en-IN" sz="1100" dirty="0"/>
                    </a:p>
                  </a:txBody>
                  <a:tcPr>
                    <a:solidFill>
                      <a:schemeClr val="bg1">
                        <a:lumMod val="85000"/>
                      </a:schemeClr>
                    </a:solidFill>
                  </a:tcPr>
                </a:tc>
                <a:tc>
                  <a:txBody>
                    <a:bodyPr/>
                    <a:lstStyle/>
                    <a:p>
                      <a:r>
                        <a:rPr lang="en-US" sz="1100" dirty="0" smtClean="0"/>
                        <a:t>Paradox </a:t>
                      </a:r>
                      <a:endParaRPr lang="en-IN" sz="1100" dirty="0"/>
                    </a:p>
                  </a:txBody>
                  <a:tcPr>
                    <a:solidFill>
                      <a:schemeClr val="bg1">
                        <a:lumMod val="85000"/>
                      </a:schemeClr>
                    </a:solidFill>
                  </a:tcPr>
                </a:tc>
                <a:tc>
                  <a:txBody>
                    <a:bodyPr/>
                    <a:lstStyle/>
                    <a:p>
                      <a:endParaRPr lang="en-IN" sz="1100" dirty="0"/>
                    </a:p>
                  </a:txBody>
                  <a:tcPr>
                    <a:solidFill>
                      <a:schemeClr val="bg1">
                        <a:lumMod val="85000"/>
                      </a:schemeClr>
                    </a:solidFill>
                  </a:tcPr>
                </a:tc>
              </a:tr>
              <a:tr h="532397">
                <a:tc>
                  <a:txBody>
                    <a:bodyPr/>
                    <a:lstStyle/>
                    <a:p>
                      <a:r>
                        <a:rPr lang="en-US" sz="1100" dirty="0" smtClean="0"/>
                        <a:t>Flaw in reasoning</a:t>
                      </a:r>
                      <a:endParaRPr lang="en-IN" sz="1100" dirty="0"/>
                    </a:p>
                  </a:txBody>
                  <a:tcPr>
                    <a:solidFill>
                      <a:schemeClr val="bg1">
                        <a:lumMod val="85000"/>
                      </a:schemeClr>
                    </a:solidFill>
                  </a:tcPr>
                </a:tc>
                <a:tc>
                  <a:txBody>
                    <a:bodyPr/>
                    <a:lstStyle/>
                    <a:p>
                      <a:endParaRPr lang="en-IN" sz="1100" dirty="0"/>
                    </a:p>
                  </a:txBody>
                  <a:tcPr>
                    <a:solidFill>
                      <a:schemeClr val="bg1">
                        <a:lumMod val="85000"/>
                      </a:schemeClr>
                    </a:solidFill>
                  </a:tcPr>
                </a:tc>
                <a:tc>
                  <a:txBody>
                    <a:bodyPr/>
                    <a:lstStyle/>
                    <a:p>
                      <a:endParaRPr lang="en-IN" sz="1100" dirty="0"/>
                    </a:p>
                  </a:txBody>
                  <a:tcPr>
                    <a:solidFill>
                      <a:schemeClr val="bg1">
                        <a:lumMod val="85000"/>
                      </a:schemeClr>
                    </a:solidFill>
                  </a:tcPr>
                </a:tc>
              </a:tr>
              <a:tr h="532397">
                <a:tc>
                  <a:txBody>
                    <a:bodyPr/>
                    <a:lstStyle/>
                    <a:p>
                      <a:r>
                        <a:rPr lang="en-US" sz="1100" dirty="0" smtClean="0"/>
                        <a:t>Parallel</a:t>
                      </a:r>
                      <a:r>
                        <a:rPr lang="en-US" sz="1100" baseline="0" dirty="0" smtClean="0"/>
                        <a:t> reasoning</a:t>
                      </a:r>
                      <a:endParaRPr lang="en-IN" sz="1100" dirty="0"/>
                    </a:p>
                  </a:txBody>
                  <a:tcPr>
                    <a:solidFill>
                      <a:schemeClr val="bg1">
                        <a:lumMod val="85000"/>
                      </a:schemeClr>
                    </a:solidFill>
                  </a:tcPr>
                </a:tc>
                <a:tc>
                  <a:txBody>
                    <a:bodyPr/>
                    <a:lstStyle/>
                    <a:p>
                      <a:endParaRPr lang="en-IN" sz="1100" dirty="0"/>
                    </a:p>
                  </a:txBody>
                  <a:tcPr>
                    <a:solidFill>
                      <a:schemeClr val="bg1">
                        <a:lumMod val="85000"/>
                      </a:schemeClr>
                    </a:solidFill>
                  </a:tcPr>
                </a:tc>
                <a:tc>
                  <a:txBody>
                    <a:bodyPr/>
                    <a:lstStyle/>
                    <a:p>
                      <a:endParaRPr lang="en-IN" sz="1100" dirty="0"/>
                    </a:p>
                  </a:txBody>
                  <a:tcPr>
                    <a:solidFill>
                      <a:schemeClr val="bg1">
                        <a:lumMod val="85000"/>
                      </a:schemeClr>
                    </a:solidFill>
                  </a:tcPr>
                </a:tc>
              </a:tr>
            </a:tbl>
          </a:graphicData>
        </a:graphic>
      </p:graphicFrame>
    </p:spTree>
    <p:extLst>
      <p:ext uri="{BB962C8B-B14F-4D97-AF65-F5344CB8AC3E}">
        <p14:creationId xmlns:p14="http://schemas.microsoft.com/office/powerpoint/2010/main" val="10691700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 MUST BE TRUE/ INFERENCE </a:t>
            </a:r>
            <a:endParaRPr lang="en-IN" dirty="0">
              <a:solidFill>
                <a:srgbClr val="FFFF00"/>
              </a:solidFill>
            </a:endParaRPr>
          </a:p>
        </p:txBody>
      </p:sp>
      <p:sp>
        <p:nvSpPr>
          <p:cNvPr id="7" name="Rectangle 6"/>
          <p:cNvSpPr/>
          <p:nvPr/>
        </p:nvSpPr>
        <p:spPr>
          <a:xfrm>
            <a:off x="1800880" y="736669"/>
            <a:ext cx="3132348" cy="803886"/>
          </a:xfrm>
          <a:prstGeom prst="rect">
            <a:avLst/>
          </a:prstGeom>
          <a:solidFill>
            <a:srgbClr val="92D050">
              <a:alpha val="67000"/>
            </a:srgb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US" sz="1000" b="1" dirty="0" smtClean="0">
                <a:solidFill>
                  <a:schemeClr val="tx1"/>
                </a:solidFill>
              </a:rPr>
              <a:t>Paraphrased answers - </a:t>
            </a:r>
            <a:r>
              <a:rPr lang="en-IN" sz="1000" dirty="0">
                <a:solidFill>
                  <a:schemeClr val="tx1"/>
                </a:solidFill>
              </a:rPr>
              <a:t>answers that restate a portion of the stimulus </a:t>
            </a:r>
            <a:r>
              <a:rPr lang="en-IN" sz="1000" dirty="0" smtClean="0">
                <a:solidFill>
                  <a:schemeClr val="tx1"/>
                </a:solidFill>
              </a:rPr>
              <a:t>in  different terms. Because </a:t>
            </a:r>
            <a:r>
              <a:rPr lang="en-IN" sz="1000" dirty="0">
                <a:solidFill>
                  <a:schemeClr val="tx1"/>
                </a:solidFill>
              </a:rPr>
              <a:t>the language is not exactly the same as in </a:t>
            </a:r>
            <a:r>
              <a:rPr lang="en-IN" sz="1000" dirty="0" smtClean="0">
                <a:solidFill>
                  <a:schemeClr val="tx1"/>
                </a:solidFill>
              </a:rPr>
              <a:t>the stimulus</a:t>
            </a:r>
            <a:r>
              <a:rPr lang="en-IN" sz="1000" dirty="0">
                <a:solidFill>
                  <a:schemeClr val="tx1"/>
                </a:solidFill>
              </a:rPr>
              <a:t>, </a:t>
            </a:r>
            <a:r>
              <a:rPr lang="en-IN" sz="1000" dirty="0" smtClean="0">
                <a:solidFill>
                  <a:schemeClr val="tx1"/>
                </a:solidFill>
              </a:rPr>
              <a:t>paraphrased </a:t>
            </a:r>
            <a:r>
              <a:rPr lang="en-IN" sz="1000" dirty="0">
                <a:solidFill>
                  <a:schemeClr val="tx1"/>
                </a:solidFill>
              </a:rPr>
              <a:t>a</a:t>
            </a:r>
            <a:r>
              <a:rPr lang="en-IN" sz="1000" dirty="0" smtClean="0">
                <a:solidFill>
                  <a:schemeClr val="tx1"/>
                </a:solidFill>
              </a:rPr>
              <a:t>nswers </a:t>
            </a:r>
            <a:r>
              <a:rPr lang="en-IN" sz="1000" dirty="0">
                <a:solidFill>
                  <a:schemeClr val="tx1"/>
                </a:solidFill>
              </a:rPr>
              <a:t>can be easy to miss</a:t>
            </a:r>
            <a:endParaRPr lang="en-US" sz="1000" b="1" dirty="0" smtClean="0">
              <a:solidFill>
                <a:schemeClr val="tx1"/>
              </a:solidFill>
            </a:endParaRPr>
          </a:p>
        </p:txBody>
      </p:sp>
      <p:sp>
        <p:nvSpPr>
          <p:cNvPr id="4" name="Rectangle 3"/>
          <p:cNvSpPr/>
          <p:nvPr/>
        </p:nvSpPr>
        <p:spPr>
          <a:xfrm>
            <a:off x="107505" y="1135354"/>
            <a:ext cx="1224135" cy="720080"/>
          </a:xfrm>
          <a:prstGeom prst="rect">
            <a:avLst/>
          </a:prstGeom>
          <a:solidFill>
            <a:srgbClr val="00B05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000" dirty="0" smtClean="0"/>
              <a:t>CORRECT ANSWERS</a:t>
            </a:r>
            <a:endParaRPr lang="en-IN" sz="1000" dirty="0"/>
          </a:p>
        </p:txBody>
      </p:sp>
      <p:sp>
        <p:nvSpPr>
          <p:cNvPr id="8" name="Rectangle 7"/>
          <p:cNvSpPr/>
          <p:nvPr/>
        </p:nvSpPr>
        <p:spPr>
          <a:xfrm>
            <a:off x="1805438" y="1550121"/>
            <a:ext cx="3127790" cy="720080"/>
          </a:xfrm>
          <a:prstGeom prst="rect">
            <a:avLst/>
          </a:prstGeom>
          <a:solidFill>
            <a:srgbClr val="92D050">
              <a:alpha val="67000"/>
            </a:srgb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US" sz="1000" b="1" dirty="0" smtClean="0">
                <a:solidFill>
                  <a:schemeClr val="tx1"/>
                </a:solidFill>
              </a:rPr>
              <a:t>Combination answers - </a:t>
            </a:r>
            <a:r>
              <a:rPr lang="en-US" sz="1000" dirty="0" smtClean="0">
                <a:solidFill>
                  <a:schemeClr val="tx1"/>
                </a:solidFill>
              </a:rPr>
              <a:t>Answers that result from combining two or more statements in the stimulus</a:t>
            </a:r>
            <a:endParaRPr lang="en-IN" sz="1000" dirty="0">
              <a:solidFill>
                <a:schemeClr val="tx1"/>
              </a:solidFill>
            </a:endParaRPr>
          </a:p>
        </p:txBody>
      </p:sp>
      <p:cxnSp>
        <p:nvCxnSpPr>
          <p:cNvPr id="10" name="Elbow Connector 9"/>
          <p:cNvCxnSpPr>
            <a:stCxn id="4" idx="3"/>
            <a:endCxn id="7" idx="1"/>
          </p:cNvCxnSpPr>
          <p:nvPr/>
        </p:nvCxnSpPr>
        <p:spPr>
          <a:xfrm flipV="1">
            <a:off x="1331640" y="1138612"/>
            <a:ext cx="469240" cy="356782"/>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11" name="Elbow Connector 10"/>
          <p:cNvCxnSpPr>
            <a:stCxn id="4" idx="3"/>
            <a:endCxn id="8" idx="1"/>
          </p:cNvCxnSpPr>
          <p:nvPr/>
        </p:nvCxnSpPr>
        <p:spPr>
          <a:xfrm>
            <a:off x="1331640" y="1495394"/>
            <a:ext cx="473798" cy="414767"/>
          </a:xfrm>
          <a:prstGeom prst="bentConnector3">
            <a:avLst/>
          </a:prstGeom>
          <a:ln>
            <a:tailEnd type="arrow"/>
          </a:ln>
        </p:spPr>
        <p:style>
          <a:lnRef idx="1">
            <a:schemeClr val="dk1"/>
          </a:lnRef>
          <a:fillRef idx="0">
            <a:schemeClr val="dk1"/>
          </a:fillRef>
          <a:effectRef idx="0">
            <a:schemeClr val="dk1"/>
          </a:effectRef>
          <a:fontRef idx="minor">
            <a:schemeClr val="tx1"/>
          </a:fontRef>
        </p:style>
      </p:cxnSp>
      <p:sp>
        <p:nvSpPr>
          <p:cNvPr id="42" name="Folded Corner 41"/>
          <p:cNvSpPr/>
          <p:nvPr/>
        </p:nvSpPr>
        <p:spPr>
          <a:xfrm>
            <a:off x="5508104" y="736670"/>
            <a:ext cx="3384376" cy="1533532"/>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00" u="sng" dirty="0" smtClean="0"/>
          </a:p>
          <a:p>
            <a:r>
              <a:rPr lang="en-US" sz="1000" u="sng" dirty="0" smtClean="0"/>
              <a:t>Things to keep in mind</a:t>
            </a:r>
          </a:p>
          <a:p>
            <a:pPr marL="171450" indent="-171450">
              <a:buFontTx/>
              <a:buChar char="-"/>
            </a:pPr>
            <a:r>
              <a:rPr lang="en-US" sz="1000" dirty="0" smtClean="0"/>
              <a:t>The stimulus comprises a set of facts ONLY, and the objective is to determine the conclusion based on the facts presented. NO ADDITIONAL ASSUMPTIONS MUST BE MADE </a:t>
            </a:r>
          </a:p>
          <a:p>
            <a:pPr marL="171450" indent="-171450">
              <a:buFontTx/>
              <a:buChar char="-"/>
            </a:pPr>
            <a:r>
              <a:rPr lang="en-US" sz="1000" dirty="0"/>
              <a:t>Be careful of indicator and modifier words such as entirely, some, almost, all, could lead to, many , not, but . They define the scope (narrow or broad) and the tone of the argument. </a:t>
            </a:r>
          </a:p>
        </p:txBody>
      </p:sp>
      <p:graphicFrame>
        <p:nvGraphicFramePr>
          <p:cNvPr id="12" name="Table 11"/>
          <p:cNvGraphicFramePr>
            <a:graphicFrameLocks noGrp="1"/>
          </p:cNvGraphicFramePr>
          <p:nvPr>
            <p:extLst>
              <p:ext uri="{D42A27DB-BD31-4B8C-83A1-F6EECF244321}">
                <p14:modId xmlns:p14="http://schemas.microsoft.com/office/powerpoint/2010/main" val="3270032232"/>
              </p:ext>
            </p:extLst>
          </p:nvPr>
        </p:nvGraphicFramePr>
        <p:xfrm>
          <a:off x="179513" y="2348880"/>
          <a:ext cx="8784975" cy="4392281"/>
        </p:xfrm>
        <a:graphic>
          <a:graphicData uri="http://schemas.openxmlformats.org/drawingml/2006/table">
            <a:tbl>
              <a:tblPr firstRow="1" bandRow="1">
                <a:tableStyleId>{21E4AEA4-8DFA-4A89-87EB-49C32662AFE0}</a:tableStyleId>
              </a:tblPr>
              <a:tblGrid>
                <a:gridCol w="1224135"/>
                <a:gridCol w="7560840"/>
              </a:tblGrid>
              <a:tr h="265293">
                <a:tc gridSpan="2">
                  <a:txBody>
                    <a:bodyPr/>
                    <a:lstStyle/>
                    <a:p>
                      <a:pPr algn="ctr"/>
                      <a:r>
                        <a:rPr lang="en-US" sz="1100" dirty="0" smtClean="0"/>
                        <a:t>INCORRECT ANSWERS</a:t>
                      </a:r>
                      <a:endParaRPr lang="en-IN" sz="1100" dirty="0"/>
                    </a:p>
                  </a:txBody>
                  <a:tcPr/>
                </a:tc>
                <a:tc hMerge="1">
                  <a:txBody>
                    <a:bodyPr/>
                    <a:lstStyle/>
                    <a:p>
                      <a:pPr algn="ctr"/>
                      <a:endParaRPr lang="en-IN" sz="1100" dirty="0"/>
                    </a:p>
                  </a:txBody>
                  <a:tcPr/>
                </a:tc>
              </a:tr>
              <a:tr h="6708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1" kern="1200" dirty="0" smtClean="0">
                          <a:effectLst/>
                        </a:rPr>
                        <a:t>Answers</a:t>
                      </a:r>
                      <a:r>
                        <a:rPr lang="en-IN" sz="1000" b="1" kern="1200" baseline="0" dirty="0" smtClean="0">
                          <a:effectLst/>
                        </a:rPr>
                        <a:t> that are possible but not certain</a:t>
                      </a:r>
                      <a:r>
                        <a:rPr lang="en-IN" sz="1000" b="1" kern="1200" dirty="0" smtClean="0">
                          <a:effectLst/>
                        </a:rPr>
                        <a:t> </a:t>
                      </a:r>
                      <a:endParaRPr lang="en-IN" sz="1000" b="1" kern="1200" dirty="0" smtClean="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kern="1200" dirty="0" smtClean="0">
                          <a:effectLst/>
                        </a:rPr>
                        <a:t>Because the criteria in the question stem requires you to find an answer choice that Must Be True, answers that only could be true or are even likely to be true are incorrect. These answers are attractive because there is nothing demonstrably wrong with them (for example, they do not contain statements that are counter to the stimulus)</a:t>
                      </a:r>
                      <a:endParaRPr lang="en-IN" sz="1000" kern="1200" dirty="0" smtClean="0">
                        <a:solidFill>
                          <a:schemeClr val="dk1"/>
                        </a:solidFill>
                        <a:effectLst/>
                        <a:latin typeface="+mn-lt"/>
                        <a:ea typeface="+mn-ea"/>
                        <a:cs typeface="+mn-cs"/>
                      </a:endParaRPr>
                    </a:p>
                  </a:txBody>
                  <a:tcPr/>
                </a:tc>
              </a:tr>
              <a:tr h="9727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1" kern="1200" dirty="0" smtClean="0">
                          <a:effectLst/>
                        </a:rPr>
                        <a:t>Exaggerated answers</a:t>
                      </a:r>
                      <a:endParaRPr lang="en-US" sz="1000" b="1" kern="1200" dirty="0" smtClean="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000" b="1" kern="1200" dirty="0" smtClean="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effectLst/>
                        </a:rPr>
                        <a:t>These answers take information from the stimulus and then stretch that information to make a broader statement that is not supported</a:t>
                      </a:r>
                      <a:r>
                        <a:rPr lang="en-US" sz="1000" kern="1200" baseline="0" dirty="0" smtClean="0">
                          <a:effectLst/>
                        </a:rPr>
                        <a:t> by the stimulus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kern="1200" baseline="0" dirty="0" smtClean="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kern="1200" baseline="0" dirty="0" smtClean="0">
                          <a:effectLst/>
                        </a:rPr>
                        <a:t>For example, if the stimulus stated that “Some software vendors recently </a:t>
                      </a:r>
                      <a:r>
                        <a:rPr lang="en-IN" sz="1000" kern="1200" dirty="0" smtClean="0">
                          <a:effectLst/>
                        </a:rPr>
                        <a:t>implemented more rigorous licensing procedures”,</a:t>
                      </a:r>
                      <a:r>
                        <a:rPr lang="en-IN" sz="1000" kern="1200" baseline="0" dirty="0" smtClean="0">
                          <a:effectLst/>
                        </a:rPr>
                        <a:t> a</a:t>
                      </a:r>
                      <a:r>
                        <a:rPr lang="en-IN" sz="1000" kern="1200" dirty="0" smtClean="0">
                          <a:effectLst/>
                        </a:rPr>
                        <a:t>n incorrect answer would exaggerate one or more of the elements: “Most software vendors recently implemented more rigorous licensing procedures.”</a:t>
                      </a:r>
                      <a:endParaRPr lang="en-IN" sz="1000" kern="1200" dirty="0" smtClean="0">
                        <a:solidFill>
                          <a:schemeClr val="dk1"/>
                        </a:solidFill>
                        <a:effectLst/>
                        <a:latin typeface="+mn-lt"/>
                        <a:ea typeface="+mn-ea"/>
                        <a:cs typeface="+mn-cs"/>
                      </a:endParaRPr>
                    </a:p>
                  </a:txBody>
                  <a:tcPr/>
                </a:tc>
              </a:tr>
              <a:tr h="8663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1" kern="1200" dirty="0" smtClean="0">
                          <a:effectLst/>
                        </a:rPr>
                        <a:t>Answers that present so-called “new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kern="1200" dirty="0" smtClean="0">
                        <a:effectLst/>
                      </a:endParaRPr>
                    </a:p>
                    <a:p>
                      <a:endParaRPr lang="en-US" sz="1000" b="1"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kern="1200" dirty="0" smtClean="0">
                          <a:effectLst/>
                        </a:rPr>
                        <a:t>For example, if the stimulus discusses the economic policies of Japan, be careful with an answer that mentions U.S. economic policy. Look closely at the stimulus—does the information about Japanese economic policy apply to the 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000" kern="1200" dirty="0" smtClean="0">
                          <a:effectLst/>
                        </a:rPr>
                        <a:t>Do not eliminate if the answer</a:t>
                      </a:r>
                      <a:r>
                        <a:rPr lang="en-IN" sz="1000" kern="1200" baseline="0" dirty="0" smtClean="0">
                          <a:effectLst/>
                        </a:rPr>
                        <a:t> </a:t>
                      </a:r>
                      <a:r>
                        <a:rPr lang="en-IN" sz="1000" kern="1200" dirty="0" smtClean="0">
                          <a:effectLst/>
                        </a:rPr>
                        <a:t>falls within the sphere of a term or concept in the stimulus, or if it is a consequence of combining stimulus elements</a:t>
                      </a:r>
                      <a:endParaRPr lang="en-IN" sz="1000" b="1" kern="1200" dirty="0" smtClean="0">
                        <a:solidFill>
                          <a:schemeClr val="dk1"/>
                        </a:solidFill>
                        <a:effectLst/>
                        <a:latin typeface="+mn-lt"/>
                        <a:ea typeface="+mn-ea"/>
                        <a:cs typeface="+mn-cs"/>
                      </a:endParaRPr>
                    </a:p>
                  </a:txBody>
                  <a:tcPr/>
                </a:tc>
              </a:tr>
              <a:tr h="451480">
                <a:tc>
                  <a:txBody>
                    <a:bodyPr/>
                    <a:lstStyle/>
                    <a:p>
                      <a:r>
                        <a:rPr lang="en-US" sz="1000" b="1" dirty="0" smtClean="0"/>
                        <a:t>Reverse answers </a:t>
                      </a:r>
                      <a:endParaRPr lang="en-US" sz="1000" b="1" baseline="0" dirty="0" smtClean="0"/>
                    </a:p>
                  </a:txBody>
                  <a:tcPr/>
                </a:tc>
                <a:tc>
                  <a:txBody>
                    <a:bodyPr/>
                    <a:lstStyle/>
                    <a:p>
                      <a:r>
                        <a:rPr lang="en-IN" sz="1000" u="none" strike="noStrike" kern="1200" baseline="0" dirty="0" smtClean="0"/>
                        <a:t>The stimulus might state, “Many people have some type of security system in their home.” </a:t>
                      </a:r>
                    </a:p>
                    <a:p>
                      <a:r>
                        <a:rPr lang="en-IN" sz="1000" u="none" strike="noStrike" kern="1200" baseline="0" dirty="0" smtClean="0"/>
                        <a:t>An incorrect answer then reverses the elements: “Some people have many types of security systems in their home.”</a:t>
                      </a:r>
                      <a:endParaRPr lang="en-US" sz="1000" b="1" i="0" u="none" strike="noStrike" kern="1200" baseline="0" dirty="0" smtClean="0">
                        <a:solidFill>
                          <a:schemeClr val="dk1"/>
                        </a:solidFill>
                        <a:latin typeface="+mn-lt"/>
                        <a:ea typeface="+mn-ea"/>
                        <a:cs typeface="+mn-cs"/>
                      </a:endParaRPr>
                    </a:p>
                  </a:txBody>
                  <a:tcPr/>
                </a:tc>
              </a:tr>
              <a:tr h="504056">
                <a:tc>
                  <a:txBody>
                    <a:bodyPr/>
                    <a:lstStyle/>
                    <a:p>
                      <a:r>
                        <a:rPr lang="en-US" sz="1000" b="1" dirty="0" smtClean="0"/>
                        <a:t>Shell Game</a:t>
                      </a:r>
                      <a:r>
                        <a:rPr lang="en-US" sz="1000" b="1" baseline="0" dirty="0" smtClean="0"/>
                        <a:t> </a:t>
                      </a:r>
                      <a:endParaRPr lang="en-IN" sz="10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kern="1200" baseline="0" dirty="0" smtClean="0">
                          <a:effectLst/>
                        </a:rPr>
                        <a:t>O</a:t>
                      </a:r>
                      <a:r>
                        <a:rPr lang="en-IN" sz="1000" kern="1200" dirty="0" smtClean="0">
                          <a:effectLst/>
                        </a:rPr>
                        <a:t>ccurs when an idea or concept is raised in the stimulus and then a very similar idea appears in the answer choice, but the idea is changed just enough to be incorrect but still attractive</a:t>
                      </a:r>
                      <a:endParaRPr lang="en-IN" sz="1000" dirty="0" smtClean="0"/>
                    </a:p>
                  </a:txBody>
                  <a:tcPr/>
                </a:tc>
              </a:tr>
              <a:tr h="265293">
                <a:tc>
                  <a:txBody>
                    <a:bodyPr/>
                    <a:lstStyle/>
                    <a:p>
                      <a:r>
                        <a:rPr lang="en-US" sz="1000" b="1" dirty="0" smtClean="0"/>
                        <a:t>Opposite answer</a:t>
                      </a:r>
                      <a:r>
                        <a:rPr lang="en-US" sz="1000" b="1" baseline="0" dirty="0" smtClean="0"/>
                        <a:t> </a:t>
                      </a:r>
                      <a:endParaRPr lang="en-IN" sz="10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u="none" strike="noStrike" kern="1200" baseline="0" dirty="0" smtClean="0"/>
                        <a:t>Opposite of the stated facts of the stimulus. Example, stimulus shows that X caused Y, but answer choice states that Y caused X</a:t>
                      </a:r>
                      <a:endParaRPr lang="en-IN" sz="1000" dirty="0" smtClean="0"/>
                    </a:p>
                  </a:txBody>
                  <a:tcPr/>
                </a:tc>
              </a:tr>
              <a:tr h="265293">
                <a:tc gridSpan="2">
                  <a:txBody>
                    <a:bodyPr/>
                    <a:lstStyle/>
                    <a:p>
                      <a:r>
                        <a:rPr lang="en-IN" sz="1000" u="none" strike="noStrike" kern="1200" baseline="0" dirty="0" smtClean="0"/>
                        <a:t>When a stimulus contains only the opinions of others, then in a Must Be True question you can eliminate any answer choice that makes a flat assertion without reference to those opinions</a:t>
                      </a:r>
                      <a:endParaRPr lang="en-IN" sz="1000" dirty="0" smtClean="0"/>
                    </a:p>
                  </a:txBody>
                  <a:tcPr/>
                </a:tc>
                <a:tc hMerge="1">
                  <a:txBody>
                    <a:bodyPr/>
                    <a:lstStyle/>
                    <a:p>
                      <a:endParaRPr lang="en-IN" sz="1000" dirty="0" smtClean="0"/>
                    </a:p>
                  </a:txBody>
                  <a:tcPr>
                    <a:solidFill>
                      <a:schemeClr val="bg2"/>
                    </a:solidFill>
                  </a:tcPr>
                </a:tc>
              </a:tr>
            </a:tbl>
          </a:graphicData>
        </a:graphic>
      </p:graphicFrame>
    </p:spTree>
    <p:extLst>
      <p:ext uri="{BB962C8B-B14F-4D97-AF65-F5344CB8AC3E}">
        <p14:creationId xmlns:p14="http://schemas.microsoft.com/office/powerpoint/2010/main" val="30099954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MUST BE TRUE – CONTINUED </a:t>
            </a:r>
            <a:endParaRPr lang="en-IN" b="1" dirty="0"/>
          </a:p>
        </p:txBody>
      </p:sp>
      <p:sp>
        <p:nvSpPr>
          <p:cNvPr id="3" name="TextBox 2"/>
          <p:cNvSpPr txBox="1"/>
          <p:nvPr/>
        </p:nvSpPr>
        <p:spPr>
          <a:xfrm>
            <a:off x="35496" y="699075"/>
            <a:ext cx="4896544" cy="246221"/>
          </a:xfrm>
          <a:prstGeom prst="rect">
            <a:avLst/>
          </a:prstGeom>
          <a:solidFill>
            <a:schemeClr val="bg1"/>
          </a:solidFill>
        </p:spPr>
        <p:txBody>
          <a:bodyPr wrap="square" rtlCol="0">
            <a:spAutoFit/>
          </a:bodyPr>
          <a:lstStyle/>
          <a:p>
            <a:endParaRPr lang="en-IN" sz="1000" dirty="0" smtClean="0"/>
          </a:p>
        </p:txBody>
      </p:sp>
      <p:graphicFrame>
        <p:nvGraphicFramePr>
          <p:cNvPr id="4" name="Table 3"/>
          <p:cNvGraphicFramePr>
            <a:graphicFrameLocks noGrp="1"/>
          </p:cNvGraphicFramePr>
          <p:nvPr>
            <p:extLst>
              <p:ext uri="{D42A27DB-BD31-4B8C-83A1-F6EECF244321}">
                <p14:modId xmlns:p14="http://schemas.microsoft.com/office/powerpoint/2010/main" val="224047509"/>
              </p:ext>
            </p:extLst>
          </p:nvPr>
        </p:nvGraphicFramePr>
        <p:xfrm>
          <a:off x="107504" y="719994"/>
          <a:ext cx="5112568" cy="5695068"/>
        </p:xfrm>
        <a:graphic>
          <a:graphicData uri="http://schemas.openxmlformats.org/drawingml/2006/table">
            <a:tbl>
              <a:tblPr firstRow="1" bandRow="1">
                <a:tableStyleId>{1FECB4D8-DB02-4DC6-A0A2-4F2EBAE1DC90}</a:tableStyleId>
              </a:tblPr>
              <a:tblGrid>
                <a:gridCol w="239099"/>
                <a:gridCol w="4873469"/>
              </a:tblGrid>
              <a:tr h="236360">
                <a:tc>
                  <a:txBody>
                    <a:bodyPr/>
                    <a:lstStyle/>
                    <a:p>
                      <a:endParaRPr lang="en-IN" sz="1000" dirty="0">
                        <a:solidFill>
                          <a:schemeClr val="tx1"/>
                        </a:solidFill>
                      </a:endParaRPr>
                    </a:p>
                  </a:txBody>
                  <a:tcPr>
                    <a:solidFill>
                      <a:schemeClr val="bg1"/>
                    </a:solidFill>
                  </a:tcPr>
                </a:tc>
                <a:tc>
                  <a:txBody>
                    <a:bodyPr/>
                    <a:lstStyle/>
                    <a:p>
                      <a:r>
                        <a:rPr lang="en-IN" sz="1000" b="0" dirty="0" smtClean="0">
                          <a:solidFill>
                            <a:schemeClr val="tx1"/>
                          </a:solidFill>
                        </a:rPr>
                        <a:t>Flavonoids are a common component of almost all plants, but a specific variety of flavonoid in apples has been found to be an antioxidant. Antioxidants are known to be a factor in the prevention of heart disease</a:t>
                      </a:r>
                    </a:p>
                    <a:p>
                      <a:endParaRPr lang="en-IN" sz="1000" b="0" dirty="0" smtClean="0">
                        <a:solidFill>
                          <a:schemeClr val="tx1"/>
                        </a:solidFill>
                      </a:endParaRPr>
                    </a:p>
                    <a:p>
                      <a:r>
                        <a:rPr lang="en-IN" sz="1000" b="0" dirty="0" smtClean="0">
                          <a:solidFill>
                            <a:schemeClr val="tx1"/>
                          </a:solidFill>
                        </a:rPr>
                        <a:t>Which one of the following can be properly inferred from the passage?</a:t>
                      </a:r>
                    </a:p>
                    <a:p>
                      <a:pPr marL="228600" indent="-228600">
                        <a:buAutoNum type="alphaUcPeriod"/>
                      </a:pPr>
                      <a:r>
                        <a:rPr lang="en-IN" sz="1000" b="0" dirty="0" smtClean="0">
                          <a:solidFill>
                            <a:schemeClr val="tx1"/>
                          </a:solidFill>
                        </a:rPr>
                        <a:t>A diet composed largely of fruits and vegetables will help to prevent heart disease</a:t>
                      </a:r>
                    </a:p>
                    <a:p>
                      <a:pPr marL="228600" indent="-228600">
                        <a:buAutoNum type="alphaUcPeriod"/>
                      </a:pPr>
                      <a:r>
                        <a:rPr lang="en-IN" sz="1000" b="0" dirty="0" smtClean="0">
                          <a:solidFill>
                            <a:schemeClr val="tx1"/>
                          </a:solidFill>
                        </a:rPr>
                        <a:t>Flavonoids are essential to preventing heart disease</a:t>
                      </a:r>
                    </a:p>
                    <a:p>
                      <a:pPr marL="228600" indent="-228600">
                        <a:buAutoNum type="alphaUcPeriod"/>
                      </a:pPr>
                      <a:r>
                        <a:rPr lang="en-IN" sz="1000" b="0" dirty="0" smtClean="0">
                          <a:solidFill>
                            <a:schemeClr val="tx1"/>
                          </a:solidFill>
                        </a:rPr>
                        <a:t>Eating at least one apple each day will prevent heart disease</a:t>
                      </a:r>
                    </a:p>
                    <a:p>
                      <a:pPr marL="228600" indent="-228600">
                        <a:buAutoNum type="alphaUcPeriod"/>
                      </a:pPr>
                      <a:r>
                        <a:rPr lang="en-IN" sz="1000" b="0" dirty="0" smtClean="0">
                          <a:solidFill>
                            <a:schemeClr val="tx1"/>
                          </a:solidFill>
                        </a:rPr>
                        <a:t>At least one type of flavonoid helps to prevent heart disease</a:t>
                      </a:r>
                    </a:p>
                    <a:p>
                      <a:pPr marL="228600" indent="-228600">
                        <a:buAutoNum type="alphaUcPeriod"/>
                      </a:pPr>
                      <a:r>
                        <a:rPr lang="en-IN" sz="1000" b="0" dirty="0" smtClean="0">
                          <a:solidFill>
                            <a:schemeClr val="tx1"/>
                          </a:solidFill>
                        </a:rPr>
                        <a:t>A diet deficient in antioxidants is a common cause of heart disease</a:t>
                      </a:r>
                    </a:p>
                    <a:p>
                      <a:endParaRPr lang="en-US" sz="1000" b="0" dirty="0" smtClean="0">
                        <a:solidFill>
                          <a:schemeClr val="tx1"/>
                        </a:solidFill>
                      </a:endParaRPr>
                    </a:p>
                    <a:p>
                      <a:r>
                        <a:rPr lang="en-IN" sz="1000" b="0" dirty="0" smtClean="0">
                          <a:solidFill>
                            <a:schemeClr val="tx1"/>
                          </a:solidFill>
                        </a:rPr>
                        <a:t>1</a:t>
                      </a:r>
                      <a:r>
                        <a:rPr lang="en-IN" sz="1000" b="0" baseline="30000" dirty="0" smtClean="0">
                          <a:solidFill>
                            <a:schemeClr val="tx1"/>
                          </a:solidFill>
                        </a:rPr>
                        <a:t>st</a:t>
                      </a:r>
                      <a:r>
                        <a:rPr lang="en-IN" sz="1000" b="0" dirty="0" smtClean="0">
                          <a:solidFill>
                            <a:schemeClr val="tx1"/>
                          </a:solidFill>
                        </a:rPr>
                        <a:t> Statement: Flavonoids are a common component of almost all plants</a:t>
                      </a:r>
                    </a:p>
                    <a:p>
                      <a:r>
                        <a:rPr lang="en-IN" sz="1000" b="0" dirty="0" smtClean="0">
                          <a:solidFill>
                            <a:schemeClr val="tx1"/>
                          </a:solidFill>
                        </a:rPr>
                        <a:t>2</a:t>
                      </a:r>
                      <a:r>
                        <a:rPr lang="en-IN" sz="1000" b="0" baseline="30000" dirty="0" smtClean="0">
                          <a:solidFill>
                            <a:schemeClr val="tx1"/>
                          </a:solidFill>
                        </a:rPr>
                        <a:t>nd</a:t>
                      </a:r>
                      <a:r>
                        <a:rPr lang="en-IN" sz="1000" b="0" dirty="0" smtClean="0">
                          <a:solidFill>
                            <a:schemeClr val="tx1"/>
                          </a:solidFill>
                        </a:rPr>
                        <a:t> Statement: A specific variety of flavonoid in apples has been found to be an antioxidant</a:t>
                      </a:r>
                    </a:p>
                    <a:p>
                      <a:r>
                        <a:rPr lang="en-IN" sz="1000" b="0" dirty="0" smtClean="0">
                          <a:solidFill>
                            <a:schemeClr val="tx1"/>
                          </a:solidFill>
                        </a:rPr>
                        <a:t>3</a:t>
                      </a:r>
                      <a:r>
                        <a:rPr lang="en-IN" sz="1000" b="0" baseline="30000" dirty="0" smtClean="0">
                          <a:solidFill>
                            <a:schemeClr val="tx1"/>
                          </a:solidFill>
                        </a:rPr>
                        <a:t>rd</a:t>
                      </a:r>
                      <a:r>
                        <a:rPr lang="en-IN" sz="1000" b="0" dirty="0" smtClean="0">
                          <a:solidFill>
                            <a:schemeClr val="tx1"/>
                          </a:solidFill>
                        </a:rPr>
                        <a:t> Statement: Antioxidants are known to be a factor in the prevention of heart disease </a:t>
                      </a:r>
                    </a:p>
                  </a:txBody>
                  <a:tcPr>
                    <a:solidFill>
                      <a:schemeClr val="bg1"/>
                    </a:solidFill>
                  </a:tcPr>
                </a:tc>
              </a:tr>
              <a:tr h="1166080">
                <a:tc>
                  <a:txBody>
                    <a:bodyPr/>
                    <a:lstStyle/>
                    <a:p>
                      <a:r>
                        <a:rPr lang="en-US" sz="1000" dirty="0" smtClean="0">
                          <a:solidFill>
                            <a:schemeClr val="tx1"/>
                          </a:solidFill>
                        </a:rPr>
                        <a:t>A</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The answer choice could be true, but it is too broad to be supported by the facts: nowhere are we told that a diet of fruits and vegetables will help prevent heart disease. Perhaps apples are the only fruit with the antioxidant flavonoid and there is nothing beneficial about other fruits and vegetables. And, eating a diet of fruits and vegetables is no guarantee that the diet includes apples. Regardless, this answer choice can be especially attractive because it plays on the general perception that fruits and vegetables are good for you</a:t>
                      </a:r>
                    </a:p>
                  </a:txBody>
                  <a:tcPr>
                    <a:solidFill>
                      <a:schemeClr val="bg1"/>
                    </a:solidFill>
                  </a:tcPr>
                </a:tc>
              </a:tr>
              <a:tr h="384084">
                <a:tc>
                  <a:txBody>
                    <a:bodyPr/>
                    <a:lstStyle/>
                    <a:p>
                      <a:r>
                        <a:rPr lang="en-US" sz="1000" dirty="0" smtClean="0">
                          <a:solidFill>
                            <a:schemeClr val="tx1"/>
                          </a:solidFill>
                        </a:rPr>
                        <a:t>B</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Nothing in the stimulus supports the rather strong statement that flavonoids are essential to preventing heart disease</a:t>
                      </a:r>
                    </a:p>
                  </a:txBody>
                  <a:tcPr>
                    <a:solidFill>
                      <a:schemeClr val="bg1"/>
                    </a:solidFill>
                  </a:tcPr>
                </a:tc>
              </a:tr>
              <a:tr h="531809">
                <a:tc>
                  <a:txBody>
                    <a:bodyPr/>
                    <a:lstStyle/>
                    <a:p>
                      <a:r>
                        <a:rPr lang="en-US" sz="1000" dirty="0" smtClean="0">
                          <a:solidFill>
                            <a:schemeClr val="tx1"/>
                          </a:solidFill>
                        </a:rPr>
                        <a:t>C</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answer is incorrect because the language is too strong: the stimulus only stated that apples contain an element that was a factor in preventing heart disease, not that they definitely will prevent heart disease</a:t>
                      </a:r>
                    </a:p>
                  </a:txBody>
                  <a:tcPr>
                    <a:solidFill>
                      <a:schemeClr val="bg1"/>
                    </a:solidFill>
                  </a:tcPr>
                </a:tc>
              </a:tr>
              <a:tr h="679534">
                <a:tc>
                  <a:txBody>
                    <a:bodyPr/>
                    <a:lstStyle/>
                    <a:p>
                      <a:r>
                        <a:rPr lang="en-US" sz="1000" dirty="0" smtClean="0">
                          <a:solidFill>
                            <a:schemeClr val="tx1"/>
                          </a:solidFill>
                        </a:rPr>
                        <a:t>D</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answer is the closest to our pre-phrase, and this is the correct answer. Notice how the language of this answer choice—“helps to prevent”—matches the stimulus language—“factor in the prevention.”</a:t>
                      </a:r>
                    </a:p>
                  </a:txBody>
                  <a:tcPr>
                    <a:solidFill>
                      <a:schemeClr val="bg1"/>
                    </a:solidFill>
                  </a:tcPr>
                </a:tc>
              </a:tr>
              <a:tr h="679534">
                <a:tc>
                  <a:txBody>
                    <a:bodyPr/>
                    <a:lstStyle/>
                    <a:p>
                      <a:r>
                        <a:rPr lang="en-US" sz="1000" dirty="0" smtClean="0">
                          <a:solidFill>
                            <a:schemeClr val="tx1"/>
                          </a:solidFill>
                        </a:rPr>
                        <a:t>E</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answer choice also could be true, but it cannot be correct because the stimulus makes no mention of the causes of heart disease. Just because an antioxidant can help prevent heart disease does not mean that a lack of antioxidants causes heart disease</a:t>
                      </a:r>
                    </a:p>
                  </a:txBody>
                  <a:tcPr>
                    <a:solidFill>
                      <a:schemeClr val="bg1"/>
                    </a:solidFill>
                  </a:tcPr>
                </a:tc>
              </a:tr>
            </a:tbl>
          </a:graphicData>
        </a:graphic>
      </p:graphicFrame>
    </p:spTree>
    <p:extLst>
      <p:ext uri="{BB962C8B-B14F-4D97-AF65-F5344CB8AC3E}">
        <p14:creationId xmlns:p14="http://schemas.microsoft.com/office/powerpoint/2010/main" val="3656586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 MAIN POINT </a:t>
            </a:r>
            <a:endParaRPr lang="en-IN" dirty="0"/>
          </a:p>
        </p:txBody>
      </p:sp>
      <p:sp>
        <p:nvSpPr>
          <p:cNvPr id="3" name="Content Placeholder 2"/>
          <p:cNvSpPr>
            <a:spLocks noGrp="1"/>
          </p:cNvSpPr>
          <p:nvPr>
            <p:ph idx="1"/>
          </p:nvPr>
        </p:nvSpPr>
        <p:spPr>
          <a:xfrm>
            <a:off x="0" y="3212976"/>
            <a:ext cx="9144000" cy="3600400"/>
          </a:xfrm>
        </p:spPr>
        <p:txBody>
          <a:bodyPr>
            <a:normAutofit/>
          </a:bodyPr>
          <a:lstStyle/>
          <a:p>
            <a:pPr marL="0" indent="0">
              <a:buNone/>
            </a:pPr>
            <a:r>
              <a:rPr lang="en-US" sz="900" b="1" dirty="0" smtClean="0"/>
              <a:t>Example: </a:t>
            </a:r>
          </a:p>
          <a:p>
            <a:pPr marL="0" indent="0">
              <a:buNone/>
            </a:pPr>
            <a:r>
              <a:rPr lang="en-IN" sz="900" dirty="0" smtClean="0"/>
              <a:t>Journalist</a:t>
            </a:r>
            <a:r>
              <a:rPr lang="en-IN" sz="900" dirty="0"/>
              <a:t>: A free marketplace of ideas ensures </a:t>
            </a:r>
            <a:r>
              <a:rPr lang="en-IN" sz="900" dirty="0" smtClean="0"/>
              <a:t>that all </a:t>
            </a:r>
            <a:r>
              <a:rPr lang="en-IN" sz="900" dirty="0"/>
              <a:t>ideas get a fair hearing. Even ideas </a:t>
            </a:r>
            <a:r>
              <a:rPr lang="en-IN" sz="900" dirty="0" smtClean="0"/>
              <a:t>tainted with </a:t>
            </a:r>
            <a:r>
              <a:rPr lang="en-IN" sz="900" dirty="0"/>
              <a:t>prejudice and malice can </a:t>
            </a:r>
            <a:r>
              <a:rPr lang="en-IN" sz="900" dirty="0" smtClean="0"/>
              <a:t>prompt beneficial </a:t>
            </a:r>
            <a:r>
              <a:rPr lang="en-IN" sz="900" dirty="0"/>
              <a:t>outcomes. In most </a:t>
            </a:r>
            <a:r>
              <a:rPr lang="en-IN" sz="900" dirty="0" smtClean="0"/>
              <a:t>countries, however</a:t>
            </a:r>
            <a:r>
              <a:rPr lang="en-IN" sz="900" dirty="0"/>
              <a:t>, the government is responsible for </a:t>
            </a:r>
            <a:r>
              <a:rPr lang="en-IN" sz="900" dirty="0" smtClean="0"/>
              <a:t>over half </a:t>
            </a:r>
            <a:r>
              <a:rPr lang="en-IN" sz="900" dirty="0"/>
              <a:t>the information released to the </a:t>
            </a:r>
            <a:r>
              <a:rPr lang="en-IN" sz="900" dirty="0" smtClean="0"/>
              <a:t>public through </a:t>
            </a:r>
            <a:r>
              <a:rPr lang="en-IN" sz="900" dirty="0"/>
              <a:t>all media. </a:t>
            </a:r>
            <a:r>
              <a:rPr lang="en-IN" sz="900" b="1" dirty="0"/>
              <a:t>For this reason, the power </a:t>
            </a:r>
            <a:r>
              <a:rPr lang="en-IN" sz="900" b="1" dirty="0" smtClean="0"/>
              <a:t>of governments over information </a:t>
            </a:r>
            <a:r>
              <a:rPr lang="en-IN" sz="900" b="1" dirty="0"/>
              <a:t>needs to </a:t>
            </a:r>
            <a:r>
              <a:rPr lang="en-IN" sz="900" b="1" dirty="0" smtClean="0"/>
              <a:t>be curtailed</a:t>
            </a:r>
            <a:r>
              <a:rPr lang="en-IN" sz="900" dirty="0"/>
              <a:t>. Everyone grants that </a:t>
            </a:r>
            <a:r>
              <a:rPr lang="en-IN" sz="900" dirty="0" smtClean="0"/>
              <a:t>governments should </a:t>
            </a:r>
            <a:r>
              <a:rPr lang="en-IN" sz="900" dirty="0"/>
              <a:t>not suppress free expression, </a:t>
            </a:r>
            <a:r>
              <a:rPr lang="en-IN" sz="900" dirty="0" smtClean="0"/>
              <a:t>yet governments </a:t>
            </a:r>
            <a:r>
              <a:rPr lang="en-IN" sz="900" dirty="0"/>
              <a:t>continue to construct </a:t>
            </a:r>
            <a:r>
              <a:rPr lang="en-IN" sz="900" dirty="0" smtClean="0"/>
              <a:t>near monopolies </a:t>
            </a:r>
            <a:r>
              <a:rPr lang="en-IN" sz="900" dirty="0"/>
              <a:t>on the publication </a:t>
            </a:r>
            <a:r>
              <a:rPr lang="en-IN" sz="900" dirty="0" smtClean="0"/>
              <a:t>and dissemination </a:t>
            </a:r>
            <a:r>
              <a:rPr lang="en-IN" sz="900" dirty="0"/>
              <a:t>of enormous amounts </a:t>
            </a:r>
            <a:r>
              <a:rPr lang="en-IN" sz="900" dirty="0" smtClean="0"/>
              <a:t>of information</a:t>
            </a:r>
          </a:p>
          <a:p>
            <a:pPr marL="0" indent="0">
              <a:buNone/>
            </a:pPr>
            <a:endParaRPr lang="en-IN" sz="900" dirty="0"/>
          </a:p>
          <a:p>
            <a:pPr marL="0" indent="0">
              <a:buNone/>
            </a:pPr>
            <a:r>
              <a:rPr lang="en-IN" sz="900" dirty="0" smtClean="0"/>
              <a:t>Which </a:t>
            </a:r>
            <a:r>
              <a:rPr lang="en-IN" sz="900" dirty="0"/>
              <a:t>one of the following most </a:t>
            </a:r>
            <a:r>
              <a:rPr lang="en-IN" sz="900" dirty="0" smtClean="0"/>
              <a:t>accurately expresses </a:t>
            </a:r>
            <a:r>
              <a:rPr lang="en-IN" sz="900" dirty="0"/>
              <a:t>the conclusion of the </a:t>
            </a:r>
            <a:r>
              <a:rPr lang="en-IN" sz="900" dirty="0" smtClean="0"/>
              <a:t>journalist’s argument</a:t>
            </a:r>
            <a:r>
              <a:rPr lang="en-IN" sz="900" dirty="0"/>
              <a:t>?</a:t>
            </a:r>
          </a:p>
          <a:p>
            <a:pPr>
              <a:buAutoNum type="alphaUcParenBoth"/>
            </a:pPr>
            <a:r>
              <a:rPr lang="en-IN" sz="900" dirty="0" smtClean="0"/>
              <a:t>The freedom of the marketplace of ideas is in jeopardy. </a:t>
            </a:r>
          </a:p>
          <a:p>
            <a:pPr>
              <a:buAutoNum type="alphaUcParenBoth"/>
            </a:pPr>
            <a:r>
              <a:rPr lang="en-IN" sz="900" dirty="0" smtClean="0"/>
              <a:t>Preserving </a:t>
            </a:r>
            <a:r>
              <a:rPr lang="en-IN" sz="900" dirty="0"/>
              <a:t>a free marketplace of </a:t>
            </a:r>
            <a:r>
              <a:rPr lang="en-IN" sz="900" dirty="0" smtClean="0"/>
              <a:t>ideas is  important</a:t>
            </a:r>
          </a:p>
          <a:p>
            <a:pPr>
              <a:buAutoNum type="alphaUcParenBoth"/>
            </a:pPr>
            <a:r>
              <a:rPr lang="en-IN" sz="900" dirty="0" smtClean="0"/>
              <a:t>The </a:t>
            </a:r>
            <a:r>
              <a:rPr lang="en-IN" sz="900" dirty="0"/>
              <a:t>control that governments have </a:t>
            </a:r>
            <a:r>
              <a:rPr lang="en-IN" sz="900" dirty="0" smtClean="0"/>
              <a:t>over information </a:t>
            </a:r>
            <a:r>
              <a:rPr lang="en-IN" sz="900" dirty="0"/>
              <a:t>needs to be </a:t>
            </a:r>
            <a:r>
              <a:rPr lang="en-IN" sz="900" dirty="0" smtClean="0"/>
              <a:t>reduced</a:t>
            </a:r>
          </a:p>
          <a:p>
            <a:pPr>
              <a:buAutoNum type="alphaUcParenBoth"/>
            </a:pPr>
            <a:r>
              <a:rPr lang="en-IN" sz="900" dirty="0" smtClean="0"/>
              <a:t>Ideas that have malicious content or stem from questionable sources can be valuable</a:t>
            </a:r>
          </a:p>
          <a:p>
            <a:pPr>
              <a:buAutoNum type="alphaUcParenBoth"/>
            </a:pPr>
            <a:r>
              <a:rPr lang="en-IN" sz="900" dirty="0" smtClean="0"/>
              <a:t>Governments </a:t>
            </a:r>
            <a:r>
              <a:rPr lang="en-IN" sz="900" dirty="0"/>
              <a:t>have near monopolies on </a:t>
            </a:r>
            <a:r>
              <a:rPr lang="en-IN" sz="900" dirty="0" smtClean="0"/>
              <a:t>the dissemination </a:t>
            </a:r>
            <a:r>
              <a:rPr lang="en-IN" sz="900" dirty="0"/>
              <a:t>of many kinds of </a:t>
            </a:r>
            <a:r>
              <a:rPr lang="en-IN" sz="900" dirty="0" smtClean="0"/>
              <a:t>information</a:t>
            </a:r>
          </a:p>
          <a:p>
            <a:pPr marL="0" indent="0">
              <a:buNone/>
            </a:pPr>
            <a:endParaRPr lang="en-US" sz="900" dirty="0"/>
          </a:p>
          <a:p>
            <a:pPr marL="228600" indent="-228600">
              <a:buAutoNum type="alphaUcParenBoth"/>
            </a:pPr>
            <a:r>
              <a:rPr lang="en-IN" sz="900" dirty="0" smtClean="0"/>
              <a:t>The </a:t>
            </a:r>
            <a:r>
              <a:rPr lang="en-IN" sz="900" dirty="0"/>
              <a:t>author would agree with this statement but this is </a:t>
            </a:r>
            <a:r>
              <a:rPr lang="en-IN" sz="900" dirty="0" smtClean="0"/>
              <a:t>not the </a:t>
            </a:r>
            <a:r>
              <a:rPr lang="en-IN" sz="900" dirty="0"/>
              <a:t>Main Point of the argument; rather, it is closer to a premise that </a:t>
            </a:r>
            <a:r>
              <a:rPr lang="en-IN" sz="900" dirty="0" smtClean="0"/>
              <a:t>might support </a:t>
            </a:r>
            <a:r>
              <a:rPr lang="en-IN" sz="900" dirty="0"/>
              <a:t>the </a:t>
            </a:r>
            <a:r>
              <a:rPr lang="en-IN" sz="900" dirty="0" smtClean="0"/>
              <a:t>conclusion</a:t>
            </a:r>
          </a:p>
          <a:p>
            <a:pPr marL="228600" indent="-228600">
              <a:buAutoNum type="alphaUcParenBoth"/>
            </a:pPr>
            <a:r>
              <a:rPr lang="en-IN" sz="900" dirty="0"/>
              <a:t>T</a:t>
            </a:r>
            <a:r>
              <a:rPr lang="en-IN" sz="900" dirty="0" smtClean="0"/>
              <a:t>he </a:t>
            </a:r>
            <a:r>
              <a:rPr lang="en-IN" sz="900" dirty="0"/>
              <a:t>author believes that the freedom of the marketplace </a:t>
            </a:r>
            <a:r>
              <a:rPr lang="en-IN" sz="900" dirty="0" smtClean="0"/>
              <a:t>of ideas </a:t>
            </a:r>
            <a:r>
              <a:rPr lang="en-IN" sz="900" dirty="0"/>
              <a:t>is at risk, and in stating that we should curtail the government’s </a:t>
            </a:r>
            <a:r>
              <a:rPr lang="en-IN" sz="900" dirty="0" smtClean="0"/>
              <a:t>power over </a:t>
            </a:r>
            <a:r>
              <a:rPr lang="en-IN" sz="900" dirty="0"/>
              <a:t>information, the author assumes that preserving a free marketplace of </a:t>
            </a:r>
            <a:r>
              <a:rPr lang="en-IN" sz="900" dirty="0" smtClean="0"/>
              <a:t>ideas is </a:t>
            </a:r>
            <a:r>
              <a:rPr lang="en-IN" sz="900" dirty="0"/>
              <a:t>important. Thus this answer choice would be better described as an </a:t>
            </a:r>
            <a:r>
              <a:rPr lang="en-IN" sz="900" dirty="0" smtClean="0"/>
              <a:t>unstated premise </a:t>
            </a:r>
            <a:r>
              <a:rPr lang="en-IN" sz="900" dirty="0"/>
              <a:t>that supports the </a:t>
            </a:r>
            <a:r>
              <a:rPr lang="en-IN" sz="900" dirty="0" smtClean="0"/>
              <a:t>conclusion</a:t>
            </a:r>
          </a:p>
          <a:p>
            <a:pPr marL="228600" indent="-228600">
              <a:buAutoNum type="alphaUcParenBoth"/>
            </a:pPr>
            <a:r>
              <a:rPr lang="en-IN" sz="900" dirty="0" smtClean="0"/>
              <a:t>This </a:t>
            </a:r>
            <a:r>
              <a:rPr lang="en-IN" sz="900" dirty="0"/>
              <a:t>is the correct answer. Remember, any answer that is </a:t>
            </a:r>
            <a:r>
              <a:rPr lang="en-IN" sz="900" dirty="0" smtClean="0"/>
              <a:t>a paraphrase </a:t>
            </a:r>
            <a:r>
              <a:rPr lang="en-IN" sz="900" dirty="0"/>
              <a:t>of the conclusion of the argument will be the correct answer to </a:t>
            </a:r>
            <a:r>
              <a:rPr lang="en-IN" sz="900" dirty="0" smtClean="0"/>
              <a:t>a Main </a:t>
            </a:r>
            <a:r>
              <a:rPr lang="en-IN" sz="900" dirty="0"/>
              <a:t>Point </a:t>
            </a:r>
            <a:r>
              <a:rPr lang="en-IN" sz="900" dirty="0" smtClean="0"/>
              <a:t>question</a:t>
            </a:r>
          </a:p>
          <a:p>
            <a:pPr marL="228600" indent="-228600">
              <a:buAutoNum type="alphaUcParenBoth"/>
            </a:pPr>
            <a:r>
              <a:rPr lang="en-IN" sz="900" dirty="0" smtClean="0"/>
              <a:t>The </a:t>
            </a:r>
            <a:r>
              <a:rPr lang="en-IN" sz="900" dirty="0"/>
              <a:t>stimulus specifically notes that malicious or </a:t>
            </a:r>
            <a:r>
              <a:rPr lang="en-IN" sz="900" dirty="0" smtClean="0"/>
              <a:t>prejudicial ideas </a:t>
            </a:r>
            <a:r>
              <a:rPr lang="en-IN" sz="900" dirty="0"/>
              <a:t>can “prompt beneficial outcomes.” The outcome of an idea is </a:t>
            </a:r>
            <a:r>
              <a:rPr lang="en-IN" sz="900" dirty="0" smtClean="0"/>
              <a:t>different than </a:t>
            </a:r>
            <a:r>
              <a:rPr lang="en-IN" sz="900" dirty="0"/>
              <a:t>stating the ideas themselves “can be valuable</a:t>
            </a:r>
            <a:r>
              <a:rPr lang="en-IN" sz="900" dirty="0" smtClean="0"/>
              <a:t>.”</a:t>
            </a:r>
          </a:p>
          <a:p>
            <a:pPr marL="228600" indent="-228600">
              <a:buAutoNum type="alphaUcParenBoth"/>
            </a:pPr>
            <a:r>
              <a:rPr lang="en-IN" sz="900" dirty="0" smtClean="0"/>
              <a:t>The </a:t>
            </a:r>
            <a:r>
              <a:rPr lang="en-IN" sz="900" dirty="0"/>
              <a:t>stimulus states that “governments continue to </a:t>
            </a:r>
            <a:r>
              <a:rPr lang="en-IN" sz="900" dirty="0" smtClean="0"/>
              <a:t>construct near </a:t>
            </a:r>
            <a:r>
              <a:rPr lang="en-IN" sz="900" dirty="0"/>
              <a:t>monopolies on the publication and dissemination of enormous amounts </a:t>
            </a:r>
            <a:r>
              <a:rPr lang="en-IN" sz="900" dirty="0" smtClean="0"/>
              <a:t>of information</a:t>
            </a:r>
            <a:r>
              <a:rPr lang="en-IN" sz="900" dirty="0"/>
              <a:t>.” This phrasing is not the same as answer choice (E), which </a:t>
            </a:r>
            <a:r>
              <a:rPr lang="en-IN" sz="900" dirty="0" smtClean="0"/>
              <a:t>asserts that </a:t>
            </a:r>
            <a:r>
              <a:rPr lang="en-IN" sz="900" dirty="0"/>
              <a:t>the government already has a monopoly on the dissemination of </a:t>
            </a:r>
            <a:r>
              <a:rPr lang="en-IN" sz="900" dirty="0" smtClean="0"/>
              <a:t>many kinds </a:t>
            </a:r>
            <a:r>
              <a:rPr lang="en-IN" sz="900" dirty="0"/>
              <a:t>of information</a:t>
            </a:r>
            <a:endParaRPr lang="en-IN" sz="900" dirty="0" smtClean="0"/>
          </a:p>
        </p:txBody>
      </p:sp>
      <p:sp>
        <p:nvSpPr>
          <p:cNvPr id="5" name="Rectangle 4"/>
          <p:cNvSpPr/>
          <p:nvPr/>
        </p:nvSpPr>
        <p:spPr>
          <a:xfrm>
            <a:off x="116991" y="1581091"/>
            <a:ext cx="1440160" cy="709470"/>
          </a:xfrm>
          <a:prstGeom prst="rect">
            <a:avLst/>
          </a:prstGeom>
          <a:solidFill>
            <a:schemeClr val="accent1">
              <a:lumMod val="60000"/>
              <a:lumOff val="4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US" sz="1100" b="1" dirty="0" smtClean="0">
                <a:solidFill>
                  <a:schemeClr val="tx1"/>
                </a:solidFill>
              </a:rPr>
              <a:t>Primary objective </a:t>
            </a:r>
            <a:endParaRPr lang="en-IN" sz="1100" b="1" dirty="0">
              <a:solidFill>
                <a:schemeClr val="tx1"/>
              </a:solidFill>
            </a:endParaRPr>
          </a:p>
        </p:txBody>
      </p:sp>
      <p:sp>
        <p:nvSpPr>
          <p:cNvPr id="6" name="Rectangle 5"/>
          <p:cNvSpPr/>
          <p:nvPr/>
        </p:nvSpPr>
        <p:spPr>
          <a:xfrm>
            <a:off x="107504" y="692696"/>
            <a:ext cx="1440160" cy="70947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rPr>
              <a:t>Question identifiers </a:t>
            </a:r>
            <a:endParaRPr lang="en-IN" sz="1100" b="1" dirty="0">
              <a:solidFill>
                <a:schemeClr val="tx1"/>
              </a:solidFill>
            </a:endParaRPr>
          </a:p>
        </p:txBody>
      </p:sp>
      <p:sp>
        <p:nvSpPr>
          <p:cNvPr id="7" name="Rectangle 6"/>
          <p:cNvSpPr/>
          <p:nvPr/>
        </p:nvSpPr>
        <p:spPr>
          <a:xfrm>
            <a:off x="107504" y="2420888"/>
            <a:ext cx="1440160" cy="709470"/>
          </a:xfrm>
          <a:prstGeom prst="rect">
            <a:avLst/>
          </a:prstGeom>
          <a:solidFill>
            <a:schemeClr val="accent2">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1100" b="1" dirty="0" smtClean="0"/>
              <a:t>Incorrect answers</a:t>
            </a:r>
            <a:endParaRPr lang="en-IN" sz="1100" b="1" dirty="0"/>
          </a:p>
        </p:txBody>
      </p:sp>
      <p:sp>
        <p:nvSpPr>
          <p:cNvPr id="8" name="Rectangle 7"/>
          <p:cNvSpPr/>
          <p:nvPr/>
        </p:nvSpPr>
        <p:spPr>
          <a:xfrm>
            <a:off x="2151919" y="2420889"/>
            <a:ext cx="6308513" cy="354734"/>
          </a:xfrm>
          <a:prstGeom prst="rect">
            <a:avLst/>
          </a:prstGeom>
          <a:solidFill>
            <a:schemeClr val="accent2">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lvl="1"/>
            <a:r>
              <a:rPr lang="en-IN" sz="1000" dirty="0"/>
              <a:t>Answers that are true but do not encapsulate the author’s </a:t>
            </a:r>
            <a:r>
              <a:rPr lang="en-IN" sz="1000" dirty="0" smtClean="0"/>
              <a:t>point</a:t>
            </a:r>
            <a:endParaRPr lang="en-IN" sz="1000" dirty="0"/>
          </a:p>
        </p:txBody>
      </p:sp>
      <p:sp>
        <p:nvSpPr>
          <p:cNvPr id="9" name="Rectangle 8"/>
          <p:cNvSpPr/>
          <p:nvPr/>
        </p:nvSpPr>
        <p:spPr>
          <a:xfrm>
            <a:off x="2153224" y="2846135"/>
            <a:ext cx="6307208" cy="349200"/>
          </a:xfrm>
          <a:prstGeom prst="rect">
            <a:avLst/>
          </a:prstGeom>
          <a:solidFill>
            <a:schemeClr val="accent2">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lvl="1">
              <a:defRPr/>
            </a:pPr>
            <a:r>
              <a:rPr lang="en-IN" sz="1000" dirty="0"/>
              <a:t>Answers that repeat premises of the argument</a:t>
            </a:r>
          </a:p>
        </p:txBody>
      </p:sp>
      <p:cxnSp>
        <p:nvCxnSpPr>
          <p:cNvPr id="10" name="Elbow Connector 9"/>
          <p:cNvCxnSpPr>
            <a:stCxn id="7" idx="3"/>
            <a:endCxn id="8" idx="1"/>
          </p:cNvCxnSpPr>
          <p:nvPr/>
        </p:nvCxnSpPr>
        <p:spPr>
          <a:xfrm flipV="1">
            <a:off x="1547664" y="2598256"/>
            <a:ext cx="604255" cy="177367"/>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11" name="Elbow Connector 10"/>
          <p:cNvCxnSpPr>
            <a:stCxn id="7" idx="3"/>
            <a:endCxn id="9" idx="1"/>
          </p:cNvCxnSpPr>
          <p:nvPr/>
        </p:nvCxnSpPr>
        <p:spPr>
          <a:xfrm>
            <a:off x="1547664" y="2775623"/>
            <a:ext cx="605560" cy="245112"/>
          </a:xfrm>
          <a:prstGeom prst="bentConnector3">
            <a:avLst/>
          </a:prstGeom>
          <a:ln>
            <a:tailEnd type="arrow"/>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2153224" y="692696"/>
            <a:ext cx="6307208" cy="709470"/>
          </a:xfrm>
          <a:prstGeom prst="rect">
            <a:avLst/>
          </a:prstGeom>
          <a:solidFill>
            <a:schemeClr val="accent1">
              <a:lumMod val="40000"/>
              <a:lumOff val="6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lvl="1" indent="0"/>
            <a:r>
              <a:rPr lang="en-IN" sz="1000" dirty="0">
                <a:solidFill>
                  <a:schemeClr val="tx1"/>
                </a:solidFill>
              </a:rPr>
              <a:t>“Which one of the following most accurately expresses the main conclusion of the argument?”</a:t>
            </a:r>
          </a:p>
          <a:p>
            <a:pPr marL="0" lvl="1" indent="0"/>
            <a:endParaRPr lang="en-US" sz="1000" dirty="0">
              <a:solidFill>
                <a:schemeClr val="tx1"/>
              </a:solidFill>
            </a:endParaRPr>
          </a:p>
          <a:p>
            <a:pPr marL="0" lvl="1">
              <a:defRPr/>
            </a:pPr>
            <a:r>
              <a:rPr lang="en-IN" sz="1000" dirty="0">
                <a:solidFill>
                  <a:schemeClr val="tx1"/>
                </a:solidFill>
              </a:rPr>
              <a:t>“Which one of the following most accurately restates the main point of the argument</a:t>
            </a:r>
            <a:r>
              <a:rPr lang="en-IN" sz="1000" dirty="0" smtClean="0">
                <a:solidFill>
                  <a:schemeClr val="tx1"/>
                </a:solidFill>
              </a:rPr>
              <a:t>”</a:t>
            </a:r>
            <a:endParaRPr lang="en-IN" sz="1000" dirty="0">
              <a:solidFill>
                <a:schemeClr val="tx1"/>
              </a:solidFill>
            </a:endParaRPr>
          </a:p>
        </p:txBody>
      </p:sp>
      <p:sp>
        <p:nvSpPr>
          <p:cNvPr id="25" name="Rectangle 24"/>
          <p:cNvSpPr/>
          <p:nvPr/>
        </p:nvSpPr>
        <p:spPr>
          <a:xfrm>
            <a:off x="2153224" y="1581092"/>
            <a:ext cx="6307208" cy="709470"/>
          </a:xfrm>
          <a:prstGeom prst="rect">
            <a:avLst/>
          </a:prstGeom>
          <a:solidFill>
            <a:schemeClr val="accent1">
              <a:lumMod val="60000"/>
              <a:lumOff val="4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US" sz="1000" dirty="0" smtClean="0">
                <a:solidFill>
                  <a:schemeClr val="tx1"/>
                </a:solidFill>
              </a:rPr>
              <a:t>To identify the CONCLUSION based ONLY on facts/premises explicitly listed in the stimulus</a:t>
            </a:r>
          </a:p>
        </p:txBody>
      </p:sp>
      <p:cxnSp>
        <p:nvCxnSpPr>
          <p:cNvPr id="30" name="Straight Connector 29"/>
          <p:cNvCxnSpPr>
            <a:stCxn id="6" idx="3"/>
            <a:endCxn id="24" idx="1"/>
          </p:cNvCxnSpPr>
          <p:nvPr/>
        </p:nvCxnSpPr>
        <p:spPr>
          <a:xfrm>
            <a:off x="1547664" y="1047431"/>
            <a:ext cx="605560"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cxnSp>
        <p:nvCxnSpPr>
          <p:cNvPr id="31" name="Straight Connector 30"/>
          <p:cNvCxnSpPr>
            <a:stCxn id="5" idx="3"/>
            <a:endCxn id="25" idx="1"/>
          </p:cNvCxnSpPr>
          <p:nvPr/>
        </p:nvCxnSpPr>
        <p:spPr>
          <a:xfrm>
            <a:off x="1557151" y="1935826"/>
            <a:ext cx="596073" cy="1"/>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840475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  WEAKEN </a:t>
            </a:r>
            <a:endParaRPr lang="en-IN" dirty="0"/>
          </a:p>
        </p:txBody>
      </p:sp>
      <p:graphicFrame>
        <p:nvGraphicFramePr>
          <p:cNvPr id="6" name="Table 5"/>
          <p:cNvGraphicFramePr>
            <a:graphicFrameLocks noGrp="1"/>
          </p:cNvGraphicFramePr>
          <p:nvPr>
            <p:extLst>
              <p:ext uri="{D42A27DB-BD31-4B8C-83A1-F6EECF244321}">
                <p14:modId xmlns:p14="http://schemas.microsoft.com/office/powerpoint/2010/main" val="2722368445"/>
              </p:ext>
            </p:extLst>
          </p:nvPr>
        </p:nvGraphicFramePr>
        <p:xfrm>
          <a:off x="72008" y="663200"/>
          <a:ext cx="9036496" cy="6164482"/>
        </p:xfrm>
        <a:graphic>
          <a:graphicData uri="http://schemas.openxmlformats.org/drawingml/2006/table">
            <a:tbl>
              <a:tblPr firstRow="1" bandRow="1">
                <a:tableStyleId>{5C22544A-7EE6-4342-B048-85BDC9FD1C3A}</a:tableStyleId>
              </a:tblPr>
              <a:tblGrid>
                <a:gridCol w="1461728"/>
                <a:gridCol w="7574768"/>
              </a:tblGrid>
              <a:tr h="648074">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pPr marL="0" lvl="1" indent="0"/>
                      <a:r>
                        <a:rPr lang="en-IN" sz="1000" b="0" i="0" u="none" strike="noStrike" kern="1200" baseline="0" dirty="0" smtClean="0">
                          <a:solidFill>
                            <a:schemeClr val="dk1"/>
                          </a:solidFill>
                          <a:latin typeface="+mn-lt"/>
                          <a:ea typeface="+mn-ea"/>
                          <a:cs typeface="+mn-cs"/>
                        </a:rPr>
                        <a:t>“Which of the following most seriously undermines the argument?” </a:t>
                      </a:r>
                    </a:p>
                    <a:p>
                      <a:pPr marL="0" marR="0" lvl="1"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“Which of the following, if true, calls into question the validity of the argument?”</a:t>
                      </a:r>
                    </a:p>
                    <a:p>
                      <a:pPr marL="0" marR="0" lvl="1" indent="0" algn="l" defTabSz="914400" rtl="0" eaLnBrk="1" fontAlgn="auto" latinLnBrk="0" hangingPunct="1">
                        <a:lnSpc>
                          <a:spcPct val="100000"/>
                        </a:lnSpc>
                        <a:spcBef>
                          <a:spcPts val="0"/>
                        </a:spcBef>
                        <a:spcAft>
                          <a:spcPts val="0"/>
                        </a:spcAft>
                        <a:buClrTx/>
                        <a:buSzTx/>
                        <a:buFontTx/>
                        <a:buNone/>
                        <a:tabLst/>
                        <a:defRPr/>
                      </a:pPr>
                      <a:r>
                        <a:rPr lang="en-IN" sz="1000" b="1" i="0" u="none" strike="noStrike" kern="1200" baseline="0" dirty="0" smtClean="0">
                          <a:solidFill>
                            <a:schemeClr val="dk1"/>
                          </a:solidFill>
                          <a:latin typeface="+mn-lt"/>
                          <a:ea typeface="+mn-ea"/>
                          <a:cs typeface="+mn-cs"/>
                        </a:rPr>
                        <a:t>Trigger words</a:t>
                      </a:r>
                      <a:r>
                        <a:rPr lang="en-IN" sz="1000" b="0" i="0" u="none" strike="noStrike" kern="1200" baseline="0" dirty="0" smtClean="0">
                          <a:solidFill>
                            <a:schemeClr val="dk1"/>
                          </a:solidFill>
                          <a:latin typeface="+mn-lt"/>
                          <a:ea typeface="+mn-ea"/>
                          <a:cs typeface="+mn-cs"/>
                        </a:rPr>
                        <a:t>: </a:t>
                      </a:r>
                      <a:r>
                        <a:rPr lang="en-US" sz="1000" b="0" kern="1200" dirty="0" smtClean="0">
                          <a:solidFill>
                            <a:schemeClr val="dk1"/>
                          </a:solidFill>
                          <a:effectLst/>
                          <a:latin typeface="+mn-lt"/>
                          <a:ea typeface="+mn-ea"/>
                          <a:cs typeface="+mn-cs"/>
                        </a:rPr>
                        <a:t>Weaken, attack, undermines, contradicts, evidence against, challenge, damage, counter, refute</a:t>
                      </a:r>
                      <a:r>
                        <a:rPr lang="en-US" sz="1000" b="0" kern="1200" baseline="0" dirty="0" smtClean="0">
                          <a:solidFill>
                            <a:schemeClr val="dk1"/>
                          </a:solidFill>
                          <a:effectLst/>
                          <a:latin typeface="+mn-lt"/>
                          <a:ea typeface="+mn-ea"/>
                          <a:cs typeface="+mn-cs"/>
                        </a:rPr>
                        <a:t> etc. </a:t>
                      </a:r>
                      <a:r>
                        <a:rPr lang="en-US" sz="1000" kern="1200" dirty="0" smtClean="0">
                          <a:solidFill>
                            <a:schemeClr val="dk1"/>
                          </a:solidFill>
                          <a:effectLst/>
                          <a:latin typeface="+mn-lt"/>
                          <a:ea typeface="+mn-ea"/>
                          <a:cs typeface="+mn-cs"/>
                        </a:rPr>
                        <a:t> </a:t>
                      </a:r>
                      <a:endParaRPr lang="en-IN" sz="1000" b="0" kern="1200" dirty="0" smtClean="0">
                        <a:solidFill>
                          <a:schemeClr val="tx1"/>
                        </a:solidFill>
                        <a:effectLst/>
                        <a:latin typeface="+mn-lt"/>
                        <a:ea typeface="+mn-ea"/>
                        <a:cs typeface="+mn-cs"/>
                      </a:endParaRPr>
                    </a:p>
                  </a:txBody>
                  <a:tcPr>
                    <a:lnB w="12700" cap="flat" cmpd="sng" algn="ctr">
                      <a:solidFill>
                        <a:schemeClr val="bg1"/>
                      </a:solidFill>
                      <a:prstDash val="solid"/>
                      <a:round/>
                      <a:headEnd type="none" w="med" len="med"/>
                      <a:tailEnd type="none" w="med" len="med"/>
                    </a:lnB>
                    <a:solidFill>
                      <a:srgbClr val="D0DAE8"/>
                    </a:solidFill>
                  </a:tcPr>
                </a:tc>
              </a:tr>
              <a:tr h="1008112">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rPr>
                        <a:t>There is always</a:t>
                      </a:r>
                      <a:r>
                        <a:rPr lang="en-US" sz="1000" baseline="0" dirty="0" smtClean="0">
                          <a:solidFill>
                            <a:schemeClr val="tx1"/>
                          </a:solidFill>
                        </a:rPr>
                        <a:t> a flaw in the reasoning of the stimulus (gross generalization, conclusions drawn from incomplete information, improper comparison etc.)</a:t>
                      </a:r>
                      <a:endParaRPr lang="en-IN" sz="1000" dirty="0" smtClean="0">
                        <a:solidFill>
                          <a:schemeClr val="tx1"/>
                        </a:solidFill>
                      </a:endParaRPr>
                    </a:p>
                    <a:p>
                      <a:endParaRPr lang="en-US" sz="1000" dirty="0" smtClean="0">
                        <a:solidFill>
                          <a:schemeClr val="tx1"/>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To solve these questions, you</a:t>
                      </a:r>
                      <a:r>
                        <a:rPr lang="en-IN" sz="1000" baseline="0" dirty="0" smtClean="0">
                          <a:solidFill>
                            <a:schemeClr val="tx1"/>
                          </a:solidFill>
                        </a:rPr>
                        <a:t> first need to i</a:t>
                      </a:r>
                      <a:r>
                        <a:rPr lang="en-IN" sz="1000" dirty="0" smtClean="0">
                          <a:solidFill>
                            <a:schemeClr val="tx1"/>
                          </a:solidFill>
                        </a:rPr>
                        <a:t>dentify the premise and </a:t>
                      </a:r>
                      <a:r>
                        <a:rPr lang="en-IN" sz="1000" b="0" dirty="0" smtClean="0">
                          <a:solidFill>
                            <a:srgbClr val="FF0000"/>
                          </a:solidFill>
                        </a:rPr>
                        <a:t>the conclusion</a:t>
                      </a:r>
                      <a:r>
                        <a:rPr lang="en-IN" sz="1000" dirty="0" smtClean="0">
                          <a:solidFill>
                            <a:srgbClr val="FF0000"/>
                          </a:solidFill>
                        </a:rPr>
                        <a:t>. </a:t>
                      </a:r>
                      <a:r>
                        <a:rPr lang="en-IN" sz="1000" dirty="0" smtClean="0">
                          <a:solidFill>
                            <a:schemeClr val="tx1"/>
                          </a:solidFill>
                        </a:rPr>
                        <a:t>In this question type,</a:t>
                      </a:r>
                      <a:r>
                        <a:rPr lang="en-IN" sz="1000" baseline="0" dirty="0" smtClean="0">
                          <a:solidFill>
                            <a:schemeClr val="tx1"/>
                          </a:solidFill>
                        </a:rPr>
                        <a:t> we assume an answer choice presented to be true – even if it introduces new information (obviously, the information has to be relevant to the stimulus)</a:t>
                      </a:r>
                      <a:endParaRPr lang="en-IN" sz="1000" b="0" kern="1200" dirty="0" smtClean="0">
                        <a:solidFill>
                          <a:schemeClr val="tx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1195928">
                <a:tc>
                  <a:txBody>
                    <a:bodyPr/>
                    <a:lstStyle/>
                    <a:p>
                      <a:pPr marL="0" lvl="1" indent="0"/>
                      <a:r>
                        <a:rPr lang="en-US" sz="1000" b="1" i="0" dirty="0" smtClean="0">
                          <a:solidFill>
                            <a:schemeClr val="bg1"/>
                          </a:solidFill>
                        </a:rPr>
                        <a:t>Incorrect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171450" indent="-171450">
                        <a:buFont typeface="Arial" pitchFamily="34" charset="0"/>
                        <a:buChar char="•"/>
                      </a:pPr>
                      <a:r>
                        <a:rPr lang="en-US" sz="1000" dirty="0" smtClean="0">
                          <a:solidFill>
                            <a:schemeClr val="tx1"/>
                          </a:solidFill>
                        </a:rPr>
                        <a:t>Opposite answers – answers that strengthen rather than weaken the argument</a:t>
                      </a:r>
                      <a:r>
                        <a:rPr lang="en-US" sz="1000" baseline="0" dirty="0" smtClean="0">
                          <a:solidFill>
                            <a:schemeClr val="tx1"/>
                          </a:solidFill>
                        </a:rPr>
                        <a:t> </a:t>
                      </a:r>
                    </a:p>
                    <a:p>
                      <a:pPr marL="171450" indent="-171450">
                        <a:buFont typeface="Arial" pitchFamily="34" charset="0"/>
                        <a:buChar char="•"/>
                      </a:pPr>
                      <a:r>
                        <a:rPr lang="en-US" sz="1000" baseline="0" dirty="0" smtClean="0">
                          <a:solidFill>
                            <a:schemeClr val="tx1"/>
                          </a:solidFill>
                        </a:rPr>
                        <a:t>Shell game answers </a:t>
                      </a:r>
                      <a:r>
                        <a:rPr lang="en-US" sz="1000" dirty="0" smtClean="0">
                          <a:solidFill>
                            <a:schemeClr val="tx1"/>
                          </a:solidFill>
                        </a:rPr>
                        <a:t>– </a:t>
                      </a:r>
                      <a:r>
                        <a:rPr lang="en-IN" sz="1000" b="0" i="0" u="none" strike="noStrike" kern="1200" baseline="0" dirty="0" smtClean="0">
                          <a:solidFill>
                            <a:schemeClr val="tx1"/>
                          </a:solidFill>
                          <a:latin typeface="+mn-lt"/>
                          <a:ea typeface="+mn-ea"/>
                          <a:cs typeface="+mn-cs"/>
                        </a:rPr>
                        <a:t>similar idea to that of the stimulus, but not entirely true </a:t>
                      </a:r>
                    </a:p>
                    <a:p>
                      <a:pPr marL="171450" indent="-171450">
                        <a:buFont typeface="Arial" pitchFamily="34" charset="0"/>
                        <a:buChar char="•"/>
                      </a:pPr>
                      <a:r>
                        <a:rPr lang="en-US" sz="1000" b="0" i="0" u="none" strike="noStrike" kern="1200" baseline="0" dirty="0" smtClean="0">
                          <a:solidFill>
                            <a:schemeClr val="tx1"/>
                          </a:solidFill>
                          <a:latin typeface="+mn-lt"/>
                          <a:ea typeface="+mn-ea"/>
                          <a:cs typeface="+mn-cs"/>
                        </a:rPr>
                        <a:t>Improper comparison – comparing two or more items that are essentially different </a:t>
                      </a:r>
                      <a:endParaRPr lang="en-IN" sz="1000" b="0" i="0" u="none" strike="noStrike" kern="1200" baseline="0" dirty="0" smtClean="0">
                        <a:solidFill>
                          <a:schemeClr val="tx1"/>
                        </a:solidFill>
                        <a:latin typeface="+mn-lt"/>
                        <a:ea typeface="+mn-ea"/>
                        <a:cs typeface="+mn-cs"/>
                      </a:endParaRPr>
                    </a:p>
                    <a:p>
                      <a:pPr marL="171450" indent="-171450">
                        <a:buFont typeface="Arial" pitchFamily="34" charset="0"/>
                        <a:buChar char="•"/>
                      </a:pPr>
                      <a:r>
                        <a:rPr lang="en-US" sz="1000" b="0" i="0" u="none" strike="noStrike" kern="1200" baseline="0" dirty="0" smtClean="0">
                          <a:solidFill>
                            <a:schemeClr val="tx1"/>
                          </a:solidFill>
                          <a:latin typeface="+mn-lt"/>
                          <a:ea typeface="+mn-ea"/>
                          <a:cs typeface="+mn-cs"/>
                        </a:rPr>
                        <a:t>Out of scope answers</a:t>
                      </a:r>
                    </a:p>
                    <a:p>
                      <a:pPr marL="171450" indent="-171450">
                        <a:buFont typeface="Arial" pitchFamily="34" charset="0"/>
                        <a:buChar char="•"/>
                      </a:pPr>
                      <a:r>
                        <a:rPr lang="en-US" sz="1000" b="0" i="0" u="none" strike="noStrike" kern="1200" baseline="0" dirty="0" smtClean="0">
                          <a:solidFill>
                            <a:schemeClr val="tx1"/>
                          </a:solidFill>
                          <a:latin typeface="+mn-lt"/>
                          <a:ea typeface="+mn-ea"/>
                          <a:cs typeface="+mn-cs"/>
                        </a:rPr>
                        <a:t>Wrong tone answers </a:t>
                      </a:r>
                    </a:p>
                    <a:p>
                      <a:pPr marL="171450" indent="-171450">
                        <a:buFont typeface="Arial" pitchFamily="34" charset="0"/>
                        <a:buChar char="•"/>
                      </a:pPr>
                      <a:r>
                        <a:rPr lang="en-US" sz="1000" b="1" i="0" u="sng" strike="noStrike" kern="1200" baseline="0" dirty="0" smtClean="0">
                          <a:solidFill>
                            <a:schemeClr val="tx1"/>
                          </a:solidFill>
                          <a:latin typeface="+mn-lt"/>
                          <a:ea typeface="+mn-ea"/>
                          <a:cs typeface="+mn-cs"/>
                        </a:rPr>
                        <a:t>Reversal of causality/incorrect causality </a:t>
                      </a:r>
                      <a:endParaRPr lang="en-IN" sz="1000" b="1" i="0" u="sng" strike="noStrike" kern="1200" baseline="0" dirty="0" smtClean="0">
                        <a:solidFill>
                          <a:schemeClr val="tx1"/>
                        </a:solidFill>
                        <a:latin typeface="+mn-lt"/>
                        <a:ea typeface="+mn-ea"/>
                        <a:cs typeface="+mn-cs"/>
                      </a:endParaRPr>
                    </a:p>
                  </a:txBody>
                  <a:tcPr>
                    <a:lnT w="12700" cap="flat" cmpd="sng" algn="ctr">
                      <a:solidFill>
                        <a:schemeClr val="bg1"/>
                      </a:solidFill>
                      <a:prstDash val="solid"/>
                      <a:round/>
                      <a:headEnd type="none" w="med" len="med"/>
                      <a:tailEnd type="none" w="med" len="med"/>
                    </a:lnT>
                    <a:solidFill>
                      <a:srgbClr val="D0DAE8"/>
                    </a:solidFill>
                  </a:tcPr>
                </a:tc>
              </a:tr>
              <a:tr h="3312368">
                <a:tc>
                  <a:txBody>
                    <a:bodyPr/>
                    <a:lstStyle/>
                    <a:p>
                      <a:pPr marL="0" lvl="1" indent="0"/>
                      <a:r>
                        <a:rPr lang="en-US" sz="1000" b="1" i="0" dirty="0" smtClean="0">
                          <a:solidFill>
                            <a:schemeClr val="bg1"/>
                          </a:solidFill>
                        </a:rPr>
                        <a:t>Cause &amp; Effect Reasoning </a:t>
                      </a:r>
                      <a:endParaRPr lang="en-IN" sz="1000" b="1" i="0" dirty="0" smtClean="0">
                        <a:solidFill>
                          <a:schemeClr val="bg1"/>
                        </a:solidFill>
                      </a:endParaRPr>
                    </a:p>
                  </a:txBody>
                  <a:tcPr>
                    <a:solidFill>
                      <a:schemeClr val="accent1"/>
                    </a:solidFill>
                  </a:tcPr>
                </a:tc>
                <a:tc>
                  <a:txBody>
                    <a:bodyPr/>
                    <a:lstStyle/>
                    <a:p>
                      <a:pPr marL="285750" indent="-285750">
                        <a:buFontTx/>
                        <a:buChar char="-"/>
                      </a:pPr>
                      <a:r>
                        <a:rPr lang="en-IN" sz="1000" dirty="0" smtClean="0">
                          <a:solidFill>
                            <a:schemeClr val="tx1"/>
                          </a:solidFill>
                        </a:rPr>
                        <a:t>Causality occurs when one event is said to make another occur. </a:t>
                      </a:r>
                      <a:r>
                        <a:rPr lang="en-US" sz="1000" b="0" u="none" dirty="0" smtClean="0">
                          <a:solidFill>
                            <a:srgbClr val="FF0000"/>
                          </a:solidFill>
                        </a:rPr>
                        <a:t>Just because one event occurs before the other, or that two events occur simultaneously, does not mean that there is a cause-effect relationship </a:t>
                      </a:r>
                    </a:p>
                    <a:p>
                      <a:pPr marL="285750" indent="-285750">
                        <a:buFontTx/>
                        <a:buChar char="-"/>
                      </a:pPr>
                      <a:r>
                        <a:rPr lang="en-US" sz="1000" b="0" dirty="0" smtClean="0">
                          <a:solidFill>
                            <a:schemeClr val="tx1"/>
                          </a:solidFill>
                        </a:rPr>
                        <a:t>Words that indicate cause-effect relationship: cause by, because of, responsible for, reason for, leads to, induced by, promoted by, determined by, produced by, product of, played a role in, was a factor in, is an effect of</a:t>
                      </a:r>
                      <a:endParaRPr lang="en-IN" sz="1000" b="0" dirty="0" smtClean="0">
                        <a:solidFill>
                          <a:schemeClr val="tx1"/>
                        </a:solidFill>
                      </a:endParaRPr>
                    </a:p>
                    <a:p>
                      <a:pPr marL="285750" lvl="0" indent="-285750">
                        <a:buFontTx/>
                        <a:buChar char="-"/>
                      </a:pPr>
                      <a:r>
                        <a:rPr lang="en-IN" sz="1000" b="0" u="none" dirty="0" smtClean="0">
                          <a:solidFill>
                            <a:srgbClr val="FF0000"/>
                          </a:solidFill>
                        </a:rPr>
                        <a:t>The question assumes that the only cause is the one stated in the conclusion and that there are no other causes that can create that particular effect</a:t>
                      </a:r>
                    </a:p>
                    <a:p>
                      <a:pPr marL="285750" lvl="0" indent="-285750">
                        <a:buFontTx/>
                        <a:buChar char="-"/>
                      </a:pPr>
                      <a:r>
                        <a:rPr lang="en-US" sz="1000" dirty="0" smtClean="0">
                          <a:solidFill>
                            <a:schemeClr val="tx1"/>
                          </a:solidFill>
                        </a:rPr>
                        <a:t>In weaken questions, </a:t>
                      </a:r>
                      <a:r>
                        <a:rPr lang="en-US" sz="1000" b="1" dirty="0" smtClean="0">
                          <a:solidFill>
                            <a:schemeClr val="tx1"/>
                          </a:solidFill>
                        </a:rPr>
                        <a:t>the correct answer </a:t>
                      </a:r>
                      <a:r>
                        <a:rPr lang="en-US" sz="1000" dirty="0" smtClean="0">
                          <a:solidFill>
                            <a:schemeClr val="tx1"/>
                          </a:solidFill>
                        </a:rPr>
                        <a:t>choice with do any of the following: </a:t>
                      </a:r>
                    </a:p>
                    <a:p>
                      <a:pPr marL="722313" lvl="2" indent="-279400">
                        <a:buFont typeface="Arial" pitchFamily="34" charset="0"/>
                        <a:buChar char="•"/>
                      </a:pPr>
                      <a:r>
                        <a:rPr lang="en-IN" sz="1000" dirty="0" smtClean="0">
                          <a:solidFill>
                            <a:schemeClr val="tx1"/>
                          </a:solidFill>
                        </a:rPr>
                        <a:t>Find an alternate cause for the stated effect. Because the author believes there is only one cause, identifying another cause weakens the conclusion</a:t>
                      </a:r>
                    </a:p>
                    <a:p>
                      <a:pPr marL="722313" lvl="2" indent="-279400">
                        <a:buFont typeface="Arial" pitchFamily="34" charset="0"/>
                        <a:buChar char="•"/>
                      </a:pPr>
                      <a:r>
                        <a:rPr lang="en-IN" sz="1000" dirty="0" smtClean="0">
                          <a:solidFill>
                            <a:schemeClr val="tx1"/>
                          </a:solidFill>
                        </a:rPr>
                        <a:t>Show that even when the cause occurs, the effect does not occur</a:t>
                      </a:r>
                    </a:p>
                    <a:p>
                      <a:pPr marL="722313" lvl="2" indent="-279400">
                        <a:buFont typeface="Arial" pitchFamily="34" charset="0"/>
                        <a:buChar char="•"/>
                      </a:pPr>
                      <a:r>
                        <a:rPr lang="en-IN" sz="1000" dirty="0" smtClean="0">
                          <a:solidFill>
                            <a:schemeClr val="tx1"/>
                          </a:solidFill>
                        </a:rPr>
                        <a:t>Show that although the effect occurs, the cause did not occur</a:t>
                      </a:r>
                    </a:p>
                    <a:p>
                      <a:pPr marL="722313" lvl="2" indent="-279400">
                        <a:buFont typeface="Arial" pitchFamily="34" charset="0"/>
                        <a:buChar char="•"/>
                      </a:pPr>
                      <a:r>
                        <a:rPr lang="en-IN" sz="1000" dirty="0" smtClean="0">
                          <a:solidFill>
                            <a:schemeClr val="tx1"/>
                          </a:solidFill>
                        </a:rPr>
                        <a:t>Show that the stated relationship is reversed (the claimed effect is actually the cause of the claimed cause)</a:t>
                      </a:r>
                    </a:p>
                    <a:p>
                      <a:pPr marL="722313" lvl="2" indent="-279400">
                        <a:buFont typeface="Arial" pitchFamily="34" charset="0"/>
                        <a:buChar char="•"/>
                      </a:pPr>
                      <a:r>
                        <a:rPr lang="en-IN" sz="1000" dirty="0" smtClean="0">
                          <a:solidFill>
                            <a:schemeClr val="tx1"/>
                          </a:solidFill>
                        </a:rPr>
                        <a:t>Show that a statistical problem exists with the data used to make the casual statement </a:t>
                      </a:r>
                    </a:p>
                    <a:p>
                      <a:pPr marL="0" lvl="1">
                        <a:buFontTx/>
                        <a:buChar char="-"/>
                      </a:pPr>
                      <a:endParaRPr lang="en-US" sz="1000" dirty="0" smtClean="0">
                        <a:solidFill>
                          <a:schemeClr val="tx1"/>
                        </a:solidFill>
                      </a:endParaRPr>
                    </a:p>
                    <a:p>
                      <a:pPr marL="0" lvl="1"/>
                      <a:r>
                        <a:rPr lang="en-US" sz="1000" b="1" dirty="0" smtClean="0">
                          <a:solidFill>
                            <a:schemeClr val="tx1"/>
                          </a:solidFill>
                        </a:rPr>
                        <a:t>Example</a:t>
                      </a:r>
                    </a:p>
                    <a:p>
                      <a:pPr marL="0" lvl="1"/>
                      <a:endParaRPr lang="en-US" sz="1000" b="1" dirty="0" smtClean="0">
                        <a:solidFill>
                          <a:schemeClr val="tx1"/>
                        </a:solidFill>
                      </a:endParaRPr>
                    </a:p>
                    <a:p>
                      <a:pPr marL="0" lvl="1"/>
                      <a:r>
                        <a:rPr lang="en-IN" sz="1000" dirty="0" smtClean="0">
                          <a:solidFill>
                            <a:schemeClr val="tx1"/>
                          </a:solidFill>
                        </a:rPr>
                        <a:t>The consumption of ice cream has been found to correlate with the murder rate. Therefore, consuming ice cream must cause one to be more likely to commit murder</a:t>
                      </a:r>
                      <a:endParaRPr lang="en-IN" sz="1000" baseline="0" dirty="0" smtClean="0">
                        <a:solidFill>
                          <a:schemeClr val="tx1"/>
                        </a:solidFill>
                      </a:endParaRPr>
                    </a:p>
                    <a:p>
                      <a:pPr marL="0" lvl="1"/>
                      <a:endParaRPr lang="en-IN" sz="1000" baseline="0" dirty="0" smtClean="0">
                        <a:solidFill>
                          <a:schemeClr val="tx1"/>
                        </a:solidFill>
                      </a:endParaRPr>
                    </a:p>
                    <a:p>
                      <a:pPr marL="0" lvl="1"/>
                      <a:r>
                        <a:rPr lang="en-IN" sz="1000" baseline="0" dirty="0" smtClean="0">
                          <a:solidFill>
                            <a:schemeClr val="tx1"/>
                          </a:solidFill>
                        </a:rPr>
                        <a:t>However, this argument fails to take into account that </a:t>
                      </a:r>
                      <a:r>
                        <a:rPr lang="en-IN" sz="1000" dirty="0" smtClean="0">
                          <a:solidFill>
                            <a:schemeClr val="tx1"/>
                          </a:solidFill>
                        </a:rPr>
                        <a:t>a third element, hot weather, could</a:t>
                      </a:r>
                      <a:r>
                        <a:rPr lang="en-IN" sz="1000" baseline="0" dirty="0" smtClean="0">
                          <a:solidFill>
                            <a:schemeClr val="tx1"/>
                          </a:solidFill>
                        </a:rPr>
                        <a:t> </a:t>
                      </a:r>
                      <a:r>
                        <a:rPr lang="en-IN" sz="1000" dirty="0" smtClean="0">
                          <a:solidFill>
                            <a:schemeClr val="tx1"/>
                          </a:solidFill>
                        </a:rPr>
                        <a:t>be the cause of the increase in murder rate and in the consumption of ice cream</a:t>
                      </a:r>
                    </a:p>
                  </a:txBody>
                  <a:tcPr>
                    <a:solidFill>
                      <a:srgbClr val="D0DAE8"/>
                    </a:solidFill>
                  </a:tcPr>
                </a:tc>
              </a:tr>
            </a:tbl>
          </a:graphicData>
        </a:graphic>
      </p:graphicFrame>
    </p:spTree>
    <p:extLst>
      <p:ext uri="{BB962C8B-B14F-4D97-AF65-F5344CB8AC3E}">
        <p14:creationId xmlns:p14="http://schemas.microsoft.com/office/powerpoint/2010/main" val="27802671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WEAKEN – CONTINUED </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3024862387"/>
              </p:ext>
            </p:extLst>
          </p:nvPr>
        </p:nvGraphicFramePr>
        <p:xfrm>
          <a:off x="78008" y="753136"/>
          <a:ext cx="4349976" cy="5485266"/>
        </p:xfrm>
        <a:graphic>
          <a:graphicData uri="http://schemas.openxmlformats.org/drawingml/2006/table">
            <a:tbl>
              <a:tblPr firstRow="1" bandRow="1">
                <a:tableStyleId>{1FECB4D8-DB02-4DC6-A0A2-4F2EBAE1DC90}</a:tableStyleId>
              </a:tblPr>
              <a:tblGrid>
                <a:gridCol w="227441"/>
                <a:gridCol w="4122535"/>
              </a:tblGrid>
              <a:tr h="3035904">
                <a:tc>
                  <a:txBody>
                    <a:bodyPr/>
                    <a:lstStyle/>
                    <a:p>
                      <a:endParaRPr lang="en-IN" sz="1000" b="0" dirty="0">
                        <a:solidFill>
                          <a:schemeClr val="tx1"/>
                        </a:solidFill>
                      </a:endParaRPr>
                    </a:p>
                  </a:txBody>
                  <a:tcPr>
                    <a:solidFill>
                      <a:schemeClr val="bg1"/>
                    </a:solidFill>
                  </a:tcPr>
                </a:tc>
                <a:tc>
                  <a:txBody>
                    <a:bodyPr/>
                    <a:lstStyle/>
                    <a:p>
                      <a:pPr marL="0" indent="0">
                        <a:buNone/>
                      </a:pPr>
                      <a:r>
                        <a:rPr lang="en-IN" sz="1000" b="0" dirty="0" smtClean="0">
                          <a:solidFill>
                            <a:schemeClr val="tx1"/>
                          </a:solidFill>
                        </a:rPr>
                        <a:t>Robot satellites relay important communications and identify weather patterns. Because the satellites can be repaired only in orbit, astronauts are needed to repair them. Without repairs, the satellites would eventually malfunction. Therefore, space flights carrying astronauts must continue. </a:t>
                      </a:r>
                    </a:p>
                    <a:p>
                      <a:pPr marL="0" indent="0">
                        <a:buNone/>
                      </a:pPr>
                      <a:endParaRPr lang="en-IN" sz="1000" b="0" dirty="0" smtClean="0">
                        <a:solidFill>
                          <a:schemeClr val="tx1"/>
                        </a:solidFill>
                      </a:endParaRPr>
                    </a:p>
                    <a:p>
                      <a:pPr marL="0" indent="0">
                        <a:buNone/>
                      </a:pPr>
                      <a:r>
                        <a:rPr lang="en-IN" sz="1000" b="0" dirty="0" smtClean="0">
                          <a:solidFill>
                            <a:schemeClr val="tx1"/>
                          </a:solidFill>
                        </a:rPr>
                        <a:t>Which of the following, if true, would most seriously weaken the argument above? </a:t>
                      </a:r>
                    </a:p>
                    <a:p>
                      <a:pPr marL="228600" indent="-228600">
                        <a:buAutoNum type="alphaUcPeriod"/>
                      </a:pPr>
                      <a:r>
                        <a:rPr lang="en-IN" sz="1000" b="0" dirty="0" smtClean="0">
                          <a:solidFill>
                            <a:schemeClr val="tx1"/>
                          </a:solidFill>
                        </a:rPr>
                        <a:t>Satellites falling from orbit because of malfunctions burn up in the atmosphere</a:t>
                      </a:r>
                    </a:p>
                    <a:p>
                      <a:pPr marL="228600" indent="-228600">
                        <a:buAutoNum type="alphaUcPeriod"/>
                      </a:pPr>
                      <a:r>
                        <a:rPr lang="en-IN" sz="1000" b="0" dirty="0" smtClean="0">
                          <a:solidFill>
                            <a:schemeClr val="tx1"/>
                          </a:solidFill>
                        </a:rPr>
                        <a:t>Although satellites are indispensable in the identification of weather patterns, weather forecasters also make some use of computer projections to identify weather patterns</a:t>
                      </a:r>
                    </a:p>
                    <a:p>
                      <a:pPr marL="228600" indent="-228600">
                        <a:buAutoNum type="alphaUcPeriod"/>
                      </a:pPr>
                      <a:r>
                        <a:rPr lang="en-IN" sz="1000" b="0" dirty="0" smtClean="0">
                          <a:solidFill>
                            <a:schemeClr val="tx1"/>
                          </a:solidFill>
                        </a:rPr>
                        <a:t> The government, responding to public pressure, has decided to cut the budget for space flights and put more money into social welfare programs</a:t>
                      </a:r>
                    </a:p>
                    <a:p>
                      <a:pPr marL="228600" indent="-228600">
                        <a:buAutoNum type="alphaUcPeriod"/>
                      </a:pPr>
                      <a:r>
                        <a:rPr lang="en-IN" sz="1000" b="0" dirty="0" smtClean="0">
                          <a:solidFill>
                            <a:schemeClr val="tx1"/>
                          </a:solidFill>
                        </a:rPr>
                        <a:t>Repair of satellites requires heavy equipment, which adds to the amount of fuel needed to lift a spaceship carrying astronauts into orbit</a:t>
                      </a:r>
                    </a:p>
                    <a:p>
                      <a:pPr marL="228600" indent="-228600">
                        <a:buAutoNum type="alphaUcPeriod"/>
                      </a:pPr>
                      <a:r>
                        <a:rPr lang="en-IN" sz="1000" b="0" dirty="0" smtClean="0">
                          <a:solidFill>
                            <a:schemeClr val="tx1"/>
                          </a:solidFill>
                        </a:rPr>
                        <a:t> Technical obsolescence of robot satellites makes repairing them more costly and less practical than sending new, improved satellites into orbit</a:t>
                      </a:r>
                    </a:p>
                  </a:txBody>
                  <a:tcPr>
                    <a:solidFill>
                      <a:schemeClr val="bg1"/>
                    </a:solidFill>
                  </a:tcPr>
                </a:tc>
              </a:tr>
              <a:tr h="404534">
                <a:tc>
                  <a:txBody>
                    <a:bodyPr/>
                    <a:lstStyle/>
                    <a:p>
                      <a:r>
                        <a:rPr lang="en-US" sz="1000" dirty="0" smtClean="0">
                          <a:solidFill>
                            <a:schemeClr val="tx1"/>
                          </a:solidFill>
                        </a:rPr>
                        <a:t>A</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Irrelevant </a:t>
                      </a:r>
                    </a:p>
                  </a:txBody>
                  <a:tcPr>
                    <a:solidFill>
                      <a:schemeClr val="bg1"/>
                    </a:solidFill>
                  </a:tcPr>
                </a:tc>
              </a:tr>
              <a:tr h="453553">
                <a:tc>
                  <a:txBody>
                    <a:bodyPr/>
                    <a:lstStyle/>
                    <a:p>
                      <a:r>
                        <a:rPr lang="en-US" sz="1000" dirty="0" smtClean="0">
                          <a:solidFill>
                            <a:schemeClr val="tx1"/>
                          </a:solidFill>
                        </a:rPr>
                        <a:t>B</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Doesn’t provide a reason for not sending astronauts to space. Out of scope</a:t>
                      </a:r>
                    </a:p>
                  </a:txBody>
                  <a:tcPr>
                    <a:solidFill>
                      <a:schemeClr val="bg1"/>
                    </a:solidFill>
                  </a:tcPr>
                </a:tc>
              </a:tr>
              <a:tr h="512311">
                <a:tc>
                  <a:txBody>
                    <a:bodyPr/>
                    <a:lstStyle/>
                    <a:p>
                      <a:r>
                        <a:rPr lang="en-US" sz="1000" dirty="0" smtClean="0">
                          <a:solidFill>
                            <a:schemeClr val="tx1"/>
                          </a:solidFill>
                        </a:rPr>
                        <a:t>C</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Though this seems like a right answer, think about it. This is lots of irrelevant information, and doesn’t answer our question directly</a:t>
                      </a:r>
                    </a:p>
                  </a:txBody>
                  <a:tcPr>
                    <a:solidFill>
                      <a:schemeClr val="bg1"/>
                    </a:solidFill>
                  </a:tcPr>
                </a:tc>
              </a:tr>
              <a:tr h="479538">
                <a:tc>
                  <a:txBody>
                    <a:bodyPr/>
                    <a:lstStyle/>
                    <a:p>
                      <a:r>
                        <a:rPr lang="en-US" sz="1000" dirty="0" smtClean="0">
                          <a:solidFill>
                            <a:schemeClr val="tx1"/>
                          </a:solidFill>
                        </a:rPr>
                        <a:t>D</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Fuel? This is a shell game fallacy. Clearly shows a statement that could be true and is very attractive to the test taker, but irrelevant to what’s asked</a:t>
                      </a:r>
                    </a:p>
                  </a:txBody>
                  <a:tcPr>
                    <a:solidFill>
                      <a:schemeClr val="bg1"/>
                    </a:solidFill>
                  </a:tcPr>
                </a:tc>
              </a:tr>
              <a:tr h="599426">
                <a:tc>
                  <a:txBody>
                    <a:bodyPr/>
                    <a:lstStyle/>
                    <a:p>
                      <a:r>
                        <a:rPr lang="en-US" sz="1000" dirty="0" smtClean="0">
                          <a:solidFill>
                            <a:schemeClr val="tx1"/>
                          </a:solidFill>
                        </a:rPr>
                        <a:t>E</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makes sense. If repair cost &gt; new satellite cost, why send astronauts to space to repair them? Just send new satellites</a:t>
                      </a:r>
                    </a:p>
                  </a:txBody>
                  <a:tcPr>
                    <a:solidFill>
                      <a:schemeClr val="bg1"/>
                    </a:solidFill>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80303570"/>
              </p:ext>
            </p:extLst>
          </p:nvPr>
        </p:nvGraphicFramePr>
        <p:xfrm>
          <a:off x="4679504" y="753137"/>
          <a:ext cx="4284984" cy="5495742"/>
        </p:xfrm>
        <a:graphic>
          <a:graphicData uri="http://schemas.openxmlformats.org/drawingml/2006/table">
            <a:tbl>
              <a:tblPr firstRow="1" bandRow="1">
                <a:tableStyleId>{1FECB4D8-DB02-4DC6-A0A2-4F2EBAE1DC90}</a:tableStyleId>
              </a:tblPr>
              <a:tblGrid>
                <a:gridCol w="224043"/>
                <a:gridCol w="4060941"/>
              </a:tblGrid>
              <a:tr h="3035903">
                <a:tc>
                  <a:txBody>
                    <a:bodyPr/>
                    <a:lstStyle/>
                    <a:p>
                      <a:endParaRPr lang="en-IN" sz="1000" dirty="0">
                        <a:solidFill>
                          <a:schemeClr val="tx1"/>
                        </a:solidFill>
                      </a:endParaRPr>
                    </a:p>
                  </a:txBody>
                  <a:tcPr>
                    <a:solidFill>
                      <a:schemeClr val="bg1"/>
                    </a:solidFill>
                  </a:tcPr>
                </a:tc>
                <a:tc>
                  <a:txBody>
                    <a:bodyPr/>
                    <a:lstStyle/>
                    <a:p>
                      <a:r>
                        <a:rPr lang="en-IN" sz="1000" b="0" dirty="0" smtClean="0">
                          <a:solidFill>
                            <a:schemeClr val="tx1"/>
                          </a:solidFill>
                        </a:rPr>
                        <a:t>Violent crime in this town is a becoming a serious problem. Compared to last year, local law enforcement agencies have responded to 17 per cent more calls involving violent crimes, showing that the average citizen of this town is more likely than ever to become a victim of a violent crime.</a:t>
                      </a:r>
                    </a:p>
                    <a:p>
                      <a:endParaRPr lang="en-IN" sz="1000" b="0" dirty="0" smtClean="0">
                        <a:solidFill>
                          <a:schemeClr val="tx1"/>
                        </a:solidFill>
                      </a:endParaRPr>
                    </a:p>
                    <a:p>
                      <a:r>
                        <a:rPr lang="en-IN" sz="1000" b="0" dirty="0" smtClean="0">
                          <a:solidFill>
                            <a:schemeClr val="tx1"/>
                          </a:solidFill>
                        </a:rPr>
                        <a:t>Which one of the following, if true, most seriously</a:t>
                      </a:r>
                      <a:r>
                        <a:rPr lang="en-IN" sz="1000" b="0" baseline="0" dirty="0" smtClean="0">
                          <a:solidFill>
                            <a:schemeClr val="tx1"/>
                          </a:solidFill>
                        </a:rPr>
                        <a:t> </a:t>
                      </a:r>
                      <a:r>
                        <a:rPr lang="en-IN" sz="1000" b="0" dirty="0" smtClean="0">
                          <a:solidFill>
                            <a:schemeClr val="tx1"/>
                          </a:solidFill>
                        </a:rPr>
                        <a:t>weakens the argument?</a:t>
                      </a:r>
                    </a:p>
                    <a:p>
                      <a:pPr marL="228600" indent="-228600">
                        <a:buAutoNum type="alphaUcPeriod"/>
                      </a:pPr>
                      <a:r>
                        <a:rPr lang="en-IN" sz="1000" b="0" dirty="0" smtClean="0">
                          <a:solidFill>
                            <a:schemeClr val="tx1"/>
                          </a:solidFill>
                        </a:rPr>
                        <a:t>The town’s overall crime rate appears to have risen slightly this year compared to the same period last year</a:t>
                      </a:r>
                    </a:p>
                    <a:p>
                      <a:pPr marL="228600" indent="-228600">
                        <a:buAutoNum type="alphaUcPeriod"/>
                      </a:pPr>
                      <a:r>
                        <a:rPr lang="en-IN" sz="1000" b="0" dirty="0" smtClean="0">
                          <a:solidFill>
                            <a:schemeClr val="tx1"/>
                          </a:solidFill>
                        </a:rPr>
                        <a:t>In general, persons under the age of 65 are less likely to be victims of violent crimes than persons over the age of 65</a:t>
                      </a:r>
                    </a:p>
                    <a:p>
                      <a:pPr marL="228600" indent="-228600">
                        <a:buAutoNum type="alphaUcPeriod"/>
                      </a:pPr>
                      <a:r>
                        <a:rPr lang="en-IN" sz="1000" b="0" dirty="0" smtClean="0">
                          <a:solidFill>
                            <a:schemeClr val="tx1"/>
                          </a:solidFill>
                        </a:rPr>
                        <a:t>As a result of the town’s community outreach programs, more people than ever are willing to report violent crimes to the proper authorities</a:t>
                      </a:r>
                    </a:p>
                    <a:p>
                      <a:pPr marL="228600" indent="-228600">
                        <a:buAutoNum type="alphaUcPeriod"/>
                      </a:pPr>
                      <a:r>
                        <a:rPr lang="en-IN" sz="1000" b="0" dirty="0" smtClean="0">
                          <a:solidFill>
                            <a:schemeClr val="tx1"/>
                          </a:solidFill>
                        </a:rPr>
                        <a:t>In response to worries about violent crime, the town has recently opened a community centre providing supervised activities for teenagers</a:t>
                      </a:r>
                    </a:p>
                    <a:p>
                      <a:pPr marL="228600" indent="-228600">
                        <a:buAutoNum type="alphaUcPeriod"/>
                      </a:pPr>
                      <a:r>
                        <a:rPr lang="en-IN" sz="1000" b="0" dirty="0" smtClean="0">
                          <a:solidFill>
                            <a:schemeClr val="tx1"/>
                          </a:solidFill>
                        </a:rPr>
                        <a:t>Community officials have shown that a relatively small number of repeat offenders commit the majority of violent crimes in the town</a:t>
                      </a:r>
                    </a:p>
                    <a:p>
                      <a:endParaRPr lang="en-IN" sz="1000" b="0" dirty="0" smtClean="0">
                        <a:solidFill>
                          <a:schemeClr val="tx1"/>
                        </a:solidFill>
                      </a:endParaRPr>
                    </a:p>
                  </a:txBody>
                  <a:tcPr>
                    <a:solidFill>
                      <a:schemeClr val="bg1"/>
                    </a:solidFill>
                  </a:tcPr>
                </a:tc>
              </a:tr>
              <a:tr h="393742">
                <a:tc>
                  <a:txBody>
                    <a:bodyPr/>
                    <a:lstStyle/>
                    <a:p>
                      <a:r>
                        <a:rPr lang="en-US" sz="1000" dirty="0" smtClean="0">
                          <a:solidFill>
                            <a:schemeClr val="tx1"/>
                          </a:solidFill>
                        </a:rPr>
                        <a:t>A</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is an opposite answer that strengthens the argument</a:t>
                      </a:r>
                    </a:p>
                  </a:txBody>
                  <a:tcPr>
                    <a:solidFill>
                      <a:schemeClr val="bg1"/>
                    </a:solidFill>
                  </a:tcPr>
                </a:tc>
              </a:tr>
              <a:tr h="455423">
                <a:tc>
                  <a:txBody>
                    <a:bodyPr/>
                    <a:lstStyle/>
                    <a:p>
                      <a:r>
                        <a:rPr lang="en-US" sz="1000" dirty="0" smtClean="0">
                          <a:solidFill>
                            <a:schemeClr val="tx1"/>
                          </a:solidFill>
                        </a:rPr>
                        <a:t>B</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Because the argument is about “the average citizen of this town,” information about victims of a certain age is irrelevant</a:t>
                      </a:r>
                    </a:p>
                  </a:txBody>
                  <a:tcPr>
                    <a:solidFill>
                      <a:schemeClr val="bg1"/>
                    </a:solidFill>
                  </a:tcPr>
                </a:tc>
              </a:tr>
              <a:tr h="630586">
                <a:tc>
                  <a:txBody>
                    <a:bodyPr/>
                    <a:lstStyle/>
                    <a:p>
                      <a:r>
                        <a:rPr lang="en-US" sz="1000" dirty="0" smtClean="0">
                          <a:solidFill>
                            <a:schemeClr val="tx1"/>
                          </a:solidFill>
                        </a:rPr>
                        <a:t>C</a:t>
                      </a:r>
                      <a:endParaRPr lang="en-IN" sz="1000" dirty="0">
                        <a:solidFill>
                          <a:schemeClr val="tx1"/>
                        </a:solidFill>
                      </a:endParaRPr>
                    </a:p>
                  </a:txBody>
                  <a:tcPr>
                    <a:solidFill>
                      <a:schemeClr val="bg1"/>
                    </a:solidFill>
                  </a:tcPr>
                </a:tc>
                <a:tc>
                  <a:txBody>
                    <a:bodyPr/>
                    <a:lstStyle/>
                    <a:p>
                      <a:r>
                        <a:rPr lang="en-IN" sz="1000" dirty="0" smtClean="0">
                          <a:solidFill>
                            <a:schemeClr val="tx1"/>
                          </a:solidFill>
                        </a:rPr>
                        <a:t>This is the correct answer. By showing that people are more willing to report crimes (and thus call them in for response), an alternate cause for the rise in the number of calls is given</a:t>
                      </a:r>
                    </a:p>
                  </a:txBody>
                  <a:tcPr>
                    <a:solidFill>
                      <a:schemeClr val="bg1"/>
                    </a:solidFill>
                  </a:tcPr>
                </a:tc>
              </a:tr>
              <a:tr h="466743">
                <a:tc>
                  <a:txBody>
                    <a:bodyPr/>
                    <a:lstStyle/>
                    <a:p>
                      <a:r>
                        <a:rPr lang="en-US" sz="1000" dirty="0" smtClean="0">
                          <a:solidFill>
                            <a:schemeClr val="tx1"/>
                          </a:solidFill>
                        </a:rPr>
                        <a:t>D</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answer only addresses an effect of the concern over crime, and does not address the causal relationship that underlies the argument</a:t>
                      </a:r>
                    </a:p>
                  </a:txBody>
                  <a:tcPr>
                    <a:solidFill>
                      <a:schemeClr val="bg1"/>
                    </a:solidFill>
                  </a:tcPr>
                </a:tc>
              </a:tr>
              <a:tr h="513345">
                <a:tc>
                  <a:txBody>
                    <a:bodyPr/>
                    <a:lstStyle/>
                    <a:p>
                      <a:r>
                        <a:rPr lang="en-US" sz="1000" dirty="0" smtClean="0">
                          <a:solidFill>
                            <a:schemeClr val="tx1"/>
                          </a:solidFill>
                        </a:rPr>
                        <a:t>E</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answer does not address a possible rise in crime or the reasons for the rise in responses to calls involving violent crime</a:t>
                      </a:r>
                    </a:p>
                  </a:txBody>
                  <a:tcPr>
                    <a:solidFill>
                      <a:schemeClr val="bg1"/>
                    </a:solidFill>
                  </a:tcPr>
                </a:tc>
              </a:tr>
            </a:tbl>
          </a:graphicData>
        </a:graphic>
      </p:graphicFrame>
    </p:spTree>
    <p:extLst>
      <p:ext uri="{BB962C8B-B14F-4D97-AF65-F5344CB8AC3E}">
        <p14:creationId xmlns:p14="http://schemas.microsoft.com/office/powerpoint/2010/main" val="13387610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 STRENGTHEN </a:t>
            </a: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3148813278"/>
              </p:ext>
            </p:extLst>
          </p:nvPr>
        </p:nvGraphicFramePr>
        <p:xfrm>
          <a:off x="179512" y="755395"/>
          <a:ext cx="8747507" cy="4189613"/>
        </p:xfrm>
        <a:graphic>
          <a:graphicData uri="http://schemas.openxmlformats.org/drawingml/2006/table">
            <a:tbl>
              <a:tblPr firstRow="1" bandRow="1">
                <a:tableStyleId>{5C22544A-7EE6-4342-B048-85BDC9FD1C3A}</a:tableStyleId>
              </a:tblPr>
              <a:tblGrid>
                <a:gridCol w="1440160"/>
                <a:gridCol w="7307347"/>
              </a:tblGrid>
              <a:tr h="819103">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pPr marL="0" lvl="1" indent="0"/>
                      <a:r>
                        <a:rPr lang="en-IN" sz="1000" b="0" i="0" u="none" strike="noStrike" kern="1200" baseline="0" dirty="0" smtClean="0">
                          <a:solidFill>
                            <a:schemeClr val="tx1"/>
                          </a:solidFill>
                          <a:latin typeface="+mn-lt"/>
                          <a:ea typeface="+mn-ea"/>
                          <a:cs typeface="+mn-cs"/>
                        </a:rPr>
                        <a:t>Stem would indicate some kind of “support” relationship – strengthen, justify, help, support  etc. </a:t>
                      </a:r>
                    </a:p>
                    <a:p>
                      <a:pPr marL="0" lvl="1" indent="0"/>
                      <a:endParaRPr lang="en-US" sz="1000" b="0" i="0" u="none" strike="noStrike" kern="1200" baseline="0" dirty="0" smtClean="0">
                        <a:solidFill>
                          <a:schemeClr val="tx1"/>
                        </a:solidFill>
                        <a:latin typeface="+mn-lt"/>
                        <a:ea typeface="+mn-ea"/>
                        <a:cs typeface="+mn-cs"/>
                      </a:endParaRPr>
                    </a:p>
                    <a:p>
                      <a:pPr marL="0" lvl="1" indent="0"/>
                      <a:r>
                        <a:rPr lang="en-IN" sz="1000" b="0" i="0" u="none" strike="noStrike" kern="1200" baseline="0" dirty="0" smtClean="0">
                          <a:solidFill>
                            <a:schemeClr val="tx1"/>
                          </a:solidFill>
                          <a:latin typeface="+mn-lt"/>
                          <a:ea typeface="+mn-ea"/>
                          <a:cs typeface="+mn-cs"/>
                        </a:rPr>
                        <a:t>** </a:t>
                      </a:r>
                      <a:r>
                        <a:rPr lang="en-IN" sz="1000" b="1" i="1" u="none" strike="noStrike" kern="1200" baseline="0" dirty="0" smtClean="0">
                          <a:solidFill>
                            <a:schemeClr val="tx1"/>
                          </a:solidFill>
                          <a:latin typeface="+mn-lt"/>
                          <a:ea typeface="+mn-ea"/>
                          <a:cs typeface="+mn-cs"/>
                        </a:rPr>
                        <a:t>“The stimulus supports which of the following</a:t>
                      </a:r>
                      <a:r>
                        <a:rPr lang="en-IN" sz="1000" b="0" i="0" u="none" strike="noStrike" kern="1200" baseline="0" dirty="0" smtClean="0">
                          <a:solidFill>
                            <a:schemeClr val="tx1"/>
                          </a:solidFill>
                          <a:latin typeface="+mn-lt"/>
                          <a:ea typeface="+mn-ea"/>
                          <a:cs typeface="+mn-cs"/>
                        </a:rPr>
                        <a:t>” would be an inference/main point question as opposed to the “strengthen” question which would point to </a:t>
                      </a:r>
                      <a:r>
                        <a:rPr lang="en-IN" sz="1000" b="1" i="1" u="none" strike="noStrike" kern="1200" baseline="0" dirty="0" smtClean="0">
                          <a:solidFill>
                            <a:schemeClr val="tx1"/>
                          </a:solidFill>
                          <a:latin typeface="+mn-lt"/>
                          <a:ea typeface="+mn-ea"/>
                          <a:cs typeface="+mn-cs"/>
                        </a:rPr>
                        <a:t>“the answer choice supporting the stimulus”</a:t>
                      </a:r>
                      <a:r>
                        <a:rPr lang="en-IN" sz="1000" b="0" i="0" u="none" strike="noStrike" kern="1200" baseline="0" dirty="0" smtClean="0">
                          <a:solidFill>
                            <a:schemeClr val="tx1"/>
                          </a:solidFill>
                          <a:latin typeface="+mn-lt"/>
                          <a:ea typeface="+mn-ea"/>
                          <a:cs typeface="+mn-cs"/>
                        </a:rPr>
                        <a:t> – subtle but important difference </a:t>
                      </a:r>
                      <a:endParaRPr lang="en-IN" sz="1000" b="0" i="0"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000" b="0" kern="1200" dirty="0" smtClean="0">
                        <a:solidFill>
                          <a:schemeClr val="tx1"/>
                        </a:solidFill>
                        <a:effectLst/>
                        <a:latin typeface="+mn-lt"/>
                        <a:ea typeface="+mn-ea"/>
                        <a:cs typeface="+mn-cs"/>
                      </a:endParaRPr>
                    </a:p>
                  </a:txBody>
                  <a:tcPr>
                    <a:lnB w="12700" cap="flat" cmpd="sng" algn="ctr">
                      <a:solidFill>
                        <a:schemeClr val="bg1"/>
                      </a:solidFill>
                      <a:prstDash val="solid"/>
                      <a:round/>
                      <a:headEnd type="none" w="med" len="med"/>
                      <a:tailEnd type="none" w="med" len="med"/>
                    </a:lnB>
                    <a:solidFill>
                      <a:srgbClr val="D0DAE8"/>
                    </a:solidFill>
                  </a:tcPr>
                </a:tc>
              </a:tr>
              <a:tr h="692797">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1" u="sng" kern="1200" dirty="0" smtClean="0">
                          <a:solidFill>
                            <a:schemeClr val="tx1"/>
                          </a:solidFill>
                          <a:effectLst/>
                          <a:latin typeface="+mn-lt"/>
                          <a:ea typeface="+mn-ea"/>
                          <a:cs typeface="+mn-cs"/>
                        </a:rPr>
                        <a:t>Identify the conclusion—this</a:t>
                      </a:r>
                      <a:r>
                        <a:rPr lang="en-IN" sz="1000" b="1" u="sng" kern="1200" baseline="0" dirty="0" smtClean="0">
                          <a:solidFill>
                            <a:schemeClr val="tx1"/>
                          </a:solidFill>
                          <a:effectLst/>
                          <a:latin typeface="+mn-lt"/>
                          <a:ea typeface="+mn-ea"/>
                          <a:cs typeface="+mn-cs"/>
                        </a:rPr>
                        <a:t> </a:t>
                      </a:r>
                      <a:r>
                        <a:rPr lang="en-IN" sz="1000" b="1" u="sng" kern="1200" dirty="0" smtClean="0">
                          <a:solidFill>
                            <a:schemeClr val="tx1"/>
                          </a:solidFill>
                          <a:effectLst/>
                          <a:latin typeface="+mn-lt"/>
                          <a:ea typeface="+mn-ea"/>
                          <a:cs typeface="+mn-cs"/>
                        </a:rPr>
                        <a:t>is what you are trying to strengthen!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kern="1200" dirty="0" smtClean="0">
                          <a:solidFill>
                            <a:schemeClr val="dk1"/>
                          </a:solidFill>
                          <a:effectLst/>
                          <a:latin typeface="+mn-lt"/>
                          <a:ea typeface="+mn-ea"/>
                          <a:cs typeface="+mn-cs"/>
                        </a:rPr>
                        <a:t>Find the missing link between a premise and the conclusion (typically an assumption)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479296">
                <a:tc>
                  <a:txBody>
                    <a:bodyPr/>
                    <a:lstStyle/>
                    <a:p>
                      <a:pPr marL="0" lvl="1" indent="0"/>
                      <a:r>
                        <a:rPr lang="en-US" sz="1000" b="1" i="0" dirty="0" smtClean="0">
                          <a:solidFill>
                            <a:schemeClr val="bg1"/>
                          </a:solidFill>
                        </a:rPr>
                        <a:t>Important to keep in mind</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kern="1200" dirty="0" smtClean="0">
                          <a:solidFill>
                            <a:schemeClr val="dk1"/>
                          </a:solidFill>
                          <a:effectLst/>
                          <a:latin typeface="+mn-lt"/>
                          <a:ea typeface="+mn-ea"/>
                          <a:cs typeface="+mn-cs"/>
                        </a:rPr>
                        <a:t>Don’t try to</a:t>
                      </a:r>
                      <a:r>
                        <a:rPr lang="en-US" sz="1000" b="0" kern="1200" baseline="0" dirty="0" smtClean="0">
                          <a:solidFill>
                            <a:schemeClr val="dk1"/>
                          </a:solidFill>
                          <a:effectLst/>
                          <a:latin typeface="+mn-lt"/>
                          <a:ea typeface="+mn-ea"/>
                          <a:cs typeface="+mn-cs"/>
                        </a:rPr>
                        <a:t> disprove a conclusion </a:t>
                      </a:r>
                      <a:endParaRPr lang="en-IN" sz="1000" b="0" kern="1200" dirty="0" smtClean="0">
                        <a:solidFill>
                          <a:schemeClr val="dk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479296">
                <a:tc>
                  <a:txBody>
                    <a:bodyPr/>
                    <a:lstStyle/>
                    <a:p>
                      <a:pPr marL="0" lvl="1" indent="0"/>
                      <a:r>
                        <a:rPr lang="en-IN" sz="1000" b="1" i="0" dirty="0" smtClean="0">
                          <a:solidFill>
                            <a:schemeClr val="bg1"/>
                          </a:solidFill>
                        </a:rPr>
                        <a:t>Incorrect</a:t>
                      </a:r>
                      <a:r>
                        <a:rPr lang="en-IN" sz="1000" b="1" i="0" baseline="0" dirty="0" smtClean="0">
                          <a:solidFill>
                            <a:schemeClr val="bg1"/>
                          </a:solidFill>
                        </a:rPr>
                        <a: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171450" indent="-171450">
                        <a:buFont typeface="Arial" pitchFamily="34" charset="0"/>
                        <a:buChar char="•"/>
                      </a:pPr>
                      <a:r>
                        <a:rPr lang="en-US" sz="1000" dirty="0" smtClean="0">
                          <a:solidFill>
                            <a:schemeClr val="tx1"/>
                          </a:solidFill>
                        </a:rPr>
                        <a:t>Opposite answers – answers that weaken rather than strengthen the argument</a:t>
                      </a:r>
                    </a:p>
                    <a:p>
                      <a:pPr marL="171450" indent="-171450">
                        <a:buFont typeface="Arial" pitchFamily="34" charset="0"/>
                        <a:buChar char="•"/>
                      </a:pPr>
                      <a:r>
                        <a:rPr lang="en-US" sz="1000" dirty="0" smtClean="0">
                          <a:solidFill>
                            <a:schemeClr val="tx1"/>
                          </a:solidFill>
                        </a:rPr>
                        <a:t>Out of Scope</a:t>
                      </a:r>
                    </a:p>
                    <a:p>
                      <a:pPr marL="171450" indent="-171450">
                        <a:buFont typeface="Arial" pitchFamily="34" charset="0"/>
                        <a:buChar char="•"/>
                      </a:pPr>
                      <a:r>
                        <a:rPr lang="en-US" sz="1000" dirty="0" smtClean="0">
                          <a:solidFill>
                            <a:schemeClr val="tx1"/>
                          </a:solidFill>
                        </a:rPr>
                        <a:t>Shell Game</a:t>
                      </a:r>
                    </a:p>
                    <a:p>
                      <a:pPr marL="171450" indent="-171450">
                        <a:buFont typeface="Arial" pitchFamily="34" charset="0"/>
                        <a:buChar char="•"/>
                      </a:pPr>
                      <a:r>
                        <a:rPr lang="en-US" sz="1000" dirty="0" smtClean="0">
                          <a:solidFill>
                            <a:schemeClr val="tx1"/>
                          </a:solidFill>
                        </a:rPr>
                        <a:t>Wrong tone answers </a:t>
                      </a:r>
                    </a:p>
                    <a:p>
                      <a:pPr marL="171450" indent="-171450">
                        <a:buFont typeface="Arial" pitchFamily="34" charset="0"/>
                        <a:buChar char="•"/>
                      </a:pPr>
                      <a:r>
                        <a:rPr lang="en-US" sz="1000" dirty="0" smtClean="0">
                          <a:solidFill>
                            <a:schemeClr val="tx1"/>
                          </a:solidFill>
                        </a:rPr>
                        <a:t>Answers that merely state the premise </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IN" sz="1000" b="0" kern="1200" dirty="0" smtClean="0">
                        <a:solidFill>
                          <a:schemeClr val="tx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479296">
                <a:tc>
                  <a:txBody>
                    <a:bodyPr/>
                    <a:lstStyle/>
                    <a:p>
                      <a:pPr marL="0" lvl="1" indent="0"/>
                      <a:r>
                        <a:rPr lang="en-IN" sz="1000" b="1" i="0" dirty="0" smtClean="0">
                          <a:solidFill>
                            <a:schemeClr val="bg1"/>
                          </a:solidFill>
                        </a:rPr>
                        <a:t>Correct answers</a:t>
                      </a: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171450" indent="-171450">
                        <a:buFont typeface="Arial" pitchFamily="34" charset="0"/>
                        <a:buChar char="•"/>
                      </a:pPr>
                      <a:endParaRPr lang="en-US" sz="1000" dirty="0" smtClean="0">
                        <a:solidFill>
                          <a:schemeClr val="tx1"/>
                        </a:solidFill>
                      </a:endParaRPr>
                    </a:p>
                    <a:p>
                      <a:pPr marL="171450" indent="-171450">
                        <a:buFont typeface="Arial" pitchFamily="34" charset="0"/>
                        <a:buChar char="•"/>
                      </a:pPr>
                      <a:r>
                        <a:rPr lang="en-US" sz="1000" dirty="0" smtClean="0">
                          <a:solidFill>
                            <a:schemeClr val="tx1"/>
                          </a:solidFill>
                        </a:rPr>
                        <a:t>Connect evidence with conclusion better</a:t>
                      </a:r>
                    </a:p>
                    <a:p>
                      <a:pPr marL="171450" indent="-171450">
                        <a:buFont typeface="Arial" pitchFamily="34" charset="0"/>
                        <a:buChar char="•"/>
                      </a:pPr>
                      <a:r>
                        <a:rPr lang="en-US" sz="1000" dirty="0" smtClean="0">
                          <a:solidFill>
                            <a:schemeClr val="tx1"/>
                          </a:solidFill>
                        </a:rPr>
                        <a:t>Make the conclusion stronger</a:t>
                      </a:r>
                    </a:p>
                    <a:p>
                      <a:pPr marL="171450" indent="-171450">
                        <a:buFont typeface="Arial" pitchFamily="34" charset="0"/>
                        <a:buChar char="•"/>
                      </a:pPr>
                      <a:r>
                        <a:rPr lang="en-IN" sz="1000" dirty="0" smtClean="0">
                          <a:solidFill>
                            <a:schemeClr val="tx1"/>
                          </a:solidFill>
                        </a:rPr>
                        <a:t>Arguments that contain analogies or use surveys rely upon the validity of those analogies and surveys. Answer choices that strengthen the analogy or survey, or establish their soundness, are usually correct</a:t>
                      </a:r>
                      <a:r>
                        <a:rPr lang="en-US" sz="1000" dirty="0" smtClean="0">
                          <a:solidFill>
                            <a:schemeClr val="tx1"/>
                          </a:solidFill>
                        </a:rPr>
                        <a:t> </a:t>
                      </a:r>
                    </a:p>
                    <a:p>
                      <a:pPr marL="171450" indent="-171450">
                        <a:buFont typeface="Arial" pitchFamily="34" charset="0"/>
                        <a:buChar char="•"/>
                      </a:pPr>
                      <a:r>
                        <a:rPr lang="en-US" sz="1000" dirty="0" smtClean="0">
                          <a:solidFill>
                            <a:schemeClr val="tx1"/>
                          </a:solidFill>
                        </a:rPr>
                        <a:t>Strengthen the evidence with new information (perhaps an assumption is needed to make the argument work</a:t>
                      </a:r>
                      <a:endParaRPr lang="en-IN" sz="1000" dirty="0" smtClean="0">
                        <a:solidFill>
                          <a:schemeClr val="tx1"/>
                        </a:solidFill>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IN" sz="1000" b="0" kern="1200" dirty="0" smtClean="0">
                        <a:solidFill>
                          <a:schemeClr val="tx1"/>
                        </a:solidFill>
                        <a:effectLst/>
                        <a:latin typeface="+mn-lt"/>
                        <a:ea typeface="+mn-ea"/>
                        <a:cs typeface="+mn-cs"/>
                      </a:endParaRPr>
                    </a:p>
                  </a:txBody>
                  <a:tcPr>
                    <a:lnT w="12700" cap="flat" cmpd="sng" algn="ctr">
                      <a:solidFill>
                        <a:schemeClr val="bg1"/>
                      </a:solidFill>
                      <a:prstDash val="solid"/>
                      <a:round/>
                      <a:headEnd type="none" w="med" len="med"/>
                      <a:tailEnd type="none" w="med" len="med"/>
                    </a:lnT>
                    <a:solidFill>
                      <a:srgbClr val="D0DAE8"/>
                    </a:solidFill>
                  </a:tcPr>
                </a:tc>
              </a:tr>
            </a:tbl>
          </a:graphicData>
        </a:graphic>
      </p:graphicFrame>
    </p:spTree>
    <p:extLst>
      <p:ext uri="{BB962C8B-B14F-4D97-AF65-F5344CB8AC3E}">
        <p14:creationId xmlns:p14="http://schemas.microsoft.com/office/powerpoint/2010/main" val="6687610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STRENGTHEN – CONTINUED </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2966185697"/>
              </p:ext>
            </p:extLst>
          </p:nvPr>
        </p:nvGraphicFramePr>
        <p:xfrm>
          <a:off x="107504" y="795932"/>
          <a:ext cx="4349976" cy="5635069"/>
        </p:xfrm>
        <a:graphic>
          <a:graphicData uri="http://schemas.openxmlformats.org/drawingml/2006/table">
            <a:tbl>
              <a:tblPr firstRow="1" bandRow="1">
                <a:tableStyleId>{1FECB4D8-DB02-4DC6-A0A2-4F2EBAE1DC90}</a:tableStyleId>
              </a:tblPr>
              <a:tblGrid>
                <a:gridCol w="227441"/>
                <a:gridCol w="4122535"/>
              </a:tblGrid>
              <a:tr h="3035904">
                <a:tc>
                  <a:txBody>
                    <a:bodyPr/>
                    <a:lstStyle/>
                    <a:p>
                      <a:endParaRPr lang="en-IN" sz="1000" b="0" dirty="0">
                        <a:solidFill>
                          <a:schemeClr val="tx1"/>
                        </a:solidFill>
                      </a:endParaRPr>
                    </a:p>
                  </a:txBody>
                  <a:tcPr>
                    <a:solidFill>
                      <a:schemeClr val="bg1"/>
                    </a:solidFill>
                  </a:tcPr>
                </a:tc>
                <a:tc>
                  <a:txBody>
                    <a:bodyPr/>
                    <a:lstStyle/>
                    <a:p>
                      <a:r>
                        <a:rPr lang="en-IN" sz="1000" b="0" dirty="0" err="1" smtClean="0">
                          <a:solidFill>
                            <a:schemeClr val="tx1"/>
                          </a:solidFill>
                        </a:rPr>
                        <a:t>Dr.</a:t>
                      </a:r>
                      <a:r>
                        <a:rPr lang="en-IN" sz="1000" b="0" dirty="0" smtClean="0">
                          <a:solidFill>
                            <a:schemeClr val="tx1"/>
                          </a:solidFill>
                        </a:rPr>
                        <a:t> Larson: Sleep deprivation is the cause of many social ills, ranging from irritability to potentially dangerous instances of impaired decision making. Most people suffer from sleep deprivation to some degree. Therefore we should restructure the work day to allow people flexibility in scheduling their work hours</a:t>
                      </a:r>
                    </a:p>
                    <a:p>
                      <a:endParaRPr lang="en-IN" sz="1000" b="0" dirty="0" smtClean="0">
                        <a:solidFill>
                          <a:schemeClr val="tx1"/>
                        </a:solidFill>
                      </a:endParaRPr>
                    </a:p>
                    <a:p>
                      <a:r>
                        <a:rPr lang="en-IN" sz="1000" b="0" dirty="0" smtClean="0">
                          <a:solidFill>
                            <a:schemeClr val="tx1"/>
                          </a:solidFill>
                        </a:rPr>
                        <a:t>Which of the following, if true, would most strengthen the medical doctor’s argument about sleep deprivation? </a:t>
                      </a:r>
                    </a:p>
                    <a:p>
                      <a:r>
                        <a:rPr lang="en-IN" sz="1000" b="0" dirty="0" smtClean="0">
                          <a:solidFill>
                            <a:schemeClr val="tx1"/>
                          </a:solidFill>
                        </a:rPr>
                        <a:t>The conclusion of the argument is straightforward. Allow flexibility in scheduling work hours. The basic underlying assumption in the conclusion basically tells you that the author is assuming that greater flexibility would promote better sleeping times. Now we can have this in our mind as we look for answers. </a:t>
                      </a:r>
                    </a:p>
                    <a:p>
                      <a:pPr marL="228600" indent="-228600">
                        <a:buAutoNum type="alphaUcPeriod"/>
                      </a:pPr>
                      <a:r>
                        <a:rPr lang="en-IN" sz="1000" b="0" dirty="0" smtClean="0">
                          <a:solidFill>
                            <a:schemeClr val="tx1"/>
                          </a:solidFill>
                        </a:rPr>
                        <a:t>The primary cause of sleep deprivation is overwork</a:t>
                      </a:r>
                    </a:p>
                    <a:p>
                      <a:pPr marL="228600" indent="-228600">
                        <a:buAutoNum type="alphaUcPeriod"/>
                      </a:pPr>
                      <a:r>
                        <a:rPr lang="en-IN" sz="1000" b="0" dirty="0" smtClean="0">
                          <a:solidFill>
                            <a:schemeClr val="tx1"/>
                          </a:solidFill>
                        </a:rPr>
                        <a:t>Employees would get more sleep if they had greater latitude in scheduling their work hours</a:t>
                      </a:r>
                    </a:p>
                    <a:p>
                      <a:pPr marL="228600" indent="-228600">
                        <a:buAutoNum type="alphaUcPeriod"/>
                      </a:pPr>
                      <a:r>
                        <a:rPr lang="en-IN" sz="1000" b="0" dirty="0" smtClean="0">
                          <a:solidFill>
                            <a:schemeClr val="tx1"/>
                          </a:solidFill>
                        </a:rPr>
                        <a:t>Individuals vary widely in the amount of sleep they require</a:t>
                      </a:r>
                    </a:p>
                    <a:p>
                      <a:pPr marL="228600" indent="-228600">
                        <a:buAutoNum type="alphaUcPeriod"/>
                      </a:pPr>
                      <a:r>
                        <a:rPr lang="en-IN" sz="1000" b="0" dirty="0" smtClean="0">
                          <a:solidFill>
                            <a:schemeClr val="tx1"/>
                          </a:solidFill>
                        </a:rPr>
                        <a:t>More people would suffer from sleep deprivation today than did in the past if the average number of hours worked per week had not decreased</a:t>
                      </a:r>
                    </a:p>
                    <a:p>
                      <a:pPr marL="228600" indent="-228600">
                        <a:buAutoNum type="alphaUcPeriod"/>
                      </a:pPr>
                      <a:r>
                        <a:rPr lang="en-IN" sz="1000" b="0" dirty="0" smtClean="0">
                          <a:solidFill>
                            <a:schemeClr val="tx1"/>
                          </a:solidFill>
                        </a:rPr>
                        <a:t>The extent of one’s sleep deprivation is proportional to the length of the workday</a:t>
                      </a:r>
                    </a:p>
                  </a:txBody>
                  <a:tcPr>
                    <a:solidFill>
                      <a:schemeClr val="bg1"/>
                    </a:solidFill>
                  </a:tcPr>
                </a:tc>
              </a:tr>
              <a:tr h="404534">
                <a:tc>
                  <a:txBody>
                    <a:bodyPr/>
                    <a:lstStyle/>
                    <a:p>
                      <a:r>
                        <a:rPr lang="en-US" sz="1000" dirty="0" smtClean="0">
                          <a:solidFill>
                            <a:schemeClr val="tx1"/>
                          </a:solidFill>
                        </a:rPr>
                        <a:t>A</a:t>
                      </a:r>
                    </a:p>
                  </a:txBody>
                  <a:tcPr>
                    <a:solidFill>
                      <a:schemeClr val="bg1"/>
                    </a:solidFill>
                  </a:tcPr>
                </a:tc>
                <a:tc>
                  <a:txBody>
                    <a:bodyPr/>
                    <a:lstStyle/>
                    <a:p>
                      <a:r>
                        <a:rPr lang="en-IN" sz="1000" dirty="0" smtClean="0">
                          <a:solidFill>
                            <a:schemeClr val="tx1"/>
                          </a:solidFill>
                        </a:rPr>
                        <a:t>Perfect shell game choice. So this choice is telling you that overwork causes sleep deprivation. We are not talking about the quantity of work here, but instead the flexibility of scheduling. Irrelevant</a:t>
                      </a:r>
                      <a:endParaRPr lang="en-IN" sz="1000" dirty="0">
                        <a:solidFill>
                          <a:schemeClr val="tx1"/>
                        </a:solidFill>
                      </a:endParaRPr>
                    </a:p>
                  </a:txBody>
                  <a:tcPr>
                    <a:solidFill>
                      <a:schemeClr val="bg1"/>
                    </a:solidFill>
                  </a:tcPr>
                </a:tc>
              </a:tr>
              <a:tr h="224364">
                <a:tc>
                  <a:txBody>
                    <a:bodyPr/>
                    <a:lstStyle/>
                    <a:p>
                      <a:r>
                        <a:rPr lang="en-US" sz="1000" dirty="0" smtClean="0">
                          <a:solidFill>
                            <a:schemeClr val="tx1"/>
                          </a:solidFill>
                        </a:rPr>
                        <a:t>B</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Correct</a:t>
                      </a:r>
                    </a:p>
                  </a:txBody>
                  <a:tcPr>
                    <a:solidFill>
                      <a:schemeClr val="bg1"/>
                    </a:solidFill>
                  </a:tcPr>
                </a:tc>
              </a:tr>
              <a:tr h="512311">
                <a:tc>
                  <a:txBody>
                    <a:bodyPr/>
                    <a:lstStyle/>
                    <a:p>
                      <a:r>
                        <a:rPr lang="en-US" sz="1000" dirty="0" smtClean="0">
                          <a:solidFill>
                            <a:schemeClr val="tx1"/>
                          </a:solidFill>
                        </a:rPr>
                        <a:t>C</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Completely irrelevant. We are not talking about how much sleep an individual requires at all. It presents new information but without any connection</a:t>
                      </a:r>
                    </a:p>
                  </a:txBody>
                  <a:tcPr>
                    <a:solidFill>
                      <a:schemeClr val="bg1"/>
                    </a:solidFill>
                  </a:tcPr>
                </a:tc>
              </a:tr>
              <a:tr h="479538">
                <a:tc>
                  <a:txBody>
                    <a:bodyPr/>
                    <a:lstStyle/>
                    <a:p>
                      <a:r>
                        <a:rPr lang="en-US" sz="1000" dirty="0" smtClean="0">
                          <a:solidFill>
                            <a:schemeClr val="tx1"/>
                          </a:solidFill>
                        </a:rPr>
                        <a:t>D</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This talks about a decrease in work hours and in a very convoluted structure. Are we talking about the number of hours worked? No. We are talking only about the flexibility of scheduling</a:t>
                      </a:r>
                    </a:p>
                  </a:txBody>
                  <a:tcPr>
                    <a:solidFill>
                      <a:schemeClr val="bg1"/>
                    </a:solidFill>
                  </a:tcPr>
                </a:tc>
              </a:tr>
              <a:tr h="301069">
                <a:tc>
                  <a:txBody>
                    <a:bodyPr/>
                    <a:lstStyle/>
                    <a:p>
                      <a:r>
                        <a:rPr lang="en-US" sz="1000" dirty="0" smtClean="0">
                          <a:solidFill>
                            <a:schemeClr val="tx1"/>
                          </a:solidFill>
                        </a:rPr>
                        <a:t>E</a:t>
                      </a:r>
                      <a:endParaRPr lang="en-IN" sz="10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dirty="0" smtClean="0">
                          <a:solidFill>
                            <a:schemeClr val="tx1"/>
                          </a:solidFill>
                        </a:rPr>
                        <a:t>Once again, length is immaterial</a:t>
                      </a:r>
                    </a:p>
                  </a:txBody>
                  <a:tcPr>
                    <a:solidFill>
                      <a:schemeClr val="bg1"/>
                    </a:solidFill>
                  </a:tcPr>
                </a:tc>
              </a:tr>
            </a:tbl>
          </a:graphicData>
        </a:graphic>
      </p:graphicFrame>
    </p:spTree>
    <p:extLst>
      <p:ext uri="{BB962C8B-B14F-4D97-AF65-F5344CB8AC3E}">
        <p14:creationId xmlns:p14="http://schemas.microsoft.com/office/powerpoint/2010/main" val="529826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 ASSUMPTIONS </a:t>
            </a:r>
            <a:endParaRPr lang="en-IN" dirty="0"/>
          </a:p>
        </p:txBody>
      </p:sp>
      <p:graphicFrame>
        <p:nvGraphicFramePr>
          <p:cNvPr id="6" name="Table 5"/>
          <p:cNvGraphicFramePr>
            <a:graphicFrameLocks noGrp="1"/>
          </p:cNvGraphicFramePr>
          <p:nvPr>
            <p:extLst>
              <p:ext uri="{D42A27DB-BD31-4B8C-83A1-F6EECF244321}">
                <p14:modId xmlns:p14="http://schemas.microsoft.com/office/powerpoint/2010/main" val="2311486893"/>
              </p:ext>
            </p:extLst>
          </p:nvPr>
        </p:nvGraphicFramePr>
        <p:xfrm>
          <a:off x="107504" y="762000"/>
          <a:ext cx="8928992" cy="4789565"/>
        </p:xfrm>
        <a:graphic>
          <a:graphicData uri="http://schemas.openxmlformats.org/drawingml/2006/table">
            <a:tbl>
              <a:tblPr firstRow="1" bandRow="1">
                <a:tableStyleId>{5C22544A-7EE6-4342-B048-85BDC9FD1C3A}</a:tableStyleId>
              </a:tblPr>
              <a:tblGrid>
                <a:gridCol w="1656184"/>
                <a:gridCol w="7272808"/>
              </a:tblGrid>
              <a:tr h="765664">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r>
                        <a:rPr lang="en-IN" sz="1000" b="0" i="0" u="none" strike="noStrike" kern="1200" baseline="0" dirty="0" smtClean="0">
                          <a:solidFill>
                            <a:schemeClr val="dk1"/>
                          </a:solidFill>
                          <a:latin typeface="+mn-lt"/>
                          <a:ea typeface="+mn-ea"/>
                          <a:cs typeface="+mn-cs"/>
                        </a:rPr>
                        <a:t>“The conclusion depends on which of the following?” </a:t>
                      </a:r>
                    </a:p>
                    <a:p>
                      <a:r>
                        <a:rPr lang="en-IN" sz="1000" b="0" i="0" u="none" strike="noStrike" kern="1200" baseline="0" dirty="0" smtClean="0">
                          <a:solidFill>
                            <a:schemeClr val="dk1"/>
                          </a:solidFill>
                          <a:latin typeface="+mn-lt"/>
                          <a:ea typeface="+mn-ea"/>
                          <a:cs typeface="+mn-cs"/>
                        </a:rPr>
                        <a:t>“The author assumes that?” </a:t>
                      </a:r>
                    </a:p>
                    <a:p>
                      <a:r>
                        <a:rPr lang="en-IN" sz="1000" b="0" i="0" u="none" strike="noStrike" kern="1200" baseline="0" dirty="0" smtClean="0">
                          <a:solidFill>
                            <a:schemeClr val="dk1"/>
                          </a:solidFill>
                          <a:latin typeface="+mn-lt"/>
                          <a:ea typeface="+mn-ea"/>
                          <a:cs typeface="+mn-cs"/>
                        </a:rPr>
                        <a:t>“Based on”</a:t>
                      </a:r>
                    </a:p>
                    <a:p>
                      <a:r>
                        <a:rPr lang="en-IN" sz="1000" b="0" i="0" u="none" strike="noStrike" kern="1200" baseline="0" dirty="0" smtClean="0">
                          <a:solidFill>
                            <a:schemeClr val="dk1"/>
                          </a:solidFill>
                          <a:latin typeface="+mn-lt"/>
                          <a:ea typeface="+mn-ea"/>
                          <a:cs typeface="+mn-cs"/>
                        </a:rPr>
                        <a:t>“Assumption Made” </a:t>
                      </a:r>
                    </a:p>
                    <a:p>
                      <a:r>
                        <a:rPr lang="en-IN" sz="1000" b="0" i="0" u="none" strike="noStrike" kern="1200" baseline="0" dirty="0" smtClean="0">
                          <a:solidFill>
                            <a:schemeClr val="dk1"/>
                          </a:solidFill>
                          <a:latin typeface="+mn-lt"/>
                          <a:ea typeface="+mn-ea"/>
                          <a:cs typeface="+mn-cs"/>
                        </a:rPr>
                        <a:t>“Cannot be true unless?” </a:t>
                      </a:r>
                      <a:endParaRPr lang="en-IN" sz="1000" b="0" i="0" dirty="0" smtClean="0"/>
                    </a:p>
                  </a:txBody>
                  <a:tcPr>
                    <a:lnB w="12700" cap="flat" cmpd="sng" algn="ctr">
                      <a:solidFill>
                        <a:schemeClr val="bg1"/>
                      </a:solidFill>
                      <a:prstDash val="solid"/>
                      <a:round/>
                      <a:headEnd type="none" w="med" len="med"/>
                      <a:tailEnd type="none" w="med" len="med"/>
                    </a:lnB>
                    <a:solidFill>
                      <a:srgbClr val="D0DAE8"/>
                    </a:solidFill>
                  </a:tcPr>
                </a:tc>
              </a:tr>
              <a:tr h="527370">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1" kern="1200" dirty="0" smtClean="0">
                          <a:solidFill>
                            <a:schemeClr val="tx1"/>
                          </a:solidFill>
                          <a:effectLst/>
                          <a:latin typeface="+mn-lt"/>
                          <a:ea typeface="+mn-ea"/>
                          <a:cs typeface="+mn-cs"/>
                        </a:rPr>
                        <a:t>An assumption</a:t>
                      </a:r>
                      <a:r>
                        <a:rPr lang="en-IN" sz="1000" b="1" kern="1200" baseline="0" dirty="0" smtClean="0">
                          <a:solidFill>
                            <a:schemeClr val="tx1"/>
                          </a:solidFill>
                          <a:effectLst/>
                          <a:latin typeface="+mn-lt"/>
                          <a:ea typeface="+mn-ea"/>
                          <a:cs typeface="+mn-cs"/>
                        </a:rPr>
                        <a:t> is an </a:t>
                      </a:r>
                      <a:r>
                        <a:rPr lang="en-IN" sz="1000" b="1" u="sng" kern="1200" baseline="0" dirty="0" smtClean="0">
                          <a:solidFill>
                            <a:schemeClr val="tx1"/>
                          </a:solidFill>
                          <a:effectLst/>
                          <a:latin typeface="+mn-lt"/>
                          <a:ea typeface="+mn-ea"/>
                          <a:cs typeface="+mn-cs"/>
                        </a:rPr>
                        <a:t>u</a:t>
                      </a:r>
                      <a:r>
                        <a:rPr lang="en-IN" sz="1000" b="1" u="sng" kern="1200" dirty="0" smtClean="0">
                          <a:solidFill>
                            <a:schemeClr val="tx1"/>
                          </a:solidFill>
                          <a:effectLst/>
                          <a:latin typeface="+mn-lt"/>
                          <a:ea typeface="+mn-ea"/>
                          <a:cs typeface="+mn-cs"/>
                        </a:rPr>
                        <a:t>nstated</a:t>
                      </a:r>
                      <a:r>
                        <a:rPr lang="en-IN" sz="1000" b="1" kern="1200" dirty="0" smtClean="0">
                          <a:solidFill>
                            <a:schemeClr val="tx1"/>
                          </a:solidFill>
                          <a:effectLst/>
                          <a:latin typeface="+mn-lt"/>
                          <a:ea typeface="+mn-ea"/>
                          <a:cs typeface="+mn-cs"/>
                        </a:rPr>
                        <a:t> premise and is NECESSARY</a:t>
                      </a:r>
                      <a:r>
                        <a:rPr lang="en-IN" sz="1000" b="1" kern="1200" baseline="0" dirty="0" smtClean="0">
                          <a:solidFill>
                            <a:schemeClr val="tx1"/>
                          </a:solidFill>
                          <a:effectLst/>
                          <a:latin typeface="+mn-lt"/>
                          <a:ea typeface="+mn-ea"/>
                          <a:cs typeface="+mn-cs"/>
                        </a:rPr>
                        <a:t> to arrive at a conclusion </a:t>
                      </a:r>
                      <a:endParaRPr lang="en-IN" sz="10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kern="1200" dirty="0" smtClean="0">
                          <a:solidFill>
                            <a:schemeClr val="dk1"/>
                          </a:solidFill>
                          <a:effectLst/>
                          <a:latin typeface="+mn-lt"/>
                          <a:ea typeface="+mn-ea"/>
                          <a:cs typeface="+mn-cs"/>
                        </a:rPr>
                        <a:t>Find the missing link between a premise and the conclusion (typically an assumption)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1044088">
                <a:tc>
                  <a:txBody>
                    <a:bodyPr/>
                    <a:lstStyle/>
                    <a:p>
                      <a:pPr marL="0" lvl="1" indent="0"/>
                      <a:r>
                        <a:rPr lang="en-US" sz="1000" b="1" i="0" dirty="0" smtClean="0">
                          <a:solidFill>
                            <a:schemeClr val="bg1"/>
                          </a:solidFill>
                        </a:rPr>
                        <a:t>Incorrect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176213" marR="0" indent="-176213"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i="0" u="none" strike="noStrike" kern="1200" baseline="0" dirty="0" smtClean="0">
                          <a:solidFill>
                            <a:schemeClr val="tx1"/>
                          </a:solidFill>
                          <a:latin typeface="+mn-lt"/>
                          <a:ea typeface="+mn-ea"/>
                          <a:cs typeface="+mn-cs"/>
                        </a:rPr>
                        <a:t>Contain extra information - </a:t>
                      </a:r>
                      <a:r>
                        <a:rPr lang="en-US" sz="1000" kern="1200" dirty="0" smtClean="0">
                          <a:solidFill>
                            <a:schemeClr val="dk1"/>
                          </a:solidFill>
                          <a:effectLst/>
                          <a:latin typeface="+mn-lt"/>
                          <a:ea typeface="+mn-ea"/>
                          <a:cs typeface="+mn-cs"/>
                        </a:rPr>
                        <a:t>For example, let’s say that an argument requires the assumption that “all dogs are intelligent”. The correct answer could be that statement or even a subset statement such as “all black dogs are intelligent” or “all large dogs are intelligent”. However, in the case of the statement “all dogs and cats are intelligent”, the additional information about cats is not part of the authors assumption, and would make the answer choice incorrect</a:t>
                      </a:r>
                      <a:endParaRPr lang="en-IN" sz="1000" kern="1200" dirty="0" smtClean="0">
                        <a:solidFill>
                          <a:schemeClr val="dk1"/>
                        </a:solidFill>
                        <a:effectLst/>
                        <a:latin typeface="+mn-lt"/>
                        <a:ea typeface="+mn-ea"/>
                        <a:cs typeface="+mn-cs"/>
                      </a:endParaRPr>
                    </a:p>
                    <a:p>
                      <a:pPr marL="176213" indent="-176213">
                        <a:buFont typeface="Arial" pitchFamily="34" charset="0"/>
                        <a:buChar char="•"/>
                      </a:pPr>
                      <a:r>
                        <a:rPr lang="en-IN" sz="1000" kern="1200" dirty="0" smtClean="0">
                          <a:solidFill>
                            <a:schemeClr val="dk1"/>
                          </a:solidFill>
                          <a:effectLst/>
                          <a:latin typeface="+mn-lt"/>
                          <a:ea typeface="+mn-ea"/>
                          <a:cs typeface="+mn-cs"/>
                        </a:rPr>
                        <a:t>Answers that claim an idea was </a:t>
                      </a:r>
                      <a:r>
                        <a:rPr lang="en-IN" sz="1000" b="1" kern="1200" dirty="0" smtClean="0">
                          <a:solidFill>
                            <a:schemeClr val="dk1"/>
                          </a:solidFill>
                          <a:effectLst/>
                          <a:latin typeface="+mn-lt"/>
                          <a:ea typeface="+mn-ea"/>
                          <a:cs typeface="+mn-cs"/>
                        </a:rPr>
                        <a:t>the most important</a:t>
                      </a:r>
                      <a:r>
                        <a:rPr lang="en-IN" sz="1000" kern="1200" dirty="0" smtClean="0">
                          <a:solidFill>
                            <a:schemeClr val="dk1"/>
                          </a:solidFill>
                          <a:effectLst/>
                          <a:latin typeface="+mn-lt"/>
                          <a:ea typeface="+mn-ea"/>
                          <a:cs typeface="+mn-cs"/>
                        </a:rPr>
                        <a:t> consideration for the author </a:t>
                      </a:r>
                    </a:p>
                    <a:p>
                      <a:pPr marL="176213" indent="-176213">
                        <a:buFont typeface="Arial" pitchFamily="34" charset="0"/>
                        <a:buChar char="•"/>
                      </a:pPr>
                      <a:r>
                        <a:rPr lang="en-US" sz="1000" b="0" kern="1200" dirty="0" smtClean="0">
                          <a:solidFill>
                            <a:schemeClr val="dk1"/>
                          </a:solidFill>
                          <a:effectLst/>
                          <a:latin typeface="+mn-lt"/>
                          <a:ea typeface="+mn-ea"/>
                          <a:cs typeface="+mn-cs"/>
                        </a:rPr>
                        <a:t>Answer choice that repeats the premise </a:t>
                      </a:r>
                      <a:endParaRPr lang="en-IN" sz="1000" b="0" kern="1200" dirty="0" smtClean="0">
                        <a:solidFill>
                          <a:schemeClr val="dk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2343397">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000" b="1" i="0" kern="1200" dirty="0" smtClean="0">
                          <a:solidFill>
                            <a:schemeClr val="bg1"/>
                          </a:solidFill>
                          <a:latin typeface="+mn-lt"/>
                          <a:ea typeface="+mn-ea"/>
                          <a:cs typeface="+mn-cs"/>
                        </a:rPr>
                        <a:t>Difference between Strengthen &amp; Assumption Questions </a:t>
                      </a:r>
                    </a:p>
                    <a:p>
                      <a:pPr marL="0" lvl="1" indent="0"/>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171450" indent="-171450">
                        <a:buFont typeface="Arial" pitchFamily="34" charset="0"/>
                        <a:buChar char="•"/>
                      </a:pPr>
                      <a:r>
                        <a:rPr lang="en-IN" sz="1000" dirty="0" smtClean="0"/>
                        <a:t>Strengthen questions ask you to support the argument in any way possible. This type of answer has great range, as the additional support provided by the answer choice could be relatively minor or major. Speaking in numerical terms, any answer choice that strengthens the argument, whether by 1% or by 100%, is correct</a:t>
                      </a:r>
                    </a:p>
                    <a:p>
                      <a:pPr marL="0" indent="0">
                        <a:buFont typeface="Arial" pitchFamily="34" charset="0"/>
                        <a:buNone/>
                      </a:pPr>
                      <a:endParaRPr lang="en-IN" sz="1000" dirty="0" smtClean="0"/>
                    </a:p>
                    <a:p>
                      <a:pPr marL="171450" indent="-171450">
                        <a:buFont typeface="Arial" pitchFamily="34" charset="0"/>
                        <a:buChar char="•"/>
                      </a:pPr>
                      <a:r>
                        <a:rPr lang="en-IN" sz="1000" dirty="0" smtClean="0"/>
                        <a:t>Assumption questions ask you to identify a statement that the argument assumes or supposes. An assumption is simply an unstated premise— what must be true in order for the argument to be true. An assumption can therefore be defined as what is necessary for the argument to be true</a:t>
                      </a:r>
                    </a:p>
                    <a:p>
                      <a:pPr marL="0" indent="0">
                        <a:buFont typeface="Arial" pitchFamily="34" charset="0"/>
                        <a:buNone/>
                      </a:pPr>
                      <a:endParaRPr lang="en-IN" sz="1000" dirty="0" smtClean="0"/>
                    </a:p>
                    <a:p>
                      <a:pPr marL="171450" indent="-171450">
                        <a:buFont typeface="Arial" pitchFamily="34" charset="0"/>
                        <a:buChar char="•"/>
                      </a:pPr>
                      <a:r>
                        <a:rPr lang="en-US" sz="1000" dirty="0" smtClean="0"/>
                        <a:t>Example: </a:t>
                      </a:r>
                      <a:r>
                        <a:rPr lang="en-IN" sz="1000" dirty="0" smtClean="0"/>
                        <a:t>An argument concludes that a teenager is an outstanding golfer. In an Assumption question, the correct answer could be: “The teenager always hits the ball” or “The teenager never swings and misses the ball.” Either statement is an assumption of the argument; otherwise how could the teenager be an outstanding golfer? In a Strengthen question, the correct answer could be: “The teenager won a local club tournament.” This answer choice supports the idea that the teenager is an outstanding golfer, but does not undeniably prove the teenager to be outstanding (what if the tournament was composed primarily of pre-teen players?) nor is the answer an assumption of the conclusion</a:t>
                      </a:r>
                    </a:p>
                  </a:txBody>
                  <a:tcPr>
                    <a:lnT w="12700" cap="flat" cmpd="sng" algn="ctr">
                      <a:solidFill>
                        <a:schemeClr val="bg1"/>
                      </a:solidFill>
                      <a:prstDash val="solid"/>
                      <a:round/>
                      <a:headEnd type="none" w="med" len="med"/>
                      <a:tailEnd type="none" w="med" len="med"/>
                    </a:lnT>
                    <a:solidFill>
                      <a:srgbClr val="D0DAE8"/>
                    </a:solidFill>
                  </a:tcPr>
                </a:tc>
              </a:tr>
            </a:tbl>
          </a:graphicData>
        </a:graphic>
      </p:graphicFrame>
    </p:spTree>
    <p:extLst>
      <p:ext uri="{BB962C8B-B14F-4D97-AF65-F5344CB8AC3E}">
        <p14:creationId xmlns:p14="http://schemas.microsoft.com/office/powerpoint/2010/main" val="1757326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4102" y="188640"/>
            <a:ext cx="4365280" cy="432048"/>
          </a:xfrm>
          <a:prstGeom prst="rect">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US" dirty="0" smtClean="0"/>
              <a:t>CORRECT ASSUMPTION ANSWER CHOICE</a:t>
            </a:r>
            <a:endParaRPr lang="en-IN" dirty="0"/>
          </a:p>
        </p:txBody>
      </p:sp>
      <p:cxnSp>
        <p:nvCxnSpPr>
          <p:cNvPr id="7" name="Elbow Connector 6"/>
          <p:cNvCxnSpPr>
            <a:stCxn id="6" idx="2"/>
            <a:endCxn id="4" idx="0"/>
          </p:cNvCxnSpPr>
          <p:nvPr/>
        </p:nvCxnSpPr>
        <p:spPr>
          <a:xfrm rot="5400000">
            <a:off x="3276847" y="-352411"/>
            <a:ext cx="446796" cy="2392994"/>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8" name="Elbow Connector 7"/>
          <p:cNvCxnSpPr>
            <a:stCxn id="6" idx="2"/>
            <a:endCxn id="5" idx="0"/>
          </p:cNvCxnSpPr>
          <p:nvPr/>
        </p:nvCxnSpPr>
        <p:spPr>
          <a:xfrm rot="16200000" flipH="1">
            <a:off x="5527898" y="-210468"/>
            <a:ext cx="445194" cy="2107506"/>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grpSp>
        <p:nvGrpSpPr>
          <p:cNvPr id="12" name="Group 11"/>
          <p:cNvGrpSpPr/>
          <p:nvPr/>
        </p:nvGrpSpPr>
        <p:grpSpPr>
          <a:xfrm>
            <a:off x="251520" y="1067484"/>
            <a:ext cx="4104456" cy="2291110"/>
            <a:chOff x="251520" y="1497931"/>
            <a:chExt cx="4104456" cy="2291110"/>
          </a:xfrm>
        </p:grpSpPr>
        <p:sp>
          <p:nvSpPr>
            <p:cNvPr id="4" name="Rectangle 3"/>
            <p:cNvSpPr/>
            <p:nvPr/>
          </p:nvSpPr>
          <p:spPr>
            <a:xfrm>
              <a:off x="251520" y="1497931"/>
              <a:ext cx="4104456" cy="346893"/>
            </a:xfrm>
            <a:prstGeom prst="rect">
              <a:avLst/>
            </a:prstGeom>
            <a:solidFill>
              <a:schemeClr val="tx2">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solidFill>
                    <a:schemeClr val="bg1"/>
                  </a:solidFill>
                </a:rPr>
                <a:t>SUPPORTER</a:t>
              </a:r>
            </a:p>
          </p:txBody>
        </p:sp>
        <p:sp>
          <p:nvSpPr>
            <p:cNvPr id="15" name="Rectangle 14"/>
            <p:cNvSpPr/>
            <p:nvPr/>
          </p:nvSpPr>
          <p:spPr>
            <a:xfrm>
              <a:off x="251520" y="1844825"/>
              <a:ext cx="4104456" cy="1944216"/>
            </a:xfrm>
            <a:prstGeom prst="rect">
              <a:avLst/>
            </a:prstGeom>
            <a:solidFill>
              <a:srgbClr val="FFC000"/>
            </a:solidFill>
            <a:ln>
              <a:noFill/>
            </a:ln>
          </p:spPr>
          <p:style>
            <a:lnRef idx="2">
              <a:schemeClr val="accent3"/>
            </a:lnRef>
            <a:fillRef idx="1">
              <a:schemeClr val="lt1"/>
            </a:fillRef>
            <a:effectRef idx="0">
              <a:schemeClr val="accent3"/>
            </a:effectRef>
            <a:fontRef idx="minor">
              <a:schemeClr val="dk1"/>
            </a:fontRef>
          </p:style>
          <p:txBody>
            <a:bodyPr rtlCol="0" anchor="ctr"/>
            <a:lstStyle/>
            <a:p>
              <a:pPr marL="171450" indent="-171450">
                <a:buFont typeface="Arial" pitchFamily="34" charset="0"/>
                <a:buChar char="•"/>
              </a:pPr>
              <a:r>
                <a:rPr lang="en-IN" sz="1000" dirty="0" smtClean="0">
                  <a:solidFill>
                    <a:schemeClr val="tx1"/>
                  </a:solidFill>
                </a:rPr>
                <a:t>Links </a:t>
              </a:r>
              <a:r>
                <a:rPr lang="en-IN" sz="1000" dirty="0">
                  <a:solidFill>
                    <a:schemeClr val="tx1"/>
                  </a:solidFill>
                </a:rPr>
                <a:t>together </a:t>
              </a:r>
              <a:r>
                <a:rPr lang="en-IN" sz="1000" dirty="0" smtClean="0">
                  <a:solidFill>
                    <a:schemeClr val="tx1"/>
                  </a:solidFill>
                </a:rPr>
                <a:t>new/ rogue </a:t>
              </a:r>
              <a:r>
                <a:rPr lang="en-IN" sz="1000" dirty="0">
                  <a:solidFill>
                    <a:schemeClr val="tx1"/>
                  </a:solidFill>
                </a:rPr>
                <a:t>elements in the </a:t>
              </a:r>
              <a:r>
                <a:rPr lang="en-IN" sz="1000" dirty="0" smtClean="0">
                  <a:solidFill>
                    <a:schemeClr val="tx1"/>
                  </a:solidFill>
                </a:rPr>
                <a:t>stimulus</a:t>
              </a:r>
            </a:p>
            <a:p>
              <a:pPr marL="171450" indent="-171450">
                <a:buFont typeface="Arial" pitchFamily="34" charset="0"/>
                <a:buChar char="•"/>
              </a:pPr>
              <a:r>
                <a:rPr lang="en-US" sz="1000" dirty="0">
                  <a:solidFill>
                    <a:schemeClr val="tx1"/>
                  </a:solidFill>
                </a:rPr>
                <a:t>Conclusion often contains a piece of information not </a:t>
              </a:r>
              <a:r>
                <a:rPr lang="en-US" sz="1000" dirty="0" smtClean="0">
                  <a:solidFill>
                    <a:schemeClr val="tx1"/>
                  </a:solidFill>
                </a:rPr>
                <a:t>previously included in the stimulus </a:t>
              </a:r>
            </a:p>
            <a:p>
              <a:pPr marL="171450" lvl="0" indent="-171450">
                <a:buFont typeface="Arial" pitchFamily="34" charset="0"/>
                <a:buChar char="•"/>
              </a:pPr>
              <a:r>
                <a:rPr lang="en-IN" sz="1000" dirty="0"/>
                <a:t>Fills logical gaps in the argument </a:t>
              </a:r>
              <a:endParaRPr lang="en-IN" sz="1000" dirty="0" smtClean="0">
                <a:solidFill>
                  <a:schemeClr val="tx1"/>
                </a:solidFill>
              </a:endParaRPr>
            </a:p>
            <a:p>
              <a:endParaRPr lang="en-US" sz="1000" dirty="0">
                <a:solidFill>
                  <a:schemeClr val="bg1"/>
                </a:solidFill>
              </a:endParaRPr>
            </a:p>
            <a:p>
              <a:r>
                <a:rPr lang="en-US" sz="1000" b="1" dirty="0" smtClean="0">
                  <a:solidFill>
                    <a:schemeClr val="tx1"/>
                  </a:solidFill>
                </a:rPr>
                <a:t>Example: </a:t>
              </a:r>
              <a:r>
                <a:rPr lang="en-US" sz="1000" dirty="0" smtClean="0">
                  <a:solidFill>
                    <a:schemeClr val="tx1"/>
                  </a:solidFill>
                </a:rPr>
                <a:t>All male citizens of Athens had the right to vote. Therefore, Socrates had the right to vote in Athens </a:t>
              </a:r>
            </a:p>
            <a:p>
              <a:r>
                <a:rPr lang="en-US" sz="1000" b="1" dirty="0" smtClean="0">
                  <a:solidFill>
                    <a:schemeClr val="tx1"/>
                  </a:solidFill>
                </a:rPr>
                <a:t>Assumption: </a:t>
              </a:r>
              <a:r>
                <a:rPr lang="en-US" sz="1000" dirty="0" smtClean="0">
                  <a:solidFill>
                    <a:schemeClr val="tx1"/>
                  </a:solidFill>
                </a:rPr>
                <a:t>Socrates was male </a:t>
              </a:r>
            </a:p>
          </p:txBody>
        </p:sp>
      </p:grpSp>
      <p:grpSp>
        <p:nvGrpSpPr>
          <p:cNvPr id="13" name="Group 12"/>
          <p:cNvGrpSpPr/>
          <p:nvPr/>
        </p:nvGrpSpPr>
        <p:grpSpPr>
          <a:xfrm>
            <a:off x="4788024" y="1065882"/>
            <a:ext cx="4032448" cy="2291110"/>
            <a:chOff x="4788024" y="1497931"/>
            <a:chExt cx="4032448" cy="2291110"/>
          </a:xfrm>
        </p:grpSpPr>
        <p:sp>
          <p:nvSpPr>
            <p:cNvPr id="5" name="Rectangle 4"/>
            <p:cNvSpPr/>
            <p:nvPr/>
          </p:nvSpPr>
          <p:spPr>
            <a:xfrm>
              <a:off x="4788024" y="1497931"/>
              <a:ext cx="4032448" cy="346893"/>
            </a:xfrm>
            <a:prstGeom prst="rect">
              <a:avLst/>
            </a:prstGeom>
            <a:solidFill>
              <a:schemeClr val="tx2">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solidFill>
                    <a:schemeClr val="bg1"/>
                  </a:solidFill>
                </a:rPr>
                <a:t>DEFENDER</a:t>
              </a:r>
              <a:endParaRPr lang="en-IN" sz="1000" dirty="0">
                <a:solidFill>
                  <a:schemeClr val="bg1"/>
                </a:solidFill>
              </a:endParaRPr>
            </a:p>
          </p:txBody>
        </p:sp>
        <p:sp>
          <p:nvSpPr>
            <p:cNvPr id="21" name="Rectangle 20"/>
            <p:cNvSpPr/>
            <p:nvPr/>
          </p:nvSpPr>
          <p:spPr>
            <a:xfrm>
              <a:off x="4788024" y="1844824"/>
              <a:ext cx="4032448" cy="1944217"/>
            </a:xfrm>
            <a:prstGeom prst="rect">
              <a:avLst/>
            </a:prstGeom>
            <a:solidFill>
              <a:srgbClr val="FFC000"/>
            </a:solidFill>
            <a:ln>
              <a:noFill/>
            </a:ln>
          </p:spPr>
          <p:style>
            <a:lnRef idx="2">
              <a:schemeClr val="accent3"/>
            </a:lnRef>
            <a:fillRef idx="1">
              <a:schemeClr val="lt1"/>
            </a:fillRef>
            <a:effectRef idx="0">
              <a:schemeClr val="accent3"/>
            </a:effectRef>
            <a:fontRef idx="minor">
              <a:schemeClr val="dk1"/>
            </a:fontRef>
          </p:style>
          <p:txBody>
            <a:bodyPr rtlCol="0" anchor="ctr"/>
            <a:lstStyle/>
            <a:p>
              <a:r>
                <a:rPr lang="en-IN" sz="1000" dirty="0" smtClean="0"/>
                <a:t>Eliminate </a:t>
              </a:r>
              <a:r>
                <a:rPr lang="en-IN" sz="1000" dirty="0"/>
                <a:t>ideas or assertions that would undermine the conclusion. In this sense, they “defend” the argument by showing that a possible source of attack has been </a:t>
              </a:r>
              <a:r>
                <a:rPr lang="en-IN" sz="1000" dirty="0" smtClean="0"/>
                <a:t>eliminated</a:t>
              </a:r>
            </a:p>
            <a:p>
              <a:endParaRPr lang="en-US" sz="1000" dirty="0">
                <a:solidFill>
                  <a:schemeClr val="bg1"/>
                </a:solidFill>
              </a:endParaRPr>
            </a:p>
            <a:p>
              <a:r>
                <a:rPr lang="en-IN" sz="1000" b="1" dirty="0" smtClean="0"/>
                <a:t>Example: </a:t>
              </a:r>
              <a:r>
                <a:rPr lang="en-IN" sz="1000" dirty="0" smtClean="0"/>
                <a:t>People </a:t>
              </a:r>
              <a:r>
                <a:rPr lang="en-IN" sz="1000" dirty="0"/>
                <a:t>who read a lot are more intelligent than other people. </a:t>
              </a:r>
              <a:r>
                <a:rPr lang="en-IN" sz="1000" dirty="0" smtClean="0"/>
                <a:t>Thus, reading </a:t>
              </a:r>
              <a:r>
                <a:rPr lang="en-IN" sz="1000" dirty="0"/>
                <a:t>must cause a person to be </a:t>
              </a:r>
              <a:r>
                <a:rPr lang="en-IN" sz="1000" dirty="0" smtClean="0"/>
                <a:t>intelligent</a:t>
              </a:r>
            </a:p>
            <a:p>
              <a:r>
                <a:rPr lang="en-US" sz="1000" b="1" dirty="0" smtClean="0"/>
                <a:t>Assumption: </a:t>
              </a:r>
              <a:r>
                <a:rPr lang="en-IN" sz="1000" dirty="0" smtClean="0"/>
                <a:t>All </a:t>
              </a:r>
              <a:r>
                <a:rPr lang="en-IN" sz="1000" dirty="0"/>
                <a:t>other alternative explanations </a:t>
              </a:r>
              <a:r>
                <a:rPr lang="en-IN" sz="1000" dirty="0" smtClean="0"/>
                <a:t>(such as regular exercise, high-protein diet, genetics etc.) are </a:t>
              </a:r>
              <a:r>
                <a:rPr lang="en-IN" sz="1000" dirty="0"/>
                <a:t>assumed not to </a:t>
              </a:r>
              <a:r>
                <a:rPr lang="en-IN" sz="1000" dirty="0" smtClean="0"/>
                <a:t>exist</a:t>
              </a:r>
              <a:endParaRPr lang="en-IN" sz="1000" dirty="0"/>
            </a:p>
          </p:txBody>
        </p:sp>
      </p:grpSp>
      <p:sp>
        <p:nvSpPr>
          <p:cNvPr id="40" name="Rectangle 39"/>
          <p:cNvSpPr/>
          <p:nvPr/>
        </p:nvSpPr>
        <p:spPr>
          <a:xfrm>
            <a:off x="246298" y="3645024"/>
            <a:ext cx="844252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1000" dirty="0"/>
              <a:t>Watch for answers starting with the phrase “at least one” or “at least some.” For some reason, when an Assumption answer choice starts with either of the above constructions the chances are unusually high that the answer will be correct</a:t>
            </a:r>
          </a:p>
        </p:txBody>
      </p:sp>
      <p:cxnSp>
        <p:nvCxnSpPr>
          <p:cNvPr id="42" name="Elbow Connector 41"/>
          <p:cNvCxnSpPr>
            <a:stCxn id="15" idx="2"/>
            <a:endCxn id="40" idx="0"/>
          </p:cNvCxnSpPr>
          <p:nvPr/>
        </p:nvCxnSpPr>
        <p:spPr>
          <a:xfrm rot="16200000" flipH="1">
            <a:off x="3242439" y="2419902"/>
            <a:ext cx="286430" cy="2163813"/>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Elbow Connector 43"/>
          <p:cNvCxnSpPr>
            <a:stCxn id="21" idx="2"/>
            <a:endCxn id="40" idx="0"/>
          </p:cNvCxnSpPr>
          <p:nvPr/>
        </p:nvCxnSpPr>
        <p:spPr>
          <a:xfrm rot="5400000">
            <a:off x="5491889" y="2332665"/>
            <a:ext cx="288032" cy="2336687"/>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a:off x="246298" y="4581128"/>
            <a:ext cx="8442528" cy="194421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endParaRPr lang="en-US" sz="1000" dirty="0" smtClean="0">
              <a:solidFill>
                <a:schemeClr val="bg1"/>
              </a:solidFill>
            </a:endParaRPr>
          </a:p>
          <a:p>
            <a:r>
              <a:rPr lang="en-US" sz="1000" dirty="0" smtClean="0">
                <a:solidFill>
                  <a:schemeClr val="bg1"/>
                </a:solidFill>
              </a:rPr>
              <a:t>ASSUMPTION NEGATION TECHNIQUE </a:t>
            </a:r>
            <a:endParaRPr lang="en-US" sz="1000" dirty="0">
              <a:solidFill>
                <a:schemeClr val="bg1"/>
              </a:solidFill>
            </a:endParaRPr>
          </a:p>
          <a:p>
            <a:r>
              <a:rPr lang="en-IN" sz="1000" dirty="0">
                <a:solidFill>
                  <a:schemeClr val="bg1"/>
                </a:solidFill>
              </a:rPr>
              <a:t>B</a:t>
            </a:r>
            <a:r>
              <a:rPr lang="en-IN" sz="1000" dirty="0" smtClean="0">
                <a:solidFill>
                  <a:schemeClr val="bg1"/>
                </a:solidFill>
              </a:rPr>
              <a:t>asically </a:t>
            </a:r>
            <a:r>
              <a:rPr lang="en-IN" sz="1000" dirty="0">
                <a:solidFill>
                  <a:schemeClr val="bg1"/>
                </a:solidFill>
              </a:rPr>
              <a:t>involves converting the assumption question into a weaken </a:t>
            </a:r>
            <a:r>
              <a:rPr lang="en-IN" sz="1000" dirty="0" smtClean="0">
                <a:solidFill>
                  <a:schemeClr val="bg1"/>
                </a:solidFill>
              </a:rPr>
              <a:t>question. </a:t>
            </a:r>
            <a:r>
              <a:rPr lang="en-IN" sz="1000" dirty="0">
                <a:solidFill>
                  <a:schemeClr val="bg1"/>
                </a:solidFill>
              </a:rPr>
              <a:t>The technique can only be applied to assumption questions, so you need to be careful, but once you’ve eliminated other possible answers, follow this technique to check the remaining options: </a:t>
            </a:r>
          </a:p>
          <a:p>
            <a:pPr marL="171450" indent="-171450">
              <a:buFont typeface="Arial" pitchFamily="34" charset="0"/>
              <a:buChar char="•"/>
            </a:pPr>
            <a:r>
              <a:rPr lang="en-IN" sz="1000" b="1" dirty="0">
                <a:solidFill>
                  <a:schemeClr val="bg1"/>
                </a:solidFill>
              </a:rPr>
              <a:t>Negate the answer choice </a:t>
            </a:r>
            <a:r>
              <a:rPr lang="en-IN" sz="1000" dirty="0">
                <a:solidFill>
                  <a:schemeClr val="bg1"/>
                </a:solidFill>
              </a:rPr>
              <a:t>– This basically asks you to assume the opposite of whatever is given in the answer </a:t>
            </a:r>
            <a:r>
              <a:rPr lang="en-IN" sz="1000" dirty="0" smtClean="0">
                <a:solidFill>
                  <a:schemeClr val="bg1"/>
                </a:solidFill>
              </a:rPr>
              <a:t>choice</a:t>
            </a:r>
            <a:r>
              <a:rPr lang="en-IN" sz="1000" dirty="0">
                <a:solidFill>
                  <a:schemeClr val="bg1"/>
                </a:solidFill>
              </a:rPr>
              <a:t> </a:t>
            </a:r>
            <a:r>
              <a:rPr lang="en-IN" sz="1000" dirty="0" smtClean="0">
                <a:solidFill>
                  <a:schemeClr val="bg1"/>
                </a:solidFill>
              </a:rPr>
              <a:t>( I went to the beach yesterday will become I did not go to the beach everyday last week; sweet will become not sweet; all the missions succeeded will become not all of the missions succeeded) </a:t>
            </a:r>
          </a:p>
          <a:p>
            <a:pPr marL="176213"/>
            <a:r>
              <a:rPr lang="en-US" sz="1000" dirty="0" smtClean="0">
                <a:solidFill>
                  <a:schemeClr val="bg1"/>
                </a:solidFill>
              </a:rPr>
              <a:t>** All = 100; Not All = 0-99; Some = 1-100; None = 0</a:t>
            </a:r>
            <a:endParaRPr lang="en-IN" sz="1000" dirty="0">
              <a:solidFill>
                <a:schemeClr val="bg1"/>
              </a:solidFill>
            </a:endParaRPr>
          </a:p>
          <a:p>
            <a:pPr marL="171450" indent="-171450">
              <a:buFont typeface="Arial" pitchFamily="34" charset="0"/>
              <a:buChar char="•"/>
            </a:pPr>
            <a:r>
              <a:rPr lang="en-IN" sz="1000" b="1" dirty="0" smtClean="0">
                <a:solidFill>
                  <a:schemeClr val="bg1"/>
                </a:solidFill>
              </a:rPr>
              <a:t>Does </a:t>
            </a:r>
            <a:r>
              <a:rPr lang="en-IN" sz="1000" b="1" dirty="0">
                <a:solidFill>
                  <a:schemeClr val="bg1"/>
                </a:solidFill>
              </a:rPr>
              <a:t>the negated answer choice make the conclusion collapse? </a:t>
            </a:r>
            <a:r>
              <a:rPr lang="en-IN" sz="1000" dirty="0">
                <a:solidFill>
                  <a:schemeClr val="bg1"/>
                </a:solidFill>
              </a:rPr>
              <a:t>– If the answer is yes, then the answer choice is the right one. Any negated answer choice that attacks the conclusion or questions its validity is one that is the right answer</a:t>
            </a:r>
            <a:r>
              <a:rPr lang="en-IN" sz="1000" dirty="0" smtClean="0">
                <a:solidFill>
                  <a:schemeClr val="bg1"/>
                </a:solidFill>
              </a:rPr>
              <a:t>.</a:t>
            </a:r>
            <a:endParaRPr lang="en-US" sz="1000" dirty="0" smtClean="0">
              <a:solidFill>
                <a:schemeClr val="bg1"/>
              </a:solidFill>
            </a:endParaRPr>
          </a:p>
          <a:p>
            <a:endParaRPr lang="en-IN" sz="1000" dirty="0"/>
          </a:p>
        </p:txBody>
      </p:sp>
    </p:spTree>
    <p:extLst>
      <p:ext uri="{BB962C8B-B14F-4D97-AF65-F5344CB8AC3E}">
        <p14:creationId xmlns:p14="http://schemas.microsoft.com/office/powerpoint/2010/main" val="17745807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 RESOLVE THE PARADOX </a:t>
            </a:r>
            <a:endParaRPr lang="en-IN" dirty="0"/>
          </a:p>
        </p:txBody>
      </p:sp>
      <p:sp>
        <p:nvSpPr>
          <p:cNvPr id="6" name="Rectangle 5"/>
          <p:cNvSpPr/>
          <p:nvPr/>
        </p:nvSpPr>
        <p:spPr>
          <a:xfrm>
            <a:off x="107504" y="3573016"/>
            <a:ext cx="4536504" cy="29523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sz="1000" dirty="0">
              <a:solidFill>
                <a:srgbClr val="FF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1493909238"/>
              </p:ext>
            </p:extLst>
          </p:nvPr>
        </p:nvGraphicFramePr>
        <p:xfrm>
          <a:off x="153463" y="764704"/>
          <a:ext cx="8928992" cy="2241063"/>
        </p:xfrm>
        <a:graphic>
          <a:graphicData uri="http://schemas.openxmlformats.org/drawingml/2006/table">
            <a:tbl>
              <a:tblPr firstRow="1" bandRow="1">
                <a:tableStyleId>{5C22544A-7EE6-4342-B048-85BDC9FD1C3A}</a:tableStyleId>
              </a:tblPr>
              <a:tblGrid>
                <a:gridCol w="1610225"/>
                <a:gridCol w="7318767"/>
              </a:tblGrid>
              <a:tr h="504056">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r>
                        <a:rPr lang="en-IN" sz="1000" b="0" i="0" u="none" strike="noStrike" kern="1200" baseline="0" dirty="0" smtClean="0">
                          <a:solidFill>
                            <a:schemeClr val="dk1"/>
                          </a:solidFill>
                          <a:latin typeface="+mn-lt"/>
                          <a:ea typeface="+mn-ea"/>
                          <a:cs typeface="+mn-cs"/>
                        </a:rPr>
                        <a:t>“Which of the following, if true, most helps resolve the apparent paradox?” </a:t>
                      </a:r>
                      <a:endParaRPr lang="en-US" sz="1000" b="0" i="0" u="none" strike="noStrike" kern="1200" baseline="0" dirty="0" smtClean="0">
                        <a:solidFill>
                          <a:schemeClr val="dk1"/>
                        </a:solidFill>
                        <a:latin typeface="+mn-lt"/>
                        <a:ea typeface="+mn-ea"/>
                        <a:cs typeface="+mn-cs"/>
                      </a:endParaRPr>
                    </a:p>
                    <a:p>
                      <a:r>
                        <a:rPr lang="en-US" sz="1000" b="0" i="0" u="none" strike="noStrike" kern="1200" baseline="0" dirty="0" smtClean="0">
                          <a:solidFill>
                            <a:schemeClr val="dk1"/>
                          </a:solidFill>
                          <a:latin typeface="+mn-lt"/>
                          <a:ea typeface="+mn-ea"/>
                          <a:cs typeface="+mn-cs"/>
                        </a:rPr>
                        <a:t>Resolve/ reconcile/ Explain the following – Discrepancy/ contradiction/ conflict/ puzzle </a:t>
                      </a:r>
                      <a:endParaRPr lang="en-IN" sz="1000" b="0" i="0" dirty="0" smtClean="0"/>
                    </a:p>
                  </a:txBody>
                  <a:tcPr>
                    <a:lnB w="12700" cap="flat" cmpd="sng" algn="ctr">
                      <a:solidFill>
                        <a:schemeClr val="bg1"/>
                      </a:solidFill>
                      <a:prstDash val="solid"/>
                      <a:round/>
                      <a:headEnd type="none" w="med" len="med"/>
                      <a:tailEnd type="none" w="med" len="med"/>
                    </a:lnB>
                    <a:solidFill>
                      <a:srgbClr val="D0DAE8"/>
                    </a:solidFill>
                  </a:tcPr>
                </a:tc>
              </a:tr>
              <a:tr h="368702">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tx1"/>
                          </a:solidFill>
                          <a:latin typeface="+mn-lt"/>
                          <a:ea typeface="+mn-ea"/>
                          <a:cs typeface="+mn-cs"/>
                        </a:rPr>
                        <a:t>Two contradictory facts are presented as they are. There is no inference/conclusion. You must resolve the paradox (i.e., </a:t>
                      </a:r>
                      <a:r>
                        <a:rPr lang="en-IN" sz="1000" kern="1200" dirty="0" smtClean="0">
                          <a:solidFill>
                            <a:schemeClr val="tx1"/>
                          </a:solidFill>
                          <a:effectLst/>
                          <a:latin typeface="+mn-lt"/>
                          <a:ea typeface="+mn-ea"/>
                          <a:cs typeface="+mn-cs"/>
                        </a:rPr>
                        <a:t>allow both sides to be factually correct)</a:t>
                      </a:r>
                      <a:endParaRPr lang="en-IN" sz="1000" b="0" i="0" u="none" strike="noStrike" kern="1200" baseline="0" dirty="0" smtClean="0">
                        <a:solidFill>
                          <a:schemeClr val="tx1"/>
                        </a:solidFill>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729958">
                <a:tc>
                  <a:txBody>
                    <a:bodyPr/>
                    <a:lstStyle/>
                    <a:p>
                      <a:pPr marL="0" lvl="1" indent="0"/>
                      <a:r>
                        <a:rPr lang="en-US" sz="1000" b="1" i="0" dirty="0" smtClean="0">
                          <a:solidFill>
                            <a:schemeClr val="bg1"/>
                          </a:solidFill>
                        </a:rPr>
                        <a:t>Incorrect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IN" sz="1000" kern="1200" dirty="0" smtClean="0">
                          <a:solidFill>
                            <a:schemeClr val="tx1"/>
                          </a:solidFill>
                          <a:effectLst/>
                          <a:latin typeface="+mn-lt"/>
                          <a:ea typeface="+mn-ea"/>
                          <a:cs typeface="+mn-cs"/>
                        </a:rPr>
                        <a:t>Answer</a:t>
                      </a:r>
                      <a:r>
                        <a:rPr lang="en-IN" sz="1000" kern="1200" baseline="0" dirty="0" smtClean="0">
                          <a:solidFill>
                            <a:schemeClr val="tx1"/>
                          </a:solidFill>
                          <a:effectLst/>
                          <a:latin typeface="+mn-lt"/>
                          <a:ea typeface="+mn-ea"/>
                          <a:cs typeface="+mn-cs"/>
                        </a:rPr>
                        <a:t> e</a:t>
                      </a:r>
                      <a:r>
                        <a:rPr lang="en-IN" sz="1000" kern="1200" dirty="0" smtClean="0">
                          <a:solidFill>
                            <a:schemeClr val="tx1"/>
                          </a:solidFill>
                          <a:effectLst/>
                          <a:latin typeface="+mn-lt"/>
                          <a:ea typeface="+mn-ea"/>
                          <a:cs typeface="+mn-cs"/>
                        </a:rPr>
                        <a:t>xplain</a:t>
                      </a:r>
                      <a:r>
                        <a:rPr lang="en-IN" sz="1000" kern="1200" baseline="0" dirty="0" smtClean="0">
                          <a:solidFill>
                            <a:schemeClr val="tx1"/>
                          </a:solidFill>
                          <a:effectLst/>
                          <a:latin typeface="+mn-lt"/>
                          <a:ea typeface="+mn-ea"/>
                          <a:cs typeface="+mn-cs"/>
                        </a:rPr>
                        <a:t>s </a:t>
                      </a:r>
                      <a:r>
                        <a:rPr lang="en-IN" sz="1000" kern="1200" dirty="0" smtClean="0">
                          <a:solidFill>
                            <a:schemeClr val="tx1"/>
                          </a:solidFill>
                          <a:effectLst/>
                          <a:latin typeface="+mn-lt"/>
                          <a:ea typeface="+mn-ea"/>
                          <a:cs typeface="+mn-cs"/>
                        </a:rPr>
                        <a:t>only one side of the paradox</a:t>
                      </a:r>
                    </a:p>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tx1"/>
                          </a:solidFill>
                          <a:effectLst/>
                          <a:latin typeface="+mn-lt"/>
                          <a:ea typeface="+mn-ea"/>
                          <a:cs typeface="+mn-cs"/>
                        </a:rPr>
                        <a:t>Does not conform to the specifics of the stimulus</a:t>
                      </a:r>
                      <a:r>
                        <a:rPr lang="en-US" sz="1000" kern="1200" baseline="0" dirty="0" smtClean="0">
                          <a:solidFill>
                            <a:schemeClr val="tx1"/>
                          </a:solidFill>
                          <a:effectLst/>
                          <a:latin typeface="+mn-lt"/>
                          <a:ea typeface="+mn-ea"/>
                          <a:cs typeface="+mn-cs"/>
                        </a:rPr>
                        <a:t> </a:t>
                      </a:r>
                    </a:p>
                    <a:p>
                      <a:pPr marL="285750" indent="-285750">
                        <a:buFont typeface="Arial" pitchFamily="34" charset="0"/>
                        <a:buChar char="•"/>
                      </a:pPr>
                      <a:r>
                        <a:rPr lang="en-IN" sz="1000" b="0" i="0" u="none" strike="noStrike" kern="1200" baseline="0" dirty="0" smtClean="0">
                          <a:solidFill>
                            <a:schemeClr val="tx1"/>
                          </a:solidFill>
                          <a:latin typeface="+mn-lt"/>
                          <a:ea typeface="+mn-ea"/>
                          <a:cs typeface="+mn-cs"/>
                        </a:rPr>
                        <a:t>If the stimulus contains a paradox where two items are similar, then an answer choice that explains a difference between the two cannot be correct and vice versa. The answer choice must resolve the paradox, not strengthen or weaken it </a:t>
                      </a:r>
                      <a:endParaRPr lang="en-IN" sz="1000" kern="1200" dirty="0" smtClean="0">
                        <a:solidFill>
                          <a:schemeClr val="tx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610809">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000" b="1" i="0" kern="1200" dirty="0" smtClean="0">
                          <a:solidFill>
                            <a:schemeClr val="bg1"/>
                          </a:solidFill>
                          <a:latin typeface="+mn-lt"/>
                          <a:ea typeface="+mn-ea"/>
                          <a:cs typeface="+mn-cs"/>
                        </a:rPr>
                        <a:t>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IN" sz="1000" kern="1200" dirty="0" smtClean="0">
                          <a:solidFill>
                            <a:schemeClr val="tx1"/>
                          </a:solidFill>
                          <a:effectLst/>
                          <a:latin typeface="+mn-lt"/>
                          <a:ea typeface="+mn-ea"/>
                          <a:cs typeface="+mn-cs"/>
                        </a:rPr>
                        <a:t>Correct answers will actively resolve the paradox, that is, it will allow both sides to be factually correct and it will either explain how the situation came into being or add a piece of information that shows how the two ideas or occurrences can co-exist</a:t>
                      </a:r>
                      <a:endParaRPr lang="en-IN" sz="1000" b="0" kern="1200" dirty="0" smtClean="0">
                        <a:solidFill>
                          <a:schemeClr val="tx1"/>
                        </a:solidFill>
                        <a:effectLst/>
                        <a:latin typeface="+mn-lt"/>
                        <a:ea typeface="+mn-ea"/>
                        <a:cs typeface="+mn-cs"/>
                      </a:endParaRPr>
                    </a:p>
                    <a:p>
                      <a:pPr marL="0" indent="0">
                        <a:buFont typeface="Arial" pitchFamily="34" charset="0"/>
                        <a:buNone/>
                      </a:pPr>
                      <a:endParaRPr lang="en-IN" sz="1000" dirty="0" smtClean="0">
                        <a:solidFill>
                          <a:schemeClr val="tx1"/>
                        </a:solidFill>
                      </a:endParaRPr>
                    </a:p>
                  </a:txBody>
                  <a:tcPr>
                    <a:lnT w="12700" cap="flat" cmpd="sng" algn="ctr">
                      <a:solidFill>
                        <a:schemeClr val="bg1"/>
                      </a:solidFill>
                      <a:prstDash val="solid"/>
                      <a:round/>
                      <a:headEnd type="none" w="med" len="med"/>
                      <a:tailEnd type="none" w="med" len="med"/>
                    </a:lnT>
                    <a:solidFill>
                      <a:srgbClr val="D0DAE8"/>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83622848"/>
              </p:ext>
            </p:extLst>
          </p:nvPr>
        </p:nvGraphicFramePr>
        <p:xfrm>
          <a:off x="182203" y="3068960"/>
          <a:ext cx="8854293" cy="3600400"/>
        </p:xfrm>
        <a:graphic>
          <a:graphicData uri="http://schemas.openxmlformats.org/drawingml/2006/table">
            <a:tbl>
              <a:tblPr firstRow="1" bandRow="1">
                <a:tableStyleId>{1FECB4D8-DB02-4DC6-A0A2-4F2EBAE1DC90}</a:tableStyleId>
              </a:tblPr>
              <a:tblGrid>
                <a:gridCol w="425466"/>
                <a:gridCol w="8428827"/>
              </a:tblGrid>
              <a:tr h="1800200">
                <a:tc>
                  <a:txBody>
                    <a:bodyPr/>
                    <a:lstStyle/>
                    <a:p>
                      <a:endParaRPr lang="en-US" sz="1000" dirty="0" smtClean="0">
                        <a:solidFill>
                          <a:schemeClr val="tx1"/>
                        </a:solidFill>
                      </a:endParaRPr>
                    </a:p>
                  </a:txBody>
                  <a:tcPr>
                    <a:lnL w="12700" cmpd="sng">
                      <a:noFill/>
                    </a:lnL>
                    <a:lnR>
                      <a:noFill/>
                    </a:lnR>
                    <a:lnT w="12700" cmpd="sng">
                      <a:noFill/>
                    </a:lnT>
                    <a:lnB w="12700" cmpd="sng">
                      <a:noFill/>
                    </a:lnB>
                    <a:lnTlToBr w="12700" cmpd="sng">
                      <a:noFill/>
                      <a:prstDash val="solid"/>
                    </a:lnTlToBr>
                    <a:lnBlToTr w="12700" cmpd="sng">
                      <a:noFill/>
                      <a:prstDash val="solid"/>
                    </a:lnBlToTr>
                    <a:noFill/>
                  </a:tcPr>
                </a:tc>
                <a:tc>
                  <a:txBody>
                    <a:bodyPr/>
                    <a:lstStyle/>
                    <a:p>
                      <a:r>
                        <a:rPr lang="en-IN" sz="1000" b="0" dirty="0" smtClean="0">
                          <a:solidFill>
                            <a:schemeClr val="tx1"/>
                          </a:solidFill>
                        </a:rPr>
                        <a:t>Park Ranger: When snowfall levels are below average during winter months, scattered patches on the forest floor often remain exposed and accessible to scavenging wildlife. Because squirrels are able to collect nuts only in the snow-free areas of the forest, the squirrel population tends to increase when there is a below average snowfall. However after last year’s unprecedented snow-free winter season, the squirrel population in this region was determined to be a 20 year low</a:t>
                      </a:r>
                    </a:p>
                    <a:p>
                      <a:endParaRPr lang="en-IN" sz="1000" b="0" dirty="0" smtClean="0">
                        <a:solidFill>
                          <a:schemeClr val="tx1"/>
                        </a:solidFill>
                      </a:endParaRPr>
                    </a:p>
                    <a:p>
                      <a:r>
                        <a:rPr lang="en-IN" sz="1000" b="0" dirty="0" smtClean="0">
                          <a:solidFill>
                            <a:schemeClr val="tx1"/>
                          </a:solidFill>
                        </a:rPr>
                        <a:t>Which of the following, if true, helps explain the paradox above? </a:t>
                      </a:r>
                    </a:p>
                    <a:p>
                      <a:pPr marL="228600" indent="-228600">
                        <a:buAutoNum type="alphaUcPeriod"/>
                      </a:pPr>
                      <a:r>
                        <a:rPr lang="en-IN" sz="1000" b="0" dirty="0" smtClean="0">
                          <a:solidFill>
                            <a:schemeClr val="tx1"/>
                          </a:solidFill>
                        </a:rPr>
                        <a:t>When snowfall is above average, squirrel populations tend to diminish as squirrels are unable to forage for food in snow-covered areas</a:t>
                      </a:r>
                    </a:p>
                    <a:p>
                      <a:pPr marL="228600" indent="-228600">
                        <a:buAutoNum type="alphaUcPeriod"/>
                      </a:pPr>
                      <a:r>
                        <a:rPr lang="en-IN" sz="1000" b="0" dirty="0" smtClean="0">
                          <a:solidFill>
                            <a:schemeClr val="tx1"/>
                          </a:solidFill>
                        </a:rPr>
                        <a:t>The squirrels’ spring breeding season does not begin until all of the snow in the forest has melted. </a:t>
                      </a:r>
                    </a:p>
                    <a:p>
                      <a:pPr marL="228600" indent="-228600">
                        <a:buAutoNum type="alphaUcPeriod"/>
                      </a:pPr>
                      <a:r>
                        <a:rPr lang="en-IN" sz="1000" b="0" dirty="0" smtClean="0">
                          <a:solidFill>
                            <a:schemeClr val="tx1"/>
                          </a:solidFill>
                        </a:rPr>
                        <a:t> The red-tailed hawk, the squirrel’s most common predator, does not migrate south out of the forest until the first snowfall of the winter season. </a:t>
                      </a:r>
                    </a:p>
                    <a:p>
                      <a:pPr marL="228600" indent="-228600">
                        <a:buAutoNum type="alphaUcPeriod"/>
                      </a:pPr>
                      <a:r>
                        <a:rPr lang="en-IN" sz="1000" b="0" dirty="0" smtClean="0">
                          <a:solidFill>
                            <a:schemeClr val="tx1"/>
                          </a:solidFill>
                        </a:rPr>
                        <a:t>Forest squirrels rarely feed on berries or fruits and prefer nuts for their high calorific content</a:t>
                      </a:r>
                    </a:p>
                    <a:p>
                      <a:pPr marL="228600" indent="-228600">
                        <a:buAutoNum type="alphaUcPeriod"/>
                      </a:pPr>
                      <a:r>
                        <a:rPr lang="en-IN" sz="1000" b="0" dirty="0" smtClean="0">
                          <a:solidFill>
                            <a:schemeClr val="tx1"/>
                          </a:solidFill>
                        </a:rPr>
                        <a:t>The current system of estimating squirrel population size is thought to be extremely accurate in its projections</a:t>
                      </a:r>
                      <a:endParaRPr lang="en-IN" sz="1000" b="0" dirty="0" smtClean="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N" sz="1000" b="0" dirty="0" smtClean="0">
                        <a:solidFill>
                          <a:schemeClr val="tx1"/>
                        </a:solidFill>
                      </a:endParaRPr>
                    </a:p>
                  </a:txBody>
                  <a:tcPr>
                    <a:lnL>
                      <a:noFill/>
                    </a:lnL>
                    <a:lnR w="12700" cmpd="sng">
                      <a:noFill/>
                    </a:lnR>
                    <a:lnT w="12700" cmpd="sng">
                      <a:noFill/>
                    </a:lnT>
                    <a:lnB w="12700" cmpd="sng">
                      <a:noFill/>
                    </a:lnB>
                    <a:lnTlToBr w="12700" cmpd="sng">
                      <a:noFill/>
                      <a:prstDash val="solid"/>
                    </a:lnTlToBr>
                    <a:lnBlToTr w="12700" cmpd="sng">
                      <a:noFill/>
                      <a:prstDash val="solid"/>
                    </a:lnBlToTr>
                    <a:noFill/>
                  </a:tcPr>
                </a:tc>
              </a:tr>
              <a:tr h="384016">
                <a:tc>
                  <a:txBody>
                    <a:bodyPr/>
                    <a:lstStyle/>
                    <a:p>
                      <a:r>
                        <a:rPr lang="en-US" sz="1000" dirty="0" smtClean="0">
                          <a:solidFill>
                            <a:schemeClr val="tx1"/>
                          </a:solidFill>
                        </a:rPr>
                        <a:t>A</a:t>
                      </a:r>
                    </a:p>
                  </a:txBody>
                  <a:tcP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Irrelevant. The first phrase itself tells us this is useless since we are looking to explain an event that happens during a snow-free winter</a:t>
                      </a:r>
                    </a:p>
                  </a:txBody>
                  <a:tcPr>
                    <a:lnL>
                      <a:noFill/>
                    </a:lnL>
                    <a:lnR w="12700" cmpd="sng">
                      <a:noFill/>
                    </a:lnR>
                    <a:lnT w="12700" cmpd="sng">
                      <a:noFill/>
                    </a:lnT>
                    <a:lnB w="12700" cmpd="sng">
                      <a:noFill/>
                    </a:lnB>
                    <a:lnTlToBr w="12700" cmpd="sng">
                      <a:noFill/>
                      <a:prstDash val="solid"/>
                    </a:lnTlToBr>
                    <a:lnBlToTr w="12700" cmpd="sng">
                      <a:noFill/>
                      <a:prstDash val="solid"/>
                    </a:lnBlToTr>
                    <a:noFill/>
                  </a:tcPr>
                </a:tc>
              </a:tr>
              <a:tr h="360040">
                <a:tc>
                  <a:txBody>
                    <a:bodyPr/>
                    <a:lstStyle/>
                    <a:p>
                      <a:r>
                        <a:rPr lang="en-US" sz="1000" dirty="0" smtClean="0"/>
                        <a:t>B</a:t>
                      </a:r>
                      <a:endParaRPr lang="en-IN" sz="1000" dirty="0"/>
                    </a:p>
                  </a:txBody>
                  <a:tcP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This doesn’t really explain anything either. If at all anything, the population should have gone up.</a:t>
                      </a:r>
                    </a:p>
                  </a:txBody>
                  <a:tcPr>
                    <a:lnL>
                      <a:noFill/>
                    </a:lnL>
                    <a:lnR w="12700" cmpd="sng">
                      <a:noFill/>
                    </a:lnR>
                    <a:lnT w="12700" cmpd="sng">
                      <a:noFill/>
                    </a:lnT>
                    <a:lnB w="12700" cmpd="sng">
                      <a:noFill/>
                    </a:lnB>
                    <a:lnTlToBr w="12700" cmpd="sng">
                      <a:noFill/>
                      <a:prstDash val="solid"/>
                    </a:lnTlToBr>
                    <a:lnBlToTr w="12700" cmpd="sng">
                      <a:noFill/>
                      <a:prstDash val="solid"/>
                    </a:lnBlToTr>
                  </a:tcPr>
                </a:tc>
              </a:tr>
              <a:tr h="360040">
                <a:tc>
                  <a:txBody>
                    <a:bodyPr/>
                    <a:lstStyle/>
                    <a:p>
                      <a:r>
                        <a:rPr lang="en-US" sz="1000" dirty="0" smtClean="0"/>
                        <a:t>C</a:t>
                      </a:r>
                      <a:endParaRPr lang="en-IN" sz="1000" dirty="0"/>
                    </a:p>
                  </a:txBody>
                  <a:tcP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This seems good. If the predator doesn’t move until the snowfall, and there was no snowfall, then the squirrel population would have gone down</a:t>
                      </a:r>
                    </a:p>
                  </a:txBody>
                  <a:tcPr>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r>
              <a:tr h="288032">
                <a:tc>
                  <a:txBody>
                    <a:bodyPr/>
                    <a:lstStyle/>
                    <a:p>
                      <a:r>
                        <a:rPr lang="en-US" sz="1000" dirty="0" smtClean="0"/>
                        <a:t>D</a:t>
                      </a:r>
                      <a:endParaRPr lang="en-IN" sz="1000" dirty="0"/>
                    </a:p>
                  </a:txBody>
                  <a:tcP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rPr>
                        <a:t>Irrelevant</a:t>
                      </a:r>
                      <a:endParaRPr lang="en-IN" sz="1000" b="0" dirty="0" smtClean="0">
                        <a:solidFill>
                          <a:schemeClr val="tx1"/>
                        </a:solidFill>
                      </a:endParaRPr>
                    </a:p>
                  </a:txBody>
                  <a:tcPr>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r>
              <a:tr h="288032">
                <a:tc>
                  <a:txBody>
                    <a:bodyPr/>
                    <a:lstStyle/>
                    <a:p>
                      <a:r>
                        <a:rPr lang="en-US" sz="1000" dirty="0" smtClean="0"/>
                        <a:t>E</a:t>
                      </a:r>
                      <a:endParaRPr lang="en-IN" sz="1000" dirty="0"/>
                    </a:p>
                  </a:txBody>
                  <a:tcP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rPr>
                        <a:t>Irrelevant</a:t>
                      </a:r>
                      <a:endParaRPr lang="en-IN" sz="1000" b="0" dirty="0" smtClean="0">
                        <a:solidFill>
                          <a:schemeClr val="tx1"/>
                        </a:solidFill>
                      </a:endParaRPr>
                    </a:p>
                  </a:txBody>
                  <a:tcPr>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r>
            </a:tbl>
          </a:graphicData>
        </a:graphic>
      </p:graphicFrame>
    </p:spTree>
    <p:extLst>
      <p:ext uri="{BB962C8B-B14F-4D97-AF65-F5344CB8AC3E}">
        <p14:creationId xmlns:p14="http://schemas.microsoft.com/office/powerpoint/2010/main" val="31913082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 BOLD FACED QUESTIONS</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2855451946"/>
              </p:ext>
            </p:extLst>
          </p:nvPr>
        </p:nvGraphicFramePr>
        <p:xfrm>
          <a:off x="107504" y="692696"/>
          <a:ext cx="8928992" cy="1640121"/>
        </p:xfrm>
        <a:graphic>
          <a:graphicData uri="http://schemas.openxmlformats.org/drawingml/2006/table">
            <a:tbl>
              <a:tblPr firstRow="1" bandRow="1">
                <a:tableStyleId>{5C22544A-7EE6-4342-B048-85BDC9FD1C3A}</a:tableStyleId>
              </a:tblPr>
              <a:tblGrid>
                <a:gridCol w="1584176"/>
                <a:gridCol w="7344816"/>
              </a:tblGrid>
              <a:tr h="432048">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“The two bold faced sentences play which of the following roles?” </a:t>
                      </a:r>
                      <a:endParaRPr lang="en-IN" sz="1000" b="0" i="0" dirty="0" smtClean="0"/>
                    </a:p>
                  </a:txBody>
                  <a:tcPr>
                    <a:lnB w="12700" cap="flat" cmpd="sng" algn="ctr">
                      <a:solidFill>
                        <a:schemeClr val="bg1"/>
                      </a:solidFill>
                      <a:prstDash val="solid"/>
                      <a:round/>
                      <a:headEnd type="none" w="med" len="med"/>
                      <a:tailEnd type="none" w="med" len="med"/>
                    </a:lnB>
                    <a:solidFill>
                      <a:srgbClr val="D0DAE8"/>
                    </a:solidFill>
                  </a:tcPr>
                </a:tc>
              </a:tr>
              <a:tr h="368702">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These questions are heavily dependent on interpreting the premise and identifying the conclusion of the stimulus correctly and hence can be considered similar to an inference/must be true question type. To correctly answer the question it’s important to identify the pattern of reasoning in the stimulus correctly. Thus, going back to the inference lesson, for this question type, we need to isolate the conclusion, understand the premise and identify any logical errors in the drawing of the conclusion </a:t>
                      </a:r>
                      <a:endParaRPr lang="en-IN" sz="1000" b="0" kern="1200" dirty="0" smtClean="0">
                        <a:solidFill>
                          <a:schemeClr val="dk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507033">
                <a:tc>
                  <a:txBody>
                    <a:bodyPr/>
                    <a:lstStyle/>
                    <a:p>
                      <a:pPr marL="0" lvl="1" indent="0"/>
                      <a:r>
                        <a:rPr lang="en-US" sz="1000" b="1" i="0" dirty="0" smtClean="0">
                          <a:solidFill>
                            <a:schemeClr val="bg1"/>
                          </a:solidFill>
                        </a:rPr>
                        <a:t>Incorrect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IN" sz="1000" b="0" kern="1200" dirty="0" smtClean="0">
                          <a:solidFill>
                            <a:schemeClr val="dk1"/>
                          </a:solidFill>
                          <a:effectLst/>
                          <a:latin typeface="+mn-lt"/>
                          <a:ea typeface="+mn-ea"/>
                          <a:cs typeface="+mn-cs"/>
                        </a:rPr>
                        <a:t>Answer</a:t>
                      </a:r>
                      <a:r>
                        <a:rPr lang="en-IN" sz="1000" b="0" kern="1200" baseline="0" dirty="0" smtClean="0">
                          <a:solidFill>
                            <a:schemeClr val="dk1"/>
                          </a:solidFill>
                          <a:effectLst/>
                          <a:latin typeface="+mn-lt"/>
                          <a:ea typeface="+mn-ea"/>
                          <a:cs typeface="+mn-cs"/>
                        </a:rPr>
                        <a:t> e</a:t>
                      </a:r>
                      <a:r>
                        <a:rPr lang="en-IN" sz="1000" b="0" kern="1200" dirty="0" smtClean="0">
                          <a:solidFill>
                            <a:schemeClr val="dk1"/>
                          </a:solidFill>
                          <a:effectLst/>
                          <a:latin typeface="+mn-lt"/>
                          <a:ea typeface="+mn-ea"/>
                          <a:cs typeface="+mn-cs"/>
                        </a:rPr>
                        <a:t>xplain</a:t>
                      </a:r>
                      <a:r>
                        <a:rPr lang="en-IN" sz="1000" b="0" kern="1200" baseline="0" dirty="0" smtClean="0">
                          <a:solidFill>
                            <a:schemeClr val="dk1"/>
                          </a:solidFill>
                          <a:effectLst/>
                          <a:latin typeface="+mn-lt"/>
                          <a:ea typeface="+mn-ea"/>
                          <a:cs typeface="+mn-cs"/>
                        </a:rPr>
                        <a:t>s </a:t>
                      </a:r>
                      <a:r>
                        <a:rPr lang="en-IN" sz="1000" b="0" kern="1200" dirty="0" smtClean="0">
                          <a:solidFill>
                            <a:schemeClr val="dk1"/>
                          </a:solidFill>
                          <a:effectLst/>
                          <a:latin typeface="+mn-lt"/>
                          <a:ea typeface="+mn-ea"/>
                          <a:cs typeface="+mn-cs"/>
                        </a:rPr>
                        <a:t>only one side of the bold faced questions </a:t>
                      </a:r>
                    </a:p>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kern="1200" dirty="0" smtClean="0">
                          <a:solidFill>
                            <a:schemeClr val="dk1"/>
                          </a:solidFill>
                          <a:effectLst/>
                          <a:latin typeface="+mn-lt"/>
                          <a:ea typeface="+mn-ea"/>
                          <a:cs typeface="+mn-cs"/>
                        </a:rPr>
                        <a:t>Does not conform to the specifics of the stimulus</a:t>
                      </a:r>
                      <a:r>
                        <a:rPr lang="en-US" sz="1000" b="0" kern="1200" baseline="0" dirty="0" smtClean="0">
                          <a:solidFill>
                            <a:schemeClr val="dk1"/>
                          </a:solidFill>
                          <a:effectLst/>
                          <a:latin typeface="+mn-lt"/>
                          <a:ea typeface="+mn-ea"/>
                          <a:cs typeface="+mn-cs"/>
                        </a:rPr>
                        <a:t> </a:t>
                      </a:r>
                    </a:p>
                  </a:txBody>
                  <a:tcPr>
                    <a:lnT w="12700" cap="flat" cmpd="sng" algn="ctr">
                      <a:solidFill>
                        <a:schemeClr val="bg1"/>
                      </a:solidFill>
                      <a:prstDash val="solid"/>
                      <a:round/>
                      <a:headEnd type="none" w="med" len="med"/>
                      <a:tailEnd type="none" w="med" len="med"/>
                    </a:lnT>
                    <a:solidFill>
                      <a:srgbClr val="D0DAE8"/>
                    </a:solidFill>
                  </a:tcPr>
                </a:tc>
              </a:tr>
            </a:tbl>
          </a:graphicData>
        </a:graphic>
      </p:graphicFrame>
      <p:sp>
        <p:nvSpPr>
          <p:cNvPr id="4" name="TextBox 3"/>
          <p:cNvSpPr txBox="1"/>
          <p:nvPr/>
        </p:nvSpPr>
        <p:spPr>
          <a:xfrm>
            <a:off x="107504" y="2420888"/>
            <a:ext cx="3888432" cy="4401205"/>
          </a:xfrm>
          <a:prstGeom prst="rect">
            <a:avLst/>
          </a:prstGeom>
          <a:noFill/>
        </p:spPr>
        <p:txBody>
          <a:bodyPr wrap="square" rtlCol="0">
            <a:spAutoFit/>
          </a:bodyPr>
          <a:lstStyle/>
          <a:p>
            <a:r>
              <a:rPr lang="en-IN" sz="1000" dirty="0"/>
              <a:t>Historian: Newton developed mathematical concepts and techniques that are fundamental to modern calculus. Leibniz developed closely analogous concepts and techniques. It has traditionally been thought that these discoveries were independent. Researchers have however, recently discovered notes of Leibniz’ that discuss one of Newton’s books on mathematics. Several scholars have argued that since the book includes a presentation of Newton’s calculus concepts and techniques and since </a:t>
            </a:r>
            <a:r>
              <a:rPr lang="en-IN" sz="1000" b="1" dirty="0"/>
              <a:t>the notes were written before Leibniz’ own development of calculus concepts and techniques</a:t>
            </a:r>
            <a:r>
              <a:rPr lang="en-IN" sz="1000" dirty="0"/>
              <a:t>, it is virtually certain that the traditional view is false. A more cautious conclusion than this is called for, however</a:t>
            </a:r>
            <a:r>
              <a:rPr lang="en-IN" sz="1000" b="1" dirty="0"/>
              <a:t>. Leibniz’ notes are limited to early sections of Newton’s book; sections that precede the ones in which Newton’s calculus concepts and techniques are presented. </a:t>
            </a:r>
            <a:endParaRPr lang="en-IN" sz="1000" dirty="0"/>
          </a:p>
          <a:p>
            <a:r>
              <a:rPr lang="en-IN" sz="1000" dirty="0"/>
              <a:t>In the historian’s reasoning, the two boldfaced portions play which of the following roles? </a:t>
            </a:r>
            <a:endParaRPr lang="en-IN" sz="1000" dirty="0" smtClean="0"/>
          </a:p>
          <a:p>
            <a:endParaRPr lang="en-IN" sz="1000" dirty="0"/>
          </a:p>
          <a:p>
            <a:r>
              <a:rPr lang="en-IN" sz="1000" b="1" dirty="0">
                <a:solidFill>
                  <a:srgbClr val="FF0000"/>
                </a:solidFill>
              </a:rPr>
              <a:t>This is a question where it’s absolutely necessary to identify what the author’s stand on the argument is</a:t>
            </a:r>
            <a:r>
              <a:rPr lang="en-IN" sz="1000" dirty="0"/>
              <a:t>, and hence identifying the conclusion becomes vital. The traditional view is that Leibniz and Newton developed these simultaneously. But people believe this is false because they found Leibniz mentioning that he’d studied Newton’s book. Look at what the historian says in response: A more cautious conclusion. So this means he doesn’t believe that Leibniz had written the works after Newton and hence justifies that by giving an alternative explanation. </a:t>
            </a:r>
          </a:p>
          <a:p>
            <a:r>
              <a:rPr lang="en-IN" sz="1000" dirty="0"/>
              <a:t>So to deconstruct this question we have two statements: </a:t>
            </a:r>
          </a:p>
          <a:p>
            <a:r>
              <a:rPr lang="en-IN" sz="1000" b="1" dirty="0"/>
              <a:t>Researcher’s conclusion</a:t>
            </a:r>
            <a:r>
              <a:rPr lang="en-IN" sz="1000" dirty="0"/>
              <a:t>: Traditional view is false. </a:t>
            </a:r>
          </a:p>
          <a:p>
            <a:r>
              <a:rPr lang="en-IN" sz="1000" b="1" dirty="0"/>
              <a:t>Historian’s conclusion</a:t>
            </a:r>
            <a:r>
              <a:rPr lang="en-IN" sz="1000" dirty="0"/>
              <a:t>: Researcher’s conclusion is </a:t>
            </a:r>
            <a:r>
              <a:rPr lang="en-IN" sz="1000" dirty="0" smtClean="0"/>
              <a:t>false.</a:t>
            </a:r>
          </a:p>
        </p:txBody>
      </p:sp>
      <p:graphicFrame>
        <p:nvGraphicFramePr>
          <p:cNvPr id="6" name="Table 5"/>
          <p:cNvGraphicFramePr>
            <a:graphicFrameLocks noGrp="1"/>
          </p:cNvGraphicFramePr>
          <p:nvPr>
            <p:extLst>
              <p:ext uri="{D42A27DB-BD31-4B8C-83A1-F6EECF244321}">
                <p14:modId xmlns:p14="http://schemas.microsoft.com/office/powerpoint/2010/main" val="1250020586"/>
              </p:ext>
            </p:extLst>
          </p:nvPr>
        </p:nvGraphicFramePr>
        <p:xfrm>
          <a:off x="4572917" y="2554560"/>
          <a:ext cx="4387105" cy="4114800"/>
        </p:xfrm>
        <a:graphic>
          <a:graphicData uri="http://schemas.openxmlformats.org/drawingml/2006/table">
            <a:tbl>
              <a:tblPr firstRow="1" bandRow="1">
                <a:tableStyleId>{1FECB4D8-DB02-4DC6-A0A2-4F2EBAE1DC90}</a:tableStyleId>
              </a:tblPr>
              <a:tblGrid>
                <a:gridCol w="208280"/>
                <a:gridCol w="4178825"/>
              </a:tblGrid>
              <a:tr h="370840">
                <a:tc>
                  <a:txBody>
                    <a:bodyPr/>
                    <a:lstStyle/>
                    <a:p>
                      <a:r>
                        <a:rPr lang="en-US" sz="1000" b="0" dirty="0" smtClean="0">
                          <a:solidFill>
                            <a:schemeClr val="tx1"/>
                          </a:solidFill>
                        </a:rPr>
                        <a:t>A</a:t>
                      </a:r>
                    </a:p>
                  </a:txBody>
                  <a:tcP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kern="1200" dirty="0" smtClean="0">
                          <a:solidFill>
                            <a:schemeClr val="tx1"/>
                          </a:solidFill>
                          <a:latin typeface="+mn-lt"/>
                          <a:ea typeface="+mn-ea"/>
                          <a:cs typeface="+mn-cs"/>
                        </a:rPr>
                        <a:t>The first provides evidence in support of the overall position that the historian defends; the second is evidence that has been used to support an opposing position.</a:t>
                      </a:r>
                    </a:p>
                    <a:p>
                      <a:r>
                        <a:rPr lang="en-IN" sz="1000" b="0" dirty="0" smtClean="0">
                          <a:solidFill>
                            <a:schemeClr val="tx1"/>
                          </a:solidFill>
                        </a:rPr>
                        <a:t>The historian doesn’t defend the position, he opposes it. So incorrect</a:t>
                      </a:r>
                      <a:endParaRPr lang="en-IN" sz="1000" b="0" dirty="0">
                        <a:solidFill>
                          <a:schemeClr val="tx1"/>
                        </a:solidFill>
                      </a:endParaRPr>
                    </a:p>
                  </a:txBody>
                  <a:tcPr>
                    <a:noFill/>
                  </a:tcPr>
                </a:tc>
              </a:tr>
              <a:tr h="370840">
                <a:tc>
                  <a:txBody>
                    <a:bodyPr/>
                    <a:lstStyle/>
                    <a:p>
                      <a:r>
                        <a:rPr lang="en-US" sz="1000" b="0" dirty="0" smtClean="0">
                          <a:solidFill>
                            <a:schemeClr val="tx1"/>
                          </a:solidFill>
                        </a:rPr>
                        <a:t>B</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first provides evidence in support of the overall position that the historian defends; the second is that position</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Once again, the historian doesn’t defend this position, hence incorrect.</a:t>
                      </a:r>
                    </a:p>
                  </a:txBody>
                  <a:tcPr/>
                </a:tc>
              </a:tr>
              <a:tr h="370840">
                <a:tc>
                  <a:txBody>
                    <a:bodyPr/>
                    <a:lstStyle/>
                    <a:p>
                      <a:r>
                        <a:rPr lang="en-US" sz="1000" b="0" dirty="0" smtClean="0">
                          <a:solidFill>
                            <a:schemeClr val="tx1"/>
                          </a:solidFill>
                        </a:rPr>
                        <a:t>C</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first provides evidence in support of an intermediate conclusion that is drawn to provide support for the overall position that the historian defends; the second provides evidence against that intermediate conclusion</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This is the kind of complicated wording that GMAT likes to trick us with. There is no intermediate conclusion, and the historian doesn’t support the overall conclusion</a:t>
                      </a:r>
                    </a:p>
                  </a:txBody>
                  <a:tcPr/>
                </a:tc>
              </a:tr>
              <a:tr h="370840">
                <a:tc>
                  <a:txBody>
                    <a:bodyPr/>
                    <a:lstStyle/>
                    <a:p>
                      <a:r>
                        <a:rPr lang="en-US" sz="1000" b="0" dirty="0" smtClean="0">
                          <a:solidFill>
                            <a:schemeClr val="tx1"/>
                          </a:solidFill>
                        </a:rPr>
                        <a:t>D</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first is evidence that has been used to support a conclusion that the historian criticizes; the second is evidence offered in support of the historian’s own position</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This is true. The historian opposes the first and gives an alternative explanation.</a:t>
                      </a:r>
                    </a:p>
                  </a:txBody>
                  <a:tcPr/>
                </a:tc>
              </a:tr>
              <a:tr h="370840">
                <a:tc>
                  <a:txBody>
                    <a:bodyPr/>
                    <a:lstStyle/>
                    <a:p>
                      <a:r>
                        <a:rPr lang="en-US" sz="1000" b="0" dirty="0" smtClean="0">
                          <a:solidFill>
                            <a:schemeClr val="tx1"/>
                          </a:solidFill>
                        </a:rPr>
                        <a:t>E</a:t>
                      </a:r>
                      <a:endParaRPr lang="en-IN" sz="1000" b="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first is evidence that has been used to support a conclusion that the historian criticizes; the second is further information that substantiates that evidence</a:t>
                      </a:r>
                    </a:p>
                    <a:p>
                      <a:pPr marL="0" marR="0" indent="0" algn="l" defTabSz="914400" rtl="0" eaLnBrk="1" fontAlgn="auto" latinLnBrk="0" hangingPunct="1">
                        <a:lnSpc>
                          <a:spcPct val="100000"/>
                        </a:lnSpc>
                        <a:spcBef>
                          <a:spcPts val="0"/>
                        </a:spcBef>
                        <a:spcAft>
                          <a:spcPts val="0"/>
                        </a:spcAft>
                        <a:buClrTx/>
                        <a:buSzTx/>
                        <a:buFontTx/>
                        <a:buNone/>
                        <a:tabLst/>
                        <a:defRPr/>
                      </a:pPr>
                      <a:r>
                        <a:rPr lang="en-IN" sz="1000" b="0" dirty="0" smtClean="0">
                          <a:solidFill>
                            <a:schemeClr val="tx1"/>
                          </a:solidFill>
                        </a:rPr>
                        <a:t>The second part of this is wrong. The first might be evidence that supports something the historian criticizes, however the second part is his alternative explanation and is not in support of the first. Hence incorrect</a:t>
                      </a:r>
                    </a:p>
                  </a:txBody>
                  <a:tcPr/>
                </a:tc>
              </a:tr>
            </a:tbl>
          </a:graphicData>
        </a:graphic>
      </p:graphicFrame>
    </p:spTree>
    <p:extLst>
      <p:ext uri="{BB962C8B-B14F-4D97-AF65-F5344CB8AC3E}">
        <p14:creationId xmlns:p14="http://schemas.microsoft.com/office/powerpoint/2010/main" val="18837849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t>
            </a:r>
            <a:r>
              <a:rPr lang="en-US" dirty="0" smtClean="0"/>
              <a:t>. METHOD OF REASONING </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2166420575"/>
              </p:ext>
            </p:extLst>
          </p:nvPr>
        </p:nvGraphicFramePr>
        <p:xfrm>
          <a:off x="107504" y="658490"/>
          <a:ext cx="8928992" cy="1518950"/>
        </p:xfrm>
        <a:graphic>
          <a:graphicData uri="http://schemas.openxmlformats.org/drawingml/2006/table">
            <a:tbl>
              <a:tblPr firstRow="1" bandRow="1">
                <a:tableStyleId>{5C22544A-7EE6-4342-B048-85BDC9FD1C3A}</a:tableStyleId>
              </a:tblPr>
              <a:tblGrid>
                <a:gridCol w="1584176"/>
                <a:gridCol w="7344816"/>
              </a:tblGrid>
              <a:tr h="432048">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pPr marL="171450" indent="-171450">
                        <a:buFont typeface="Arial" pitchFamily="34" charset="0"/>
                        <a:buChar char="•"/>
                      </a:pPr>
                      <a:r>
                        <a:rPr lang="en-IN" sz="1000" b="0" i="0" u="none" strike="noStrike" kern="1200" baseline="0" dirty="0" smtClean="0">
                          <a:solidFill>
                            <a:schemeClr val="dk1"/>
                          </a:solidFill>
                          <a:latin typeface="+mn-lt"/>
                          <a:ea typeface="+mn-ea"/>
                          <a:cs typeface="+mn-cs"/>
                        </a:rPr>
                        <a:t>“The argument proceeds by”</a:t>
                      </a:r>
                    </a:p>
                    <a:p>
                      <a:pPr marL="171450" indent="-171450">
                        <a:buFont typeface="Arial" pitchFamily="34" charset="0"/>
                        <a:buChar char="•"/>
                      </a:pPr>
                      <a:r>
                        <a:rPr lang="en-IN" sz="1000" b="0" i="0" u="none" strike="noStrike" kern="1200" baseline="0" dirty="0" smtClean="0">
                          <a:solidFill>
                            <a:schemeClr val="dk1"/>
                          </a:solidFill>
                          <a:latin typeface="+mn-lt"/>
                          <a:ea typeface="+mn-ea"/>
                          <a:cs typeface="+mn-cs"/>
                        </a:rPr>
                        <a:t>“The argument derives its conclusion by”</a:t>
                      </a:r>
                    </a:p>
                    <a:p>
                      <a:pPr marL="171450" indent="-171450">
                        <a:buFont typeface="Arial" pitchFamily="34" charset="0"/>
                        <a:buChar char="•"/>
                      </a:pPr>
                      <a:r>
                        <a:rPr lang="en-IN" sz="1000" b="0" i="0" u="none" strike="noStrike" kern="1200" baseline="0" dirty="0" smtClean="0">
                          <a:solidFill>
                            <a:schemeClr val="dk1"/>
                          </a:solidFill>
                          <a:latin typeface="+mn-lt"/>
                          <a:ea typeface="+mn-ea"/>
                          <a:cs typeface="+mn-cs"/>
                        </a:rPr>
                        <a:t>“Which one of the following is an argumentative strategy employed in the argument?”</a:t>
                      </a:r>
                    </a:p>
                    <a:p>
                      <a:pPr marL="171450" indent="-171450">
                        <a:buFont typeface="Arial" pitchFamily="34" charset="0"/>
                        <a:buChar char="•"/>
                      </a:pPr>
                      <a:r>
                        <a:rPr lang="en-IN" sz="1000" b="0" i="0" u="none" strike="noStrike" kern="1200" baseline="0" dirty="0" smtClean="0">
                          <a:solidFill>
                            <a:schemeClr val="dk1"/>
                          </a:solidFill>
                          <a:latin typeface="+mn-lt"/>
                          <a:ea typeface="+mn-ea"/>
                          <a:cs typeface="+mn-cs"/>
                        </a:rPr>
                        <a:t>“The argument employs which one of the following reasoning techniques?”</a:t>
                      </a:r>
                      <a:endParaRPr lang="en-IN" sz="1000" b="0" i="0" dirty="0" smtClean="0"/>
                    </a:p>
                  </a:txBody>
                  <a:tcPr>
                    <a:lnB w="12700" cap="flat" cmpd="sng" algn="ctr">
                      <a:solidFill>
                        <a:schemeClr val="bg1"/>
                      </a:solidFill>
                      <a:prstDash val="solid"/>
                      <a:round/>
                      <a:headEnd type="none" w="med" len="med"/>
                      <a:tailEnd type="none" w="med" len="med"/>
                    </a:lnB>
                    <a:solidFill>
                      <a:srgbClr val="D0DAE8"/>
                    </a:solidFill>
                  </a:tcPr>
                </a:tc>
              </a:tr>
              <a:tr h="269270">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Focus on the form of the argument instead of the concrete facts</a:t>
                      </a:r>
                      <a:endParaRPr lang="en-IN" sz="1000" b="0" kern="1200" dirty="0" smtClean="0">
                        <a:solidFill>
                          <a:schemeClr val="dk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r h="507033">
                <a:tc>
                  <a:txBody>
                    <a:bodyPr/>
                    <a:lstStyle/>
                    <a:p>
                      <a:pPr marL="0" lvl="1" indent="0"/>
                      <a:r>
                        <a:rPr lang="en-US" sz="1000" b="1" i="0" dirty="0" smtClean="0">
                          <a:solidFill>
                            <a:schemeClr val="bg1"/>
                          </a:solidFill>
                        </a:rPr>
                        <a:t>Incorrect answers</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solidFill>
                      <a:schemeClr val="accent1"/>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IN" sz="1000" b="0" i="0" u="none" strike="noStrike" kern="1200" baseline="0" dirty="0" smtClean="0">
                          <a:solidFill>
                            <a:schemeClr val="dk1"/>
                          </a:solidFill>
                          <a:latin typeface="+mn-lt"/>
                          <a:ea typeface="+mn-ea"/>
                          <a:cs typeface="+mn-cs"/>
                        </a:rPr>
                        <a:t>Describe an event that did not occur in the stimulus/ “New” Element Answers</a:t>
                      </a:r>
                    </a:p>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i="0" u="none" strike="noStrike" kern="1200" baseline="0" dirty="0" smtClean="0">
                          <a:solidFill>
                            <a:schemeClr val="dk1"/>
                          </a:solidFill>
                          <a:latin typeface="+mn-lt"/>
                          <a:ea typeface="+mn-ea"/>
                          <a:cs typeface="+mn-cs"/>
                        </a:rPr>
                        <a:t>Half right/half wrong – start by describing something that occurred in the argument and end by describing something that didn’t </a:t>
                      </a:r>
                    </a:p>
                    <a:p>
                      <a: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i="0" u="none" strike="noStrike" kern="1200" baseline="0" dirty="0" smtClean="0">
                          <a:solidFill>
                            <a:schemeClr val="dk1"/>
                          </a:solidFill>
                          <a:latin typeface="+mn-lt"/>
                          <a:ea typeface="+mn-ea"/>
                          <a:cs typeface="+mn-cs"/>
                        </a:rPr>
                        <a:t>Exaggerated/opposite/reversed answers</a:t>
                      </a:r>
                    </a:p>
                  </a:txBody>
                  <a:tcPr>
                    <a:lnT w="12700" cap="flat" cmpd="sng" algn="ctr">
                      <a:solidFill>
                        <a:schemeClr val="bg1"/>
                      </a:solidFill>
                      <a:prstDash val="solid"/>
                      <a:round/>
                      <a:headEnd type="none" w="med" len="med"/>
                      <a:tailEnd type="none" w="med" len="med"/>
                    </a:lnT>
                    <a:solidFill>
                      <a:srgbClr val="D0DAE8"/>
                    </a:solidFill>
                  </a:tcPr>
                </a:tc>
              </a:tr>
            </a:tbl>
          </a:graphicData>
        </a:graphic>
      </p:graphicFrame>
      <p:sp>
        <p:nvSpPr>
          <p:cNvPr id="4" name="TextBox 3"/>
          <p:cNvSpPr txBox="1"/>
          <p:nvPr/>
        </p:nvSpPr>
        <p:spPr>
          <a:xfrm>
            <a:off x="72008" y="2276872"/>
            <a:ext cx="4067944" cy="4862870"/>
          </a:xfrm>
          <a:prstGeom prst="rect">
            <a:avLst/>
          </a:prstGeom>
          <a:noFill/>
        </p:spPr>
        <p:txBody>
          <a:bodyPr wrap="square" rtlCol="0">
            <a:spAutoFit/>
          </a:bodyPr>
          <a:lstStyle/>
          <a:p>
            <a:r>
              <a:rPr lang="en-IN" sz="1000" dirty="0"/>
              <a:t>Garbage in this </a:t>
            </a:r>
            <a:r>
              <a:rPr lang="en-IN" sz="1000" dirty="0" smtClean="0"/>
              <a:t>neighbourhood </a:t>
            </a:r>
            <a:r>
              <a:rPr lang="en-IN" sz="1000" dirty="0"/>
              <a:t>probably will not </a:t>
            </a:r>
            <a:r>
              <a:rPr lang="en-IN" sz="1000" dirty="0" smtClean="0"/>
              <a:t>be collected </a:t>
            </a:r>
            <a:r>
              <a:rPr lang="en-IN" sz="1000" dirty="0"/>
              <a:t>until Thursday this week. Garbage </a:t>
            </a:r>
            <a:r>
              <a:rPr lang="en-IN" sz="1000" dirty="0" smtClean="0"/>
              <a:t>is usually </a:t>
            </a:r>
            <a:r>
              <a:rPr lang="en-IN" sz="1000" dirty="0"/>
              <a:t>collected here on Wednesdays, and </a:t>
            </a:r>
            <a:r>
              <a:rPr lang="en-IN" sz="1000" dirty="0" smtClean="0"/>
              <a:t>the garbage </a:t>
            </a:r>
            <a:r>
              <a:rPr lang="en-IN" sz="1000" dirty="0"/>
              <a:t>collectors in this city are extremely </a:t>
            </a:r>
            <a:r>
              <a:rPr lang="en-IN" sz="1000" dirty="0" smtClean="0"/>
              <a:t>reliable. However</a:t>
            </a:r>
            <a:r>
              <a:rPr lang="en-IN" sz="1000" dirty="0"/>
              <a:t>, Monday was a public holiday, and after </a:t>
            </a:r>
            <a:r>
              <a:rPr lang="en-IN" sz="1000" dirty="0" smtClean="0"/>
              <a:t>a  public </a:t>
            </a:r>
            <a:r>
              <a:rPr lang="en-IN" sz="1000" dirty="0"/>
              <a:t>holiday that falls on a Monday, </a:t>
            </a:r>
            <a:r>
              <a:rPr lang="en-IN" sz="1000" dirty="0" smtClean="0"/>
              <a:t>garbage throughout </a:t>
            </a:r>
            <a:r>
              <a:rPr lang="en-IN" sz="1000" dirty="0"/>
              <a:t>the city is supposed to be collected </a:t>
            </a:r>
            <a:r>
              <a:rPr lang="en-IN" sz="1000" dirty="0" smtClean="0"/>
              <a:t>one day </a:t>
            </a:r>
            <a:r>
              <a:rPr lang="en-IN" sz="1000" dirty="0"/>
              <a:t>later than </a:t>
            </a:r>
            <a:r>
              <a:rPr lang="en-IN" sz="1000" dirty="0" smtClean="0"/>
              <a:t>usual. The </a:t>
            </a:r>
            <a:r>
              <a:rPr lang="en-IN" sz="1000" dirty="0"/>
              <a:t>argument proceeds </a:t>
            </a:r>
            <a:r>
              <a:rPr lang="en-IN" sz="1000" dirty="0" smtClean="0"/>
              <a:t>by:</a:t>
            </a:r>
            <a:endParaRPr lang="en-IN" sz="1000" dirty="0"/>
          </a:p>
          <a:p>
            <a:r>
              <a:rPr lang="en-IN" sz="1000" dirty="0"/>
              <a:t>(A) treating several pieces of irrelevant </a:t>
            </a:r>
            <a:r>
              <a:rPr lang="en-IN" sz="1000" dirty="0" smtClean="0"/>
              <a:t>evidence as </a:t>
            </a:r>
            <a:r>
              <a:rPr lang="en-IN" sz="1000" dirty="0"/>
              <a:t>though they provide support for </a:t>
            </a:r>
            <a:r>
              <a:rPr lang="en-IN" sz="1000" dirty="0" smtClean="0"/>
              <a:t>the conclusion</a:t>
            </a:r>
            <a:endParaRPr lang="en-IN" sz="1000" dirty="0"/>
          </a:p>
          <a:p>
            <a:r>
              <a:rPr lang="en-IN" sz="1000" dirty="0"/>
              <a:t>(B) indirectly establishing that one thing is </a:t>
            </a:r>
            <a:r>
              <a:rPr lang="en-IN" sz="1000" dirty="0" smtClean="0"/>
              <a:t>likely to </a:t>
            </a:r>
            <a:r>
              <a:rPr lang="en-IN" sz="1000" dirty="0"/>
              <a:t>occur by directly ruling out all of </a:t>
            </a:r>
            <a:r>
              <a:rPr lang="en-IN" sz="1000" dirty="0" smtClean="0"/>
              <a:t>the alternative </a:t>
            </a:r>
            <a:r>
              <a:rPr lang="en-IN" sz="1000" dirty="0"/>
              <a:t>possibilities</a:t>
            </a:r>
          </a:p>
          <a:p>
            <a:r>
              <a:rPr lang="en-IN" sz="1000" dirty="0"/>
              <a:t>(C) providing information that allows </a:t>
            </a:r>
            <a:r>
              <a:rPr lang="en-IN" sz="1000" dirty="0" smtClean="0"/>
              <a:t>application of </a:t>
            </a:r>
            <a:r>
              <a:rPr lang="en-IN" sz="1000" dirty="0"/>
              <a:t>a general rule to a specific case</a:t>
            </a:r>
          </a:p>
          <a:p>
            <a:r>
              <a:rPr lang="en-IN" sz="1000" dirty="0"/>
              <a:t>(D) generalizing about all actions of a certain </a:t>
            </a:r>
            <a:r>
              <a:rPr lang="en-IN" sz="1000" dirty="0" smtClean="0"/>
              <a:t>kind on </a:t>
            </a:r>
            <a:r>
              <a:rPr lang="en-IN" sz="1000" dirty="0"/>
              <a:t>the basis of a description of one </a:t>
            </a:r>
            <a:r>
              <a:rPr lang="en-IN" sz="1000" dirty="0" smtClean="0"/>
              <a:t>such action</a:t>
            </a:r>
            <a:endParaRPr lang="en-IN" sz="1000" dirty="0"/>
          </a:p>
          <a:p>
            <a:r>
              <a:rPr lang="en-IN" sz="1000" dirty="0"/>
              <a:t>(E) treating something that is probable as </a:t>
            </a:r>
            <a:r>
              <a:rPr lang="en-IN" sz="1000" dirty="0" smtClean="0"/>
              <a:t>though it </a:t>
            </a:r>
            <a:r>
              <a:rPr lang="en-IN" sz="1000" dirty="0"/>
              <a:t>were </a:t>
            </a:r>
            <a:r>
              <a:rPr lang="en-IN" sz="1000" dirty="0" smtClean="0"/>
              <a:t>inevitable</a:t>
            </a:r>
          </a:p>
          <a:p>
            <a:endParaRPr lang="en-US" sz="1000" dirty="0"/>
          </a:p>
          <a:p>
            <a:r>
              <a:rPr lang="en-IN" sz="1000" dirty="0"/>
              <a:t>As usual, we begin by analyzing the structure of the problem:</a:t>
            </a:r>
          </a:p>
          <a:p>
            <a:r>
              <a:rPr lang="en-IN" sz="1000" dirty="0"/>
              <a:t>Premise: Garbage is usually collected here on Wednesdays, and </a:t>
            </a:r>
            <a:r>
              <a:rPr lang="en-IN" sz="1000" dirty="0" smtClean="0"/>
              <a:t>the garbage </a:t>
            </a:r>
            <a:r>
              <a:rPr lang="en-IN" sz="1000" dirty="0"/>
              <a:t>collectors in this city are extremely </a:t>
            </a:r>
            <a:r>
              <a:rPr lang="en-IN" sz="1000" dirty="0" smtClean="0"/>
              <a:t>reliable</a:t>
            </a:r>
            <a:endParaRPr lang="en-IN" sz="1000" dirty="0"/>
          </a:p>
          <a:p>
            <a:r>
              <a:rPr lang="en-IN" sz="1000" dirty="0"/>
              <a:t>Premise: Monday was a public </a:t>
            </a:r>
            <a:r>
              <a:rPr lang="en-IN" sz="1000" dirty="0" smtClean="0"/>
              <a:t>holiday</a:t>
            </a:r>
            <a:endParaRPr lang="en-IN" sz="1000" dirty="0"/>
          </a:p>
          <a:p>
            <a:r>
              <a:rPr lang="en-IN" sz="1000" dirty="0"/>
              <a:t>Premise: After a public holiday that falls on a Monday, </a:t>
            </a:r>
            <a:r>
              <a:rPr lang="en-IN" sz="1000" dirty="0" smtClean="0"/>
              <a:t>garbage throughout </a:t>
            </a:r>
            <a:r>
              <a:rPr lang="en-IN" sz="1000" dirty="0"/>
              <a:t>the city is supposed to be collected one day </a:t>
            </a:r>
            <a:r>
              <a:rPr lang="en-IN" sz="1000" dirty="0" smtClean="0"/>
              <a:t>later than usual</a:t>
            </a:r>
            <a:endParaRPr lang="en-IN" sz="1000" dirty="0"/>
          </a:p>
          <a:p>
            <a:r>
              <a:rPr lang="en-IN" sz="1000" dirty="0"/>
              <a:t>Conclusion: Garbage in this </a:t>
            </a:r>
            <a:r>
              <a:rPr lang="en-IN" sz="1000" dirty="0" smtClean="0"/>
              <a:t>neighbourhood </a:t>
            </a:r>
            <a:r>
              <a:rPr lang="en-IN" sz="1000" dirty="0"/>
              <a:t>probably will not be </a:t>
            </a:r>
            <a:r>
              <a:rPr lang="en-IN" sz="1000" dirty="0" smtClean="0"/>
              <a:t>collected until </a:t>
            </a:r>
            <a:r>
              <a:rPr lang="en-IN" sz="1000" dirty="0"/>
              <a:t>Thursday this </a:t>
            </a:r>
            <a:r>
              <a:rPr lang="en-IN" sz="1000" dirty="0" smtClean="0"/>
              <a:t>week</a:t>
            </a:r>
            <a:endParaRPr lang="en-IN" sz="1000" dirty="0"/>
          </a:p>
          <a:p>
            <a:r>
              <a:rPr lang="en-IN" sz="1000" dirty="0"/>
              <a:t>The argument is sound and the conclusion seems reasonable. The language </a:t>
            </a:r>
            <a:r>
              <a:rPr lang="en-IN" sz="1000" dirty="0" smtClean="0"/>
              <a:t>in the </a:t>
            </a:r>
            <a:r>
              <a:rPr lang="en-IN" sz="1000" dirty="0"/>
              <a:t>conclusion is not absolute (“probably”), and this is justified since </a:t>
            </a:r>
            <a:r>
              <a:rPr lang="en-IN" sz="1000" dirty="0" smtClean="0"/>
              <a:t>the language </a:t>
            </a:r>
            <a:r>
              <a:rPr lang="en-IN" sz="1000" dirty="0"/>
              <a:t>used in the argument—“usually” and “supposed to be”—is </a:t>
            </a:r>
            <a:r>
              <a:rPr lang="en-IN" sz="1000" dirty="0" smtClean="0"/>
              <a:t>also probabilistic</a:t>
            </a:r>
            <a:r>
              <a:rPr lang="en-IN" sz="1000" dirty="0"/>
              <a:t>. Knowing that the argument is valid, the question you must </a:t>
            </a:r>
            <a:r>
              <a:rPr lang="en-IN" sz="1000" dirty="0" smtClean="0"/>
              <a:t>ask yourself </a:t>
            </a:r>
            <a:r>
              <a:rPr lang="en-IN" sz="1000" dirty="0"/>
              <a:t>is, “How </a:t>
            </a:r>
            <a:r>
              <a:rPr lang="en-IN" sz="1000" dirty="0" smtClean="0"/>
              <a:t>would I </a:t>
            </a:r>
            <a:r>
              <a:rPr lang="en-IN" sz="1000" dirty="0"/>
              <a:t>describe the structure of this argument</a:t>
            </a:r>
            <a:r>
              <a:rPr lang="en-IN" sz="1000" dirty="0" smtClean="0"/>
              <a:t>?”</a:t>
            </a:r>
            <a:endParaRPr lang="en-IN" sz="1000" dirty="0"/>
          </a:p>
          <a:p>
            <a:pPr marL="228600" indent="-228600">
              <a:buAutoNum type="alphaUcPeriod"/>
            </a:pPr>
            <a:endParaRPr lang="en-IN" sz="1000" dirty="0"/>
          </a:p>
        </p:txBody>
      </p:sp>
      <p:sp>
        <p:nvSpPr>
          <p:cNvPr id="6" name="TextBox 5"/>
          <p:cNvSpPr txBox="1"/>
          <p:nvPr/>
        </p:nvSpPr>
        <p:spPr>
          <a:xfrm>
            <a:off x="4355976" y="2204864"/>
            <a:ext cx="4740605" cy="4862870"/>
          </a:xfrm>
          <a:prstGeom prst="rect">
            <a:avLst/>
          </a:prstGeom>
          <a:noFill/>
        </p:spPr>
        <p:txBody>
          <a:bodyPr wrap="square" rtlCol="0">
            <a:spAutoFit/>
          </a:bodyPr>
          <a:lstStyle/>
          <a:p>
            <a:pPr marL="228600" indent="-228600">
              <a:buAutoNum type="alphaUcPeriod"/>
            </a:pPr>
            <a:r>
              <a:rPr lang="en-IN" sz="1000" dirty="0" smtClean="0"/>
              <a:t>This </a:t>
            </a:r>
            <a:r>
              <a:rPr lang="en-IN" sz="1000" dirty="0"/>
              <a:t>answer forces you to make an assessment of the premises (the “evidence”) as they relate to the conclusion. Are the premises irrelevant to the conclusion? Clearly not. Therefore, this answer is </a:t>
            </a:r>
            <a:r>
              <a:rPr lang="en-IN" sz="1000" dirty="0" smtClean="0"/>
              <a:t>incorrect</a:t>
            </a:r>
          </a:p>
          <a:p>
            <a:pPr marL="228600" indent="-228600">
              <a:buFontTx/>
              <a:buAutoNum type="alphaUcPeriod"/>
            </a:pPr>
            <a:r>
              <a:rPr lang="en-IN" sz="1000" dirty="0"/>
              <a:t>This is a half-right, half-wrong answer. The argument does establish “that one thing is likely to occur.” But, is this established by ruling out all of the alternative possibilities? No, to do that would mean presenting arguments against the garbage being collected on Friday, Saturday, Sunday, etc. Since this section of the answer choice does not occur, this answer is incorrect. Also, because the argument does not rule out all the alternatives, the conclusion is not established “indirectly</a:t>
            </a:r>
            <a:r>
              <a:rPr lang="en-IN" sz="1000" dirty="0" smtClean="0"/>
              <a:t>.”</a:t>
            </a:r>
          </a:p>
          <a:p>
            <a:pPr marL="228600" indent="-228600">
              <a:buFontTx/>
              <a:buAutoNum type="alphaUcPeriod"/>
            </a:pPr>
            <a:r>
              <a:rPr lang="en-IN" sz="1000" dirty="0"/>
              <a:t>This is the correct answer. Consider each piece of the argument: “providing information”—a variety of information about the garbage situation is provided. “application of a general rule”—the general rule is that “After a public holiday that falls on a Monday, garbage throughout the city is supposed to be collected one day later than usual.” “to a specific case”—the specific case is the pickup of garbage this week in this neighbourhood. Given that all elements occurred and the answer presents an accurate description of the way the author made his or her argument, this answer is correct. Now, take a moment and compare this answer to the pre- phrase you made after reading the stimulus. How similar are the two? Given that you may not be familiar with the language used by the test makers, the two may not be very similar. For example, note the use in this answer of “general rule” to describe the last sentence of the stimulus. The test makers could also have used a phrase like “basic principle” to achieve the same result. Your job is to match their language to what occurred in the </a:t>
            </a:r>
            <a:r>
              <a:rPr lang="en-IN" sz="1000" dirty="0" smtClean="0"/>
              <a:t>stimulus</a:t>
            </a:r>
          </a:p>
          <a:p>
            <a:pPr marL="228600" indent="-228600">
              <a:buFontTx/>
              <a:buAutoNum type="alphaUcPeriod"/>
            </a:pPr>
            <a:r>
              <a:rPr lang="en-IN" sz="1000" dirty="0"/>
              <a:t>This answer is an overgeneralization—a situation where one instance is used to make a broad based conclusion. This is a Reverse Answer since the stimulus actually uses a general principle and applies it to one </a:t>
            </a:r>
            <a:r>
              <a:rPr lang="en-IN" sz="1000" dirty="0" smtClean="0"/>
              <a:t>instance</a:t>
            </a:r>
          </a:p>
          <a:p>
            <a:pPr marL="228600" indent="-228600">
              <a:buFontTx/>
              <a:buAutoNum type="alphaUcPeriod"/>
            </a:pPr>
            <a:r>
              <a:rPr lang="en-IN" sz="1000" dirty="0" smtClean="0"/>
              <a:t>This </a:t>
            </a:r>
            <a:r>
              <a:rPr lang="en-IN" sz="1000" dirty="0"/>
              <a:t>is an Exaggerated Answer. The conclusion states that “Garbage in this neighbourhood probably will not be collected until Thursday this week” and the use of “probably” is a clear and obvious indication that the author does not think the Thursday garbage pickup is </a:t>
            </a:r>
            <a:r>
              <a:rPr lang="en-IN" sz="1000" dirty="0" smtClean="0"/>
              <a:t>inevitable</a:t>
            </a:r>
            <a:endParaRPr lang="en-IN" sz="1000" dirty="0"/>
          </a:p>
          <a:p>
            <a:pPr marL="228600" indent="-228600">
              <a:buAutoNum type="alphaUcPeriod"/>
            </a:pPr>
            <a:endParaRPr lang="en-IN" sz="1000" dirty="0"/>
          </a:p>
        </p:txBody>
      </p:sp>
    </p:spTree>
    <p:extLst>
      <p:ext uri="{BB962C8B-B14F-4D97-AF65-F5344CB8AC3E}">
        <p14:creationId xmlns:p14="http://schemas.microsoft.com/office/powerpoint/2010/main" val="281105276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a:t>
            </a:r>
            <a:r>
              <a:rPr lang="en-US" dirty="0" smtClean="0"/>
              <a:t>. FLAW IN REASONING </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2609787656"/>
              </p:ext>
            </p:extLst>
          </p:nvPr>
        </p:nvGraphicFramePr>
        <p:xfrm>
          <a:off x="179512" y="692696"/>
          <a:ext cx="8928992" cy="1280160"/>
        </p:xfrm>
        <a:graphic>
          <a:graphicData uri="http://schemas.openxmlformats.org/drawingml/2006/table">
            <a:tbl>
              <a:tblPr firstRow="1" bandRow="1">
                <a:tableStyleId>{5C22544A-7EE6-4342-B048-85BDC9FD1C3A}</a:tableStyleId>
              </a:tblPr>
              <a:tblGrid>
                <a:gridCol w="1440160"/>
                <a:gridCol w="7488832"/>
              </a:tblGrid>
              <a:tr h="575359">
                <a:tc>
                  <a:txBody>
                    <a:bodyPr/>
                    <a:lstStyle/>
                    <a:p>
                      <a:pPr marL="0" lvl="1" indent="0"/>
                      <a:r>
                        <a:rPr lang="en-US" sz="1200" b="1" i="0" dirty="0" smtClean="0">
                          <a:solidFill>
                            <a:schemeClr val="bg1"/>
                          </a:solidFill>
                        </a:rPr>
                        <a:t>Question Identifiers </a:t>
                      </a:r>
                      <a:endParaRPr lang="en-IN" sz="1200" b="1" i="0" dirty="0" smtClean="0">
                        <a:solidFill>
                          <a:schemeClr val="bg1"/>
                        </a:solidFill>
                      </a:endParaRPr>
                    </a:p>
                  </a:txBody>
                  <a:tcPr>
                    <a:solidFill>
                      <a:schemeClr val="accent1"/>
                    </a:solidFill>
                  </a:tcPr>
                </a:tc>
                <a:tc>
                  <a:txBody>
                    <a:bodyPr/>
                    <a:lstStyle/>
                    <a:p>
                      <a:r>
                        <a:rPr lang="en-IN" sz="1200" b="0" i="0" u="none" strike="noStrike" kern="1200" baseline="0" dirty="0" smtClean="0">
                          <a:solidFill>
                            <a:schemeClr val="dk1"/>
                          </a:solidFill>
                          <a:latin typeface="+mn-lt"/>
                          <a:ea typeface="+mn-ea"/>
                          <a:cs typeface="+mn-cs"/>
                        </a:rPr>
                        <a:t>“The reasoning in the argument is most vulnerable to criticism on the ground that the argument</a:t>
                      </a:r>
                      <a:endParaRPr lang="en-US" sz="1200" b="0" i="0" u="none" strike="noStrike" kern="1200" baseline="0" dirty="0" smtClean="0">
                        <a:solidFill>
                          <a:schemeClr val="dk1"/>
                        </a:solidFill>
                        <a:latin typeface="+mn-lt"/>
                        <a:ea typeface="+mn-ea"/>
                        <a:cs typeface="+mn-cs"/>
                      </a:endParaRPr>
                    </a:p>
                    <a:p>
                      <a:r>
                        <a:rPr lang="en-IN" sz="1200" b="0" i="0" u="none" strike="noStrike" kern="1200" baseline="0" dirty="0" smtClean="0">
                          <a:solidFill>
                            <a:schemeClr val="dk1"/>
                          </a:solidFill>
                          <a:latin typeface="+mn-lt"/>
                          <a:ea typeface="+mn-ea"/>
                          <a:cs typeface="+mn-cs"/>
                        </a:rPr>
                        <a:t>“The reasoning above is flawed because it fails to recognize that”</a:t>
                      </a:r>
                      <a:endParaRPr lang="en-US" sz="1200" b="0" i="0" u="none" strike="noStrike" kern="1200" baseline="0" dirty="0" smtClean="0">
                        <a:solidFill>
                          <a:schemeClr val="dk1"/>
                        </a:solidFill>
                        <a:latin typeface="+mn-lt"/>
                        <a:ea typeface="+mn-ea"/>
                        <a:cs typeface="+mn-cs"/>
                      </a:endParaRPr>
                    </a:p>
                    <a:p>
                      <a:r>
                        <a:rPr lang="en-IN" sz="1200" b="0" i="0" u="none" strike="noStrike" kern="1200" baseline="0" dirty="0" smtClean="0">
                          <a:solidFill>
                            <a:schemeClr val="dk1"/>
                          </a:solidFill>
                          <a:latin typeface="+mn-lt"/>
                          <a:ea typeface="+mn-ea"/>
                          <a:cs typeface="+mn-cs"/>
                        </a:rPr>
                        <a:t>“The reasoning in the argument is fallacious because the argument”</a:t>
                      </a:r>
                      <a:endParaRPr lang="en-IN" sz="1200" b="0" i="0" dirty="0" smtClean="0"/>
                    </a:p>
                  </a:txBody>
                  <a:tcPr>
                    <a:solidFill>
                      <a:srgbClr val="D0DAE8"/>
                    </a:solidFill>
                  </a:tcPr>
                </a:tc>
              </a:tr>
              <a:tr h="368702">
                <a:tc>
                  <a:txBody>
                    <a:bodyPr/>
                    <a:lstStyle/>
                    <a:p>
                      <a:pPr marL="0" lvl="1" indent="0"/>
                      <a:r>
                        <a:rPr lang="en-US" sz="1200" b="1" i="0" dirty="0" smtClean="0">
                          <a:solidFill>
                            <a:schemeClr val="bg1"/>
                          </a:solidFill>
                        </a:rPr>
                        <a:t>Primary Objective</a:t>
                      </a:r>
                      <a:endParaRPr lang="en-IN" sz="1200" b="1" i="0" dirty="0" smtClean="0">
                        <a:solidFill>
                          <a:schemeClr val="bg1"/>
                        </a:solidFill>
                      </a:endParaRPr>
                    </a:p>
                  </a:txBody>
                  <a:tcPr>
                    <a:solidFill>
                      <a:schemeClr val="accent1"/>
                    </a:solidFill>
                  </a:tcPr>
                </a:tc>
                <a:tc>
                  <a:txBody>
                    <a:bodyPr/>
                    <a:lstStyle/>
                    <a:p>
                      <a:r>
                        <a:rPr lang="en-IN" sz="1200" b="0" i="0" u="none" strike="noStrike" kern="1200" baseline="0" dirty="0" smtClean="0">
                          <a:solidFill>
                            <a:schemeClr val="dk1"/>
                          </a:solidFill>
                          <a:latin typeface="+mn-lt"/>
                          <a:ea typeface="+mn-ea"/>
                          <a:cs typeface="+mn-cs"/>
                        </a:rPr>
                        <a:t>Flaw in the Reasoning questions are exactly the same as Method of Reasoning questions with the important exception that the question stem indicates that the reasoning in the stimulus is flawed. Because the question stem reveals that a flaw is present, you need not make a determination of the validity of the stimulus</a:t>
                      </a:r>
                      <a:endParaRPr lang="en-IN" sz="1000" b="0" kern="1200" dirty="0" smtClean="0">
                        <a:solidFill>
                          <a:schemeClr val="dk1"/>
                        </a:solidFill>
                        <a:effectLst/>
                        <a:latin typeface="+mn-lt"/>
                        <a:ea typeface="+mn-ea"/>
                        <a:cs typeface="+mn-cs"/>
                      </a:endParaRPr>
                    </a:p>
                  </a:txBody>
                  <a:tcPr>
                    <a:solidFill>
                      <a:srgbClr val="D0DAE8"/>
                    </a:solidFill>
                  </a:tcPr>
                </a:tc>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4071066759"/>
              </p:ext>
            </p:extLst>
          </p:nvPr>
        </p:nvGraphicFramePr>
        <p:xfrm>
          <a:off x="179513" y="2348880"/>
          <a:ext cx="8784974" cy="4358640"/>
        </p:xfrm>
        <a:graphic>
          <a:graphicData uri="http://schemas.openxmlformats.org/drawingml/2006/table">
            <a:tbl>
              <a:tblPr firstRow="1" bandRow="1">
                <a:tableStyleId>{21E4AEA4-8DFA-4A89-87EB-49C32662AFE0}</a:tableStyleId>
              </a:tblPr>
              <a:tblGrid>
                <a:gridCol w="1296144"/>
                <a:gridCol w="3600400"/>
                <a:gridCol w="3888430"/>
              </a:tblGrid>
              <a:tr h="321632">
                <a:tc gridSpan="3">
                  <a:txBody>
                    <a:bodyPr/>
                    <a:lstStyle/>
                    <a:p>
                      <a:r>
                        <a:rPr lang="en-US" dirty="0" smtClean="0"/>
                        <a:t>COMMON ERRORS OF REASONING</a:t>
                      </a:r>
                      <a:endParaRPr lang="en-IN" dirty="0"/>
                    </a:p>
                  </a:txBody>
                  <a:tcPr/>
                </a:tc>
                <a:tc hMerge="1">
                  <a:txBody>
                    <a:bodyPr/>
                    <a:lstStyle/>
                    <a:p>
                      <a:endParaRPr lang="en-IN" dirty="0"/>
                    </a:p>
                  </a:txBody>
                  <a:tcPr/>
                </a:tc>
                <a:tc hMerge="1">
                  <a:txBody>
                    <a:bodyPr/>
                    <a:lstStyle/>
                    <a:p>
                      <a:endParaRPr lang="en-IN" dirty="0"/>
                    </a:p>
                  </a:txBody>
                  <a:tcPr/>
                </a:tc>
              </a:tr>
              <a:tr h="1362432">
                <a:tc>
                  <a:txBody>
                    <a:bodyPr/>
                    <a:lstStyle/>
                    <a:p>
                      <a:r>
                        <a:rPr lang="en-US" sz="1000" b="1" dirty="0" smtClean="0"/>
                        <a:t>Causal conclusion</a:t>
                      </a:r>
                      <a:r>
                        <a:rPr lang="en-US" sz="1000" b="1" baseline="0" dirty="0" smtClean="0"/>
                        <a:t> vs. causal claim made in the premise </a:t>
                      </a:r>
                      <a:endParaRPr lang="en-IN" sz="1000" b="1" dirty="0"/>
                    </a:p>
                  </a:txBody>
                  <a:tcPr/>
                </a:tc>
                <a:tc>
                  <a:txBody>
                    <a:bodyPr/>
                    <a:lstStyle/>
                    <a:p>
                      <a:r>
                        <a:rPr lang="en-IN" sz="1000" dirty="0" smtClean="0"/>
                        <a:t>If the causal statement is the conclusion, then the reasoning is flawed</a:t>
                      </a:r>
                    </a:p>
                    <a:p>
                      <a:r>
                        <a:rPr lang="en-IN" sz="1000" dirty="0" smtClean="0"/>
                        <a:t>Premise: In North America, people drink a lot of milk</a:t>
                      </a:r>
                    </a:p>
                    <a:p>
                      <a:r>
                        <a:rPr lang="en-IN" sz="1000" dirty="0" smtClean="0"/>
                        <a:t>Premise: There is a high frequency of cancer in North America</a:t>
                      </a:r>
                    </a:p>
                    <a:p>
                      <a:r>
                        <a:rPr lang="en-IN" sz="1000" dirty="0" smtClean="0"/>
                        <a:t>Conclusion: Therefore, drinking milk causes cancer</a:t>
                      </a:r>
                    </a:p>
                    <a:p>
                      <a:endParaRPr lang="en-US" sz="1000" dirty="0" smtClean="0"/>
                    </a:p>
                    <a:p>
                      <a:r>
                        <a:rPr lang="en-IN" sz="1000" dirty="0" smtClean="0"/>
                        <a:t>In this case, the author takes two events that occur together and concludes that one causes the other</a:t>
                      </a:r>
                    </a:p>
                    <a:p>
                      <a:endParaRPr lang="en-IN" sz="1000" dirty="0" smtClean="0"/>
                    </a:p>
                    <a:p>
                      <a:r>
                        <a:rPr lang="en-IN" sz="1000" dirty="0" smtClean="0"/>
                        <a:t>If the causal statement is the premise, then the argument may be flawed, but not because of the causal statement</a:t>
                      </a:r>
                    </a:p>
                    <a:p>
                      <a:r>
                        <a:rPr lang="en-IN" sz="1000" dirty="0" smtClean="0"/>
                        <a:t>Premise: Drinking milk causes cancer</a:t>
                      </a:r>
                    </a:p>
                    <a:p>
                      <a:r>
                        <a:rPr lang="en-IN" sz="1000" dirty="0" smtClean="0"/>
                        <a:t>Premise: The residents of North America drink a lot of milk</a:t>
                      </a:r>
                    </a:p>
                    <a:p>
                      <a:r>
                        <a:rPr lang="en-IN" sz="1000" dirty="0" smtClean="0"/>
                        <a:t>Conclusion: Therefore, in North America there is a high frequency of cancer among the residents</a:t>
                      </a:r>
                    </a:p>
                    <a:p>
                      <a:endParaRPr lang="en-IN" sz="1000" dirty="0" smtClean="0"/>
                    </a:p>
                    <a:p>
                      <a:endParaRPr lang="en-IN" sz="1000" dirty="0"/>
                    </a:p>
                  </a:txBody>
                  <a:tcPr/>
                </a:tc>
                <a:tc>
                  <a:txBody>
                    <a:bodyPr/>
                    <a:lstStyle/>
                    <a:p>
                      <a:endParaRPr lang="en-IN" sz="1000" dirty="0"/>
                    </a:p>
                  </a:txBody>
                  <a:tcPr/>
                </a:tc>
              </a:tr>
              <a:tr h="321632">
                <a:tc>
                  <a:txBody>
                    <a:bodyPr/>
                    <a:lstStyle/>
                    <a:p>
                      <a:r>
                        <a:rPr lang="en-IN" sz="1000" b="0" i="0" u="none" strike="noStrike" kern="1200" baseline="0" dirty="0" smtClean="0">
                          <a:solidFill>
                            <a:schemeClr val="dk1"/>
                          </a:solidFill>
                          <a:latin typeface="+mn-lt"/>
                          <a:ea typeface="+mn-ea"/>
                          <a:cs typeface="+mn-cs"/>
                        </a:rPr>
                        <a:t>**Uncertain Use of a Term or Concept</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“Some people claim that the values that this country was built on are now being ignored by modern-day corporations. But this is incorrect. Corporations are purely profit driven enterprises, beholden only to their shareholders, and as such they can only assess objects based on their value.”</a:t>
                      </a:r>
                    </a:p>
                    <a:p>
                      <a:r>
                        <a:rPr lang="en-IN" sz="1000" b="0" i="0" u="none" strike="noStrike" kern="1200" baseline="0" dirty="0" smtClean="0">
                          <a:solidFill>
                            <a:schemeClr val="dk1"/>
                          </a:solidFill>
                          <a:latin typeface="+mn-lt"/>
                          <a:ea typeface="+mn-ea"/>
                          <a:cs typeface="+mn-cs"/>
                        </a:rPr>
                        <a:t>The term “value” is used in the example above in two different senses: first in a moral or ethical sense and then in a monetary sense. This shift in meaning undermines the author’s position</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“depending on the ambiguous use of a key term”</a:t>
                      </a:r>
                    </a:p>
                    <a:p>
                      <a:pPr marL="171450" indent="-171450">
                        <a:buFontTx/>
                        <a:buChar char="-"/>
                      </a:pPr>
                      <a:r>
                        <a:rPr lang="en-IN" sz="1000" b="0" i="0" u="none" strike="noStrike" kern="1200" baseline="0" dirty="0" smtClean="0">
                          <a:solidFill>
                            <a:schemeClr val="dk1"/>
                          </a:solidFill>
                          <a:latin typeface="+mn-lt"/>
                          <a:ea typeface="+mn-ea"/>
                          <a:cs typeface="+mn-cs"/>
                        </a:rPr>
                        <a:t>“it confuses two different meanings of the word ‘solve’ </a:t>
                      </a:r>
                    </a:p>
                    <a:p>
                      <a:pPr marL="171450" indent="-171450">
                        <a:buFontTx/>
                        <a:buChar char="-"/>
                      </a:pPr>
                      <a:r>
                        <a:rPr lang="en-IN" sz="1000" b="0" i="0" u="none" strike="noStrike" kern="1200" baseline="0" dirty="0" smtClean="0">
                          <a:solidFill>
                            <a:schemeClr val="dk1"/>
                          </a:solidFill>
                          <a:latin typeface="+mn-lt"/>
                          <a:ea typeface="+mn-ea"/>
                          <a:cs typeface="+mn-cs"/>
                        </a:rPr>
                        <a:t>“relies on interpreting a key term in two different ways”</a:t>
                      </a:r>
                    </a:p>
                    <a:p>
                      <a:pPr marL="171450" indent="-171450">
                        <a:buFontTx/>
                        <a:buChar char="-"/>
                      </a:pPr>
                      <a:r>
                        <a:rPr lang="en-IN" sz="1000" b="0" i="0" u="none" strike="noStrike" kern="1200" baseline="0" dirty="0" smtClean="0">
                          <a:solidFill>
                            <a:schemeClr val="dk1"/>
                          </a:solidFill>
                          <a:latin typeface="+mn-lt"/>
                          <a:ea typeface="+mn-ea"/>
                          <a:cs typeface="+mn-cs"/>
                        </a:rPr>
                        <a:t>“equivocates with respect to a central concept”</a:t>
                      </a:r>
                    </a:p>
                    <a:p>
                      <a:pPr marL="171450" indent="-171450">
                        <a:buFontTx/>
                        <a:buChar char="-"/>
                      </a:pPr>
                      <a:r>
                        <a:rPr lang="en-IN" sz="1000" b="0" i="0" u="none" strike="noStrike" kern="1200" baseline="0" dirty="0" smtClean="0">
                          <a:solidFill>
                            <a:schemeClr val="dk1"/>
                          </a:solidFill>
                          <a:latin typeface="+mn-lt"/>
                          <a:ea typeface="+mn-ea"/>
                          <a:cs typeface="+mn-cs"/>
                        </a:rPr>
                        <a:t>“allows a key term to shift in meaning from one use to the next”</a:t>
                      </a:r>
                    </a:p>
                    <a:p>
                      <a:pPr marL="171450" indent="-171450">
                        <a:buFontTx/>
                        <a:buChar char="-"/>
                      </a:pPr>
                      <a:r>
                        <a:rPr lang="en-IN" sz="1000" b="0" i="0" u="none" strike="noStrike" kern="1200" baseline="0" dirty="0" smtClean="0">
                          <a:solidFill>
                            <a:schemeClr val="dk1"/>
                          </a:solidFill>
                          <a:latin typeface="+mn-lt"/>
                          <a:ea typeface="+mn-ea"/>
                          <a:cs typeface="+mn-cs"/>
                        </a:rPr>
                        <a:t>“fails to define the term”</a:t>
                      </a:r>
                      <a:endParaRPr lang="en-IN" sz="1000" dirty="0"/>
                    </a:p>
                  </a:txBody>
                  <a:tcPr/>
                </a:tc>
              </a:tr>
            </a:tbl>
          </a:graphicData>
        </a:graphic>
      </p:graphicFrame>
    </p:spTree>
    <p:extLst>
      <p:ext uri="{BB962C8B-B14F-4D97-AF65-F5344CB8AC3E}">
        <p14:creationId xmlns:p14="http://schemas.microsoft.com/office/powerpoint/2010/main" val="41302748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64175092"/>
              </p:ext>
            </p:extLst>
          </p:nvPr>
        </p:nvGraphicFramePr>
        <p:xfrm>
          <a:off x="107504" y="188640"/>
          <a:ext cx="8784974" cy="5364480"/>
        </p:xfrm>
        <a:graphic>
          <a:graphicData uri="http://schemas.openxmlformats.org/drawingml/2006/table">
            <a:tbl>
              <a:tblPr firstRow="1" bandRow="1">
                <a:tableStyleId>{21E4AEA4-8DFA-4A89-87EB-49C32662AFE0}</a:tableStyleId>
              </a:tblPr>
              <a:tblGrid>
                <a:gridCol w="1296144"/>
                <a:gridCol w="3600400"/>
                <a:gridCol w="3888430"/>
              </a:tblGrid>
              <a:tr h="321632">
                <a:tc gridSpan="3">
                  <a:txBody>
                    <a:bodyPr/>
                    <a:lstStyle/>
                    <a:p>
                      <a:r>
                        <a:rPr lang="en-US" dirty="0" smtClean="0"/>
                        <a:t>COMMON ERRORS OF REASONING – 2 </a:t>
                      </a:r>
                      <a:endParaRPr lang="en-IN" dirty="0"/>
                    </a:p>
                  </a:txBody>
                  <a:tcPr/>
                </a:tc>
                <a:tc hMerge="1">
                  <a:txBody>
                    <a:bodyPr/>
                    <a:lstStyle/>
                    <a:p>
                      <a:endParaRPr lang="en-IN" dirty="0"/>
                    </a:p>
                  </a:txBody>
                  <a:tcPr/>
                </a:tc>
                <a:tc hMerge="1">
                  <a:txBody>
                    <a:bodyPr/>
                    <a:lstStyle/>
                    <a:p>
                      <a:endParaRPr lang="en-IN" dirty="0"/>
                    </a:p>
                  </a:txBody>
                  <a:tcPr/>
                </a:tc>
              </a:tr>
              <a:tr h="321632">
                <a:tc>
                  <a:txBody>
                    <a:bodyPr/>
                    <a:lstStyle/>
                    <a:p>
                      <a:r>
                        <a:rPr lang="en-US" sz="1000" dirty="0" smtClean="0"/>
                        <a:t>Source Argument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Attacks the person (or source) instead of the argument they advance. Because the GMAT is concerned solely with argument forms, a speaker can never validly attack the character or motives of a person; instead, a speaker must always attack the argument advanced by a person. </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Here is an example: “The anti-smoking views expressed by Senator Smith should be ignored. After all, Smith himself is a smoker!”</a:t>
                      </a:r>
                    </a:p>
                    <a:p>
                      <a:r>
                        <a:rPr lang="en-IN" sz="1000" b="0" i="0" u="none" strike="noStrike" kern="1200" baseline="0" dirty="0" smtClean="0">
                          <a:solidFill>
                            <a:schemeClr val="dk1"/>
                          </a:solidFill>
                          <a:latin typeface="+mn-lt"/>
                          <a:ea typeface="+mn-ea"/>
                          <a:cs typeface="+mn-cs"/>
                        </a:rPr>
                        <a:t>A source argument can take  different forms, including the following: </a:t>
                      </a:r>
                    </a:p>
                    <a:p>
                      <a:pPr marL="228600" indent="-228600">
                        <a:buAutoNum type="arabicPeriod"/>
                      </a:pPr>
                      <a:r>
                        <a:rPr lang="en-IN" sz="1000" b="0" i="0" u="none" strike="noStrike" kern="1200" baseline="0" dirty="0" smtClean="0">
                          <a:solidFill>
                            <a:schemeClr val="dk1"/>
                          </a:solidFill>
                          <a:latin typeface="+mn-lt"/>
                          <a:ea typeface="+mn-ea"/>
                          <a:cs typeface="+mn-cs"/>
                        </a:rPr>
                        <a:t>Focusing on the motives of the source</a:t>
                      </a:r>
                    </a:p>
                    <a:p>
                      <a:pPr marL="228600" indent="-228600">
                        <a:buAutoNum type="arabicPeriod"/>
                      </a:pPr>
                      <a:r>
                        <a:rPr lang="en-IN" sz="1000" b="0" i="0" u="none" strike="noStrike" kern="1200" baseline="0" dirty="0" smtClean="0">
                          <a:solidFill>
                            <a:schemeClr val="dk1"/>
                          </a:solidFill>
                          <a:latin typeface="+mn-lt"/>
                          <a:ea typeface="+mn-ea"/>
                          <a:cs typeface="+mn-cs"/>
                        </a:rPr>
                        <a:t>Focusing on the actions of the source (as in the above example)</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“makes an attack on the character of opponents”</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“it is directed against the proponent of a claim rather than against the</a:t>
                      </a:r>
                    </a:p>
                    <a:p>
                      <a:r>
                        <a:rPr lang="en-IN" sz="1000" b="0" i="0" u="none" strike="noStrike" kern="1200" baseline="0" dirty="0" smtClean="0">
                          <a:solidFill>
                            <a:schemeClr val="dk1"/>
                          </a:solidFill>
                          <a:latin typeface="+mn-lt"/>
                          <a:ea typeface="+mn-ea"/>
                          <a:cs typeface="+mn-cs"/>
                        </a:rPr>
                        <a:t>claim itself”</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“he directs his criticism against the person making the argument rather</a:t>
                      </a:r>
                    </a:p>
                    <a:p>
                      <a:r>
                        <a:rPr lang="en-IN" sz="1000" b="0" i="0" u="none" strike="noStrike" kern="1200" baseline="0" dirty="0" smtClean="0">
                          <a:solidFill>
                            <a:schemeClr val="dk1"/>
                          </a:solidFill>
                          <a:latin typeface="+mn-lt"/>
                          <a:ea typeface="+mn-ea"/>
                          <a:cs typeface="+mn-cs"/>
                        </a:rPr>
                        <a:t>than directing it against the argument itself”</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“it draws conclusions about the merit of a position and about the content of that position from evidence about the position’s source”</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“assuming that a claim is false on the grounds that the person defending it is of questionable character”</a:t>
                      </a:r>
                      <a:endParaRPr lang="en-IN" sz="1000" dirty="0"/>
                    </a:p>
                  </a:txBody>
                  <a:tcPr/>
                </a:tc>
              </a:tr>
              <a:tr h="321632">
                <a:tc>
                  <a:txBody>
                    <a:bodyPr/>
                    <a:lstStyle/>
                    <a:p>
                      <a:r>
                        <a:rPr lang="en-IN" sz="1000" b="0" i="0" u="none" strike="noStrike" kern="1200" baseline="0" dirty="0" smtClean="0">
                          <a:solidFill>
                            <a:schemeClr val="dk1"/>
                          </a:solidFill>
                          <a:latin typeface="+mn-lt"/>
                          <a:ea typeface="+mn-ea"/>
                          <a:cs typeface="+mn-cs"/>
                        </a:rPr>
                        <a:t>Circular Reasoning</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In circular reasoning the author assumes as true what is supposed to be proved</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Example: “This essay is the best because it is better than all the others.” </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In this example the premise and the conclusion are identical in meaning. As we know, the conclusion should always follow from the premise. In the example above, the premise supports the conclusion, but the conclusion equally supports the premise, creating a “circular” situation where you can move from premise to conclusion, and then back again to the premise</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“it assumes what it seeks to establish”</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“argues circularly by assuming the conclusion is true in stating the premises”</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“presupposes the truth of what it sets out to prove”</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“the argument assumes what it is attempting to demonstrate”</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“it takes for granted the very claim that it sets out to establish”</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“it offers, in place of support for its conclusion, a mere restatement of that conclusion”</a:t>
                      </a:r>
                      <a:endParaRPr lang="en-IN" sz="1000" dirty="0"/>
                    </a:p>
                  </a:txBody>
                  <a:tcPr/>
                </a:tc>
              </a:tr>
              <a:tr h="321632">
                <a:tc>
                  <a:txBody>
                    <a:bodyPr/>
                    <a:lstStyle/>
                    <a:p>
                      <a:r>
                        <a:rPr lang="en-IN" sz="1000" b="0" i="0" u="none" strike="noStrike" kern="1200" baseline="0" dirty="0" smtClean="0">
                          <a:solidFill>
                            <a:schemeClr val="dk1"/>
                          </a:solidFill>
                          <a:latin typeface="+mn-lt"/>
                          <a:ea typeface="+mn-ea"/>
                          <a:cs typeface="+mn-cs"/>
                        </a:rPr>
                        <a:t>Errors of Conditional Reasoning</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The authors can either mistake a necessary condition for a sufficient condition, or mistake a sufficient condition for a necessary condition</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“it treats something that is necessary for bringing about a state of affairs  as something that is sufficient to bring about a state of affairs”</a:t>
                      </a:r>
                    </a:p>
                    <a:p>
                      <a:endParaRPr lang="en-US"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“confuses a sufficient condition with a required condition”</a:t>
                      </a:r>
                    </a:p>
                  </a:txBody>
                  <a:tcPr/>
                </a:tc>
              </a:tr>
            </a:tbl>
          </a:graphicData>
        </a:graphic>
      </p:graphicFrame>
    </p:spTree>
    <p:extLst>
      <p:ext uri="{BB962C8B-B14F-4D97-AF65-F5344CB8AC3E}">
        <p14:creationId xmlns:p14="http://schemas.microsoft.com/office/powerpoint/2010/main" val="166117218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0112949"/>
              </p:ext>
            </p:extLst>
          </p:nvPr>
        </p:nvGraphicFramePr>
        <p:xfrm>
          <a:off x="179512" y="188640"/>
          <a:ext cx="8784974" cy="6309360"/>
        </p:xfrm>
        <a:graphic>
          <a:graphicData uri="http://schemas.openxmlformats.org/drawingml/2006/table">
            <a:tbl>
              <a:tblPr firstRow="1" bandRow="1">
                <a:tableStyleId>{21E4AEA4-8DFA-4A89-87EB-49C32662AFE0}</a:tableStyleId>
              </a:tblPr>
              <a:tblGrid>
                <a:gridCol w="1296144"/>
                <a:gridCol w="3600400"/>
                <a:gridCol w="3888430"/>
              </a:tblGrid>
              <a:tr h="321632">
                <a:tc gridSpan="3">
                  <a:txBody>
                    <a:bodyPr/>
                    <a:lstStyle/>
                    <a:p>
                      <a:r>
                        <a:rPr lang="en-US" dirty="0" smtClean="0"/>
                        <a:t>COMMON ERRORS OF REASONING – 3</a:t>
                      </a:r>
                      <a:r>
                        <a:rPr lang="en-US" baseline="0" dirty="0" smtClean="0"/>
                        <a:t> </a:t>
                      </a:r>
                      <a:r>
                        <a:rPr lang="en-US" dirty="0" smtClean="0"/>
                        <a:t> </a:t>
                      </a:r>
                      <a:endParaRPr lang="en-IN" dirty="0"/>
                    </a:p>
                  </a:txBody>
                  <a:tcPr/>
                </a:tc>
                <a:tc hMerge="1">
                  <a:txBody>
                    <a:bodyPr/>
                    <a:lstStyle/>
                    <a:p>
                      <a:endParaRPr lang="en-IN" dirty="0"/>
                    </a:p>
                  </a:txBody>
                  <a:tcPr/>
                </a:tc>
                <a:tc hMerge="1">
                  <a:txBody>
                    <a:bodyPr/>
                    <a:lstStyle/>
                    <a:p>
                      <a:endParaRPr lang="en-IN" dirty="0"/>
                    </a:p>
                  </a:txBody>
                  <a:tcPr/>
                </a:tc>
              </a:tr>
              <a:tr h="1290424">
                <a:tc>
                  <a:txBody>
                    <a:bodyPr/>
                    <a:lstStyle/>
                    <a:p>
                      <a:r>
                        <a:rPr lang="en-US" sz="1000" dirty="0" smtClean="0"/>
                        <a:t>Cause and effect</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Assuming a causal relationship on the basis of the sequence of events</a:t>
                      </a:r>
                    </a:p>
                    <a:p>
                      <a:pPr marL="285750" indent="-285750">
                        <a:buFontTx/>
                        <a:buChar char="-"/>
                      </a:pPr>
                      <a:r>
                        <a:rPr lang="en-IN" sz="1000" b="0" i="0" u="none" strike="noStrike" kern="1200" baseline="0" dirty="0" smtClean="0">
                          <a:solidFill>
                            <a:schemeClr val="dk1"/>
                          </a:solidFill>
                          <a:latin typeface="+mn-lt"/>
                          <a:ea typeface="+mn-ea"/>
                          <a:cs typeface="+mn-cs"/>
                        </a:rPr>
                        <a:t>Assuming a causal relationship when only a correlation exists</a:t>
                      </a:r>
                    </a:p>
                    <a:p>
                      <a:pPr marL="285750" indent="-285750">
                        <a:buFontTx/>
                        <a:buChar char="-"/>
                      </a:pPr>
                      <a:r>
                        <a:rPr lang="en-IN" sz="1000" b="0" i="0" u="none" strike="noStrike" kern="1200" baseline="0" dirty="0" smtClean="0">
                          <a:solidFill>
                            <a:schemeClr val="dk1"/>
                          </a:solidFill>
                          <a:latin typeface="+mn-lt"/>
                          <a:ea typeface="+mn-ea"/>
                          <a:cs typeface="+mn-cs"/>
                        </a:rPr>
                        <a:t>Failure to consider an alternate cause for the effect, or an alternate cause for both the cause and the effect</a:t>
                      </a:r>
                    </a:p>
                    <a:p>
                      <a:pPr marL="285750" indent="-285750">
                        <a:buFontTx/>
                        <a:buChar char="-"/>
                      </a:pPr>
                      <a:r>
                        <a:rPr lang="en-IN" sz="1000" b="0" i="0" u="none" strike="noStrike" kern="1200" baseline="0" dirty="0" smtClean="0">
                          <a:solidFill>
                            <a:schemeClr val="dk1"/>
                          </a:solidFill>
                          <a:latin typeface="+mn-lt"/>
                          <a:ea typeface="+mn-ea"/>
                          <a:cs typeface="+mn-cs"/>
                        </a:rPr>
                        <a:t>Failure to consider that the events may be reversed</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“mistakes a temporal relationship for a causal relationship”</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“confusing the coincidence of two events with a causal relation between the two”</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“assumes a causal relationship where only a correlation has been indicated”</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“fails to exclude an alternative explanation for the observed effect”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“the author mistakes an effect for a cause”</a:t>
                      </a:r>
                    </a:p>
                    <a:p>
                      <a:endParaRPr lang="en-US" sz="1000" b="0" i="0" u="none" strike="noStrike" kern="1200" baseline="0" dirty="0" smtClean="0">
                        <a:solidFill>
                          <a:schemeClr val="dk1"/>
                        </a:solidFill>
                        <a:latin typeface="+mn-lt"/>
                        <a:ea typeface="+mn-ea"/>
                        <a:cs typeface="+mn-cs"/>
                      </a:endParaRPr>
                    </a:p>
                  </a:txBody>
                  <a:tcPr/>
                </a:tc>
              </a:tr>
              <a:tr h="321632">
                <a:tc>
                  <a:txBody>
                    <a:bodyPr/>
                    <a:lstStyle/>
                    <a:p>
                      <a:r>
                        <a:rPr lang="en-US" sz="1000" dirty="0" smtClean="0"/>
                        <a:t>Straw man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This error occurs when an author attempts to attack an opponent’s position by ignoring the actual statements made by the opposing speaker and instead distorts and refashions the argument, making it weaker in the process. Often this error is accompanied by the phrase “what you’re saying is” or “if I understand you correctly,” which are used to preface the refashioned and weakened argument</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“refutes a distorted version of an opposing position”</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 incorrectly describing the student representative’s position, thereby making it easier to challenge”</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“portrays opponents’ views as more extreme than they really are”</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000" b="0" i="0" u="none" strike="noStrike" kern="1200" baseline="0" dirty="0" smtClean="0">
                          <a:solidFill>
                            <a:schemeClr val="dk1"/>
                          </a:solidFill>
                          <a:latin typeface="+mn-lt"/>
                          <a:ea typeface="+mn-ea"/>
                          <a:cs typeface="+mn-cs"/>
                        </a:rPr>
                        <a:t>“distorts the proposal advocated by opponents”</a:t>
                      </a:r>
                    </a:p>
                  </a:txBody>
                  <a:tcPr/>
                </a:tc>
              </a:tr>
              <a:tr h="321632">
                <a:tc>
                  <a:txBody>
                    <a:bodyPr/>
                    <a:lstStyle/>
                    <a:p>
                      <a:r>
                        <a:rPr lang="en-IN" sz="1000" b="0" i="0" u="none" strike="noStrike" kern="1200" baseline="0" dirty="0" smtClean="0">
                          <a:solidFill>
                            <a:schemeClr val="dk1"/>
                          </a:solidFill>
                          <a:latin typeface="+mn-lt"/>
                          <a:ea typeface="+mn-ea"/>
                          <a:cs typeface="+mn-cs"/>
                        </a:rPr>
                        <a:t>General Lack of Relevant Evidence for the Conclusion</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Failure to provide any information to support the conclusion/ irrelevant information </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“Some critics claim that scientific progress has increased the polarization of society and alienated large segments of the population. But these critics are wrong because even a cursory glance at the past shows that society is always somewhat polarized and some groups are inevitably alienated.”</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“The author cites irrelevant data.” </a:t>
                      </a:r>
                    </a:p>
                    <a:p>
                      <a:pPr marL="171450" indent="-171450">
                        <a:buFontTx/>
                        <a:buChar char="-"/>
                      </a:pPr>
                      <a:r>
                        <a:rPr lang="en-IN" sz="1000" b="0" i="0" u="none" strike="noStrike" kern="1200" baseline="0" dirty="0" smtClean="0">
                          <a:solidFill>
                            <a:schemeClr val="dk1"/>
                          </a:solidFill>
                          <a:latin typeface="+mn-lt"/>
                          <a:ea typeface="+mn-ea"/>
                          <a:cs typeface="+mn-cs"/>
                        </a:rPr>
                        <a:t>“draws a conclusion that is broader in scope than is warranted by the evidence advanced” </a:t>
                      </a:r>
                    </a:p>
                    <a:p>
                      <a:pPr marL="171450" indent="-171450">
                        <a:buFontTx/>
                        <a:buChar char="-"/>
                      </a:pPr>
                      <a:r>
                        <a:rPr lang="en-IN" sz="1000" b="0" i="0" u="none" strike="noStrike" kern="1200" baseline="0" dirty="0" smtClean="0">
                          <a:solidFill>
                            <a:schemeClr val="dk1"/>
                          </a:solidFill>
                          <a:latin typeface="+mn-lt"/>
                          <a:ea typeface="+mn-ea"/>
                          <a:cs typeface="+mn-cs"/>
                        </a:rPr>
                        <a:t>“It uses irrelevant facts to justify a claim about the quality of the disputed product” </a:t>
                      </a:r>
                      <a:endParaRPr lang="en-US" sz="1000" b="0" i="0" u="none" strike="noStrike" kern="1200" baseline="0" dirty="0" smtClean="0">
                        <a:solidFill>
                          <a:schemeClr val="dk1"/>
                        </a:solidFill>
                        <a:latin typeface="+mn-lt"/>
                        <a:ea typeface="+mn-ea"/>
                        <a:cs typeface="+mn-cs"/>
                      </a:endParaRPr>
                    </a:p>
                    <a:p>
                      <a:pPr marL="171450" indent="-171450">
                        <a:buFontTx/>
                        <a:buChar char="-"/>
                      </a:pPr>
                      <a:r>
                        <a:rPr lang="en-IN" sz="1000" b="0" i="0" u="none" strike="noStrike" kern="1200" baseline="0" dirty="0" smtClean="0">
                          <a:solidFill>
                            <a:schemeClr val="dk1"/>
                          </a:solidFill>
                          <a:latin typeface="+mn-lt"/>
                          <a:ea typeface="+mn-ea"/>
                          <a:cs typeface="+mn-cs"/>
                        </a:rPr>
                        <a:t>“It fails to give any reason for the judgment it reaches.”</a:t>
                      </a:r>
                      <a:endParaRPr lang="en-US" sz="1000" b="0" i="0" u="none" strike="noStrike" kern="1200" baseline="0" dirty="0" smtClean="0">
                        <a:solidFill>
                          <a:schemeClr val="dk1"/>
                        </a:solidFill>
                        <a:latin typeface="+mn-lt"/>
                        <a:ea typeface="+mn-ea"/>
                        <a:cs typeface="+mn-cs"/>
                      </a:endParaRPr>
                    </a:p>
                    <a:p>
                      <a:pPr marL="171450" indent="-171450">
                        <a:buFontTx/>
                        <a:buChar char="-"/>
                      </a:pPr>
                      <a:r>
                        <a:rPr lang="en-IN" sz="1000" b="0" i="0" u="none" strike="noStrike" kern="1200" baseline="0" dirty="0" smtClean="0">
                          <a:solidFill>
                            <a:schemeClr val="dk1"/>
                          </a:solidFill>
                          <a:latin typeface="+mn-lt"/>
                          <a:ea typeface="+mn-ea"/>
                          <a:cs typeface="+mn-cs"/>
                        </a:rPr>
                        <a:t>“It introduces information unrelated to its conclusion as evidence in support of that conclusion”</a:t>
                      </a:r>
                      <a:endParaRPr lang="en-IN" sz="1000" dirty="0"/>
                    </a:p>
                  </a:txBody>
                  <a:tcPr/>
                </a:tc>
              </a:tr>
              <a:tr h="321632">
                <a:tc>
                  <a:txBody>
                    <a:bodyPr/>
                    <a:lstStyle/>
                    <a:p>
                      <a:r>
                        <a:rPr lang="en-US" sz="1000" dirty="0" smtClean="0"/>
                        <a:t>Internal contradiction </a:t>
                      </a:r>
                      <a:endParaRPr lang="en-IN" sz="1000" dirty="0"/>
                    </a:p>
                  </a:txBody>
                  <a:tcPr/>
                </a:tc>
                <a:tc>
                  <a:txBody>
                    <a:bodyPr/>
                    <a:lstStyle/>
                    <a:p>
                      <a:r>
                        <a:rPr lang="en-US" sz="1000" dirty="0" smtClean="0"/>
                        <a:t>Example: </a:t>
                      </a:r>
                      <a:r>
                        <a:rPr lang="en-IN" sz="1000" b="0" i="0" u="none" strike="noStrike" kern="1200" baseline="0" dirty="0" smtClean="0">
                          <a:solidFill>
                            <a:schemeClr val="dk1"/>
                          </a:solidFill>
                          <a:latin typeface="+mn-lt"/>
                          <a:ea typeface="+mn-ea"/>
                          <a:cs typeface="+mn-cs"/>
                        </a:rPr>
                        <a:t>“</a:t>
                      </a:r>
                      <a:r>
                        <a:rPr lang="en-IN" sz="1000" b="0" i="0" u="sng" strike="noStrike" kern="1200" baseline="0" dirty="0" smtClean="0">
                          <a:solidFill>
                            <a:schemeClr val="dk1"/>
                          </a:solidFill>
                          <a:latin typeface="+mn-lt"/>
                          <a:ea typeface="+mn-ea"/>
                          <a:cs typeface="+mn-cs"/>
                        </a:rPr>
                        <a:t>Everyone should join</a:t>
                      </a:r>
                      <a:r>
                        <a:rPr lang="en-IN" sz="1000" b="0" i="0" u="none" strike="noStrike" kern="1200" baseline="0" dirty="0" smtClean="0">
                          <a:solidFill>
                            <a:schemeClr val="dk1"/>
                          </a:solidFill>
                          <a:latin typeface="+mn-lt"/>
                          <a:ea typeface="+mn-ea"/>
                          <a:cs typeface="+mn-cs"/>
                        </a:rPr>
                        <a:t> our country club. After all, it’s an </a:t>
                      </a:r>
                      <a:r>
                        <a:rPr lang="en-IN" sz="1000" b="0" i="0" u="sng" strike="noStrike" kern="1200" baseline="0" dirty="0" smtClean="0">
                          <a:solidFill>
                            <a:schemeClr val="dk1"/>
                          </a:solidFill>
                          <a:latin typeface="+mn-lt"/>
                          <a:ea typeface="+mn-ea"/>
                          <a:cs typeface="+mn-cs"/>
                        </a:rPr>
                        <a:t>exclusive group</a:t>
                      </a:r>
                      <a:r>
                        <a:rPr lang="en-IN" sz="1000" b="0" i="0" u="none" strike="noStrike" kern="1200" baseline="0" dirty="0" smtClean="0">
                          <a:solidFill>
                            <a:schemeClr val="dk1"/>
                          </a:solidFill>
                          <a:latin typeface="+mn-lt"/>
                          <a:ea typeface="+mn-ea"/>
                          <a:cs typeface="+mn-cs"/>
                        </a:rPr>
                        <a:t> that links many of the influential members of the community.”</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“bases a conclusion on claims that are inconsistent with each other”</a:t>
                      </a:r>
                    </a:p>
                    <a:p>
                      <a:pPr marL="171450" indent="-171450">
                        <a:buFontTx/>
                        <a:buChar char="-"/>
                      </a:pPr>
                      <a:r>
                        <a:rPr lang="en-IN" sz="1000" b="0" i="0" u="none" strike="noStrike" kern="1200" baseline="0" dirty="0" smtClean="0">
                          <a:solidFill>
                            <a:schemeClr val="dk1"/>
                          </a:solidFill>
                          <a:latin typeface="+mn-lt"/>
                          <a:ea typeface="+mn-ea"/>
                          <a:cs typeface="+mn-cs"/>
                        </a:rPr>
                        <a:t>“the author makes incompatible assumptions”</a:t>
                      </a:r>
                    </a:p>
                    <a:p>
                      <a:pPr marL="171450" indent="-171450">
                        <a:buFontTx/>
                        <a:buChar char="-"/>
                      </a:pPr>
                      <a:r>
                        <a:rPr lang="en-IN" sz="1000" b="0" i="0" u="none" strike="noStrike" kern="1200" baseline="0" dirty="0" smtClean="0">
                          <a:solidFill>
                            <a:schemeClr val="dk1"/>
                          </a:solidFill>
                          <a:latin typeface="+mn-lt"/>
                          <a:ea typeface="+mn-ea"/>
                          <a:cs typeface="+mn-cs"/>
                        </a:rPr>
                        <a:t>“introduce information that actually contradicts the conclusion”</a:t>
                      </a:r>
                    </a:p>
                    <a:p>
                      <a:pPr marL="171450" indent="-171450">
                        <a:buFontTx/>
                        <a:buChar char="-"/>
                      </a:pPr>
                      <a:r>
                        <a:rPr lang="en-IN" sz="1000" b="0" i="0" u="none" strike="noStrike" kern="1200" baseline="0" dirty="0" smtClean="0">
                          <a:solidFill>
                            <a:schemeClr val="dk1"/>
                          </a:solidFill>
                          <a:latin typeface="+mn-lt"/>
                          <a:ea typeface="+mn-ea"/>
                          <a:cs typeface="+mn-cs"/>
                        </a:rPr>
                        <a:t>“assumes something that it later denies, resulting in a contradiction”</a:t>
                      </a:r>
                      <a:endParaRPr lang="en-IN" sz="1000" dirty="0"/>
                    </a:p>
                  </a:txBody>
                  <a:tcPr/>
                </a:tc>
              </a:tr>
              <a:tr h="321632">
                <a:tc>
                  <a:txBody>
                    <a:bodyPr/>
                    <a:lstStyle/>
                    <a:p>
                      <a:r>
                        <a:rPr lang="en-US" sz="1000" dirty="0" smtClean="0"/>
                        <a:t>Appeal Fallacies </a:t>
                      </a:r>
                    </a:p>
                    <a:p>
                      <a:r>
                        <a:rPr lang="en-US" sz="1000" dirty="0" smtClean="0"/>
                        <a:t>Appeal to authority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The flaw in this form of reasoning is that the authority may not have relevant knowledge or all the information regarding a situation, or there may a difference of opinion among experts as to what is true in the case. Example: use of a neurologist as an authority figure in an area of dentistry </a:t>
                      </a:r>
                      <a:endParaRPr lang="en-IN" sz="1000" dirty="0"/>
                    </a:p>
                  </a:txBody>
                  <a:tcPr/>
                </a:tc>
                <a:tc>
                  <a:txBody>
                    <a:bodyPr/>
                    <a:lstStyle/>
                    <a:p>
                      <a:pPr marL="176213" indent="-176213">
                        <a:buFontTx/>
                        <a:buChar char="-"/>
                        <a:tabLst/>
                      </a:pPr>
                      <a:r>
                        <a:rPr lang="en-IN" sz="1000" b="0" i="0" u="none" strike="noStrike" kern="1200" baseline="0" dirty="0" smtClean="0">
                          <a:solidFill>
                            <a:schemeClr val="dk1"/>
                          </a:solidFill>
                          <a:latin typeface="+mn-lt"/>
                          <a:ea typeface="+mn-ea"/>
                          <a:cs typeface="+mn-cs"/>
                        </a:rPr>
                        <a:t>“the judgement of experts is applied to a matter in which their expertise is irrelevant”</a:t>
                      </a:r>
                    </a:p>
                    <a:p>
                      <a:pPr marL="176213" indent="-176213">
                        <a:buFontTx/>
                        <a:buChar char="-"/>
                        <a:tabLst/>
                      </a:pPr>
                      <a:r>
                        <a:rPr lang="en-IN" sz="1000" b="0" i="0" u="none" strike="noStrike" kern="1200" baseline="0" dirty="0" smtClean="0">
                          <a:solidFill>
                            <a:schemeClr val="dk1"/>
                          </a:solidFill>
                          <a:latin typeface="+mn-lt"/>
                          <a:ea typeface="+mn-ea"/>
                          <a:cs typeface="+mn-cs"/>
                        </a:rPr>
                        <a:t>“the argument inappropriately appeals to the authority of the mayor”</a:t>
                      </a:r>
                    </a:p>
                    <a:p>
                      <a:pPr marL="176213" indent="-176213">
                        <a:buFontTx/>
                        <a:buChar char="-"/>
                        <a:tabLst/>
                      </a:pPr>
                      <a:r>
                        <a:rPr lang="en-IN" sz="1000" b="0" i="0" u="none" strike="noStrike" kern="1200" baseline="0" dirty="0" smtClean="0">
                          <a:solidFill>
                            <a:schemeClr val="dk1"/>
                          </a:solidFill>
                          <a:latin typeface="+mn-lt"/>
                          <a:ea typeface="+mn-ea"/>
                          <a:cs typeface="+mn-cs"/>
                        </a:rPr>
                        <a:t>“it relies on the judgment of experts in a matter to which their expertise is irrelevant”</a:t>
                      </a:r>
                    </a:p>
                    <a:p>
                      <a:pPr marL="176213" indent="-176213">
                        <a:buFontTx/>
                        <a:buChar char="-"/>
                        <a:tabLst/>
                      </a:pPr>
                      <a:r>
                        <a:rPr lang="en-IN" sz="1000" b="0" i="0" u="none" strike="noStrike" kern="1200" baseline="0" dirty="0" smtClean="0">
                          <a:solidFill>
                            <a:schemeClr val="dk1"/>
                          </a:solidFill>
                          <a:latin typeface="+mn-lt"/>
                          <a:ea typeface="+mn-ea"/>
                          <a:cs typeface="+mn-cs"/>
                        </a:rPr>
                        <a:t>“accepts a claim on mere authority, without requiring sufficient justification”</a:t>
                      </a:r>
                      <a:endParaRPr lang="en-IN" sz="1000" dirty="0"/>
                    </a:p>
                  </a:txBody>
                  <a:tcPr/>
                </a:tc>
              </a:tr>
            </a:tbl>
          </a:graphicData>
        </a:graphic>
      </p:graphicFrame>
    </p:spTree>
    <p:extLst>
      <p:ext uri="{BB962C8B-B14F-4D97-AF65-F5344CB8AC3E}">
        <p14:creationId xmlns:p14="http://schemas.microsoft.com/office/powerpoint/2010/main" val="411346958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08304025"/>
              </p:ext>
            </p:extLst>
          </p:nvPr>
        </p:nvGraphicFramePr>
        <p:xfrm>
          <a:off x="179512" y="188640"/>
          <a:ext cx="8784974" cy="5632688"/>
        </p:xfrm>
        <a:graphic>
          <a:graphicData uri="http://schemas.openxmlformats.org/drawingml/2006/table">
            <a:tbl>
              <a:tblPr firstRow="1" bandRow="1">
                <a:tableStyleId>{21E4AEA4-8DFA-4A89-87EB-49C32662AFE0}</a:tableStyleId>
              </a:tblPr>
              <a:tblGrid>
                <a:gridCol w="1296144"/>
                <a:gridCol w="3600400"/>
                <a:gridCol w="3888430"/>
              </a:tblGrid>
              <a:tr h="321632">
                <a:tc gridSpan="3">
                  <a:txBody>
                    <a:bodyPr/>
                    <a:lstStyle/>
                    <a:p>
                      <a:r>
                        <a:rPr lang="en-US" dirty="0" smtClean="0"/>
                        <a:t>COMMON ERRORS OF REASONING – 4</a:t>
                      </a:r>
                      <a:endParaRPr lang="en-IN" dirty="0"/>
                    </a:p>
                  </a:txBody>
                  <a:tcPr/>
                </a:tc>
                <a:tc hMerge="1">
                  <a:txBody>
                    <a:bodyPr/>
                    <a:lstStyle/>
                    <a:p>
                      <a:endParaRPr lang="en-IN" dirty="0"/>
                    </a:p>
                  </a:txBody>
                  <a:tcPr/>
                </a:tc>
                <a:tc hMerge="1">
                  <a:txBody>
                    <a:bodyPr/>
                    <a:lstStyle/>
                    <a:p>
                      <a:endParaRPr lang="en-IN" dirty="0"/>
                    </a:p>
                  </a:txBody>
                  <a:tcPr/>
                </a:tc>
              </a:tr>
              <a:tr h="786368">
                <a:tc>
                  <a:txBody>
                    <a:bodyPr/>
                    <a:lstStyle/>
                    <a:p>
                      <a:r>
                        <a:rPr lang="en-US" sz="1000" dirty="0" smtClean="0"/>
                        <a:t> Appeal to numbers/percentages/majority/popular</a:t>
                      </a:r>
                      <a:r>
                        <a:rPr lang="en-US" sz="1000" baseline="0" dirty="0" smtClean="0"/>
                        <a:t> opinion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This error states that a position is true because the majority believes it to be true</a:t>
                      </a:r>
                      <a:endParaRPr lang="en-IN" sz="1000" dirty="0"/>
                    </a:p>
                  </a:txBody>
                  <a:tcPr/>
                </a:tc>
                <a:tc>
                  <a:txBody>
                    <a:bodyPr/>
                    <a:lstStyle/>
                    <a:p>
                      <a:pPr marL="176213" indent="-176213">
                        <a:buFontTx/>
                        <a:buChar char="-"/>
                      </a:pPr>
                      <a:r>
                        <a:rPr lang="en-IN" sz="1000" b="0" i="0" u="none" strike="noStrike" kern="1200" baseline="0" dirty="0" smtClean="0">
                          <a:solidFill>
                            <a:schemeClr val="dk1"/>
                          </a:solidFill>
                          <a:latin typeface="+mn-lt"/>
                          <a:ea typeface="+mn-ea"/>
                          <a:cs typeface="+mn-cs"/>
                        </a:rPr>
                        <a:t>“a claim is inferred to be false merely because a majority of people believe it to be false”</a:t>
                      </a:r>
                    </a:p>
                    <a:p>
                      <a:pPr marL="171450" indent="-171450">
                        <a:buFontTx/>
                        <a:buChar char="-"/>
                      </a:pPr>
                      <a:r>
                        <a:rPr lang="en-IN" sz="1000" b="0" i="0" u="none" strike="noStrike" kern="1200" baseline="0" dirty="0" smtClean="0">
                          <a:solidFill>
                            <a:schemeClr val="dk1"/>
                          </a:solidFill>
                          <a:latin typeface="+mn-lt"/>
                          <a:ea typeface="+mn-ea"/>
                          <a:cs typeface="+mn-cs"/>
                        </a:rPr>
                        <a:t>“the argument, instead of providing adequate reasons in support of its conclusion, makes an appeal to popular opinion”</a:t>
                      </a:r>
                      <a:endParaRPr lang="en-IN" sz="1000" dirty="0"/>
                    </a:p>
                  </a:txBody>
                  <a:tcPr/>
                </a:tc>
              </a:tr>
              <a:tr h="321632">
                <a:tc>
                  <a:txBody>
                    <a:bodyPr/>
                    <a:lstStyle/>
                    <a:p>
                      <a:r>
                        <a:rPr lang="en-US" sz="1000" dirty="0" smtClean="0"/>
                        <a:t>Appeal to Emotion</a:t>
                      </a:r>
                      <a:r>
                        <a:rPr lang="en-US" sz="1000" baseline="0" dirty="0" smtClean="0"/>
                        <a:t>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An Appeal to Emotion occurs when emotions or emotionally-charged language is used in an attempt to persuade the reader</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“Officer, please do not give me a ticket for speeding. In the last month I’ve been fired from my job, kicked out of my apartment, and my car broke down. I don’t deserve this!</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“attempts to persuade by making an emotional appeal”</a:t>
                      </a:r>
                    </a:p>
                    <a:p>
                      <a:pPr marL="285750" indent="-285750">
                        <a:buFontTx/>
                        <a:buChar char="-"/>
                      </a:pPr>
                      <a:r>
                        <a:rPr lang="en-IN" sz="1000" b="0" i="0" u="none" strike="noStrike" kern="1200" baseline="0" dirty="0" smtClean="0">
                          <a:solidFill>
                            <a:schemeClr val="dk1"/>
                          </a:solidFill>
                          <a:latin typeface="+mn-lt"/>
                          <a:ea typeface="+mn-ea"/>
                          <a:cs typeface="+mn-cs"/>
                        </a:rPr>
                        <a:t>“uses emotive language in labelling the proposals”</a:t>
                      </a:r>
                    </a:p>
                    <a:p>
                      <a:pPr marL="285750" indent="-285750">
                        <a:buFontTx/>
                        <a:buChar char="-"/>
                      </a:pPr>
                      <a:r>
                        <a:rPr lang="en-IN" sz="1000" b="0" i="0" u="none" strike="noStrike" kern="1200" baseline="0" dirty="0" smtClean="0">
                          <a:solidFill>
                            <a:schemeClr val="dk1"/>
                          </a:solidFill>
                          <a:latin typeface="+mn-lt"/>
                          <a:ea typeface="+mn-ea"/>
                          <a:cs typeface="+mn-cs"/>
                        </a:rPr>
                        <a:t>“the argument appeals to emotion rather than reason”</a:t>
                      </a:r>
                    </a:p>
                  </a:txBody>
                  <a:tcPr/>
                </a:tc>
              </a:tr>
              <a:tr h="321632">
                <a:tc>
                  <a:txBody>
                    <a:bodyPr/>
                    <a:lstStyle/>
                    <a:p>
                      <a:r>
                        <a:rPr lang="en-US" sz="1000" dirty="0" smtClean="0"/>
                        <a:t>Survey Errors </a:t>
                      </a:r>
                      <a:endParaRPr lang="en-IN" sz="1000" dirty="0"/>
                    </a:p>
                  </a:txBody>
                  <a:tcPr/>
                </a:tc>
                <a:tc>
                  <a:txBody>
                    <a:bodyPr/>
                    <a:lstStyle/>
                    <a:p>
                      <a:pPr marL="171450" indent="-171450">
                        <a:buFontTx/>
                        <a:buChar char="-"/>
                      </a:pPr>
                      <a:r>
                        <a:rPr lang="en-US" sz="1000" dirty="0" smtClean="0"/>
                        <a:t>Biased sample </a:t>
                      </a:r>
                    </a:p>
                    <a:p>
                      <a:pPr marL="171450" indent="-171450">
                        <a:buFontTx/>
                        <a:buChar char="-"/>
                      </a:pPr>
                      <a:r>
                        <a:rPr lang="en-US" sz="1000" dirty="0" smtClean="0"/>
                        <a:t>Improperly</a:t>
                      </a:r>
                      <a:r>
                        <a:rPr lang="en-US" sz="1000" baseline="0" dirty="0" smtClean="0"/>
                        <a:t> constructed/confusing survey questions</a:t>
                      </a:r>
                      <a:r>
                        <a:rPr lang="en-IN" sz="1000" baseline="0" dirty="0" smtClean="0"/>
                        <a:t>/ misleading questions (how should the U.S. government withdraw from the United Nations – presumes that the U.S. government should withdraw, a course of action the respondents might not agree with) </a:t>
                      </a:r>
                    </a:p>
                    <a:p>
                      <a:pPr marL="171450" indent="-171450">
                        <a:buFontTx/>
                        <a:buChar char="-"/>
                      </a:pPr>
                      <a:r>
                        <a:rPr lang="en-US" sz="1000" baseline="0" dirty="0" smtClean="0"/>
                        <a:t>Respondents give inaccurate responses </a:t>
                      </a:r>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“uses evidence drawn from a small sample that may well be unrepresentative”</a:t>
                      </a:r>
                    </a:p>
                    <a:p>
                      <a:pPr marL="285750" indent="-285750">
                        <a:buFontTx/>
                        <a:buChar char="-"/>
                      </a:pPr>
                      <a:r>
                        <a:rPr lang="en-IN" sz="1000" b="0" i="0" u="none" strike="noStrike" kern="1200" baseline="0" dirty="0" smtClean="0">
                          <a:solidFill>
                            <a:schemeClr val="dk1"/>
                          </a:solidFill>
                          <a:latin typeface="+mn-lt"/>
                          <a:ea typeface="+mn-ea"/>
                          <a:cs typeface="+mn-cs"/>
                        </a:rPr>
                        <a:t>“generalizes from an unrepresentative sample”</a:t>
                      </a:r>
                    </a:p>
                    <a:p>
                      <a:pPr marL="285750" indent="-285750">
                        <a:buFontTx/>
                        <a:buChar char="-"/>
                      </a:pPr>
                      <a:r>
                        <a:rPr lang="en-IN" sz="1000" b="0" i="0" u="none" strike="noStrike" kern="1200" baseline="0" dirty="0" smtClean="0">
                          <a:solidFill>
                            <a:schemeClr val="dk1"/>
                          </a:solidFill>
                          <a:latin typeface="+mn-lt"/>
                          <a:ea typeface="+mn-ea"/>
                          <a:cs typeface="+mn-cs"/>
                        </a:rPr>
                        <a:t>“states a generalization based on a selection that is not representative of the group about which the generalization is supposed to hold true”</a:t>
                      </a:r>
                      <a:endParaRPr lang="en-IN" sz="1000" dirty="0"/>
                    </a:p>
                  </a:txBody>
                  <a:tcPr/>
                </a:tc>
              </a:tr>
              <a:tr h="321632">
                <a:tc>
                  <a:txBody>
                    <a:bodyPr/>
                    <a:lstStyle/>
                    <a:p>
                      <a:r>
                        <a:rPr lang="en-US" sz="1000" dirty="0" smtClean="0"/>
                        <a:t>Exceptional case/overgeneralization</a:t>
                      </a:r>
                      <a:r>
                        <a:rPr lang="en-US" sz="1000" baseline="0" dirty="0" smtClean="0"/>
                        <a:t> </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This error takes a small number of instances and treats those instances as if they support a broad, sweeping conclusion</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“supports a universal claim on the basis of a single example”</a:t>
                      </a:r>
                    </a:p>
                    <a:p>
                      <a:pPr marL="285750" indent="-285750">
                        <a:buFontTx/>
                        <a:buChar char="-"/>
                      </a:pPr>
                      <a:r>
                        <a:rPr lang="en-IN" sz="1000" b="0" i="0" u="none" strike="noStrike" kern="1200" baseline="0" dirty="0" smtClean="0">
                          <a:solidFill>
                            <a:schemeClr val="dk1"/>
                          </a:solidFill>
                          <a:latin typeface="+mn-lt"/>
                          <a:ea typeface="+mn-ea"/>
                          <a:cs typeface="+mn-cs"/>
                        </a:rPr>
                        <a:t>“The argument generalizes from too small a sample of cases”</a:t>
                      </a:r>
                    </a:p>
                    <a:p>
                      <a:pPr marL="285750" indent="-285750">
                        <a:buFontTx/>
                        <a:buChar char="-"/>
                      </a:pPr>
                      <a:r>
                        <a:rPr lang="en-IN" sz="1000" b="0" i="0" u="none" strike="noStrike" kern="1200" baseline="0" dirty="0" smtClean="0">
                          <a:solidFill>
                            <a:schemeClr val="dk1"/>
                          </a:solidFill>
                          <a:latin typeface="+mn-lt"/>
                          <a:ea typeface="+mn-ea"/>
                          <a:cs typeface="+mn-cs"/>
                        </a:rPr>
                        <a:t>“bases a general claim on a few exceptional instances”</a:t>
                      </a:r>
                      <a:endParaRPr lang="en-IN" sz="1000" dirty="0"/>
                    </a:p>
                  </a:txBody>
                  <a:tcPr/>
                </a:tc>
              </a:tr>
              <a:tr h="321632">
                <a:tc>
                  <a:txBody>
                    <a:bodyPr/>
                    <a:lstStyle/>
                    <a:p>
                      <a:r>
                        <a:rPr lang="en-IN" sz="1000" b="0" i="0" u="none" strike="noStrike" kern="1200" baseline="0" dirty="0" smtClean="0">
                          <a:solidFill>
                            <a:schemeClr val="dk1"/>
                          </a:solidFill>
                          <a:latin typeface="+mn-lt"/>
                          <a:ea typeface="+mn-ea"/>
                          <a:cs typeface="+mn-cs"/>
                        </a:rPr>
                        <a:t>Errors of Composition and Division</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Composition and division errors involve judgments made about groups and parts of a group. An error of composition occurs when the author attributes a characteristic of part of the group to the group as a whole or to each member of the group</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“Every party I attend is fun and exciting. Therefore, my life is fun and exciting”</a:t>
                      </a:r>
                    </a:p>
                    <a:p>
                      <a:endParaRPr lang="en-IN" sz="1000" b="0" i="0" u="none" strike="noStrike" kern="1200" baseline="0" dirty="0" smtClean="0">
                        <a:solidFill>
                          <a:schemeClr val="dk1"/>
                        </a:solidFill>
                        <a:latin typeface="+mn-lt"/>
                        <a:ea typeface="+mn-ea"/>
                        <a:cs typeface="+mn-cs"/>
                      </a:endParaRPr>
                    </a:p>
                    <a:p>
                      <a:r>
                        <a:rPr lang="en-IN" sz="1000" b="0" i="0" u="none" strike="noStrike" kern="1200" baseline="0" dirty="0" smtClean="0">
                          <a:solidFill>
                            <a:schemeClr val="dk1"/>
                          </a:solidFill>
                          <a:latin typeface="+mn-lt"/>
                          <a:ea typeface="+mn-ea"/>
                          <a:cs typeface="+mn-cs"/>
                        </a:rPr>
                        <a:t>An error of division occurs when the author attributes a characteristic of the whole (or each member of the whole) to a part of the group</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“The United States is the wealthiest country in the world. Thus, every American is wealthy.”</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“assuming that because something is true of each of the parts of a whole it is true of the whole itself”</a:t>
                      </a:r>
                    </a:p>
                    <a:p>
                      <a:pPr marL="285750" indent="-285750">
                        <a:buFontTx/>
                        <a:buChar char="-"/>
                      </a:pPr>
                      <a:r>
                        <a:rPr lang="en-IN" sz="1000" b="0" i="0" u="none" strike="noStrike" kern="1200" baseline="0" dirty="0" smtClean="0">
                          <a:solidFill>
                            <a:schemeClr val="dk1"/>
                          </a:solidFill>
                          <a:latin typeface="+mn-lt"/>
                          <a:ea typeface="+mn-ea"/>
                          <a:cs typeface="+mn-cs"/>
                        </a:rPr>
                        <a:t>“improperly infers that each and every scientist has a certain characteristic from the premise that most scientists have that characteristic”</a:t>
                      </a:r>
                    </a:p>
                    <a:p>
                      <a:pPr marL="285750" indent="-285750">
                        <a:buFontTx/>
                        <a:buChar char="-"/>
                      </a:pPr>
                      <a:r>
                        <a:rPr lang="en-IN" sz="1000" b="0" i="0" u="none" strike="noStrike" kern="1200" baseline="0" dirty="0" smtClean="0">
                          <a:solidFill>
                            <a:schemeClr val="dk1"/>
                          </a:solidFill>
                          <a:latin typeface="+mn-lt"/>
                          <a:ea typeface="+mn-ea"/>
                          <a:cs typeface="+mn-cs"/>
                        </a:rPr>
                        <a:t>“takes the view of one lawyer to represent the views of all lawyers”</a:t>
                      </a:r>
                    </a:p>
                    <a:p>
                      <a:pPr marL="285750" indent="-285750">
                        <a:buFontTx/>
                        <a:buChar char="-"/>
                      </a:pPr>
                      <a:r>
                        <a:rPr lang="en-IN" sz="1000" b="0" i="0" u="none" strike="noStrike" kern="1200" baseline="0" dirty="0" smtClean="0">
                          <a:solidFill>
                            <a:schemeClr val="dk1"/>
                          </a:solidFill>
                          <a:latin typeface="+mn-lt"/>
                          <a:ea typeface="+mn-ea"/>
                          <a:cs typeface="+mn-cs"/>
                        </a:rPr>
                        <a:t>“presumes, without providing justification, that what is true of a whole must also be true of its constituent parts”</a:t>
                      </a:r>
                      <a:endParaRPr lang="en-IN" sz="1000" dirty="0"/>
                    </a:p>
                  </a:txBody>
                  <a:tcPr/>
                </a:tc>
              </a:tr>
            </a:tbl>
          </a:graphicData>
        </a:graphic>
      </p:graphicFrame>
    </p:spTree>
    <p:extLst>
      <p:ext uri="{BB962C8B-B14F-4D97-AF65-F5344CB8AC3E}">
        <p14:creationId xmlns:p14="http://schemas.microsoft.com/office/powerpoint/2010/main" val="24045889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8585991"/>
              </p:ext>
            </p:extLst>
          </p:nvPr>
        </p:nvGraphicFramePr>
        <p:xfrm>
          <a:off x="179512" y="188640"/>
          <a:ext cx="8784974" cy="6532984"/>
        </p:xfrm>
        <a:graphic>
          <a:graphicData uri="http://schemas.openxmlformats.org/drawingml/2006/table">
            <a:tbl>
              <a:tblPr firstRow="1" bandRow="1">
                <a:tableStyleId>{21E4AEA4-8DFA-4A89-87EB-49C32662AFE0}</a:tableStyleId>
              </a:tblPr>
              <a:tblGrid>
                <a:gridCol w="1296144"/>
                <a:gridCol w="4680520"/>
                <a:gridCol w="2808310"/>
              </a:tblGrid>
              <a:tr h="321632">
                <a:tc gridSpan="3">
                  <a:txBody>
                    <a:bodyPr/>
                    <a:lstStyle/>
                    <a:p>
                      <a:r>
                        <a:rPr lang="en-US" dirty="0" smtClean="0"/>
                        <a:t>COMMON ERRORS OF REASONING – 5</a:t>
                      </a:r>
                      <a:endParaRPr lang="en-IN" dirty="0"/>
                    </a:p>
                  </a:txBody>
                  <a:tcPr/>
                </a:tc>
                <a:tc hMerge="1">
                  <a:txBody>
                    <a:bodyPr/>
                    <a:lstStyle/>
                    <a:p>
                      <a:endParaRPr lang="en-IN" dirty="0"/>
                    </a:p>
                  </a:txBody>
                  <a:tcPr/>
                </a:tc>
                <a:tc hMerge="1">
                  <a:txBody>
                    <a:bodyPr/>
                    <a:lstStyle/>
                    <a:p>
                      <a:endParaRPr lang="en-IN" dirty="0"/>
                    </a:p>
                  </a:txBody>
                  <a:tcPr/>
                </a:tc>
              </a:tr>
              <a:tr h="1290424">
                <a:tc>
                  <a:txBody>
                    <a:bodyPr/>
                    <a:lstStyle/>
                    <a:p>
                      <a:r>
                        <a:rPr lang="en-IN" sz="1000" b="0" i="0" u="none" strike="noStrike" kern="1200" baseline="0" dirty="0" smtClean="0">
                          <a:solidFill>
                            <a:schemeClr val="dk1"/>
                          </a:solidFill>
                          <a:latin typeface="+mn-lt"/>
                          <a:ea typeface="+mn-ea"/>
                          <a:cs typeface="+mn-cs"/>
                        </a:rPr>
                        <a:t>Time Shift Errors</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The mistake involves assuming that conditions will remain constant over time, and that what was the case in the past will be the case in the present or future</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“The company has always reimbursed me for meals when I’m on a business trip, so they will certainly reimburse me for meals on this business trip.”</a:t>
                      </a:r>
                      <a:endParaRPr lang="en-IN" sz="1000" dirty="0"/>
                    </a:p>
                  </a:txBody>
                  <a:tcPr/>
                </a:tc>
                <a:tc>
                  <a:txBody>
                    <a:bodyPr/>
                    <a:lstStyle/>
                    <a:p>
                      <a:pPr marL="176213" indent="-176213">
                        <a:buFontTx/>
                        <a:buChar char="-"/>
                      </a:pPr>
                      <a:r>
                        <a:rPr lang="en-IN" sz="1000" b="0" i="0" u="none" strike="noStrike" kern="1200" baseline="0" dirty="0" smtClean="0">
                          <a:solidFill>
                            <a:schemeClr val="dk1"/>
                          </a:solidFill>
                          <a:latin typeface="+mn-lt"/>
                          <a:ea typeface="+mn-ea"/>
                          <a:cs typeface="+mn-cs"/>
                        </a:rPr>
                        <a:t>“treats a claim about what is currently the case as if it were a claim about what has been the case for an extended period”</a:t>
                      </a:r>
                    </a:p>
                    <a:p>
                      <a:pPr marL="176213" indent="-176213">
                        <a:buFontTx/>
                        <a:buChar char="-"/>
                      </a:pPr>
                      <a:r>
                        <a:rPr lang="en-IN" sz="1000" b="0" i="0" u="none" strike="noStrike" kern="1200" baseline="0" dirty="0" smtClean="0">
                          <a:solidFill>
                            <a:schemeClr val="dk1"/>
                          </a:solidFill>
                          <a:latin typeface="+mn-lt"/>
                          <a:ea typeface="+mn-ea"/>
                          <a:cs typeface="+mn-cs"/>
                        </a:rPr>
                        <a:t>“uncritically draws an inference from what has been true in the past to what will be true in the future”</a:t>
                      </a:r>
                      <a:endParaRPr lang="en-IN" sz="1000" dirty="0"/>
                    </a:p>
                  </a:txBody>
                  <a:tcPr/>
                </a:tc>
              </a:tr>
              <a:tr h="321632">
                <a:tc>
                  <a:txBody>
                    <a:bodyPr/>
                    <a:lstStyle/>
                    <a:p>
                      <a:r>
                        <a:rPr lang="en-IN" sz="1000" b="0" i="0" u="none" strike="noStrike" kern="1200" baseline="0" dirty="0" smtClean="0">
                          <a:solidFill>
                            <a:schemeClr val="dk1"/>
                          </a:solidFill>
                          <a:latin typeface="+mn-lt"/>
                          <a:ea typeface="+mn-ea"/>
                          <a:cs typeface="+mn-cs"/>
                        </a:rPr>
                        <a:t>Numbers and Percentage Errors</a:t>
                      </a:r>
                      <a:endParaRPr lang="en-IN" sz="1000" dirty="0"/>
                    </a:p>
                  </a:txBody>
                  <a:tcPr/>
                </a:tc>
                <a:tc>
                  <a:txBody>
                    <a:bodyPr/>
                    <a:lstStyle/>
                    <a:p>
                      <a:r>
                        <a:rPr lang="en-IN" sz="1000" b="0" i="0" u="none" strike="noStrike" kern="1200" baseline="0" dirty="0" smtClean="0">
                          <a:solidFill>
                            <a:schemeClr val="dk1"/>
                          </a:solidFill>
                          <a:latin typeface="+mn-lt"/>
                          <a:ea typeface="+mn-ea"/>
                          <a:cs typeface="+mn-cs"/>
                        </a:rPr>
                        <a:t>Many errors in this category are committed when an author</a:t>
                      </a:r>
                    </a:p>
                    <a:p>
                      <a:r>
                        <a:rPr lang="en-IN" sz="1000" b="0" i="0" u="none" strike="noStrike" kern="1200" baseline="0" dirty="0" smtClean="0">
                          <a:solidFill>
                            <a:schemeClr val="dk1"/>
                          </a:solidFill>
                          <a:latin typeface="+mn-lt"/>
                          <a:ea typeface="+mn-ea"/>
                          <a:cs typeface="+mn-cs"/>
                        </a:rPr>
                        <a:t>improperly equates a percentage with a definite quantity, or when an author uses quantity information to make a judgment about the percentage represented by that quantity</a:t>
                      </a:r>
                      <a:endParaRPr lang="en-IN" sz="1000" dirty="0"/>
                    </a:p>
                  </a:txBody>
                  <a:tcPr/>
                </a:tc>
                <a:tc>
                  <a:txBody>
                    <a:bodyPr/>
                    <a:lstStyle/>
                    <a:p>
                      <a:pPr marL="171450" indent="-171450">
                        <a:buFontTx/>
                        <a:buChar char="-"/>
                      </a:pPr>
                      <a:r>
                        <a:rPr lang="en-IN" sz="1000" b="0" i="0" u="none" strike="noStrike" kern="1200" baseline="0" dirty="0" smtClean="0">
                          <a:solidFill>
                            <a:schemeClr val="dk1"/>
                          </a:solidFill>
                          <a:latin typeface="+mn-lt"/>
                          <a:ea typeface="+mn-ea"/>
                          <a:cs typeface="+mn-cs"/>
                        </a:rPr>
                        <a:t>“the argument confuses the percentage of the budget spent on a program with the overall amount spent on that program”</a:t>
                      </a:r>
                    </a:p>
                    <a:p>
                      <a:pPr marL="0" indent="0">
                        <a:buFontTx/>
                        <a:buNone/>
                      </a:pPr>
                      <a:endParaRPr lang="en-IN" sz="1000" b="0" i="0" u="none" strike="noStrike" kern="1200" baseline="0" dirty="0" smtClean="0">
                        <a:solidFill>
                          <a:schemeClr val="dk1"/>
                        </a:solidFill>
                        <a:latin typeface="+mn-lt"/>
                        <a:ea typeface="+mn-ea"/>
                        <a:cs typeface="+mn-cs"/>
                      </a:endParaRPr>
                    </a:p>
                  </a:txBody>
                  <a:tcPr/>
                </a:tc>
              </a:tr>
              <a:tr h="321632">
                <a:tc rowSpan="4">
                  <a:txBody>
                    <a:bodyPr/>
                    <a:lstStyle/>
                    <a:p>
                      <a:r>
                        <a:rPr lang="en-IN" sz="1000" b="0" i="0" u="none" strike="noStrike" kern="1200" baseline="0" dirty="0" smtClean="0">
                          <a:solidFill>
                            <a:schemeClr val="dk1"/>
                          </a:solidFill>
                          <a:latin typeface="+mn-lt"/>
                          <a:ea typeface="+mn-ea"/>
                          <a:cs typeface="+mn-cs"/>
                        </a:rPr>
                        <a:t>Errors in the Use of Evidence</a:t>
                      </a:r>
                      <a:endParaRPr lang="en-IN" sz="1000" dirty="0"/>
                    </a:p>
                  </a:txBody>
                  <a:tcPr anchor="ctr"/>
                </a:tc>
                <a:tc>
                  <a:txBody>
                    <a:bodyPr/>
                    <a:lstStyle/>
                    <a:p>
                      <a:pPr marL="0" indent="0">
                        <a:buFontTx/>
                        <a:buNone/>
                      </a:pPr>
                      <a:r>
                        <a:rPr lang="en-IN" sz="1000" b="0" i="0" u="none" strike="noStrike" kern="1200" baseline="0" dirty="0" smtClean="0">
                          <a:solidFill>
                            <a:schemeClr val="dk1"/>
                          </a:solidFill>
                          <a:latin typeface="+mn-lt"/>
                          <a:ea typeface="+mn-ea"/>
                          <a:cs typeface="+mn-cs"/>
                        </a:rPr>
                        <a:t>Lack of evidence for a position is taken to prove that position is false</a:t>
                      </a:r>
                    </a:p>
                    <a:p>
                      <a:r>
                        <a:rPr lang="en-IN" sz="1000" b="0" i="0" u="none" strike="noStrike" kern="1200" baseline="0" dirty="0" smtClean="0">
                          <a:solidFill>
                            <a:schemeClr val="dk1"/>
                          </a:solidFill>
                          <a:latin typeface="+mn-lt"/>
                          <a:ea typeface="+mn-ea"/>
                          <a:cs typeface="+mn-cs"/>
                        </a:rPr>
                        <a:t>Example: “The White House has failed to offer any evidence that they have reached a trade agreement with China. Therefore, no such agreement has been reached.” In the example above the White House may have valid reasons for withholding information about the trade agreement. The lack of confirming evidence does not undeniably prove that a trade agreement has not been reached</a:t>
                      </a:r>
                      <a:endParaRPr lang="en-US" sz="1000" baseline="0" dirty="0" smtClean="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“treats failure to prove a claim as constituting denial of that claim”</a:t>
                      </a:r>
                    </a:p>
                    <a:p>
                      <a:pPr marL="285750" indent="-285750">
                        <a:buFontTx/>
                        <a:buChar char="-"/>
                      </a:pPr>
                      <a:r>
                        <a:rPr lang="en-IN" sz="1000" b="0" i="0" u="none" strike="noStrike" kern="1200" baseline="0" dirty="0" smtClean="0">
                          <a:solidFill>
                            <a:schemeClr val="dk1"/>
                          </a:solidFill>
                          <a:latin typeface="+mn-lt"/>
                          <a:ea typeface="+mn-ea"/>
                          <a:cs typeface="+mn-cs"/>
                        </a:rPr>
                        <a:t>“taking a lack of evidence for a claim as evidence undermining that claim”</a:t>
                      </a:r>
                      <a:endParaRPr lang="en-IN" sz="1000" dirty="0"/>
                    </a:p>
                  </a:txBody>
                  <a:tcPr/>
                </a:tc>
              </a:tr>
              <a:tr h="321632">
                <a:tc vMerge="1">
                  <a:txBody>
                    <a:bodyPr/>
                    <a:lstStyle/>
                    <a:p>
                      <a:endParaRPr lang="en-IN" sz="1000" dirty="0"/>
                    </a:p>
                  </a:txBody>
                  <a:tcPr/>
                </a:tc>
                <a:tc>
                  <a:txBody>
                    <a:bodyPr/>
                    <a:lstStyle/>
                    <a:p>
                      <a:r>
                        <a:rPr lang="en-IN" sz="1000" b="0" i="0" u="none" strike="noStrike" kern="1200" baseline="0" dirty="0" smtClean="0">
                          <a:solidFill>
                            <a:schemeClr val="dk1"/>
                          </a:solidFill>
                          <a:latin typeface="+mn-lt"/>
                          <a:ea typeface="+mn-ea"/>
                          <a:cs typeface="+mn-cs"/>
                        </a:rPr>
                        <a:t>Lack of evidence against a position is taken to prove that position is true</a:t>
                      </a:r>
                    </a:p>
                    <a:p>
                      <a:r>
                        <a:rPr lang="en-IN" sz="1000" b="0" i="0" u="none" strike="noStrike" kern="1200" baseline="0" dirty="0" smtClean="0">
                          <a:solidFill>
                            <a:schemeClr val="dk1"/>
                          </a:solidFill>
                          <a:latin typeface="+mn-lt"/>
                          <a:ea typeface="+mn-ea"/>
                          <a:cs typeface="+mn-cs"/>
                        </a:rPr>
                        <a:t>This error is the opposite of the previous error. Just because no evidence disproving a position has  been introduced does not mean that the position is true</a:t>
                      </a:r>
                    </a:p>
                    <a:p>
                      <a:r>
                        <a:rPr lang="en-US" sz="1000" b="0" i="0" u="none" strike="noStrike" kern="1200" baseline="0" dirty="0" smtClean="0">
                          <a:solidFill>
                            <a:schemeClr val="dk1"/>
                          </a:solidFill>
                          <a:latin typeface="+mn-lt"/>
                          <a:ea typeface="+mn-ea"/>
                          <a:cs typeface="+mn-cs"/>
                        </a:rPr>
                        <a:t>Example: </a:t>
                      </a:r>
                      <a:r>
                        <a:rPr lang="en-IN" sz="1000" b="0" i="0" u="none" strike="noStrike" kern="1200" baseline="0" dirty="0" smtClean="0">
                          <a:solidFill>
                            <a:schemeClr val="dk1"/>
                          </a:solidFill>
                          <a:latin typeface="+mn-lt"/>
                          <a:ea typeface="+mn-ea"/>
                          <a:cs typeface="+mn-cs"/>
                        </a:rPr>
                        <a:t> “There has been no evidence given against the existence of God, so God must exist.” The lack of evidence against a position does not undeniably prove a position</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“treating the failure to establish that a certain claim is false as equivalent to a demonstration that the claim is true”</a:t>
                      </a:r>
                    </a:p>
                    <a:p>
                      <a:pPr marL="0" indent="0">
                        <a:buFontTx/>
                        <a:buNone/>
                      </a:pPr>
                      <a:endParaRPr lang="en-IN" sz="1000" dirty="0"/>
                    </a:p>
                  </a:txBody>
                  <a:tcPr/>
                </a:tc>
              </a:tr>
              <a:tr h="321632">
                <a:tc vMerge="1">
                  <a:txBody>
                    <a:bodyPr/>
                    <a:lstStyle/>
                    <a:p>
                      <a:endParaRPr lang="en-IN" sz="1000" dirty="0"/>
                    </a:p>
                  </a:txBody>
                  <a:tcPr/>
                </a:tc>
                <a:tc>
                  <a:txBody>
                    <a:bodyPr/>
                    <a:lstStyle/>
                    <a:p>
                      <a:r>
                        <a:rPr lang="en-IN" sz="1000" b="0" i="0" u="none" strike="noStrike" kern="1200" baseline="0" dirty="0" smtClean="0">
                          <a:solidFill>
                            <a:schemeClr val="dk1"/>
                          </a:solidFill>
                          <a:latin typeface="+mn-lt"/>
                          <a:ea typeface="+mn-ea"/>
                          <a:cs typeface="+mn-cs"/>
                        </a:rPr>
                        <a:t>Some evidence against a position is taken to prove that position is false </a:t>
                      </a:r>
                    </a:p>
                    <a:p>
                      <a:r>
                        <a:rPr lang="en-IN" sz="1000" b="0" i="0" u="none" strike="noStrike" kern="1200" baseline="0" dirty="0" smtClean="0">
                          <a:solidFill>
                            <a:schemeClr val="dk1"/>
                          </a:solidFill>
                          <a:latin typeface="+mn-lt"/>
                          <a:ea typeface="+mn-ea"/>
                          <a:cs typeface="+mn-cs"/>
                        </a:rPr>
                        <a:t>The introduction of evidence against a position only weakens the position; it does not necessarily prove the position false. </a:t>
                      </a:r>
                    </a:p>
                    <a:p>
                      <a:r>
                        <a:rPr lang="en-IN" sz="1000" b="0" i="0" u="none" strike="noStrike" kern="1200" baseline="0" dirty="0" smtClean="0">
                          <a:solidFill>
                            <a:schemeClr val="dk1"/>
                          </a:solidFill>
                          <a:latin typeface="+mn-lt"/>
                          <a:ea typeface="+mn-ea"/>
                          <a:cs typeface="+mn-cs"/>
                        </a:rPr>
                        <a:t>Example: “Some historians claim that a lengthy drought preceded the fall of the Aztec empire. But we know from Aztec writings that in at least one year during the supposed drought there was minor flooding. Thus, the claim that there was a lengthy drought prior to the fall of the Aztec empire is false.”</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“it confuses undermining an argument in support of a given conclusion with showing that the conclusion itself is false”</a:t>
                      </a:r>
                    </a:p>
                    <a:p>
                      <a:pPr marL="0" indent="0">
                        <a:buFontTx/>
                        <a:buNone/>
                      </a:pPr>
                      <a:endParaRPr lang="en-IN" sz="1000" dirty="0"/>
                    </a:p>
                  </a:txBody>
                  <a:tcPr/>
                </a:tc>
              </a:tr>
              <a:tr h="321632">
                <a:tc vMerge="1">
                  <a:txBody>
                    <a:bodyPr/>
                    <a:lstStyle/>
                    <a:p>
                      <a:endParaRPr lang="en-IN" sz="1000" dirty="0"/>
                    </a:p>
                  </a:txBody>
                  <a:tcPr/>
                </a:tc>
                <a:tc>
                  <a:txBody>
                    <a:bodyPr/>
                    <a:lstStyle/>
                    <a:p>
                      <a:r>
                        <a:rPr lang="en-IN" sz="1000" b="0" i="0" u="none" strike="noStrike" kern="1200" baseline="0" dirty="0" smtClean="0">
                          <a:solidFill>
                            <a:schemeClr val="dk1"/>
                          </a:solidFill>
                          <a:latin typeface="+mn-lt"/>
                          <a:ea typeface="+mn-ea"/>
                          <a:cs typeface="+mn-cs"/>
                        </a:rPr>
                        <a:t>Some evidence for a position is taken to prove that position is true</a:t>
                      </a:r>
                    </a:p>
                    <a:p>
                      <a:r>
                        <a:rPr lang="en-IN" sz="1000" b="0" i="0" u="none" strike="noStrike" kern="1200" baseline="0" dirty="0" smtClean="0">
                          <a:solidFill>
                            <a:schemeClr val="dk1"/>
                          </a:solidFill>
                          <a:latin typeface="+mn-lt"/>
                          <a:ea typeface="+mn-ea"/>
                          <a:cs typeface="+mn-cs"/>
                        </a:rPr>
                        <a:t>The introduction of evidence for a position only provides support for the position; it does not prove the position to be undeniably true. </a:t>
                      </a:r>
                    </a:p>
                    <a:p>
                      <a:r>
                        <a:rPr lang="en-US" sz="1000" b="0" i="0" u="none" strike="noStrike" kern="1200" baseline="0" dirty="0" smtClean="0">
                          <a:solidFill>
                            <a:schemeClr val="dk1"/>
                          </a:solidFill>
                          <a:latin typeface="+mn-lt"/>
                          <a:ea typeface="+mn-ea"/>
                          <a:cs typeface="+mn-cs"/>
                        </a:rPr>
                        <a:t>Example:</a:t>
                      </a:r>
                      <a:r>
                        <a:rPr lang="en-IN" sz="1000" b="0" i="0" u="none" strike="noStrike" kern="1200" baseline="0" dirty="0" smtClean="0">
                          <a:solidFill>
                            <a:schemeClr val="dk1"/>
                          </a:solidFill>
                          <a:latin typeface="+mn-lt"/>
                          <a:ea typeface="+mn-ea"/>
                          <a:cs typeface="+mn-cs"/>
                        </a:rPr>
                        <a:t>  “We know that the defendant was in the vicinity of the robbery when the robbery occurred. Therefore, the defendant is guilty of the robbery.” As the example proves, partial support for a position does not make the position invincible</a:t>
                      </a:r>
                      <a:endParaRPr lang="en-IN" sz="1000" dirty="0"/>
                    </a:p>
                  </a:txBody>
                  <a:tcPr/>
                </a:tc>
                <a:tc>
                  <a:txBody>
                    <a:bodyPr/>
                    <a:lstStyle/>
                    <a:p>
                      <a:pPr marL="285750" indent="-285750">
                        <a:buFontTx/>
                        <a:buChar char="-"/>
                      </a:pPr>
                      <a:r>
                        <a:rPr lang="en-IN" sz="1000" b="0" i="0" u="none" strike="noStrike" kern="1200" baseline="0" dirty="0" smtClean="0">
                          <a:solidFill>
                            <a:schemeClr val="dk1"/>
                          </a:solidFill>
                          <a:latin typeface="+mn-lt"/>
                          <a:ea typeface="+mn-ea"/>
                          <a:cs typeface="+mn-cs"/>
                        </a:rPr>
                        <a:t>“the argument takes evidence showing merely that its conclusion could be true to constitute evidence showing that the conclusion is in fact true”</a:t>
                      </a:r>
                      <a:endParaRPr lang="en-US" sz="1000" b="0" i="0" u="none" strike="noStrike" kern="1200" baseline="0" dirty="0" smtClean="0">
                        <a:solidFill>
                          <a:schemeClr val="dk1"/>
                        </a:solidFill>
                        <a:latin typeface="+mn-lt"/>
                        <a:ea typeface="+mn-ea"/>
                        <a:cs typeface="+mn-cs"/>
                      </a:endParaRPr>
                    </a:p>
                    <a:p>
                      <a:pPr marL="0" indent="0">
                        <a:buFontTx/>
                        <a:buNone/>
                      </a:pPr>
                      <a:endParaRPr lang="en-IN" sz="1000" b="0" i="0" u="none" strike="noStrike" kern="1200" baseline="0" dirty="0">
                        <a:solidFill>
                          <a:schemeClr val="dk1"/>
                        </a:solidFill>
                        <a:latin typeface="+mn-lt"/>
                        <a:ea typeface="+mn-ea"/>
                        <a:cs typeface="+mn-cs"/>
                      </a:endParaRPr>
                    </a:p>
                  </a:txBody>
                  <a:tcPr/>
                </a:tc>
              </a:tr>
            </a:tbl>
          </a:graphicData>
        </a:graphic>
      </p:graphicFrame>
    </p:spTree>
    <p:extLst>
      <p:ext uri="{BB962C8B-B14F-4D97-AF65-F5344CB8AC3E}">
        <p14:creationId xmlns:p14="http://schemas.microsoft.com/office/powerpoint/2010/main" val="404647331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t>
            </a:r>
            <a:r>
              <a:rPr lang="en-US" dirty="0" smtClean="0"/>
              <a:t>. PARALLEL REASONING </a:t>
            </a:r>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2162286396"/>
              </p:ext>
            </p:extLst>
          </p:nvPr>
        </p:nvGraphicFramePr>
        <p:xfrm>
          <a:off x="107504" y="692696"/>
          <a:ext cx="8928992" cy="1859280"/>
        </p:xfrm>
        <a:graphic>
          <a:graphicData uri="http://schemas.openxmlformats.org/drawingml/2006/table">
            <a:tbl>
              <a:tblPr firstRow="1" bandRow="1">
                <a:tableStyleId>{5C22544A-7EE6-4342-B048-85BDC9FD1C3A}</a:tableStyleId>
              </a:tblPr>
              <a:tblGrid>
                <a:gridCol w="1584176"/>
                <a:gridCol w="7344816"/>
              </a:tblGrid>
              <a:tr h="432048">
                <a:tc>
                  <a:txBody>
                    <a:bodyPr/>
                    <a:lstStyle/>
                    <a:p>
                      <a:pPr marL="0" lvl="1" indent="0"/>
                      <a:r>
                        <a:rPr lang="en-US" sz="1000" b="1" i="0" dirty="0" smtClean="0">
                          <a:solidFill>
                            <a:schemeClr val="bg1"/>
                          </a:solidFill>
                        </a:rPr>
                        <a:t>Question Identifiers </a:t>
                      </a:r>
                      <a:endParaRPr lang="en-IN" sz="1000" b="1" i="0" dirty="0" smtClean="0">
                        <a:solidFill>
                          <a:schemeClr val="bg1"/>
                        </a:solidFill>
                      </a:endParaRPr>
                    </a:p>
                  </a:txBody>
                  <a:tcPr>
                    <a:lnB w="12700" cap="flat" cmpd="sng" algn="ctr">
                      <a:solidFill>
                        <a:schemeClr val="bg1"/>
                      </a:solidFill>
                      <a:prstDash val="solid"/>
                      <a:round/>
                      <a:headEnd type="none" w="med" len="med"/>
                      <a:tailEnd type="none" w="med" len="med"/>
                    </a:lnB>
                    <a:solidFill>
                      <a:schemeClr val="accent1"/>
                    </a:solidFill>
                  </a:tcPr>
                </a:tc>
                <a:tc>
                  <a:txBody>
                    <a:bodyPr/>
                    <a:lstStyle/>
                    <a:p>
                      <a:r>
                        <a:rPr lang="en-IN" sz="1000" b="0" i="0" u="none" strike="noStrike" kern="1200" baseline="0" dirty="0" smtClean="0">
                          <a:solidFill>
                            <a:schemeClr val="dk1"/>
                          </a:solidFill>
                          <a:latin typeface="+mn-lt"/>
                          <a:ea typeface="+mn-ea"/>
                          <a:cs typeface="+mn-cs"/>
                        </a:rPr>
                        <a:t>“Which one of the following is most closely parallel in its reasoning to the reasoning in the argument above?”</a:t>
                      </a:r>
                    </a:p>
                    <a:p>
                      <a:r>
                        <a:rPr lang="en-IN" sz="1000" b="0" i="0" u="none" strike="noStrike" kern="1200" baseline="0" dirty="0" smtClean="0">
                          <a:solidFill>
                            <a:schemeClr val="dk1"/>
                          </a:solidFill>
                          <a:latin typeface="+mn-lt"/>
                          <a:ea typeface="+mn-ea"/>
                          <a:cs typeface="+mn-cs"/>
                        </a:rPr>
                        <a:t>“Which one of the following exhibits a pattern of reasoning most similar to that exhibited by the argument above?”</a:t>
                      </a:r>
                    </a:p>
                    <a:p>
                      <a:r>
                        <a:rPr lang="en-IN" sz="1000" b="0" i="0" u="none" strike="noStrike" kern="1200" baseline="0" dirty="0" smtClean="0">
                          <a:solidFill>
                            <a:schemeClr val="dk1"/>
                          </a:solidFill>
                          <a:latin typeface="+mn-lt"/>
                          <a:ea typeface="+mn-ea"/>
                          <a:cs typeface="+mn-cs"/>
                        </a:rPr>
                        <a:t>“Which one of the following arguments is most similar in its logical features to the argument above?”</a:t>
                      </a:r>
                    </a:p>
                    <a:p>
                      <a:r>
                        <a:rPr lang="en-IN" sz="1000" b="0" i="0" u="none" strike="noStrike" kern="1200" baseline="0" dirty="0" smtClean="0">
                          <a:solidFill>
                            <a:schemeClr val="dk1"/>
                          </a:solidFill>
                          <a:latin typeface="+mn-lt"/>
                          <a:ea typeface="+mn-ea"/>
                          <a:cs typeface="+mn-cs"/>
                        </a:rPr>
                        <a:t>“Which one of the following arguments is most similar in its pattern of reasoning to the argument above?”</a:t>
                      </a:r>
                    </a:p>
                    <a:p>
                      <a:r>
                        <a:rPr lang="en-IN" sz="1000" b="0" i="0" u="none" strike="noStrike" kern="1200" baseline="0" dirty="0" smtClean="0">
                          <a:solidFill>
                            <a:schemeClr val="dk1"/>
                          </a:solidFill>
                          <a:latin typeface="+mn-lt"/>
                          <a:ea typeface="+mn-ea"/>
                          <a:cs typeface="+mn-cs"/>
                        </a:rPr>
                        <a:t>“The structure of the reasoning in the argument above is most parallel to that in which one of the following?”</a:t>
                      </a:r>
                      <a:endParaRPr lang="en-IN" sz="1000" b="0" i="0" dirty="0" smtClean="0"/>
                    </a:p>
                  </a:txBody>
                  <a:tcPr>
                    <a:lnB w="12700" cap="flat" cmpd="sng" algn="ctr">
                      <a:solidFill>
                        <a:schemeClr val="bg1"/>
                      </a:solidFill>
                      <a:prstDash val="solid"/>
                      <a:round/>
                      <a:headEnd type="none" w="med" len="med"/>
                      <a:tailEnd type="none" w="med" len="med"/>
                    </a:lnB>
                    <a:solidFill>
                      <a:srgbClr val="D0DAE8"/>
                    </a:solidFill>
                  </a:tcPr>
                </a:tc>
              </a:tr>
              <a:tr h="368702">
                <a:tc>
                  <a:txBody>
                    <a:bodyPr/>
                    <a:lstStyle/>
                    <a:p>
                      <a:pPr marL="0" lvl="1" indent="0"/>
                      <a:r>
                        <a:rPr lang="en-US" sz="1000" b="1" i="0" dirty="0" smtClean="0">
                          <a:solidFill>
                            <a:schemeClr val="bg1"/>
                          </a:solidFill>
                        </a:rPr>
                        <a:t>Primary Objective</a:t>
                      </a:r>
                      <a:endParaRPr lang="en-IN" sz="1000" b="1" i="0" dirty="0" smtClean="0">
                        <a:solidFill>
                          <a:schemeClr val="bg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r>
                        <a:rPr lang="en-IN" sz="1000" b="0" i="0" u="none" strike="noStrike" kern="1200" baseline="0" dirty="0" smtClean="0">
                          <a:solidFill>
                            <a:schemeClr val="dk1"/>
                          </a:solidFill>
                          <a:latin typeface="+mn-lt"/>
                          <a:ea typeface="+mn-ea"/>
                          <a:cs typeface="+mn-cs"/>
                        </a:rPr>
                        <a:t>Identify the answer choice that contains reasoning most similar in structure to the reasoning in the stimulus.  This task requires you to first identify the method of argumentation used by the author and then to match that reasoning to the reasoning presented in each answer choice</a:t>
                      </a:r>
                    </a:p>
                    <a:p>
                      <a:endParaRPr lang="en-US" sz="1000" b="0" i="0" u="none" strike="noStrike" kern="1200" baseline="0" dirty="0" smtClean="0">
                        <a:solidFill>
                          <a:schemeClr val="dk1"/>
                        </a:solidFill>
                        <a:effectLst/>
                        <a:latin typeface="+mn-lt"/>
                        <a:ea typeface="+mn-ea"/>
                        <a:cs typeface="+mn-cs"/>
                      </a:endParaRPr>
                    </a:p>
                    <a:p>
                      <a:r>
                        <a:rPr lang="en-IN" sz="1000" b="0" i="0" u="none" strike="noStrike" kern="1200" baseline="0" dirty="0" smtClean="0">
                          <a:solidFill>
                            <a:schemeClr val="dk1"/>
                          </a:solidFill>
                          <a:latin typeface="+mn-lt"/>
                          <a:ea typeface="+mn-ea"/>
                          <a:cs typeface="+mn-cs"/>
                        </a:rPr>
                        <a:t>Every Parallel Reasoning stimulus contains an argument and therefore a conclusion. Because your job is to parallel the argument, you must parallel the subcomponents, including the premises and conclusion</a:t>
                      </a:r>
                      <a:endParaRPr lang="en-IN" sz="1000" b="0" kern="1200" dirty="0" smtClean="0">
                        <a:solidFill>
                          <a:schemeClr val="dk1"/>
                        </a:solidFill>
                        <a:effectLst/>
                        <a:latin typeface="+mn-lt"/>
                        <a:ea typeface="+mn-ea"/>
                        <a:cs typeface="+mn-cs"/>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DAE8"/>
                    </a:solidFill>
                  </a:tcPr>
                </a:tc>
              </a:tr>
            </a:tbl>
          </a:graphicData>
        </a:graphic>
      </p:graphicFrame>
      <p:sp>
        <p:nvSpPr>
          <p:cNvPr id="6" name="Rectangle 5"/>
          <p:cNvSpPr/>
          <p:nvPr/>
        </p:nvSpPr>
        <p:spPr>
          <a:xfrm>
            <a:off x="107504" y="2780928"/>
            <a:ext cx="1440160" cy="709470"/>
          </a:xfrm>
          <a:prstGeom prst="rect">
            <a:avLst/>
          </a:prstGeom>
          <a:solidFill>
            <a:schemeClr val="accent4">
              <a:lumMod val="40000"/>
              <a:lumOff val="60000"/>
            </a:schemeClr>
          </a:solidFill>
          <a:ln>
            <a:solidFill>
              <a:schemeClr val="accent4">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1100" dirty="0" smtClean="0">
                <a:solidFill>
                  <a:schemeClr val="tx1"/>
                </a:solidFill>
              </a:rPr>
              <a:t>Elements that </a:t>
            </a:r>
            <a:r>
              <a:rPr lang="en-US" sz="1100" b="1" u="sng" dirty="0" smtClean="0">
                <a:solidFill>
                  <a:schemeClr val="tx1"/>
                </a:solidFill>
              </a:rPr>
              <a:t>do not </a:t>
            </a:r>
            <a:r>
              <a:rPr lang="en-US" sz="1100" dirty="0" smtClean="0">
                <a:solidFill>
                  <a:schemeClr val="tx1"/>
                </a:solidFill>
              </a:rPr>
              <a:t>have to be parallel</a:t>
            </a:r>
            <a:endParaRPr lang="en-IN" sz="1100" dirty="0">
              <a:solidFill>
                <a:schemeClr val="tx1"/>
              </a:solidFill>
            </a:endParaRPr>
          </a:p>
        </p:txBody>
      </p:sp>
      <p:sp>
        <p:nvSpPr>
          <p:cNvPr id="7" name="Rectangle 6"/>
          <p:cNvSpPr/>
          <p:nvPr/>
        </p:nvSpPr>
        <p:spPr>
          <a:xfrm>
            <a:off x="2151919" y="2780929"/>
            <a:ext cx="6884577" cy="354734"/>
          </a:xfrm>
          <a:prstGeom prst="rect">
            <a:avLst/>
          </a:prstGeom>
          <a:solidFill>
            <a:schemeClr val="accent4">
              <a:lumMod val="40000"/>
              <a:lumOff val="60000"/>
            </a:schemeClr>
          </a:solidFill>
          <a:ln>
            <a:solidFill>
              <a:schemeClr val="accent4">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lvl="1"/>
            <a:r>
              <a:rPr lang="en-US" sz="1200" dirty="0" smtClean="0">
                <a:solidFill>
                  <a:schemeClr val="tx1"/>
                </a:solidFill>
              </a:rPr>
              <a:t>Topic of the stimulus – be wary of answer choices of the same topic</a:t>
            </a:r>
            <a:endParaRPr lang="en-IN" sz="1200" dirty="0">
              <a:solidFill>
                <a:schemeClr val="tx1"/>
              </a:solidFill>
            </a:endParaRPr>
          </a:p>
        </p:txBody>
      </p:sp>
      <p:sp>
        <p:nvSpPr>
          <p:cNvPr id="8" name="Rectangle 7"/>
          <p:cNvSpPr/>
          <p:nvPr/>
        </p:nvSpPr>
        <p:spPr>
          <a:xfrm>
            <a:off x="2153224" y="3206175"/>
            <a:ext cx="6883272" cy="349200"/>
          </a:xfrm>
          <a:prstGeom prst="rect">
            <a:avLst/>
          </a:prstGeom>
          <a:solidFill>
            <a:schemeClr val="accent4">
              <a:lumMod val="40000"/>
              <a:lumOff val="60000"/>
            </a:schemeClr>
          </a:solidFill>
          <a:ln>
            <a:solidFill>
              <a:schemeClr val="accent4">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lvl="1">
              <a:defRPr/>
            </a:pPr>
            <a:r>
              <a:rPr lang="en-IN" sz="1200" dirty="0" smtClean="0">
                <a:solidFill>
                  <a:schemeClr val="tx1"/>
                </a:solidFill>
              </a:rPr>
              <a:t>The order of presentation of the premises and conclusion in the stimulus</a:t>
            </a:r>
            <a:endParaRPr lang="en-IN" sz="1200" dirty="0">
              <a:solidFill>
                <a:schemeClr val="tx1"/>
              </a:solidFill>
            </a:endParaRPr>
          </a:p>
        </p:txBody>
      </p:sp>
      <p:cxnSp>
        <p:nvCxnSpPr>
          <p:cNvPr id="9" name="Elbow Connector 8"/>
          <p:cNvCxnSpPr>
            <a:stCxn id="6" idx="3"/>
            <a:endCxn id="7" idx="1"/>
          </p:cNvCxnSpPr>
          <p:nvPr/>
        </p:nvCxnSpPr>
        <p:spPr>
          <a:xfrm flipV="1">
            <a:off x="1547664" y="2958296"/>
            <a:ext cx="604255" cy="177367"/>
          </a:xfrm>
          <a:prstGeom prst="bentConnector3">
            <a:avLst/>
          </a:prstGeom>
          <a:ln>
            <a:tailEnd type="arrow"/>
          </a:ln>
        </p:spPr>
        <p:style>
          <a:lnRef idx="2">
            <a:schemeClr val="dk1"/>
          </a:lnRef>
          <a:fillRef idx="0">
            <a:schemeClr val="dk1"/>
          </a:fillRef>
          <a:effectRef idx="1">
            <a:schemeClr val="dk1"/>
          </a:effectRef>
          <a:fontRef idx="minor">
            <a:schemeClr val="tx1"/>
          </a:fontRef>
        </p:style>
      </p:cxnSp>
      <p:cxnSp>
        <p:nvCxnSpPr>
          <p:cNvPr id="10" name="Elbow Connector 9"/>
          <p:cNvCxnSpPr>
            <a:stCxn id="6" idx="3"/>
            <a:endCxn id="8" idx="1"/>
          </p:cNvCxnSpPr>
          <p:nvPr/>
        </p:nvCxnSpPr>
        <p:spPr>
          <a:xfrm>
            <a:off x="1547664" y="3135663"/>
            <a:ext cx="605560" cy="245112"/>
          </a:xfrm>
          <a:prstGeom prst="bentConnector3">
            <a:avLst/>
          </a:prstGeom>
          <a:ln>
            <a:tailEnd type="arrow"/>
          </a:ln>
        </p:spPr>
        <p:style>
          <a:lnRef idx="2">
            <a:schemeClr val="dk1"/>
          </a:lnRef>
          <a:fillRef idx="0">
            <a:schemeClr val="dk1"/>
          </a:fillRef>
          <a:effectRef idx="1">
            <a:schemeClr val="dk1"/>
          </a:effectRef>
          <a:fontRef idx="minor">
            <a:schemeClr val="tx1"/>
          </a:fontRef>
        </p:style>
      </p:cxnSp>
      <p:sp>
        <p:nvSpPr>
          <p:cNvPr id="11" name="Rectangle 10"/>
          <p:cNvSpPr/>
          <p:nvPr/>
        </p:nvSpPr>
        <p:spPr>
          <a:xfrm>
            <a:off x="107504" y="4149080"/>
            <a:ext cx="1440160" cy="2286175"/>
          </a:xfrm>
          <a:prstGeom prst="rect">
            <a:avLst/>
          </a:prstGeom>
          <a:solidFill>
            <a:srgbClr val="92D05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200" dirty="0" smtClean="0"/>
              <a:t>ELEMENTS THAT HAVE TO BE PARALLEL </a:t>
            </a:r>
            <a:endParaRPr lang="en-IN" sz="1200" dirty="0"/>
          </a:p>
        </p:txBody>
      </p:sp>
      <p:sp>
        <p:nvSpPr>
          <p:cNvPr id="13" name="Rectangle 12"/>
          <p:cNvSpPr/>
          <p:nvPr/>
        </p:nvSpPr>
        <p:spPr>
          <a:xfrm>
            <a:off x="2151918" y="4091820"/>
            <a:ext cx="6884578" cy="2505532"/>
          </a:xfrm>
          <a:prstGeom prst="rect">
            <a:avLst/>
          </a:prstGeom>
          <a:solidFill>
            <a:srgbClr val="00B050"/>
          </a:solidFill>
          <a:ln>
            <a:solidFill>
              <a:schemeClr val="bg1"/>
            </a:solidFill>
            <a:prstDash val="sysDot"/>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pPr marL="228600" indent="-228600">
              <a:buAutoNum type="arabicPeriod"/>
            </a:pPr>
            <a:r>
              <a:rPr lang="en-IN" sz="1000" b="1" u="sng" dirty="0" smtClean="0">
                <a:solidFill>
                  <a:schemeClr val="tx1"/>
                </a:solidFill>
              </a:rPr>
              <a:t>The </a:t>
            </a:r>
            <a:r>
              <a:rPr lang="en-IN" sz="1000" b="1" u="sng" dirty="0">
                <a:solidFill>
                  <a:schemeClr val="tx1"/>
                </a:solidFill>
              </a:rPr>
              <a:t>Method of </a:t>
            </a:r>
            <a:r>
              <a:rPr lang="en-IN" sz="1000" b="1" u="sng" dirty="0" smtClean="0">
                <a:solidFill>
                  <a:schemeClr val="tx1"/>
                </a:solidFill>
              </a:rPr>
              <a:t>Reasoning</a:t>
            </a:r>
            <a:r>
              <a:rPr lang="en-US" sz="1000" dirty="0" smtClean="0">
                <a:solidFill>
                  <a:schemeClr val="tx1"/>
                </a:solidFill>
              </a:rPr>
              <a:t>: F</a:t>
            </a:r>
            <a:r>
              <a:rPr lang="en-IN" sz="1000" dirty="0" smtClean="0">
                <a:solidFill>
                  <a:schemeClr val="tx1"/>
                </a:solidFill>
              </a:rPr>
              <a:t>or example</a:t>
            </a:r>
            <a:r>
              <a:rPr lang="en-IN" sz="1000" dirty="0">
                <a:solidFill>
                  <a:schemeClr val="tx1"/>
                </a:solidFill>
              </a:rPr>
              <a:t>, causal reasoning or conditional </a:t>
            </a:r>
            <a:r>
              <a:rPr lang="en-IN" sz="1000" dirty="0" smtClean="0">
                <a:solidFill>
                  <a:schemeClr val="tx1"/>
                </a:solidFill>
              </a:rPr>
              <a:t>reasoning</a:t>
            </a:r>
          </a:p>
          <a:p>
            <a:pPr marL="228600" indent="-228600">
              <a:buAutoNum type="arabicPeriod"/>
            </a:pPr>
            <a:r>
              <a:rPr lang="en-US" sz="1000" b="1" u="sng" dirty="0" smtClean="0">
                <a:solidFill>
                  <a:schemeClr val="tx1"/>
                </a:solidFill>
              </a:rPr>
              <a:t>Match </a:t>
            </a:r>
            <a:r>
              <a:rPr lang="en-US" sz="1000" b="1" u="sng" dirty="0">
                <a:solidFill>
                  <a:schemeClr val="tx1"/>
                </a:solidFill>
              </a:rPr>
              <a:t>the conclusion </a:t>
            </a:r>
          </a:p>
          <a:p>
            <a:pPr marL="442913" lvl="1" indent="-177800">
              <a:buFontTx/>
              <a:buChar char="-"/>
            </a:pPr>
            <a:r>
              <a:rPr lang="en-IN" sz="1000" dirty="0">
                <a:solidFill>
                  <a:schemeClr val="tx1"/>
                </a:solidFill>
              </a:rPr>
              <a:t>Match the certainty level or intent of the conclusion in the stimulus, not necessarily the specific wording of the conclusion. For example, a stimulus conclusion containing absolutes (“must,” “never,” “always”) will be matched by a  conclusion in the correct answer choice using similar absolutes</a:t>
            </a:r>
          </a:p>
          <a:p>
            <a:pPr marL="442913" lvl="1" indent="-177800">
              <a:buFontTx/>
              <a:buChar char="-"/>
            </a:pPr>
            <a:r>
              <a:rPr lang="en-IN" sz="1000" dirty="0">
                <a:solidFill>
                  <a:schemeClr val="tx1"/>
                </a:solidFill>
              </a:rPr>
              <a:t>Do not eliminate answers just because the wording is not identical. For example, majority is the same as “more than half” or “most” </a:t>
            </a:r>
            <a:endParaRPr lang="en-IN" sz="1000" dirty="0" smtClean="0">
              <a:solidFill>
                <a:schemeClr val="tx1"/>
              </a:solidFill>
            </a:endParaRPr>
          </a:p>
          <a:p>
            <a:pPr marL="442913" lvl="1" indent="-177800">
              <a:buFontTx/>
              <a:buChar char="-"/>
            </a:pPr>
            <a:r>
              <a:rPr lang="en-IN" sz="1000" dirty="0" smtClean="0">
                <a:solidFill>
                  <a:schemeClr val="tx1"/>
                </a:solidFill>
              </a:rPr>
              <a:t>Presence </a:t>
            </a:r>
            <a:r>
              <a:rPr lang="en-IN" sz="1000" dirty="0">
                <a:solidFill>
                  <a:schemeClr val="tx1"/>
                </a:solidFill>
              </a:rPr>
              <a:t>of a negative term in the stimulus is not grounds for dismissing the answer when the stimulus has positive </a:t>
            </a:r>
            <a:r>
              <a:rPr lang="en-IN" sz="1000" dirty="0" smtClean="0">
                <a:solidFill>
                  <a:schemeClr val="tx1"/>
                </a:solidFill>
              </a:rPr>
              <a:t>language. For </a:t>
            </a:r>
            <a:r>
              <a:rPr lang="en-IN" sz="1000" dirty="0">
                <a:solidFill>
                  <a:schemeClr val="tx1"/>
                </a:solidFill>
              </a:rPr>
              <a:t>example, a conclusion could state, “</a:t>
            </a:r>
            <a:r>
              <a:rPr lang="en-IN" sz="1000" dirty="0" smtClean="0">
                <a:solidFill>
                  <a:schemeClr val="tx1"/>
                </a:solidFill>
              </a:rPr>
              <a:t>The councilmember </a:t>
            </a:r>
            <a:r>
              <a:rPr lang="en-IN" sz="1000" dirty="0">
                <a:solidFill>
                  <a:schemeClr val="tx1"/>
                </a:solidFill>
              </a:rPr>
              <a:t>must </a:t>
            </a:r>
            <a:r>
              <a:rPr lang="en-IN" sz="1000" dirty="0" smtClean="0">
                <a:solidFill>
                  <a:schemeClr val="tx1"/>
                </a:solidFill>
              </a:rPr>
              <a:t>be present </a:t>
            </a:r>
            <a:r>
              <a:rPr lang="en-IN" sz="1000" dirty="0">
                <a:solidFill>
                  <a:schemeClr val="tx1"/>
                </a:solidFill>
              </a:rPr>
              <a:t>at the meeting.” That conclusion </a:t>
            </a:r>
            <a:r>
              <a:rPr lang="en-IN" sz="1000" dirty="0" smtClean="0">
                <a:solidFill>
                  <a:schemeClr val="tx1"/>
                </a:solidFill>
              </a:rPr>
              <a:t>could just </a:t>
            </a:r>
            <a:r>
              <a:rPr lang="en-IN" sz="1000" dirty="0">
                <a:solidFill>
                  <a:schemeClr val="tx1"/>
                </a:solidFill>
              </a:rPr>
              <a:t>as easily have </a:t>
            </a:r>
            <a:r>
              <a:rPr lang="en-IN" sz="1000" dirty="0" smtClean="0">
                <a:solidFill>
                  <a:schemeClr val="tx1"/>
                </a:solidFill>
              </a:rPr>
              <a:t>been worded </a:t>
            </a:r>
            <a:r>
              <a:rPr lang="en-IN" sz="1000" dirty="0">
                <a:solidFill>
                  <a:schemeClr val="tx1"/>
                </a:solidFill>
              </a:rPr>
              <a:t>as, “The councilmember must not </a:t>
            </a:r>
            <a:r>
              <a:rPr lang="en-IN" sz="1000" dirty="0" smtClean="0">
                <a:solidFill>
                  <a:schemeClr val="tx1"/>
                </a:solidFill>
              </a:rPr>
              <a:t>be absent </a:t>
            </a:r>
            <a:r>
              <a:rPr lang="en-IN" sz="1000" dirty="0">
                <a:solidFill>
                  <a:schemeClr val="tx1"/>
                </a:solidFill>
              </a:rPr>
              <a:t>from the </a:t>
            </a:r>
            <a:r>
              <a:rPr lang="en-IN" sz="1000" dirty="0" smtClean="0">
                <a:solidFill>
                  <a:schemeClr val="tx1"/>
                </a:solidFill>
              </a:rPr>
              <a:t>meeting”</a:t>
            </a:r>
            <a:endParaRPr lang="en-IN" sz="1000" dirty="0">
              <a:solidFill>
                <a:schemeClr val="tx1"/>
              </a:solidFill>
            </a:endParaRPr>
          </a:p>
          <a:p>
            <a:pPr marL="176213" lvl="1" indent="-176213"/>
            <a:r>
              <a:rPr lang="en-IN" sz="1000" dirty="0" smtClean="0">
                <a:solidFill>
                  <a:schemeClr val="tx1"/>
                </a:solidFill>
              </a:rPr>
              <a:t>3. </a:t>
            </a:r>
            <a:r>
              <a:rPr lang="en-IN" sz="1000" b="1" u="sng" dirty="0" smtClean="0">
                <a:solidFill>
                  <a:schemeClr val="tx1"/>
                </a:solidFill>
              </a:rPr>
              <a:t>Match the premise</a:t>
            </a:r>
          </a:p>
          <a:p>
            <a:pPr marL="176213" lvl="1" indent="-176213"/>
            <a:r>
              <a:rPr lang="en-IN" sz="1000" dirty="0" smtClean="0">
                <a:solidFill>
                  <a:schemeClr val="tx1"/>
                </a:solidFill>
              </a:rPr>
              <a:t>4. </a:t>
            </a:r>
            <a:r>
              <a:rPr lang="en-US" sz="1000" b="1" u="sng" dirty="0">
                <a:solidFill>
                  <a:schemeClr val="tx1"/>
                </a:solidFill>
              </a:rPr>
              <a:t>Validity of the </a:t>
            </a:r>
            <a:r>
              <a:rPr lang="en-US" sz="1000" b="1" u="sng" dirty="0" smtClean="0">
                <a:solidFill>
                  <a:schemeClr val="tx1"/>
                </a:solidFill>
              </a:rPr>
              <a:t>argument</a:t>
            </a:r>
            <a:r>
              <a:rPr lang="en-US" sz="1000" dirty="0" smtClean="0">
                <a:solidFill>
                  <a:schemeClr val="tx1"/>
                </a:solidFill>
              </a:rPr>
              <a:t>: </a:t>
            </a:r>
            <a:r>
              <a:rPr lang="en-IN" sz="1000" dirty="0" smtClean="0">
                <a:solidFill>
                  <a:schemeClr val="tx1"/>
                </a:solidFill>
              </a:rPr>
              <a:t>Always </a:t>
            </a:r>
            <a:r>
              <a:rPr lang="en-IN" sz="1000" dirty="0">
                <a:solidFill>
                  <a:schemeClr val="tx1"/>
                </a:solidFill>
              </a:rPr>
              <a:t>make sure to eliminate any answer choice that does not match the logical force (valid or invalid) of the argument</a:t>
            </a:r>
          </a:p>
          <a:p>
            <a:pPr marL="265113" lvl="1"/>
            <a:r>
              <a:rPr lang="en-US" sz="1000" dirty="0" smtClean="0">
                <a:solidFill>
                  <a:schemeClr val="tx1"/>
                </a:solidFill>
              </a:rPr>
              <a:t>   	</a:t>
            </a:r>
            <a:endParaRPr lang="en-US" sz="1000" dirty="0">
              <a:solidFill>
                <a:schemeClr val="tx1"/>
              </a:solidFill>
            </a:endParaRPr>
          </a:p>
          <a:p>
            <a:pPr marL="442913" lvl="1" indent="-177800">
              <a:buAutoNum type="arabicPeriod"/>
            </a:pPr>
            <a:endParaRPr lang="en-US" sz="1000" dirty="0">
              <a:solidFill>
                <a:schemeClr val="tx1"/>
              </a:solidFill>
            </a:endParaRPr>
          </a:p>
        </p:txBody>
      </p:sp>
      <p:cxnSp>
        <p:nvCxnSpPr>
          <p:cNvPr id="21" name="Elbow Connector 20"/>
          <p:cNvCxnSpPr>
            <a:stCxn id="11" idx="3"/>
          </p:cNvCxnSpPr>
          <p:nvPr/>
        </p:nvCxnSpPr>
        <p:spPr>
          <a:xfrm>
            <a:off x="1547664" y="5292168"/>
            <a:ext cx="604254" cy="3106"/>
          </a:xfrm>
          <a:prstGeom prst="bentConnector3">
            <a:avLst>
              <a:gd name="adj1" fmla="val 50000"/>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336864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PARALLEL REASONING </a:t>
            </a:r>
            <a:r>
              <a:rPr lang="en-US" dirty="0" smtClean="0"/>
              <a:t> - CONTINUED </a:t>
            </a:r>
            <a:endParaRPr lang="en-IN"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39256" y="655878"/>
            <a:ext cx="3596640" cy="5077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591"/>
          <a:stretch/>
        </p:blipFill>
        <p:spPr bwMode="auto">
          <a:xfrm>
            <a:off x="3635896" y="677650"/>
            <a:ext cx="3312368" cy="2103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21096" t="11030" r="34247" b="11344"/>
          <a:stretch/>
        </p:blipFill>
        <p:spPr bwMode="auto">
          <a:xfrm>
            <a:off x="3635896" y="2708920"/>
            <a:ext cx="3495603"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873185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NUMBERS AND PERCENTAGES – CONCEPT </a:t>
            </a:r>
            <a:endParaRPr lang="en-IN" dirty="0"/>
          </a:p>
        </p:txBody>
      </p:sp>
      <p:sp>
        <p:nvSpPr>
          <p:cNvPr id="6" name="Rectangle 5"/>
          <p:cNvSpPr/>
          <p:nvPr/>
        </p:nvSpPr>
        <p:spPr>
          <a:xfrm>
            <a:off x="107504" y="693385"/>
            <a:ext cx="8856984" cy="503368"/>
          </a:xfrm>
          <a:prstGeom prst="rect">
            <a:avLst/>
          </a:prstGeom>
          <a:solidFill>
            <a:srgbClr val="00B050"/>
          </a:solidFill>
          <a:ln>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r>
              <a:rPr lang="en-US" sz="1200" dirty="0" smtClean="0">
                <a:solidFill>
                  <a:schemeClr val="bg1"/>
                </a:solidFill>
              </a:rPr>
              <a:t>NUMBERS REPRESENT ABSOLUTE VALUES 	</a:t>
            </a:r>
            <a:endParaRPr lang="en-US" sz="1200" dirty="0">
              <a:solidFill>
                <a:schemeClr val="bg1"/>
              </a:solidFill>
            </a:endParaRPr>
          </a:p>
          <a:p>
            <a:r>
              <a:rPr lang="en-US" sz="1200" dirty="0" smtClean="0">
                <a:solidFill>
                  <a:schemeClr val="bg1"/>
                </a:solidFill>
              </a:rPr>
              <a:t>PERCENTAGES </a:t>
            </a:r>
            <a:r>
              <a:rPr lang="en-US" sz="1200" dirty="0">
                <a:solidFill>
                  <a:schemeClr val="bg1"/>
                </a:solidFill>
              </a:rPr>
              <a:t>REPRESENT </a:t>
            </a:r>
            <a:r>
              <a:rPr lang="en-US" sz="1200" dirty="0" smtClean="0">
                <a:solidFill>
                  <a:schemeClr val="bg1"/>
                </a:solidFill>
              </a:rPr>
              <a:t>FRACTIONS/PROPORTIONS </a:t>
            </a:r>
            <a:endParaRPr lang="en-IN" sz="1200" dirty="0">
              <a:solidFill>
                <a:schemeClr val="bg1"/>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2957173880"/>
              </p:ext>
            </p:extLst>
          </p:nvPr>
        </p:nvGraphicFramePr>
        <p:xfrm>
          <a:off x="107504" y="1631296"/>
          <a:ext cx="8856984" cy="3896360"/>
        </p:xfrm>
        <a:graphic>
          <a:graphicData uri="http://schemas.openxmlformats.org/drawingml/2006/table">
            <a:tbl>
              <a:tblPr firstRow="1" bandRow="1">
                <a:tableStyleId>{5C22544A-7EE6-4342-B048-85BDC9FD1C3A}</a:tableStyleId>
              </a:tblPr>
              <a:tblGrid>
                <a:gridCol w="2561938"/>
                <a:gridCol w="3293920"/>
                <a:gridCol w="3001126"/>
              </a:tblGrid>
              <a:tr h="370840">
                <a:tc gridSpan="2">
                  <a:txBody>
                    <a:bodyPr/>
                    <a:lstStyle/>
                    <a:p>
                      <a:r>
                        <a:rPr lang="en-US" sz="1000" dirty="0" smtClean="0"/>
                        <a:t>Common misconceptions</a:t>
                      </a:r>
                      <a:endParaRPr lang="en-IN" sz="1000" dirty="0"/>
                    </a:p>
                  </a:txBody>
                  <a:tcPr/>
                </a:tc>
                <a:tc hMerge="1">
                  <a:txBody>
                    <a:bodyPr/>
                    <a:lstStyle/>
                    <a:p>
                      <a:endParaRPr lang="en-IN" dirty="0"/>
                    </a:p>
                  </a:txBody>
                  <a:tcPr/>
                </a:tc>
                <a:tc>
                  <a:txBody>
                    <a:bodyPr/>
                    <a:lstStyle/>
                    <a:p>
                      <a:endParaRPr lang="en-IN" sz="1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dk1"/>
                          </a:solidFill>
                          <a:effectLst/>
                          <a:latin typeface="+mj-lt"/>
                          <a:ea typeface="+mn-ea"/>
                          <a:cs typeface="+mn-cs"/>
                        </a:rPr>
                        <a:t>Increasing percentages automatically leads to increasing numbers </a:t>
                      </a:r>
                      <a:r>
                        <a:rPr lang="en-US" sz="1000" b="1" kern="1200" dirty="0" smtClean="0">
                          <a:solidFill>
                            <a:srgbClr val="FFFF00"/>
                          </a:solidFill>
                          <a:effectLst/>
                          <a:latin typeface="+mj-lt"/>
                          <a:ea typeface="+mn-ea"/>
                          <a:cs typeface="+mn-cs"/>
                        </a:rPr>
                        <a:t>(depends on the size of the base)</a:t>
                      </a:r>
                      <a:endParaRPr lang="en-IN" sz="1000" b="1" kern="1200" dirty="0" smtClean="0">
                        <a:solidFill>
                          <a:srgbClr val="FFFF00"/>
                        </a:solidFill>
                        <a:effectLst/>
                        <a:latin typeface="+mj-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kern="1200" dirty="0" smtClean="0">
                          <a:solidFill>
                            <a:schemeClr val="dk1"/>
                          </a:solidFill>
                          <a:effectLst/>
                          <a:latin typeface="+mn-lt"/>
                          <a:ea typeface="+mn-ea"/>
                          <a:cs typeface="+mn-cs"/>
                        </a:rPr>
                        <a:t>Auto manufacturer X increased their United States market share from 10% last year to 25% this year. Therefore, Company X sold more cars in the United States this year than last.”</a:t>
                      </a:r>
                    </a:p>
                    <a:p>
                      <a:endParaRPr lang="en-IN" sz="1000" dirty="0"/>
                    </a:p>
                  </a:txBody>
                  <a:tcPr/>
                </a:tc>
                <a:tc>
                  <a:txBody>
                    <a:bodyPr/>
                    <a:lstStyle/>
                    <a:p>
                      <a:r>
                        <a:rPr lang="en-US" sz="1000" dirty="0" smtClean="0"/>
                        <a:t>                                           Last Year        This</a:t>
                      </a:r>
                      <a:r>
                        <a:rPr lang="en-US" sz="1000" baseline="0" dirty="0" smtClean="0"/>
                        <a:t> </a:t>
                      </a:r>
                      <a:r>
                        <a:rPr lang="en-US" sz="1000" dirty="0" smtClean="0"/>
                        <a:t>year</a:t>
                      </a:r>
                    </a:p>
                    <a:p>
                      <a:r>
                        <a:rPr lang="en-US" sz="1000" dirty="0" smtClean="0"/>
                        <a:t>Total</a:t>
                      </a:r>
                      <a:r>
                        <a:rPr lang="en-US" sz="1000" baseline="0" dirty="0" smtClean="0"/>
                        <a:t> # of cars sold            1000                200</a:t>
                      </a:r>
                    </a:p>
                    <a:p>
                      <a:r>
                        <a:rPr lang="en-US" sz="1000" baseline="0" dirty="0" smtClean="0"/>
                        <a:t>Market Share                      10%                 25%</a:t>
                      </a:r>
                    </a:p>
                    <a:p>
                      <a:r>
                        <a:rPr lang="en-US" sz="1000" baseline="0" dirty="0" smtClean="0"/>
                        <a:t>X’s total car sales                100                  50</a:t>
                      </a:r>
                      <a:endParaRPr lang="en-IN" sz="1000" dirty="0"/>
                    </a:p>
                  </a:txBody>
                  <a:tcPr/>
                </a:tc>
              </a:tr>
              <a:tr h="493032">
                <a:tc>
                  <a:txBody>
                    <a:bodyPr/>
                    <a:lstStyle/>
                    <a:p>
                      <a:pPr>
                        <a:lnSpc>
                          <a:spcPct val="115000"/>
                        </a:lnSpc>
                        <a:spcAft>
                          <a:spcPts val="0"/>
                        </a:spcAft>
                      </a:pPr>
                      <a:r>
                        <a:rPr lang="en-US" sz="1000" dirty="0">
                          <a:effectLst/>
                          <a:latin typeface="+mj-lt"/>
                          <a:ea typeface="Calibri"/>
                          <a:cs typeface="Times New Roman"/>
                        </a:rPr>
                        <a:t>Decreasing percentages automatically leads to decreasing numbers</a:t>
                      </a:r>
                      <a:endParaRPr lang="en-IN" sz="1000" dirty="0">
                        <a:effectLst/>
                        <a:latin typeface="+mj-lt"/>
                        <a:ea typeface="Calibri"/>
                        <a:cs typeface="Times New Roman"/>
                      </a:endParaRPr>
                    </a:p>
                    <a:p>
                      <a:pPr>
                        <a:lnSpc>
                          <a:spcPct val="115000"/>
                        </a:lnSpc>
                        <a:spcAft>
                          <a:spcPts val="0"/>
                        </a:spcAft>
                      </a:pPr>
                      <a:r>
                        <a:rPr lang="en-US" sz="1000" dirty="0">
                          <a:effectLst/>
                          <a:latin typeface="+mj-lt"/>
                          <a:ea typeface="Calibri"/>
                          <a:cs typeface="Times New Roman"/>
                        </a:rPr>
                        <a:t> </a:t>
                      </a:r>
                      <a:endParaRPr lang="en-IN" sz="1000" dirty="0">
                        <a:effectLst/>
                        <a:latin typeface="+mj-lt"/>
                        <a:ea typeface="Calibri"/>
                        <a:cs typeface="Times New Roman"/>
                      </a:endParaRPr>
                    </a:p>
                  </a:txBody>
                  <a:tcPr marL="68580" marR="68580" marT="0" marB="0"/>
                </a:tc>
                <a:tc>
                  <a:txBody>
                    <a:bodyPr/>
                    <a:lstStyle/>
                    <a:p>
                      <a:endParaRPr lang="en-IN" sz="1000" dirty="0"/>
                    </a:p>
                  </a:txBody>
                  <a:tcPr/>
                </a:tc>
                <a:tc>
                  <a:txBody>
                    <a:bodyPr/>
                    <a:lstStyle/>
                    <a:p>
                      <a:endParaRPr lang="en-IN" sz="1000" dirty="0"/>
                    </a:p>
                  </a:txBody>
                  <a:tcPr/>
                </a:tc>
              </a:tr>
              <a:tr h="370840">
                <a:tc>
                  <a:txBody>
                    <a:bodyPr/>
                    <a:lstStyle/>
                    <a:p>
                      <a:pPr>
                        <a:lnSpc>
                          <a:spcPct val="115000"/>
                        </a:lnSpc>
                        <a:spcAft>
                          <a:spcPts val="0"/>
                        </a:spcAft>
                      </a:pPr>
                      <a:r>
                        <a:rPr lang="en-US" sz="1000">
                          <a:effectLst/>
                          <a:latin typeface="+mj-lt"/>
                          <a:ea typeface="Calibri"/>
                          <a:cs typeface="Times New Roman"/>
                        </a:rPr>
                        <a:t>Increasing numbers automatically leads to increasing percentages</a:t>
                      </a:r>
                      <a:endParaRPr lang="en-IN" sz="1000">
                        <a:effectLst/>
                        <a:latin typeface="+mj-lt"/>
                        <a:ea typeface="Calibri"/>
                        <a:cs typeface="Times New Roman"/>
                      </a:endParaRPr>
                    </a:p>
                    <a:p>
                      <a:pPr>
                        <a:lnSpc>
                          <a:spcPct val="115000"/>
                        </a:lnSpc>
                        <a:spcAft>
                          <a:spcPts val="0"/>
                        </a:spcAft>
                      </a:pPr>
                      <a:r>
                        <a:rPr lang="en-US" sz="1000">
                          <a:effectLst/>
                          <a:latin typeface="+mj-lt"/>
                          <a:ea typeface="Calibri"/>
                          <a:cs typeface="Times New Roman"/>
                        </a:rPr>
                        <a:t> </a:t>
                      </a:r>
                      <a:endParaRPr lang="en-IN" sz="1000">
                        <a:effectLst/>
                        <a:latin typeface="+mj-lt"/>
                        <a:ea typeface="Calibri"/>
                        <a:cs typeface="Times New Roman"/>
                      </a:endParaRPr>
                    </a:p>
                  </a:txBody>
                  <a:tcPr marL="68580" marR="68580" marT="0" marB="0"/>
                </a:tc>
                <a:tc>
                  <a:txBody>
                    <a:bodyPr/>
                    <a:lstStyle/>
                    <a:p>
                      <a:r>
                        <a:rPr lang="en-IN" sz="1000" kern="1200" dirty="0" smtClean="0">
                          <a:solidFill>
                            <a:schemeClr val="dk1"/>
                          </a:solidFill>
                          <a:effectLst/>
                          <a:latin typeface="+mn-lt"/>
                          <a:ea typeface="+mn-ea"/>
                          <a:cs typeface="+mn-cs"/>
                        </a:rPr>
                        <a:t>The number of bicycle related accidents rose dramatically from last month to this month. Therefore, bicycle-related accidents must make up a greater percentage of all road accidents this month</a:t>
                      </a:r>
                      <a:endParaRPr lang="en-IN" sz="1000" dirty="0"/>
                    </a:p>
                  </a:txBody>
                  <a:tcPr/>
                </a:tc>
                <a:tc>
                  <a:txBody>
                    <a:bodyPr/>
                    <a:lstStyle/>
                    <a:p>
                      <a:r>
                        <a:rPr lang="en-US" sz="1000" dirty="0" smtClean="0"/>
                        <a:t>The total number of road accidents could</a:t>
                      </a:r>
                      <a:r>
                        <a:rPr lang="en-US" sz="1000" baseline="0" dirty="0" smtClean="0"/>
                        <a:t> have increased by a greater percentage; and hence, it is not necessary that the number of bicycle accidents make up a greater percentage of all road accidents </a:t>
                      </a:r>
                      <a:endParaRPr lang="en-IN" sz="1000" dirty="0"/>
                    </a:p>
                  </a:txBody>
                  <a:tcPr/>
                </a:tc>
              </a:tr>
              <a:tr h="370840">
                <a:tc>
                  <a:txBody>
                    <a:bodyPr/>
                    <a:lstStyle/>
                    <a:p>
                      <a:pPr>
                        <a:lnSpc>
                          <a:spcPct val="115000"/>
                        </a:lnSpc>
                        <a:spcAft>
                          <a:spcPts val="0"/>
                        </a:spcAft>
                      </a:pPr>
                      <a:r>
                        <a:rPr lang="en-US" sz="1000">
                          <a:effectLst/>
                          <a:latin typeface="+mj-lt"/>
                          <a:ea typeface="Calibri"/>
                          <a:cs typeface="Times New Roman"/>
                        </a:rPr>
                        <a:t>Decreasing numbers automatically leads to decreasing percentages</a:t>
                      </a:r>
                      <a:endParaRPr lang="en-IN" sz="1000">
                        <a:effectLst/>
                        <a:latin typeface="+mj-lt"/>
                        <a:ea typeface="Calibri"/>
                        <a:cs typeface="Times New Roman"/>
                      </a:endParaRPr>
                    </a:p>
                  </a:txBody>
                  <a:tcPr marL="68580" marR="68580" marT="0" marB="0"/>
                </a:tc>
                <a:tc>
                  <a:txBody>
                    <a:bodyPr/>
                    <a:lstStyle/>
                    <a:p>
                      <a:endParaRPr lang="en-IN" sz="1000" dirty="0"/>
                    </a:p>
                  </a:txBody>
                  <a:tcPr/>
                </a:tc>
                <a:tc>
                  <a:txBody>
                    <a:bodyPr/>
                    <a:lstStyle/>
                    <a:p>
                      <a:endParaRPr lang="en-IN" sz="1000" dirty="0"/>
                    </a:p>
                  </a:txBody>
                  <a:tcPr/>
                </a:tc>
              </a:tr>
              <a:tr h="370840">
                <a:tc>
                  <a:txBody>
                    <a:bodyPr/>
                    <a:lstStyle/>
                    <a:p>
                      <a:pPr>
                        <a:lnSpc>
                          <a:spcPct val="115000"/>
                        </a:lnSpc>
                        <a:spcAft>
                          <a:spcPts val="0"/>
                        </a:spcAft>
                      </a:pPr>
                      <a:r>
                        <a:rPr lang="en-IN" sz="1000" dirty="0">
                          <a:effectLst/>
                          <a:latin typeface="+mj-lt"/>
                          <a:ea typeface="Calibri"/>
                          <a:cs typeface="Times New Roman"/>
                        </a:rPr>
                        <a:t>Large numbers automatically mean large percentages, and small numbers automatically mean small percentages</a:t>
                      </a:r>
                    </a:p>
                  </a:txBody>
                  <a:tcPr marL="68580" marR="68580" marT="0" marB="0"/>
                </a:tc>
                <a:tc>
                  <a:txBody>
                    <a:bodyPr/>
                    <a:lstStyle/>
                    <a:p>
                      <a:r>
                        <a:rPr lang="en-IN" sz="1000" b="0" i="0" u="none" strike="noStrike" kern="1200" baseline="0" dirty="0" smtClean="0">
                          <a:solidFill>
                            <a:schemeClr val="dk1"/>
                          </a:solidFill>
                          <a:latin typeface="+mn-lt"/>
                          <a:ea typeface="+mn-ea"/>
                          <a:cs typeface="+mn-cs"/>
                        </a:rPr>
                        <a:t>In 2003, Porsche sold just over 18,000 cars in the United States. </a:t>
                      </a:r>
                      <a:endParaRPr lang="en-IN"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000" b="0" i="0" u="none" strike="noStrike" kern="1200" baseline="0" dirty="0" smtClean="0">
                          <a:solidFill>
                            <a:schemeClr val="dk1"/>
                          </a:solidFill>
                          <a:latin typeface="+mn-lt"/>
                          <a:ea typeface="+mn-ea"/>
                          <a:cs typeface="+mn-cs"/>
                        </a:rPr>
                        <a:t>While 18,000 is certainly a large number, it represented only about 1/5 of 20% of total U.S. car sales in 2003</a:t>
                      </a:r>
                      <a:endParaRPr lang="en-IN" sz="1000" dirty="0" smtClean="0"/>
                    </a:p>
                  </a:txBody>
                  <a:tcPr/>
                </a:tc>
              </a:tr>
              <a:tr h="370840">
                <a:tc>
                  <a:txBody>
                    <a:bodyPr/>
                    <a:lstStyle/>
                    <a:p>
                      <a:pPr>
                        <a:lnSpc>
                          <a:spcPct val="115000"/>
                        </a:lnSpc>
                        <a:spcAft>
                          <a:spcPts val="0"/>
                        </a:spcAft>
                      </a:pPr>
                      <a:r>
                        <a:rPr lang="en-IN" sz="1000" dirty="0">
                          <a:effectLst/>
                          <a:latin typeface="+mj-lt"/>
                          <a:ea typeface="Calibri"/>
                          <a:cs typeface="Times New Roman"/>
                        </a:rPr>
                        <a:t>Large percentages automatically mean </a:t>
                      </a:r>
                      <a:r>
                        <a:rPr lang="en-IN" sz="1000" dirty="0" smtClean="0">
                          <a:effectLst/>
                          <a:latin typeface="+mj-lt"/>
                          <a:ea typeface="Calibri"/>
                          <a:cs typeface="Times New Roman"/>
                        </a:rPr>
                        <a:t>large</a:t>
                      </a:r>
                      <a:r>
                        <a:rPr lang="en-IN" sz="1000" baseline="0" dirty="0" smtClean="0">
                          <a:effectLst/>
                          <a:latin typeface="+mj-lt"/>
                          <a:ea typeface="Calibri"/>
                          <a:cs typeface="Times New Roman"/>
                        </a:rPr>
                        <a:t> </a:t>
                      </a:r>
                      <a:r>
                        <a:rPr lang="en-IN" sz="1000" dirty="0" smtClean="0">
                          <a:effectLst/>
                          <a:latin typeface="+mj-lt"/>
                          <a:ea typeface="Calibri"/>
                          <a:cs typeface="Times New Roman"/>
                        </a:rPr>
                        <a:t>numbers</a:t>
                      </a:r>
                      <a:r>
                        <a:rPr lang="en-IN" sz="1000" dirty="0">
                          <a:effectLst/>
                          <a:latin typeface="+mj-lt"/>
                          <a:ea typeface="Calibri"/>
                          <a:cs typeface="Times New Roman"/>
                        </a:rPr>
                        <a:t>, and small percentages automatically mean small numbers</a:t>
                      </a:r>
                    </a:p>
                  </a:txBody>
                  <a:tcPr marL="68580" marR="68580" marT="0" marB="0"/>
                </a:tc>
                <a:tc>
                  <a:txBody>
                    <a:bodyPr/>
                    <a:lstStyle/>
                    <a:p>
                      <a:endParaRPr lang="en-IN" sz="1000" dirty="0"/>
                    </a:p>
                  </a:txBody>
                  <a:tcPr/>
                </a:tc>
                <a:tc>
                  <a:txBody>
                    <a:bodyPr/>
                    <a:lstStyle/>
                    <a:p>
                      <a:r>
                        <a:rPr lang="en-US" sz="1000" kern="1200" dirty="0" smtClean="0">
                          <a:solidFill>
                            <a:schemeClr val="dk1"/>
                          </a:solidFill>
                          <a:effectLst/>
                          <a:latin typeface="+mn-lt"/>
                          <a:ea typeface="+mn-ea"/>
                          <a:cs typeface="+mn-cs"/>
                        </a:rPr>
                        <a:t>90% of 5 vs. 20% of 100</a:t>
                      </a:r>
                      <a:endParaRPr lang="en-IN" sz="1000" dirty="0"/>
                    </a:p>
                  </a:txBody>
                  <a:tcPr/>
                </a:tc>
              </a:tr>
            </a:tbl>
          </a:graphicData>
        </a:graphic>
      </p:graphicFrame>
    </p:spTree>
    <p:extLst>
      <p:ext uri="{BB962C8B-B14F-4D97-AF65-F5344CB8AC3E}">
        <p14:creationId xmlns:p14="http://schemas.microsoft.com/office/powerpoint/2010/main" val="126145853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GMAT VERBAL REVIEW </a:t>
            </a:r>
            <a:endParaRPr lang="en-US" dirty="0"/>
          </a:p>
        </p:txBody>
      </p:sp>
      <p:sp>
        <p:nvSpPr>
          <p:cNvPr id="3" name="Subtitle 2"/>
          <p:cNvSpPr>
            <a:spLocks noGrp="1"/>
          </p:cNvSpPr>
          <p:nvPr>
            <p:ph type="subTitle" idx="1"/>
          </p:nvPr>
        </p:nvSpPr>
        <p:spPr>
          <a:xfrm>
            <a:off x="1403648" y="2420888"/>
            <a:ext cx="6400800" cy="1752600"/>
          </a:xfrm>
        </p:spPr>
        <p:txBody>
          <a:bodyPr>
            <a:normAutofit/>
          </a:bodyPr>
          <a:lstStyle/>
          <a:p>
            <a:r>
              <a:rPr lang="en-US" sz="5000" dirty="0" smtClean="0">
                <a:solidFill>
                  <a:schemeClr val="bg1"/>
                </a:solidFill>
              </a:rPr>
              <a:t>READING COMPREHENSION</a:t>
            </a:r>
            <a:endParaRPr lang="en-US" sz="5000" dirty="0">
              <a:solidFill>
                <a:schemeClr val="bg1"/>
              </a:solidFill>
            </a:endParaRPr>
          </a:p>
        </p:txBody>
      </p:sp>
    </p:spTree>
    <p:extLst>
      <p:ext uri="{BB962C8B-B14F-4D97-AF65-F5344CB8AC3E}">
        <p14:creationId xmlns:p14="http://schemas.microsoft.com/office/powerpoint/2010/main" val="253922738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3999" cy="620688"/>
          </a:xfrm>
        </p:spPr>
        <p:txBody>
          <a:bodyPr/>
          <a:lstStyle/>
          <a:p>
            <a:r>
              <a:rPr lang="en-US" dirty="0" smtClean="0"/>
              <a:t>ANALYZING AN RC PASSAGE </a:t>
            </a:r>
            <a:endParaRPr lang="en-US" dirty="0"/>
          </a:p>
        </p:txBody>
      </p:sp>
      <p:sp>
        <p:nvSpPr>
          <p:cNvPr id="4" name="Rounded Rectangle 3"/>
          <p:cNvSpPr/>
          <p:nvPr/>
        </p:nvSpPr>
        <p:spPr>
          <a:xfrm>
            <a:off x="179512" y="764704"/>
            <a:ext cx="3168352" cy="1224000"/>
          </a:xfrm>
          <a:prstGeom prst="roundRect">
            <a:avLst/>
          </a:prstGeom>
          <a:solidFill>
            <a:schemeClr val="accent1">
              <a:lumMod val="60000"/>
              <a:lumOff val="40000"/>
            </a:schemeClr>
          </a:solidFill>
          <a:ln w="5715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WHY is the author writing?</a:t>
            </a:r>
          </a:p>
          <a:p>
            <a:pPr algn="ctr"/>
            <a:endParaRPr lang="en-US" dirty="0"/>
          </a:p>
          <a:p>
            <a:r>
              <a:rPr lang="en-US" sz="1500" dirty="0" smtClean="0"/>
              <a:t>Is it to discuss an interpretation? </a:t>
            </a:r>
          </a:p>
          <a:p>
            <a:r>
              <a:rPr lang="en-US" sz="1500" dirty="0"/>
              <a:t>C</a:t>
            </a:r>
            <a:r>
              <a:rPr lang="en-US" sz="1500" dirty="0" smtClean="0"/>
              <a:t>ritique a study?</a:t>
            </a:r>
            <a:endParaRPr lang="en-US" sz="1500" dirty="0"/>
          </a:p>
        </p:txBody>
      </p:sp>
      <p:sp>
        <p:nvSpPr>
          <p:cNvPr id="5" name="Rounded Rectangle 4"/>
          <p:cNvSpPr/>
          <p:nvPr/>
        </p:nvSpPr>
        <p:spPr>
          <a:xfrm>
            <a:off x="179512" y="3837136"/>
            <a:ext cx="3168352" cy="1224000"/>
          </a:xfrm>
          <a:prstGeom prst="roundRect">
            <a:avLst/>
          </a:prstGeom>
          <a:solidFill>
            <a:schemeClr val="accent1">
              <a:lumMod val="60000"/>
              <a:lumOff val="40000"/>
            </a:schemeClr>
          </a:solidFill>
          <a:ln w="5715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WHAT is the main idea or primary purpose?</a:t>
            </a:r>
            <a:endParaRPr lang="en-US" dirty="0"/>
          </a:p>
        </p:txBody>
      </p:sp>
      <p:sp>
        <p:nvSpPr>
          <p:cNvPr id="6" name="Rounded Rectangle 5"/>
          <p:cNvSpPr/>
          <p:nvPr/>
        </p:nvSpPr>
        <p:spPr>
          <a:xfrm>
            <a:off x="179512" y="2300920"/>
            <a:ext cx="3168352" cy="1224000"/>
          </a:xfrm>
          <a:prstGeom prst="roundRect">
            <a:avLst/>
          </a:prstGeom>
          <a:solidFill>
            <a:schemeClr val="accent1">
              <a:lumMod val="60000"/>
              <a:lumOff val="40000"/>
            </a:schemeClr>
          </a:solidFill>
          <a:ln w="5715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dirty="0"/>
              <a:t>WHO is speaking? </a:t>
            </a:r>
            <a:endParaRPr lang="en-IN" dirty="0" smtClean="0"/>
          </a:p>
          <a:p>
            <a:endParaRPr lang="en-IN" dirty="0" smtClean="0"/>
          </a:p>
          <a:p>
            <a:r>
              <a:rPr lang="en-IN" sz="1500" dirty="0" smtClean="0"/>
              <a:t>Is </a:t>
            </a:r>
            <a:r>
              <a:rPr lang="en-IN" sz="1500" dirty="0"/>
              <a:t>the author showing his own point of view or critiquing an expert’s point of view? </a:t>
            </a:r>
          </a:p>
        </p:txBody>
      </p:sp>
      <p:sp>
        <p:nvSpPr>
          <p:cNvPr id="10" name="Rectangle 9"/>
          <p:cNvSpPr/>
          <p:nvPr/>
        </p:nvSpPr>
        <p:spPr>
          <a:xfrm>
            <a:off x="3491880" y="764704"/>
            <a:ext cx="216024" cy="58326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p:cNvSpPr/>
          <p:nvPr/>
        </p:nvSpPr>
        <p:spPr>
          <a:xfrm rot="5400000">
            <a:off x="1023062" y="3534439"/>
            <a:ext cx="5819790" cy="306035"/>
          </a:xfrm>
          <a:prstGeom prst="triangle">
            <a:avLst>
              <a:gd name="adj" fmla="val 524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Process 11"/>
          <p:cNvSpPr/>
          <p:nvPr/>
        </p:nvSpPr>
        <p:spPr>
          <a:xfrm>
            <a:off x="4283968" y="692696"/>
            <a:ext cx="4680520" cy="1211142"/>
          </a:xfrm>
          <a:prstGeom prst="flowChartProcess">
            <a:avLst/>
          </a:prstGeom>
          <a:solidFill>
            <a:schemeClr val="accent4">
              <a:lumMod val="20000"/>
              <a:lumOff val="80000"/>
            </a:scheme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tx1"/>
                </a:solidFill>
              </a:rPr>
              <a:t>ALWAYS BE MINDFUL OF THE SCOPE AND TOPIC</a:t>
            </a:r>
          </a:p>
          <a:p>
            <a:pPr marL="0" lvl="1"/>
            <a:endParaRPr lang="en-IN" sz="1100" dirty="0" smtClean="0">
              <a:solidFill>
                <a:schemeClr val="tx1"/>
              </a:solidFill>
            </a:endParaRPr>
          </a:p>
          <a:p>
            <a:pPr marL="0" lvl="1"/>
            <a:r>
              <a:rPr lang="en-IN" sz="1100" dirty="0" smtClean="0">
                <a:solidFill>
                  <a:schemeClr val="tx1"/>
                </a:solidFill>
              </a:rPr>
              <a:t>Topic </a:t>
            </a:r>
            <a:r>
              <a:rPr lang="en-IN" sz="1100" dirty="0">
                <a:solidFill>
                  <a:schemeClr val="tx1"/>
                </a:solidFill>
              </a:rPr>
              <a:t>and scope can often be determined in the </a:t>
            </a:r>
            <a:r>
              <a:rPr lang="en-IN" sz="1100" dirty="0" smtClean="0">
                <a:solidFill>
                  <a:schemeClr val="tx1"/>
                </a:solidFill>
              </a:rPr>
              <a:t>first/conclusion paragraph </a:t>
            </a:r>
            <a:r>
              <a:rPr lang="en-IN" sz="1100" dirty="0">
                <a:solidFill>
                  <a:schemeClr val="tx1"/>
                </a:solidFill>
              </a:rPr>
              <a:t>of a </a:t>
            </a:r>
            <a:r>
              <a:rPr lang="en-IN" sz="1100" dirty="0" smtClean="0">
                <a:solidFill>
                  <a:schemeClr val="tx1"/>
                </a:solidFill>
              </a:rPr>
              <a:t>passage</a:t>
            </a:r>
          </a:p>
          <a:p>
            <a:pPr marL="0" lvl="1"/>
            <a:endParaRPr lang="en-IN" sz="1100" dirty="0" smtClean="0">
              <a:solidFill>
                <a:schemeClr val="tx1"/>
              </a:solidFill>
            </a:endParaRPr>
          </a:p>
          <a:p>
            <a:endParaRPr lang="en-US" sz="1100" b="1" dirty="0" smtClean="0">
              <a:solidFill>
                <a:schemeClr val="tx1"/>
              </a:solidFill>
            </a:endParaRPr>
          </a:p>
        </p:txBody>
      </p:sp>
      <p:sp>
        <p:nvSpPr>
          <p:cNvPr id="13" name="Rounded Rectangle 12"/>
          <p:cNvSpPr/>
          <p:nvPr/>
        </p:nvSpPr>
        <p:spPr>
          <a:xfrm>
            <a:off x="164006" y="5373352"/>
            <a:ext cx="3168352" cy="1224000"/>
          </a:xfrm>
          <a:prstGeom prst="roundRect">
            <a:avLst/>
          </a:prstGeom>
          <a:solidFill>
            <a:schemeClr val="accent1">
              <a:lumMod val="60000"/>
              <a:lumOff val="40000"/>
            </a:schemeClr>
          </a:solidFill>
          <a:ln w="5715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WHAT is the tone or attitude of the author? </a:t>
            </a:r>
            <a:endParaRPr lang="en-US" dirty="0"/>
          </a:p>
        </p:txBody>
      </p:sp>
      <p:sp>
        <p:nvSpPr>
          <p:cNvPr id="14" name="Flowchart: Process 13"/>
          <p:cNvSpPr/>
          <p:nvPr/>
        </p:nvSpPr>
        <p:spPr>
          <a:xfrm>
            <a:off x="4283968" y="1903838"/>
            <a:ext cx="4680520" cy="3072432"/>
          </a:xfrm>
          <a:prstGeom prst="flowChartProcess">
            <a:avLst/>
          </a:prstGeom>
          <a:solidFill>
            <a:schemeClr val="accent4">
              <a:lumMod val="20000"/>
              <a:lumOff val="80000"/>
            </a:scheme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smtClean="0">
              <a:solidFill>
                <a:schemeClr val="tx1"/>
              </a:solidFill>
            </a:endParaRPr>
          </a:p>
          <a:p>
            <a:r>
              <a:rPr lang="en-US" sz="1300" b="1" dirty="0" smtClean="0">
                <a:solidFill>
                  <a:schemeClr val="tx1"/>
                </a:solidFill>
              </a:rPr>
              <a:t>SENTENCE STRUCTURE</a:t>
            </a:r>
            <a:endParaRPr lang="en-US" sz="1300" b="1" dirty="0">
              <a:solidFill>
                <a:schemeClr val="tx1"/>
              </a:solidFill>
            </a:endParaRPr>
          </a:p>
          <a:p>
            <a:pPr marL="0" lvl="1"/>
            <a:r>
              <a:rPr lang="en-US" sz="1100" b="1" dirty="0" smtClean="0">
                <a:solidFill>
                  <a:schemeClr val="tx1"/>
                </a:solidFill>
              </a:rPr>
              <a:t>WATCH OUT FOR TRANSITION TRIGGERS</a:t>
            </a:r>
          </a:p>
          <a:p>
            <a:pPr marL="363538" lvl="1" indent="-188913">
              <a:buFont typeface="Arial" pitchFamily="34" charset="0"/>
              <a:buChar char="•"/>
            </a:pPr>
            <a:r>
              <a:rPr lang="en-IN" sz="1100" dirty="0" smtClean="0">
                <a:solidFill>
                  <a:schemeClr val="tx1"/>
                </a:solidFill>
              </a:rPr>
              <a:t>Transition </a:t>
            </a:r>
            <a:r>
              <a:rPr lang="en-IN" sz="1100" dirty="0">
                <a:solidFill>
                  <a:schemeClr val="tx1"/>
                </a:solidFill>
              </a:rPr>
              <a:t>triggers change the tone or direction of a passage. They often represent a shift in view between two experts cited in a </a:t>
            </a:r>
            <a:r>
              <a:rPr lang="en-IN" sz="1100" dirty="0" smtClean="0">
                <a:solidFill>
                  <a:schemeClr val="tx1"/>
                </a:solidFill>
              </a:rPr>
              <a:t>passage</a:t>
            </a:r>
          </a:p>
          <a:p>
            <a:pPr marL="363538" lvl="1" indent="-188913">
              <a:buFont typeface="Arial" pitchFamily="34" charset="0"/>
              <a:buChar char="•"/>
            </a:pPr>
            <a:r>
              <a:rPr lang="en-IN" sz="1100" dirty="0" smtClean="0">
                <a:solidFill>
                  <a:schemeClr val="tx1"/>
                </a:solidFill>
              </a:rPr>
              <a:t>Examples </a:t>
            </a:r>
            <a:r>
              <a:rPr lang="en-IN" sz="1100" dirty="0">
                <a:solidFill>
                  <a:schemeClr val="tx1"/>
                </a:solidFill>
              </a:rPr>
              <a:t>of transition triggers include </a:t>
            </a:r>
            <a:r>
              <a:rPr lang="en-IN" sz="1100" dirty="0" smtClean="0">
                <a:solidFill>
                  <a:schemeClr val="tx1"/>
                </a:solidFill>
              </a:rPr>
              <a:t>however</a:t>
            </a:r>
            <a:r>
              <a:rPr lang="en-IN" sz="1100" dirty="0">
                <a:solidFill>
                  <a:schemeClr val="tx1"/>
                </a:solidFill>
              </a:rPr>
              <a:t>, but, </a:t>
            </a:r>
            <a:r>
              <a:rPr lang="en-IN" sz="1100" dirty="0" smtClean="0">
                <a:solidFill>
                  <a:schemeClr val="tx1"/>
                </a:solidFill>
              </a:rPr>
              <a:t>although, though, even though, notwithstanding, yet, despite, in spite of, on the one hand.. On the other hand, while, unlike</a:t>
            </a:r>
          </a:p>
          <a:p>
            <a:pPr marL="363538" lvl="1" indent="-188913">
              <a:buFont typeface="Arial" pitchFamily="34" charset="0"/>
              <a:buChar char="•"/>
            </a:pPr>
            <a:r>
              <a:rPr lang="en-IN" sz="1100" dirty="0">
                <a:solidFill>
                  <a:schemeClr val="tx1"/>
                </a:solidFill>
              </a:rPr>
              <a:t>A very common RC structure is for one expert or view to be introduced, and then, shortly thereafter, a contradictory expert or view is </a:t>
            </a:r>
            <a:r>
              <a:rPr lang="en-IN" sz="1100" dirty="0" smtClean="0">
                <a:solidFill>
                  <a:schemeClr val="tx1"/>
                </a:solidFill>
              </a:rPr>
              <a:t>presented</a:t>
            </a:r>
          </a:p>
          <a:p>
            <a:pPr marL="174625" lvl="1"/>
            <a:endParaRPr lang="en-IN" sz="1100" dirty="0" smtClean="0">
              <a:solidFill>
                <a:schemeClr val="tx1"/>
              </a:solidFill>
            </a:endParaRPr>
          </a:p>
          <a:p>
            <a:pPr marL="0" lvl="1"/>
            <a:r>
              <a:rPr lang="en-IN" sz="1100" b="1" dirty="0" smtClean="0">
                <a:solidFill>
                  <a:schemeClr val="tx1"/>
                </a:solidFill>
              </a:rPr>
              <a:t>IDEA CONTINUITY WORDS</a:t>
            </a:r>
          </a:p>
          <a:p>
            <a:pPr marL="363538" indent="-188913">
              <a:buFont typeface="Arial" pitchFamily="34" charset="0"/>
              <a:buChar char="•"/>
            </a:pPr>
            <a:r>
              <a:rPr lang="en-IN" sz="1100" dirty="0" smtClean="0">
                <a:solidFill>
                  <a:schemeClr val="tx1"/>
                </a:solidFill>
              </a:rPr>
              <a:t>Similarly, moreover, additionally, in the same way, likewise </a:t>
            </a:r>
          </a:p>
          <a:p>
            <a:endParaRPr lang="en-IN" sz="1100" b="1" dirty="0" smtClean="0">
              <a:solidFill>
                <a:schemeClr val="tx1"/>
              </a:solidFill>
            </a:endParaRPr>
          </a:p>
          <a:p>
            <a:r>
              <a:rPr lang="en-IN" sz="1100" b="1" dirty="0" smtClean="0">
                <a:solidFill>
                  <a:schemeClr val="tx1"/>
                </a:solidFill>
              </a:rPr>
              <a:t>CONCLUSION WORDS</a:t>
            </a:r>
          </a:p>
          <a:p>
            <a:pPr marL="363538" indent="-188913">
              <a:buFont typeface="Arial" pitchFamily="34" charset="0"/>
              <a:buChar char="•"/>
            </a:pPr>
            <a:r>
              <a:rPr lang="en-IN" sz="1100" dirty="0" smtClean="0">
                <a:solidFill>
                  <a:schemeClr val="tx1"/>
                </a:solidFill>
              </a:rPr>
              <a:t>Thus, therefore, hence, so, in summary, in conclusion </a:t>
            </a:r>
            <a:endParaRPr lang="en-US" sz="1100" b="1" dirty="0" smtClean="0">
              <a:solidFill>
                <a:schemeClr val="tx1"/>
              </a:solidFill>
            </a:endParaRPr>
          </a:p>
          <a:p>
            <a:endParaRPr lang="en-US" sz="1100" b="1" dirty="0">
              <a:solidFill>
                <a:schemeClr val="tx1"/>
              </a:solidFill>
            </a:endParaRPr>
          </a:p>
          <a:p>
            <a:endParaRPr lang="en-US" sz="1100" dirty="0">
              <a:solidFill>
                <a:schemeClr val="tx1"/>
              </a:solidFill>
            </a:endParaRPr>
          </a:p>
        </p:txBody>
      </p:sp>
      <p:sp>
        <p:nvSpPr>
          <p:cNvPr id="15" name="Flowchart: Process 14"/>
          <p:cNvSpPr/>
          <p:nvPr/>
        </p:nvSpPr>
        <p:spPr>
          <a:xfrm>
            <a:off x="4283968" y="4976270"/>
            <a:ext cx="4680520" cy="1796864"/>
          </a:xfrm>
          <a:prstGeom prst="flowChartProcess">
            <a:avLst/>
          </a:prstGeom>
          <a:solidFill>
            <a:schemeClr val="accent4">
              <a:lumMod val="20000"/>
              <a:lumOff val="80000"/>
            </a:scheme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sz="1100" b="1" dirty="0" smtClean="0">
              <a:solidFill>
                <a:schemeClr val="tx1"/>
              </a:solidFill>
            </a:endParaRPr>
          </a:p>
          <a:p>
            <a:endParaRPr lang="en-US" sz="1100" b="1" dirty="0" smtClean="0">
              <a:solidFill>
                <a:schemeClr val="tx1"/>
              </a:solidFill>
            </a:endParaRPr>
          </a:p>
          <a:p>
            <a:endParaRPr lang="en-US" sz="1100" b="1" dirty="0">
              <a:solidFill>
                <a:schemeClr val="tx1"/>
              </a:solidFill>
            </a:endParaRPr>
          </a:p>
          <a:p>
            <a:endParaRPr lang="en-US" sz="1100" b="1" dirty="0" smtClean="0">
              <a:solidFill>
                <a:schemeClr val="tx1"/>
              </a:solidFill>
            </a:endParaRPr>
          </a:p>
          <a:p>
            <a:endParaRPr lang="en-US" sz="1100" b="1" dirty="0">
              <a:solidFill>
                <a:schemeClr val="tx1"/>
              </a:solidFill>
            </a:endParaRPr>
          </a:p>
          <a:p>
            <a:r>
              <a:rPr lang="en-US" sz="1100" b="1" dirty="0" smtClean="0">
                <a:solidFill>
                  <a:schemeClr val="tx1"/>
                </a:solidFill>
              </a:rPr>
              <a:t>Remember that the tone or attitude of the passage is usually respectful, balanced and moderate, never going to extremes of praise nor criticism</a:t>
            </a:r>
          </a:p>
          <a:p>
            <a:endParaRPr lang="en-US" sz="1100" b="1" dirty="0">
              <a:solidFill>
                <a:schemeClr val="tx1"/>
              </a:solidFill>
            </a:endParaRPr>
          </a:p>
          <a:p>
            <a:r>
              <a:rPr lang="en-US" sz="1100" b="1" dirty="0" smtClean="0">
                <a:solidFill>
                  <a:schemeClr val="tx1"/>
                </a:solidFill>
              </a:rPr>
              <a:t>Avoid answer choices </a:t>
            </a:r>
            <a:r>
              <a:rPr lang="en-IN" sz="1100" b="1" dirty="0">
                <a:solidFill>
                  <a:schemeClr val="tx1"/>
                </a:solidFill>
              </a:rPr>
              <a:t>that are highly specific and unequivocal </a:t>
            </a:r>
            <a:r>
              <a:rPr lang="en-IN" sz="1100" b="1" dirty="0" smtClean="0">
                <a:solidFill>
                  <a:schemeClr val="tx1"/>
                </a:solidFill>
              </a:rPr>
              <a:t> </a:t>
            </a:r>
            <a:r>
              <a:rPr lang="en-IN" sz="1100" dirty="0" smtClean="0">
                <a:solidFill>
                  <a:schemeClr val="tx1"/>
                </a:solidFill>
              </a:rPr>
              <a:t>- </a:t>
            </a:r>
            <a:r>
              <a:rPr lang="en-IN" sz="1100" dirty="0">
                <a:solidFill>
                  <a:schemeClr val="tx1"/>
                </a:solidFill>
              </a:rPr>
              <a:t>always, most, everybody, all, complete and never </a:t>
            </a:r>
            <a:endParaRPr lang="en-IN" sz="1100" dirty="0" smtClean="0">
              <a:solidFill>
                <a:schemeClr val="tx1"/>
              </a:solidFill>
            </a:endParaRPr>
          </a:p>
          <a:p>
            <a:endParaRPr lang="en-US" sz="1100" b="1" dirty="0" smtClean="0">
              <a:solidFill>
                <a:schemeClr val="tx1"/>
              </a:solidFill>
            </a:endParaRPr>
          </a:p>
          <a:p>
            <a:r>
              <a:rPr lang="en-IN" sz="1100" b="1" dirty="0">
                <a:solidFill>
                  <a:schemeClr val="tx1"/>
                </a:solidFill>
              </a:rPr>
              <a:t>VAGUE, BROAD or GENERAL answers are often </a:t>
            </a:r>
            <a:r>
              <a:rPr lang="en-IN" sz="1100" b="1" dirty="0" smtClean="0">
                <a:solidFill>
                  <a:schemeClr val="tx1"/>
                </a:solidFill>
              </a:rPr>
              <a:t>best</a:t>
            </a:r>
            <a:r>
              <a:rPr lang="en-IN" sz="1100" dirty="0">
                <a:solidFill>
                  <a:schemeClr val="tx1"/>
                </a:solidFill>
              </a:rPr>
              <a:t> </a:t>
            </a:r>
            <a:r>
              <a:rPr lang="en-IN" sz="1100" dirty="0" smtClean="0">
                <a:solidFill>
                  <a:schemeClr val="tx1"/>
                </a:solidFill>
              </a:rPr>
              <a:t>- Look </a:t>
            </a:r>
            <a:r>
              <a:rPr lang="en-IN" sz="1100" dirty="0">
                <a:solidFill>
                  <a:schemeClr val="tx1"/>
                </a:solidFill>
              </a:rPr>
              <a:t>for signpost words such as perhaps, may, usually, sometimes, can and </a:t>
            </a:r>
            <a:r>
              <a:rPr lang="en-IN" sz="1100" dirty="0" smtClean="0">
                <a:solidFill>
                  <a:schemeClr val="tx1"/>
                </a:solidFill>
              </a:rPr>
              <a:t>some</a:t>
            </a:r>
            <a:endParaRPr lang="en-US" sz="1100" b="1" dirty="0">
              <a:solidFill>
                <a:schemeClr val="tx1"/>
              </a:solidFill>
            </a:endParaRPr>
          </a:p>
          <a:p>
            <a:endParaRPr lang="en-US" sz="1100" b="1" dirty="0" smtClean="0">
              <a:solidFill>
                <a:schemeClr val="tx1"/>
              </a:solidFill>
            </a:endParaRPr>
          </a:p>
          <a:p>
            <a:endParaRPr lang="en-US" sz="1100" b="1" dirty="0" smtClean="0">
              <a:solidFill>
                <a:schemeClr val="tx1"/>
              </a:solidFill>
            </a:endParaRPr>
          </a:p>
          <a:p>
            <a:endParaRPr lang="en-US" sz="1100" b="1" dirty="0" smtClean="0">
              <a:solidFill>
                <a:schemeClr val="tx1"/>
              </a:solidFill>
            </a:endParaRPr>
          </a:p>
          <a:p>
            <a:endParaRPr lang="en-US" sz="1100" dirty="0">
              <a:solidFill>
                <a:schemeClr val="tx1"/>
              </a:solidFill>
            </a:endParaRPr>
          </a:p>
        </p:txBody>
      </p:sp>
    </p:spTree>
    <p:extLst>
      <p:ext uri="{BB962C8B-B14F-4D97-AF65-F5344CB8AC3E}">
        <p14:creationId xmlns:p14="http://schemas.microsoft.com/office/powerpoint/2010/main" val="383275503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RC QUESTIONS </a:t>
            </a:r>
            <a:endParaRPr lang="en-US" b="1" dirty="0"/>
          </a:p>
        </p:txBody>
      </p:sp>
      <p:grpSp>
        <p:nvGrpSpPr>
          <p:cNvPr id="18" name="Group 17"/>
          <p:cNvGrpSpPr/>
          <p:nvPr/>
        </p:nvGrpSpPr>
        <p:grpSpPr>
          <a:xfrm>
            <a:off x="107504" y="692696"/>
            <a:ext cx="7992888" cy="720080"/>
            <a:chOff x="107504" y="692696"/>
            <a:chExt cx="8928991" cy="720080"/>
          </a:xfrm>
        </p:grpSpPr>
        <p:sp>
          <p:nvSpPr>
            <p:cNvPr id="4" name="Flowchart: Process 3"/>
            <p:cNvSpPr/>
            <p:nvPr/>
          </p:nvSpPr>
          <p:spPr>
            <a:xfrm>
              <a:off x="107504" y="692696"/>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bg1"/>
                  </a:solidFill>
                </a:rPr>
                <a:t>MAIN IDEA</a:t>
              </a:r>
              <a:endParaRPr lang="en-US" dirty="0">
                <a:solidFill>
                  <a:schemeClr val="bg1"/>
                </a:solidFill>
              </a:endParaRPr>
            </a:p>
          </p:txBody>
        </p:sp>
        <p:sp>
          <p:nvSpPr>
            <p:cNvPr id="10" name="Flowchart: Process 9"/>
            <p:cNvSpPr/>
            <p:nvPr/>
          </p:nvSpPr>
          <p:spPr>
            <a:xfrm>
              <a:off x="2483768" y="692696"/>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"Which of the following best states the central idea of the passage?"</a:t>
              </a:r>
              <a:br>
                <a:rPr lang="en-US" sz="1000" dirty="0">
                  <a:solidFill>
                    <a:schemeClr val="tx1"/>
                  </a:solidFill>
                </a:rPr>
              </a:br>
              <a:r>
                <a:rPr lang="en-US" sz="1000" dirty="0">
                  <a:solidFill>
                    <a:schemeClr val="tx1"/>
                  </a:solidFill>
                </a:rPr>
                <a:t>"Which of the following most accurately states the main idea of the passage?"</a:t>
              </a:r>
              <a:br>
                <a:rPr lang="en-US" sz="1000" dirty="0">
                  <a:solidFill>
                    <a:schemeClr val="tx1"/>
                  </a:solidFill>
                </a:rPr>
              </a:br>
              <a:r>
                <a:rPr lang="en-US" sz="1000" dirty="0">
                  <a:solidFill>
                    <a:schemeClr val="tx1"/>
                  </a:solidFill>
                </a:rPr>
                <a:t>"Which of the following is the principal topic of the passage</a:t>
              </a:r>
              <a:r>
                <a:rPr lang="en-US" sz="1000" dirty="0" smtClean="0">
                  <a:solidFill>
                    <a:schemeClr val="tx1"/>
                  </a:solidFill>
                </a:rPr>
                <a:t>?"</a:t>
              </a:r>
              <a:r>
                <a:rPr lang="en-US" sz="1000" dirty="0">
                  <a:solidFill>
                    <a:schemeClr val="tx1"/>
                  </a:solidFill>
                </a:rPr>
                <a:t/>
              </a:r>
              <a:br>
                <a:rPr lang="en-US" sz="1000" dirty="0">
                  <a:solidFill>
                    <a:schemeClr val="tx1"/>
                  </a:solidFill>
                </a:rPr>
              </a:br>
              <a:endParaRPr lang="en-US" sz="1000" dirty="0" smtClean="0">
                <a:solidFill>
                  <a:schemeClr val="tx1"/>
                </a:solidFill>
              </a:endParaRPr>
            </a:p>
          </p:txBody>
        </p:sp>
      </p:grpSp>
      <p:grpSp>
        <p:nvGrpSpPr>
          <p:cNvPr id="16" name="Group 15"/>
          <p:cNvGrpSpPr/>
          <p:nvPr/>
        </p:nvGrpSpPr>
        <p:grpSpPr>
          <a:xfrm>
            <a:off x="107504" y="2366090"/>
            <a:ext cx="7992888" cy="720080"/>
            <a:chOff x="107504" y="2348880"/>
            <a:chExt cx="8928991" cy="720080"/>
          </a:xfrm>
        </p:grpSpPr>
        <p:sp>
          <p:nvSpPr>
            <p:cNvPr id="5" name="Flowchart: Process 4"/>
            <p:cNvSpPr/>
            <p:nvPr/>
          </p:nvSpPr>
          <p:spPr>
            <a:xfrm>
              <a:off x="107504" y="2348880"/>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bg1"/>
                  </a:solidFill>
                </a:rPr>
                <a:t>TITLE</a:t>
              </a:r>
              <a:endParaRPr lang="en-US" dirty="0">
                <a:solidFill>
                  <a:schemeClr val="bg1"/>
                </a:solidFill>
              </a:endParaRPr>
            </a:p>
          </p:txBody>
        </p:sp>
        <p:sp>
          <p:nvSpPr>
            <p:cNvPr id="11" name="Flowchart: Process 10"/>
            <p:cNvSpPr/>
            <p:nvPr/>
          </p:nvSpPr>
          <p:spPr>
            <a:xfrm>
              <a:off x="2483768" y="2348880"/>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"Which of the following titles best summarizes the passage as a whole?" </a:t>
              </a:r>
            </a:p>
          </p:txBody>
        </p:sp>
      </p:grpSp>
      <p:grpSp>
        <p:nvGrpSpPr>
          <p:cNvPr id="19" name="Group 18"/>
          <p:cNvGrpSpPr/>
          <p:nvPr/>
        </p:nvGrpSpPr>
        <p:grpSpPr>
          <a:xfrm>
            <a:off x="107504" y="3202787"/>
            <a:ext cx="7992888" cy="720080"/>
            <a:chOff x="107504" y="3673826"/>
            <a:chExt cx="8928991" cy="720080"/>
          </a:xfrm>
        </p:grpSpPr>
        <p:sp>
          <p:nvSpPr>
            <p:cNvPr id="6" name="Flowchart: Process 5"/>
            <p:cNvSpPr/>
            <p:nvPr/>
          </p:nvSpPr>
          <p:spPr>
            <a:xfrm>
              <a:off x="107504" y="3673826"/>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SPECIFIC DETAIL/TARGET </a:t>
              </a:r>
              <a:endParaRPr lang="en-US" dirty="0">
                <a:solidFill>
                  <a:schemeClr val="bg1"/>
                </a:solidFill>
              </a:endParaRPr>
            </a:p>
          </p:txBody>
        </p:sp>
        <p:sp>
          <p:nvSpPr>
            <p:cNvPr id="12" name="Flowchart: Process 11"/>
            <p:cNvSpPr/>
            <p:nvPr/>
          </p:nvSpPr>
          <p:spPr>
            <a:xfrm>
              <a:off x="2483768" y="3673826"/>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"According to the passage,...."</a:t>
              </a:r>
              <a:br>
                <a:rPr lang="en-US" sz="1000" dirty="0">
                  <a:solidFill>
                    <a:schemeClr val="tx1"/>
                  </a:solidFill>
                </a:rPr>
              </a:br>
              <a:r>
                <a:rPr lang="en-US" sz="1000" dirty="0">
                  <a:solidFill>
                    <a:schemeClr val="tx1"/>
                  </a:solidFill>
                </a:rPr>
                <a:t>"The passage states that ...." </a:t>
              </a:r>
            </a:p>
          </p:txBody>
        </p:sp>
      </p:grpSp>
      <p:grpSp>
        <p:nvGrpSpPr>
          <p:cNvPr id="20" name="Group 19"/>
          <p:cNvGrpSpPr/>
          <p:nvPr/>
        </p:nvGrpSpPr>
        <p:grpSpPr>
          <a:xfrm>
            <a:off x="107504" y="4039484"/>
            <a:ext cx="7992888" cy="740456"/>
            <a:chOff x="107504" y="4667536"/>
            <a:chExt cx="8928991" cy="740456"/>
          </a:xfrm>
        </p:grpSpPr>
        <p:sp>
          <p:nvSpPr>
            <p:cNvPr id="7" name="Flowchart: Process 6"/>
            <p:cNvSpPr/>
            <p:nvPr/>
          </p:nvSpPr>
          <p:spPr>
            <a:xfrm>
              <a:off x="107504" y="4687912"/>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INFERENCE</a:t>
              </a:r>
              <a:endParaRPr lang="en-US" dirty="0">
                <a:solidFill>
                  <a:schemeClr val="bg1"/>
                </a:solidFill>
              </a:endParaRPr>
            </a:p>
          </p:txBody>
        </p:sp>
        <p:sp>
          <p:nvSpPr>
            <p:cNvPr id="13" name="Flowchart: Process 12"/>
            <p:cNvSpPr/>
            <p:nvPr/>
          </p:nvSpPr>
          <p:spPr>
            <a:xfrm>
              <a:off x="2483768" y="4667536"/>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"It can be inferred that the author makes which of the following assumptions?"</a:t>
              </a:r>
              <a:br>
                <a:rPr lang="en-US" sz="1000" dirty="0">
                  <a:solidFill>
                    <a:schemeClr val="tx1"/>
                  </a:solidFill>
                </a:rPr>
              </a:br>
              <a:r>
                <a:rPr lang="en-US" sz="1000" dirty="0">
                  <a:solidFill>
                    <a:schemeClr val="tx1"/>
                  </a:solidFill>
                </a:rPr>
                <a:t>"Which is an assumption underlying the last sentence of the passage?"</a:t>
              </a:r>
              <a:br>
                <a:rPr lang="en-US" sz="1000" dirty="0">
                  <a:solidFill>
                    <a:schemeClr val="tx1"/>
                  </a:solidFill>
                </a:rPr>
              </a:br>
              <a:r>
                <a:rPr lang="en-US" sz="1000" dirty="0">
                  <a:solidFill>
                    <a:schemeClr val="tx1"/>
                  </a:solidFill>
                </a:rPr>
                <a:t>"Which of the following, if true, would most strengthen the hypothesis mentioned in lines 17-19?"</a:t>
              </a:r>
              <a:br>
                <a:rPr lang="en-US" sz="1000" dirty="0">
                  <a:solidFill>
                    <a:schemeClr val="tx1"/>
                  </a:solidFill>
                </a:rPr>
              </a:br>
              <a:r>
                <a:rPr lang="en-US" sz="1000" dirty="0">
                  <a:solidFill>
                    <a:schemeClr val="tx1"/>
                  </a:solidFill>
                </a:rPr>
                <a:t>"With which of the following statements regarding chaos theory would the author be most likely to agree?" </a:t>
              </a:r>
            </a:p>
          </p:txBody>
        </p:sp>
      </p:grpSp>
      <p:grpSp>
        <p:nvGrpSpPr>
          <p:cNvPr id="21" name="Group 20"/>
          <p:cNvGrpSpPr/>
          <p:nvPr/>
        </p:nvGrpSpPr>
        <p:grpSpPr>
          <a:xfrm>
            <a:off x="107504" y="4896557"/>
            <a:ext cx="7992888" cy="720080"/>
            <a:chOff x="107504" y="5661248"/>
            <a:chExt cx="8928991" cy="720080"/>
          </a:xfrm>
        </p:grpSpPr>
        <p:sp>
          <p:nvSpPr>
            <p:cNvPr id="8" name="Flowchart: Process 7"/>
            <p:cNvSpPr/>
            <p:nvPr/>
          </p:nvSpPr>
          <p:spPr>
            <a:xfrm>
              <a:off x="107504" y="5661248"/>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TONE/ATTITUDE</a:t>
              </a:r>
              <a:endParaRPr lang="en-US" dirty="0">
                <a:solidFill>
                  <a:schemeClr val="bg1"/>
                </a:solidFill>
              </a:endParaRPr>
            </a:p>
          </p:txBody>
        </p:sp>
        <p:sp>
          <p:nvSpPr>
            <p:cNvPr id="14" name="Flowchart: Process 13"/>
            <p:cNvSpPr/>
            <p:nvPr/>
          </p:nvSpPr>
          <p:spPr>
            <a:xfrm>
              <a:off x="2483768" y="5661248"/>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"The author's attitude towards Morgan's theory could best be described as one of ..." </a:t>
              </a:r>
            </a:p>
          </p:txBody>
        </p:sp>
      </p:grpSp>
      <p:grpSp>
        <p:nvGrpSpPr>
          <p:cNvPr id="17" name="Group 16"/>
          <p:cNvGrpSpPr/>
          <p:nvPr/>
        </p:nvGrpSpPr>
        <p:grpSpPr>
          <a:xfrm>
            <a:off x="107504" y="1529393"/>
            <a:ext cx="7992888" cy="720080"/>
            <a:chOff x="107504" y="1484784"/>
            <a:chExt cx="8928991" cy="720080"/>
          </a:xfrm>
        </p:grpSpPr>
        <p:sp>
          <p:nvSpPr>
            <p:cNvPr id="9" name="Flowchart: Process 8"/>
            <p:cNvSpPr/>
            <p:nvPr/>
          </p:nvSpPr>
          <p:spPr>
            <a:xfrm>
              <a:off x="107504" y="1484784"/>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bg1"/>
                  </a:solidFill>
                </a:rPr>
                <a:t>PRIMARY PURPOSE</a:t>
              </a:r>
              <a:endParaRPr lang="en-US" dirty="0">
                <a:solidFill>
                  <a:schemeClr val="bg1"/>
                </a:solidFill>
              </a:endParaRPr>
            </a:p>
          </p:txBody>
        </p:sp>
        <p:sp>
          <p:nvSpPr>
            <p:cNvPr id="15" name="Flowchart: Process 14"/>
            <p:cNvSpPr/>
            <p:nvPr/>
          </p:nvSpPr>
          <p:spPr>
            <a:xfrm>
              <a:off x="2483768" y="1484784"/>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solidFill>
                    <a:schemeClr val="tx1"/>
                  </a:solidFill>
                </a:rPr>
                <a:t>"</a:t>
              </a:r>
              <a:r>
                <a:rPr lang="en-US" sz="1000" dirty="0">
                  <a:solidFill>
                    <a:schemeClr val="tx1"/>
                  </a:solidFill>
                </a:rPr>
                <a:t>The primary focus of this passage is on which of the following?"</a:t>
              </a:r>
              <a:br>
                <a:rPr lang="en-US" sz="1000" dirty="0">
                  <a:solidFill>
                    <a:schemeClr val="tx1"/>
                  </a:solidFill>
                </a:rPr>
              </a:br>
              <a:r>
                <a:rPr lang="en-US" sz="1000" dirty="0">
                  <a:solidFill>
                    <a:schemeClr val="tx1"/>
                  </a:solidFill>
                </a:rPr>
                <a:t>"The main concern of the passage is to..."</a:t>
              </a:r>
              <a:br>
                <a:rPr lang="en-US" sz="1000" dirty="0">
                  <a:solidFill>
                    <a:schemeClr val="tx1"/>
                  </a:solidFill>
                </a:rPr>
              </a:br>
              <a:r>
                <a:rPr lang="en-US" sz="1000" dirty="0">
                  <a:solidFill>
                    <a:schemeClr val="tx1"/>
                  </a:solidFill>
                </a:rPr>
                <a:t>"In the passage, the author is primarily interested in...."</a:t>
              </a:r>
              <a:br>
                <a:rPr lang="en-US" sz="1000" dirty="0">
                  <a:solidFill>
                    <a:schemeClr val="tx1"/>
                  </a:solidFill>
                </a:rPr>
              </a:br>
              <a:r>
                <a:rPr lang="en-US" sz="1000" dirty="0">
                  <a:solidFill>
                    <a:schemeClr val="tx1"/>
                  </a:solidFill>
                </a:rPr>
                <a:t>"The passage is chiefly concerned with..." </a:t>
              </a:r>
            </a:p>
          </p:txBody>
        </p:sp>
      </p:grpSp>
      <p:grpSp>
        <p:nvGrpSpPr>
          <p:cNvPr id="25" name="Group 24"/>
          <p:cNvGrpSpPr/>
          <p:nvPr/>
        </p:nvGrpSpPr>
        <p:grpSpPr>
          <a:xfrm>
            <a:off x="107504" y="5733256"/>
            <a:ext cx="7992888" cy="720080"/>
            <a:chOff x="107504" y="5733256"/>
            <a:chExt cx="8928991" cy="720080"/>
          </a:xfrm>
        </p:grpSpPr>
        <p:sp>
          <p:nvSpPr>
            <p:cNvPr id="23" name="Flowchart: Process 22"/>
            <p:cNvSpPr/>
            <p:nvPr/>
          </p:nvSpPr>
          <p:spPr>
            <a:xfrm>
              <a:off x="107504" y="5733256"/>
              <a:ext cx="2088232" cy="720080"/>
            </a:xfrm>
            <a:prstGeom prst="flowChartProcess">
              <a:avLst/>
            </a:prstGeom>
            <a:solidFill>
              <a:schemeClr val="accent1">
                <a:lumMod val="60000"/>
                <a:lumOff val="40000"/>
              </a:schemeClr>
            </a:solidFill>
            <a:ln>
              <a:solidFill>
                <a:schemeClr val="bg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STRUCTURE/</a:t>
              </a:r>
            </a:p>
            <a:p>
              <a:pPr algn="ctr"/>
              <a:r>
                <a:rPr lang="en-US" dirty="0" smtClean="0">
                  <a:solidFill>
                    <a:schemeClr val="bg1"/>
                  </a:solidFill>
                </a:rPr>
                <a:t>ORGANIZATION </a:t>
              </a:r>
              <a:endParaRPr lang="en-US" dirty="0">
                <a:solidFill>
                  <a:schemeClr val="bg1"/>
                </a:solidFill>
              </a:endParaRPr>
            </a:p>
          </p:txBody>
        </p:sp>
        <p:sp>
          <p:nvSpPr>
            <p:cNvPr id="24" name="Flowchart: Process 23"/>
            <p:cNvSpPr/>
            <p:nvPr/>
          </p:nvSpPr>
          <p:spPr>
            <a:xfrm>
              <a:off x="2483768" y="5733256"/>
              <a:ext cx="6552727" cy="720080"/>
            </a:xfrm>
            <a:prstGeom prst="flowChartProcess">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a:solidFill>
                    <a:schemeClr val="tx1"/>
                  </a:solidFill>
                </a:rPr>
                <a:t>"Which of the following best describes the organization of the passage?"</a:t>
              </a:r>
              <a:br>
                <a:rPr lang="en-US" sz="1000" dirty="0">
                  <a:solidFill>
                    <a:schemeClr val="tx1"/>
                  </a:solidFill>
                </a:rPr>
              </a:br>
              <a:r>
                <a:rPr lang="en-US" sz="1000" dirty="0">
                  <a:solidFill>
                    <a:schemeClr val="tx1"/>
                  </a:solidFill>
                </a:rPr>
                <a:t>"Which of the following best describes the organization of the first paragraph of the passage?"</a:t>
              </a:r>
              <a:br>
                <a:rPr lang="en-US" sz="1000" dirty="0">
                  <a:solidFill>
                    <a:schemeClr val="tx1"/>
                  </a:solidFill>
                </a:rPr>
              </a:br>
              <a:r>
                <a:rPr lang="en-US" sz="1000" dirty="0">
                  <a:solidFill>
                    <a:schemeClr val="tx1"/>
                  </a:solidFill>
                </a:rPr>
                <a:t>"One function of the third paragraph is to...." </a:t>
              </a:r>
            </a:p>
          </p:txBody>
        </p:sp>
      </p:grpSp>
      <p:sp>
        <p:nvSpPr>
          <p:cNvPr id="26" name="Rectangle 25"/>
          <p:cNvSpPr/>
          <p:nvPr/>
        </p:nvSpPr>
        <p:spPr>
          <a:xfrm>
            <a:off x="8172400" y="692696"/>
            <a:ext cx="8640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FREQUENT</a:t>
            </a:r>
            <a:endParaRPr lang="en-US" sz="1000" dirty="0"/>
          </a:p>
        </p:txBody>
      </p:sp>
      <p:sp>
        <p:nvSpPr>
          <p:cNvPr id="27" name="Rectangle 26"/>
          <p:cNvSpPr/>
          <p:nvPr/>
        </p:nvSpPr>
        <p:spPr>
          <a:xfrm>
            <a:off x="8172400" y="1556792"/>
            <a:ext cx="8640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FREQUENT</a:t>
            </a:r>
            <a:endParaRPr lang="en-US" sz="1000" dirty="0"/>
          </a:p>
        </p:txBody>
      </p:sp>
      <p:sp>
        <p:nvSpPr>
          <p:cNvPr id="28" name="Rectangle 27"/>
          <p:cNvSpPr/>
          <p:nvPr/>
        </p:nvSpPr>
        <p:spPr>
          <a:xfrm>
            <a:off x="8172400" y="3202787"/>
            <a:ext cx="8640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FREQUENT</a:t>
            </a:r>
            <a:endParaRPr lang="en-US" sz="1000" dirty="0"/>
          </a:p>
        </p:txBody>
      </p:sp>
    </p:spTree>
    <p:extLst>
      <p:ext uri="{BB962C8B-B14F-4D97-AF65-F5344CB8AC3E}">
        <p14:creationId xmlns:p14="http://schemas.microsoft.com/office/powerpoint/2010/main" val="21868378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RC QUESTIONS – STRATEGY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374429017"/>
              </p:ext>
            </p:extLst>
          </p:nvPr>
        </p:nvGraphicFramePr>
        <p:xfrm>
          <a:off x="35496" y="692696"/>
          <a:ext cx="9001000" cy="6141520"/>
        </p:xfrm>
        <a:graphic>
          <a:graphicData uri="http://schemas.openxmlformats.org/drawingml/2006/table">
            <a:tbl>
              <a:tblPr firstRow="1" bandRow="1">
                <a:tableStyleId>{5C22544A-7EE6-4342-B048-85BDC9FD1C3A}</a:tableStyleId>
              </a:tblPr>
              <a:tblGrid>
                <a:gridCol w="2286693"/>
                <a:gridCol w="6714307"/>
              </a:tblGrid>
              <a:tr h="327560">
                <a:tc>
                  <a:txBody>
                    <a:bodyPr/>
                    <a:lstStyle/>
                    <a:p>
                      <a:r>
                        <a:rPr lang="en-US" sz="1100" dirty="0" smtClean="0"/>
                        <a:t>Type</a:t>
                      </a:r>
                      <a:r>
                        <a:rPr lang="en-US" sz="1100" baseline="0" dirty="0" smtClean="0"/>
                        <a:t> of question</a:t>
                      </a:r>
                      <a:endParaRPr lang="en-US" sz="1100" dirty="0"/>
                    </a:p>
                  </a:txBody>
                  <a:tcPr/>
                </a:tc>
                <a:tc>
                  <a:txBody>
                    <a:bodyPr/>
                    <a:lstStyle/>
                    <a:p>
                      <a:r>
                        <a:rPr lang="en-US" sz="1100" dirty="0" smtClean="0"/>
                        <a:t>Strategy </a:t>
                      </a:r>
                      <a:endParaRPr lang="en-US" sz="1100" dirty="0"/>
                    </a:p>
                  </a:txBody>
                  <a:tcPr/>
                </a:tc>
              </a:tr>
              <a:tr h="1616656">
                <a:tc>
                  <a:txBody>
                    <a:bodyPr/>
                    <a:lstStyle/>
                    <a:p>
                      <a:r>
                        <a:rPr lang="en-US" sz="1100" b="1" dirty="0" smtClean="0"/>
                        <a:t>Main idea</a:t>
                      </a:r>
                    </a:p>
                  </a:txBody>
                  <a:tcPr/>
                </a:tc>
                <a:tc>
                  <a:txBody>
                    <a:bodyPr/>
                    <a:lstStyle/>
                    <a:p>
                      <a:r>
                        <a:rPr lang="en-US" sz="1100" kern="1200" dirty="0" smtClean="0">
                          <a:solidFill>
                            <a:schemeClr val="dk1"/>
                          </a:solidFill>
                          <a:effectLst/>
                          <a:latin typeface="+mn-lt"/>
                          <a:ea typeface="+mn-ea"/>
                          <a:cs typeface="+mn-cs"/>
                        </a:rPr>
                        <a:t>Look in the first and last paragraphs for the main idea. Any </a:t>
                      </a:r>
                      <a:r>
                        <a:rPr lang="en-US" sz="1100" b="1" kern="1200" dirty="0" smtClean="0">
                          <a:solidFill>
                            <a:schemeClr val="dk1"/>
                          </a:solidFill>
                          <a:effectLst/>
                          <a:latin typeface="+mn-lt"/>
                          <a:ea typeface="+mn-ea"/>
                          <a:cs typeface="+mn-cs"/>
                        </a:rPr>
                        <a:t>conclusion words</a:t>
                      </a:r>
                      <a:r>
                        <a:rPr lang="en-US" sz="1100" kern="1200" dirty="0" smtClean="0">
                          <a:solidFill>
                            <a:schemeClr val="dk1"/>
                          </a:solidFill>
                          <a:effectLst/>
                          <a:latin typeface="+mn-lt"/>
                          <a:ea typeface="+mn-ea"/>
                          <a:cs typeface="+mn-cs"/>
                        </a:rPr>
                        <a:t> like </a:t>
                      </a:r>
                      <a:r>
                        <a:rPr lang="en-US" sz="1100" i="1" kern="1200" dirty="0" smtClean="0">
                          <a:solidFill>
                            <a:schemeClr val="dk1"/>
                          </a:solidFill>
                          <a:effectLst/>
                          <a:latin typeface="+mn-lt"/>
                          <a:ea typeface="+mn-ea"/>
                          <a:cs typeface="+mn-cs"/>
                        </a:rPr>
                        <a:t>therefore</a:t>
                      </a:r>
                      <a:r>
                        <a:rPr lang="en-US" sz="1100" kern="1200" dirty="0" smtClean="0">
                          <a:solidFill>
                            <a:schemeClr val="dk1"/>
                          </a:solidFill>
                          <a:effectLst/>
                          <a:latin typeface="+mn-lt"/>
                          <a:ea typeface="+mn-ea"/>
                          <a:cs typeface="+mn-cs"/>
                        </a:rPr>
                        <a:t>, </a:t>
                      </a:r>
                      <a:r>
                        <a:rPr lang="en-US" sz="1100" i="1" kern="1200" dirty="0" smtClean="0">
                          <a:solidFill>
                            <a:schemeClr val="dk1"/>
                          </a:solidFill>
                          <a:effectLst/>
                          <a:latin typeface="+mn-lt"/>
                          <a:ea typeface="+mn-ea"/>
                          <a:cs typeface="+mn-cs"/>
                        </a:rPr>
                        <a:t>thus</a:t>
                      </a:r>
                      <a:r>
                        <a:rPr lang="en-US" sz="1100" kern="1200" dirty="0" smtClean="0">
                          <a:solidFill>
                            <a:schemeClr val="dk1"/>
                          </a:solidFill>
                          <a:effectLst/>
                          <a:latin typeface="+mn-lt"/>
                          <a:ea typeface="+mn-ea"/>
                          <a:cs typeface="+mn-cs"/>
                        </a:rPr>
                        <a:t>, </a:t>
                      </a:r>
                      <a:r>
                        <a:rPr lang="en-US" sz="1100" i="1" kern="1200" dirty="0" smtClean="0">
                          <a:solidFill>
                            <a:schemeClr val="dk1"/>
                          </a:solidFill>
                          <a:effectLst/>
                          <a:latin typeface="+mn-lt"/>
                          <a:ea typeface="+mn-ea"/>
                          <a:cs typeface="+mn-cs"/>
                        </a:rPr>
                        <a:t>so</a:t>
                      </a:r>
                      <a:r>
                        <a:rPr lang="en-US" sz="1100" kern="1200" dirty="0" smtClean="0">
                          <a:solidFill>
                            <a:schemeClr val="dk1"/>
                          </a:solidFill>
                          <a:effectLst/>
                          <a:latin typeface="+mn-lt"/>
                          <a:ea typeface="+mn-ea"/>
                          <a:cs typeface="+mn-cs"/>
                        </a:rPr>
                        <a:t>, </a:t>
                      </a:r>
                      <a:r>
                        <a:rPr lang="en-US" sz="1100" i="1" kern="1200" dirty="0" smtClean="0">
                          <a:solidFill>
                            <a:schemeClr val="dk1"/>
                          </a:solidFill>
                          <a:effectLst/>
                          <a:latin typeface="+mn-lt"/>
                          <a:ea typeface="+mn-ea"/>
                          <a:cs typeface="+mn-cs"/>
                        </a:rPr>
                        <a:t>hence</a:t>
                      </a:r>
                      <a:r>
                        <a:rPr lang="en-US" sz="1100" kern="1200" dirty="0" smtClean="0">
                          <a:solidFill>
                            <a:schemeClr val="dk1"/>
                          </a:solidFill>
                          <a:effectLst/>
                          <a:latin typeface="+mn-lt"/>
                          <a:ea typeface="+mn-ea"/>
                          <a:cs typeface="+mn-cs"/>
                        </a:rPr>
                        <a:t>, etc. that you see are most likely introducing the main idea. The correct answer will say the same thing as it says in the text, but using different words. The Main Idea is not always stated explicitly in the passage – in fact, more likely than not, it is not stated explicitly. Therefore, in order to answer this type of question when it is more implicit:</a:t>
                      </a:r>
                      <a:br>
                        <a:rPr lang="en-US" sz="1100" kern="1200" dirty="0" smtClean="0">
                          <a:solidFill>
                            <a:schemeClr val="dk1"/>
                          </a:solidFill>
                          <a:effectLst/>
                          <a:latin typeface="+mn-lt"/>
                          <a:ea typeface="+mn-ea"/>
                          <a:cs typeface="+mn-cs"/>
                        </a:rPr>
                      </a:br>
                      <a:endParaRPr lang="en-US" sz="1100" kern="1200" dirty="0" smtClean="0">
                        <a:solidFill>
                          <a:schemeClr val="dk1"/>
                        </a:solidFill>
                        <a:effectLst/>
                        <a:latin typeface="+mn-lt"/>
                        <a:ea typeface="+mn-ea"/>
                        <a:cs typeface="+mn-cs"/>
                      </a:endParaRPr>
                    </a:p>
                    <a:p>
                      <a:pPr marL="171450" indent="-171450">
                        <a:buFontTx/>
                        <a:buChar char="-"/>
                      </a:pPr>
                      <a:r>
                        <a:rPr lang="en-US" sz="1100" kern="1200" dirty="0" smtClean="0">
                          <a:solidFill>
                            <a:schemeClr val="dk1"/>
                          </a:solidFill>
                          <a:effectLst/>
                          <a:latin typeface="+mn-lt"/>
                          <a:ea typeface="+mn-ea"/>
                          <a:cs typeface="+mn-cs"/>
                        </a:rPr>
                        <a:t>Re-read the first line of every passage, and the last line of the first and last paragraphs. This should give you the general structure or outline of the argument, with which you can answer the Main Idea question</a:t>
                      </a:r>
                    </a:p>
                    <a:p>
                      <a:pPr marL="171450" indent="-171450">
                        <a:buFontTx/>
                        <a:buChar char="-"/>
                      </a:pPr>
                      <a:r>
                        <a:rPr lang="en-US" sz="1100" kern="1200" dirty="0" smtClean="0">
                          <a:solidFill>
                            <a:schemeClr val="dk1"/>
                          </a:solidFill>
                          <a:effectLst/>
                          <a:latin typeface="+mn-lt"/>
                          <a:ea typeface="+mn-ea"/>
                          <a:cs typeface="+mn-cs"/>
                        </a:rPr>
                        <a:t>After determining the general structure or content of the argument, </a:t>
                      </a:r>
                      <a:r>
                        <a:rPr lang="en-US" sz="1100" b="1" kern="1200" dirty="0" smtClean="0">
                          <a:solidFill>
                            <a:schemeClr val="dk1"/>
                          </a:solidFill>
                          <a:effectLst/>
                          <a:latin typeface="+mn-lt"/>
                          <a:ea typeface="+mn-ea"/>
                          <a:cs typeface="+mn-cs"/>
                        </a:rPr>
                        <a:t>eliminate answer choices </a:t>
                      </a:r>
                      <a:r>
                        <a:rPr lang="en-US" sz="1100" kern="1200" dirty="0" smtClean="0">
                          <a:solidFill>
                            <a:schemeClr val="dk1"/>
                          </a:solidFill>
                          <a:effectLst/>
                          <a:latin typeface="+mn-lt"/>
                          <a:ea typeface="+mn-ea"/>
                          <a:cs typeface="+mn-cs"/>
                        </a:rPr>
                        <a:t>that are too extreme or  too broad or too specific, i.e. </a:t>
                      </a:r>
                      <a:r>
                        <a:rPr lang="en-US" sz="1100" b="1" kern="1200" dirty="0" smtClean="0">
                          <a:solidFill>
                            <a:schemeClr val="dk1"/>
                          </a:solidFill>
                          <a:effectLst/>
                          <a:latin typeface="+mn-lt"/>
                          <a:ea typeface="+mn-ea"/>
                          <a:cs typeface="+mn-cs"/>
                        </a:rPr>
                        <a:t>answer choices that go beyond the content of the passage, or that deal with content only discussed in one paragraph of the passage</a:t>
                      </a:r>
                    </a:p>
                  </a:txBody>
                  <a:tcPr/>
                </a:tc>
              </a:tr>
              <a:tr h="792088">
                <a:tc>
                  <a:txBody>
                    <a:bodyPr/>
                    <a:lstStyle/>
                    <a:p>
                      <a:r>
                        <a:rPr lang="en-US" sz="1100" b="1" dirty="0" smtClean="0"/>
                        <a:t>Primary purpose </a:t>
                      </a:r>
                      <a:r>
                        <a:rPr lang="en-US" sz="1100" b="1" kern="1200" dirty="0" smtClean="0">
                          <a:solidFill>
                            <a:schemeClr val="dk1"/>
                          </a:solidFill>
                          <a:effectLst/>
                          <a:latin typeface="+mn-lt"/>
                          <a:ea typeface="+mn-ea"/>
                          <a:cs typeface="+mn-cs"/>
                        </a:rPr>
                        <a:t/>
                      </a:r>
                      <a:br>
                        <a:rPr lang="en-US" sz="1100" b="1" kern="1200" dirty="0" smtClean="0">
                          <a:solidFill>
                            <a:schemeClr val="dk1"/>
                          </a:solidFill>
                          <a:effectLst/>
                          <a:latin typeface="+mn-lt"/>
                          <a:ea typeface="+mn-ea"/>
                          <a:cs typeface="+mn-cs"/>
                        </a:rPr>
                      </a:br>
                      <a:endParaRPr lang="en-US" sz="11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dk1"/>
                          </a:solidFill>
                          <a:effectLst/>
                          <a:latin typeface="+mn-lt"/>
                          <a:ea typeface="+mn-ea"/>
                          <a:cs typeface="+mn-cs"/>
                        </a:rPr>
                        <a:t>What is the author trying to do? What is his intention? If he is evaluating a theory, then the answer could be something like "Discuss an interpretation". Note that the correct answer would deal with "</a:t>
                      </a:r>
                      <a:r>
                        <a:rPr lang="en-US" sz="1100" i="1" kern="1200" dirty="0" smtClean="0">
                          <a:solidFill>
                            <a:schemeClr val="dk1"/>
                          </a:solidFill>
                          <a:effectLst/>
                          <a:latin typeface="+mn-lt"/>
                          <a:ea typeface="+mn-ea"/>
                          <a:cs typeface="+mn-cs"/>
                        </a:rPr>
                        <a:t>an</a:t>
                      </a:r>
                      <a:r>
                        <a:rPr lang="en-US" sz="1100" kern="1200" dirty="0" smtClean="0">
                          <a:solidFill>
                            <a:schemeClr val="dk1"/>
                          </a:solidFill>
                          <a:effectLst/>
                          <a:latin typeface="+mn-lt"/>
                          <a:ea typeface="+mn-ea"/>
                          <a:cs typeface="+mn-cs"/>
                        </a:rPr>
                        <a:t> interpretation", because the author is only dealing with </a:t>
                      </a:r>
                      <a:r>
                        <a:rPr lang="en-US" sz="1100" b="1" kern="1200" dirty="0" smtClean="0">
                          <a:solidFill>
                            <a:schemeClr val="dk1"/>
                          </a:solidFill>
                          <a:effectLst/>
                          <a:latin typeface="+mn-lt"/>
                          <a:ea typeface="+mn-ea"/>
                          <a:cs typeface="+mn-cs"/>
                        </a:rPr>
                        <a:t>one</a:t>
                      </a:r>
                      <a:r>
                        <a:rPr lang="en-US" sz="1100" kern="1200" dirty="0" smtClean="0">
                          <a:solidFill>
                            <a:schemeClr val="dk1"/>
                          </a:solidFill>
                          <a:effectLst/>
                          <a:latin typeface="+mn-lt"/>
                          <a:ea typeface="+mn-ea"/>
                          <a:cs typeface="+mn-cs"/>
                        </a:rPr>
                        <a:t> theory. If the Primary Purpose is to criticize 2 new books, then his intention or his primary purpose might be to “critique new studies“</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100" baseline="0" dirty="0" smtClean="0"/>
                        <a:t>Follow the same strategy as that used in determining the main idea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100" b="0" i="0" u="none" strike="noStrike" kern="1200" baseline="0" dirty="0" smtClean="0">
                          <a:solidFill>
                            <a:schemeClr val="dk1"/>
                          </a:solidFill>
                          <a:latin typeface="+mn-lt"/>
                          <a:ea typeface="+mn-ea"/>
                          <a:cs typeface="+mn-cs"/>
                        </a:rPr>
                        <a:t>NOTE that the overall purpose and main idea can differ from the views of a specific expert in a passage </a:t>
                      </a:r>
                      <a:endParaRPr lang="en-US" sz="800" b="0" i="0" u="none" strike="noStrike" kern="1200" baseline="0" dirty="0" smtClean="0">
                        <a:solidFill>
                          <a:schemeClr val="dk1"/>
                        </a:solidFill>
                        <a:latin typeface="+mn-lt"/>
                        <a:ea typeface="+mn-ea"/>
                        <a:cs typeface="+mn-cs"/>
                      </a:endParaRPr>
                    </a:p>
                  </a:txBody>
                  <a:tcPr/>
                </a:tc>
              </a:tr>
              <a:tr h="327560">
                <a:tc>
                  <a:txBody>
                    <a:bodyPr/>
                    <a:lstStyle/>
                    <a:p>
                      <a:r>
                        <a:rPr lang="en-US" sz="1100" b="1" dirty="0" smtClean="0"/>
                        <a:t>Title questions</a:t>
                      </a:r>
                      <a:endParaRPr lang="en-US" sz="1100" b="1" dirty="0"/>
                    </a:p>
                  </a:txBody>
                  <a:tcPr/>
                </a:tc>
                <a:tc>
                  <a:txBody>
                    <a:bodyPr/>
                    <a:lstStyle/>
                    <a:p>
                      <a:r>
                        <a:rPr lang="en-US" sz="1100" kern="1200" dirty="0" smtClean="0">
                          <a:solidFill>
                            <a:schemeClr val="dk1"/>
                          </a:solidFill>
                          <a:effectLst/>
                          <a:latin typeface="+mn-lt"/>
                          <a:ea typeface="+mn-ea"/>
                          <a:cs typeface="+mn-cs"/>
                        </a:rPr>
                        <a:t>Similar to main idea questions</a:t>
                      </a:r>
                      <a:endParaRPr lang="en-US" sz="1100" dirty="0"/>
                    </a:p>
                  </a:txBody>
                  <a:tcPr/>
                </a:tc>
              </a:tr>
              <a:tr h="327560">
                <a:tc>
                  <a:txBody>
                    <a:bodyPr/>
                    <a:lstStyle/>
                    <a:p>
                      <a:r>
                        <a:rPr lang="en-US" sz="1100" b="1" dirty="0" smtClean="0"/>
                        <a:t>Specific detail/target</a:t>
                      </a:r>
                      <a:r>
                        <a:rPr lang="en-US" sz="1100" b="1" baseline="0" dirty="0" smtClean="0"/>
                        <a:t> questions</a:t>
                      </a:r>
                      <a:endParaRPr lang="en-US" sz="1100" b="1"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IN" sz="1100" dirty="0" smtClean="0"/>
                        <a:t>When a fact question directs you to look at a particular line of text for information, you will often find that one of the answer choices is a deceptive one, taken directly from that line number. More likely than not, there will be something in the sentence or two before/after the referenced line number that will give you the proper frame for interpreting the data</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100" kern="1200" baseline="0" dirty="0" smtClean="0">
                          <a:solidFill>
                            <a:schemeClr val="dk1"/>
                          </a:solidFill>
                          <a:effectLst/>
                          <a:latin typeface="+mn-lt"/>
                          <a:ea typeface="+mn-ea"/>
                          <a:cs typeface="+mn-cs"/>
                        </a:rPr>
                        <a:t>Incorrect answer choices will </a:t>
                      </a:r>
                      <a:r>
                        <a:rPr lang="en-IN" sz="1100" b="0" i="0" u="none" strike="noStrike" kern="1200" baseline="0" dirty="0" smtClean="0">
                          <a:solidFill>
                            <a:schemeClr val="dk1"/>
                          </a:solidFill>
                          <a:effectLst/>
                          <a:latin typeface="+mn-lt"/>
                          <a:ea typeface="+mn-ea"/>
                          <a:cs typeface="+mn-cs"/>
                        </a:rPr>
                        <a:t>r</a:t>
                      </a:r>
                      <a:r>
                        <a:rPr lang="en-IN" sz="1100" b="0" i="0" u="none" strike="noStrike" kern="1200" baseline="0" dirty="0" smtClean="0">
                          <a:solidFill>
                            <a:schemeClr val="dk1"/>
                          </a:solidFill>
                          <a:latin typeface="+mn-lt"/>
                          <a:ea typeface="+mn-ea"/>
                          <a:cs typeface="+mn-cs"/>
                        </a:rPr>
                        <a:t>efer to wrong part of passage, will make sense but not be mentioned in passage,  will be refuted directly in the passage , will stray away from passage’s scope  and will misinterpret the main point of the author in that section </a:t>
                      </a:r>
                      <a:endParaRPr lang="en-US" sz="1100" b="0" i="0" u="none" strike="noStrike" kern="1200" baseline="0" dirty="0" smtClean="0">
                        <a:solidFill>
                          <a:schemeClr val="dk1"/>
                        </a:solidFill>
                        <a:latin typeface="+mn-lt"/>
                        <a:ea typeface="+mn-ea"/>
                        <a:cs typeface="+mn-cs"/>
                      </a:endParaRPr>
                    </a:p>
                    <a:p>
                      <a:endParaRPr lang="en-US" sz="1100" dirty="0"/>
                    </a:p>
                  </a:txBody>
                  <a:tcPr/>
                </a:tc>
              </a:tr>
              <a:tr h="327560">
                <a:tc>
                  <a:txBody>
                    <a:bodyPr/>
                    <a:lstStyle/>
                    <a:p>
                      <a:r>
                        <a:rPr lang="en-US" sz="1100" b="1" dirty="0" smtClean="0"/>
                        <a:t>Inference</a:t>
                      </a:r>
                      <a:endParaRPr lang="en-US" sz="11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100" b="0" i="0" u="none" strike="noStrike" kern="1200" baseline="0" dirty="0" smtClean="0">
                          <a:solidFill>
                            <a:schemeClr val="dk1"/>
                          </a:solidFill>
                          <a:latin typeface="+mn-lt"/>
                          <a:ea typeface="+mn-ea"/>
                          <a:cs typeface="+mn-cs"/>
                        </a:rPr>
                        <a:t>GMAT inferences go only a tiny bit further than what is said in the passage. When choosing answers, eliminate answer choices with exaggerations/ offensive/extreme words</a:t>
                      </a:r>
                      <a:endParaRPr lang="en-US" sz="1100" dirty="0" smtClean="0"/>
                    </a:p>
                  </a:txBody>
                  <a:tcPr/>
                </a:tc>
              </a:tr>
              <a:tr h="327560">
                <a:tc>
                  <a:txBody>
                    <a:bodyPr/>
                    <a:lstStyle/>
                    <a:p>
                      <a:r>
                        <a:rPr lang="en-US" sz="1100" b="1" dirty="0" smtClean="0"/>
                        <a:t>Tone/Attitude</a:t>
                      </a:r>
                      <a:r>
                        <a:rPr lang="en-US" sz="1100" b="1" baseline="0" dirty="0" smtClean="0"/>
                        <a:t> </a:t>
                      </a:r>
                      <a:endParaRPr lang="en-US" sz="1100" b="1" dirty="0"/>
                    </a:p>
                  </a:txBody>
                  <a:tcPr/>
                </a:tc>
                <a:tc>
                  <a:txBody>
                    <a:bodyPr/>
                    <a:lstStyle/>
                    <a:p>
                      <a:pPr marL="171450" indent="-171450">
                        <a:buFontTx/>
                        <a:buChar char="-"/>
                      </a:pPr>
                      <a:r>
                        <a:rPr lang="en-US" sz="1100" i="0" kern="1200" dirty="0" smtClean="0">
                          <a:solidFill>
                            <a:schemeClr val="dk1"/>
                          </a:solidFill>
                          <a:effectLst/>
                          <a:latin typeface="+mn-lt"/>
                          <a:ea typeface="+mn-ea"/>
                          <a:cs typeface="+mn-cs"/>
                        </a:rPr>
                        <a:t>Look for descriptive words, adjectives or adverbs, that could tell you the author's attitude. For example, the words unfortunately or flaw suggest a negative connotation, while strength or valuable emphasize the positive.</a:t>
                      </a:r>
                    </a:p>
                    <a:p>
                      <a:pPr marL="171450" indent="-171450">
                        <a:buFontTx/>
                        <a:buChar char="-"/>
                      </a:pPr>
                      <a:r>
                        <a:rPr lang="en-US" sz="1100" i="0" kern="1200" dirty="0" smtClean="0">
                          <a:solidFill>
                            <a:schemeClr val="dk1"/>
                          </a:solidFill>
                          <a:effectLst/>
                          <a:latin typeface="+mn-lt"/>
                          <a:ea typeface="+mn-ea"/>
                          <a:cs typeface="+mn-cs"/>
                        </a:rPr>
                        <a:t>K</a:t>
                      </a:r>
                      <a:r>
                        <a:rPr lang="en-US" sz="1100" kern="1200" dirty="0" smtClean="0">
                          <a:solidFill>
                            <a:schemeClr val="dk1"/>
                          </a:solidFill>
                          <a:effectLst/>
                          <a:latin typeface="+mn-lt"/>
                          <a:ea typeface="+mn-ea"/>
                          <a:cs typeface="+mn-cs"/>
                        </a:rPr>
                        <a:t>eep in mind that the author's attitude toward a theory, book, or ethnic group will almost always be respectful, even when somewhat critical</a:t>
                      </a:r>
                      <a:endParaRPr lang="en-US" sz="1100" i="0" dirty="0"/>
                    </a:p>
                  </a:txBody>
                  <a:tcPr/>
                </a:tc>
              </a:tr>
            </a:tbl>
          </a:graphicData>
        </a:graphic>
      </p:graphicFrame>
    </p:spTree>
    <p:extLst>
      <p:ext uri="{BB962C8B-B14F-4D97-AF65-F5344CB8AC3E}">
        <p14:creationId xmlns:p14="http://schemas.microsoft.com/office/powerpoint/2010/main" val="3562562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3671</TotalTime>
  <Words>17429</Words>
  <Application>Microsoft Office PowerPoint</Application>
  <PresentationFormat>On-screen Show (4:3)</PresentationFormat>
  <Paragraphs>1685</Paragraphs>
  <Slides>61</Slides>
  <Notes>1</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GMAT VERBAL REVIEW </vt:lpstr>
      <vt:lpstr>SENTENCE CORRECTION </vt:lpstr>
      <vt:lpstr>SENTENCE STRUCTURE </vt:lpstr>
      <vt:lpstr>PARTS OF SPEECH </vt:lpstr>
      <vt:lpstr>THREE KEY CONCEPTS IN SENTENCE CORRECTION </vt:lpstr>
      <vt:lpstr>THREE KEY CONCEPTS IN SENTENCE CORRECTION – CLARITY CONTINUED</vt:lpstr>
      <vt:lpstr>SUBJECT – VERB AGREEMENT </vt:lpstr>
      <vt:lpstr>SUBJECT – VERB AGREEMENT </vt:lpstr>
      <vt:lpstr>SUBJECT – VERB AGREEMENT </vt:lpstr>
      <vt:lpstr>VERB TENSE </vt:lpstr>
      <vt:lpstr>VERB TENSE - PRESENT TENSE </vt:lpstr>
      <vt:lpstr>VERB TENSE - PAST TENSE </vt:lpstr>
      <vt:lpstr>VERB TENSE - FUTURE TENSE </vt:lpstr>
      <vt:lpstr>MOODS </vt:lpstr>
      <vt:lpstr>VOICE </vt:lpstr>
      <vt:lpstr>PRONOUNS </vt:lpstr>
      <vt:lpstr>PRONOUNS – 1  </vt:lpstr>
      <vt:lpstr>PRONOUNS – 2  </vt:lpstr>
      <vt:lpstr>MODIFIERS </vt:lpstr>
      <vt:lpstr>MODIFIERS – 1 </vt:lpstr>
      <vt:lpstr>MODIFIERS – 2 </vt:lpstr>
      <vt:lpstr>MODIFIERS – 3 </vt:lpstr>
      <vt:lpstr>PARALLELISM – 1  </vt:lpstr>
      <vt:lpstr>PARALLELISM – 2  </vt:lpstr>
      <vt:lpstr>COMPARISON – 1 </vt:lpstr>
      <vt:lpstr>COMPARISON – 2 </vt:lpstr>
      <vt:lpstr>IDIOMS – 1  </vt:lpstr>
      <vt:lpstr>IDIOMS – 2 </vt:lpstr>
      <vt:lpstr>ODDS AND ENDS – 1  </vt:lpstr>
      <vt:lpstr>ODDS AND ENDS – 2  </vt:lpstr>
      <vt:lpstr>ODDS AND ENDS – 3 </vt:lpstr>
      <vt:lpstr>THINGS TO AVOID </vt:lpstr>
      <vt:lpstr>PowerPoint Presentation</vt:lpstr>
      <vt:lpstr>IMPORTANT NOTES </vt:lpstr>
      <vt:lpstr>PowerPoint Presentation</vt:lpstr>
      <vt:lpstr>                                  DETERMINING PREMISES AND CONCLUSIONS                        </vt:lpstr>
      <vt:lpstr>TYPES OF  CRITICAL REASONING QUESTIONS </vt:lpstr>
      <vt:lpstr>A. MUST BE TRUE/ INFERENCE </vt:lpstr>
      <vt:lpstr>MUST BE TRUE – CONTINUED </vt:lpstr>
      <vt:lpstr>B. MAIN POINT </vt:lpstr>
      <vt:lpstr>C.  WEAKEN </vt:lpstr>
      <vt:lpstr>WEAKEN – CONTINUED </vt:lpstr>
      <vt:lpstr>D. STRENGTHEN </vt:lpstr>
      <vt:lpstr>STRENGTHEN – CONTINUED </vt:lpstr>
      <vt:lpstr>E. ASSUMPTIONS </vt:lpstr>
      <vt:lpstr>PowerPoint Presentation</vt:lpstr>
      <vt:lpstr>F. RESOLVE THE PARADOX </vt:lpstr>
      <vt:lpstr>G. BOLD FACED QUESTIONS</vt:lpstr>
      <vt:lpstr>H. METHOD OF REASONING </vt:lpstr>
      <vt:lpstr>I. FLAW IN REASONING </vt:lpstr>
      <vt:lpstr>PowerPoint Presentation</vt:lpstr>
      <vt:lpstr>PowerPoint Presentation</vt:lpstr>
      <vt:lpstr>PowerPoint Presentation</vt:lpstr>
      <vt:lpstr>PowerPoint Presentation</vt:lpstr>
      <vt:lpstr>J. PARALLEL REASONING </vt:lpstr>
      <vt:lpstr>PARALLEL REASONING  - CONTINUED </vt:lpstr>
      <vt:lpstr>NUMBERS AND PERCENTAGES – CONCEPT </vt:lpstr>
      <vt:lpstr>GMAT VERBAL REVIEW </vt:lpstr>
      <vt:lpstr>ANALYZING AN RC PASSAGE </vt:lpstr>
      <vt:lpstr>TYPES OF RC QUESTIONS </vt:lpstr>
      <vt:lpstr>TYPES OF RC QUESTIONS – STRATEGY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GMAT VERBAL REVIEW </dc:title>
  <dc:creator>namita</dc:creator>
  <cp:lastModifiedBy>Malvika Kejriwal</cp:lastModifiedBy>
  <cp:revision>601</cp:revision>
  <dcterms:created xsi:type="dcterms:W3CDTF">2011-10-05T12:28:46Z</dcterms:created>
  <dcterms:modified xsi:type="dcterms:W3CDTF">2012-09-19T10:19:32Z</dcterms:modified>
</cp:coreProperties>
</file>