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diagrams/layout1.xml" ContentType="application/vnd.openxmlformats-officedocument.drawingml.diagramLayout+xml"/>
  <Override PartName="/ppt/diagrams/data2.xml" ContentType="application/vnd.openxmlformats-officedocument.drawingml.diagramData+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slides/slide7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0"/>
  </p:notesMasterIdLst>
  <p:handoutMasterIdLst>
    <p:handoutMasterId r:id="rId111"/>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31" r:id="rId62"/>
    <p:sldId id="332"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3" r:id="rId79"/>
    <p:sldId id="334"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 id="354" r:id="rId99"/>
    <p:sldId id="355" r:id="rId100"/>
    <p:sldId id="356" r:id="rId101"/>
    <p:sldId id="357" r:id="rId102"/>
    <p:sldId id="358" r:id="rId103"/>
    <p:sldId id="359" r:id="rId104"/>
    <p:sldId id="360" r:id="rId105"/>
    <p:sldId id="361" r:id="rId106"/>
    <p:sldId id="362" r:id="rId107"/>
    <p:sldId id="363" r:id="rId108"/>
    <p:sldId id="364" r:id="rId109"/>
  </p:sldIdLst>
  <p:sldSz cx="9144000" cy="6858000" type="screen4x3"/>
  <p:notesSz cx="9939338" cy="68072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é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Estilo Médio 2 - Ênfas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12C8C85-51F0-491E-9774-3900AFEF0FD7}" styleName="Estilo Claro 2 - Ênfase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8B1032C-EA38-4F05-BA0D-38AFFFC7BED3}" styleName="Estilo Claro 3 - Ênfase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D083AE6-46FA-4A59-8FB0-9F97EB10719F}" styleName="Estilo Claro 3 - Ênfase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10A1B5D5-9B99-4C35-A422-299274C87663}" styleName="Estilo Médio 1 - Ênfase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0" d="100"/>
          <a:sy n="100" d="100"/>
        </p:scale>
        <p:origin x="-210"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presProps" Target="pres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notesMaster" Target="notesMasters/notesMaster1.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314F53-8F54-4006-8923-E13B7B9EBDF6}" type="doc">
      <dgm:prSet loTypeId="urn:microsoft.com/office/officeart/2005/8/layout/hierarchy2" loCatId="hierarchy" qsTypeId="urn:microsoft.com/office/officeart/2005/8/quickstyle/simple1" qsCatId="simple" csTypeId="urn:microsoft.com/office/officeart/2005/8/colors/accent0_3" csCatId="mainScheme" phldr="1"/>
      <dgm:spPr/>
      <dgm:t>
        <a:bodyPr/>
        <a:lstStyle/>
        <a:p>
          <a:endParaRPr lang="pt-BR"/>
        </a:p>
      </dgm:t>
    </dgm:pt>
    <dgm:pt modelId="{EC5880A9-73AB-4566-A5E4-E3A05A87D422}">
      <dgm:prSet phldrT="[Texto]" custT="1"/>
      <dgm:spPr/>
      <dgm:t>
        <a:bodyPr/>
        <a:lstStyle/>
        <a:p>
          <a:r>
            <a:rPr lang="pt-BR" sz="1600" dirty="0" smtClean="0">
              <a:latin typeface="Calibri" pitchFamily="34" charset="0"/>
              <a:cs typeface="Calibri" pitchFamily="34" charset="0"/>
            </a:rPr>
            <a:t>Pick</a:t>
          </a:r>
          <a:endParaRPr lang="pt-BR" sz="1600" dirty="0">
            <a:latin typeface="Calibri" pitchFamily="34" charset="0"/>
            <a:cs typeface="Calibri" pitchFamily="34" charset="0"/>
          </a:endParaRPr>
        </a:p>
      </dgm:t>
    </dgm:pt>
    <dgm:pt modelId="{98CCF5BE-9328-41E8-90F4-1B8C78A69E07}" type="parTrans" cxnId="{85AA9E38-890E-4E34-8EAC-A886A49CF15D}">
      <dgm:prSet/>
      <dgm:spPr/>
      <dgm:t>
        <a:bodyPr/>
        <a:lstStyle/>
        <a:p>
          <a:endParaRPr lang="pt-BR"/>
        </a:p>
      </dgm:t>
    </dgm:pt>
    <dgm:pt modelId="{1739D57C-245F-4C9B-8894-4B177922328F}" type="sibTrans" cxnId="{85AA9E38-890E-4E34-8EAC-A886A49CF15D}">
      <dgm:prSet/>
      <dgm:spPr/>
      <dgm:t>
        <a:bodyPr/>
        <a:lstStyle/>
        <a:p>
          <a:endParaRPr lang="pt-BR"/>
        </a:p>
      </dgm:t>
    </dgm:pt>
    <dgm:pt modelId="{3FA6F687-9578-4A99-B7C1-72208DF74BFA}">
      <dgm:prSet phldrT="[Texto]" custT="1"/>
      <dgm:spPr/>
      <dgm:t>
        <a:bodyPr/>
        <a:lstStyle/>
        <a:p>
          <a:r>
            <a:rPr lang="pt-BR" sz="1600" dirty="0" smtClean="0">
              <a:latin typeface="Calibri" pitchFamily="34" charset="0"/>
              <a:cs typeface="Calibri" pitchFamily="34" charset="0"/>
            </a:rPr>
            <a:t>2/6</a:t>
          </a:r>
          <a:endParaRPr lang="pt-BR" sz="1600" dirty="0">
            <a:latin typeface="Calibri" pitchFamily="34" charset="0"/>
            <a:cs typeface="Calibri" pitchFamily="34" charset="0"/>
          </a:endParaRPr>
        </a:p>
      </dgm:t>
    </dgm:pt>
    <dgm:pt modelId="{F7493001-B088-45DE-934D-55AF5540E51C}" type="parTrans" cxnId="{DE556F23-6968-4EAD-A5B0-845789D97A6A}">
      <dgm:prSet/>
      <dgm:spPr/>
      <dgm:t>
        <a:bodyPr/>
        <a:lstStyle/>
        <a:p>
          <a:endParaRPr lang="pt-BR"/>
        </a:p>
      </dgm:t>
    </dgm:pt>
    <dgm:pt modelId="{296417F8-3B15-4F54-8A30-7EE2527E2149}" type="sibTrans" cxnId="{DE556F23-6968-4EAD-A5B0-845789D97A6A}">
      <dgm:prSet/>
      <dgm:spPr/>
      <dgm:t>
        <a:bodyPr/>
        <a:lstStyle/>
        <a:p>
          <a:endParaRPr lang="pt-BR"/>
        </a:p>
      </dgm:t>
    </dgm:pt>
    <dgm:pt modelId="{F330A57D-092A-4969-80D0-179EA1E5672B}">
      <dgm:prSet phldrT="[Texto]" custT="1"/>
      <dgm:spPr/>
      <dgm:t>
        <a:bodyPr/>
        <a:lstStyle/>
        <a:p>
          <a:r>
            <a:rPr lang="pt-BR" sz="1600" dirty="0" smtClean="0">
              <a:latin typeface="Calibri" pitchFamily="34" charset="0"/>
              <a:cs typeface="Calibri" pitchFamily="34" charset="0"/>
            </a:rPr>
            <a:t>1/5</a:t>
          </a:r>
          <a:endParaRPr lang="pt-BR" sz="1600" dirty="0">
            <a:latin typeface="Calibri" pitchFamily="34" charset="0"/>
            <a:cs typeface="Calibri" pitchFamily="34" charset="0"/>
          </a:endParaRPr>
        </a:p>
      </dgm:t>
    </dgm:pt>
    <dgm:pt modelId="{1D259B7D-E841-4EFD-A619-5CE0B5004AF5}" type="parTrans" cxnId="{FB90ABE2-3A49-48B0-A4B6-17D02C0BC922}">
      <dgm:prSet/>
      <dgm:spPr/>
      <dgm:t>
        <a:bodyPr/>
        <a:lstStyle/>
        <a:p>
          <a:endParaRPr lang="pt-BR"/>
        </a:p>
      </dgm:t>
    </dgm:pt>
    <dgm:pt modelId="{6961F7F9-DD1E-4FF7-B922-B9C01DDDA3F1}" type="sibTrans" cxnId="{FB90ABE2-3A49-48B0-A4B6-17D02C0BC922}">
      <dgm:prSet/>
      <dgm:spPr/>
      <dgm:t>
        <a:bodyPr/>
        <a:lstStyle/>
        <a:p>
          <a:endParaRPr lang="pt-BR"/>
        </a:p>
      </dgm:t>
    </dgm:pt>
    <dgm:pt modelId="{1369C81F-BA0F-4EEE-A3EC-89A5825C4288}">
      <dgm:prSet phldrT="[Texto]" custT="1"/>
      <dgm:spPr/>
      <dgm:t>
        <a:bodyPr/>
        <a:lstStyle/>
        <a:p>
          <a:r>
            <a:rPr lang="pt-BR" sz="1600" dirty="0" smtClean="0">
              <a:latin typeface="Calibri" pitchFamily="34" charset="0"/>
              <a:cs typeface="Calibri" pitchFamily="34" charset="0"/>
            </a:rPr>
            <a:t>4/5</a:t>
          </a:r>
          <a:endParaRPr lang="pt-BR" sz="1600" dirty="0">
            <a:latin typeface="Calibri" pitchFamily="34" charset="0"/>
            <a:cs typeface="Calibri" pitchFamily="34" charset="0"/>
          </a:endParaRPr>
        </a:p>
      </dgm:t>
    </dgm:pt>
    <dgm:pt modelId="{FA7B6B46-8CC0-4343-B716-25F8964461B5}" type="parTrans" cxnId="{E7BA3099-C757-4D09-BF0B-907C8A2BFBD5}">
      <dgm:prSet/>
      <dgm:spPr/>
      <dgm:t>
        <a:bodyPr/>
        <a:lstStyle/>
        <a:p>
          <a:endParaRPr lang="pt-BR"/>
        </a:p>
      </dgm:t>
    </dgm:pt>
    <dgm:pt modelId="{0B72B5AC-3B7C-4C46-A187-A294042DC03D}" type="sibTrans" cxnId="{E7BA3099-C757-4D09-BF0B-907C8A2BFBD5}">
      <dgm:prSet/>
      <dgm:spPr/>
      <dgm:t>
        <a:bodyPr/>
        <a:lstStyle/>
        <a:p>
          <a:endParaRPr lang="pt-BR"/>
        </a:p>
      </dgm:t>
    </dgm:pt>
    <dgm:pt modelId="{233A3F25-12F2-4D6A-B3BD-FE662496F42F}">
      <dgm:prSet phldrT="[Texto]" custT="1"/>
      <dgm:spPr/>
      <dgm:t>
        <a:bodyPr/>
        <a:lstStyle/>
        <a:p>
          <a:r>
            <a:rPr lang="pt-BR" sz="1600" dirty="0" smtClean="0">
              <a:latin typeface="Calibri" pitchFamily="34" charset="0"/>
              <a:cs typeface="Calibri" pitchFamily="34" charset="0"/>
            </a:rPr>
            <a:t>4/6</a:t>
          </a:r>
          <a:endParaRPr lang="pt-BR" sz="1600" dirty="0">
            <a:latin typeface="Calibri" pitchFamily="34" charset="0"/>
            <a:cs typeface="Calibri" pitchFamily="34" charset="0"/>
          </a:endParaRPr>
        </a:p>
      </dgm:t>
    </dgm:pt>
    <dgm:pt modelId="{34E4ADDE-7DC3-4724-9D12-8EB0E6E3F7A0}" type="parTrans" cxnId="{06A5B586-9B6E-4380-BB8B-691BED1443ED}">
      <dgm:prSet/>
      <dgm:spPr/>
      <dgm:t>
        <a:bodyPr/>
        <a:lstStyle/>
        <a:p>
          <a:endParaRPr lang="pt-BR"/>
        </a:p>
      </dgm:t>
    </dgm:pt>
    <dgm:pt modelId="{EB32B209-7BA2-4B1D-8994-9841798DF4B8}" type="sibTrans" cxnId="{06A5B586-9B6E-4380-BB8B-691BED1443ED}">
      <dgm:prSet/>
      <dgm:spPr/>
      <dgm:t>
        <a:bodyPr/>
        <a:lstStyle/>
        <a:p>
          <a:endParaRPr lang="pt-BR"/>
        </a:p>
      </dgm:t>
    </dgm:pt>
    <dgm:pt modelId="{3463F4AE-4DE0-4D3D-AC59-F6AFFF16DB84}">
      <dgm:prSet phldrT="[Texto]" custT="1"/>
      <dgm:spPr/>
      <dgm:t>
        <a:bodyPr/>
        <a:lstStyle/>
        <a:p>
          <a:r>
            <a:rPr lang="pt-BR" sz="1600" dirty="0" smtClean="0">
              <a:latin typeface="Calibri" pitchFamily="34" charset="0"/>
              <a:cs typeface="Calibri" pitchFamily="34" charset="0"/>
            </a:rPr>
            <a:t>3/5</a:t>
          </a:r>
          <a:endParaRPr lang="pt-BR" sz="1600" dirty="0">
            <a:latin typeface="Calibri" pitchFamily="34" charset="0"/>
            <a:cs typeface="Calibri" pitchFamily="34" charset="0"/>
          </a:endParaRPr>
        </a:p>
      </dgm:t>
    </dgm:pt>
    <dgm:pt modelId="{A7F41AD0-BBEB-4559-9398-C18A18A2A86A}" type="parTrans" cxnId="{6B830F26-7A27-42A4-A3DC-B9F0667CABC1}">
      <dgm:prSet/>
      <dgm:spPr/>
      <dgm:t>
        <a:bodyPr/>
        <a:lstStyle/>
        <a:p>
          <a:endParaRPr lang="pt-BR"/>
        </a:p>
      </dgm:t>
    </dgm:pt>
    <dgm:pt modelId="{8084DC13-BA8F-4BD4-AB3C-AE299181CE59}" type="sibTrans" cxnId="{6B830F26-7A27-42A4-A3DC-B9F0667CABC1}">
      <dgm:prSet/>
      <dgm:spPr/>
      <dgm:t>
        <a:bodyPr/>
        <a:lstStyle/>
        <a:p>
          <a:endParaRPr lang="pt-BR"/>
        </a:p>
      </dgm:t>
    </dgm:pt>
    <dgm:pt modelId="{18631208-76CD-4D66-9790-887B1BC9FE4B}">
      <dgm:prSet phldrT="[Texto]" custT="1"/>
      <dgm:spPr/>
      <dgm:t>
        <a:bodyPr/>
        <a:lstStyle/>
        <a:p>
          <a:r>
            <a:rPr lang="pt-BR" sz="1600" dirty="0" smtClean="0">
              <a:latin typeface="Calibri" pitchFamily="34" charset="0"/>
              <a:cs typeface="Calibri" pitchFamily="34" charset="0"/>
            </a:rPr>
            <a:t>2/5</a:t>
          </a:r>
          <a:endParaRPr lang="pt-BR" sz="1600" dirty="0">
            <a:latin typeface="Calibri" pitchFamily="34" charset="0"/>
            <a:cs typeface="Calibri" pitchFamily="34" charset="0"/>
          </a:endParaRPr>
        </a:p>
      </dgm:t>
    </dgm:pt>
    <dgm:pt modelId="{0FD0802D-8485-4EF6-B379-627F1313C75A}" type="parTrans" cxnId="{1B53FFC8-58B6-4AF3-A554-8BA8391C2330}">
      <dgm:prSet/>
      <dgm:spPr/>
      <dgm:t>
        <a:bodyPr/>
        <a:lstStyle/>
        <a:p>
          <a:endParaRPr lang="pt-BR"/>
        </a:p>
      </dgm:t>
    </dgm:pt>
    <dgm:pt modelId="{C52BD2AB-9E84-4B55-AE3A-63F246E60ECD}" type="sibTrans" cxnId="{1B53FFC8-58B6-4AF3-A554-8BA8391C2330}">
      <dgm:prSet/>
      <dgm:spPr/>
      <dgm:t>
        <a:bodyPr/>
        <a:lstStyle/>
        <a:p>
          <a:endParaRPr lang="pt-BR"/>
        </a:p>
      </dgm:t>
    </dgm:pt>
    <dgm:pt modelId="{E776B807-1984-4458-9472-6A1C8436DBD0}" type="pres">
      <dgm:prSet presAssocID="{66314F53-8F54-4006-8923-E13B7B9EBDF6}" presName="diagram" presStyleCnt="0">
        <dgm:presLayoutVars>
          <dgm:chPref val="1"/>
          <dgm:dir/>
          <dgm:animOne val="branch"/>
          <dgm:animLvl val="lvl"/>
          <dgm:resizeHandles val="exact"/>
        </dgm:presLayoutVars>
      </dgm:prSet>
      <dgm:spPr/>
      <dgm:t>
        <a:bodyPr/>
        <a:lstStyle/>
        <a:p>
          <a:endParaRPr lang="pt-BR"/>
        </a:p>
      </dgm:t>
    </dgm:pt>
    <dgm:pt modelId="{04D45725-BD05-49E2-8A51-B3FA6A627137}" type="pres">
      <dgm:prSet presAssocID="{EC5880A9-73AB-4566-A5E4-E3A05A87D422}" presName="root1" presStyleCnt="0"/>
      <dgm:spPr/>
    </dgm:pt>
    <dgm:pt modelId="{98EB5A0D-9179-40B3-9CF5-B46278DBFBC2}" type="pres">
      <dgm:prSet presAssocID="{EC5880A9-73AB-4566-A5E4-E3A05A87D422}" presName="LevelOneTextNode" presStyleLbl="node0" presStyleIdx="0" presStyleCnt="1">
        <dgm:presLayoutVars>
          <dgm:chPref val="3"/>
        </dgm:presLayoutVars>
      </dgm:prSet>
      <dgm:spPr/>
      <dgm:t>
        <a:bodyPr/>
        <a:lstStyle/>
        <a:p>
          <a:endParaRPr lang="pt-BR"/>
        </a:p>
      </dgm:t>
    </dgm:pt>
    <dgm:pt modelId="{2C70E7FB-D698-4309-A2FF-2A2C2EB36E82}" type="pres">
      <dgm:prSet presAssocID="{EC5880A9-73AB-4566-A5E4-E3A05A87D422}" presName="level2hierChild" presStyleCnt="0"/>
      <dgm:spPr/>
    </dgm:pt>
    <dgm:pt modelId="{21CD8096-4D4E-425B-B3EE-83D98BE65584}" type="pres">
      <dgm:prSet presAssocID="{F7493001-B088-45DE-934D-55AF5540E51C}" presName="conn2-1" presStyleLbl="parChTrans1D2" presStyleIdx="0" presStyleCnt="2"/>
      <dgm:spPr/>
      <dgm:t>
        <a:bodyPr/>
        <a:lstStyle/>
        <a:p>
          <a:endParaRPr lang="pt-BR"/>
        </a:p>
      </dgm:t>
    </dgm:pt>
    <dgm:pt modelId="{208F57A5-C3F1-4318-9E28-44858787463F}" type="pres">
      <dgm:prSet presAssocID="{F7493001-B088-45DE-934D-55AF5540E51C}" presName="connTx" presStyleLbl="parChTrans1D2" presStyleIdx="0" presStyleCnt="2"/>
      <dgm:spPr/>
      <dgm:t>
        <a:bodyPr/>
        <a:lstStyle/>
        <a:p>
          <a:endParaRPr lang="pt-BR"/>
        </a:p>
      </dgm:t>
    </dgm:pt>
    <dgm:pt modelId="{03C1E073-826D-487F-820F-E893A20DE700}" type="pres">
      <dgm:prSet presAssocID="{3FA6F687-9578-4A99-B7C1-72208DF74BFA}" presName="root2" presStyleCnt="0"/>
      <dgm:spPr/>
    </dgm:pt>
    <dgm:pt modelId="{F51FC056-FB60-4AC5-8B9A-3B4A38BDC2DF}" type="pres">
      <dgm:prSet presAssocID="{3FA6F687-9578-4A99-B7C1-72208DF74BFA}" presName="LevelTwoTextNode" presStyleLbl="node2" presStyleIdx="0" presStyleCnt="2">
        <dgm:presLayoutVars>
          <dgm:chPref val="3"/>
        </dgm:presLayoutVars>
      </dgm:prSet>
      <dgm:spPr/>
      <dgm:t>
        <a:bodyPr/>
        <a:lstStyle/>
        <a:p>
          <a:endParaRPr lang="pt-BR"/>
        </a:p>
      </dgm:t>
    </dgm:pt>
    <dgm:pt modelId="{A24CDEA3-0FEA-4966-A8CC-0A2249C2ECA4}" type="pres">
      <dgm:prSet presAssocID="{3FA6F687-9578-4A99-B7C1-72208DF74BFA}" presName="level3hierChild" presStyleCnt="0"/>
      <dgm:spPr/>
    </dgm:pt>
    <dgm:pt modelId="{AA06CEFF-3682-4F47-9C0F-A0434E797080}" type="pres">
      <dgm:prSet presAssocID="{1D259B7D-E841-4EFD-A619-5CE0B5004AF5}" presName="conn2-1" presStyleLbl="parChTrans1D3" presStyleIdx="0" presStyleCnt="4"/>
      <dgm:spPr/>
      <dgm:t>
        <a:bodyPr/>
        <a:lstStyle/>
        <a:p>
          <a:endParaRPr lang="pt-BR"/>
        </a:p>
      </dgm:t>
    </dgm:pt>
    <dgm:pt modelId="{BA985F00-014F-431F-B8B1-6B018BB484DF}" type="pres">
      <dgm:prSet presAssocID="{1D259B7D-E841-4EFD-A619-5CE0B5004AF5}" presName="connTx" presStyleLbl="parChTrans1D3" presStyleIdx="0" presStyleCnt="4"/>
      <dgm:spPr/>
      <dgm:t>
        <a:bodyPr/>
        <a:lstStyle/>
        <a:p>
          <a:endParaRPr lang="pt-BR"/>
        </a:p>
      </dgm:t>
    </dgm:pt>
    <dgm:pt modelId="{0F1289DB-F693-4AC5-B46E-3939CF86728A}" type="pres">
      <dgm:prSet presAssocID="{F330A57D-092A-4969-80D0-179EA1E5672B}" presName="root2" presStyleCnt="0"/>
      <dgm:spPr/>
    </dgm:pt>
    <dgm:pt modelId="{C10155E5-BCCC-409E-BE77-17390569D0C5}" type="pres">
      <dgm:prSet presAssocID="{F330A57D-092A-4969-80D0-179EA1E5672B}" presName="LevelTwoTextNode" presStyleLbl="node3" presStyleIdx="0" presStyleCnt="4">
        <dgm:presLayoutVars>
          <dgm:chPref val="3"/>
        </dgm:presLayoutVars>
      </dgm:prSet>
      <dgm:spPr/>
      <dgm:t>
        <a:bodyPr/>
        <a:lstStyle/>
        <a:p>
          <a:endParaRPr lang="pt-BR"/>
        </a:p>
      </dgm:t>
    </dgm:pt>
    <dgm:pt modelId="{6B1E58F3-3D63-4791-8CE8-D17F95A8350C}" type="pres">
      <dgm:prSet presAssocID="{F330A57D-092A-4969-80D0-179EA1E5672B}" presName="level3hierChild" presStyleCnt="0"/>
      <dgm:spPr/>
    </dgm:pt>
    <dgm:pt modelId="{1D3D069A-F11E-40B7-8545-5FDC7FF24895}" type="pres">
      <dgm:prSet presAssocID="{FA7B6B46-8CC0-4343-B716-25F8964461B5}" presName="conn2-1" presStyleLbl="parChTrans1D3" presStyleIdx="1" presStyleCnt="4"/>
      <dgm:spPr/>
      <dgm:t>
        <a:bodyPr/>
        <a:lstStyle/>
        <a:p>
          <a:endParaRPr lang="pt-BR"/>
        </a:p>
      </dgm:t>
    </dgm:pt>
    <dgm:pt modelId="{A3BE3294-28EE-465A-A344-E4FF9FA68C86}" type="pres">
      <dgm:prSet presAssocID="{FA7B6B46-8CC0-4343-B716-25F8964461B5}" presName="connTx" presStyleLbl="parChTrans1D3" presStyleIdx="1" presStyleCnt="4"/>
      <dgm:spPr/>
      <dgm:t>
        <a:bodyPr/>
        <a:lstStyle/>
        <a:p>
          <a:endParaRPr lang="pt-BR"/>
        </a:p>
      </dgm:t>
    </dgm:pt>
    <dgm:pt modelId="{6A125015-66E7-4926-92EB-2EEB3A81D3A2}" type="pres">
      <dgm:prSet presAssocID="{1369C81F-BA0F-4EEE-A3EC-89A5825C4288}" presName="root2" presStyleCnt="0"/>
      <dgm:spPr/>
    </dgm:pt>
    <dgm:pt modelId="{6C9DE0A0-D2BB-45B4-8823-21EEDE3E05B1}" type="pres">
      <dgm:prSet presAssocID="{1369C81F-BA0F-4EEE-A3EC-89A5825C4288}" presName="LevelTwoTextNode" presStyleLbl="node3" presStyleIdx="1" presStyleCnt="4">
        <dgm:presLayoutVars>
          <dgm:chPref val="3"/>
        </dgm:presLayoutVars>
      </dgm:prSet>
      <dgm:spPr/>
      <dgm:t>
        <a:bodyPr/>
        <a:lstStyle/>
        <a:p>
          <a:endParaRPr lang="pt-BR"/>
        </a:p>
      </dgm:t>
    </dgm:pt>
    <dgm:pt modelId="{A9C37754-6FF6-43A5-BE70-B682094E0D26}" type="pres">
      <dgm:prSet presAssocID="{1369C81F-BA0F-4EEE-A3EC-89A5825C4288}" presName="level3hierChild" presStyleCnt="0"/>
      <dgm:spPr/>
    </dgm:pt>
    <dgm:pt modelId="{5FF2937E-EB60-4918-A486-62EB6CCDA392}" type="pres">
      <dgm:prSet presAssocID="{34E4ADDE-7DC3-4724-9D12-8EB0E6E3F7A0}" presName="conn2-1" presStyleLbl="parChTrans1D2" presStyleIdx="1" presStyleCnt="2"/>
      <dgm:spPr/>
      <dgm:t>
        <a:bodyPr/>
        <a:lstStyle/>
        <a:p>
          <a:endParaRPr lang="pt-BR"/>
        </a:p>
      </dgm:t>
    </dgm:pt>
    <dgm:pt modelId="{9A8E70D6-272B-4C5A-A873-3138FB675CD1}" type="pres">
      <dgm:prSet presAssocID="{34E4ADDE-7DC3-4724-9D12-8EB0E6E3F7A0}" presName="connTx" presStyleLbl="parChTrans1D2" presStyleIdx="1" presStyleCnt="2"/>
      <dgm:spPr/>
      <dgm:t>
        <a:bodyPr/>
        <a:lstStyle/>
        <a:p>
          <a:endParaRPr lang="pt-BR"/>
        </a:p>
      </dgm:t>
    </dgm:pt>
    <dgm:pt modelId="{AEEDF7E9-28EA-479D-8B58-A1B294357E7E}" type="pres">
      <dgm:prSet presAssocID="{233A3F25-12F2-4D6A-B3BD-FE662496F42F}" presName="root2" presStyleCnt="0"/>
      <dgm:spPr/>
    </dgm:pt>
    <dgm:pt modelId="{FE4750AD-EA2F-46C4-B387-83429D6321D2}" type="pres">
      <dgm:prSet presAssocID="{233A3F25-12F2-4D6A-B3BD-FE662496F42F}" presName="LevelTwoTextNode" presStyleLbl="node2" presStyleIdx="1" presStyleCnt="2">
        <dgm:presLayoutVars>
          <dgm:chPref val="3"/>
        </dgm:presLayoutVars>
      </dgm:prSet>
      <dgm:spPr/>
      <dgm:t>
        <a:bodyPr/>
        <a:lstStyle/>
        <a:p>
          <a:endParaRPr lang="pt-BR"/>
        </a:p>
      </dgm:t>
    </dgm:pt>
    <dgm:pt modelId="{FF36F5A7-9E12-40DB-9B1B-E7DCF7242709}" type="pres">
      <dgm:prSet presAssocID="{233A3F25-12F2-4D6A-B3BD-FE662496F42F}" presName="level3hierChild" presStyleCnt="0"/>
      <dgm:spPr/>
    </dgm:pt>
    <dgm:pt modelId="{1E4B0A0C-429D-4B65-86F5-728A747F7DAF}" type="pres">
      <dgm:prSet presAssocID="{A7F41AD0-BBEB-4559-9398-C18A18A2A86A}" presName="conn2-1" presStyleLbl="parChTrans1D3" presStyleIdx="2" presStyleCnt="4"/>
      <dgm:spPr/>
      <dgm:t>
        <a:bodyPr/>
        <a:lstStyle/>
        <a:p>
          <a:endParaRPr lang="pt-BR"/>
        </a:p>
      </dgm:t>
    </dgm:pt>
    <dgm:pt modelId="{0E17EEC0-2548-419A-8EF2-BF8BD79E0E89}" type="pres">
      <dgm:prSet presAssocID="{A7F41AD0-BBEB-4559-9398-C18A18A2A86A}" presName="connTx" presStyleLbl="parChTrans1D3" presStyleIdx="2" presStyleCnt="4"/>
      <dgm:spPr/>
      <dgm:t>
        <a:bodyPr/>
        <a:lstStyle/>
        <a:p>
          <a:endParaRPr lang="pt-BR"/>
        </a:p>
      </dgm:t>
    </dgm:pt>
    <dgm:pt modelId="{F1B0BE80-8289-48D9-BDBC-FEC25F0C2E95}" type="pres">
      <dgm:prSet presAssocID="{3463F4AE-4DE0-4D3D-AC59-F6AFFF16DB84}" presName="root2" presStyleCnt="0"/>
      <dgm:spPr/>
    </dgm:pt>
    <dgm:pt modelId="{225850AE-7B0C-4DAD-84C2-EE7FC3BD4D4F}" type="pres">
      <dgm:prSet presAssocID="{3463F4AE-4DE0-4D3D-AC59-F6AFFF16DB84}" presName="LevelTwoTextNode" presStyleLbl="node3" presStyleIdx="2" presStyleCnt="4">
        <dgm:presLayoutVars>
          <dgm:chPref val="3"/>
        </dgm:presLayoutVars>
      </dgm:prSet>
      <dgm:spPr/>
      <dgm:t>
        <a:bodyPr/>
        <a:lstStyle/>
        <a:p>
          <a:endParaRPr lang="pt-BR"/>
        </a:p>
      </dgm:t>
    </dgm:pt>
    <dgm:pt modelId="{DD7507F0-43F6-41EA-8023-88BA25826382}" type="pres">
      <dgm:prSet presAssocID="{3463F4AE-4DE0-4D3D-AC59-F6AFFF16DB84}" presName="level3hierChild" presStyleCnt="0"/>
      <dgm:spPr/>
    </dgm:pt>
    <dgm:pt modelId="{2103517E-B7BE-4AEB-B5FE-FE2F490F5850}" type="pres">
      <dgm:prSet presAssocID="{0FD0802D-8485-4EF6-B379-627F1313C75A}" presName="conn2-1" presStyleLbl="parChTrans1D3" presStyleIdx="3" presStyleCnt="4"/>
      <dgm:spPr/>
      <dgm:t>
        <a:bodyPr/>
        <a:lstStyle/>
        <a:p>
          <a:endParaRPr lang="pt-BR"/>
        </a:p>
      </dgm:t>
    </dgm:pt>
    <dgm:pt modelId="{48202D78-861D-4A04-842D-5EFC26329DF4}" type="pres">
      <dgm:prSet presAssocID="{0FD0802D-8485-4EF6-B379-627F1313C75A}" presName="connTx" presStyleLbl="parChTrans1D3" presStyleIdx="3" presStyleCnt="4"/>
      <dgm:spPr/>
      <dgm:t>
        <a:bodyPr/>
        <a:lstStyle/>
        <a:p>
          <a:endParaRPr lang="pt-BR"/>
        </a:p>
      </dgm:t>
    </dgm:pt>
    <dgm:pt modelId="{76CD9F4A-E46A-4860-960F-8A667E4544A4}" type="pres">
      <dgm:prSet presAssocID="{18631208-76CD-4D66-9790-887B1BC9FE4B}" presName="root2" presStyleCnt="0"/>
      <dgm:spPr/>
    </dgm:pt>
    <dgm:pt modelId="{6929EECC-E386-4034-A847-EC7010DA6FA1}" type="pres">
      <dgm:prSet presAssocID="{18631208-76CD-4D66-9790-887B1BC9FE4B}" presName="LevelTwoTextNode" presStyleLbl="node3" presStyleIdx="3" presStyleCnt="4">
        <dgm:presLayoutVars>
          <dgm:chPref val="3"/>
        </dgm:presLayoutVars>
      </dgm:prSet>
      <dgm:spPr/>
      <dgm:t>
        <a:bodyPr/>
        <a:lstStyle/>
        <a:p>
          <a:endParaRPr lang="pt-BR"/>
        </a:p>
      </dgm:t>
    </dgm:pt>
    <dgm:pt modelId="{BC61BF35-54D1-4D72-A617-EA5382610EA0}" type="pres">
      <dgm:prSet presAssocID="{18631208-76CD-4D66-9790-887B1BC9FE4B}" presName="level3hierChild" presStyleCnt="0"/>
      <dgm:spPr/>
    </dgm:pt>
  </dgm:ptLst>
  <dgm:cxnLst>
    <dgm:cxn modelId="{3CCB3120-8750-4A27-BD7D-71BA133C3061}" type="presOf" srcId="{A7F41AD0-BBEB-4559-9398-C18A18A2A86A}" destId="{1E4B0A0C-429D-4B65-86F5-728A747F7DAF}" srcOrd="0" destOrd="0" presId="urn:microsoft.com/office/officeart/2005/8/layout/hierarchy2"/>
    <dgm:cxn modelId="{58B51E97-4189-42F3-BBCA-0AC5507F614E}" type="presOf" srcId="{F7493001-B088-45DE-934D-55AF5540E51C}" destId="{21CD8096-4D4E-425B-B3EE-83D98BE65584}" srcOrd="0" destOrd="0" presId="urn:microsoft.com/office/officeart/2005/8/layout/hierarchy2"/>
    <dgm:cxn modelId="{958BF2FD-DEC9-422F-BE34-D41A6815D18A}" type="presOf" srcId="{3463F4AE-4DE0-4D3D-AC59-F6AFFF16DB84}" destId="{225850AE-7B0C-4DAD-84C2-EE7FC3BD4D4F}" srcOrd="0" destOrd="0" presId="urn:microsoft.com/office/officeart/2005/8/layout/hierarchy2"/>
    <dgm:cxn modelId="{6F5D706C-069C-412D-9D56-9E0F52BBB371}" type="presOf" srcId="{66314F53-8F54-4006-8923-E13B7B9EBDF6}" destId="{E776B807-1984-4458-9472-6A1C8436DBD0}" srcOrd="0" destOrd="0" presId="urn:microsoft.com/office/officeart/2005/8/layout/hierarchy2"/>
    <dgm:cxn modelId="{DE556F23-6968-4EAD-A5B0-845789D97A6A}" srcId="{EC5880A9-73AB-4566-A5E4-E3A05A87D422}" destId="{3FA6F687-9578-4A99-B7C1-72208DF74BFA}" srcOrd="0" destOrd="0" parTransId="{F7493001-B088-45DE-934D-55AF5540E51C}" sibTransId="{296417F8-3B15-4F54-8A30-7EE2527E2149}"/>
    <dgm:cxn modelId="{AD7D1FD7-5044-42EE-8FD4-AEF169137A6A}" type="presOf" srcId="{1369C81F-BA0F-4EEE-A3EC-89A5825C4288}" destId="{6C9DE0A0-D2BB-45B4-8823-21EEDE3E05B1}" srcOrd="0" destOrd="0" presId="urn:microsoft.com/office/officeart/2005/8/layout/hierarchy2"/>
    <dgm:cxn modelId="{86FBA544-7DE8-4106-A189-5F9948C1AD09}" type="presOf" srcId="{FA7B6B46-8CC0-4343-B716-25F8964461B5}" destId="{1D3D069A-F11E-40B7-8545-5FDC7FF24895}" srcOrd="0" destOrd="0" presId="urn:microsoft.com/office/officeart/2005/8/layout/hierarchy2"/>
    <dgm:cxn modelId="{3C9FD648-492E-4995-BBB8-806932911E85}" type="presOf" srcId="{0FD0802D-8485-4EF6-B379-627F1313C75A}" destId="{2103517E-B7BE-4AEB-B5FE-FE2F490F5850}" srcOrd="0" destOrd="0" presId="urn:microsoft.com/office/officeart/2005/8/layout/hierarchy2"/>
    <dgm:cxn modelId="{6B830F26-7A27-42A4-A3DC-B9F0667CABC1}" srcId="{233A3F25-12F2-4D6A-B3BD-FE662496F42F}" destId="{3463F4AE-4DE0-4D3D-AC59-F6AFFF16DB84}" srcOrd="0" destOrd="0" parTransId="{A7F41AD0-BBEB-4559-9398-C18A18A2A86A}" sibTransId="{8084DC13-BA8F-4BD4-AB3C-AE299181CE59}"/>
    <dgm:cxn modelId="{5A1467CF-9025-4F18-AB83-9568C4116939}" type="presOf" srcId="{233A3F25-12F2-4D6A-B3BD-FE662496F42F}" destId="{FE4750AD-EA2F-46C4-B387-83429D6321D2}" srcOrd="0" destOrd="0" presId="urn:microsoft.com/office/officeart/2005/8/layout/hierarchy2"/>
    <dgm:cxn modelId="{5E320C5E-5E17-463D-99C2-1E0C3058A1A3}" type="presOf" srcId="{F330A57D-092A-4969-80D0-179EA1E5672B}" destId="{C10155E5-BCCC-409E-BE77-17390569D0C5}" srcOrd="0" destOrd="0" presId="urn:microsoft.com/office/officeart/2005/8/layout/hierarchy2"/>
    <dgm:cxn modelId="{1A8249AA-75F8-422B-8A0E-911445B60915}" type="presOf" srcId="{0FD0802D-8485-4EF6-B379-627F1313C75A}" destId="{48202D78-861D-4A04-842D-5EFC26329DF4}" srcOrd="1" destOrd="0" presId="urn:microsoft.com/office/officeart/2005/8/layout/hierarchy2"/>
    <dgm:cxn modelId="{1C51C5AB-DCF6-4491-B7FF-3F87061EB18F}" type="presOf" srcId="{EC5880A9-73AB-4566-A5E4-E3A05A87D422}" destId="{98EB5A0D-9179-40B3-9CF5-B46278DBFBC2}" srcOrd="0" destOrd="0" presId="urn:microsoft.com/office/officeart/2005/8/layout/hierarchy2"/>
    <dgm:cxn modelId="{C8863290-332A-4EFB-A849-042AFB6C3D2E}" type="presOf" srcId="{FA7B6B46-8CC0-4343-B716-25F8964461B5}" destId="{A3BE3294-28EE-465A-A344-E4FF9FA68C86}" srcOrd="1" destOrd="0" presId="urn:microsoft.com/office/officeart/2005/8/layout/hierarchy2"/>
    <dgm:cxn modelId="{1B53FFC8-58B6-4AF3-A554-8BA8391C2330}" srcId="{233A3F25-12F2-4D6A-B3BD-FE662496F42F}" destId="{18631208-76CD-4D66-9790-887B1BC9FE4B}" srcOrd="1" destOrd="0" parTransId="{0FD0802D-8485-4EF6-B379-627F1313C75A}" sibTransId="{C52BD2AB-9E84-4B55-AE3A-63F246E60ECD}"/>
    <dgm:cxn modelId="{4A4FEADE-730D-40C0-A689-42D8C00C35B6}" type="presOf" srcId="{34E4ADDE-7DC3-4724-9D12-8EB0E6E3F7A0}" destId="{9A8E70D6-272B-4C5A-A873-3138FB675CD1}" srcOrd="1" destOrd="0" presId="urn:microsoft.com/office/officeart/2005/8/layout/hierarchy2"/>
    <dgm:cxn modelId="{ECF5BFB1-EDD1-4E27-B5C5-D55EF23FE05E}" type="presOf" srcId="{A7F41AD0-BBEB-4559-9398-C18A18A2A86A}" destId="{0E17EEC0-2548-419A-8EF2-BF8BD79E0E89}" srcOrd="1" destOrd="0" presId="urn:microsoft.com/office/officeart/2005/8/layout/hierarchy2"/>
    <dgm:cxn modelId="{A5D8487A-554B-4107-A33F-78FA33A609BC}" type="presOf" srcId="{18631208-76CD-4D66-9790-887B1BC9FE4B}" destId="{6929EECC-E386-4034-A847-EC7010DA6FA1}" srcOrd="0" destOrd="0" presId="urn:microsoft.com/office/officeart/2005/8/layout/hierarchy2"/>
    <dgm:cxn modelId="{06A5B586-9B6E-4380-BB8B-691BED1443ED}" srcId="{EC5880A9-73AB-4566-A5E4-E3A05A87D422}" destId="{233A3F25-12F2-4D6A-B3BD-FE662496F42F}" srcOrd="1" destOrd="0" parTransId="{34E4ADDE-7DC3-4724-9D12-8EB0E6E3F7A0}" sibTransId="{EB32B209-7BA2-4B1D-8994-9841798DF4B8}"/>
    <dgm:cxn modelId="{C6621395-23D5-4565-ADC0-D8C92D347477}" type="presOf" srcId="{34E4ADDE-7DC3-4724-9D12-8EB0E6E3F7A0}" destId="{5FF2937E-EB60-4918-A486-62EB6CCDA392}" srcOrd="0" destOrd="0" presId="urn:microsoft.com/office/officeart/2005/8/layout/hierarchy2"/>
    <dgm:cxn modelId="{E3EF93B4-35FE-4802-AD8C-4DAF1FB4E5CB}" type="presOf" srcId="{1D259B7D-E841-4EFD-A619-5CE0B5004AF5}" destId="{AA06CEFF-3682-4F47-9C0F-A0434E797080}" srcOrd="0" destOrd="0" presId="urn:microsoft.com/office/officeart/2005/8/layout/hierarchy2"/>
    <dgm:cxn modelId="{8EB489A9-7299-4D72-B94D-1F2C87335F43}" type="presOf" srcId="{F7493001-B088-45DE-934D-55AF5540E51C}" destId="{208F57A5-C3F1-4318-9E28-44858787463F}" srcOrd="1" destOrd="0" presId="urn:microsoft.com/office/officeart/2005/8/layout/hierarchy2"/>
    <dgm:cxn modelId="{E90E1BD5-6F29-4D95-9403-A3C67E46BF65}" type="presOf" srcId="{3FA6F687-9578-4A99-B7C1-72208DF74BFA}" destId="{F51FC056-FB60-4AC5-8B9A-3B4A38BDC2DF}" srcOrd="0" destOrd="0" presId="urn:microsoft.com/office/officeart/2005/8/layout/hierarchy2"/>
    <dgm:cxn modelId="{E7BA3099-C757-4D09-BF0B-907C8A2BFBD5}" srcId="{3FA6F687-9578-4A99-B7C1-72208DF74BFA}" destId="{1369C81F-BA0F-4EEE-A3EC-89A5825C4288}" srcOrd="1" destOrd="0" parTransId="{FA7B6B46-8CC0-4343-B716-25F8964461B5}" sibTransId="{0B72B5AC-3B7C-4C46-A187-A294042DC03D}"/>
    <dgm:cxn modelId="{17FFB842-C5EA-46C3-B251-174E342B044F}" type="presOf" srcId="{1D259B7D-E841-4EFD-A619-5CE0B5004AF5}" destId="{BA985F00-014F-431F-B8B1-6B018BB484DF}" srcOrd="1" destOrd="0" presId="urn:microsoft.com/office/officeart/2005/8/layout/hierarchy2"/>
    <dgm:cxn modelId="{85AA9E38-890E-4E34-8EAC-A886A49CF15D}" srcId="{66314F53-8F54-4006-8923-E13B7B9EBDF6}" destId="{EC5880A9-73AB-4566-A5E4-E3A05A87D422}" srcOrd="0" destOrd="0" parTransId="{98CCF5BE-9328-41E8-90F4-1B8C78A69E07}" sibTransId="{1739D57C-245F-4C9B-8894-4B177922328F}"/>
    <dgm:cxn modelId="{FB90ABE2-3A49-48B0-A4B6-17D02C0BC922}" srcId="{3FA6F687-9578-4A99-B7C1-72208DF74BFA}" destId="{F330A57D-092A-4969-80D0-179EA1E5672B}" srcOrd="0" destOrd="0" parTransId="{1D259B7D-E841-4EFD-A619-5CE0B5004AF5}" sibTransId="{6961F7F9-DD1E-4FF7-B922-B9C01DDDA3F1}"/>
    <dgm:cxn modelId="{9841B70B-1FEE-4B11-8C20-4CD6E1CB4B5C}" type="presParOf" srcId="{E776B807-1984-4458-9472-6A1C8436DBD0}" destId="{04D45725-BD05-49E2-8A51-B3FA6A627137}" srcOrd="0" destOrd="0" presId="urn:microsoft.com/office/officeart/2005/8/layout/hierarchy2"/>
    <dgm:cxn modelId="{02F229D2-F8B6-4624-941B-E3FD3AE372F0}" type="presParOf" srcId="{04D45725-BD05-49E2-8A51-B3FA6A627137}" destId="{98EB5A0D-9179-40B3-9CF5-B46278DBFBC2}" srcOrd="0" destOrd="0" presId="urn:microsoft.com/office/officeart/2005/8/layout/hierarchy2"/>
    <dgm:cxn modelId="{E45E01C3-D4D4-43A4-88B6-5E695517B0A7}" type="presParOf" srcId="{04D45725-BD05-49E2-8A51-B3FA6A627137}" destId="{2C70E7FB-D698-4309-A2FF-2A2C2EB36E82}" srcOrd="1" destOrd="0" presId="urn:microsoft.com/office/officeart/2005/8/layout/hierarchy2"/>
    <dgm:cxn modelId="{59F47435-1921-4CE9-A220-E33C552FA960}" type="presParOf" srcId="{2C70E7FB-D698-4309-A2FF-2A2C2EB36E82}" destId="{21CD8096-4D4E-425B-B3EE-83D98BE65584}" srcOrd="0" destOrd="0" presId="urn:microsoft.com/office/officeart/2005/8/layout/hierarchy2"/>
    <dgm:cxn modelId="{7B7A0763-2941-4431-BA02-7D7BDE068632}" type="presParOf" srcId="{21CD8096-4D4E-425B-B3EE-83D98BE65584}" destId="{208F57A5-C3F1-4318-9E28-44858787463F}" srcOrd="0" destOrd="0" presId="urn:microsoft.com/office/officeart/2005/8/layout/hierarchy2"/>
    <dgm:cxn modelId="{1B478A2D-5D85-431A-B145-CAAFB932C160}" type="presParOf" srcId="{2C70E7FB-D698-4309-A2FF-2A2C2EB36E82}" destId="{03C1E073-826D-487F-820F-E893A20DE700}" srcOrd="1" destOrd="0" presId="urn:microsoft.com/office/officeart/2005/8/layout/hierarchy2"/>
    <dgm:cxn modelId="{25787E05-3196-422D-8332-D9563CDF3FDB}" type="presParOf" srcId="{03C1E073-826D-487F-820F-E893A20DE700}" destId="{F51FC056-FB60-4AC5-8B9A-3B4A38BDC2DF}" srcOrd="0" destOrd="0" presId="urn:microsoft.com/office/officeart/2005/8/layout/hierarchy2"/>
    <dgm:cxn modelId="{733FABAD-B79A-46C0-B08A-B0B780E20EE2}" type="presParOf" srcId="{03C1E073-826D-487F-820F-E893A20DE700}" destId="{A24CDEA3-0FEA-4966-A8CC-0A2249C2ECA4}" srcOrd="1" destOrd="0" presId="urn:microsoft.com/office/officeart/2005/8/layout/hierarchy2"/>
    <dgm:cxn modelId="{479F0997-8594-4E8A-8758-C655EBD0D003}" type="presParOf" srcId="{A24CDEA3-0FEA-4966-A8CC-0A2249C2ECA4}" destId="{AA06CEFF-3682-4F47-9C0F-A0434E797080}" srcOrd="0" destOrd="0" presId="urn:microsoft.com/office/officeart/2005/8/layout/hierarchy2"/>
    <dgm:cxn modelId="{E97F1CF0-F87E-4115-A7E2-6E67AC3D2AA5}" type="presParOf" srcId="{AA06CEFF-3682-4F47-9C0F-A0434E797080}" destId="{BA985F00-014F-431F-B8B1-6B018BB484DF}" srcOrd="0" destOrd="0" presId="urn:microsoft.com/office/officeart/2005/8/layout/hierarchy2"/>
    <dgm:cxn modelId="{299FF437-88A7-43C5-8E20-E116F3228EAF}" type="presParOf" srcId="{A24CDEA3-0FEA-4966-A8CC-0A2249C2ECA4}" destId="{0F1289DB-F693-4AC5-B46E-3939CF86728A}" srcOrd="1" destOrd="0" presId="urn:microsoft.com/office/officeart/2005/8/layout/hierarchy2"/>
    <dgm:cxn modelId="{1E2C84AE-86FF-4974-9FD0-9529FFB8DB0A}" type="presParOf" srcId="{0F1289DB-F693-4AC5-B46E-3939CF86728A}" destId="{C10155E5-BCCC-409E-BE77-17390569D0C5}" srcOrd="0" destOrd="0" presId="urn:microsoft.com/office/officeart/2005/8/layout/hierarchy2"/>
    <dgm:cxn modelId="{8B8E648B-1B1F-4ECA-AE31-F8DAD4B34DAE}" type="presParOf" srcId="{0F1289DB-F693-4AC5-B46E-3939CF86728A}" destId="{6B1E58F3-3D63-4791-8CE8-D17F95A8350C}" srcOrd="1" destOrd="0" presId="urn:microsoft.com/office/officeart/2005/8/layout/hierarchy2"/>
    <dgm:cxn modelId="{FD03B9FF-FAC9-4A67-864A-8B9E990E69E4}" type="presParOf" srcId="{A24CDEA3-0FEA-4966-A8CC-0A2249C2ECA4}" destId="{1D3D069A-F11E-40B7-8545-5FDC7FF24895}" srcOrd="2" destOrd="0" presId="urn:microsoft.com/office/officeart/2005/8/layout/hierarchy2"/>
    <dgm:cxn modelId="{37F3A95D-161E-4445-8908-0AEE19FF4085}" type="presParOf" srcId="{1D3D069A-F11E-40B7-8545-5FDC7FF24895}" destId="{A3BE3294-28EE-465A-A344-E4FF9FA68C86}" srcOrd="0" destOrd="0" presId="urn:microsoft.com/office/officeart/2005/8/layout/hierarchy2"/>
    <dgm:cxn modelId="{E340AA5C-D1F5-4541-B4C6-C01EB67FF3D5}" type="presParOf" srcId="{A24CDEA3-0FEA-4966-A8CC-0A2249C2ECA4}" destId="{6A125015-66E7-4926-92EB-2EEB3A81D3A2}" srcOrd="3" destOrd="0" presId="urn:microsoft.com/office/officeart/2005/8/layout/hierarchy2"/>
    <dgm:cxn modelId="{28035FE2-3E08-413F-9FDD-9EA0FD927E0E}" type="presParOf" srcId="{6A125015-66E7-4926-92EB-2EEB3A81D3A2}" destId="{6C9DE0A0-D2BB-45B4-8823-21EEDE3E05B1}" srcOrd="0" destOrd="0" presId="urn:microsoft.com/office/officeart/2005/8/layout/hierarchy2"/>
    <dgm:cxn modelId="{6CE1A4B3-86F7-49B5-BB9F-82FB37EF12DE}" type="presParOf" srcId="{6A125015-66E7-4926-92EB-2EEB3A81D3A2}" destId="{A9C37754-6FF6-43A5-BE70-B682094E0D26}" srcOrd="1" destOrd="0" presId="urn:microsoft.com/office/officeart/2005/8/layout/hierarchy2"/>
    <dgm:cxn modelId="{C6F9EA02-DB12-47B9-A792-41B91A258328}" type="presParOf" srcId="{2C70E7FB-D698-4309-A2FF-2A2C2EB36E82}" destId="{5FF2937E-EB60-4918-A486-62EB6CCDA392}" srcOrd="2" destOrd="0" presId="urn:microsoft.com/office/officeart/2005/8/layout/hierarchy2"/>
    <dgm:cxn modelId="{6A065FB1-4813-4B00-B990-F481FD0DA3B3}" type="presParOf" srcId="{5FF2937E-EB60-4918-A486-62EB6CCDA392}" destId="{9A8E70D6-272B-4C5A-A873-3138FB675CD1}" srcOrd="0" destOrd="0" presId="urn:microsoft.com/office/officeart/2005/8/layout/hierarchy2"/>
    <dgm:cxn modelId="{D8DC6215-9AB0-47B1-A007-B31169B65788}" type="presParOf" srcId="{2C70E7FB-D698-4309-A2FF-2A2C2EB36E82}" destId="{AEEDF7E9-28EA-479D-8B58-A1B294357E7E}" srcOrd="3" destOrd="0" presId="urn:microsoft.com/office/officeart/2005/8/layout/hierarchy2"/>
    <dgm:cxn modelId="{1910D27E-554B-419B-A9A5-864427236BD7}" type="presParOf" srcId="{AEEDF7E9-28EA-479D-8B58-A1B294357E7E}" destId="{FE4750AD-EA2F-46C4-B387-83429D6321D2}" srcOrd="0" destOrd="0" presId="urn:microsoft.com/office/officeart/2005/8/layout/hierarchy2"/>
    <dgm:cxn modelId="{9A2D6B6B-F34A-4805-AB24-665357334D15}" type="presParOf" srcId="{AEEDF7E9-28EA-479D-8B58-A1B294357E7E}" destId="{FF36F5A7-9E12-40DB-9B1B-E7DCF7242709}" srcOrd="1" destOrd="0" presId="urn:microsoft.com/office/officeart/2005/8/layout/hierarchy2"/>
    <dgm:cxn modelId="{D226450A-123D-434F-90D2-93C3026F838C}" type="presParOf" srcId="{FF36F5A7-9E12-40DB-9B1B-E7DCF7242709}" destId="{1E4B0A0C-429D-4B65-86F5-728A747F7DAF}" srcOrd="0" destOrd="0" presId="urn:microsoft.com/office/officeart/2005/8/layout/hierarchy2"/>
    <dgm:cxn modelId="{A2BF41D2-E694-482C-8946-E59481A1F0B1}" type="presParOf" srcId="{1E4B0A0C-429D-4B65-86F5-728A747F7DAF}" destId="{0E17EEC0-2548-419A-8EF2-BF8BD79E0E89}" srcOrd="0" destOrd="0" presId="urn:microsoft.com/office/officeart/2005/8/layout/hierarchy2"/>
    <dgm:cxn modelId="{4AFD4023-6902-46B5-B6FF-7149EA431429}" type="presParOf" srcId="{FF36F5A7-9E12-40DB-9B1B-E7DCF7242709}" destId="{F1B0BE80-8289-48D9-BDBC-FEC25F0C2E95}" srcOrd="1" destOrd="0" presId="urn:microsoft.com/office/officeart/2005/8/layout/hierarchy2"/>
    <dgm:cxn modelId="{70C2BA06-AFCB-45F0-84D7-2FD446731F53}" type="presParOf" srcId="{F1B0BE80-8289-48D9-BDBC-FEC25F0C2E95}" destId="{225850AE-7B0C-4DAD-84C2-EE7FC3BD4D4F}" srcOrd="0" destOrd="0" presId="urn:microsoft.com/office/officeart/2005/8/layout/hierarchy2"/>
    <dgm:cxn modelId="{C39F195A-7908-45EC-8845-CDCE9C7C60D6}" type="presParOf" srcId="{F1B0BE80-8289-48D9-BDBC-FEC25F0C2E95}" destId="{DD7507F0-43F6-41EA-8023-88BA25826382}" srcOrd="1" destOrd="0" presId="urn:microsoft.com/office/officeart/2005/8/layout/hierarchy2"/>
    <dgm:cxn modelId="{168FAAEF-214F-4893-AB5E-ACE0D51938CE}" type="presParOf" srcId="{FF36F5A7-9E12-40DB-9B1B-E7DCF7242709}" destId="{2103517E-B7BE-4AEB-B5FE-FE2F490F5850}" srcOrd="2" destOrd="0" presId="urn:microsoft.com/office/officeart/2005/8/layout/hierarchy2"/>
    <dgm:cxn modelId="{07EDE0B5-199A-42B2-96DF-734696BFCAF5}" type="presParOf" srcId="{2103517E-B7BE-4AEB-B5FE-FE2F490F5850}" destId="{48202D78-861D-4A04-842D-5EFC26329DF4}" srcOrd="0" destOrd="0" presId="urn:microsoft.com/office/officeart/2005/8/layout/hierarchy2"/>
    <dgm:cxn modelId="{676F2024-6419-4F5E-B5F8-9EFDAF73F49F}" type="presParOf" srcId="{FF36F5A7-9E12-40DB-9B1B-E7DCF7242709}" destId="{76CD9F4A-E46A-4860-960F-8A667E4544A4}" srcOrd="3" destOrd="0" presId="urn:microsoft.com/office/officeart/2005/8/layout/hierarchy2"/>
    <dgm:cxn modelId="{2752752B-F09A-48B7-9DB6-A8995F109D84}" type="presParOf" srcId="{76CD9F4A-E46A-4860-960F-8A667E4544A4}" destId="{6929EECC-E386-4034-A847-EC7010DA6FA1}" srcOrd="0" destOrd="0" presId="urn:microsoft.com/office/officeart/2005/8/layout/hierarchy2"/>
    <dgm:cxn modelId="{8BA7DE7A-D851-45F8-83AF-13EDF235D073}" type="presParOf" srcId="{76CD9F4A-E46A-4860-960F-8A667E4544A4}" destId="{BC61BF35-54D1-4D72-A617-EA5382610EA0}" srcOrd="1" destOrd="0" presId="urn:microsoft.com/office/officeart/2005/8/layout/hierarchy2"/>
  </dgm:cxnLst>
  <dgm:bg/>
  <dgm:whole/>
  <dgm:extLst>
    <a:ext uri="http://schemas.microsoft.com/office/drawing/2008/diagram">
      <dsp:dataModelExt xmlns:dsp="http://schemas.microsoft.com/office/drawing/2008/diagram" xmlns=""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1EAA77-D40C-4F73-9424-7A21E0BFEF89}" type="doc">
      <dgm:prSet loTypeId="urn:microsoft.com/office/officeart/2005/8/layout/venn1" loCatId="relationship" qsTypeId="urn:microsoft.com/office/officeart/2005/8/quickstyle/simple1" qsCatId="simple" csTypeId="urn:microsoft.com/office/officeart/2005/8/colors/accent0_1" csCatId="mainScheme" phldr="1"/>
      <dgm:spPr/>
    </dgm:pt>
    <dgm:pt modelId="{EC882D2D-2293-4C77-8B48-72E1FA78BC27}">
      <dgm:prSet phldrT="[Texto]" custT="1"/>
      <dgm:spPr/>
      <dgm:t>
        <a:bodyPr/>
        <a:lstStyle/>
        <a:p>
          <a:r>
            <a:rPr lang="pt-BR" sz="1800" dirty="0" smtClean="0">
              <a:latin typeface="Calibri" pitchFamily="34" charset="0"/>
              <a:cs typeface="Calibri" pitchFamily="34" charset="0"/>
            </a:rPr>
            <a:t>E</a:t>
          </a:r>
          <a:endParaRPr lang="pt-BR" sz="1800" dirty="0">
            <a:latin typeface="Calibri" pitchFamily="34" charset="0"/>
            <a:cs typeface="Calibri" pitchFamily="34" charset="0"/>
          </a:endParaRPr>
        </a:p>
      </dgm:t>
    </dgm:pt>
    <dgm:pt modelId="{AA6B3119-307E-4198-915B-F5D38B20A0B0}" type="parTrans" cxnId="{7D0511F7-93D1-489E-AFBB-4399DBD3E07C}">
      <dgm:prSet/>
      <dgm:spPr/>
      <dgm:t>
        <a:bodyPr/>
        <a:lstStyle/>
        <a:p>
          <a:endParaRPr lang="pt-BR"/>
        </a:p>
      </dgm:t>
    </dgm:pt>
    <dgm:pt modelId="{9D5A725C-12DD-4902-B5F0-26453317EF4D}" type="sibTrans" cxnId="{7D0511F7-93D1-489E-AFBB-4399DBD3E07C}">
      <dgm:prSet/>
      <dgm:spPr/>
      <dgm:t>
        <a:bodyPr/>
        <a:lstStyle/>
        <a:p>
          <a:endParaRPr lang="pt-BR"/>
        </a:p>
      </dgm:t>
    </dgm:pt>
    <dgm:pt modelId="{9E128994-E4E1-4037-BD8C-CFA03E367AE1}">
      <dgm:prSet phldrT="[Texto]" custT="1"/>
      <dgm:spPr/>
      <dgm:t>
        <a:bodyPr/>
        <a:lstStyle/>
        <a:p>
          <a:r>
            <a:rPr lang="pt-BR" sz="1800" dirty="0" smtClean="0">
              <a:latin typeface="Calibri" pitchFamily="34" charset="0"/>
              <a:cs typeface="Calibri" pitchFamily="34" charset="0"/>
            </a:rPr>
            <a:t>G</a:t>
          </a:r>
          <a:endParaRPr lang="pt-BR" sz="1800" dirty="0">
            <a:latin typeface="Calibri" pitchFamily="34" charset="0"/>
            <a:cs typeface="Calibri" pitchFamily="34" charset="0"/>
          </a:endParaRPr>
        </a:p>
      </dgm:t>
    </dgm:pt>
    <dgm:pt modelId="{F293E7F1-F868-45E0-AE03-61811362C816}" type="parTrans" cxnId="{DDC01C34-6683-4AB9-A7ED-24498DA76734}">
      <dgm:prSet/>
      <dgm:spPr/>
      <dgm:t>
        <a:bodyPr/>
        <a:lstStyle/>
        <a:p>
          <a:endParaRPr lang="pt-BR"/>
        </a:p>
      </dgm:t>
    </dgm:pt>
    <dgm:pt modelId="{87C7D65F-A6AE-4CD0-A4C0-E6612B1ACF14}" type="sibTrans" cxnId="{DDC01C34-6683-4AB9-A7ED-24498DA76734}">
      <dgm:prSet/>
      <dgm:spPr/>
      <dgm:t>
        <a:bodyPr/>
        <a:lstStyle/>
        <a:p>
          <a:endParaRPr lang="pt-BR"/>
        </a:p>
      </dgm:t>
    </dgm:pt>
    <dgm:pt modelId="{7193BBA3-2B3D-4AE5-8FE0-65B5DB4894E5}">
      <dgm:prSet phldrT="[Texto]" custT="1"/>
      <dgm:spPr/>
      <dgm:t>
        <a:bodyPr/>
        <a:lstStyle/>
        <a:p>
          <a:r>
            <a:rPr lang="pt-BR" sz="1800" dirty="0" smtClean="0">
              <a:latin typeface="Calibri" pitchFamily="34" charset="0"/>
              <a:cs typeface="Calibri" pitchFamily="34" charset="0"/>
            </a:rPr>
            <a:t>F</a:t>
          </a:r>
          <a:endParaRPr lang="pt-BR" sz="1800" dirty="0">
            <a:latin typeface="Calibri" pitchFamily="34" charset="0"/>
            <a:cs typeface="Calibri" pitchFamily="34" charset="0"/>
          </a:endParaRPr>
        </a:p>
      </dgm:t>
    </dgm:pt>
    <dgm:pt modelId="{10736570-951D-404B-B58A-22787A402432}" type="parTrans" cxnId="{CA3F9FE2-75EB-4A76-85A2-D37E0E96D70D}">
      <dgm:prSet/>
      <dgm:spPr/>
      <dgm:t>
        <a:bodyPr/>
        <a:lstStyle/>
        <a:p>
          <a:endParaRPr lang="pt-BR"/>
        </a:p>
      </dgm:t>
    </dgm:pt>
    <dgm:pt modelId="{43DE5D3D-F8A9-41E9-BECA-191B9BC43624}" type="sibTrans" cxnId="{CA3F9FE2-75EB-4A76-85A2-D37E0E96D70D}">
      <dgm:prSet/>
      <dgm:spPr/>
      <dgm:t>
        <a:bodyPr/>
        <a:lstStyle/>
        <a:p>
          <a:endParaRPr lang="pt-BR"/>
        </a:p>
      </dgm:t>
    </dgm:pt>
    <dgm:pt modelId="{5EA33F5F-4CCF-4C4C-91E3-7AA60A61BFC0}" type="pres">
      <dgm:prSet presAssocID="{751EAA77-D40C-4F73-9424-7A21E0BFEF89}" presName="compositeShape" presStyleCnt="0">
        <dgm:presLayoutVars>
          <dgm:chMax val="7"/>
          <dgm:dir/>
          <dgm:resizeHandles val="exact"/>
        </dgm:presLayoutVars>
      </dgm:prSet>
      <dgm:spPr/>
    </dgm:pt>
    <dgm:pt modelId="{C874BDFE-9D11-4D9B-8A62-082FBE131951}" type="pres">
      <dgm:prSet presAssocID="{EC882D2D-2293-4C77-8B48-72E1FA78BC27}" presName="circ1" presStyleLbl="vennNode1" presStyleIdx="0" presStyleCnt="3"/>
      <dgm:spPr/>
      <dgm:t>
        <a:bodyPr/>
        <a:lstStyle/>
        <a:p>
          <a:endParaRPr lang="pt-BR"/>
        </a:p>
      </dgm:t>
    </dgm:pt>
    <dgm:pt modelId="{58A0D6D8-C10D-4C20-8D51-5D5D7A684533}" type="pres">
      <dgm:prSet presAssocID="{EC882D2D-2293-4C77-8B48-72E1FA78BC27}" presName="circ1Tx" presStyleLbl="revTx" presStyleIdx="0" presStyleCnt="0">
        <dgm:presLayoutVars>
          <dgm:chMax val="0"/>
          <dgm:chPref val="0"/>
          <dgm:bulletEnabled val="1"/>
        </dgm:presLayoutVars>
      </dgm:prSet>
      <dgm:spPr/>
      <dgm:t>
        <a:bodyPr/>
        <a:lstStyle/>
        <a:p>
          <a:endParaRPr lang="pt-BR"/>
        </a:p>
      </dgm:t>
    </dgm:pt>
    <dgm:pt modelId="{DD7E4802-E641-48C8-82C9-465D4ADED4A4}" type="pres">
      <dgm:prSet presAssocID="{9E128994-E4E1-4037-BD8C-CFA03E367AE1}" presName="circ2" presStyleLbl="vennNode1" presStyleIdx="1" presStyleCnt="3"/>
      <dgm:spPr/>
      <dgm:t>
        <a:bodyPr/>
        <a:lstStyle/>
        <a:p>
          <a:endParaRPr lang="pt-BR"/>
        </a:p>
      </dgm:t>
    </dgm:pt>
    <dgm:pt modelId="{3B144A9C-0694-4168-9ED1-C28A95D9E243}" type="pres">
      <dgm:prSet presAssocID="{9E128994-E4E1-4037-BD8C-CFA03E367AE1}" presName="circ2Tx" presStyleLbl="revTx" presStyleIdx="0" presStyleCnt="0">
        <dgm:presLayoutVars>
          <dgm:chMax val="0"/>
          <dgm:chPref val="0"/>
          <dgm:bulletEnabled val="1"/>
        </dgm:presLayoutVars>
      </dgm:prSet>
      <dgm:spPr/>
      <dgm:t>
        <a:bodyPr/>
        <a:lstStyle/>
        <a:p>
          <a:endParaRPr lang="pt-BR"/>
        </a:p>
      </dgm:t>
    </dgm:pt>
    <dgm:pt modelId="{2F9F50A6-4D84-4AD7-BB2B-4FA074CF0CED}" type="pres">
      <dgm:prSet presAssocID="{7193BBA3-2B3D-4AE5-8FE0-65B5DB4894E5}" presName="circ3" presStyleLbl="vennNode1" presStyleIdx="2" presStyleCnt="3"/>
      <dgm:spPr/>
      <dgm:t>
        <a:bodyPr/>
        <a:lstStyle/>
        <a:p>
          <a:endParaRPr lang="pt-BR"/>
        </a:p>
      </dgm:t>
    </dgm:pt>
    <dgm:pt modelId="{58796CBE-5D7E-4821-BF65-CE715ED0DCFE}" type="pres">
      <dgm:prSet presAssocID="{7193BBA3-2B3D-4AE5-8FE0-65B5DB4894E5}" presName="circ3Tx" presStyleLbl="revTx" presStyleIdx="0" presStyleCnt="0">
        <dgm:presLayoutVars>
          <dgm:chMax val="0"/>
          <dgm:chPref val="0"/>
          <dgm:bulletEnabled val="1"/>
        </dgm:presLayoutVars>
      </dgm:prSet>
      <dgm:spPr/>
      <dgm:t>
        <a:bodyPr/>
        <a:lstStyle/>
        <a:p>
          <a:endParaRPr lang="pt-BR"/>
        </a:p>
      </dgm:t>
    </dgm:pt>
  </dgm:ptLst>
  <dgm:cxnLst>
    <dgm:cxn modelId="{BEBEE70C-BB6E-4692-A501-7A050B996AB3}" type="presOf" srcId="{9E128994-E4E1-4037-BD8C-CFA03E367AE1}" destId="{3B144A9C-0694-4168-9ED1-C28A95D9E243}" srcOrd="1" destOrd="0" presId="urn:microsoft.com/office/officeart/2005/8/layout/venn1"/>
    <dgm:cxn modelId="{B3E4628B-B36F-4C9D-8950-6D382BA0E1FB}" type="presOf" srcId="{751EAA77-D40C-4F73-9424-7A21E0BFEF89}" destId="{5EA33F5F-4CCF-4C4C-91E3-7AA60A61BFC0}" srcOrd="0" destOrd="0" presId="urn:microsoft.com/office/officeart/2005/8/layout/venn1"/>
    <dgm:cxn modelId="{0730B98D-8E52-4F52-B7B9-B46D99080E5B}" type="presOf" srcId="{EC882D2D-2293-4C77-8B48-72E1FA78BC27}" destId="{58A0D6D8-C10D-4C20-8D51-5D5D7A684533}" srcOrd="1" destOrd="0" presId="urn:microsoft.com/office/officeart/2005/8/layout/venn1"/>
    <dgm:cxn modelId="{CA3F9FE2-75EB-4A76-85A2-D37E0E96D70D}" srcId="{751EAA77-D40C-4F73-9424-7A21E0BFEF89}" destId="{7193BBA3-2B3D-4AE5-8FE0-65B5DB4894E5}" srcOrd="2" destOrd="0" parTransId="{10736570-951D-404B-B58A-22787A402432}" sibTransId="{43DE5D3D-F8A9-41E9-BECA-191B9BC43624}"/>
    <dgm:cxn modelId="{DDC01C34-6683-4AB9-A7ED-24498DA76734}" srcId="{751EAA77-D40C-4F73-9424-7A21E0BFEF89}" destId="{9E128994-E4E1-4037-BD8C-CFA03E367AE1}" srcOrd="1" destOrd="0" parTransId="{F293E7F1-F868-45E0-AE03-61811362C816}" sibTransId="{87C7D65F-A6AE-4CD0-A4C0-E6612B1ACF14}"/>
    <dgm:cxn modelId="{9448875E-F015-40BD-B1D8-4E6F4ACD9858}" type="presOf" srcId="{7193BBA3-2B3D-4AE5-8FE0-65B5DB4894E5}" destId="{58796CBE-5D7E-4821-BF65-CE715ED0DCFE}" srcOrd="1" destOrd="0" presId="urn:microsoft.com/office/officeart/2005/8/layout/venn1"/>
    <dgm:cxn modelId="{7D0511F7-93D1-489E-AFBB-4399DBD3E07C}" srcId="{751EAA77-D40C-4F73-9424-7A21E0BFEF89}" destId="{EC882D2D-2293-4C77-8B48-72E1FA78BC27}" srcOrd="0" destOrd="0" parTransId="{AA6B3119-307E-4198-915B-F5D38B20A0B0}" sibTransId="{9D5A725C-12DD-4902-B5F0-26453317EF4D}"/>
    <dgm:cxn modelId="{EAB89597-64E5-4ED8-B085-5BDD221525BC}" type="presOf" srcId="{EC882D2D-2293-4C77-8B48-72E1FA78BC27}" destId="{C874BDFE-9D11-4D9B-8A62-082FBE131951}" srcOrd="0" destOrd="0" presId="urn:microsoft.com/office/officeart/2005/8/layout/venn1"/>
    <dgm:cxn modelId="{079254DC-CB94-41BB-9D49-37A09593C262}" type="presOf" srcId="{7193BBA3-2B3D-4AE5-8FE0-65B5DB4894E5}" destId="{2F9F50A6-4D84-4AD7-BB2B-4FA074CF0CED}" srcOrd="0" destOrd="0" presId="urn:microsoft.com/office/officeart/2005/8/layout/venn1"/>
    <dgm:cxn modelId="{E437C1AE-3A06-4B4E-B708-2EFE6E7FC6E1}" type="presOf" srcId="{9E128994-E4E1-4037-BD8C-CFA03E367AE1}" destId="{DD7E4802-E641-48C8-82C9-465D4ADED4A4}" srcOrd="0" destOrd="0" presId="urn:microsoft.com/office/officeart/2005/8/layout/venn1"/>
    <dgm:cxn modelId="{024BEA03-0631-4C43-98EE-ACF08B658893}" type="presParOf" srcId="{5EA33F5F-4CCF-4C4C-91E3-7AA60A61BFC0}" destId="{C874BDFE-9D11-4D9B-8A62-082FBE131951}" srcOrd="0" destOrd="0" presId="urn:microsoft.com/office/officeart/2005/8/layout/venn1"/>
    <dgm:cxn modelId="{5BF2A2FA-8F06-4A26-994E-24B78D5A8B3D}" type="presParOf" srcId="{5EA33F5F-4CCF-4C4C-91E3-7AA60A61BFC0}" destId="{58A0D6D8-C10D-4C20-8D51-5D5D7A684533}" srcOrd="1" destOrd="0" presId="urn:microsoft.com/office/officeart/2005/8/layout/venn1"/>
    <dgm:cxn modelId="{2B0BCFAF-2601-405C-9C0B-98B2F4FB54A6}" type="presParOf" srcId="{5EA33F5F-4CCF-4C4C-91E3-7AA60A61BFC0}" destId="{DD7E4802-E641-48C8-82C9-465D4ADED4A4}" srcOrd="2" destOrd="0" presId="urn:microsoft.com/office/officeart/2005/8/layout/venn1"/>
    <dgm:cxn modelId="{A7372C3E-023C-45CC-82BE-2C38F741A45F}" type="presParOf" srcId="{5EA33F5F-4CCF-4C4C-91E3-7AA60A61BFC0}" destId="{3B144A9C-0694-4168-9ED1-C28A95D9E243}" srcOrd="3" destOrd="0" presId="urn:microsoft.com/office/officeart/2005/8/layout/venn1"/>
    <dgm:cxn modelId="{EBE969EF-EBCF-4087-ADAE-C567D6D2402A}" type="presParOf" srcId="{5EA33F5F-4CCF-4C4C-91E3-7AA60A61BFC0}" destId="{2F9F50A6-4D84-4AD7-BB2B-4FA074CF0CED}" srcOrd="4" destOrd="0" presId="urn:microsoft.com/office/officeart/2005/8/layout/venn1"/>
    <dgm:cxn modelId="{9A15AE9E-7514-4B59-A85C-3B7128444F23}" type="presParOf" srcId="{5EA33F5F-4CCF-4C4C-91E3-7AA60A61BFC0}" destId="{58796CBE-5D7E-4821-BF65-CE715ED0DCFE}" srcOrd="5" destOrd="0" presId="urn:microsoft.com/office/officeart/2005/8/layout/venn1"/>
  </dgm:cxnLst>
  <dgm:bg/>
  <dgm:whole/>
  <dgm:extLst>
    <a:ext uri="http://schemas.microsoft.com/office/drawing/2008/diagram">
      <dsp:dataModelExt xmlns:dsp="http://schemas.microsoft.com/office/drawing/2008/diagram" xmlns=""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1EAA77-D40C-4F73-9424-7A21E0BFEF89}" type="doc">
      <dgm:prSet loTypeId="urn:microsoft.com/office/officeart/2005/8/layout/venn1" loCatId="relationship" qsTypeId="urn:microsoft.com/office/officeart/2005/8/quickstyle/simple1" qsCatId="simple" csTypeId="urn:microsoft.com/office/officeart/2005/8/colors/accent0_1" csCatId="mainScheme" phldr="1"/>
      <dgm:spPr/>
    </dgm:pt>
    <dgm:pt modelId="{EC882D2D-2293-4C77-8B48-72E1FA78BC27}">
      <dgm:prSet phldrT="[Texto]" custT="1"/>
      <dgm:spPr/>
      <dgm:t>
        <a:bodyPr/>
        <a:lstStyle/>
        <a:p>
          <a:r>
            <a:rPr lang="pt-BR" sz="1800" dirty="0" smtClean="0">
              <a:latin typeface="Calibri" pitchFamily="34" charset="0"/>
              <a:cs typeface="Calibri" pitchFamily="34" charset="0"/>
            </a:rPr>
            <a:t>21</a:t>
          </a:r>
          <a:endParaRPr lang="pt-BR" sz="1800" dirty="0">
            <a:latin typeface="Calibri" pitchFamily="34" charset="0"/>
            <a:cs typeface="Calibri" pitchFamily="34" charset="0"/>
          </a:endParaRPr>
        </a:p>
      </dgm:t>
    </dgm:pt>
    <dgm:pt modelId="{AA6B3119-307E-4198-915B-F5D38B20A0B0}" type="parTrans" cxnId="{7D0511F7-93D1-489E-AFBB-4399DBD3E07C}">
      <dgm:prSet/>
      <dgm:spPr/>
      <dgm:t>
        <a:bodyPr/>
        <a:lstStyle/>
        <a:p>
          <a:endParaRPr lang="pt-BR"/>
        </a:p>
      </dgm:t>
    </dgm:pt>
    <dgm:pt modelId="{9D5A725C-12DD-4902-B5F0-26453317EF4D}" type="sibTrans" cxnId="{7D0511F7-93D1-489E-AFBB-4399DBD3E07C}">
      <dgm:prSet/>
      <dgm:spPr/>
      <dgm:t>
        <a:bodyPr/>
        <a:lstStyle/>
        <a:p>
          <a:endParaRPr lang="pt-BR"/>
        </a:p>
      </dgm:t>
    </dgm:pt>
    <dgm:pt modelId="{9E128994-E4E1-4037-BD8C-CFA03E367AE1}">
      <dgm:prSet phldrT="[Texto]" custT="1"/>
      <dgm:spPr/>
      <dgm:t>
        <a:bodyPr/>
        <a:lstStyle/>
        <a:p>
          <a:r>
            <a:rPr lang="pt-BR" sz="1800" dirty="0" smtClean="0">
              <a:latin typeface="Calibri" pitchFamily="34" charset="0"/>
              <a:cs typeface="Calibri" pitchFamily="34" charset="0"/>
            </a:rPr>
            <a:t>27</a:t>
          </a:r>
          <a:endParaRPr lang="pt-BR" sz="1800" dirty="0">
            <a:latin typeface="Calibri" pitchFamily="34" charset="0"/>
            <a:cs typeface="Calibri" pitchFamily="34" charset="0"/>
          </a:endParaRPr>
        </a:p>
      </dgm:t>
    </dgm:pt>
    <dgm:pt modelId="{F293E7F1-F868-45E0-AE03-61811362C816}" type="parTrans" cxnId="{DDC01C34-6683-4AB9-A7ED-24498DA76734}">
      <dgm:prSet/>
      <dgm:spPr/>
      <dgm:t>
        <a:bodyPr/>
        <a:lstStyle/>
        <a:p>
          <a:endParaRPr lang="pt-BR"/>
        </a:p>
      </dgm:t>
    </dgm:pt>
    <dgm:pt modelId="{87C7D65F-A6AE-4CD0-A4C0-E6612B1ACF14}" type="sibTrans" cxnId="{DDC01C34-6683-4AB9-A7ED-24498DA76734}">
      <dgm:prSet/>
      <dgm:spPr/>
      <dgm:t>
        <a:bodyPr/>
        <a:lstStyle/>
        <a:p>
          <a:endParaRPr lang="pt-BR"/>
        </a:p>
      </dgm:t>
    </dgm:pt>
    <dgm:pt modelId="{7193BBA3-2B3D-4AE5-8FE0-65B5DB4894E5}">
      <dgm:prSet phldrT="[Texto]" custT="1"/>
      <dgm:spPr/>
      <dgm:t>
        <a:bodyPr/>
        <a:lstStyle/>
        <a:p>
          <a:r>
            <a:rPr lang="pt-BR" sz="1800" dirty="0" smtClean="0">
              <a:latin typeface="Calibri" pitchFamily="34" charset="0"/>
              <a:cs typeface="Calibri" pitchFamily="34" charset="0"/>
            </a:rPr>
            <a:t>8</a:t>
          </a:r>
          <a:endParaRPr lang="pt-BR" sz="1800" dirty="0">
            <a:latin typeface="Calibri" pitchFamily="34" charset="0"/>
            <a:cs typeface="Calibri" pitchFamily="34" charset="0"/>
          </a:endParaRPr>
        </a:p>
      </dgm:t>
    </dgm:pt>
    <dgm:pt modelId="{10736570-951D-404B-B58A-22787A402432}" type="parTrans" cxnId="{CA3F9FE2-75EB-4A76-85A2-D37E0E96D70D}">
      <dgm:prSet/>
      <dgm:spPr/>
      <dgm:t>
        <a:bodyPr/>
        <a:lstStyle/>
        <a:p>
          <a:endParaRPr lang="pt-BR"/>
        </a:p>
      </dgm:t>
    </dgm:pt>
    <dgm:pt modelId="{43DE5D3D-F8A9-41E9-BECA-191B9BC43624}" type="sibTrans" cxnId="{CA3F9FE2-75EB-4A76-85A2-D37E0E96D70D}">
      <dgm:prSet/>
      <dgm:spPr/>
      <dgm:t>
        <a:bodyPr/>
        <a:lstStyle/>
        <a:p>
          <a:endParaRPr lang="pt-BR"/>
        </a:p>
      </dgm:t>
    </dgm:pt>
    <dgm:pt modelId="{5EA33F5F-4CCF-4C4C-91E3-7AA60A61BFC0}" type="pres">
      <dgm:prSet presAssocID="{751EAA77-D40C-4F73-9424-7A21E0BFEF89}" presName="compositeShape" presStyleCnt="0">
        <dgm:presLayoutVars>
          <dgm:chMax val="7"/>
          <dgm:dir/>
          <dgm:resizeHandles val="exact"/>
        </dgm:presLayoutVars>
      </dgm:prSet>
      <dgm:spPr/>
    </dgm:pt>
    <dgm:pt modelId="{C874BDFE-9D11-4D9B-8A62-082FBE131951}" type="pres">
      <dgm:prSet presAssocID="{EC882D2D-2293-4C77-8B48-72E1FA78BC27}" presName="circ1" presStyleLbl="vennNode1" presStyleIdx="0" presStyleCnt="3"/>
      <dgm:spPr/>
      <dgm:t>
        <a:bodyPr/>
        <a:lstStyle/>
        <a:p>
          <a:endParaRPr lang="pt-BR"/>
        </a:p>
      </dgm:t>
    </dgm:pt>
    <dgm:pt modelId="{58A0D6D8-C10D-4C20-8D51-5D5D7A684533}" type="pres">
      <dgm:prSet presAssocID="{EC882D2D-2293-4C77-8B48-72E1FA78BC27}" presName="circ1Tx" presStyleLbl="revTx" presStyleIdx="0" presStyleCnt="0">
        <dgm:presLayoutVars>
          <dgm:chMax val="0"/>
          <dgm:chPref val="0"/>
          <dgm:bulletEnabled val="1"/>
        </dgm:presLayoutVars>
      </dgm:prSet>
      <dgm:spPr/>
      <dgm:t>
        <a:bodyPr/>
        <a:lstStyle/>
        <a:p>
          <a:endParaRPr lang="pt-BR"/>
        </a:p>
      </dgm:t>
    </dgm:pt>
    <dgm:pt modelId="{DD7E4802-E641-48C8-82C9-465D4ADED4A4}" type="pres">
      <dgm:prSet presAssocID="{9E128994-E4E1-4037-BD8C-CFA03E367AE1}" presName="circ2" presStyleLbl="vennNode1" presStyleIdx="1" presStyleCnt="3"/>
      <dgm:spPr/>
      <dgm:t>
        <a:bodyPr/>
        <a:lstStyle/>
        <a:p>
          <a:endParaRPr lang="pt-BR"/>
        </a:p>
      </dgm:t>
    </dgm:pt>
    <dgm:pt modelId="{3B144A9C-0694-4168-9ED1-C28A95D9E243}" type="pres">
      <dgm:prSet presAssocID="{9E128994-E4E1-4037-BD8C-CFA03E367AE1}" presName="circ2Tx" presStyleLbl="revTx" presStyleIdx="0" presStyleCnt="0">
        <dgm:presLayoutVars>
          <dgm:chMax val="0"/>
          <dgm:chPref val="0"/>
          <dgm:bulletEnabled val="1"/>
        </dgm:presLayoutVars>
      </dgm:prSet>
      <dgm:spPr/>
      <dgm:t>
        <a:bodyPr/>
        <a:lstStyle/>
        <a:p>
          <a:endParaRPr lang="pt-BR"/>
        </a:p>
      </dgm:t>
    </dgm:pt>
    <dgm:pt modelId="{2F9F50A6-4D84-4AD7-BB2B-4FA074CF0CED}" type="pres">
      <dgm:prSet presAssocID="{7193BBA3-2B3D-4AE5-8FE0-65B5DB4894E5}" presName="circ3" presStyleLbl="vennNode1" presStyleIdx="2" presStyleCnt="3"/>
      <dgm:spPr/>
      <dgm:t>
        <a:bodyPr/>
        <a:lstStyle/>
        <a:p>
          <a:endParaRPr lang="pt-BR"/>
        </a:p>
      </dgm:t>
    </dgm:pt>
    <dgm:pt modelId="{58796CBE-5D7E-4821-BF65-CE715ED0DCFE}" type="pres">
      <dgm:prSet presAssocID="{7193BBA3-2B3D-4AE5-8FE0-65B5DB4894E5}" presName="circ3Tx" presStyleLbl="revTx" presStyleIdx="0" presStyleCnt="0">
        <dgm:presLayoutVars>
          <dgm:chMax val="0"/>
          <dgm:chPref val="0"/>
          <dgm:bulletEnabled val="1"/>
        </dgm:presLayoutVars>
      </dgm:prSet>
      <dgm:spPr/>
      <dgm:t>
        <a:bodyPr/>
        <a:lstStyle/>
        <a:p>
          <a:endParaRPr lang="pt-BR"/>
        </a:p>
      </dgm:t>
    </dgm:pt>
  </dgm:ptLst>
  <dgm:cxnLst>
    <dgm:cxn modelId="{155BA436-621A-4A94-AF75-78B290CB1689}" type="presOf" srcId="{7193BBA3-2B3D-4AE5-8FE0-65B5DB4894E5}" destId="{2F9F50A6-4D84-4AD7-BB2B-4FA074CF0CED}" srcOrd="0" destOrd="0" presId="urn:microsoft.com/office/officeart/2005/8/layout/venn1"/>
    <dgm:cxn modelId="{E6FBF898-CA0A-45DF-9195-E9FBFDB400C0}" type="presOf" srcId="{EC882D2D-2293-4C77-8B48-72E1FA78BC27}" destId="{C874BDFE-9D11-4D9B-8A62-082FBE131951}" srcOrd="0" destOrd="0" presId="urn:microsoft.com/office/officeart/2005/8/layout/venn1"/>
    <dgm:cxn modelId="{3588327B-2DA0-464A-8C96-ACE0765053A3}" type="presOf" srcId="{751EAA77-D40C-4F73-9424-7A21E0BFEF89}" destId="{5EA33F5F-4CCF-4C4C-91E3-7AA60A61BFC0}" srcOrd="0" destOrd="0" presId="urn:microsoft.com/office/officeart/2005/8/layout/venn1"/>
    <dgm:cxn modelId="{CA3F9FE2-75EB-4A76-85A2-D37E0E96D70D}" srcId="{751EAA77-D40C-4F73-9424-7A21E0BFEF89}" destId="{7193BBA3-2B3D-4AE5-8FE0-65B5DB4894E5}" srcOrd="2" destOrd="0" parTransId="{10736570-951D-404B-B58A-22787A402432}" sibTransId="{43DE5D3D-F8A9-41E9-BECA-191B9BC43624}"/>
    <dgm:cxn modelId="{B11866E5-7CE5-4067-AB10-EBA213F986BC}" type="presOf" srcId="{7193BBA3-2B3D-4AE5-8FE0-65B5DB4894E5}" destId="{58796CBE-5D7E-4821-BF65-CE715ED0DCFE}" srcOrd="1" destOrd="0" presId="urn:microsoft.com/office/officeart/2005/8/layout/venn1"/>
    <dgm:cxn modelId="{DDC01C34-6683-4AB9-A7ED-24498DA76734}" srcId="{751EAA77-D40C-4F73-9424-7A21E0BFEF89}" destId="{9E128994-E4E1-4037-BD8C-CFA03E367AE1}" srcOrd="1" destOrd="0" parTransId="{F293E7F1-F868-45E0-AE03-61811362C816}" sibTransId="{87C7D65F-A6AE-4CD0-A4C0-E6612B1ACF14}"/>
    <dgm:cxn modelId="{B28D88C9-3289-4D02-A9BD-D580129D95B8}" type="presOf" srcId="{9E128994-E4E1-4037-BD8C-CFA03E367AE1}" destId="{DD7E4802-E641-48C8-82C9-465D4ADED4A4}" srcOrd="0" destOrd="0" presId="urn:microsoft.com/office/officeart/2005/8/layout/venn1"/>
    <dgm:cxn modelId="{7D0511F7-93D1-489E-AFBB-4399DBD3E07C}" srcId="{751EAA77-D40C-4F73-9424-7A21E0BFEF89}" destId="{EC882D2D-2293-4C77-8B48-72E1FA78BC27}" srcOrd="0" destOrd="0" parTransId="{AA6B3119-307E-4198-915B-F5D38B20A0B0}" sibTransId="{9D5A725C-12DD-4902-B5F0-26453317EF4D}"/>
    <dgm:cxn modelId="{23C454B9-2C87-461C-91C2-116F6FF47BF0}" type="presOf" srcId="{9E128994-E4E1-4037-BD8C-CFA03E367AE1}" destId="{3B144A9C-0694-4168-9ED1-C28A95D9E243}" srcOrd="1" destOrd="0" presId="urn:microsoft.com/office/officeart/2005/8/layout/venn1"/>
    <dgm:cxn modelId="{51144BA5-9542-431F-B229-68F2E8B1FE8F}" type="presOf" srcId="{EC882D2D-2293-4C77-8B48-72E1FA78BC27}" destId="{58A0D6D8-C10D-4C20-8D51-5D5D7A684533}" srcOrd="1" destOrd="0" presId="urn:microsoft.com/office/officeart/2005/8/layout/venn1"/>
    <dgm:cxn modelId="{57575877-2152-4EC9-BB21-999EFA7E003D}" type="presParOf" srcId="{5EA33F5F-4CCF-4C4C-91E3-7AA60A61BFC0}" destId="{C874BDFE-9D11-4D9B-8A62-082FBE131951}" srcOrd="0" destOrd="0" presId="urn:microsoft.com/office/officeart/2005/8/layout/venn1"/>
    <dgm:cxn modelId="{AF51481D-C62A-49A5-8F08-755ABB029373}" type="presParOf" srcId="{5EA33F5F-4CCF-4C4C-91E3-7AA60A61BFC0}" destId="{58A0D6D8-C10D-4C20-8D51-5D5D7A684533}" srcOrd="1" destOrd="0" presId="urn:microsoft.com/office/officeart/2005/8/layout/venn1"/>
    <dgm:cxn modelId="{A0B1FE23-989D-4ED7-8ADB-AD7ACE66C36C}" type="presParOf" srcId="{5EA33F5F-4CCF-4C4C-91E3-7AA60A61BFC0}" destId="{DD7E4802-E641-48C8-82C9-465D4ADED4A4}" srcOrd="2" destOrd="0" presId="urn:microsoft.com/office/officeart/2005/8/layout/venn1"/>
    <dgm:cxn modelId="{F3B1AD79-D8C7-4DEE-B35E-7EDE317E404A}" type="presParOf" srcId="{5EA33F5F-4CCF-4C4C-91E3-7AA60A61BFC0}" destId="{3B144A9C-0694-4168-9ED1-C28A95D9E243}" srcOrd="3" destOrd="0" presId="urn:microsoft.com/office/officeart/2005/8/layout/venn1"/>
    <dgm:cxn modelId="{6674CF06-AA98-462B-B2FD-07B1126DB956}" type="presParOf" srcId="{5EA33F5F-4CCF-4C4C-91E3-7AA60A61BFC0}" destId="{2F9F50A6-4D84-4AD7-BB2B-4FA074CF0CED}" srcOrd="4" destOrd="0" presId="urn:microsoft.com/office/officeart/2005/8/layout/venn1"/>
    <dgm:cxn modelId="{E1382EAD-62D2-44BA-BCBC-EA8C2F79F897}" type="presParOf" srcId="{5EA33F5F-4CCF-4C4C-91E3-7AA60A61BFC0}" destId="{58796CBE-5D7E-4821-BF65-CE715ED0DCFE}" srcOrd="5" destOrd="0" presId="urn:microsoft.com/office/officeart/2005/8/layout/venn1"/>
  </dgm:cxnLst>
  <dgm:bg/>
  <dgm:whole/>
  <dgm:extLst>
    <a:ext uri="http://schemas.microsoft.com/office/drawing/2008/diagram">
      <dsp:dataModelExt xmlns:dsp="http://schemas.microsoft.com/office/drawing/2008/diagram" xmlns=""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A65E696-AB86-41F7-BA95-0EC29E536F0E}" type="doc">
      <dgm:prSet loTypeId="urn:microsoft.com/office/officeart/2005/8/layout/venn1" loCatId="relationship" qsTypeId="urn:microsoft.com/office/officeart/2005/8/quickstyle/simple1" qsCatId="simple" csTypeId="urn:microsoft.com/office/officeart/2005/8/colors/accent0_1" csCatId="mainScheme" phldr="1"/>
      <dgm:spPr/>
    </dgm:pt>
    <dgm:pt modelId="{76261BF5-1533-4973-A45F-312EEF9B150D}">
      <dgm:prSet phldrT="[Texto]" custT="1"/>
      <dgm:spPr/>
      <dgm:t>
        <a:bodyPr/>
        <a:lstStyle/>
        <a:p>
          <a:r>
            <a:rPr lang="pt-BR" sz="1800" dirty="0" smtClean="0">
              <a:latin typeface="Calibri" pitchFamily="34" charset="0"/>
              <a:cs typeface="Calibri" pitchFamily="34" charset="0"/>
            </a:rPr>
            <a:t>5</a:t>
          </a:r>
          <a:endParaRPr lang="pt-BR" sz="1800" dirty="0">
            <a:latin typeface="Calibri" pitchFamily="34" charset="0"/>
            <a:cs typeface="Calibri" pitchFamily="34" charset="0"/>
          </a:endParaRPr>
        </a:p>
      </dgm:t>
    </dgm:pt>
    <dgm:pt modelId="{EE433C1D-8274-4498-9275-3309AFE8FDD7}" type="parTrans" cxnId="{E9C77F4F-C3CB-46DE-AC02-F66157E59CD5}">
      <dgm:prSet/>
      <dgm:spPr/>
      <dgm:t>
        <a:bodyPr/>
        <a:lstStyle/>
        <a:p>
          <a:endParaRPr lang="pt-BR"/>
        </a:p>
      </dgm:t>
    </dgm:pt>
    <dgm:pt modelId="{15940977-2E64-4670-8B8D-650BBAAEE1BA}" type="sibTrans" cxnId="{E9C77F4F-C3CB-46DE-AC02-F66157E59CD5}">
      <dgm:prSet/>
      <dgm:spPr/>
      <dgm:t>
        <a:bodyPr/>
        <a:lstStyle/>
        <a:p>
          <a:endParaRPr lang="pt-BR"/>
        </a:p>
      </dgm:t>
    </dgm:pt>
    <dgm:pt modelId="{62416D36-9C04-41D4-B5F3-DC91DD1F1163}">
      <dgm:prSet phldrT="[Texto]" custT="1"/>
      <dgm:spPr/>
      <dgm:t>
        <a:bodyPr/>
        <a:lstStyle/>
        <a:p>
          <a:r>
            <a:rPr lang="pt-BR" sz="1800" dirty="0" smtClean="0">
              <a:latin typeface="Calibri" pitchFamily="34" charset="0"/>
              <a:cs typeface="Calibri" pitchFamily="34" charset="0"/>
            </a:rPr>
            <a:t>2</a:t>
          </a:r>
        </a:p>
        <a:p>
          <a:r>
            <a:rPr lang="pt-BR" sz="1800" dirty="0" smtClean="0">
              <a:latin typeface="Calibri" pitchFamily="34" charset="0"/>
              <a:cs typeface="Calibri" pitchFamily="34" charset="0"/>
            </a:rPr>
            <a:t>2</a:t>
          </a:r>
          <a:endParaRPr lang="pt-BR" sz="1800" dirty="0">
            <a:latin typeface="Calibri" pitchFamily="34" charset="0"/>
            <a:cs typeface="Calibri" pitchFamily="34" charset="0"/>
          </a:endParaRPr>
        </a:p>
      </dgm:t>
    </dgm:pt>
    <dgm:pt modelId="{14B4D674-8BB5-4FDA-9F8A-17E1B10A61B8}" type="parTrans" cxnId="{955F3A60-69F5-4D80-BC14-270CD7A9CBA6}">
      <dgm:prSet/>
      <dgm:spPr/>
      <dgm:t>
        <a:bodyPr/>
        <a:lstStyle/>
        <a:p>
          <a:endParaRPr lang="pt-BR"/>
        </a:p>
      </dgm:t>
    </dgm:pt>
    <dgm:pt modelId="{72BAB88D-F2A8-4410-A001-C386199D80A2}" type="sibTrans" cxnId="{955F3A60-69F5-4D80-BC14-270CD7A9CBA6}">
      <dgm:prSet/>
      <dgm:spPr/>
      <dgm:t>
        <a:bodyPr/>
        <a:lstStyle/>
        <a:p>
          <a:endParaRPr lang="pt-BR"/>
        </a:p>
      </dgm:t>
    </dgm:pt>
    <dgm:pt modelId="{F736D6A0-C08B-46C0-BD8D-EDC8A81E0CDE}" type="pres">
      <dgm:prSet presAssocID="{6A65E696-AB86-41F7-BA95-0EC29E536F0E}" presName="compositeShape" presStyleCnt="0">
        <dgm:presLayoutVars>
          <dgm:chMax val="7"/>
          <dgm:dir/>
          <dgm:resizeHandles val="exact"/>
        </dgm:presLayoutVars>
      </dgm:prSet>
      <dgm:spPr/>
    </dgm:pt>
    <dgm:pt modelId="{1AA3FFA4-CAD7-4D5D-9F8A-95B58248B284}" type="pres">
      <dgm:prSet presAssocID="{76261BF5-1533-4973-A45F-312EEF9B150D}" presName="circ1" presStyleLbl="vennNode1" presStyleIdx="0" presStyleCnt="2"/>
      <dgm:spPr/>
      <dgm:t>
        <a:bodyPr/>
        <a:lstStyle/>
        <a:p>
          <a:endParaRPr lang="pt-BR"/>
        </a:p>
      </dgm:t>
    </dgm:pt>
    <dgm:pt modelId="{116F8F23-27E3-4CE3-9CE7-5E0189132049}" type="pres">
      <dgm:prSet presAssocID="{76261BF5-1533-4973-A45F-312EEF9B150D}" presName="circ1Tx" presStyleLbl="revTx" presStyleIdx="0" presStyleCnt="0">
        <dgm:presLayoutVars>
          <dgm:chMax val="0"/>
          <dgm:chPref val="0"/>
          <dgm:bulletEnabled val="1"/>
        </dgm:presLayoutVars>
      </dgm:prSet>
      <dgm:spPr/>
      <dgm:t>
        <a:bodyPr/>
        <a:lstStyle/>
        <a:p>
          <a:endParaRPr lang="pt-BR"/>
        </a:p>
      </dgm:t>
    </dgm:pt>
    <dgm:pt modelId="{F1CCB1FB-B01C-4845-AF2C-6B154A5C252C}" type="pres">
      <dgm:prSet presAssocID="{62416D36-9C04-41D4-B5F3-DC91DD1F1163}" presName="circ2" presStyleLbl="vennNode1" presStyleIdx="1" presStyleCnt="2"/>
      <dgm:spPr/>
      <dgm:t>
        <a:bodyPr/>
        <a:lstStyle/>
        <a:p>
          <a:endParaRPr lang="pt-BR"/>
        </a:p>
      </dgm:t>
    </dgm:pt>
    <dgm:pt modelId="{7F3EF9A9-5995-42C2-9920-CE0321014D39}" type="pres">
      <dgm:prSet presAssocID="{62416D36-9C04-41D4-B5F3-DC91DD1F1163}" presName="circ2Tx" presStyleLbl="revTx" presStyleIdx="0" presStyleCnt="0">
        <dgm:presLayoutVars>
          <dgm:chMax val="0"/>
          <dgm:chPref val="0"/>
          <dgm:bulletEnabled val="1"/>
        </dgm:presLayoutVars>
      </dgm:prSet>
      <dgm:spPr/>
      <dgm:t>
        <a:bodyPr/>
        <a:lstStyle/>
        <a:p>
          <a:endParaRPr lang="pt-BR"/>
        </a:p>
      </dgm:t>
    </dgm:pt>
  </dgm:ptLst>
  <dgm:cxnLst>
    <dgm:cxn modelId="{1564F19D-A300-4459-8212-50B319DCD8BB}" type="presOf" srcId="{76261BF5-1533-4973-A45F-312EEF9B150D}" destId="{116F8F23-27E3-4CE3-9CE7-5E0189132049}" srcOrd="1" destOrd="0" presId="urn:microsoft.com/office/officeart/2005/8/layout/venn1"/>
    <dgm:cxn modelId="{C43E3839-5C37-494F-AA39-56512CF7ACB2}" type="presOf" srcId="{62416D36-9C04-41D4-B5F3-DC91DD1F1163}" destId="{7F3EF9A9-5995-42C2-9920-CE0321014D39}" srcOrd="1" destOrd="0" presId="urn:microsoft.com/office/officeart/2005/8/layout/venn1"/>
    <dgm:cxn modelId="{7C33DA93-C2D9-4A72-ACCD-05FB866D59EE}" type="presOf" srcId="{62416D36-9C04-41D4-B5F3-DC91DD1F1163}" destId="{F1CCB1FB-B01C-4845-AF2C-6B154A5C252C}" srcOrd="0" destOrd="0" presId="urn:microsoft.com/office/officeart/2005/8/layout/venn1"/>
    <dgm:cxn modelId="{E9C77F4F-C3CB-46DE-AC02-F66157E59CD5}" srcId="{6A65E696-AB86-41F7-BA95-0EC29E536F0E}" destId="{76261BF5-1533-4973-A45F-312EEF9B150D}" srcOrd="0" destOrd="0" parTransId="{EE433C1D-8274-4498-9275-3309AFE8FDD7}" sibTransId="{15940977-2E64-4670-8B8D-650BBAAEE1BA}"/>
    <dgm:cxn modelId="{36720039-E9BA-4FB0-A5E6-1E348A9A770E}" type="presOf" srcId="{6A65E696-AB86-41F7-BA95-0EC29E536F0E}" destId="{F736D6A0-C08B-46C0-BD8D-EDC8A81E0CDE}" srcOrd="0" destOrd="0" presId="urn:microsoft.com/office/officeart/2005/8/layout/venn1"/>
    <dgm:cxn modelId="{D74B08CD-035C-4766-9DCA-8FA619EDD714}" type="presOf" srcId="{76261BF5-1533-4973-A45F-312EEF9B150D}" destId="{1AA3FFA4-CAD7-4D5D-9F8A-95B58248B284}" srcOrd="0" destOrd="0" presId="urn:microsoft.com/office/officeart/2005/8/layout/venn1"/>
    <dgm:cxn modelId="{955F3A60-69F5-4D80-BC14-270CD7A9CBA6}" srcId="{6A65E696-AB86-41F7-BA95-0EC29E536F0E}" destId="{62416D36-9C04-41D4-B5F3-DC91DD1F1163}" srcOrd="1" destOrd="0" parTransId="{14B4D674-8BB5-4FDA-9F8A-17E1B10A61B8}" sibTransId="{72BAB88D-F2A8-4410-A001-C386199D80A2}"/>
    <dgm:cxn modelId="{2D991535-08F6-4C28-9846-643B6DF2D714}" type="presParOf" srcId="{F736D6A0-C08B-46C0-BD8D-EDC8A81E0CDE}" destId="{1AA3FFA4-CAD7-4D5D-9F8A-95B58248B284}" srcOrd="0" destOrd="0" presId="urn:microsoft.com/office/officeart/2005/8/layout/venn1"/>
    <dgm:cxn modelId="{FD714C2A-7387-4AC6-B29C-FD25C409A4D5}" type="presParOf" srcId="{F736D6A0-C08B-46C0-BD8D-EDC8A81E0CDE}" destId="{116F8F23-27E3-4CE3-9CE7-5E0189132049}" srcOrd="1" destOrd="0" presId="urn:microsoft.com/office/officeart/2005/8/layout/venn1"/>
    <dgm:cxn modelId="{1FE921D4-7970-4AAF-A19C-1389657BA0CE}" type="presParOf" srcId="{F736D6A0-C08B-46C0-BD8D-EDC8A81E0CDE}" destId="{F1CCB1FB-B01C-4845-AF2C-6B154A5C252C}" srcOrd="2" destOrd="0" presId="urn:microsoft.com/office/officeart/2005/8/layout/venn1"/>
    <dgm:cxn modelId="{DA1C7A4F-85D2-42EB-8DB9-5EF0BDF535D4}" type="presParOf" srcId="{F736D6A0-C08B-46C0-BD8D-EDC8A81E0CDE}" destId="{7F3EF9A9-5995-42C2-9920-CE0321014D39}" srcOrd="3" destOrd="0" presId="urn:microsoft.com/office/officeart/2005/8/layout/venn1"/>
  </dgm:cxnLst>
  <dgm:bg/>
  <dgm:whole/>
  <dgm:extLst>
    <a:ext uri="http://schemas.microsoft.com/office/drawing/2008/diagram">
      <dsp:dataModelExt xmlns:dsp="http://schemas.microsoft.com/office/drawing/2008/diagram" xmlns="" relId="rId5"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4306888" cy="339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r>
              <a:rPr lang="en-US"/>
              <a:t>Flashcards - Quantitative Review</a:t>
            </a:r>
          </a:p>
        </p:txBody>
      </p:sp>
      <p:sp>
        <p:nvSpPr>
          <p:cNvPr id="16387" name="Rectangle 3"/>
          <p:cNvSpPr>
            <a:spLocks noGrp="1" noChangeArrowheads="1"/>
          </p:cNvSpPr>
          <p:nvPr>
            <p:ph type="dt" sz="quarter" idx="1"/>
          </p:nvPr>
        </p:nvSpPr>
        <p:spPr bwMode="auto">
          <a:xfrm>
            <a:off x="5630863" y="0"/>
            <a:ext cx="4306887" cy="339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6388" name="Rectangle 4"/>
          <p:cNvSpPr>
            <a:spLocks noGrp="1" noChangeArrowheads="1"/>
          </p:cNvSpPr>
          <p:nvPr>
            <p:ph type="ftr" sz="quarter" idx="2"/>
          </p:nvPr>
        </p:nvSpPr>
        <p:spPr bwMode="auto">
          <a:xfrm>
            <a:off x="0" y="6465888"/>
            <a:ext cx="4306888" cy="339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6389" name="Rectangle 5"/>
          <p:cNvSpPr>
            <a:spLocks noGrp="1" noChangeArrowheads="1"/>
          </p:cNvSpPr>
          <p:nvPr>
            <p:ph type="sldNum" sz="quarter" idx="3"/>
          </p:nvPr>
        </p:nvSpPr>
        <p:spPr bwMode="auto">
          <a:xfrm>
            <a:off x="5630863" y="6465888"/>
            <a:ext cx="4306887" cy="339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53A105A2-FC56-493C-A037-5480B52C34FA}" type="slidenum">
              <a:rPr lang="en-US"/>
              <a:pPr>
                <a:defRPr/>
              </a:pPr>
              <a:t>‹#›</a:t>
            </a:fld>
            <a:endParaRPr lang="en-US"/>
          </a:p>
        </p:txBody>
      </p:sp>
    </p:spTree>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4306888" cy="339725"/>
          </a:xfrm>
          <a:prstGeom prst="rect">
            <a:avLst/>
          </a:prstGeom>
        </p:spPr>
        <p:txBody>
          <a:bodyPr vert="horz" lIns="91440" tIns="45720" rIns="91440" bIns="45720" rtlCol="0"/>
          <a:lstStyle>
            <a:lvl1pPr algn="l">
              <a:defRPr sz="1200"/>
            </a:lvl1pPr>
          </a:lstStyle>
          <a:p>
            <a:pPr>
              <a:defRPr/>
            </a:pPr>
            <a:r>
              <a:rPr lang="pt-BR"/>
              <a:t>Flashcards - Quantitative Review</a:t>
            </a:r>
          </a:p>
        </p:txBody>
      </p:sp>
      <p:sp>
        <p:nvSpPr>
          <p:cNvPr id="3" name="Espaço Reservado para Data 2"/>
          <p:cNvSpPr>
            <a:spLocks noGrp="1"/>
          </p:cNvSpPr>
          <p:nvPr>
            <p:ph type="dt" idx="1"/>
          </p:nvPr>
        </p:nvSpPr>
        <p:spPr>
          <a:xfrm>
            <a:off x="5629275" y="0"/>
            <a:ext cx="4308475" cy="339725"/>
          </a:xfrm>
          <a:prstGeom prst="rect">
            <a:avLst/>
          </a:prstGeom>
        </p:spPr>
        <p:txBody>
          <a:bodyPr vert="horz" lIns="91440" tIns="45720" rIns="91440" bIns="45720" rtlCol="0"/>
          <a:lstStyle>
            <a:lvl1pPr algn="r">
              <a:defRPr sz="1200"/>
            </a:lvl1pPr>
          </a:lstStyle>
          <a:p>
            <a:pPr>
              <a:defRPr/>
            </a:pPr>
            <a:fld id="{D17553BA-6628-4C29-978C-CE1DD7EE8E22}" type="datetimeFigureOut">
              <a:rPr lang="pt-BR"/>
              <a:pPr>
                <a:defRPr/>
              </a:pPr>
              <a:t>21/2/2012</a:t>
            </a:fld>
            <a:endParaRPr lang="pt-BR"/>
          </a:p>
        </p:txBody>
      </p:sp>
      <p:sp>
        <p:nvSpPr>
          <p:cNvPr id="4" name="Espaço Reservado para Imagem de Slide 3"/>
          <p:cNvSpPr>
            <a:spLocks noGrp="1" noRot="1" noChangeAspect="1"/>
          </p:cNvSpPr>
          <p:nvPr>
            <p:ph type="sldImg" idx="2"/>
          </p:nvPr>
        </p:nvSpPr>
        <p:spPr>
          <a:xfrm>
            <a:off x="3268663" y="511175"/>
            <a:ext cx="3403600" cy="2552700"/>
          </a:xfrm>
          <a:prstGeom prst="rect">
            <a:avLst/>
          </a:prstGeom>
          <a:noFill/>
          <a:ln w="12700">
            <a:solidFill>
              <a:prstClr val="black"/>
            </a:solidFill>
          </a:ln>
        </p:spPr>
        <p:txBody>
          <a:bodyPr vert="horz" lIns="91440" tIns="45720" rIns="91440" bIns="45720" rtlCol="0" anchor="ctr"/>
          <a:lstStyle/>
          <a:p>
            <a:pPr lvl="0"/>
            <a:endParaRPr lang="pt-BR" noProof="0" smtClean="0"/>
          </a:p>
        </p:txBody>
      </p:sp>
      <p:sp>
        <p:nvSpPr>
          <p:cNvPr id="5" name="Espaço Reservado para Anotações 4"/>
          <p:cNvSpPr>
            <a:spLocks noGrp="1"/>
          </p:cNvSpPr>
          <p:nvPr>
            <p:ph type="body" sz="quarter" idx="3"/>
          </p:nvPr>
        </p:nvSpPr>
        <p:spPr>
          <a:xfrm>
            <a:off x="993775" y="3233738"/>
            <a:ext cx="7951788" cy="3062287"/>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6" name="Espaço Reservado para Rodapé 5"/>
          <p:cNvSpPr>
            <a:spLocks noGrp="1"/>
          </p:cNvSpPr>
          <p:nvPr>
            <p:ph type="ftr" sz="quarter" idx="4"/>
          </p:nvPr>
        </p:nvSpPr>
        <p:spPr>
          <a:xfrm>
            <a:off x="0" y="6465888"/>
            <a:ext cx="4306888" cy="339725"/>
          </a:xfrm>
          <a:prstGeom prst="rect">
            <a:avLst/>
          </a:prstGeom>
        </p:spPr>
        <p:txBody>
          <a:bodyPr vert="horz" lIns="91440" tIns="45720" rIns="91440" bIns="45720" rtlCol="0" anchor="b"/>
          <a:lstStyle>
            <a:lvl1pPr algn="l">
              <a:defRPr sz="1200"/>
            </a:lvl1pPr>
          </a:lstStyle>
          <a:p>
            <a:pPr>
              <a:defRPr/>
            </a:pPr>
            <a:endParaRPr lang="pt-BR"/>
          </a:p>
        </p:txBody>
      </p:sp>
      <p:sp>
        <p:nvSpPr>
          <p:cNvPr id="7" name="Espaço Reservado para Número de Slide 6"/>
          <p:cNvSpPr>
            <a:spLocks noGrp="1"/>
          </p:cNvSpPr>
          <p:nvPr>
            <p:ph type="sldNum" sz="quarter" idx="5"/>
          </p:nvPr>
        </p:nvSpPr>
        <p:spPr>
          <a:xfrm>
            <a:off x="5629275" y="6465888"/>
            <a:ext cx="4308475" cy="339725"/>
          </a:xfrm>
          <a:prstGeom prst="rect">
            <a:avLst/>
          </a:prstGeom>
        </p:spPr>
        <p:txBody>
          <a:bodyPr vert="horz" lIns="91440" tIns="45720" rIns="91440" bIns="45720" rtlCol="0" anchor="b"/>
          <a:lstStyle>
            <a:lvl1pPr algn="r">
              <a:defRPr sz="1200"/>
            </a:lvl1pPr>
          </a:lstStyle>
          <a:p>
            <a:pPr>
              <a:defRPr/>
            </a:pPr>
            <a:fld id="{D379A172-1DD8-4050-A529-F64A6E738111}" type="slidenum">
              <a:rPr lang="pt-BR"/>
              <a:pPr>
                <a:defRPr/>
              </a:pPr>
              <a:t>‹#›</a:t>
            </a:fld>
            <a:endParaRPr lang="pt-BR"/>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36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36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0CC2948-AD69-4FF7-8234-9388F7DE49AA}" type="slidenum">
              <a:rPr lang="pt-BR" smtClean="0"/>
              <a:pPr/>
              <a:t>1</a:t>
            </a:fld>
            <a:endParaRPr lang="pt-BR" smtClean="0"/>
          </a:p>
        </p:txBody>
      </p:sp>
      <p:sp>
        <p:nvSpPr>
          <p:cNvPr id="113669" name="Espaço Reservado para Cabeçalho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r>
              <a:rPr lang="pt-BR" smtClean="0"/>
              <a:t>Flashcards - Quantitative Review</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BR" smtClean="0"/>
              <a:t>Clique para editar o estilo do subtítulo mestre</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904AA49-840F-4FC6-8E00-DECC37E357C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AC554F1-33D4-43CD-9584-8082DEF04D7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 texto mestre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B570B87-376F-42CB-8145-75739154841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7907C3F-F756-470C-8395-9FCE983258B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CAEF6809-F9A9-42D0-9484-21A1A882647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83A4600-B5E1-40FD-A1DA-37915C53BFE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9A383F6-3B6F-497E-9F1B-616AA85F7D4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DDEFF31-896C-4085-8F18-6BFAAE270EB1}"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DB4798D-B4C2-45F7-91EB-B5CC9CBDA374}"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D42F3B1-2776-4DF6-AB36-8E155580C60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47C70C9-E6D7-497E-A4D2-1D9225680FF8}"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Clique para editar o estilo do título mestre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Clique para editar os estilos do texto mestre</a:t>
            </a:r>
          </a:p>
          <a:p>
            <a:pPr lvl="1"/>
            <a:r>
              <a:rPr lang="en-US" smtClean="0"/>
              <a:t>Segundo nível</a:t>
            </a:r>
          </a:p>
          <a:p>
            <a:pPr lvl="2"/>
            <a:r>
              <a:rPr lang="en-US" smtClean="0"/>
              <a:t>Terceiro nível</a:t>
            </a:r>
          </a:p>
          <a:p>
            <a:pPr lvl="3"/>
            <a:r>
              <a:rPr lang="en-US" smtClean="0"/>
              <a:t>Quarto nível</a:t>
            </a:r>
          </a:p>
          <a:p>
            <a:pPr lvl="4"/>
            <a:r>
              <a:rPr lang="en-US"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6D5B1C4D-3233-4028-AC87-756E3DB260D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8"/>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Geometry - Polygons</a:t>
            </a:r>
          </a:p>
        </p:txBody>
      </p:sp>
      <p:sp>
        <p:nvSpPr>
          <p:cNvPr id="2051" name="Rectangle 9"/>
          <p:cNvSpPr>
            <a:spLocks noGrp="1" noChangeArrowheads="1"/>
          </p:cNvSpPr>
          <p:nvPr>
            <p:ph type="body" idx="1"/>
          </p:nvPr>
        </p:nvSpPr>
        <p:spPr>
          <a:xfrm>
            <a:off x="228600" y="1219200"/>
            <a:ext cx="8305800" cy="5257800"/>
          </a:xfrm>
        </p:spPr>
        <p:txBody>
          <a:bodyPr/>
          <a:lstStyle/>
          <a:p>
            <a:pPr eaLnBrk="1" hangingPunct="1">
              <a:lnSpc>
                <a:spcPct val="90000"/>
              </a:lnSpc>
            </a:pPr>
            <a:r>
              <a:rPr lang="en-US" sz="2400" b="1" smtClean="0">
                <a:latin typeface="Calibri" pitchFamily="34" charset="0"/>
              </a:rPr>
              <a:t>Polygons and Interior Angles:</a:t>
            </a:r>
          </a:p>
          <a:p>
            <a:pPr lvl="1" eaLnBrk="1" hangingPunct="1">
              <a:lnSpc>
                <a:spcPct val="90000"/>
              </a:lnSpc>
            </a:pPr>
            <a:r>
              <a:rPr lang="en-US" sz="2000" smtClean="0">
                <a:latin typeface="Calibri" pitchFamily="34" charset="0"/>
              </a:rPr>
              <a:t>The sum of the interior angles of a polygon depends on the number of sides (n) the polygon has:</a:t>
            </a:r>
          </a:p>
          <a:p>
            <a:pPr lvl="1" eaLnBrk="1" hangingPunct="1">
              <a:lnSpc>
                <a:spcPct val="90000"/>
              </a:lnSpc>
            </a:pPr>
            <a:r>
              <a:rPr lang="en-US" sz="2000" b="1" smtClean="0">
                <a:latin typeface="Calibri" pitchFamily="34" charset="0"/>
              </a:rPr>
              <a:t>(n – 2) x 180 = Sum of Interior angles of a polygon</a:t>
            </a:r>
          </a:p>
          <a:p>
            <a:pPr lvl="1" eaLnBrk="1" hangingPunct="1">
              <a:lnSpc>
                <a:spcPct val="90000"/>
              </a:lnSpc>
            </a:pPr>
            <a:endParaRPr lang="en-US" sz="2000" smtClean="0">
              <a:latin typeface="Calibri" pitchFamily="34" charset="0"/>
            </a:endParaRPr>
          </a:p>
          <a:p>
            <a:pPr lvl="1" eaLnBrk="1" hangingPunct="1">
              <a:lnSpc>
                <a:spcPct val="90000"/>
              </a:lnSpc>
            </a:pPr>
            <a:endParaRPr lang="en-US" sz="2000" smtClean="0">
              <a:latin typeface="Calibri" pitchFamily="34" charset="0"/>
            </a:endParaRPr>
          </a:p>
          <a:p>
            <a:pPr lvl="1" eaLnBrk="1" hangingPunct="1">
              <a:lnSpc>
                <a:spcPct val="90000"/>
              </a:lnSpc>
            </a:pPr>
            <a:endParaRPr lang="en-US" sz="2000" smtClean="0">
              <a:latin typeface="Calibri" pitchFamily="34" charset="0"/>
            </a:endParaRPr>
          </a:p>
          <a:p>
            <a:pPr lvl="1" eaLnBrk="1" hangingPunct="1">
              <a:lnSpc>
                <a:spcPct val="90000"/>
              </a:lnSpc>
            </a:pPr>
            <a:endParaRPr lang="en-US" sz="2000" smtClean="0">
              <a:latin typeface="Calibri" pitchFamily="34" charset="0"/>
            </a:endParaRPr>
          </a:p>
          <a:p>
            <a:pPr lvl="1" eaLnBrk="1" hangingPunct="1">
              <a:lnSpc>
                <a:spcPct val="90000"/>
              </a:lnSpc>
            </a:pPr>
            <a:endParaRPr lang="en-US" sz="2000" smtClean="0">
              <a:latin typeface="Calibri" pitchFamily="34" charset="0"/>
            </a:endParaRPr>
          </a:p>
          <a:p>
            <a:pPr lvl="1" eaLnBrk="1" hangingPunct="1">
              <a:lnSpc>
                <a:spcPct val="90000"/>
              </a:lnSpc>
            </a:pPr>
            <a:endParaRPr lang="en-US" sz="2000" smtClean="0">
              <a:latin typeface="Calibri" pitchFamily="34" charset="0"/>
            </a:endParaRPr>
          </a:p>
          <a:p>
            <a:pPr lvl="1" eaLnBrk="1" hangingPunct="1">
              <a:lnSpc>
                <a:spcPct val="90000"/>
              </a:lnSpc>
            </a:pPr>
            <a:endParaRPr lang="en-US" sz="2000" smtClean="0">
              <a:latin typeface="Calibri" pitchFamily="34" charset="0"/>
            </a:endParaRPr>
          </a:p>
          <a:p>
            <a:pPr lvl="1" eaLnBrk="1" hangingPunct="1">
              <a:lnSpc>
                <a:spcPct val="90000"/>
              </a:lnSpc>
            </a:pPr>
            <a:r>
              <a:rPr lang="en-US" sz="2000" smtClean="0">
                <a:latin typeface="Calibri" pitchFamily="34" charset="0"/>
              </a:rPr>
              <a:t>In the figure above, (f + g + h + i + j) = 540°, because the polygon has 5 sides</a:t>
            </a:r>
          </a:p>
          <a:p>
            <a:pPr lvl="1" eaLnBrk="1" hangingPunct="1">
              <a:lnSpc>
                <a:spcPct val="90000"/>
              </a:lnSpc>
            </a:pPr>
            <a:r>
              <a:rPr lang="en-US" sz="2000" smtClean="0">
                <a:latin typeface="Calibri" pitchFamily="34" charset="0"/>
              </a:rPr>
              <a:t>Every polygon can be cut in x triangles, and the sum of each triangle’s interior angles is 180°. This is an alternative method to find the sum of a polygon’s interior angles</a:t>
            </a:r>
          </a:p>
          <a:p>
            <a:pPr lvl="1" eaLnBrk="1" hangingPunct="1">
              <a:lnSpc>
                <a:spcPct val="90000"/>
              </a:lnSpc>
            </a:pPr>
            <a:endParaRPr lang="en-US" sz="2000" smtClean="0">
              <a:latin typeface="Calibri" pitchFamily="34" charset="0"/>
            </a:endParaRPr>
          </a:p>
          <a:p>
            <a:pPr lvl="1" eaLnBrk="1" hangingPunct="1">
              <a:lnSpc>
                <a:spcPct val="90000"/>
              </a:lnSpc>
            </a:pPr>
            <a:endParaRPr lang="en-US" sz="2000" smtClean="0">
              <a:latin typeface="Calibri" pitchFamily="34" charset="0"/>
            </a:endParaRPr>
          </a:p>
        </p:txBody>
      </p:sp>
      <p:pic>
        <p:nvPicPr>
          <p:cNvPr id="2052" name="Picture 11" descr="figure_70"/>
          <p:cNvPicPr>
            <a:picLocks noChangeAspect="1" noChangeArrowheads="1"/>
          </p:cNvPicPr>
          <p:nvPr/>
        </p:nvPicPr>
        <p:blipFill>
          <a:blip r:embed="rId3"/>
          <a:srcRect/>
          <a:stretch>
            <a:fillRect/>
          </a:stretch>
        </p:blipFill>
        <p:spPr bwMode="auto">
          <a:xfrm>
            <a:off x="2819400" y="2590800"/>
            <a:ext cx="1854200" cy="2133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Polygons</a:t>
            </a:r>
          </a:p>
        </p:txBody>
      </p:sp>
      <p:sp>
        <p:nvSpPr>
          <p:cNvPr id="3075" name="Rectangle 3"/>
          <p:cNvSpPr>
            <a:spLocks noGrp="1" noChangeArrowheads="1"/>
          </p:cNvSpPr>
          <p:nvPr>
            <p:ph type="body" idx="1"/>
          </p:nvPr>
        </p:nvSpPr>
        <p:spPr>
          <a:xfrm>
            <a:off x="228600" y="1219200"/>
            <a:ext cx="8305800" cy="5257800"/>
          </a:xfrm>
        </p:spPr>
        <p:txBody>
          <a:bodyPr/>
          <a:lstStyle/>
          <a:p>
            <a:pPr eaLnBrk="1" hangingPunct="1"/>
            <a:r>
              <a:rPr lang="en-US" sz="2400" b="1" smtClean="0">
                <a:latin typeface="Calibri" pitchFamily="34" charset="0"/>
              </a:rPr>
              <a:t>Polygons and Area</a:t>
            </a:r>
          </a:p>
          <a:p>
            <a:pPr lvl="1" eaLnBrk="1" hangingPunct="1"/>
            <a:r>
              <a:rPr lang="en-US" sz="2000" smtClean="0">
                <a:latin typeface="Calibri" pitchFamily="34" charset="0"/>
              </a:rPr>
              <a:t>1) Area of a TRIANGLE = </a:t>
            </a:r>
            <a:r>
              <a:rPr lang="en-US" sz="2000" b="1" smtClean="0">
                <a:solidFill>
                  <a:schemeClr val="tx2"/>
                </a:solidFill>
                <a:latin typeface="Calibri" pitchFamily="34" charset="0"/>
              </a:rPr>
              <a:t>(Base x Height) / 2</a:t>
            </a:r>
          </a:p>
          <a:p>
            <a:pPr lvl="1" eaLnBrk="1" hangingPunct="1"/>
            <a:endParaRPr lang="en-US" sz="2000" smtClean="0">
              <a:solidFill>
                <a:schemeClr val="accent2"/>
              </a:solidFill>
              <a:latin typeface="Calibri" pitchFamily="34" charset="0"/>
            </a:endParaRPr>
          </a:p>
          <a:p>
            <a:pPr lvl="1" eaLnBrk="1" hangingPunct="1"/>
            <a:endParaRPr lang="en-US" sz="2000" smtClean="0">
              <a:solidFill>
                <a:schemeClr val="accent2"/>
              </a:solidFill>
              <a:latin typeface="Calibri" pitchFamily="34" charset="0"/>
            </a:endParaRPr>
          </a:p>
          <a:p>
            <a:pPr lvl="1" eaLnBrk="1" hangingPunct="1"/>
            <a:endParaRPr lang="en-US" sz="600" smtClean="0">
              <a:solidFill>
                <a:schemeClr val="accent2"/>
              </a:solidFill>
              <a:latin typeface="Calibri" pitchFamily="34" charset="0"/>
            </a:endParaRPr>
          </a:p>
          <a:p>
            <a:pPr lvl="1" eaLnBrk="1" hangingPunct="1"/>
            <a:endParaRPr lang="en-US" sz="600" smtClean="0">
              <a:solidFill>
                <a:schemeClr val="accent2"/>
              </a:solidFill>
              <a:latin typeface="Calibri" pitchFamily="34" charset="0"/>
            </a:endParaRPr>
          </a:p>
          <a:p>
            <a:pPr lvl="1" eaLnBrk="1" hangingPunct="1"/>
            <a:endParaRPr lang="en-US" sz="600" smtClean="0">
              <a:solidFill>
                <a:schemeClr val="accent2"/>
              </a:solidFill>
              <a:latin typeface="Calibri" pitchFamily="34" charset="0"/>
            </a:endParaRPr>
          </a:p>
          <a:p>
            <a:pPr lvl="1" eaLnBrk="1" hangingPunct="1"/>
            <a:endParaRPr lang="en-US" sz="600" smtClean="0">
              <a:solidFill>
                <a:schemeClr val="accent2"/>
              </a:solidFill>
              <a:latin typeface="Calibri" pitchFamily="34" charset="0"/>
            </a:endParaRPr>
          </a:p>
          <a:p>
            <a:pPr lvl="1" eaLnBrk="1" hangingPunct="1"/>
            <a:endParaRPr lang="en-US" sz="600" smtClean="0">
              <a:solidFill>
                <a:schemeClr val="accent2"/>
              </a:solidFill>
              <a:latin typeface="Calibri" pitchFamily="34" charset="0"/>
            </a:endParaRPr>
          </a:p>
          <a:p>
            <a:pPr lvl="3" eaLnBrk="1" hangingPunct="1"/>
            <a:endParaRPr lang="en-US" sz="1600" b="1" smtClean="0">
              <a:latin typeface="Calibri" pitchFamily="34" charset="0"/>
            </a:endParaRPr>
          </a:p>
          <a:p>
            <a:pPr lvl="1" eaLnBrk="1" hangingPunct="1"/>
            <a:r>
              <a:rPr lang="en-US" sz="2000" smtClean="0">
                <a:latin typeface="Calibri" pitchFamily="34" charset="0"/>
              </a:rPr>
              <a:t>2) Area of a RECTANGLE: </a:t>
            </a:r>
            <a:r>
              <a:rPr lang="en-US" sz="2000" b="1" smtClean="0">
                <a:solidFill>
                  <a:schemeClr val="tx2"/>
                </a:solidFill>
                <a:latin typeface="Calibri" pitchFamily="34" charset="0"/>
              </a:rPr>
              <a:t>Length x Width</a:t>
            </a:r>
          </a:p>
          <a:p>
            <a:pPr lvl="1" eaLnBrk="1" hangingPunct="1"/>
            <a:endParaRPr lang="en-US" sz="2000" smtClean="0">
              <a:latin typeface="Calibri" pitchFamily="34" charset="0"/>
            </a:endParaRPr>
          </a:p>
          <a:p>
            <a:pPr lvl="1" eaLnBrk="1" hangingPunct="1"/>
            <a:endParaRPr lang="en-US" sz="2000" smtClean="0">
              <a:latin typeface="Calibri" pitchFamily="34" charset="0"/>
            </a:endParaRPr>
          </a:p>
        </p:txBody>
      </p:sp>
      <p:pic>
        <p:nvPicPr>
          <p:cNvPr id="3076" name="Picture 6" descr="right_triangle"/>
          <p:cNvPicPr>
            <a:picLocks noChangeAspect="1" noChangeArrowheads="1"/>
          </p:cNvPicPr>
          <p:nvPr/>
        </p:nvPicPr>
        <p:blipFill>
          <a:blip r:embed="rId2"/>
          <a:srcRect/>
          <a:stretch>
            <a:fillRect/>
          </a:stretch>
        </p:blipFill>
        <p:spPr bwMode="auto">
          <a:xfrm>
            <a:off x="1371600" y="1981200"/>
            <a:ext cx="1752600" cy="1360488"/>
          </a:xfrm>
          <a:prstGeom prst="rect">
            <a:avLst/>
          </a:prstGeom>
          <a:noFill/>
          <a:ln w="9525">
            <a:noFill/>
            <a:miter lim="800000"/>
            <a:headEnd/>
            <a:tailEnd/>
          </a:ln>
        </p:spPr>
      </p:pic>
      <p:pic>
        <p:nvPicPr>
          <p:cNvPr id="3077" name="Picture 8" descr="775px-Rectangle"/>
          <p:cNvPicPr>
            <a:picLocks noChangeAspect="1" noChangeArrowheads="1"/>
          </p:cNvPicPr>
          <p:nvPr/>
        </p:nvPicPr>
        <p:blipFill>
          <a:blip r:embed="rId3"/>
          <a:srcRect/>
          <a:stretch>
            <a:fillRect/>
          </a:stretch>
        </p:blipFill>
        <p:spPr bwMode="auto">
          <a:xfrm>
            <a:off x="1447800" y="4038600"/>
            <a:ext cx="2486025" cy="1314450"/>
          </a:xfrm>
          <a:prstGeom prst="rect">
            <a:avLst/>
          </a:prstGeom>
          <a:noFill/>
          <a:ln w="9525">
            <a:noFill/>
            <a:miter lim="800000"/>
            <a:headEnd/>
            <a:tailEnd/>
          </a:ln>
        </p:spPr>
      </p:pic>
      <p:pic>
        <p:nvPicPr>
          <p:cNvPr id="3078" name="Picture 10" descr="AreaTriangle"/>
          <p:cNvPicPr>
            <a:picLocks noChangeAspect="1" noChangeArrowheads="1"/>
          </p:cNvPicPr>
          <p:nvPr/>
        </p:nvPicPr>
        <p:blipFill>
          <a:blip r:embed="rId4"/>
          <a:srcRect/>
          <a:stretch>
            <a:fillRect/>
          </a:stretch>
        </p:blipFill>
        <p:spPr bwMode="auto">
          <a:xfrm>
            <a:off x="3714750" y="2057400"/>
            <a:ext cx="2076450" cy="13573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Polygons</a:t>
            </a:r>
          </a:p>
        </p:txBody>
      </p:sp>
      <p:sp>
        <p:nvSpPr>
          <p:cNvPr id="4099" name="Rectangle 3"/>
          <p:cNvSpPr>
            <a:spLocks noGrp="1" noChangeArrowheads="1"/>
          </p:cNvSpPr>
          <p:nvPr>
            <p:ph type="body" idx="1"/>
          </p:nvPr>
        </p:nvSpPr>
        <p:spPr>
          <a:xfrm>
            <a:off x="228600" y="1219200"/>
            <a:ext cx="8305800" cy="5257800"/>
          </a:xfrm>
        </p:spPr>
        <p:txBody>
          <a:bodyPr/>
          <a:lstStyle/>
          <a:p>
            <a:pPr eaLnBrk="1" hangingPunct="1"/>
            <a:r>
              <a:rPr lang="en-US" sz="2000" b="1" smtClean="0">
                <a:latin typeface="Calibri" pitchFamily="34" charset="0"/>
              </a:rPr>
              <a:t>Polygons and Area</a:t>
            </a:r>
          </a:p>
          <a:p>
            <a:pPr lvl="1" eaLnBrk="1" hangingPunct="1"/>
            <a:r>
              <a:rPr lang="en-US" sz="1800" smtClean="0">
                <a:latin typeface="Calibri" pitchFamily="34" charset="0"/>
              </a:rPr>
              <a:t>3) Area of a TRAPEZOID = </a:t>
            </a:r>
            <a:r>
              <a:rPr lang="en-US" sz="1800" b="1" smtClean="0">
                <a:latin typeface="Calibri" pitchFamily="34" charset="0"/>
              </a:rPr>
              <a:t>(</a:t>
            </a:r>
            <a:r>
              <a:rPr lang="en-US" sz="1800" b="1" smtClean="0">
                <a:solidFill>
                  <a:schemeClr val="tx2"/>
                </a:solidFill>
                <a:latin typeface="Calibri" pitchFamily="34" charset="0"/>
              </a:rPr>
              <a:t>(Base1 + Base 2) x Height) / 2</a:t>
            </a: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smtClean="0">
              <a:solidFill>
                <a:schemeClr val="accent2"/>
              </a:solidFill>
              <a:latin typeface="Calibri" pitchFamily="34" charset="0"/>
            </a:endParaRPr>
          </a:p>
          <a:p>
            <a:pPr lvl="1" eaLnBrk="1" hangingPunct="1"/>
            <a:endParaRPr lang="en-US" sz="18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3" eaLnBrk="1" hangingPunct="1"/>
            <a:r>
              <a:rPr lang="en-US" sz="1400" smtClean="0">
                <a:latin typeface="Calibri" pitchFamily="34" charset="0"/>
              </a:rPr>
              <a:t>Notice that the height is also a line perpendicular to the two bases, inside the trapezoid</a:t>
            </a:r>
            <a:endParaRPr lang="en-US" sz="600" smtClean="0">
              <a:latin typeface="Calibri" pitchFamily="34" charset="0"/>
            </a:endParaRPr>
          </a:p>
          <a:p>
            <a:pPr lvl="3" eaLnBrk="1" hangingPunct="1"/>
            <a:endParaRPr lang="en-US" sz="600" smtClean="0">
              <a:latin typeface="Calibri" pitchFamily="34" charset="0"/>
            </a:endParaRPr>
          </a:p>
          <a:p>
            <a:pPr lvl="3" eaLnBrk="1" hangingPunct="1"/>
            <a:r>
              <a:rPr lang="en-US" sz="1400" b="1" u="sng" smtClean="0">
                <a:latin typeface="Calibri" pitchFamily="34" charset="0"/>
              </a:rPr>
              <a:t>Sometimes, you will have to draw a right triangle. If you know both base 1 and 2, you know the base leg. If you know the outer leg, you have 2 dimensions and can find the third, which is the height, via pythagorean theorem!!!</a:t>
            </a:r>
            <a:endParaRPr lang="en-US" sz="800" b="1" u="sng" smtClean="0">
              <a:latin typeface="Calibri" pitchFamily="34" charset="0"/>
            </a:endParaRPr>
          </a:p>
          <a:p>
            <a:pPr lvl="3" eaLnBrk="1" hangingPunct="1"/>
            <a:endParaRPr lang="en-US" sz="1400" smtClean="0">
              <a:latin typeface="Calibri" pitchFamily="34" charset="0"/>
            </a:endParaRPr>
          </a:p>
          <a:p>
            <a:pPr lvl="1" eaLnBrk="1" hangingPunct="1"/>
            <a:r>
              <a:rPr lang="en-US" sz="1800" smtClean="0">
                <a:latin typeface="Calibri" pitchFamily="34" charset="0"/>
              </a:rPr>
              <a:t>4) Area of a PARALLELOGRAM: </a:t>
            </a:r>
            <a:r>
              <a:rPr lang="en-US" sz="1800" b="1" smtClean="0">
                <a:solidFill>
                  <a:schemeClr val="tx2"/>
                </a:solidFill>
                <a:latin typeface="Calibri" pitchFamily="34" charset="0"/>
              </a:rPr>
              <a:t>Base x Height</a:t>
            </a:r>
          </a:p>
          <a:p>
            <a:pPr lvl="1" eaLnBrk="1" hangingPunct="1"/>
            <a:endParaRPr lang="en-US" sz="1800" b="1" smtClean="0">
              <a:solidFill>
                <a:schemeClr val="tx2"/>
              </a:solidFill>
              <a:latin typeface="Calibri" pitchFamily="34" charset="0"/>
            </a:endParaRPr>
          </a:p>
          <a:p>
            <a:pPr lvl="1" eaLnBrk="1" hangingPunct="1"/>
            <a:endParaRPr lang="en-US" sz="1800" smtClean="0">
              <a:latin typeface="Calibri" pitchFamily="34" charset="0"/>
            </a:endParaRPr>
          </a:p>
          <a:p>
            <a:pPr lvl="1" eaLnBrk="1" hangingPunct="1"/>
            <a:endParaRPr lang="en-US" sz="1800" smtClean="0">
              <a:latin typeface="Calibri" pitchFamily="34" charset="0"/>
            </a:endParaRPr>
          </a:p>
        </p:txBody>
      </p:sp>
      <p:pic>
        <p:nvPicPr>
          <p:cNvPr id="4100" name="Picture 8" descr="area-of-trapezoid"/>
          <p:cNvPicPr>
            <a:picLocks noChangeAspect="1" noChangeArrowheads="1"/>
          </p:cNvPicPr>
          <p:nvPr/>
        </p:nvPicPr>
        <p:blipFill>
          <a:blip r:embed="rId2"/>
          <a:srcRect/>
          <a:stretch>
            <a:fillRect/>
          </a:stretch>
        </p:blipFill>
        <p:spPr bwMode="auto">
          <a:xfrm>
            <a:off x="1371600" y="1981200"/>
            <a:ext cx="1905000" cy="1581150"/>
          </a:xfrm>
          <a:prstGeom prst="rect">
            <a:avLst/>
          </a:prstGeom>
          <a:noFill/>
          <a:ln w="9525">
            <a:noFill/>
            <a:miter lim="800000"/>
            <a:headEnd/>
            <a:tailEnd/>
          </a:ln>
        </p:spPr>
      </p:pic>
      <p:pic>
        <p:nvPicPr>
          <p:cNvPr id="4101" name="Picture 10" descr="image5"/>
          <p:cNvPicPr>
            <a:picLocks noChangeAspect="1" noChangeArrowheads="1"/>
          </p:cNvPicPr>
          <p:nvPr/>
        </p:nvPicPr>
        <p:blipFill>
          <a:blip r:embed="rId3"/>
          <a:srcRect/>
          <a:stretch>
            <a:fillRect/>
          </a:stretch>
        </p:blipFill>
        <p:spPr bwMode="auto">
          <a:xfrm>
            <a:off x="4114800" y="2133600"/>
            <a:ext cx="1800225" cy="1381125"/>
          </a:xfrm>
          <a:prstGeom prst="rect">
            <a:avLst/>
          </a:prstGeom>
          <a:noFill/>
          <a:ln w="9525">
            <a:noFill/>
            <a:miter lim="800000"/>
            <a:headEnd/>
            <a:tailEnd/>
          </a:ln>
        </p:spPr>
      </p:pic>
      <p:pic>
        <p:nvPicPr>
          <p:cNvPr id="4102" name="Picture 12" descr="area-of-a-parallelogram"/>
          <p:cNvPicPr>
            <a:picLocks noChangeAspect="1" noChangeArrowheads="1"/>
          </p:cNvPicPr>
          <p:nvPr/>
        </p:nvPicPr>
        <p:blipFill>
          <a:blip r:embed="rId4"/>
          <a:srcRect/>
          <a:stretch>
            <a:fillRect/>
          </a:stretch>
        </p:blipFill>
        <p:spPr bwMode="auto">
          <a:xfrm>
            <a:off x="1219200" y="5213350"/>
            <a:ext cx="2362200" cy="1263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Polygons</a:t>
            </a:r>
          </a:p>
        </p:txBody>
      </p:sp>
      <p:sp>
        <p:nvSpPr>
          <p:cNvPr id="5123" name="Rectangle 3"/>
          <p:cNvSpPr>
            <a:spLocks noGrp="1" noChangeArrowheads="1"/>
          </p:cNvSpPr>
          <p:nvPr>
            <p:ph type="body" idx="1"/>
          </p:nvPr>
        </p:nvSpPr>
        <p:spPr>
          <a:xfrm>
            <a:off x="228600" y="1219200"/>
            <a:ext cx="8305800" cy="5257800"/>
          </a:xfrm>
        </p:spPr>
        <p:txBody>
          <a:bodyPr/>
          <a:lstStyle/>
          <a:p>
            <a:pPr eaLnBrk="1" hangingPunct="1"/>
            <a:r>
              <a:rPr lang="en-US" sz="2000" b="1" smtClean="0">
                <a:latin typeface="Calibri" pitchFamily="34" charset="0"/>
              </a:rPr>
              <a:t>Polygons and Area</a:t>
            </a:r>
          </a:p>
          <a:p>
            <a:pPr lvl="1" eaLnBrk="1" hangingPunct="1"/>
            <a:r>
              <a:rPr lang="en-US" sz="1800" smtClean="0">
                <a:latin typeface="Calibri" pitchFamily="34" charset="0"/>
              </a:rPr>
              <a:t>5) Area of a RHOMBUS = </a:t>
            </a:r>
            <a:r>
              <a:rPr lang="en-US" sz="1800" b="1" smtClean="0">
                <a:solidFill>
                  <a:schemeClr val="tx2"/>
                </a:solidFill>
                <a:latin typeface="Calibri" pitchFamily="34" charset="0"/>
              </a:rPr>
              <a:t>(Diagonal 1 x Diagonal 2) / 2</a:t>
            </a: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r>
              <a:rPr lang="en-US" sz="1800" smtClean="0">
                <a:solidFill>
                  <a:schemeClr val="tx2"/>
                </a:solidFill>
                <a:latin typeface="Calibri" pitchFamily="34" charset="0"/>
              </a:rPr>
              <a:t>GMAT may require you to divide some shapes. Notice, for example, that a trapezoid can be cut into 2 right triangles and 1 rectangle:</a:t>
            </a:r>
          </a:p>
          <a:p>
            <a:pPr lvl="1" eaLnBrk="1" hangingPunct="1"/>
            <a:endParaRPr lang="en-US" sz="1800" smtClean="0">
              <a:solidFill>
                <a:schemeClr val="tx2"/>
              </a:solidFill>
              <a:latin typeface="Calibri" pitchFamily="34" charset="0"/>
            </a:endParaRPr>
          </a:p>
          <a:p>
            <a:pPr lvl="1" eaLnBrk="1" hangingPunct="1"/>
            <a:endParaRPr lang="en-US" sz="1800" smtClean="0">
              <a:solidFill>
                <a:schemeClr val="tx2"/>
              </a:solidFill>
              <a:latin typeface="Calibri" pitchFamily="34" charset="0"/>
            </a:endParaRPr>
          </a:p>
          <a:p>
            <a:pPr lvl="1" eaLnBrk="1" hangingPunct="1"/>
            <a:endParaRPr lang="en-US" sz="1800" smtClean="0">
              <a:solidFill>
                <a:schemeClr val="tx2"/>
              </a:solidFill>
              <a:latin typeface="Calibri" pitchFamily="34" charset="0"/>
            </a:endParaRPr>
          </a:p>
          <a:p>
            <a:pPr lvl="1" eaLnBrk="1" hangingPunct="1"/>
            <a:endParaRPr lang="en-US" sz="1800" smtClean="0">
              <a:solidFill>
                <a:schemeClr val="tx2"/>
              </a:solidFill>
              <a:latin typeface="Calibri" pitchFamily="34" charset="0"/>
            </a:endParaRPr>
          </a:p>
          <a:p>
            <a:pPr lvl="1" eaLnBrk="1" hangingPunct="1">
              <a:buFontTx/>
              <a:buNone/>
            </a:pPr>
            <a:r>
              <a:rPr lang="en-US" sz="1800" smtClean="0">
                <a:solidFill>
                  <a:schemeClr val="tx2"/>
                </a:solidFill>
                <a:latin typeface="Calibri" pitchFamily="34" charset="0"/>
              </a:rPr>
              <a:t> </a:t>
            </a:r>
          </a:p>
          <a:p>
            <a:pPr lvl="1" eaLnBrk="1" hangingPunct="1"/>
            <a:endParaRPr lang="en-US" sz="500" smtClean="0">
              <a:solidFill>
                <a:schemeClr val="accent2"/>
              </a:solidFill>
              <a:latin typeface="Calibri" pitchFamily="34" charset="0"/>
            </a:endParaRPr>
          </a:p>
          <a:p>
            <a:pPr lvl="1" eaLnBrk="1" hangingPunct="1"/>
            <a:endParaRPr lang="en-US" sz="1400" smtClean="0">
              <a:solidFill>
                <a:schemeClr val="accent2"/>
              </a:solidFill>
              <a:latin typeface="Calibri" pitchFamily="34" charset="0"/>
            </a:endParaRPr>
          </a:p>
        </p:txBody>
      </p:sp>
      <p:pic>
        <p:nvPicPr>
          <p:cNvPr id="5124" name="Picture 8" descr="area-of-rhombus"/>
          <p:cNvPicPr>
            <a:picLocks noChangeAspect="1" noChangeArrowheads="1"/>
          </p:cNvPicPr>
          <p:nvPr/>
        </p:nvPicPr>
        <p:blipFill>
          <a:blip r:embed="rId2"/>
          <a:srcRect/>
          <a:stretch>
            <a:fillRect/>
          </a:stretch>
        </p:blipFill>
        <p:spPr bwMode="auto">
          <a:xfrm>
            <a:off x="1295400" y="1981200"/>
            <a:ext cx="1676400" cy="1651000"/>
          </a:xfrm>
          <a:prstGeom prst="rect">
            <a:avLst/>
          </a:prstGeom>
          <a:noFill/>
          <a:ln w="9525">
            <a:noFill/>
            <a:miter lim="800000"/>
            <a:headEnd/>
            <a:tailEnd/>
          </a:ln>
        </p:spPr>
      </p:pic>
      <p:pic>
        <p:nvPicPr>
          <p:cNvPr id="5125" name="Picture 10" descr="image992"/>
          <p:cNvPicPr>
            <a:picLocks noChangeAspect="1" noChangeArrowheads="1"/>
          </p:cNvPicPr>
          <p:nvPr/>
        </p:nvPicPr>
        <p:blipFill>
          <a:blip r:embed="rId3"/>
          <a:srcRect/>
          <a:stretch>
            <a:fillRect/>
          </a:stretch>
        </p:blipFill>
        <p:spPr bwMode="auto">
          <a:xfrm>
            <a:off x="990600" y="4191000"/>
            <a:ext cx="3400425" cy="1898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Polygons</a:t>
            </a:r>
          </a:p>
        </p:txBody>
      </p:sp>
      <p:sp>
        <p:nvSpPr>
          <p:cNvPr id="6147" name="Rectangle 3"/>
          <p:cNvSpPr>
            <a:spLocks noGrp="1" noChangeArrowheads="1"/>
          </p:cNvSpPr>
          <p:nvPr>
            <p:ph type="body" idx="1"/>
          </p:nvPr>
        </p:nvSpPr>
        <p:spPr>
          <a:xfrm>
            <a:off x="228600" y="1219200"/>
            <a:ext cx="8305800" cy="5257800"/>
          </a:xfrm>
        </p:spPr>
        <p:txBody>
          <a:bodyPr/>
          <a:lstStyle/>
          <a:p>
            <a:pPr eaLnBrk="1" hangingPunct="1"/>
            <a:r>
              <a:rPr lang="en-US" sz="2000" b="1" smtClean="0">
                <a:latin typeface="Calibri" pitchFamily="34" charset="0"/>
              </a:rPr>
              <a:t>3 Dimensions: Surface Area</a:t>
            </a: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r>
              <a:rPr lang="en-US" sz="1800" b="1" smtClean="0">
                <a:solidFill>
                  <a:schemeClr val="tx2"/>
                </a:solidFill>
                <a:latin typeface="Calibri" pitchFamily="34" charset="0"/>
              </a:rPr>
              <a:t>Surface Area = the SUM of the areas of all of the faces</a:t>
            </a:r>
          </a:p>
          <a:p>
            <a:pPr lvl="1" eaLnBrk="1" hangingPunct="1"/>
            <a:endParaRPr lang="en-US" sz="18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Rectangular Solid: 2(Base x Height) + 2 (Width x Height) + 2 (Base x Width)</a:t>
            </a:r>
          </a:p>
          <a:p>
            <a:pPr lvl="1" eaLnBrk="1" hangingPunct="1"/>
            <a:endParaRPr lang="en-US" sz="18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Cube: 6 x (Side)²</a:t>
            </a:r>
          </a:p>
          <a:p>
            <a:pPr lvl="1" eaLnBrk="1" hangingPunct="1"/>
            <a:endParaRPr lang="en-US" sz="1800" smtClean="0">
              <a:solidFill>
                <a:schemeClr val="tx2"/>
              </a:solidFill>
              <a:latin typeface="Calibri" pitchFamily="34" charset="0"/>
            </a:endParaRPr>
          </a:p>
          <a:p>
            <a:pPr lvl="1" eaLnBrk="1" hangingPunct="1"/>
            <a:endParaRPr lang="en-US" sz="1800" smtClean="0">
              <a:solidFill>
                <a:schemeClr val="tx2"/>
              </a:solidFill>
              <a:latin typeface="Calibri" pitchFamily="34" charset="0"/>
            </a:endParaRPr>
          </a:p>
          <a:p>
            <a:pPr lvl="1" eaLnBrk="1" hangingPunct="1"/>
            <a:endParaRPr lang="en-US" sz="1800" smtClean="0">
              <a:solidFill>
                <a:schemeClr val="tx2"/>
              </a:solidFill>
              <a:latin typeface="Calibri" pitchFamily="34" charset="0"/>
            </a:endParaRPr>
          </a:p>
          <a:p>
            <a:pPr lvl="1" eaLnBrk="1" hangingPunct="1">
              <a:buFontTx/>
              <a:buNone/>
            </a:pPr>
            <a:r>
              <a:rPr lang="en-US" sz="1800" smtClean="0">
                <a:solidFill>
                  <a:schemeClr val="tx2"/>
                </a:solidFill>
                <a:latin typeface="Calibri" pitchFamily="34" charset="0"/>
              </a:rPr>
              <a:t> </a:t>
            </a:r>
          </a:p>
          <a:p>
            <a:pPr lvl="1" eaLnBrk="1" hangingPunct="1"/>
            <a:endParaRPr lang="en-US" sz="500" smtClean="0">
              <a:solidFill>
                <a:schemeClr val="accent2"/>
              </a:solidFill>
              <a:latin typeface="Calibri" pitchFamily="34" charset="0"/>
            </a:endParaRPr>
          </a:p>
          <a:p>
            <a:pPr lvl="1" eaLnBrk="1" hangingPunct="1"/>
            <a:endParaRPr lang="en-US" sz="1400" smtClean="0">
              <a:solidFill>
                <a:schemeClr val="accent2"/>
              </a:solidFill>
              <a:latin typeface="Calibri" pitchFamily="34" charset="0"/>
            </a:endParaRPr>
          </a:p>
        </p:txBody>
      </p:sp>
      <p:pic>
        <p:nvPicPr>
          <p:cNvPr id="6148" name="Picture 7" descr="rectangularsolid"/>
          <p:cNvPicPr>
            <a:picLocks noChangeAspect="1" noChangeArrowheads="1"/>
          </p:cNvPicPr>
          <p:nvPr/>
        </p:nvPicPr>
        <p:blipFill>
          <a:blip r:embed="rId2"/>
          <a:srcRect/>
          <a:stretch>
            <a:fillRect/>
          </a:stretch>
        </p:blipFill>
        <p:spPr bwMode="auto">
          <a:xfrm>
            <a:off x="762000" y="1828800"/>
            <a:ext cx="3181350" cy="1371600"/>
          </a:xfrm>
          <a:prstGeom prst="rect">
            <a:avLst/>
          </a:prstGeom>
          <a:noFill/>
          <a:ln w="9525">
            <a:noFill/>
            <a:miter lim="800000"/>
            <a:headEnd/>
            <a:tailEnd/>
          </a:ln>
        </p:spPr>
      </p:pic>
      <p:pic>
        <p:nvPicPr>
          <p:cNvPr id="6149" name="Picture 9" descr="g_cube"/>
          <p:cNvPicPr>
            <a:picLocks noChangeAspect="1" noChangeArrowheads="1"/>
          </p:cNvPicPr>
          <p:nvPr/>
        </p:nvPicPr>
        <p:blipFill>
          <a:blip r:embed="rId3"/>
          <a:srcRect/>
          <a:stretch>
            <a:fillRect/>
          </a:stretch>
        </p:blipFill>
        <p:spPr bwMode="auto">
          <a:xfrm>
            <a:off x="4800600" y="2005013"/>
            <a:ext cx="1195388" cy="11953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Polygons</a:t>
            </a:r>
          </a:p>
        </p:txBody>
      </p:sp>
      <p:sp>
        <p:nvSpPr>
          <p:cNvPr id="7171" name="Rectangle 3"/>
          <p:cNvSpPr>
            <a:spLocks noGrp="1" noChangeArrowheads="1"/>
          </p:cNvSpPr>
          <p:nvPr>
            <p:ph type="body" idx="1"/>
          </p:nvPr>
        </p:nvSpPr>
        <p:spPr>
          <a:xfrm>
            <a:off x="228600" y="1219200"/>
            <a:ext cx="8305800" cy="5257800"/>
          </a:xfrm>
        </p:spPr>
        <p:txBody>
          <a:bodyPr/>
          <a:lstStyle/>
          <a:p>
            <a:pPr eaLnBrk="1" hangingPunct="1"/>
            <a:r>
              <a:rPr lang="en-US" sz="2000" b="1" smtClean="0">
                <a:latin typeface="Calibri" pitchFamily="34" charset="0"/>
              </a:rPr>
              <a:t>3 Dimensions: Volume</a:t>
            </a: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r>
              <a:rPr lang="en-US" sz="1800" b="1" smtClean="0">
                <a:solidFill>
                  <a:schemeClr val="tx2"/>
                </a:solidFill>
                <a:latin typeface="Calibri" pitchFamily="34" charset="0"/>
              </a:rPr>
              <a:t>Volume = Length x Width x Height</a:t>
            </a:r>
          </a:p>
          <a:p>
            <a:pPr lvl="1" eaLnBrk="1" hangingPunct="1"/>
            <a:r>
              <a:rPr lang="en-US" sz="1800" b="1" smtClean="0">
                <a:solidFill>
                  <a:schemeClr val="tx2"/>
                </a:solidFill>
                <a:latin typeface="Calibri" pitchFamily="34" charset="0"/>
              </a:rPr>
              <a:t>Volume of a Cube: Side³</a:t>
            </a:r>
          </a:p>
          <a:p>
            <a:pPr lvl="1" eaLnBrk="1" hangingPunct="1"/>
            <a:endParaRPr lang="en-US" sz="18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GMAT TRICK: How many Books, each with a volume of 100 in³, can be packed into a crate with a volume of 5,000 in³?</a:t>
            </a:r>
          </a:p>
          <a:p>
            <a:pPr lvl="2" eaLnBrk="1" hangingPunct="1"/>
            <a:r>
              <a:rPr lang="en-US" sz="1600" b="1" smtClean="0">
                <a:solidFill>
                  <a:schemeClr val="tx2"/>
                </a:solidFill>
                <a:latin typeface="Calibri" pitchFamily="34" charset="0"/>
              </a:rPr>
              <a:t>You cannot answer to this question without knowing the exact dimensions of each book. </a:t>
            </a:r>
          </a:p>
          <a:p>
            <a:pPr lvl="2" eaLnBrk="1" hangingPunct="1"/>
            <a:r>
              <a:rPr lang="en-US" sz="1600" b="1" smtClean="0">
                <a:solidFill>
                  <a:schemeClr val="tx2"/>
                </a:solidFill>
                <a:latin typeface="Calibri" pitchFamily="34" charset="0"/>
              </a:rPr>
              <a:t>Remember: if you are fitting 3 dimensional objects into other 3-dimensional objects, knowing the respective volumes is not enough</a:t>
            </a:r>
          </a:p>
          <a:p>
            <a:pPr lvl="1" eaLnBrk="1" hangingPunct="1"/>
            <a:endParaRPr lang="en-US" sz="1800" smtClean="0">
              <a:solidFill>
                <a:schemeClr val="tx2"/>
              </a:solidFill>
              <a:latin typeface="Calibri" pitchFamily="34" charset="0"/>
            </a:endParaRPr>
          </a:p>
          <a:p>
            <a:pPr lvl="1" eaLnBrk="1" hangingPunct="1"/>
            <a:endParaRPr lang="en-US" sz="1800" smtClean="0">
              <a:solidFill>
                <a:schemeClr val="tx2"/>
              </a:solidFill>
              <a:latin typeface="Calibri" pitchFamily="34" charset="0"/>
            </a:endParaRPr>
          </a:p>
          <a:p>
            <a:pPr lvl="1" eaLnBrk="1" hangingPunct="1">
              <a:buFontTx/>
              <a:buNone/>
            </a:pPr>
            <a:r>
              <a:rPr lang="en-US" sz="1800" smtClean="0">
                <a:solidFill>
                  <a:schemeClr val="tx2"/>
                </a:solidFill>
                <a:latin typeface="Calibri" pitchFamily="34" charset="0"/>
              </a:rPr>
              <a:t> </a:t>
            </a:r>
          </a:p>
          <a:p>
            <a:pPr lvl="1" eaLnBrk="1" hangingPunct="1"/>
            <a:endParaRPr lang="en-US" sz="500" smtClean="0">
              <a:solidFill>
                <a:schemeClr val="accent2"/>
              </a:solidFill>
              <a:latin typeface="Calibri" pitchFamily="34" charset="0"/>
            </a:endParaRPr>
          </a:p>
          <a:p>
            <a:pPr lvl="1" eaLnBrk="1" hangingPunct="1"/>
            <a:endParaRPr lang="en-US" sz="1400" smtClean="0">
              <a:solidFill>
                <a:schemeClr val="accent2"/>
              </a:solidFill>
              <a:latin typeface="Calibri" pitchFamily="34" charset="0"/>
            </a:endParaRPr>
          </a:p>
        </p:txBody>
      </p:sp>
      <p:pic>
        <p:nvPicPr>
          <p:cNvPr id="7172" name="Picture 4" descr="rectangularsolid"/>
          <p:cNvPicPr>
            <a:picLocks noChangeAspect="1" noChangeArrowheads="1"/>
          </p:cNvPicPr>
          <p:nvPr/>
        </p:nvPicPr>
        <p:blipFill>
          <a:blip r:embed="rId2"/>
          <a:srcRect/>
          <a:stretch>
            <a:fillRect/>
          </a:stretch>
        </p:blipFill>
        <p:spPr bwMode="auto">
          <a:xfrm>
            <a:off x="762000" y="1828800"/>
            <a:ext cx="3181350" cy="1371600"/>
          </a:xfrm>
          <a:prstGeom prst="rect">
            <a:avLst/>
          </a:prstGeom>
          <a:noFill/>
          <a:ln w="9525">
            <a:noFill/>
            <a:miter lim="800000"/>
            <a:headEnd/>
            <a:tailEnd/>
          </a:ln>
        </p:spPr>
      </p:pic>
      <p:pic>
        <p:nvPicPr>
          <p:cNvPr id="7173" name="Picture 5" descr="g_cube"/>
          <p:cNvPicPr>
            <a:picLocks noChangeAspect="1" noChangeArrowheads="1"/>
          </p:cNvPicPr>
          <p:nvPr/>
        </p:nvPicPr>
        <p:blipFill>
          <a:blip r:embed="rId3"/>
          <a:srcRect/>
          <a:stretch>
            <a:fillRect/>
          </a:stretch>
        </p:blipFill>
        <p:spPr bwMode="auto">
          <a:xfrm>
            <a:off x="4800600" y="1981200"/>
            <a:ext cx="1195388" cy="11953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Triangles &amp; Diagonals</a:t>
            </a:r>
          </a:p>
        </p:txBody>
      </p:sp>
      <p:sp>
        <p:nvSpPr>
          <p:cNvPr id="8195" name="Rectangle 3"/>
          <p:cNvSpPr>
            <a:spLocks noGrp="1" noChangeArrowheads="1"/>
          </p:cNvSpPr>
          <p:nvPr>
            <p:ph type="body" idx="1"/>
          </p:nvPr>
        </p:nvSpPr>
        <p:spPr>
          <a:xfrm>
            <a:off x="228600" y="1219200"/>
            <a:ext cx="8305800" cy="5257800"/>
          </a:xfrm>
        </p:spPr>
        <p:txBody>
          <a:bodyPr/>
          <a:lstStyle/>
          <a:p>
            <a:pPr eaLnBrk="1" hangingPunct="1"/>
            <a:r>
              <a:rPr lang="en-US" sz="2400" b="1" smtClean="0">
                <a:latin typeface="Calibri" pitchFamily="34" charset="0"/>
              </a:rPr>
              <a:t>The Angles of a Triangle</a:t>
            </a:r>
          </a:p>
          <a:p>
            <a:pPr lvl="1" eaLnBrk="1" hangingPunct="1"/>
            <a:r>
              <a:rPr lang="en-US" sz="1800" b="1" smtClean="0">
                <a:solidFill>
                  <a:schemeClr val="tx2"/>
                </a:solidFill>
                <a:latin typeface="Calibri" pitchFamily="34" charset="0"/>
              </a:rPr>
              <a:t>(1) The sum of the three angles of a triangle equals 180</a:t>
            </a:r>
          </a:p>
          <a:p>
            <a:pPr lvl="1" eaLnBrk="1" hangingPunct="1"/>
            <a:endParaRPr lang="en-US" sz="18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(2) Angles correspond to their opposite sides</a:t>
            </a:r>
          </a:p>
          <a:p>
            <a:pPr lvl="1" eaLnBrk="1" hangingPunct="1"/>
            <a:endParaRPr lang="en-US" sz="1800" b="1" smtClean="0">
              <a:solidFill>
                <a:schemeClr val="tx2"/>
              </a:solidFill>
              <a:latin typeface="Calibri" pitchFamily="34" charset="0"/>
            </a:endParaRPr>
          </a:p>
          <a:p>
            <a:pPr lvl="1" eaLnBrk="1" hangingPunct="1"/>
            <a:endParaRPr lang="en-US" sz="1800" smtClean="0">
              <a:solidFill>
                <a:schemeClr val="tx2"/>
              </a:solidFill>
              <a:latin typeface="Calibri" pitchFamily="34" charset="0"/>
            </a:endParaRPr>
          </a:p>
          <a:p>
            <a:pPr lvl="1" eaLnBrk="1" hangingPunct="1"/>
            <a:endParaRPr lang="en-US" sz="1800" smtClean="0">
              <a:solidFill>
                <a:schemeClr val="tx2"/>
              </a:solidFill>
              <a:latin typeface="Calibri" pitchFamily="34" charset="0"/>
            </a:endParaRPr>
          </a:p>
          <a:p>
            <a:pPr lvl="3" eaLnBrk="1" hangingPunct="1"/>
            <a:endParaRPr lang="en-US" sz="1400" smtClean="0">
              <a:solidFill>
                <a:schemeClr val="tx2"/>
              </a:solidFill>
              <a:latin typeface="Calibri" pitchFamily="34" charset="0"/>
            </a:endParaRPr>
          </a:p>
          <a:p>
            <a:pPr lvl="3" eaLnBrk="1" hangingPunct="1"/>
            <a:endParaRPr lang="en-US" sz="1400" smtClean="0">
              <a:solidFill>
                <a:schemeClr val="tx2"/>
              </a:solidFill>
              <a:latin typeface="Calibri" pitchFamily="34" charset="0"/>
            </a:endParaRPr>
          </a:p>
          <a:p>
            <a:pPr lvl="3" eaLnBrk="1" hangingPunct="1"/>
            <a:r>
              <a:rPr lang="en-US" sz="1400" b="1" smtClean="0">
                <a:solidFill>
                  <a:schemeClr val="tx2"/>
                </a:solidFill>
                <a:latin typeface="Calibri" pitchFamily="34" charset="0"/>
              </a:rPr>
              <a:t>If angle a = angle b, their opposite sides will be equal as well. Also, the biggest angle of a triangle will be opposite to the biggest side of this triangle.</a:t>
            </a:r>
          </a:p>
          <a:p>
            <a:pPr lvl="1" eaLnBrk="1" hangingPunct="1">
              <a:buFontTx/>
              <a:buNone/>
            </a:pPr>
            <a:endParaRPr lang="en-US" sz="1800" smtClean="0">
              <a:solidFill>
                <a:schemeClr val="tx2"/>
              </a:solidFill>
              <a:latin typeface="Calibri" pitchFamily="34" charset="0"/>
            </a:endParaRPr>
          </a:p>
          <a:p>
            <a:pPr lvl="1" eaLnBrk="1" hangingPunct="1"/>
            <a:endParaRPr lang="en-US" sz="500" smtClean="0">
              <a:solidFill>
                <a:schemeClr val="accent2"/>
              </a:solidFill>
              <a:latin typeface="Calibri" pitchFamily="34" charset="0"/>
            </a:endParaRPr>
          </a:p>
          <a:p>
            <a:pPr lvl="1" eaLnBrk="1" hangingPunct="1"/>
            <a:r>
              <a:rPr lang="en-US" sz="1800" b="1" smtClean="0">
                <a:solidFill>
                  <a:schemeClr val="tx2"/>
                </a:solidFill>
                <a:latin typeface="Calibri" pitchFamily="34" charset="0"/>
              </a:rPr>
              <a:t>(3) The sum of any two sides of a triangle MUST BE GREATER THAN the third side. </a:t>
            </a:r>
            <a:r>
              <a:rPr lang="en-US" sz="1800" b="1" u="sng" smtClean="0">
                <a:solidFill>
                  <a:schemeClr val="tx2"/>
                </a:solidFill>
                <a:latin typeface="Calibri" pitchFamily="34" charset="0"/>
              </a:rPr>
              <a:t>So, if you are given two sides of a triangle, the length of the third side must lie between the difference and the sum of the two given sides</a:t>
            </a:r>
          </a:p>
        </p:txBody>
      </p:sp>
      <p:pic>
        <p:nvPicPr>
          <p:cNvPr id="8196" name="Picture 7" descr="figure_49"/>
          <p:cNvPicPr>
            <a:picLocks noChangeAspect="1" noChangeArrowheads="1"/>
          </p:cNvPicPr>
          <p:nvPr/>
        </p:nvPicPr>
        <p:blipFill>
          <a:blip r:embed="rId2"/>
          <a:srcRect/>
          <a:stretch>
            <a:fillRect/>
          </a:stretch>
        </p:blipFill>
        <p:spPr bwMode="auto">
          <a:xfrm>
            <a:off x="1295400" y="2667000"/>
            <a:ext cx="2152650" cy="1343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Triangles &amp; Diagonals</a:t>
            </a:r>
          </a:p>
        </p:txBody>
      </p:sp>
      <p:sp>
        <p:nvSpPr>
          <p:cNvPr id="9219" name="Rectangle 3"/>
          <p:cNvSpPr>
            <a:spLocks noGrp="1" noChangeArrowheads="1"/>
          </p:cNvSpPr>
          <p:nvPr>
            <p:ph type="body" idx="1"/>
          </p:nvPr>
        </p:nvSpPr>
        <p:spPr>
          <a:xfrm>
            <a:off x="228600" y="1219200"/>
            <a:ext cx="8305800" cy="5257800"/>
          </a:xfrm>
        </p:spPr>
        <p:txBody>
          <a:bodyPr/>
          <a:lstStyle/>
          <a:p>
            <a:pPr eaLnBrk="1" hangingPunct="1"/>
            <a:r>
              <a:rPr lang="en-US" sz="2400" b="1" smtClean="0">
                <a:latin typeface="Calibri" pitchFamily="34" charset="0"/>
              </a:rPr>
              <a:t>The Angles of a Triangle</a:t>
            </a:r>
          </a:p>
          <a:p>
            <a:pPr lvl="1" eaLnBrk="1" hangingPunct="1"/>
            <a:r>
              <a:rPr lang="en-US" sz="1800" b="1" smtClean="0">
                <a:solidFill>
                  <a:schemeClr val="tx2"/>
                </a:solidFill>
                <a:latin typeface="Calibri" pitchFamily="34" charset="0"/>
              </a:rPr>
              <a:t>(3) cont.</a:t>
            </a: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The other side: 11 &lt; x &lt; 73 (supposing this is not a right triangle) </a:t>
            </a:r>
          </a:p>
          <a:p>
            <a:pPr lvl="1" eaLnBrk="1" hangingPunct="1"/>
            <a:endParaRPr lang="en-US" sz="18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Common Right Triangles</a:t>
            </a:r>
          </a:p>
          <a:p>
            <a:pPr lvl="2" eaLnBrk="1" hangingPunct="1"/>
            <a:r>
              <a:rPr lang="en-US" sz="1600" b="1" smtClean="0">
                <a:solidFill>
                  <a:schemeClr val="tx2"/>
                </a:solidFill>
                <a:latin typeface="Calibri" pitchFamily="34" charset="0"/>
              </a:rPr>
              <a:t>3-4-5 and its key multiples: 6-8-10, 9-12-15, 12-16-20</a:t>
            </a:r>
          </a:p>
          <a:p>
            <a:pPr lvl="2" eaLnBrk="1" hangingPunct="1"/>
            <a:r>
              <a:rPr lang="en-US" sz="1600" b="1" smtClean="0">
                <a:solidFill>
                  <a:schemeClr val="tx2"/>
                </a:solidFill>
                <a:latin typeface="Calibri" pitchFamily="34" charset="0"/>
              </a:rPr>
              <a:t>5-12-13 and its key multiples: 10-24-26</a:t>
            </a:r>
          </a:p>
          <a:p>
            <a:pPr lvl="2" eaLnBrk="1" hangingPunct="1"/>
            <a:r>
              <a:rPr lang="en-US" sz="1600" b="1" smtClean="0">
                <a:solidFill>
                  <a:schemeClr val="tx2"/>
                </a:solidFill>
                <a:latin typeface="Calibri" pitchFamily="34" charset="0"/>
              </a:rPr>
              <a:t>8-15-17</a:t>
            </a:r>
          </a:p>
        </p:txBody>
      </p:sp>
      <p:pic>
        <p:nvPicPr>
          <p:cNvPr id="9220" name="Picture 6" descr="algebr1"/>
          <p:cNvPicPr>
            <a:picLocks noChangeAspect="1" noChangeArrowheads="1"/>
          </p:cNvPicPr>
          <p:nvPr/>
        </p:nvPicPr>
        <p:blipFill>
          <a:blip r:embed="rId2"/>
          <a:srcRect/>
          <a:stretch>
            <a:fillRect/>
          </a:stretch>
        </p:blipFill>
        <p:spPr bwMode="auto">
          <a:xfrm>
            <a:off x="2200275" y="1981200"/>
            <a:ext cx="2447925" cy="20145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Triangles &amp; Diagonals</a:t>
            </a:r>
          </a:p>
        </p:txBody>
      </p:sp>
      <p:sp>
        <p:nvSpPr>
          <p:cNvPr id="10243" name="Rectangle 3"/>
          <p:cNvSpPr>
            <a:spLocks noGrp="1" noChangeArrowheads="1"/>
          </p:cNvSpPr>
          <p:nvPr>
            <p:ph type="body" idx="1"/>
          </p:nvPr>
        </p:nvSpPr>
        <p:spPr>
          <a:xfrm>
            <a:off x="228600" y="1219200"/>
            <a:ext cx="8305800" cy="5257800"/>
          </a:xfrm>
        </p:spPr>
        <p:txBody>
          <a:bodyPr/>
          <a:lstStyle/>
          <a:p>
            <a:pPr eaLnBrk="1" hangingPunct="1"/>
            <a:r>
              <a:rPr lang="en-US" sz="2400" b="1" smtClean="0">
                <a:latin typeface="Calibri" pitchFamily="34" charset="0"/>
              </a:rPr>
              <a:t>Isosceles Triangles and the 45-45-90 triangle</a:t>
            </a:r>
          </a:p>
          <a:p>
            <a:pPr lvl="1" eaLnBrk="1" hangingPunct="1"/>
            <a:r>
              <a:rPr lang="en-US" sz="1800" b="1" smtClean="0">
                <a:solidFill>
                  <a:schemeClr val="tx2"/>
                </a:solidFill>
                <a:latin typeface="Calibri" pitchFamily="34" charset="0"/>
              </a:rPr>
              <a:t>The 45-45-90 triangle is a special triangle with 2 equal sides and a relation between each side. If you are given one dimension on a 45-45-90 triangle, you can find the others.</a:t>
            </a:r>
          </a:p>
          <a:p>
            <a:pPr lvl="1" eaLnBrk="1" hangingPunct="1"/>
            <a:endParaRPr lang="en-US" sz="18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Relationship between sides:</a:t>
            </a:r>
          </a:p>
          <a:p>
            <a:pPr lvl="1" eaLnBrk="1" hangingPunct="1"/>
            <a:r>
              <a:rPr lang="en-US" sz="1800" b="1" smtClean="0">
                <a:solidFill>
                  <a:schemeClr val="tx2"/>
                </a:solidFill>
                <a:latin typeface="Calibri" pitchFamily="34" charset="0"/>
              </a:rPr>
              <a:t>45°  - 45°  - 90°</a:t>
            </a:r>
          </a:p>
          <a:p>
            <a:pPr lvl="1" eaLnBrk="1" hangingPunct="1"/>
            <a:r>
              <a:rPr lang="en-US" sz="1800" b="1" smtClean="0">
                <a:solidFill>
                  <a:schemeClr val="tx2"/>
                </a:solidFill>
                <a:latin typeface="Calibri" pitchFamily="34" charset="0"/>
              </a:rPr>
              <a:t>Leg  - leg  - hypotenuse</a:t>
            </a:r>
          </a:p>
          <a:p>
            <a:pPr lvl="1" eaLnBrk="1" hangingPunct="1"/>
            <a:r>
              <a:rPr lang="en-US" sz="1800" b="1" smtClean="0">
                <a:solidFill>
                  <a:schemeClr val="tx2"/>
                </a:solidFill>
                <a:latin typeface="Calibri" pitchFamily="34" charset="0"/>
              </a:rPr>
              <a:t>1      :  1     :   </a:t>
            </a:r>
          </a:p>
          <a:p>
            <a:pPr lvl="1" eaLnBrk="1" hangingPunct="1"/>
            <a:endParaRPr lang="en-US" sz="18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A 45-45-90 is exactly half of a square. Two 45-45-90 triangles put together make up a square. So, if you are given the diagonal of a square, you can find the side by using the relation above</a:t>
            </a: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p:txBody>
      </p:sp>
      <p:pic>
        <p:nvPicPr>
          <p:cNvPr id="10244" name="Picture 6" descr="sqr2"/>
          <p:cNvPicPr>
            <a:picLocks noChangeAspect="1" noChangeArrowheads="1"/>
          </p:cNvPicPr>
          <p:nvPr/>
        </p:nvPicPr>
        <p:blipFill>
          <a:blip r:embed="rId2"/>
          <a:srcRect/>
          <a:stretch>
            <a:fillRect/>
          </a:stretch>
        </p:blipFill>
        <p:spPr bwMode="auto">
          <a:xfrm>
            <a:off x="2286000" y="3886200"/>
            <a:ext cx="304800" cy="304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Triangles &amp; Diagonals</a:t>
            </a:r>
          </a:p>
        </p:txBody>
      </p:sp>
      <p:sp>
        <p:nvSpPr>
          <p:cNvPr id="11267" name="Rectangle 3"/>
          <p:cNvSpPr>
            <a:spLocks noGrp="1" noChangeArrowheads="1"/>
          </p:cNvSpPr>
          <p:nvPr>
            <p:ph type="body" idx="1"/>
          </p:nvPr>
        </p:nvSpPr>
        <p:spPr>
          <a:xfrm>
            <a:off x="228600" y="1219200"/>
            <a:ext cx="8305800" cy="5257800"/>
          </a:xfrm>
        </p:spPr>
        <p:txBody>
          <a:bodyPr/>
          <a:lstStyle/>
          <a:p>
            <a:pPr lvl="1" eaLnBrk="1" hangingPunct="1"/>
            <a:r>
              <a:rPr lang="en-US" sz="1800" b="1" smtClean="0">
                <a:solidFill>
                  <a:schemeClr val="tx2"/>
                </a:solidFill>
                <a:latin typeface="Calibri" pitchFamily="34" charset="0"/>
              </a:rPr>
              <a:t>Equilateral Triangles and the 30-60-90 Triangle</a:t>
            </a: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This triangle, when cut in half, yields two equal 30-60-90 triangles. The long leg will be the height, the hypotenuse is the equilateral triangle’s side and the short leg is half of the equilateral triangle’s half. </a:t>
            </a:r>
          </a:p>
          <a:p>
            <a:pPr lvl="1" eaLnBrk="1" hangingPunct="1"/>
            <a:endParaRPr lang="en-US" sz="18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Relationship between sides:</a:t>
            </a:r>
          </a:p>
          <a:p>
            <a:pPr lvl="1" eaLnBrk="1" hangingPunct="1"/>
            <a:r>
              <a:rPr lang="en-US" sz="1800" b="1" smtClean="0">
                <a:solidFill>
                  <a:schemeClr val="tx2"/>
                </a:solidFill>
                <a:latin typeface="Calibri" pitchFamily="34" charset="0"/>
              </a:rPr>
              <a:t>      30°          -          60°     -        90°</a:t>
            </a:r>
          </a:p>
          <a:p>
            <a:pPr lvl="1" eaLnBrk="1" hangingPunct="1"/>
            <a:r>
              <a:rPr lang="en-US" sz="1800" b="1" smtClean="0">
                <a:solidFill>
                  <a:schemeClr val="tx2"/>
                </a:solidFill>
                <a:latin typeface="Calibri" pitchFamily="34" charset="0"/>
              </a:rPr>
              <a:t>Short leg      -    long leg  -   hypotenuse</a:t>
            </a:r>
          </a:p>
          <a:p>
            <a:pPr lvl="1" eaLnBrk="1" hangingPunct="1"/>
            <a:r>
              <a:rPr lang="en-US" sz="1800" b="1" smtClean="0">
                <a:solidFill>
                  <a:schemeClr val="tx2"/>
                </a:solidFill>
                <a:latin typeface="Calibri" pitchFamily="34" charset="0"/>
              </a:rPr>
              <a:t>      1              :     sq-rt 3    :           2</a:t>
            </a:r>
          </a:p>
          <a:p>
            <a:pPr lvl="1" eaLnBrk="1" hangingPunct="1"/>
            <a:endParaRPr lang="en-US" sz="5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So, if you have either the side or the height of a equilateral triangle, you can find its area</a:t>
            </a:r>
          </a:p>
        </p:txBody>
      </p:sp>
      <p:pic>
        <p:nvPicPr>
          <p:cNvPr id="11268" name="Picture 6" descr="shape_area_equilateral_triangle"/>
          <p:cNvPicPr>
            <a:picLocks noChangeAspect="1" noChangeArrowheads="1"/>
          </p:cNvPicPr>
          <p:nvPr/>
        </p:nvPicPr>
        <p:blipFill>
          <a:blip r:embed="rId2"/>
          <a:srcRect/>
          <a:stretch>
            <a:fillRect/>
          </a:stretch>
        </p:blipFill>
        <p:spPr bwMode="auto">
          <a:xfrm>
            <a:off x="1143000" y="1600200"/>
            <a:ext cx="1600200" cy="1520825"/>
          </a:xfrm>
          <a:prstGeom prst="rect">
            <a:avLst/>
          </a:prstGeom>
          <a:noFill/>
          <a:ln w="9525">
            <a:noFill/>
            <a:miter lim="800000"/>
            <a:headEnd/>
            <a:tailEnd/>
          </a:ln>
        </p:spPr>
      </p:pic>
      <p:pic>
        <p:nvPicPr>
          <p:cNvPr id="11269" name="Picture 10" descr="triangle-equilateral-001"/>
          <p:cNvPicPr>
            <a:picLocks noChangeAspect="1" noChangeArrowheads="1"/>
          </p:cNvPicPr>
          <p:nvPr/>
        </p:nvPicPr>
        <p:blipFill>
          <a:blip r:embed="rId3"/>
          <a:srcRect/>
          <a:stretch>
            <a:fillRect/>
          </a:stretch>
        </p:blipFill>
        <p:spPr bwMode="auto">
          <a:xfrm>
            <a:off x="3733800" y="1600200"/>
            <a:ext cx="1504950" cy="1504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Triangles &amp; Diagonals</a:t>
            </a:r>
          </a:p>
        </p:txBody>
      </p:sp>
      <p:sp>
        <p:nvSpPr>
          <p:cNvPr id="12291" name="Rectangle 3"/>
          <p:cNvSpPr>
            <a:spLocks noGrp="1" noChangeArrowheads="1"/>
          </p:cNvSpPr>
          <p:nvPr>
            <p:ph type="body" idx="1"/>
          </p:nvPr>
        </p:nvSpPr>
        <p:spPr>
          <a:xfrm>
            <a:off x="228600" y="1219200"/>
            <a:ext cx="8305800" cy="5257800"/>
          </a:xfrm>
        </p:spPr>
        <p:txBody>
          <a:bodyPr/>
          <a:lstStyle/>
          <a:p>
            <a:pPr lvl="1" eaLnBrk="1" hangingPunct="1"/>
            <a:r>
              <a:rPr lang="en-US" sz="1800" b="1" smtClean="0">
                <a:solidFill>
                  <a:schemeClr val="tx2"/>
                </a:solidFill>
                <a:latin typeface="Calibri" pitchFamily="34" charset="0"/>
              </a:rPr>
              <a:t>Diagonals of other polygons</a:t>
            </a:r>
          </a:p>
          <a:p>
            <a:pPr lvl="1" eaLnBrk="1" hangingPunct="1"/>
            <a:endParaRPr lang="en-US" sz="600" b="1" smtClean="0">
              <a:solidFill>
                <a:schemeClr val="tx2"/>
              </a:solidFill>
              <a:latin typeface="Calibri" pitchFamily="34" charset="0"/>
            </a:endParaRPr>
          </a:p>
          <a:p>
            <a:pPr lvl="2" eaLnBrk="1" hangingPunct="1"/>
            <a:r>
              <a:rPr lang="en-US" sz="1600" b="1" smtClean="0">
                <a:solidFill>
                  <a:schemeClr val="tx2"/>
                </a:solidFill>
                <a:latin typeface="Calibri" pitchFamily="34" charset="0"/>
              </a:rPr>
              <a:t>Diagonal of a square: d = s . (Sq-rt 2)</a:t>
            </a:r>
          </a:p>
          <a:p>
            <a:pPr lvl="2" eaLnBrk="1" hangingPunct="1"/>
            <a:endParaRPr lang="en-US" sz="600" b="1" smtClean="0">
              <a:solidFill>
                <a:schemeClr val="tx2"/>
              </a:solidFill>
              <a:latin typeface="Calibri" pitchFamily="34" charset="0"/>
            </a:endParaRPr>
          </a:p>
          <a:p>
            <a:pPr lvl="2" eaLnBrk="1" hangingPunct="1"/>
            <a:r>
              <a:rPr lang="en-US" sz="1600" b="1" smtClean="0">
                <a:solidFill>
                  <a:schemeClr val="tx2"/>
                </a:solidFill>
                <a:latin typeface="Calibri" pitchFamily="34" charset="0"/>
              </a:rPr>
              <a:t>Main Diagonal of a Cube: d = s . (sq-rt 3)</a:t>
            </a:r>
          </a:p>
          <a:p>
            <a:pPr lvl="1" eaLnBrk="1" hangingPunct="1"/>
            <a:endParaRPr lang="en-US" sz="6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To find the diagonal of a rectangle, you must know either both sides or the length of one side and the proportion from this to the other side</a:t>
            </a:r>
          </a:p>
          <a:p>
            <a:pPr lvl="1" eaLnBrk="1" hangingPunct="1"/>
            <a:r>
              <a:rPr lang="en-US" sz="1800" b="1" smtClean="0">
                <a:solidFill>
                  <a:schemeClr val="tx2"/>
                </a:solidFill>
                <a:latin typeface="Calibri" pitchFamily="34" charset="0"/>
              </a:rPr>
              <a:t>To find the diagonal of a rectangular solid, if you know the 3 dimensions, you can use pythagorean theorem twice:</a:t>
            </a: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endParaRPr lang="en-US" sz="1800" b="1" smtClean="0">
              <a:solidFill>
                <a:schemeClr val="tx2"/>
              </a:solidFill>
              <a:latin typeface="Calibri" pitchFamily="34" charset="0"/>
            </a:endParaRPr>
          </a:p>
          <a:p>
            <a:pPr lvl="1" eaLnBrk="1" hangingPunct="1"/>
            <a:r>
              <a:rPr lang="en-US" sz="1800" b="1" u="sng" smtClean="0">
                <a:solidFill>
                  <a:schemeClr val="tx2"/>
                </a:solidFill>
                <a:latin typeface="Calibri" pitchFamily="34" charset="0"/>
              </a:rPr>
              <a:t>First, use pythagorean theorem with the length and the width to find the diagonal of the bottom face. Then, use pythagorean theorem again to find the main diagonal. The sides for this second pythagorean will be: the height, the bottom face diagonal and the main diagonal.</a:t>
            </a:r>
          </a:p>
          <a:p>
            <a:pPr lvl="1" eaLnBrk="1" hangingPunct="1"/>
            <a:endParaRPr lang="en-US" sz="1800" b="1" smtClean="0">
              <a:solidFill>
                <a:schemeClr val="tx2"/>
              </a:solidFill>
              <a:latin typeface="Calibri" pitchFamily="34" charset="0"/>
            </a:endParaRPr>
          </a:p>
        </p:txBody>
      </p:sp>
      <p:pic>
        <p:nvPicPr>
          <p:cNvPr id="12292" name="Picture 7" descr="051009_0127_es123polyhe10"/>
          <p:cNvPicPr>
            <a:picLocks noChangeAspect="1" noChangeArrowheads="1"/>
          </p:cNvPicPr>
          <p:nvPr/>
        </p:nvPicPr>
        <p:blipFill>
          <a:blip r:embed="rId2"/>
          <a:srcRect/>
          <a:stretch>
            <a:fillRect/>
          </a:stretch>
        </p:blipFill>
        <p:spPr bwMode="auto">
          <a:xfrm>
            <a:off x="1371600" y="3733800"/>
            <a:ext cx="2238375" cy="1552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Triangles &amp; Diagonals</a:t>
            </a:r>
          </a:p>
        </p:txBody>
      </p:sp>
      <p:sp>
        <p:nvSpPr>
          <p:cNvPr id="13315" name="Rectangle 3"/>
          <p:cNvSpPr>
            <a:spLocks noGrp="1" noChangeArrowheads="1"/>
          </p:cNvSpPr>
          <p:nvPr>
            <p:ph type="body" idx="1"/>
          </p:nvPr>
        </p:nvSpPr>
        <p:spPr>
          <a:xfrm>
            <a:off x="228600" y="1219200"/>
            <a:ext cx="8305800" cy="5257800"/>
          </a:xfrm>
        </p:spPr>
        <p:txBody>
          <a:bodyPr/>
          <a:lstStyle/>
          <a:p>
            <a:pPr lvl="1" eaLnBrk="1" hangingPunct="1"/>
            <a:r>
              <a:rPr lang="en-US" sz="1800" b="1" smtClean="0">
                <a:solidFill>
                  <a:schemeClr val="tx2"/>
                </a:solidFill>
                <a:latin typeface="Calibri" pitchFamily="34" charset="0"/>
              </a:rPr>
              <a:t>Similar Triangles</a:t>
            </a:r>
          </a:p>
          <a:p>
            <a:pPr lvl="2" eaLnBrk="1" hangingPunct="1"/>
            <a:r>
              <a:rPr lang="en-US" sz="1600" b="1" smtClean="0">
                <a:solidFill>
                  <a:schemeClr val="tx2"/>
                </a:solidFill>
                <a:latin typeface="Calibri" pitchFamily="34" charset="0"/>
              </a:rPr>
              <a:t>Triangles are defined as similar if all their corresponding angles are equal and their corresponding sides are in proportion.</a:t>
            </a:r>
          </a:p>
          <a:p>
            <a:pPr lvl="2" eaLnBrk="1" hangingPunct="1"/>
            <a:endParaRPr lang="en-US" sz="1600" b="1" smtClean="0">
              <a:solidFill>
                <a:schemeClr val="tx2"/>
              </a:solidFill>
              <a:latin typeface="Calibri" pitchFamily="34" charset="0"/>
            </a:endParaRPr>
          </a:p>
          <a:p>
            <a:pPr lvl="2" eaLnBrk="1" hangingPunct="1"/>
            <a:r>
              <a:rPr lang="en-US" sz="1600" b="1" smtClean="0">
                <a:solidFill>
                  <a:schemeClr val="tx2"/>
                </a:solidFill>
                <a:latin typeface="Calibri" pitchFamily="34" charset="0"/>
              </a:rPr>
              <a:t>If two similar triangles have corresponding side lengths in ratio a:b, then their areas will be in ratio a²:b²</a:t>
            </a:r>
          </a:p>
          <a:p>
            <a:pPr lvl="2" eaLnBrk="1" hangingPunct="1"/>
            <a:endParaRPr lang="en-US" sz="1600" b="1" smtClean="0">
              <a:solidFill>
                <a:schemeClr val="tx2"/>
              </a:solidFill>
              <a:latin typeface="Calibri" pitchFamily="34" charset="0"/>
            </a:endParaRPr>
          </a:p>
          <a:p>
            <a:pPr lvl="1" eaLnBrk="1" hangingPunct="1"/>
            <a:r>
              <a:rPr lang="en-US" sz="1800" b="1" smtClean="0">
                <a:solidFill>
                  <a:schemeClr val="tx2"/>
                </a:solidFill>
                <a:latin typeface="Calibri" pitchFamily="34" charset="0"/>
              </a:rPr>
              <a:t>Triangles and Area, revisited</a:t>
            </a:r>
          </a:p>
          <a:p>
            <a:pPr lvl="2" eaLnBrk="1" hangingPunct="1"/>
            <a:r>
              <a:rPr lang="en-US" sz="1600" smtClean="0">
                <a:solidFill>
                  <a:schemeClr val="tx2"/>
                </a:solidFill>
                <a:latin typeface="Calibri" pitchFamily="34" charset="0"/>
              </a:rPr>
              <a:t>You can designate any side of a triangle as the base. So, you have 3 ways to calculate the area of a triangle, depending on which side is considered the base. Obviously, those 3 calculations will all yield the same result</a:t>
            </a:r>
          </a:p>
          <a:p>
            <a:pPr lvl="2" eaLnBrk="1" hangingPunct="1"/>
            <a:r>
              <a:rPr lang="en-US" sz="1600" smtClean="0">
                <a:solidFill>
                  <a:schemeClr val="tx2"/>
                </a:solidFill>
                <a:latin typeface="Calibri" pitchFamily="34" charset="0"/>
              </a:rPr>
              <a:t>In right triangles, if you choose one of the legs as the base, the other leg will be the height. If you choose the hypotenuse as the base, you will have to find the height.</a:t>
            </a:r>
          </a:p>
          <a:p>
            <a:pPr lvl="2" eaLnBrk="1" hangingPunct="1"/>
            <a:r>
              <a:rPr lang="en-US" sz="1600" b="1" smtClean="0">
                <a:solidFill>
                  <a:schemeClr val="tx2"/>
                </a:solidFill>
                <a:latin typeface="Calibri" pitchFamily="34" charset="0"/>
              </a:rPr>
              <a:t>The area of an equilateral triangle of side S is equal to (S² . (st-rt 3)) / 4. </a:t>
            </a:r>
            <a:r>
              <a:rPr lang="en-US" sz="1600" smtClean="0">
                <a:solidFill>
                  <a:schemeClr val="tx2"/>
                </a:solidFill>
                <a:latin typeface="Calibri" pitchFamily="34" charset="0"/>
              </a:rPr>
              <a:t>This is because an equilateral triangle can be cut in 2 30-60-90 triangles, and the proportion of the height will be S . (sq-rt 3) / 2.</a:t>
            </a:r>
            <a:endParaRPr lang="en-US" sz="1600" b="1" smtClean="0">
              <a:solidFill>
                <a:schemeClr val="tx2"/>
              </a:solidFill>
              <a:latin typeface="Calibri" pitchFamily="34" charset="0"/>
            </a:endParaRPr>
          </a:p>
          <a:p>
            <a:pPr lvl="2" eaLnBrk="1" hangingPunct="1"/>
            <a:endParaRPr lang="en-US" sz="1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Circles and Cylinders</a:t>
            </a:r>
          </a:p>
        </p:txBody>
      </p:sp>
      <p:sp>
        <p:nvSpPr>
          <p:cNvPr id="14339"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Circles</a:t>
            </a:r>
          </a:p>
          <a:p>
            <a:pPr lvl="2" eaLnBrk="1" hangingPunct="1"/>
            <a:r>
              <a:rPr lang="en-US" sz="2000" smtClean="0">
                <a:solidFill>
                  <a:schemeClr val="tx2"/>
                </a:solidFill>
                <a:latin typeface="Calibri" pitchFamily="34" charset="0"/>
              </a:rPr>
              <a:t>A circle: a set of points in a plane, equidistant from a fixed center</a:t>
            </a:r>
          </a:p>
          <a:p>
            <a:pPr lvl="2" eaLnBrk="1" hangingPunct="1"/>
            <a:endParaRPr lang="en-US" sz="2000" smtClean="0">
              <a:solidFill>
                <a:schemeClr val="tx2"/>
              </a:solidFill>
              <a:latin typeface="Calibri" pitchFamily="34" charset="0"/>
            </a:endParaRPr>
          </a:p>
          <a:p>
            <a:pPr lvl="2" eaLnBrk="1" hangingPunct="1"/>
            <a:r>
              <a:rPr lang="en-US" sz="2000" smtClean="0">
                <a:solidFill>
                  <a:schemeClr val="tx2"/>
                </a:solidFill>
                <a:latin typeface="Calibri" pitchFamily="34" charset="0"/>
              </a:rPr>
              <a:t>Any line segment that connects the center to a point in the circle is called </a:t>
            </a:r>
            <a:r>
              <a:rPr lang="en-US" sz="2000" b="1" smtClean="0">
                <a:solidFill>
                  <a:schemeClr val="tx2"/>
                </a:solidFill>
                <a:latin typeface="Calibri" pitchFamily="34" charset="0"/>
              </a:rPr>
              <a:t>radius</a:t>
            </a:r>
            <a:r>
              <a:rPr lang="en-US" sz="2000" smtClean="0">
                <a:solidFill>
                  <a:schemeClr val="tx2"/>
                </a:solidFill>
                <a:latin typeface="Calibri" pitchFamily="34" charset="0"/>
              </a:rPr>
              <a:t>. Any line segment that connects two points on a circle is called </a:t>
            </a:r>
            <a:r>
              <a:rPr lang="en-US" sz="2000" b="1" smtClean="0">
                <a:solidFill>
                  <a:schemeClr val="tx2"/>
                </a:solidFill>
                <a:latin typeface="Calibri" pitchFamily="34" charset="0"/>
              </a:rPr>
              <a:t>chord</a:t>
            </a:r>
            <a:r>
              <a:rPr lang="en-US" sz="2000" smtClean="0">
                <a:solidFill>
                  <a:schemeClr val="tx2"/>
                </a:solidFill>
                <a:latin typeface="Calibri" pitchFamily="34" charset="0"/>
              </a:rPr>
              <a:t>. Any </a:t>
            </a:r>
            <a:r>
              <a:rPr lang="en-US" sz="2000" b="1" smtClean="0">
                <a:solidFill>
                  <a:schemeClr val="tx2"/>
                </a:solidFill>
                <a:latin typeface="Calibri" pitchFamily="34" charset="0"/>
              </a:rPr>
              <a:t>chord </a:t>
            </a:r>
            <a:r>
              <a:rPr lang="en-US" sz="2000" smtClean="0">
                <a:solidFill>
                  <a:schemeClr val="tx2"/>
                </a:solidFill>
                <a:latin typeface="Calibri" pitchFamily="34" charset="0"/>
              </a:rPr>
              <a:t>that passes through the center is called </a:t>
            </a:r>
            <a:r>
              <a:rPr lang="en-US" sz="2000" b="1" smtClean="0">
                <a:solidFill>
                  <a:schemeClr val="tx2"/>
                </a:solidFill>
                <a:latin typeface="Calibri" pitchFamily="34" charset="0"/>
              </a:rPr>
              <a:t>diameter. Diameter = 2.radius</a:t>
            </a:r>
          </a:p>
          <a:p>
            <a:pPr lvl="2" eaLnBrk="1" hangingPunct="1"/>
            <a:endParaRPr lang="en-US" b="1" smtClean="0">
              <a:solidFill>
                <a:schemeClr val="tx2"/>
              </a:solidFill>
              <a:latin typeface="Calibri" pitchFamily="34" charset="0"/>
            </a:endParaRPr>
          </a:p>
          <a:p>
            <a:pPr lvl="2" eaLnBrk="1" hangingPunct="1"/>
            <a:r>
              <a:rPr lang="en-US" b="1" smtClean="0">
                <a:solidFill>
                  <a:schemeClr val="tx2"/>
                </a:solidFill>
                <a:latin typeface="Calibri" pitchFamily="34" charset="0"/>
              </a:rPr>
              <a:t>Circumference: C = 2</a:t>
            </a:r>
            <a:r>
              <a:rPr lang="el-GR" b="1" smtClean="0">
                <a:solidFill>
                  <a:schemeClr val="tx2"/>
                </a:solidFill>
                <a:latin typeface="Calibri" pitchFamily="34" charset="0"/>
              </a:rPr>
              <a:t>π</a:t>
            </a:r>
            <a:r>
              <a:rPr lang="en-US" b="1" smtClean="0">
                <a:solidFill>
                  <a:schemeClr val="tx2"/>
                </a:solidFill>
                <a:latin typeface="Calibri" pitchFamily="34" charset="0"/>
              </a:rPr>
              <a:t>r</a:t>
            </a:r>
          </a:p>
          <a:p>
            <a:pPr lvl="3" eaLnBrk="1" hangingPunct="1"/>
            <a:r>
              <a:rPr lang="en-US" sz="1600" smtClean="0">
                <a:solidFill>
                  <a:schemeClr val="tx2"/>
                </a:solidFill>
                <a:latin typeface="Calibri" pitchFamily="34" charset="0"/>
              </a:rPr>
              <a:t>Some GMAT problems will require you to calculate </a:t>
            </a:r>
            <a:r>
              <a:rPr lang="el-GR" sz="1600" smtClean="0">
                <a:solidFill>
                  <a:schemeClr val="tx2"/>
                </a:solidFill>
                <a:latin typeface="Calibri" pitchFamily="34" charset="0"/>
              </a:rPr>
              <a:t>π</a:t>
            </a:r>
            <a:r>
              <a:rPr lang="en-US" sz="1600" smtClean="0">
                <a:solidFill>
                  <a:schemeClr val="tx2"/>
                </a:solidFill>
                <a:latin typeface="Calibri" pitchFamily="34" charset="0"/>
              </a:rPr>
              <a:t>. In those, use 3 or 22/7.</a:t>
            </a:r>
          </a:p>
          <a:p>
            <a:pPr lvl="3" eaLnBrk="1" hangingPunct="1"/>
            <a:r>
              <a:rPr lang="en-US" sz="1600" b="1" smtClean="0">
                <a:solidFill>
                  <a:schemeClr val="tx2"/>
                </a:solidFill>
                <a:latin typeface="Calibri" pitchFamily="34" charset="0"/>
              </a:rPr>
              <a:t>A full revolution of a spinning wheel means a point on the edge of a wheel travels one circumference.</a:t>
            </a:r>
          </a:p>
          <a:p>
            <a:pPr lvl="3" eaLnBrk="1" hangingPunct="1"/>
            <a:r>
              <a:rPr lang="en-US" sz="1600" b="1" smtClean="0">
                <a:solidFill>
                  <a:schemeClr val="tx2"/>
                </a:solidFill>
                <a:latin typeface="Calibri" pitchFamily="34" charset="0"/>
              </a:rPr>
              <a:t>If a wheel spins at 3 revolutions per second and its diameter is 10 units, a point on the edge will travel at a rate of 30</a:t>
            </a:r>
            <a:r>
              <a:rPr lang="el-GR" sz="1600" b="1" smtClean="0">
                <a:solidFill>
                  <a:schemeClr val="tx2"/>
                </a:solidFill>
                <a:latin typeface="Calibri" pitchFamily="34" charset="0"/>
              </a:rPr>
              <a:t>π</a:t>
            </a:r>
            <a:r>
              <a:rPr lang="en-US" sz="1600" b="1" smtClean="0">
                <a:solidFill>
                  <a:schemeClr val="tx2"/>
                </a:solidFill>
                <a:latin typeface="Calibri" pitchFamily="34" charset="0"/>
              </a:rPr>
              <a:t>/s (Circumference = 10 </a:t>
            </a:r>
            <a:r>
              <a:rPr lang="el-GR" sz="1600" b="1" smtClean="0">
                <a:solidFill>
                  <a:schemeClr val="tx2"/>
                </a:solidFill>
                <a:latin typeface="Calibri" pitchFamily="34" charset="0"/>
              </a:rPr>
              <a:t>π</a:t>
            </a:r>
            <a:r>
              <a:rPr lang="en-US" sz="1600" b="1" smtClean="0">
                <a:solidFill>
                  <a:schemeClr val="tx2"/>
                </a:solidFill>
                <a:latin typeface="Calibri" pitchFamily="34" charset="0"/>
              </a:rPr>
              <a:t>, and the point travel 3 circumferences per second).</a:t>
            </a:r>
            <a:endParaRPr lang="el-GR" sz="1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Circles and Cylinders</a:t>
            </a:r>
          </a:p>
        </p:txBody>
      </p:sp>
      <p:sp>
        <p:nvSpPr>
          <p:cNvPr id="15363"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Circles: Arc Length</a:t>
            </a:r>
          </a:p>
          <a:p>
            <a:pPr lvl="2" eaLnBrk="1" hangingPunct="1"/>
            <a:r>
              <a:rPr lang="en-US" sz="2000" smtClean="0">
                <a:solidFill>
                  <a:schemeClr val="tx2"/>
                </a:solidFill>
                <a:latin typeface="Calibri" pitchFamily="34" charset="0"/>
              </a:rPr>
              <a:t>A portion or distance ON a circle is called ARC.</a:t>
            </a: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r>
              <a:rPr lang="en-US" sz="2000" smtClean="0">
                <a:solidFill>
                  <a:schemeClr val="tx2"/>
                </a:solidFill>
                <a:latin typeface="Calibri" pitchFamily="34" charset="0"/>
              </a:rPr>
              <a:t>The length of Arc AxB can be calculateded by:</a:t>
            </a:r>
          </a:p>
          <a:p>
            <a:pPr lvl="3" eaLnBrk="1" hangingPunct="1"/>
            <a:r>
              <a:rPr lang="en-US" sz="1800" b="1" smtClean="0">
                <a:solidFill>
                  <a:schemeClr val="tx2"/>
                </a:solidFill>
                <a:latin typeface="Calibri" pitchFamily="34" charset="0"/>
              </a:rPr>
              <a:t>Length AxB = Circumference . Angle/360</a:t>
            </a:r>
          </a:p>
          <a:p>
            <a:pPr lvl="1" eaLnBrk="1" hangingPunct="1"/>
            <a:r>
              <a:rPr lang="en-US" sz="2400" b="1" smtClean="0">
                <a:solidFill>
                  <a:schemeClr val="tx2"/>
                </a:solidFill>
                <a:latin typeface="Calibri" pitchFamily="34" charset="0"/>
              </a:rPr>
              <a:t>Perimeter of a Sector</a:t>
            </a:r>
          </a:p>
          <a:p>
            <a:pPr lvl="2" eaLnBrk="1" hangingPunct="1"/>
            <a:r>
              <a:rPr lang="en-US" sz="2000" smtClean="0">
                <a:solidFill>
                  <a:schemeClr val="tx2"/>
                </a:solidFill>
                <a:latin typeface="Calibri" pitchFamily="34" charset="0"/>
              </a:rPr>
              <a:t>The perimeter of a sector is </a:t>
            </a:r>
            <a:r>
              <a:rPr lang="en-US" sz="2000" b="1" smtClean="0">
                <a:solidFill>
                  <a:schemeClr val="tx2"/>
                </a:solidFill>
                <a:latin typeface="Calibri" pitchFamily="34" charset="0"/>
              </a:rPr>
              <a:t>ARC + 2 Radius</a:t>
            </a:r>
          </a:p>
          <a:p>
            <a:pPr lvl="2" eaLnBrk="1" hangingPunct="1"/>
            <a:endParaRPr lang="en-US" sz="2000" b="1" smtClean="0">
              <a:solidFill>
                <a:schemeClr val="tx2"/>
              </a:solidFill>
              <a:latin typeface="Calibri" pitchFamily="34" charset="0"/>
            </a:endParaRPr>
          </a:p>
          <a:p>
            <a:pPr lvl="1" eaLnBrk="1" hangingPunct="1"/>
            <a:r>
              <a:rPr lang="en-US" sz="2400" b="1" smtClean="0">
                <a:solidFill>
                  <a:schemeClr val="tx2"/>
                </a:solidFill>
                <a:latin typeface="Calibri" pitchFamily="34" charset="0"/>
              </a:rPr>
              <a:t>To find either the Arc Length or the perimeter of a sector, all you need is the radius plus the angle of the sector</a:t>
            </a:r>
          </a:p>
        </p:txBody>
      </p:sp>
      <p:pic>
        <p:nvPicPr>
          <p:cNvPr id="15364" name="Picture 4" descr="C:\Documents and Settings\miguel\Desktop\circle_arc.gif"/>
          <p:cNvPicPr>
            <a:picLocks noChangeAspect="1" noChangeArrowheads="1"/>
          </p:cNvPicPr>
          <p:nvPr/>
        </p:nvPicPr>
        <p:blipFill>
          <a:blip r:embed="rId2"/>
          <a:srcRect/>
          <a:stretch>
            <a:fillRect/>
          </a:stretch>
        </p:blipFill>
        <p:spPr bwMode="auto">
          <a:xfrm>
            <a:off x="1600200" y="2090738"/>
            <a:ext cx="1381125" cy="13382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Circles and Cylinders</a:t>
            </a:r>
          </a:p>
        </p:txBody>
      </p:sp>
      <p:sp>
        <p:nvSpPr>
          <p:cNvPr id="16387"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Circles: Area of a Circle</a:t>
            </a:r>
          </a:p>
          <a:p>
            <a:pPr lvl="1" eaLnBrk="1" hangingPunct="1"/>
            <a:r>
              <a:rPr lang="en-US" sz="2400" b="1" smtClean="0">
                <a:solidFill>
                  <a:schemeClr val="tx2"/>
                </a:solidFill>
                <a:latin typeface="Calibri" pitchFamily="34" charset="0"/>
              </a:rPr>
              <a:t>A = </a:t>
            </a:r>
            <a:r>
              <a:rPr lang="el-GR" sz="2400" b="1" smtClean="0">
                <a:solidFill>
                  <a:schemeClr val="tx2"/>
                </a:solidFill>
                <a:latin typeface="Calibri" pitchFamily="34" charset="0"/>
              </a:rPr>
              <a:t>π</a:t>
            </a:r>
            <a:r>
              <a:rPr lang="en-US" sz="2400" b="1" smtClean="0">
                <a:solidFill>
                  <a:schemeClr val="tx2"/>
                </a:solidFill>
                <a:latin typeface="Calibri" pitchFamily="34" charset="0"/>
              </a:rPr>
              <a:t>r²           All we must know is the radius</a:t>
            </a:r>
          </a:p>
          <a:p>
            <a:pPr lvl="1" eaLnBrk="1" hangingPunct="1"/>
            <a:endParaRPr lang="en-US" sz="2400" smtClean="0">
              <a:solidFill>
                <a:schemeClr val="tx2"/>
              </a:solidFill>
              <a:latin typeface="Calibri" pitchFamily="34" charset="0"/>
            </a:endParaRPr>
          </a:p>
          <a:p>
            <a:pPr lvl="1" eaLnBrk="1" hangingPunct="1"/>
            <a:r>
              <a:rPr lang="en-US" sz="2400" b="1" smtClean="0">
                <a:solidFill>
                  <a:schemeClr val="tx2"/>
                </a:solidFill>
                <a:latin typeface="Calibri" pitchFamily="34" charset="0"/>
              </a:rPr>
              <a:t>Area of a Sector</a:t>
            </a:r>
          </a:p>
          <a:p>
            <a:pPr lvl="2" eaLnBrk="1" hangingPunct="1"/>
            <a:r>
              <a:rPr lang="en-US" sz="2000" b="1" smtClean="0">
                <a:solidFill>
                  <a:schemeClr val="tx2"/>
                </a:solidFill>
                <a:latin typeface="Calibri" pitchFamily="34" charset="0"/>
              </a:rPr>
              <a:t>Area of a Sector = </a:t>
            </a:r>
            <a:r>
              <a:rPr lang="el-GR" sz="2000" b="1" smtClean="0">
                <a:solidFill>
                  <a:schemeClr val="tx2"/>
                </a:solidFill>
                <a:latin typeface="Calibri" pitchFamily="34" charset="0"/>
              </a:rPr>
              <a:t>π</a:t>
            </a:r>
            <a:r>
              <a:rPr lang="en-US" sz="2000" b="1" smtClean="0">
                <a:solidFill>
                  <a:schemeClr val="tx2"/>
                </a:solidFill>
                <a:latin typeface="Calibri" pitchFamily="34" charset="0"/>
              </a:rPr>
              <a:t>r² . (x°/360°)</a:t>
            </a:r>
          </a:p>
          <a:p>
            <a:pPr lvl="2" eaLnBrk="1" hangingPunct="1"/>
            <a:endParaRPr lang="en-US" sz="2000" b="1" smtClean="0">
              <a:solidFill>
                <a:schemeClr val="tx2"/>
              </a:solidFill>
              <a:latin typeface="Calibri" pitchFamily="34" charset="0"/>
            </a:endParaRPr>
          </a:p>
          <a:p>
            <a:pPr lvl="1" eaLnBrk="1" hangingPunct="1"/>
            <a:r>
              <a:rPr lang="en-US" sz="2400" b="1" smtClean="0">
                <a:solidFill>
                  <a:schemeClr val="tx2"/>
                </a:solidFill>
                <a:latin typeface="Calibri" pitchFamily="34" charset="0"/>
              </a:rPr>
              <a:t>An inscribed angle is equal to half of the arch it intercepts. You can be asked this property by having the outer angle different then half the “central angle”. If that is the case, the point of the “central angle”</a:t>
            </a:r>
          </a:p>
          <a:p>
            <a:pPr lvl="1" eaLnBrk="1" hangingPunct="1">
              <a:buFontTx/>
              <a:buNone/>
            </a:pPr>
            <a:r>
              <a:rPr lang="en-US" sz="2400" b="1" smtClean="0">
                <a:solidFill>
                  <a:schemeClr val="tx2"/>
                </a:solidFill>
                <a:latin typeface="Calibri" pitchFamily="34" charset="0"/>
              </a:rPr>
              <a:t>	</a:t>
            </a:r>
          </a:p>
        </p:txBody>
      </p:sp>
      <p:sp>
        <p:nvSpPr>
          <p:cNvPr id="16388" name="Line 4"/>
          <p:cNvSpPr>
            <a:spLocks noChangeShapeType="1"/>
          </p:cNvSpPr>
          <p:nvPr/>
        </p:nvSpPr>
        <p:spPr bwMode="auto">
          <a:xfrm>
            <a:off x="2057400" y="1905000"/>
            <a:ext cx="533400" cy="0"/>
          </a:xfrm>
          <a:prstGeom prst="line">
            <a:avLst/>
          </a:prstGeom>
          <a:noFill/>
          <a:ln w="22225">
            <a:solidFill>
              <a:schemeClr val="tx1"/>
            </a:solidFill>
            <a:round/>
            <a:headEnd/>
            <a:tailEnd type="triangle" w="lg" len="med"/>
          </a:ln>
          <a:effectLst/>
        </p:spPr>
        <p:txBody>
          <a:bodyPr/>
          <a:lstStyle/>
          <a:p>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Circles and Cylinders</a:t>
            </a:r>
          </a:p>
        </p:txBody>
      </p:sp>
      <p:sp>
        <p:nvSpPr>
          <p:cNvPr id="17411"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Circles: Inscribed Triangles</a:t>
            </a:r>
          </a:p>
          <a:p>
            <a:pPr lvl="1" eaLnBrk="1" hangingPunct="1"/>
            <a:r>
              <a:rPr lang="en-US" sz="2400" smtClean="0">
                <a:solidFill>
                  <a:schemeClr val="tx2"/>
                </a:solidFill>
                <a:latin typeface="Calibri" pitchFamily="34" charset="0"/>
              </a:rPr>
              <a:t>A triangle is said to be inscribed in a circle if </a:t>
            </a:r>
            <a:r>
              <a:rPr lang="en-US" sz="2400" b="1" smtClean="0">
                <a:solidFill>
                  <a:schemeClr val="tx2"/>
                </a:solidFill>
                <a:latin typeface="Calibri" pitchFamily="34" charset="0"/>
              </a:rPr>
              <a:t>all of the vertices are points on the circle</a:t>
            </a:r>
          </a:p>
          <a:p>
            <a:pPr lvl="1" eaLnBrk="1" hangingPunct="1"/>
            <a:r>
              <a:rPr lang="en-US" sz="2400" smtClean="0">
                <a:solidFill>
                  <a:schemeClr val="tx2"/>
                </a:solidFill>
                <a:latin typeface="Calibri" pitchFamily="34" charset="0"/>
              </a:rPr>
              <a:t>Main property: </a:t>
            </a:r>
            <a:r>
              <a:rPr lang="en-US" sz="2400" b="1" smtClean="0">
                <a:solidFill>
                  <a:schemeClr val="tx2"/>
                </a:solidFill>
                <a:latin typeface="Calibri" pitchFamily="34" charset="0"/>
              </a:rPr>
              <a:t>if one of the sides is the diameter, the triangle IS a right triangle</a:t>
            </a:r>
            <a:r>
              <a:rPr lang="en-US" sz="2400" smtClean="0">
                <a:solidFill>
                  <a:schemeClr val="tx2"/>
                </a:solidFill>
                <a:latin typeface="Calibri" pitchFamily="34" charset="0"/>
              </a:rPr>
              <a:t>. Conversely, any inscribed right triangle has the diameter as one of its sides.</a:t>
            </a:r>
          </a:p>
          <a:p>
            <a:pPr lvl="1" eaLnBrk="1" hangingPunct="1"/>
            <a:r>
              <a:rPr lang="en-US" sz="2400" smtClean="0">
                <a:solidFill>
                  <a:schemeClr val="tx2"/>
                </a:solidFill>
                <a:latin typeface="Calibri" pitchFamily="34" charset="0"/>
              </a:rPr>
              <a:t>A right triangle can be opposed to a semicircle. If you need to calculate that arc, it is 180°</a:t>
            </a:r>
          </a:p>
          <a:p>
            <a:pPr lvl="1" eaLnBrk="1" hangingPunct="1"/>
            <a:endParaRPr lang="en-US" sz="2400" b="1" smtClean="0">
              <a:solidFill>
                <a:schemeClr val="tx2"/>
              </a:solidFill>
              <a:latin typeface="Calibri" pitchFamily="34" charset="0"/>
            </a:endParaRPr>
          </a:p>
          <a:p>
            <a:pPr lvl="1" eaLnBrk="1" hangingPunct="1"/>
            <a:r>
              <a:rPr lang="en-US" sz="2400" b="1" smtClean="0">
                <a:solidFill>
                  <a:schemeClr val="tx2"/>
                </a:solidFill>
                <a:latin typeface="Calibri" pitchFamily="34" charset="0"/>
              </a:rPr>
              <a:t>	Take care: A triangle inscribed in a semicircle doesn’t have the same properties as a properly inscribed triangle.</a:t>
            </a: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Circles and Cylinders</a:t>
            </a:r>
          </a:p>
        </p:txBody>
      </p:sp>
      <p:sp>
        <p:nvSpPr>
          <p:cNvPr id="18435"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Cylinders</a:t>
            </a:r>
          </a:p>
          <a:p>
            <a:pPr lvl="1" eaLnBrk="1" hangingPunct="1"/>
            <a:r>
              <a:rPr lang="en-US" sz="2400" b="1" smtClean="0">
                <a:solidFill>
                  <a:schemeClr val="tx2"/>
                </a:solidFill>
                <a:latin typeface="Calibri" pitchFamily="34" charset="0"/>
              </a:rPr>
              <a:t>Surface Area: 2</a:t>
            </a:r>
            <a:r>
              <a:rPr lang="el-GR" sz="2400" b="1" smtClean="0">
                <a:solidFill>
                  <a:schemeClr val="tx2"/>
                </a:solidFill>
                <a:latin typeface="Calibri" pitchFamily="34" charset="0"/>
              </a:rPr>
              <a:t>π</a:t>
            </a:r>
            <a:r>
              <a:rPr lang="en-US" sz="2400" b="1" smtClean="0">
                <a:solidFill>
                  <a:schemeClr val="tx2"/>
                </a:solidFill>
                <a:latin typeface="Calibri" pitchFamily="34" charset="0"/>
              </a:rPr>
              <a:t>(r²)</a:t>
            </a:r>
            <a:r>
              <a:rPr lang="el-GR" sz="2400" b="1" smtClean="0">
                <a:solidFill>
                  <a:schemeClr val="tx2"/>
                </a:solidFill>
                <a:latin typeface="Calibri" pitchFamily="34" charset="0"/>
              </a:rPr>
              <a:t> </a:t>
            </a:r>
            <a:r>
              <a:rPr lang="en-US" sz="2400" b="1" smtClean="0">
                <a:solidFill>
                  <a:schemeClr val="tx2"/>
                </a:solidFill>
                <a:latin typeface="Calibri" pitchFamily="34" charset="0"/>
              </a:rPr>
              <a:t>+ 2</a:t>
            </a:r>
            <a:r>
              <a:rPr lang="el-GR" sz="2400" b="1" smtClean="0">
                <a:solidFill>
                  <a:schemeClr val="tx2"/>
                </a:solidFill>
                <a:latin typeface="Calibri" pitchFamily="34" charset="0"/>
              </a:rPr>
              <a:t>π</a:t>
            </a:r>
            <a:r>
              <a:rPr lang="en-US" sz="2400" b="1" smtClean="0">
                <a:solidFill>
                  <a:schemeClr val="tx2"/>
                </a:solidFill>
                <a:latin typeface="Calibri" pitchFamily="34" charset="0"/>
              </a:rPr>
              <a:t>rh</a:t>
            </a:r>
          </a:p>
          <a:p>
            <a:pPr lvl="1" eaLnBrk="1" hangingPunct="1"/>
            <a:r>
              <a:rPr lang="en-US" sz="2400" b="1" smtClean="0">
                <a:solidFill>
                  <a:schemeClr val="tx2"/>
                </a:solidFill>
                <a:latin typeface="Calibri" pitchFamily="34" charset="0"/>
              </a:rPr>
              <a:t>Volume: V = </a:t>
            </a:r>
            <a:r>
              <a:rPr lang="el-GR" sz="2400" b="1" smtClean="0">
                <a:solidFill>
                  <a:schemeClr val="tx2"/>
                </a:solidFill>
                <a:latin typeface="Calibri" pitchFamily="34" charset="0"/>
              </a:rPr>
              <a:t>π</a:t>
            </a:r>
            <a:r>
              <a:rPr lang="en-US" sz="2400" b="1" smtClean="0">
                <a:solidFill>
                  <a:schemeClr val="tx2"/>
                </a:solidFill>
                <a:latin typeface="Calibri" pitchFamily="34" charset="0"/>
              </a:rPr>
              <a:t>r²h</a:t>
            </a:r>
          </a:p>
          <a:p>
            <a:pPr lvl="1" eaLnBrk="1" hangingPunct="1"/>
            <a:r>
              <a:rPr lang="en-US" sz="2400" b="1" smtClean="0">
                <a:solidFill>
                  <a:schemeClr val="tx2"/>
                </a:solidFill>
                <a:latin typeface="Calibri" pitchFamily="34" charset="0"/>
              </a:rPr>
              <a:t>To find either the surface area or the volume, you only need the radius and the height.</a:t>
            </a:r>
          </a:p>
          <a:p>
            <a:pPr lvl="1" eaLnBrk="1" hangingPunct="1"/>
            <a:endParaRPr lang="en-US" sz="2400" b="1" smtClean="0">
              <a:solidFill>
                <a:schemeClr val="tx2"/>
              </a:solidFill>
              <a:latin typeface="Calibri" pitchFamily="34" charset="0"/>
            </a:endParaRPr>
          </a:p>
          <a:p>
            <a:pPr lvl="1" eaLnBrk="1" hangingPunct="1"/>
            <a:r>
              <a:rPr lang="en-US" sz="2400" b="1" smtClean="0">
                <a:solidFill>
                  <a:schemeClr val="tx2"/>
                </a:solidFill>
                <a:latin typeface="Calibri" pitchFamily="34" charset="0"/>
              </a:rPr>
              <a:t>GMAT TRICK: Two cylinders can have the same volume but fit a different larger object. Different combinations of radius and heights can produce the same volume but very different cylinders.</a:t>
            </a: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Lines and Angles</a:t>
            </a:r>
          </a:p>
        </p:txBody>
      </p:sp>
      <p:sp>
        <p:nvSpPr>
          <p:cNvPr id="19459" name="Rectangle 3"/>
          <p:cNvSpPr>
            <a:spLocks noGrp="1" noChangeArrowheads="1"/>
          </p:cNvSpPr>
          <p:nvPr>
            <p:ph type="body" idx="1"/>
          </p:nvPr>
        </p:nvSpPr>
        <p:spPr>
          <a:xfrm>
            <a:off x="228600" y="1219200"/>
            <a:ext cx="8305800" cy="5257800"/>
          </a:xfrm>
        </p:spPr>
        <p:txBody>
          <a:bodyPr/>
          <a:lstStyle/>
          <a:p>
            <a:pPr lvl="1" eaLnBrk="1" hangingPunct="1">
              <a:lnSpc>
                <a:spcPct val="90000"/>
              </a:lnSpc>
            </a:pPr>
            <a:r>
              <a:rPr lang="en-US" sz="2400" b="1" smtClean="0">
                <a:solidFill>
                  <a:schemeClr val="tx2"/>
                </a:solidFill>
                <a:latin typeface="Calibri" pitchFamily="34" charset="0"/>
              </a:rPr>
              <a:t>Lines and Angles</a:t>
            </a:r>
          </a:p>
          <a:p>
            <a:pPr lvl="2" eaLnBrk="1" hangingPunct="1">
              <a:lnSpc>
                <a:spcPct val="90000"/>
              </a:lnSpc>
            </a:pPr>
            <a:r>
              <a:rPr lang="en-US" sz="2000" b="1" smtClean="0">
                <a:solidFill>
                  <a:schemeClr val="tx2"/>
                </a:solidFill>
                <a:latin typeface="Calibri" pitchFamily="34" charset="0"/>
              </a:rPr>
              <a:t>Straight Line: Shortest distance between 2 points. Angle: 180°</a:t>
            </a:r>
          </a:p>
          <a:p>
            <a:pPr lvl="2" eaLnBrk="1" hangingPunct="1">
              <a:lnSpc>
                <a:spcPct val="90000"/>
              </a:lnSpc>
            </a:pPr>
            <a:r>
              <a:rPr lang="en-US" sz="2000" b="1" smtClean="0">
                <a:solidFill>
                  <a:schemeClr val="tx2"/>
                </a:solidFill>
                <a:latin typeface="Calibri" pitchFamily="34" charset="0"/>
              </a:rPr>
              <a:t>Parallel lines never intercept</a:t>
            </a:r>
          </a:p>
          <a:p>
            <a:pPr lvl="1" eaLnBrk="1" hangingPunct="1">
              <a:lnSpc>
                <a:spcPct val="90000"/>
              </a:lnSpc>
            </a:pPr>
            <a:r>
              <a:rPr lang="en-US" sz="2400" b="1" smtClean="0">
                <a:solidFill>
                  <a:schemeClr val="tx2"/>
                </a:solidFill>
                <a:latin typeface="Calibri" pitchFamily="34" charset="0"/>
              </a:rPr>
              <a:t>Intersecting Lines: Properties</a:t>
            </a: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r>
              <a:rPr lang="en-US" sz="2000" b="1" smtClean="0">
                <a:solidFill>
                  <a:schemeClr val="tx2"/>
                </a:solidFill>
                <a:latin typeface="Calibri" pitchFamily="34" charset="0"/>
              </a:rPr>
              <a:t>The sum of interior angles is 360</a:t>
            </a:r>
          </a:p>
          <a:p>
            <a:pPr lvl="2" eaLnBrk="1" hangingPunct="1">
              <a:lnSpc>
                <a:spcPct val="90000"/>
              </a:lnSpc>
            </a:pPr>
            <a:r>
              <a:rPr lang="en-US" sz="2000" b="1" smtClean="0">
                <a:solidFill>
                  <a:schemeClr val="tx2"/>
                </a:solidFill>
                <a:latin typeface="Calibri" pitchFamily="34" charset="0"/>
              </a:rPr>
              <a:t>Interior angles that combine to form a line sum 180°</a:t>
            </a:r>
          </a:p>
          <a:p>
            <a:pPr lvl="2" eaLnBrk="1" hangingPunct="1">
              <a:lnSpc>
                <a:spcPct val="90000"/>
              </a:lnSpc>
            </a:pPr>
            <a:r>
              <a:rPr lang="en-US" sz="2000" b="1" smtClean="0">
                <a:solidFill>
                  <a:schemeClr val="tx2"/>
                </a:solidFill>
                <a:latin typeface="Calibri" pitchFamily="34" charset="0"/>
              </a:rPr>
              <a:t>Angles found opposite each other where two lines intersect are equal</a:t>
            </a:r>
          </a:p>
          <a:p>
            <a:pPr lvl="2" eaLnBrk="1" hangingPunct="1">
              <a:lnSpc>
                <a:spcPct val="90000"/>
              </a:lnSpc>
            </a:pPr>
            <a:endParaRPr lang="en-US" sz="2000" b="1" smtClean="0">
              <a:solidFill>
                <a:schemeClr val="tx2"/>
              </a:solidFill>
              <a:latin typeface="Calibri" pitchFamily="34" charset="0"/>
            </a:endParaRPr>
          </a:p>
          <a:p>
            <a:pPr lvl="1" eaLnBrk="1" hangingPunct="1">
              <a:lnSpc>
                <a:spcPct val="90000"/>
              </a:lnSpc>
            </a:pPr>
            <a:r>
              <a:rPr lang="en-US" sz="2400" b="1" smtClean="0">
                <a:solidFill>
                  <a:schemeClr val="tx2"/>
                </a:solidFill>
                <a:latin typeface="Calibri" pitchFamily="34" charset="0"/>
              </a:rPr>
              <a:t>These properties apply to more than two lines that intersect at a point</a:t>
            </a:r>
          </a:p>
          <a:p>
            <a:pPr lvl="2" eaLnBrk="1" hangingPunct="1">
              <a:lnSpc>
                <a:spcPct val="90000"/>
              </a:lnSpc>
            </a:pPr>
            <a:endParaRPr lang="en-US" sz="2000" b="1" smtClean="0">
              <a:solidFill>
                <a:schemeClr val="tx2"/>
              </a:solidFill>
              <a:latin typeface="Calibri" pitchFamily="34" charset="0"/>
            </a:endParaRPr>
          </a:p>
          <a:p>
            <a:pPr lvl="1" eaLnBrk="1" hangingPunct="1">
              <a:lnSpc>
                <a:spcPct val="90000"/>
              </a:lnSpc>
            </a:pPr>
            <a:endParaRPr lang="en-US" sz="2400" b="1" smtClean="0">
              <a:solidFill>
                <a:schemeClr val="tx2"/>
              </a:solidFill>
              <a:latin typeface="Calibri" pitchFamily="34" charset="0"/>
            </a:endParaRPr>
          </a:p>
          <a:p>
            <a:pPr lvl="1" eaLnBrk="1" hangingPunct="1">
              <a:lnSpc>
                <a:spcPct val="90000"/>
              </a:lnSpc>
            </a:pPr>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Lines and Angles</a:t>
            </a:r>
          </a:p>
        </p:txBody>
      </p:sp>
      <p:sp>
        <p:nvSpPr>
          <p:cNvPr id="20483"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Exterior angles of a triangle</a:t>
            </a: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600" b="1" smtClean="0">
              <a:solidFill>
                <a:schemeClr val="tx2"/>
              </a:solidFill>
              <a:latin typeface="Calibri" pitchFamily="34" charset="0"/>
            </a:endParaRPr>
          </a:p>
          <a:p>
            <a:pPr lvl="2" eaLnBrk="1" hangingPunct="1"/>
            <a:r>
              <a:rPr lang="en-US" sz="2000" smtClean="0">
                <a:solidFill>
                  <a:schemeClr val="tx2"/>
                </a:solidFill>
                <a:latin typeface="Calibri" pitchFamily="34" charset="0"/>
              </a:rPr>
              <a:t>a + b + c = 180;</a:t>
            </a:r>
          </a:p>
          <a:p>
            <a:pPr lvl="2" eaLnBrk="1" hangingPunct="1"/>
            <a:r>
              <a:rPr lang="en-US" sz="2000" smtClean="0">
                <a:solidFill>
                  <a:schemeClr val="tx2"/>
                </a:solidFill>
                <a:latin typeface="Calibri" pitchFamily="34" charset="0"/>
              </a:rPr>
              <a:t>c + d = 180</a:t>
            </a:r>
          </a:p>
          <a:p>
            <a:pPr lvl="2" eaLnBrk="1" hangingPunct="1"/>
            <a:r>
              <a:rPr lang="en-US" sz="2000" b="1" smtClean="0">
                <a:solidFill>
                  <a:schemeClr val="tx2"/>
                </a:solidFill>
                <a:latin typeface="Calibri" pitchFamily="34" charset="0"/>
              </a:rPr>
              <a:t>d = a + b</a:t>
            </a:r>
          </a:p>
          <a:p>
            <a:pPr lvl="2" eaLnBrk="1" hangingPunct="1"/>
            <a:r>
              <a:rPr lang="en-US" sz="2000" b="1" smtClean="0">
                <a:solidFill>
                  <a:schemeClr val="tx2"/>
                </a:solidFill>
                <a:latin typeface="Calibri" pitchFamily="34" charset="0"/>
              </a:rPr>
              <a:t>This property is frequently tested on GMAT</a:t>
            </a:r>
          </a:p>
          <a:p>
            <a:pPr lvl="1" eaLnBrk="1" hangingPunct="1"/>
            <a:r>
              <a:rPr lang="en-US" sz="2400" b="1" smtClean="0">
                <a:solidFill>
                  <a:schemeClr val="tx2"/>
                </a:solidFill>
                <a:latin typeface="Calibri" pitchFamily="34" charset="0"/>
              </a:rPr>
              <a:t>Parallel lines cut by a transversal:</a:t>
            </a:r>
          </a:p>
          <a:p>
            <a:pPr lvl="2" eaLnBrk="1" hangingPunct="1"/>
            <a:r>
              <a:rPr lang="en-US" sz="2000" b="1" smtClean="0">
                <a:solidFill>
                  <a:schemeClr val="tx2"/>
                </a:solidFill>
                <a:latin typeface="Calibri" pitchFamily="34" charset="0"/>
              </a:rPr>
              <a:t>Sometimes parallel lines cut by a transversal appear when a rectangle, parallelogram, rhombus or trapezoid is cut in half by a diagonal</a:t>
            </a: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pic>
        <p:nvPicPr>
          <p:cNvPr id="20484" name="Picture 4" descr="figure_49"/>
          <p:cNvPicPr>
            <a:picLocks noChangeAspect="1" noChangeArrowheads="1"/>
          </p:cNvPicPr>
          <p:nvPr/>
        </p:nvPicPr>
        <p:blipFill>
          <a:blip r:embed="rId2"/>
          <a:srcRect/>
          <a:stretch>
            <a:fillRect/>
          </a:stretch>
        </p:blipFill>
        <p:spPr bwMode="auto">
          <a:xfrm>
            <a:off x="1219200" y="1828800"/>
            <a:ext cx="2152650" cy="1343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Lines and Angles</a:t>
            </a:r>
          </a:p>
        </p:txBody>
      </p:sp>
      <p:sp>
        <p:nvSpPr>
          <p:cNvPr id="21507" name="Rectangle 3"/>
          <p:cNvSpPr>
            <a:spLocks noGrp="1" noChangeArrowheads="1"/>
          </p:cNvSpPr>
          <p:nvPr>
            <p:ph type="body" idx="1"/>
          </p:nvPr>
        </p:nvSpPr>
        <p:spPr>
          <a:xfrm>
            <a:off x="228600" y="1219200"/>
            <a:ext cx="8305800" cy="5257800"/>
          </a:xfrm>
        </p:spPr>
        <p:txBody>
          <a:bodyPr/>
          <a:lstStyle/>
          <a:p>
            <a:pPr lvl="1" eaLnBrk="1" hangingPunct="1">
              <a:lnSpc>
                <a:spcPct val="90000"/>
              </a:lnSpc>
            </a:pPr>
            <a:r>
              <a:rPr lang="en-US" sz="2400" b="1" smtClean="0">
                <a:solidFill>
                  <a:schemeClr val="tx2"/>
                </a:solidFill>
                <a:latin typeface="Calibri" pitchFamily="34" charset="0"/>
              </a:rPr>
              <a:t>Parallel lines cut by a transversal:</a:t>
            </a: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r>
              <a:rPr lang="en-US" sz="2000" b="1" smtClean="0">
                <a:solidFill>
                  <a:schemeClr val="tx2"/>
                </a:solidFill>
                <a:latin typeface="Calibri" pitchFamily="34" charset="0"/>
              </a:rPr>
              <a:t>                                           </a:t>
            </a:r>
            <a:r>
              <a:rPr lang="en-US" sz="1600" b="1" smtClean="0">
                <a:solidFill>
                  <a:schemeClr val="tx2"/>
                </a:solidFill>
                <a:latin typeface="Calibri" pitchFamily="34" charset="0"/>
              </a:rPr>
              <a:t>In this figure, we have only two angles, A and B. All</a:t>
            </a:r>
            <a:endParaRPr lang="en-US" sz="2000" b="1" smtClean="0">
              <a:solidFill>
                <a:schemeClr val="tx2"/>
              </a:solidFill>
              <a:latin typeface="Calibri" pitchFamily="34" charset="0"/>
            </a:endParaRPr>
          </a:p>
          <a:p>
            <a:pPr lvl="3" eaLnBrk="1" hangingPunct="1">
              <a:lnSpc>
                <a:spcPct val="90000"/>
              </a:lnSpc>
            </a:pPr>
            <a:r>
              <a:rPr lang="en-US" sz="1600" b="1" smtClean="0">
                <a:solidFill>
                  <a:schemeClr val="tx2"/>
                </a:solidFill>
                <a:latin typeface="Calibri" pitchFamily="34" charset="0"/>
              </a:rPr>
              <a:t>                                           the other acute angles equal B, and  the obtuse                            </a:t>
            </a:r>
          </a:p>
          <a:p>
            <a:pPr lvl="2" eaLnBrk="1" hangingPunct="1">
              <a:lnSpc>
                <a:spcPct val="90000"/>
              </a:lnSpc>
            </a:pPr>
            <a:r>
              <a:rPr lang="en-US" sz="1600" b="1" smtClean="0">
                <a:solidFill>
                  <a:schemeClr val="tx2"/>
                </a:solidFill>
                <a:latin typeface="Calibri" pitchFamily="34" charset="0"/>
              </a:rPr>
              <a:t>                                                     angles equal A</a:t>
            </a: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r>
              <a:rPr lang="en-US" sz="2000" b="1" smtClean="0">
                <a:solidFill>
                  <a:schemeClr val="tx2"/>
                </a:solidFill>
                <a:latin typeface="Calibri" pitchFamily="34" charset="0"/>
              </a:rPr>
              <a:t>The eight angles in the diagram above are actually 2, and a+b = 180</a:t>
            </a:r>
          </a:p>
          <a:p>
            <a:pPr lvl="2" eaLnBrk="1" hangingPunct="1">
              <a:lnSpc>
                <a:spcPct val="90000"/>
              </a:lnSpc>
            </a:pPr>
            <a:r>
              <a:rPr lang="en-US" sz="2000" b="1" smtClean="0">
                <a:solidFill>
                  <a:schemeClr val="tx2"/>
                </a:solidFill>
                <a:latin typeface="Calibri" pitchFamily="34" charset="0"/>
              </a:rPr>
              <a:t>All the acute angles (&lt;90°) are equal.</a:t>
            </a:r>
          </a:p>
          <a:p>
            <a:pPr lvl="2" eaLnBrk="1" hangingPunct="1">
              <a:lnSpc>
                <a:spcPct val="90000"/>
              </a:lnSpc>
            </a:pPr>
            <a:r>
              <a:rPr lang="en-US" sz="2000" b="1" smtClean="0">
                <a:solidFill>
                  <a:schemeClr val="tx2"/>
                </a:solidFill>
                <a:latin typeface="Calibri" pitchFamily="34" charset="0"/>
              </a:rPr>
              <a:t>All the obtuse angles (90°&lt;x&lt;180°) are also equal</a:t>
            </a:r>
          </a:p>
          <a:p>
            <a:pPr lvl="2" eaLnBrk="1" hangingPunct="1">
              <a:lnSpc>
                <a:spcPct val="90000"/>
              </a:lnSpc>
            </a:pPr>
            <a:r>
              <a:rPr lang="en-US" sz="2000" b="1" smtClean="0">
                <a:solidFill>
                  <a:schemeClr val="tx2"/>
                </a:solidFill>
                <a:latin typeface="Calibri" pitchFamily="34" charset="0"/>
              </a:rPr>
              <a:t>Any acute angle is supplementary to any obtuse angle (a+b = 180)</a:t>
            </a: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r>
              <a:rPr lang="en-US" sz="2000" smtClean="0">
                <a:solidFill>
                  <a:schemeClr val="tx2"/>
                </a:solidFill>
                <a:latin typeface="Calibri" pitchFamily="34" charset="0"/>
              </a:rPr>
              <a:t>GMAT can disguise the lines, by not drawing them completely. Extending them can help you to find out whether they are transversal or parallel</a:t>
            </a:r>
            <a:r>
              <a:rPr lang="en-US" sz="2000" b="1" smtClean="0">
                <a:solidFill>
                  <a:schemeClr val="tx2"/>
                </a:solidFill>
                <a:latin typeface="Calibri" pitchFamily="34" charset="0"/>
              </a:rPr>
              <a:t>. GMAT uses the symbol II to indicate 2 lines are parallel. MN II OP means those segments are parallel</a:t>
            </a: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1" eaLnBrk="1" hangingPunct="1">
              <a:lnSpc>
                <a:spcPct val="90000"/>
              </a:lnSpc>
            </a:pPr>
            <a:endParaRPr lang="en-US" sz="2400" b="1" smtClean="0">
              <a:solidFill>
                <a:schemeClr val="tx2"/>
              </a:solidFill>
              <a:latin typeface="Calibri" pitchFamily="34" charset="0"/>
            </a:endParaRPr>
          </a:p>
          <a:p>
            <a:pPr lvl="1" eaLnBrk="1" hangingPunct="1">
              <a:lnSpc>
                <a:spcPct val="90000"/>
              </a:lnSpc>
            </a:pPr>
            <a:endParaRPr lang="en-US" sz="2400" b="1" smtClean="0">
              <a:solidFill>
                <a:schemeClr val="tx2"/>
              </a:solidFill>
              <a:latin typeface="Calibri" pitchFamily="34" charset="0"/>
            </a:endParaRPr>
          </a:p>
        </p:txBody>
      </p:sp>
      <p:pic>
        <p:nvPicPr>
          <p:cNvPr id="21508" name="Picture 6" descr="http://www.geom.uiuc.edu/~dwiggins/pict16.GIF"/>
          <p:cNvPicPr>
            <a:picLocks noChangeAspect="1" noChangeArrowheads="1"/>
          </p:cNvPicPr>
          <p:nvPr/>
        </p:nvPicPr>
        <p:blipFill>
          <a:blip r:embed="rId2"/>
          <a:srcRect/>
          <a:stretch>
            <a:fillRect/>
          </a:stretch>
        </p:blipFill>
        <p:spPr bwMode="auto">
          <a:xfrm>
            <a:off x="1366838" y="1600200"/>
            <a:ext cx="1909762" cy="160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Coordinate Plan</a:t>
            </a:r>
          </a:p>
        </p:txBody>
      </p:sp>
      <p:sp>
        <p:nvSpPr>
          <p:cNvPr id="22531" name="Rectangle 3"/>
          <p:cNvSpPr>
            <a:spLocks noGrp="1" noChangeArrowheads="1"/>
          </p:cNvSpPr>
          <p:nvPr>
            <p:ph type="body" idx="1"/>
          </p:nvPr>
        </p:nvSpPr>
        <p:spPr>
          <a:xfrm>
            <a:off x="228600" y="1219200"/>
            <a:ext cx="8305800" cy="5257800"/>
          </a:xfrm>
        </p:spPr>
        <p:txBody>
          <a:bodyPr/>
          <a:lstStyle/>
          <a:p>
            <a:pPr lvl="1" eaLnBrk="1" hangingPunct="1">
              <a:lnSpc>
                <a:spcPct val="90000"/>
              </a:lnSpc>
            </a:pPr>
            <a:r>
              <a:rPr lang="en-US" sz="2400" b="1" smtClean="0">
                <a:solidFill>
                  <a:schemeClr val="tx2"/>
                </a:solidFill>
                <a:latin typeface="Calibri" pitchFamily="34" charset="0"/>
              </a:rPr>
              <a:t>Coordinate Plan</a:t>
            </a:r>
          </a:p>
          <a:p>
            <a:pPr lvl="2" eaLnBrk="1" hangingPunct="1">
              <a:lnSpc>
                <a:spcPct val="90000"/>
              </a:lnSpc>
            </a:pPr>
            <a:r>
              <a:rPr lang="en-US" sz="2000" smtClean="0">
                <a:solidFill>
                  <a:schemeClr val="tx2"/>
                </a:solidFill>
                <a:latin typeface="Calibri" pitchFamily="34" charset="0"/>
              </a:rPr>
              <a:t>(a,b): a = x-coordinate, and b = y-coordinate</a:t>
            </a:r>
            <a:endParaRPr lang="en-US" sz="600" smtClean="0">
              <a:solidFill>
                <a:schemeClr val="tx2"/>
              </a:solidFill>
              <a:latin typeface="Calibri" pitchFamily="34" charset="0"/>
            </a:endParaRPr>
          </a:p>
          <a:p>
            <a:pPr lvl="2" eaLnBrk="1" hangingPunct="1">
              <a:lnSpc>
                <a:spcPct val="90000"/>
              </a:lnSpc>
            </a:pPr>
            <a:endParaRPr lang="en-US" sz="600" smtClean="0">
              <a:solidFill>
                <a:schemeClr val="tx2"/>
              </a:solidFill>
              <a:latin typeface="Calibri" pitchFamily="34" charset="0"/>
            </a:endParaRPr>
          </a:p>
          <a:p>
            <a:pPr lvl="1" eaLnBrk="1" hangingPunct="1">
              <a:lnSpc>
                <a:spcPct val="90000"/>
              </a:lnSpc>
            </a:pPr>
            <a:r>
              <a:rPr lang="en-US" sz="2400" b="1" smtClean="0">
                <a:solidFill>
                  <a:schemeClr val="tx2"/>
                </a:solidFill>
                <a:latin typeface="Calibri" pitchFamily="34" charset="0"/>
              </a:rPr>
              <a:t>The Slope of a Line</a:t>
            </a:r>
          </a:p>
          <a:p>
            <a:pPr lvl="2" eaLnBrk="1" hangingPunct="1">
              <a:lnSpc>
                <a:spcPct val="90000"/>
              </a:lnSpc>
            </a:pPr>
            <a:r>
              <a:rPr lang="en-US" sz="2000" smtClean="0">
                <a:solidFill>
                  <a:schemeClr val="tx2"/>
                </a:solidFill>
                <a:latin typeface="Calibri" pitchFamily="34" charset="0"/>
              </a:rPr>
              <a:t>The slope is defined as “rise over run”: (Y</a:t>
            </a:r>
            <a:r>
              <a:rPr lang="en-US" sz="2000" baseline="-25000" smtClean="0">
                <a:solidFill>
                  <a:schemeClr val="tx2"/>
                </a:solidFill>
                <a:latin typeface="Calibri" pitchFamily="34" charset="0"/>
              </a:rPr>
              <a:t>1</a:t>
            </a:r>
            <a:r>
              <a:rPr lang="en-US" sz="2000" smtClean="0">
                <a:solidFill>
                  <a:schemeClr val="tx2"/>
                </a:solidFill>
                <a:latin typeface="Calibri" pitchFamily="34" charset="0"/>
              </a:rPr>
              <a:t> – Y</a:t>
            </a:r>
            <a:r>
              <a:rPr lang="en-US" sz="2000" baseline="-25000" smtClean="0">
                <a:solidFill>
                  <a:schemeClr val="tx2"/>
                </a:solidFill>
                <a:latin typeface="Calibri" pitchFamily="34" charset="0"/>
              </a:rPr>
              <a:t>2</a:t>
            </a:r>
            <a:r>
              <a:rPr lang="en-US" sz="2000" smtClean="0">
                <a:solidFill>
                  <a:schemeClr val="tx2"/>
                </a:solidFill>
                <a:latin typeface="Calibri" pitchFamily="34" charset="0"/>
              </a:rPr>
              <a:t>) / (X</a:t>
            </a:r>
            <a:r>
              <a:rPr lang="en-US" sz="2000" baseline="-25000" smtClean="0">
                <a:solidFill>
                  <a:schemeClr val="tx2"/>
                </a:solidFill>
                <a:latin typeface="Calibri" pitchFamily="34" charset="0"/>
              </a:rPr>
              <a:t>1</a:t>
            </a:r>
            <a:r>
              <a:rPr lang="en-US" sz="2000" smtClean="0">
                <a:solidFill>
                  <a:schemeClr val="tx2"/>
                </a:solidFill>
                <a:latin typeface="Calibri" pitchFamily="34" charset="0"/>
              </a:rPr>
              <a:t> – X</a:t>
            </a:r>
            <a:r>
              <a:rPr lang="en-US" sz="2000" baseline="-25000" smtClean="0">
                <a:solidFill>
                  <a:schemeClr val="tx2"/>
                </a:solidFill>
                <a:latin typeface="Calibri" pitchFamily="34" charset="0"/>
              </a:rPr>
              <a:t>2</a:t>
            </a:r>
            <a:r>
              <a:rPr lang="en-US" sz="2000" smtClean="0">
                <a:solidFill>
                  <a:schemeClr val="tx2"/>
                </a:solidFill>
                <a:latin typeface="Calibri" pitchFamily="34" charset="0"/>
              </a:rPr>
              <a:t>)</a:t>
            </a:r>
          </a:p>
          <a:p>
            <a:pPr lvl="2" eaLnBrk="1" hangingPunct="1">
              <a:lnSpc>
                <a:spcPct val="90000"/>
              </a:lnSpc>
            </a:pPr>
            <a:r>
              <a:rPr lang="en-US" sz="2000" smtClean="0">
                <a:solidFill>
                  <a:schemeClr val="tx2"/>
                </a:solidFill>
                <a:latin typeface="Calibri" pitchFamily="34" charset="0"/>
              </a:rPr>
              <a:t>In a line, any two other points have different “rise” and different “run”, but the slope will always be the same.</a:t>
            </a:r>
          </a:p>
          <a:p>
            <a:pPr lvl="2" eaLnBrk="1" hangingPunct="1">
              <a:lnSpc>
                <a:spcPct val="90000"/>
              </a:lnSpc>
            </a:pPr>
            <a:endParaRPr lang="en-US" sz="2000" smtClean="0">
              <a:solidFill>
                <a:schemeClr val="tx2"/>
              </a:solidFill>
              <a:latin typeface="Calibri" pitchFamily="34" charset="0"/>
            </a:endParaRPr>
          </a:p>
          <a:p>
            <a:pPr lvl="2" eaLnBrk="1" hangingPunct="1">
              <a:lnSpc>
                <a:spcPct val="90000"/>
              </a:lnSpc>
            </a:pPr>
            <a:r>
              <a:rPr lang="en-US" sz="2000" smtClean="0">
                <a:solidFill>
                  <a:schemeClr val="tx2"/>
                </a:solidFill>
                <a:latin typeface="Calibri" pitchFamily="34" charset="0"/>
              </a:rPr>
              <a:t>There are 4 types of slopes: positive slope, negative slope, zero slope and undefined slope.</a:t>
            </a:r>
          </a:p>
          <a:p>
            <a:pPr lvl="2" eaLnBrk="1" hangingPunct="1">
              <a:lnSpc>
                <a:spcPct val="90000"/>
              </a:lnSpc>
            </a:pPr>
            <a:r>
              <a:rPr lang="en-US" sz="2000" b="1" smtClean="0">
                <a:solidFill>
                  <a:schemeClr val="tx2"/>
                </a:solidFill>
                <a:latin typeface="Calibri" pitchFamily="34" charset="0"/>
              </a:rPr>
              <a:t>A line with positive slope rises upward from left to right. A line with negative slope falls downward from left to right. A horizontal line has zero slope, and a vertical line has undefined slope. The x-axis has zero slope, and the y-axis has undefined slope.</a:t>
            </a:r>
            <a:br>
              <a:rPr lang="en-US" sz="2000" b="1" smtClean="0">
                <a:solidFill>
                  <a:schemeClr val="tx2"/>
                </a:solidFill>
                <a:latin typeface="Calibri" pitchFamily="34" charset="0"/>
              </a:rPr>
            </a:b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2" eaLnBrk="1" hangingPunct="1">
              <a:lnSpc>
                <a:spcPct val="90000"/>
              </a:lnSpc>
            </a:pPr>
            <a:endParaRPr lang="en-US" sz="2000" b="1" smtClean="0">
              <a:solidFill>
                <a:schemeClr val="tx2"/>
              </a:solidFill>
              <a:latin typeface="Calibri" pitchFamily="34" charset="0"/>
            </a:endParaRPr>
          </a:p>
          <a:p>
            <a:pPr lvl="1" eaLnBrk="1" hangingPunct="1">
              <a:lnSpc>
                <a:spcPct val="90000"/>
              </a:lnSpc>
            </a:pPr>
            <a:endParaRPr lang="en-US" sz="2400" b="1" smtClean="0">
              <a:solidFill>
                <a:schemeClr val="tx2"/>
              </a:solidFill>
              <a:latin typeface="Calibri" pitchFamily="34" charset="0"/>
            </a:endParaRPr>
          </a:p>
          <a:p>
            <a:pPr lvl="1" eaLnBrk="1" hangingPunct="1">
              <a:lnSpc>
                <a:spcPct val="90000"/>
              </a:lnSpc>
            </a:pPr>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Coordinate Plan</a:t>
            </a:r>
          </a:p>
        </p:txBody>
      </p:sp>
      <p:sp>
        <p:nvSpPr>
          <p:cNvPr id="23555"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The intercepts of a line</a:t>
            </a:r>
          </a:p>
          <a:p>
            <a:pPr lvl="2" eaLnBrk="1" hangingPunct="1"/>
            <a:r>
              <a:rPr lang="en-US" sz="2000" smtClean="0">
                <a:solidFill>
                  <a:schemeClr val="tx2"/>
                </a:solidFill>
                <a:latin typeface="Calibri" pitchFamily="34" charset="0"/>
              </a:rPr>
              <a:t>An intercept is a point where the line intersects a coordinate axis</a:t>
            </a:r>
          </a:p>
          <a:p>
            <a:pPr lvl="2" eaLnBrk="1" hangingPunct="1"/>
            <a:r>
              <a:rPr lang="en-US" sz="2000" smtClean="0">
                <a:solidFill>
                  <a:schemeClr val="tx2"/>
                </a:solidFill>
                <a:latin typeface="Calibri" pitchFamily="34" charset="0"/>
              </a:rPr>
              <a:t>X-Intercept = (x,0)</a:t>
            </a:r>
          </a:p>
          <a:p>
            <a:pPr lvl="2" eaLnBrk="1" hangingPunct="1"/>
            <a:r>
              <a:rPr lang="en-US" sz="2000" smtClean="0">
                <a:solidFill>
                  <a:schemeClr val="tx2"/>
                </a:solidFill>
                <a:latin typeface="Calibri" pitchFamily="34" charset="0"/>
              </a:rPr>
              <a:t>Y-Intercept = (0,y)</a:t>
            </a:r>
          </a:p>
          <a:p>
            <a:pPr lvl="2" eaLnBrk="1" hangingPunct="1"/>
            <a:r>
              <a:rPr lang="en-US" sz="2000" b="1" smtClean="0">
                <a:solidFill>
                  <a:schemeClr val="tx2"/>
                </a:solidFill>
                <a:latin typeface="Calibri" pitchFamily="34" charset="0"/>
              </a:rPr>
              <a:t>To find x-intercepts, plug in 0 for y. To find y-intercepts, plug in 0 for x</a:t>
            </a:r>
          </a:p>
          <a:p>
            <a:pPr lvl="1" eaLnBrk="1" hangingPunct="1"/>
            <a:r>
              <a:rPr lang="en-US" sz="2400" b="1" smtClean="0">
                <a:solidFill>
                  <a:schemeClr val="tx2"/>
                </a:solidFill>
                <a:latin typeface="Calibri" pitchFamily="34" charset="0"/>
              </a:rPr>
              <a:t>Slope-intercept Equation: </a:t>
            </a:r>
            <a:r>
              <a:rPr lang="en-US" sz="2400" b="1" u="sng" smtClean="0">
                <a:solidFill>
                  <a:schemeClr val="tx2"/>
                </a:solidFill>
                <a:latin typeface="Calibri" pitchFamily="34" charset="0"/>
              </a:rPr>
              <a:t>y = mx + b</a:t>
            </a:r>
          </a:p>
          <a:p>
            <a:pPr lvl="3" eaLnBrk="1" hangingPunct="1"/>
            <a:r>
              <a:rPr lang="en-US" sz="1800" b="1" smtClean="0">
                <a:solidFill>
                  <a:schemeClr val="tx2"/>
                </a:solidFill>
                <a:latin typeface="Calibri" pitchFamily="34" charset="0"/>
              </a:rPr>
              <a:t>m = slope</a:t>
            </a:r>
          </a:p>
          <a:p>
            <a:pPr lvl="3" eaLnBrk="1" hangingPunct="1"/>
            <a:r>
              <a:rPr lang="en-US" sz="1800" b="1" smtClean="0">
                <a:solidFill>
                  <a:schemeClr val="tx2"/>
                </a:solidFill>
                <a:latin typeface="Calibri" pitchFamily="34" charset="0"/>
              </a:rPr>
              <a:t>b = y-intercept</a:t>
            </a:r>
          </a:p>
          <a:p>
            <a:pPr lvl="2" eaLnBrk="1" hangingPunct="1"/>
            <a:r>
              <a:rPr lang="en-US" sz="2000" b="1" smtClean="0">
                <a:solidFill>
                  <a:schemeClr val="tx2"/>
                </a:solidFill>
                <a:latin typeface="Calibri" pitchFamily="34" charset="0"/>
              </a:rPr>
              <a:t>Horizontal and vertical lines</a:t>
            </a:r>
          </a:p>
          <a:p>
            <a:pPr lvl="3" eaLnBrk="1" hangingPunct="1"/>
            <a:r>
              <a:rPr lang="en-US" sz="1800" b="1" smtClean="0">
                <a:solidFill>
                  <a:schemeClr val="tx2"/>
                </a:solidFill>
                <a:latin typeface="Calibri" pitchFamily="34" charset="0"/>
              </a:rPr>
              <a:t>Horizontal: y = some number</a:t>
            </a:r>
          </a:p>
          <a:p>
            <a:pPr lvl="3" eaLnBrk="1" hangingPunct="1"/>
            <a:r>
              <a:rPr lang="en-US" sz="1800" b="1" smtClean="0">
                <a:solidFill>
                  <a:schemeClr val="tx2"/>
                </a:solidFill>
                <a:latin typeface="Calibri" pitchFamily="34" charset="0"/>
              </a:rPr>
              <a:t>Vertical: x = some number</a:t>
            </a: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Coordinate Plan</a:t>
            </a:r>
          </a:p>
        </p:txBody>
      </p:sp>
      <p:sp>
        <p:nvSpPr>
          <p:cNvPr id="24579"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Step by Step: from 2 points to a line</a:t>
            </a:r>
          </a:p>
          <a:p>
            <a:pPr lvl="2" eaLnBrk="1" hangingPunct="1"/>
            <a:r>
              <a:rPr lang="en-US" sz="2000" b="1" smtClean="0">
                <a:solidFill>
                  <a:schemeClr val="tx2"/>
                </a:solidFill>
                <a:latin typeface="Calibri" pitchFamily="34" charset="0"/>
              </a:rPr>
              <a:t>(1) Find the slope with rise over run</a:t>
            </a:r>
          </a:p>
          <a:p>
            <a:pPr lvl="2" eaLnBrk="1" hangingPunct="1"/>
            <a:r>
              <a:rPr lang="en-US" sz="2000" b="1" smtClean="0">
                <a:solidFill>
                  <a:schemeClr val="tx2"/>
                </a:solidFill>
                <a:latin typeface="Calibri" pitchFamily="34" charset="0"/>
              </a:rPr>
              <a:t>(2) Plug in the Slope</a:t>
            </a:r>
          </a:p>
          <a:p>
            <a:pPr lvl="2" eaLnBrk="1" hangingPunct="1"/>
            <a:r>
              <a:rPr lang="en-US" sz="2000" b="1" smtClean="0">
                <a:solidFill>
                  <a:schemeClr val="tx2"/>
                </a:solidFill>
                <a:latin typeface="Calibri" pitchFamily="34" charset="0"/>
              </a:rPr>
              <a:t>(3) Solve for b by plugging the coordinates of one point</a:t>
            </a:r>
          </a:p>
          <a:p>
            <a:pPr lvl="2" eaLnBrk="1" hangingPunct="1"/>
            <a:r>
              <a:rPr lang="en-US" sz="2000" b="1" smtClean="0">
                <a:solidFill>
                  <a:schemeClr val="tx2"/>
                </a:solidFill>
                <a:latin typeface="Calibri" pitchFamily="34" charset="0"/>
              </a:rPr>
              <a:t>(4) Write the equation in the form </a:t>
            </a:r>
            <a:r>
              <a:rPr lang="en-US" sz="2000" b="1" u="sng" smtClean="0">
                <a:solidFill>
                  <a:schemeClr val="tx2"/>
                </a:solidFill>
                <a:latin typeface="Calibri" pitchFamily="34" charset="0"/>
              </a:rPr>
              <a:t>y = mx + b</a:t>
            </a:r>
            <a:endParaRPr lang="en-US" sz="2000" b="1" smtClean="0">
              <a:solidFill>
                <a:schemeClr val="tx2"/>
              </a:solidFill>
              <a:latin typeface="Calibri" pitchFamily="34" charset="0"/>
            </a:endParaRPr>
          </a:p>
          <a:p>
            <a:pPr lvl="3" eaLnBrk="1" hangingPunct="1"/>
            <a:r>
              <a:rPr lang="en-US" sz="1800" smtClean="0">
                <a:solidFill>
                  <a:schemeClr val="tx2"/>
                </a:solidFill>
                <a:latin typeface="Calibri" pitchFamily="34" charset="0"/>
              </a:rPr>
              <a:t>Example: Point 1 = (5, -2) -   Point 2 = (3,4)</a:t>
            </a:r>
          </a:p>
          <a:p>
            <a:pPr lvl="3" eaLnBrk="1" hangingPunct="1"/>
            <a:r>
              <a:rPr lang="en-US" sz="1800" smtClean="0">
                <a:solidFill>
                  <a:schemeClr val="tx2"/>
                </a:solidFill>
                <a:latin typeface="Calibri" pitchFamily="34" charset="0"/>
              </a:rPr>
              <a:t>(1) Rise over run: (-2 - 4) / (5 – 3) = -3</a:t>
            </a:r>
          </a:p>
          <a:p>
            <a:pPr lvl="3" eaLnBrk="1" hangingPunct="1"/>
            <a:r>
              <a:rPr lang="en-US" sz="1800" smtClean="0">
                <a:solidFill>
                  <a:schemeClr val="tx2"/>
                </a:solidFill>
                <a:latin typeface="Calibri" pitchFamily="34" charset="0"/>
              </a:rPr>
              <a:t>(2) y = -3x + b</a:t>
            </a:r>
          </a:p>
          <a:p>
            <a:pPr lvl="3" eaLnBrk="1" hangingPunct="1"/>
            <a:r>
              <a:rPr lang="en-US" sz="1800" smtClean="0">
                <a:solidFill>
                  <a:schemeClr val="tx2"/>
                </a:solidFill>
                <a:latin typeface="Calibri" pitchFamily="34" charset="0"/>
              </a:rPr>
              <a:t>(3) 4 = -3.3 + b --- b = 13</a:t>
            </a:r>
          </a:p>
          <a:p>
            <a:pPr lvl="3" eaLnBrk="1" hangingPunct="1"/>
            <a:r>
              <a:rPr lang="en-US" sz="1800" smtClean="0">
                <a:solidFill>
                  <a:schemeClr val="tx2"/>
                </a:solidFill>
                <a:latin typeface="Calibri" pitchFamily="34" charset="0"/>
              </a:rPr>
              <a:t>(4) y = -3x + 13</a:t>
            </a:r>
          </a:p>
          <a:p>
            <a:pPr lvl="2" eaLnBrk="1" hangingPunct="1"/>
            <a:r>
              <a:rPr lang="en-US" sz="2000" b="1" smtClean="0">
                <a:solidFill>
                  <a:schemeClr val="tx2"/>
                </a:solidFill>
                <a:latin typeface="Calibri" pitchFamily="34" charset="0"/>
              </a:rPr>
              <a:t>If GMAT gives you one point and one intercept, don’t forget: an intercept is also a point, so you are able to find the equation</a:t>
            </a: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Coordinate Plan</a:t>
            </a:r>
          </a:p>
        </p:txBody>
      </p:sp>
      <p:sp>
        <p:nvSpPr>
          <p:cNvPr id="25603"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Distance between two points</a:t>
            </a:r>
          </a:p>
          <a:p>
            <a:pPr lvl="2" eaLnBrk="1" hangingPunct="1"/>
            <a:r>
              <a:rPr lang="en-US" sz="2000" b="1" smtClean="0">
                <a:solidFill>
                  <a:schemeClr val="tx2"/>
                </a:solidFill>
                <a:latin typeface="Calibri" pitchFamily="34" charset="0"/>
              </a:rPr>
              <a:t>(1) Draw a right triangle connecting points</a:t>
            </a:r>
          </a:p>
          <a:p>
            <a:pPr lvl="2" eaLnBrk="1" hangingPunct="1"/>
            <a:r>
              <a:rPr lang="en-US" sz="2000" b="1" smtClean="0">
                <a:solidFill>
                  <a:schemeClr val="tx2"/>
                </a:solidFill>
                <a:latin typeface="Calibri" pitchFamily="34" charset="0"/>
              </a:rPr>
              <a:t>(2) Find the lengths of the 2 legs of the triangle</a:t>
            </a:r>
          </a:p>
          <a:p>
            <a:pPr lvl="2" eaLnBrk="1" hangingPunct="1"/>
            <a:r>
              <a:rPr lang="en-US" sz="2000" b="1" smtClean="0">
                <a:solidFill>
                  <a:schemeClr val="tx2"/>
                </a:solidFill>
                <a:latin typeface="Calibri" pitchFamily="34" charset="0"/>
              </a:rPr>
              <a:t>(3) Use pythagorean theorem</a:t>
            </a:r>
          </a:p>
          <a:p>
            <a:pPr lvl="3" eaLnBrk="1" hangingPunct="1"/>
            <a:r>
              <a:rPr lang="en-US" sz="1800" smtClean="0">
                <a:solidFill>
                  <a:schemeClr val="tx2"/>
                </a:solidFill>
                <a:latin typeface="Calibri" pitchFamily="34" charset="0"/>
              </a:rPr>
              <a:t>Example: what is the distance between (1,3) and (7,-5)?</a:t>
            </a:r>
          </a:p>
          <a:p>
            <a:pPr lvl="3" eaLnBrk="1" hangingPunct="1"/>
            <a:r>
              <a:rPr lang="en-US" sz="1800" smtClean="0">
                <a:solidFill>
                  <a:schemeClr val="tx2"/>
                </a:solidFill>
                <a:latin typeface="Calibri" pitchFamily="34" charset="0"/>
              </a:rPr>
              <a:t>First leg = 6 (7-1); second leg = 8 (3- (-5)).</a:t>
            </a:r>
          </a:p>
          <a:p>
            <a:pPr lvl="3" eaLnBrk="1" hangingPunct="1"/>
            <a:r>
              <a:rPr lang="en-US" sz="1800" smtClean="0">
                <a:solidFill>
                  <a:schemeClr val="tx2"/>
                </a:solidFill>
                <a:latin typeface="Calibri" pitchFamily="34" charset="0"/>
              </a:rPr>
              <a:t>Pythagorean: x² = 6² + 8² --- x = 10</a:t>
            </a:r>
          </a:p>
          <a:p>
            <a:pPr lvl="3" eaLnBrk="1" hangingPunct="1"/>
            <a:endParaRPr lang="en-US" sz="1800" smtClean="0">
              <a:solidFill>
                <a:schemeClr val="tx2"/>
              </a:solidFill>
              <a:latin typeface="Calibri" pitchFamily="34" charset="0"/>
            </a:endParaRPr>
          </a:p>
          <a:p>
            <a:pPr lvl="1" eaLnBrk="1" hangingPunct="1"/>
            <a:r>
              <a:rPr lang="en-US" sz="2400" smtClean="0">
                <a:solidFill>
                  <a:schemeClr val="tx2"/>
                </a:solidFill>
                <a:latin typeface="Calibri" pitchFamily="34" charset="0"/>
              </a:rPr>
              <a:t>Quadrants</a:t>
            </a:r>
          </a:p>
          <a:p>
            <a:pPr lvl="2" eaLnBrk="1" hangingPunct="1"/>
            <a:r>
              <a:rPr lang="en-US" sz="2000" b="1" smtClean="0">
                <a:solidFill>
                  <a:schemeClr val="tx2"/>
                </a:solidFill>
                <a:latin typeface="Calibri" pitchFamily="34" charset="0"/>
              </a:rPr>
              <a:t>If you are required to find out which quadrant a given line passes two and you have the equation, set x and y to zero to find the two intercepts and draw the line. This is the fastest way</a:t>
            </a: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Coordinate Plan</a:t>
            </a:r>
          </a:p>
        </p:txBody>
      </p:sp>
      <p:sp>
        <p:nvSpPr>
          <p:cNvPr id="26627"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Perpendicular Bisectors</a:t>
            </a:r>
          </a:p>
          <a:p>
            <a:pPr lvl="2" eaLnBrk="1" hangingPunct="1"/>
            <a:r>
              <a:rPr lang="en-US" sz="2000" smtClean="0">
                <a:solidFill>
                  <a:schemeClr val="tx2"/>
                </a:solidFill>
                <a:latin typeface="Calibri" pitchFamily="34" charset="0"/>
              </a:rPr>
              <a:t>The perpendicular has the negative reciprocal slope of the line segment it bisects.</a:t>
            </a:r>
          </a:p>
          <a:p>
            <a:pPr lvl="2" eaLnBrk="1" hangingPunct="1"/>
            <a:r>
              <a:rPr lang="en-US" sz="2000" smtClean="0">
                <a:solidFill>
                  <a:schemeClr val="tx2"/>
                </a:solidFill>
                <a:latin typeface="Calibri" pitchFamily="34" charset="0"/>
              </a:rPr>
              <a:t>To find the equation of a perpendicular bisector:</a:t>
            </a:r>
          </a:p>
          <a:p>
            <a:pPr lvl="2" eaLnBrk="1" hangingPunct="1"/>
            <a:r>
              <a:rPr lang="en-US" sz="2000" smtClean="0">
                <a:solidFill>
                  <a:schemeClr val="tx2"/>
                </a:solidFill>
                <a:latin typeface="Calibri" pitchFamily="34" charset="0"/>
              </a:rPr>
              <a:t>(1) Find the slope of the line segment </a:t>
            </a:r>
          </a:p>
          <a:p>
            <a:pPr lvl="2" eaLnBrk="1" hangingPunct="1"/>
            <a:r>
              <a:rPr lang="en-US" sz="2000" smtClean="0">
                <a:solidFill>
                  <a:schemeClr val="tx2"/>
                </a:solidFill>
                <a:latin typeface="Calibri" pitchFamily="34" charset="0"/>
              </a:rPr>
              <a:t>(2) Find the slope of the perpendicular bisector (reciprocal)</a:t>
            </a:r>
          </a:p>
          <a:p>
            <a:pPr lvl="2" eaLnBrk="1" hangingPunct="1"/>
            <a:r>
              <a:rPr lang="en-US" sz="2000" smtClean="0">
                <a:solidFill>
                  <a:schemeClr val="tx2"/>
                </a:solidFill>
                <a:latin typeface="Calibri" pitchFamily="34" charset="0"/>
              </a:rPr>
              <a:t>(3) Find the midpoint of AB</a:t>
            </a:r>
          </a:p>
          <a:p>
            <a:pPr lvl="2" eaLnBrk="1" hangingPunct="1"/>
            <a:r>
              <a:rPr lang="en-US" sz="2000" smtClean="0">
                <a:solidFill>
                  <a:schemeClr val="tx2"/>
                </a:solidFill>
                <a:latin typeface="Calibri" pitchFamily="34" charset="0"/>
              </a:rPr>
              <a:t>(4) Find b for the bisector, by plugging the midpoint of AB</a:t>
            </a:r>
          </a:p>
          <a:p>
            <a:pPr lvl="3" eaLnBrk="1" hangingPunct="1"/>
            <a:r>
              <a:rPr lang="en-US" sz="1800" smtClean="0">
                <a:solidFill>
                  <a:schemeClr val="tx2"/>
                </a:solidFill>
                <a:latin typeface="Calibri" pitchFamily="34" charset="0"/>
              </a:rPr>
              <a:t>Example: Find the perpendicular bisector of line with points (2,2) and (0,-2)</a:t>
            </a:r>
          </a:p>
          <a:p>
            <a:pPr lvl="3" eaLnBrk="1" hangingPunct="1"/>
            <a:r>
              <a:rPr lang="en-US" sz="1800" smtClean="0">
                <a:solidFill>
                  <a:schemeClr val="tx2"/>
                </a:solidFill>
                <a:latin typeface="Calibri" pitchFamily="34" charset="0"/>
              </a:rPr>
              <a:t>Slope = 2 - (-2) / 2 – 0 = 2; Slope of the bisector = -1/2</a:t>
            </a:r>
          </a:p>
          <a:p>
            <a:pPr lvl="3" eaLnBrk="1" hangingPunct="1"/>
            <a:r>
              <a:rPr lang="en-US" sz="1800" smtClean="0">
                <a:solidFill>
                  <a:schemeClr val="tx2"/>
                </a:solidFill>
                <a:latin typeface="Calibri" pitchFamily="34" charset="0"/>
              </a:rPr>
              <a:t>Midpoint = (1,0)</a:t>
            </a:r>
          </a:p>
          <a:p>
            <a:pPr lvl="3" eaLnBrk="1" hangingPunct="1"/>
            <a:r>
              <a:rPr lang="en-US" sz="1800" smtClean="0">
                <a:solidFill>
                  <a:schemeClr val="tx2"/>
                </a:solidFill>
                <a:latin typeface="Calibri" pitchFamily="34" charset="0"/>
              </a:rPr>
              <a:t>Plugging: 0 = -1/2 . 1 + b ---- b = ½</a:t>
            </a:r>
          </a:p>
          <a:p>
            <a:pPr lvl="3" eaLnBrk="1" hangingPunct="1"/>
            <a:r>
              <a:rPr lang="en-US" sz="1800" b="1" smtClean="0">
                <a:solidFill>
                  <a:schemeClr val="tx2"/>
                </a:solidFill>
                <a:latin typeface="Calibri" pitchFamily="34" charset="0"/>
              </a:rPr>
              <a:t>Equation of the perpendicular bisector: y = -1/2x + 1/2</a:t>
            </a: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Coordinate Plan</a:t>
            </a:r>
          </a:p>
        </p:txBody>
      </p:sp>
      <p:sp>
        <p:nvSpPr>
          <p:cNvPr id="27651"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Parallel and perpendicular lines</a:t>
            </a:r>
            <a:endParaRPr lang="en-US" sz="2400" smtClean="0">
              <a:solidFill>
                <a:schemeClr val="tx2"/>
              </a:solidFill>
              <a:latin typeface="Calibri" pitchFamily="34" charset="0"/>
            </a:endParaRPr>
          </a:p>
          <a:p>
            <a:pPr lvl="2" eaLnBrk="1" hangingPunct="1"/>
            <a:r>
              <a:rPr lang="en-US" sz="2000" b="1" smtClean="0">
                <a:solidFill>
                  <a:schemeClr val="tx2"/>
                </a:solidFill>
                <a:latin typeface="Calibri" pitchFamily="34" charset="0"/>
              </a:rPr>
              <a:t>Parallel lines have equal slopes. Perpendicular lines have negative reciprocal slopes!!! VERY IMPORTANT PROPERTY</a:t>
            </a:r>
          </a:p>
          <a:p>
            <a:pPr lvl="1" eaLnBrk="1" hangingPunct="1"/>
            <a:r>
              <a:rPr lang="en-US" sz="2400" b="1" smtClean="0">
                <a:solidFill>
                  <a:schemeClr val="tx2"/>
                </a:solidFill>
                <a:latin typeface="Calibri" pitchFamily="34" charset="0"/>
              </a:rPr>
              <a:t>The intersection of 2 lines</a:t>
            </a:r>
          </a:p>
          <a:p>
            <a:pPr lvl="2" eaLnBrk="1" hangingPunct="1"/>
            <a:r>
              <a:rPr lang="en-US" sz="2000" b="1" smtClean="0">
                <a:solidFill>
                  <a:schemeClr val="tx2"/>
                </a:solidFill>
                <a:latin typeface="Calibri" pitchFamily="34" charset="0"/>
              </a:rPr>
              <a:t>If lines intersect, both equations at the intersect point are true. That is, the ordered pair (x,y) solves both equations</a:t>
            </a:r>
          </a:p>
          <a:p>
            <a:pPr lvl="3" eaLnBrk="1" hangingPunct="1"/>
            <a:r>
              <a:rPr lang="en-US" sz="1800" smtClean="0">
                <a:solidFill>
                  <a:schemeClr val="tx2"/>
                </a:solidFill>
                <a:latin typeface="Calibri" pitchFamily="34" charset="0"/>
              </a:rPr>
              <a:t>At what point lines y = 4x + 10 and 2x + 3y = 26 intersect?</a:t>
            </a:r>
          </a:p>
          <a:p>
            <a:pPr lvl="3" eaLnBrk="1" hangingPunct="1"/>
            <a:r>
              <a:rPr lang="en-US" sz="1800" smtClean="0">
                <a:solidFill>
                  <a:schemeClr val="tx2"/>
                </a:solidFill>
                <a:latin typeface="Calibri" pitchFamily="34" charset="0"/>
              </a:rPr>
              <a:t>To quickly solve this, replace y = 4x + 10 in the second equation.</a:t>
            </a:r>
          </a:p>
          <a:p>
            <a:pPr lvl="3" eaLnBrk="1" hangingPunct="1"/>
            <a:r>
              <a:rPr lang="en-US" sz="1800" smtClean="0">
                <a:solidFill>
                  <a:schemeClr val="tx2"/>
                </a:solidFill>
                <a:latin typeface="Calibri" pitchFamily="34" charset="0"/>
              </a:rPr>
              <a:t>x = 4, y = 6.</a:t>
            </a:r>
          </a:p>
          <a:p>
            <a:pPr lvl="2" eaLnBrk="1" hangingPunct="1"/>
            <a:r>
              <a:rPr lang="en-US" sz="2000" b="1" smtClean="0">
                <a:solidFill>
                  <a:schemeClr val="tx2"/>
                </a:solidFill>
                <a:latin typeface="Calibri" pitchFamily="34" charset="0"/>
              </a:rPr>
              <a:t>If two lines in a plan do not intersect, they are parallel no pair of numbers (x,y) will satisfy both equations. Another possibility: both equations are the same. Then, infinitely many points will solve both equations.</a:t>
            </a:r>
          </a:p>
          <a:p>
            <a:pPr lvl="2" eaLnBrk="1" hangingPunct="1"/>
            <a:r>
              <a:rPr lang="en-US" sz="2000" b="1" smtClean="0">
                <a:solidFill>
                  <a:schemeClr val="tx2"/>
                </a:solidFill>
                <a:latin typeface="Calibri" pitchFamily="34" charset="0"/>
              </a:rPr>
              <a:t>To test whether a point lies on a line, just test it by plugging the numbers into the equation.</a:t>
            </a: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Coordinate Plan</a:t>
            </a:r>
          </a:p>
        </p:txBody>
      </p:sp>
      <p:sp>
        <p:nvSpPr>
          <p:cNvPr id="28675"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Coordinate plan: Difficult question</a:t>
            </a:r>
          </a:p>
          <a:p>
            <a:pPr lvl="2" eaLnBrk="1" hangingPunct="1"/>
            <a:r>
              <a:rPr lang="en-US" sz="2000" b="1" smtClean="0">
                <a:solidFill>
                  <a:schemeClr val="tx2"/>
                </a:solidFill>
                <a:latin typeface="Calibri" pitchFamily="34" charset="0"/>
              </a:rPr>
              <a:t>What are the coordinates for the point on line AB that is 3 times as far from A as from B, and that is between points A and B, knowing that A = (-5,6) and B (-2,0)?</a:t>
            </a:r>
          </a:p>
          <a:p>
            <a:pPr lvl="2" eaLnBrk="1" hangingPunct="1"/>
            <a:r>
              <a:rPr lang="en-US" sz="2000" smtClean="0">
                <a:solidFill>
                  <a:schemeClr val="tx2"/>
                </a:solidFill>
                <a:latin typeface="Calibri" pitchFamily="34" charset="0"/>
              </a:rPr>
              <a:t>The total x-axis distance from one point to the other is 3 (-5 - -2)</a:t>
            </a:r>
          </a:p>
          <a:p>
            <a:pPr lvl="2" eaLnBrk="1" hangingPunct="1"/>
            <a:r>
              <a:rPr lang="en-US" sz="2000" smtClean="0">
                <a:solidFill>
                  <a:schemeClr val="tx2"/>
                </a:solidFill>
                <a:latin typeface="Calibri" pitchFamily="34" charset="0"/>
              </a:rPr>
              <a:t>The total y-axis distance from one point to other is 6 (6 – 0)</a:t>
            </a:r>
          </a:p>
          <a:p>
            <a:pPr lvl="2" eaLnBrk="1" hangingPunct="1"/>
            <a:r>
              <a:rPr lang="en-US" sz="2000" smtClean="0">
                <a:solidFill>
                  <a:schemeClr val="tx2"/>
                </a:solidFill>
                <a:latin typeface="Calibri" pitchFamily="34" charset="0"/>
              </a:rPr>
              <a:t>Consider that the distance between A and B is 4x, and we need a point which is 3x distant from A and x distance from B.</a:t>
            </a:r>
          </a:p>
          <a:p>
            <a:pPr lvl="2" eaLnBrk="1" hangingPunct="1"/>
            <a:r>
              <a:rPr lang="en-US" sz="2000" smtClean="0">
                <a:solidFill>
                  <a:schemeClr val="tx2"/>
                </a:solidFill>
                <a:latin typeface="Calibri" pitchFamily="34" charset="0"/>
              </a:rPr>
              <a:t>Therefore, 3x = 4 --- x = 0.75. The point is located on x-axis -2.75</a:t>
            </a:r>
          </a:p>
          <a:p>
            <a:pPr lvl="2" eaLnBrk="1" hangingPunct="1"/>
            <a:r>
              <a:rPr lang="en-US" sz="2000" smtClean="0">
                <a:solidFill>
                  <a:schemeClr val="tx2"/>
                </a:solidFill>
                <a:latin typeface="Calibri" pitchFamily="34" charset="0"/>
              </a:rPr>
              <a:t>4x = 6, x = 1.5. The point is located on y-axis 1.5</a:t>
            </a:r>
          </a:p>
          <a:p>
            <a:pPr lvl="2" eaLnBrk="1" hangingPunct="1"/>
            <a:r>
              <a:rPr lang="en-US" sz="2000" b="1" smtClean="0">
                <a:solidFill>
                  <a:schemeClr val="tx2"/>
                </a:solidFill>
                <a:latin typeface="Calibri" pitchFamily="34" charset="0"/>
              </a:rPr>
              <a:t>The point is (-2.75, 1.5)</a:t>
            </a: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 Geometry – Coordinate Plan</a:t>
            </a:r>
          </a:p>
        </p:txBody>
      </p:sp>
      <p:sp>
        <p:nvSpPr>
          <p:cNvPr id="29699"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Advanced Geometry</a:t>
            </a:r>
          </a:p>
          <a:p>
            <a:pPr lvl="2" eaLnBrk="1" hangingPunct="1"/>
            <a:r>
              <a:rPr lang="en-US" sz="2000" b="1" smtClean="0">
                <a:solidFill>
                  <a:schemeClr val="tx2"/>
                </a:solidFill>
                <a:latin typeface="Calibri" pitchFamily="34" charset="0"/>
              </a:rPr>
              <a:t>Maximum Area of a quadrilateral</a:t>
            </a:r>
          </a:p>
          <a:p>
            <a:pPr lvl="2" eaLnBrk="1" hangingPunct="1"/>
            <a:r>
              <a:rPr lang="en-US" sz="2000" smtClean="0">
                <a:solidFill>
                  <a:schemeClr val="tx2"/>
                </a:solidFill>
                <a:latin typeface="Calibri" pitchFamily="34" charset="0"/>
              </a:rPr>
              <a:t>Of all quadrilaterals with a given perimeter, the square has the largest area. Conversely, of all the quadrilaterals with a given area, the square is the one with the smaller perimeter.</a:t>
            </a:r>
          </a:p>
          <a:p>
            <a:pPr lvl="2" eaLnBrk="1" hangingPunct="1"/>
            <a:r>
              <a:rPr lang="en-US" sz="2000" smtClean="0">
                <a:solidFill>
                  <a:schemeClr val="tx2"/>
                </a:solidFill>
                <a:latin typeface="Calibri" pitchFamily="34" charset="0"/>
              </a:rPr>
              <a:t>If you are given 2 sides of a triangle or a parallelogram, you can maximize the area by placing those two sides perpendicular</a:t>
            </a:r>
          </a:p>
          <a:p>
            <a:pPr lvl="2" eaLnBrk="1" hangingPunct="1"/>
            <a:r>
              <a:rPr lang="en-US" sz="2000" b="1" smtClean="0">
                <a:solidFill>
                  <a:schemeClr val="tx2"/>
                </a:solidFill>
                <a:latin typeface="Calibri" pitchFamily="34" charset="0"/>
              </a:rPr>
              <a:t>Quadratics</a:t>
            </a:r>
          </a:p>
          <a:p>
            <a:pPr lvl="2" eaLnBrk="1" hangingPunct="1"/>
            <a:r>
              <a:rPr lang="en-US" sz="2000" smtClean="0">
                <a:solidFill>
                  <a:schemeClr val="tx2"/>
                </a:solidFill>
                <a:latin typeface="Calibri" pitchFamily="34" charset="0"/>
              </a:rPr>
              <a:t>A quadratics function graph (y = ax² + bx + c) is always a parabola. If a&gt;0, the parabola opens upward. If a&lt;0, the parabola opens downward. If |a| is large, the curve is narrow. If not, the curve is wide.</a:t>
            </a:r>
          </a:p>
          <a:p>
            <a:pPr lvl="2" eaLnBrk="1" hangingPunct="1"/>
            <a:r>
              <a:rPr lang="en-US" sz="2000" smtClean="0">
                <a:solidFill>
                  <a:schemeClr val="tx2"/>
                </a:solidFill>
                <a:latin typeface="Calibri" pitchFamily="34" charset="0"/>
              </a:rPr>
              <a:t>b² - 4ac is the </a:t>
            </a:r>
            <a:r>
              <a:rPr lang="en-US" sz="2000" u="sng" smtClean="0">
                <a:solidFill>
                  <a:schemeClr val="tx2"/>
                </a:solidFill>
                <a:latin typeface="Calibri" pitchFamily="34" charset="0"/>
              </a:rPr>
              <a:t>discriminant</a:t>
            </a:r>
            <a:r>
              <a:rPr lang="en-US" sz="2000" smtClean="0">
                <a:solidFill>
                  <a:schemeClr val="tx2"/>
                </a:solidFill>
                <a:latin typeface="Calibri" pitchFamily="34" charset="0"/>
              </a:rPr>
              <a:t>. If b² - 4ac &gt;0, the function has 2 roots. If b² - 4ac = 0, the function has 1 root. If b² - 4ac &lt; 0, the function produces no roots.</a:t>
            </a: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Basic Equations</a:t>
            </a:r>
          </a:p>
        </p:txBody>
      </p:sp>
      <p:sp>
        <p:nvSpPr>
          <p:cNvPr id="30723"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Mismatch problems</a:t>
            </a:r>
          </a:p>
          <a:p>
            <a:pPr lvl="2" eaLnBrk="1" hangingPunct="1"/>
            <a:r>
              <a:rPr lang="en-US" sz="2000" smtClean="0">
                <a:solidFill>
                  <a:schemeClr val="tx2"/>
                </a:solidFill>
                <a:latin typeface="Calibri" pitchFamily="34" charset="0"/>
              </a:rPr>
              <a:t>GMAT may induce you to think one equation has no solution by giving you 3 variables and 2 equations. </a:t>
            </a:r>
            <a:r>
              <a:rPr lang="en-US" sz="2000" b="1" smtClean="0">
                <a:solidFill>
                  <a:schemeClr val="tx2"/>
                </a:solidFill>
                <a:latin typeface="Calibri" pitchFamily="34" charset="0"/>
              </a:rPr>
              <a:t>You must try to solve each of these problems, specially in data sufficiency</a:t>
            </a:r>
            <a:r>
              <a:rPr lang="en-US" sz="2000" smtClean="0">
                <a:solidFill>
                  <a:schemeClr val="tx2"/>
                </a:solidFill>
                <a:latin typeface="Calibri" pitchFamily="34" charset="0"/>
              </a:rPr>
              <a:t>. Sometimes, you can solve a problem for one variable but not for the others.</a:t>
            </a:r>
          </a:p>
          <a:p>
            <a:pPr lvl="2" eaLnBrk="1" hangingPunct="1"/>
            <a:r>
              <a:rPr lang="en-US" sz="2000" smtClean="0">
                <a:solidFill>
                  <a:schemeClr val="tx2"/>
                </a:solidFill>
                <a:latin typeface="Calibri" pitchFamily="34" charset="0"/>
              </a:rPr>
              <a:t>If there are any non-linear terms in an equation, there will </a:t>
            </a:r>
            <a:r>
              <a:rPr lang="en-US" sz="2000" u="sng" smtClean="0">
                <a:solidFill>
                  <a:schemeClr val="tx2"/>
                </a:solidFill>
                <a:latin typeface="Calibri" pitchFamily="34" charset="0"/>
              </a:rPr>
              <a:t>usually</a:t>
            </a:r>
            <a:r>
              <a:rPr lang="en-US" sz="2000" smtClean="0">
                <a:solidFill>
                  <a:schemeClr val="tx2"/>
                </a:solidFill>
                <a:latin typeface="Calibri" pitchFamily="34" charset="0"/>
              </a:rPr>
              <a:t> be two or more solutions. Double check each one anyway.</a:t>
            </a:r>
          </a:p>
          <a:p>
            <a:pPr lvl="2" eaLnBrk="1" hangingPunct="1"/>
            <a:endParaRPr lang="en-US" sz="2000" smtClean="0">
              <a:solidFill>
                <a:schemeClr val="tx2"/>
              </a:solidFill>
              <a:latin typeface="Calibri" pitchFamily="34" charset="0"/>
            </a:endParaRPr>
          </a:p>
          <a:p>
            <a:pPr lvl="1" eaLnBrk="1" hangingPunct="1"/>
            <a:r>
              <a:rPr lang="en-US" sz="2400" b="1" smtClean="0">
                <a:solidFill>
                  <a:schemeClr val="tx2"/>
                </a:solidFill>
                <a:latin typeface="Calibri" pitchFamily="34" charset="0"/>
              </a:rPr>
              <a:t>Combo Problems</a:t>
            </a:r>
          </a:p>
          <a:p>
            <a:pPr lvl="2" eaLnBrk="1" hangingPunct="1"/>
            <a:r>
              <a:rPr lang="en-US" sz="2000" smtClean="0">
                <a:solidFill>
                  <a:schemeClr val="tx2"/>
                </a:solidFill>
                <a:latin typeface="Calibri" pitchFamily="34" charset="0"/>
              </a:rPr>
              <a:t>If GMAT asks you for x + y instead of only x or y, never try to solve for the isolated variables. It will almost always be much easier to isolate the combo and get the answer.</a:t>
            </a:r>
          </a:p>
          <a:p>
            <a:pPr lvl="2" eaLnBrk="1" hangingPunct="1"/>
            <a:r>
              <a:rPr lang="en-US" sz="2000" smtClean="0">
                <a:solidFill>
                  <a:schemeClr val="tx2"/>
                </a:solidFill>
                <a:latin typeface="Calibri" pitchFamily="34" charset="0"/>
              </a:rPr>
              <a:t>Look for similarities in the numerator and denominator. You can cancel variables or similar numbers. This will save you a lot of time.</a:t>
            </a: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Basic Equations</a:t>
            </a:r>
          </a:p>
        </p:txBody>
      </p:sp>
      <p:sp>
        <p:nvSpPr>
          <p:cNvPr id="31747"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Combo Problems</a:t>
            </a:r>
          </a:p>
          <a:p>
            <a:pPr lvl="2" eaLnBrk="1" hangingPunct="1"/>
            <a:r>
              <a:rPr lang="en-US" sz="2000" smtClean="0">
                <a:solidFill>
                  <a:schemeClr val="tx2"/>
                </a:solidFill>
                <a:latin typeface="Calibri" pitchFamily="34" charset="0"/>
              </a:rPr>
              <a:t>Example: What is 2/y/4/x?</a:t>
            </a:r>
          </a:p>
          <a:p>
            <a:pPr lvl="3" eaLnBrk="1" hangingPunct="1"/>
            <a:r>
              <a:rPr lang="en-US" sz="1600" smtClean="0">
                <a:solidFill>
                  <a:schemeClr val="tx2"/>
                </a:solidFill>
                <a:latin typeface="Calibri" pitchFamily="34" charset="0"/>
              </a:rPr>
              <a:t>(1) (x + y)/y = 3        (2) x + y = 12</a:t>
            </a:r>
          </a:p>
          <a:p>
            <a:pPr lvl="3" eaLnBrk="1" hangingPunct="1"/>
            <a:r>
              <a:rPr lang="en-US" sz="1600" smtClean="0">
                <a:solidFill>
                  <a:schemeClr val="tx2"/>
                </a:solidFill>
                <a:latin typeface="Calibri" pitchFamily="34" charset="0"/>
              </a:rPr>
              <a:t>2/y/4/x = 2/y . x/4 = 2x/4y = 1/2 . x/y (we have isolated x/y)</a:t>
            </a:r>
          </a:p>
          <a:p>
            <a:pPr lvl="3" eaLnBrk="1" hangingPunct="1"/>
            <a:r>
              <a:rPr lang="en-US" sz="1600" smtClean="0">
                <a:solidFill>
                  <a:schemeClr val="tx2"/>
                </a:solidFill>
                <a:latin typeface="Calibri" pitchFamily="34" charset="0"/>
              </a:rPr>
              <a:t>Working on (1): (x + y)/y = 3 = x + y =  3y, x = 2y, 2 = x/y</a:t>
            </a:r>
          </a:p>
          <a:p>
            <a:pPr lvl="3" eaLnBrk="1" hangingPunct="1"/>
            <a:r>
              <a:rPr lang="en-US" sz="1600" b="1" smtClean="0">
                <a:solidFill>
                  <a:schemeClr val="tx2"/>
                </a:solidFill>
                <a:latin typeface="Calibri" pitchFamily="34" charset="0"/>
              </a:rPr>
              <a:t>Now it is easy to notice that, if x/y = 2, 1/2 . x/y = 1. </a:t>
            </a:r>
          </a:p>
          <a:p>
            <a:pPr lvl="3" eaLnBrk="1" hangingPunct="1"/>
            <a:r>
              <a:rPr lang="en-US" sz="1600" b="1" smtClean="0">
                <a:solidFill>
                  <a:schemeClr val="tx2"/>
                </a:solidFill>
                <a:latin typeface="Calibri" pitchFamily="34" charset="0"/>
              </a:rPr>
              <a:t>Equation 2 is insufficient, as its not possible to isolate x/y. Answer: A</a:t>
            </a:r>
          </a:p>
          <a:p>
            <a:pPr lvl="2" eaLnBrk="1" hangingPunct="1"/>
            <a:endParaRPr lang="en-US" sz="2000" smtClean="0">
              <a:solidFill>
                <a:schemeClr val="tx2"/>
              </a:solidFill>
              <a:latin typeface="Calibri" pitchFamily="34" charset="0"/>
            </a:endParaRPr>
          </a:p>
          <a:p>
            <a:pPr lvl="2" eaLnBrk="1" hangingPunct="1"/>
            <a:r>
              <a:rPr lang="en-US" sz="2000" smtClean="0">
                <a:solidFill>
                  <a:schemeClr val="tx2"/>
                </a:solidFill>
                <a:latin typeface="Calibri" pitchFamily="34" charset="0"/>
              </a:rPr>
              <a:t>Again: the key to solve some combos is to try to find similarities between 2 equations, instead of trying to solve them. Isolating terms instead of working with single variable is essential.</a:t>
            </a: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Absolute Value Equations</a:t>
            </a:r>
          </a:p>
        </p:txBody>
      </p:sp>
      <p:sp>
        <p:nvSpPr>
          <p:cNvPr id="32771"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Absolute Value Equations</a:t>
            </a:r>
          </a:p>
          <a:p>
            <a:pPr lvl="2" eaLnBrk="1" hangingPunct="1"/>
            <a:r>
              <a:rPr lang="en-US" sz="2000" smtClean="0">
                <a:solidFill>
                  <a:schemeClr val="tx2"/>
                </a:solidFill>
                <a:latin typeface="Calibri" pitchFamily="34" charset="0"/>
              </a:rPr>
              <a:t>Three steps to solve absolute value equations:</a:t>
            </a:r>
          </a:p>
          <a:p>
            <a:pPr lvl="2" eaLnBrk="1" hangingPunct="1"/>
            <a:r>
              <a:rPr lang="en-US" sz="2000" smtClean="0">
                <a:solidFill>
                  <a:schemeClr val="tx2"/>
                </a:solidFill>
                <a:latin typeface="Calibri" pitchFamily="34" charset="0"/>
              </a:rPr>
              <a:t>(1) Isolate the abs expression: 12 + |w – 4| = 30 </a:t>
            </a:r>
            <a:r>
              <a:rPr lang="en-US" sz="2000" smtClean="0">
                <a:solidFill>
                  <a:schemeClr val="tx2"/>
                </a:solidFill>
                <a:latin typeface="Calibri" pitchFamily="34" charset="0"/>
                <a:sym typeface="Wingdings" pitchFamily="2" charset="2"/>
              </a:rPr>
              <a:t> |w – 4| = 18</a:t>
            </a:r>
          </a:p>
          <a:p>
            <a:pPr lvl="2" eaLnBrk="1" hangingPunct="1"/>
            <a:r>
              <a:rPr lang="en-US" sz="2000" smtClean="0">
                <a:solidFill>
                  <a:schemeClr val="tx2"/>
                </a:solidFill>
                <a:latin typeface="Calibri" pitchFamily="34" charset="0"/>
                <a:sym typeface="Wingdings" pitchFamily="2" charset="2"/>
              </a:rPr>
              <a:t>(2) Once you have a |x| = a equation, you know that |x| = +/- a. So, remove the brackets and test both cases: w – 4 = 18, w = 22; w – 4 = -18, w = -22.</a:t>
            </a:r>
          </a:p>
          <a:p>
            <a:pPr lvl="2" eaLnBrk="1" hangingPunct="1"/>
            <a:r>
              <a:rPr lang="en-US" sz="2000" smtClean="0">
                <a:solidFill>
                  <a:schemeClr val="tx2"/>
                </a:solidFill>
                <a:latin typeface="Calibri" pitchFamily="34" charset="0"/>
                <a:sym typeface="Wingdings" pitchFamily="2" charset="2"/>
              </a:rPr>
              <a:t>(3) Check in the original equations if both solutions are valid.</a:t>
            </a:r>
          </a:p>
          <a:p>
            <a:pPr lvl="2" eaLnBrk="1" hangingPunct="1"/>
            <a:r>
              <a:rPr lang="en-US" sz="2000" smtClean="0">
                <a:solidFill>
                  <a:schemeClr val="tx2"/>
                </a:solidFill>
                <a:latin typeface="Calibri" pitchFamily="34" charset="0"/>
                <a:sym typeface="Wingdings" pitchFamily="2" charset="2"/>
              </a:rPr>
              <a:t>It is very important to check both values. Some data sufficiency problems may seem insufficient as you would have 2 answers. Although, when you check both, you may find that one solution is invalid, so the alternative is sufficient.</a:t>
            </a:r>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Exponential Equations</a:t>
            </a:r>
          </a:p>
        </p:txBody>
      </p:sp>
      <p:sp>
        <p:nvSpPr>
          <p:cNvPr id="33795"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Exponential Equations</a:t>
            </a:r>
          </a:p>
          <a:p>
            <a:pPr lvl="2" eaLnBrk="1" hangingPunct="1"/>
            <a:r>
              <a:rPr lang="en-US" sz="2000" b="1" smtClean="0">
                <a:solidFill>
                  <a:schemeClr val="tx2"/>
                </a:solidFill>
                <a:latin typeface="Calibri" pitchFamily="34" charset="0"/>
              </a:rPr>
              <a:t>Even exponents are dangerous, because they hide the sign of the base. For any x, √x² = |x|. The equation x² = 25 is the same as |x| = 5.</a:t>
            </a:r>
          </a:p>
          <a:p>
            <a:pPr lvl="2" eaLnBrk="1" hangingPunct="1"/>
            <a:r>
              <a:rPr lang="en-US" sz="2000" smtClean="0">
                <a:solidFill>
                  <a:schemeClr val="tx2"/>
                </a:solidFill>
                <a:latin typeface="Calibri" pitchFamily="34" charset="0"/>
              </a:rPr>
              <a:t>x² = 0 has only one solution. X² = -9 has no solutions, as squaring cannot produce a negative number.</a:t>
            </a:r>
          </a:p>
          <a:p>
            <a:pPr lvl="2" eaLnBrk="1" hangingPunct="1"/>
            <a:r>
              <a:rPr lang="en-US" sz="2000" smtClean="0">
                <a:solidFill>
                  <a:schemeClr val="tx2"/>
                </a:solidFill>
                <a:latin typeface="Calibri" pitchFamily="34" charset="0"/>
              </a:rPr>
              <a:t>If an equation has even and odd exponents, treat it as dangerous. It probably has more than 1 solution.</a:t>
            </a:r>
          </a:p>
          <a:p>
            <a:pPr lvl="2" eaLnBrk="1" hangingPunct="1"/>
            <a:r>
              <a:rPr lang="en-US" sz="2000" b="1" smtClean="0">
                <a:solidFill>
                  <a:schemeClr val="tx2"/>
                </a:solidFill>
                <a:latin typeface="Calibri" pitchFamily="34" charset="0"/>
              </a:rPr>
              <a:t>Same base or same exponent: </a:t>
            </a:r>
            <a:r>
              <a:rPr lang="en-US" sz="2000" smtClean="0">
                <a:solidFill>
                  <a:schemeClr val="tx2"/>
                </a:solidFill>
                <a:latin typeface="Calibri" pitchFamily="34" charset="0"/>
              </a:rPr>
              <a:t>Try always to have the same base or the same exponent on both sides of an equation. This will allow you to eliminate the bases or exponents and have a single linear equation.</a:t>
            </a:r>
          </a:p>
          <a:p>
            <a:pPr lvl="2" eaLnBrk="1" hangingPunct="1"/>
            <a:r>
              <a:rPr lang="en-US" sz="2000" b="1" smtClean="0">
                <a:solidFill>
                  <a:schemeClr val="tx2"/>
                </a:solidFill>
                <a:latin typeface="Calibri" pitchFamily="34" charset="0"/>
              </a:rPr>
              <a:t>This rule does not apply when the base is 0, 1 or -1. The outcome of raising those bases to power is not unique (0 = 0³ = 0²³).</a:t>
            </a: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4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Exponential Equations / Quadratics</a:t>
            </a:r>
          </a:p>
        </p:txBody>
      </p:sp>
      <p:sp>
        <p:nvSpPr>
          <p:cNvPr id="34819"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Eliminating roots</a:t>
            </a:r>
          </a:p>
          <a:p>
            <a:pPr lvl="2" eaLnBrk="1" hangingPunct="1"/>
            <a:r>
              <a:rPr lang="en-US" sz="2000" smtClean="0">
                <a:solidFill>
                  <a:schemeClr val="tx2"/>
                </a:solidFill>
                <a:latin typeface="Calibri" pitchFamily="34" charset="0"/>
              </a:rPr>
              <a:t>The most effective way to eliminate roots is to square both sides. </a:t>
            </a:r>
            <a:r>
              <a:rPr lang="en-US" sz="2000" b="1" smtClean="0">
                <a:solidFill>
                  <a:schemeClr val="tx2"/>
                </a:solidFill>
                <a:latin typeface="Calibri" pitchFamily="34" charset="0"/>
              </a:rPr>
              <a:t>Don’t forget: whenever you do that, you need to check both solutions in the original equation</a:t>
            </a:r>
          </a:p>
          <a:p>
            <a:pPr lvl="1" eaLnBrk="1" hangingPunct="1"/>
            <a:r>
              <a:rPr lang="en-US" sz="2400" b="1" smtClean="0">
                <a:solidFill>
                  <a:schemeClr val="tx2"/>
                </a:solidFill>
                <a:latin typeface="Calibri" pitchFamily="34" charset="0"/>
              </a:rPr>
              <a:t>Quadratic equations</a:t>
            </a:r>
          </a:p>
          <a:p>
            <a:pPr lvl="2" eaLnBrk="1" hangingPunct="1"/>
            <a:r>
              <a:rPr lang="en-US" sz="2000" smtClean="0">
                <a:solidFill>
                  <a:schemeClr val="tx2"/>
                </a:solidFill>
                <a:latin typeface="Calibri" pitchFamily="34" charset="0"/>
              </a:rPr>
              <a:t>A quick way to work with quadratics is to factor them. If you have the equation ax² + bx + c, when a=1:</a:t>
            </a:r>
          </a:p>
          <a:p>
            <a:pPr lvl="3" eaLnBrk="1" hangingPunct="1"/>
            <a:r>
              <a:rPr lang="en-US" sz="1600" b="1" smtClean="0">
                <a:solidFill>
                  <a:schemeClr val="tx2"/>
                </a:solidFill>
                <a:latin typeface="Calibri" pitchFamily="34" charset="0"/>
              </a:rPr>
              <a:t>Find two integers whose product equals c and whose sum equals b</a:t>
            </a:r>
          </a:p>
          <a:p>
            <a:pPr lvl="3" eaLnBrk="1" hangingPunct="1"/>
            <a:r>
              <a:rPr lang="en-US" sz="1600" b="1" smtClean="0">
                <a:solidFill>
                  <a:schemeClr val="tx2"/>
                </a:solidFill>
                <a:latin typeface="Calibri" pitchFamily="34" charset="0"/>
              </a:rPr>
              <a:t>Rewrite the equation in the form (x + k)(x + w), where k and w are those two numbers which resulted in the product of c and in the sum of b.</a:t>
            </a:r>
          </a:p>
          <a:p>
            <a:pPr lvl="2" eaLnBrk="1" hangingPunct="1"/>
            <a:r>
              <a:rPr lang="en-US" b="1" smtClean="0">
                <a:solidFill>
                  <a:schemeClr val="tx2"/>
                </a:solidFill>
                <a:latin typeface="Calibri" pitchFamily="34" charset="0"/>
              </a:rPr>
              <a:t>Disguised Quadratics</a:t>
            </a:r>
          </a:p>
          <a:p>
            <a:pPr lvl="3" eaLnBrk="1" hangingPunct="1"/>
            <a:r>
              <a:rPr lang="en-US" b="1" smtClean="0">
                <a:solidFill>
                  <a:schemeClr val="tx2"/>
                </a:solidFill>
                <a:latin typeface="Calibri" pitchFamily="34" charset="0"/>
              </a:rPr>
              <a:t>When you find an equation similar to 3w² = 6w, don’t forget that dividing both sides by 3w will cause you to miss one solution! If you factor, you get w(3w – 6) = 0, so w = 0 is also a solution!</a:t>
            </a: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4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Quadratics / Factoring</a:t>
            </a:r>
          </a:p>
        </p:txBody>
      </p:sp>
      <p:sp>
        <p:nvSpPr>
          <p:cNvPr id="35843"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Disguised Quadratics</a:t>
            </a:r>
          </a:p>
          <a:p>
            <a:pPr lvl="2" eaLnBrk="1" hangingPunct="1"/>
            <a:r>
              <a:rPr lang="en-US" sz="2000" smtClean="0">
                <a:solidFill>
                  <a:schemeClr val="tx2"/>
                </a:solidFill>
                <a:latin typeface="Calibri" pitchFamily="34" charset="0"/>
              </a:rPr>
              <a:t>36/b = b – 5 : This is a quadratic, as if you multiply both sides by b you get 36 = b² - 5b. </a:t>
            </a:r>
          </a:p>
          <a:p>
            <a:pPr lvl="2" eaLnBrk="1" hangingPunct="1"/>
            <a:r>
              <a:rPr lang="en-US" sz="2000" smtClean="0">
                <a:solidFill>
                  <a:schemeClr val="tx2"/>
                </a:solidFill>
                <a:latin typeface="Calibri" pitchFamily="34" charset="0"/>
              </a:rPr>
              <a:t>The equation x³ + 2x² - 3x = 0 </a:t>
            </a:r>
            <a:r>
              <a:rPr lang="en-US" sz="2000" b="1" smtClean="0">
                <a:solidFill>
                  <a:schemeClr val="tx2"/>
                </a:solidFill>
                <a:latin typeface="Calibri" pitchFamily="34" charset="0"/>
              </a:rPr>
              <a:t>can be solved</a:t>
            </a:r>
            <a:r>
              <a:rPr lang="en-US" sz="2000" smtClean="0">
                <a:solidFill>
                  <a:schemeClr val="tx2"/>
                </a:solidFill>
                <a:latin typeface="Calibri" pitchFamily="34" charset="0"/>
              </a:rPr>
              <a:t>. Factoring will result on x(x² + 2x – 3) = 0, so 0 is one solution and the factored quadratic will have two roots. </a:t>
            </a:r>
            <a:r>
              <a:rPr lang="en-US" sz="2000" b="1" smtClean="0">
                <a:solidFill>
                  <a:schemeClr val="tx2"/>
                </a:solidFill>
                <a:latin typeface="Calibri" pitchFamily="34" charset="0"/>
              </a:rPr>
              <a:t>The equation has 3 solutions.</a:t>
            </a:r>
          </a:p>
          <a:p>
            <a:pPr lvl="2" eaLnBrk="1" hangingPunct="1"/>
            <a:r>
              <a:rPr lang="en-US" sz="2000" b="1" smtClean="0">
                <a:solidFill>
                  <a:schemeClr val="tx2"/>
                </a:solidFill>
                <a:latin typeface="Calibri" pitchFamily="34" charset="0"/>
              </a:rPr>
              <a:t>If you have a quadratic equation equal to 0 and you can factor an x out of the expression, x=0 is one of the solutions.</a:t>
            </a:r>
          </a:p>
          <a:p>
            <a:pPr lvl="2" eaLnBrk="1" hangingPunct="1"/>
            <a:r>
              <a:rPr lang="en-US" sz="2000" b="1" smtClean="0">
                <a:solidFill>
                  <a:schemeClr val="tx2"/>
                </a:solidFill>
                <a:latin typeface="Calibri" pitchFamily="34" charset="0"/>
              </a:rPr>
              <a:t>You are only allowed to divide an equation by a variable/expression if you know that this variable/expression does not equal 0. </a:t>
            </a:r>
          </a:p>
          <a:p>
            <a:pPr lvl="1" eaLnBrk="1" hangingPunct="1"/>
            <a:r>
              <a:rPr lang="en-US" sz="2400" b="1" smtClean="0">
                <a:solidFill>
                  <a:schemeClr val="tx2"/>
                </a:solidFill>
                <a:latin typeface="Calibri" pitchFamily="34" charset="0"/>
              </a:rPr>
              <a:t>Distributing factored equations</a:t>
            </a:r>
          </a:p>
          <a:p>
            <a:pPr lvl="2" eaLnBrk="1" hangingPunct="1"/>
            <a:r>
              <a:rPr lang="en-US" sz="2000" b="1" smtClean="0">
                <a:solidFill>
                  <a:schemeClr val="tx2"/>
                </a:solidFill>
                <a:latin typeface="Calibri" pitchFamily="34" charset="0"/>
              </a:rPr>
              <a:t>FOIL: F</a:t>
            </a:r>
            <a:r>
              <a:rPr lang="en-US" sz="2000" smtClean="0">
                <a:solidFill>
                  <a:schemeClr val="tx2"/>
                </a:solidFill>
                <a:latin typeface="Calibri" pitchFamily="34" charset="0"/>
              </a:rPr>
              <a:t>irst terms, </a:t>
            </a:r>
            <a:r>
              <a:rPr lang="en-US" sz="2000" b="1" smtClean="0">
                <a:solidFill>
                  <a:schemeClr val="tx2"/>
                </a:solidFill>
                <a:latin typeface="Calibri" pitchFamily="34" charset="0"/>
              </a:rPr>
              <a:t>O</a:t>
            </a:r>
            <a:r>
              <a:rPr lang="en-US" sz="2000" smtClean="0">
                <a:solidFill>
                  <a:schemeClr val="tx2"/>
                </a:solidFill>
                <a:latin typeface="Calibri" pitchFamily="34" charset="0"/>
              </a:rPr>
              <a:t>uter terms, </a:t>
            </a:r>
            <a:r>
              <a:rPr lang="en-US" sz="2000" b="1" smtClean="0">
                <a:solidFill>
                  <a:schemeClr val="tx2"/>
                </a:solidFill>
                <a:latin typeface="Calibri" pitchFamily="34" charset="0"/>
              </a:rPr>
              <a:t>I</a:t>
            </a:r>
            <a:r>
              <a:rPr lang="en-US" sz="2000" smtClean="0">
                <a:solidFill>
                  <a:schemeClr val="tx2"/>
                </a:solidFill>
                <a:latin typeface="Calibri" pitchFamily="34" charset="0"/>
              </a:rPr>
              <a:t>nner terms, </a:t>
            </a:r>
            <a:r>
              <a:rPr lang="en-US" sz="2000" b="1" smtClean="0">
                <a:solidFill>
                  <a:schemeClr val="tx2"/>
                </a:solidFill>
                <a:latin typeface="Calibri" pitchFamily="34" charset="0"/>
              </a:rPr>
              <a:t>L</a:t>
            </a:r>
            <a:r>
              <a:rPr lang="en-US" sz="2000" smtClean="0">
                <a:solidFill>
                  <a:schemeClr val="tx2"/>
                </a:solidFill>
                <a:latin typeface="Calibri" pitchFamily="34" charset="0"/>
              </a:rPr>
              <a:t>ast terms</a:t>
            </a:r>
          </a:p>
          <a:p>
            <a:pPr lvl="3" eaLnBrk="1" hangingPunct="1"/>
            <a:r>
              <a:rPr lang="en-US" b="1" smtClean="0">
                <a:solidFill>
                  <a:schemeClr val="tx2"/>
                </a:solidFill>
                <a:latin typeface="Calibri" pitchFamily="34" charset="0"/>
              </a:rPr>
              <a:t>(x + 7) (x – 3): F: </a:t>
            </a:r>
            <a:r>
              <a:rPr lang="en-US" smtClean="0">
                <a:solidFill>
                  <a:schemeClr val="tx2"/>
                </a:solidFill>
                <a:latin typeface="Calibri" pitchFamily="34" charset="0"/>
              </a:rPr>
              <a:t>x.x</a:t>
            </a:r>
            <a:r>
              <a:rPr lang="en-US" b="1" smtClean="0">
                <a:solidFill>
                  <a:schemeClr val="tx2"/>
                </a:solidFill>
                <a:latin typeface="Calibri" pitchFamily="34" charset="0"/>
              </a:rPr>
              <a:t> + O: </a:t>
            </a:r>
            <a:r>
              <a:rPr lang="en-US" smtClean="0">
                <a:solidFill>
                  <a:schemeClr val="tx2"/>
                </a:solidFill>
                <a:latin typeface="Calibri" pitchFamily="34" charset="0"/>
              </a:rPr>
              <a:t>x.-3 </a:t>
            </a:r>
            <a:r>
              <a:rPr lang="en-US" b="1" smtClean="0">
                <a:solidFill>
                  <a:schemeClr val="tx2"/>
                </a:solidFill>
                <a:latin typeface="Calibri" pitchFamily="34" charset="0"/>
              </a:rPr>
              <a:t>+ I: </a:t>
            </a:r>
            <a:r>
              <a:rPr lang="en-US" smtClean="0">
                <a:solidFill>
                  <a:schemeClr val="tx2"/>
                </a:solidFill>
                <a:latin typeface="Calibri" pitchFamily="34" charset="0"/>
              </a:rPr>
              <a:t>7.x</a:t>
            </a:r>
            <a:r>
              <a:rPr lang="en-US" b="1" smtClean="0">
                <a:solidFill>
                  <a:schemeClr val="tx2"/>
                </a:solidFill>
                <a:latin typeface="Calibri" pitchFamily="34" charset="0"/>
              </a:rPr>
              <a:t> + L: </a:t>
            </a:r>
            <a:r>
              <a:rPr lang="en-US" smtClean="0">
                <a:solidFill>
                  <a:schemeClr val="tx2"/>
                </a:solidFill>
                <a:latin typeface="Calibri" pitchFamily="34" charset="0"/>
              </a:rPr>
              <a:t>7.-3 </a:t>
            </a:r>
          </a:p>
          <a:p>
            <a:pPr lvl="3" eaLnBrk="1" hangingPunct="1"/>
            <a:r>
              <a:rPr lang="en-US" smtClean="0">
                <a:solidFill>
                  <a:schemeClr val="tx2"/>
                </a:solidFill>
                <a:latin typeface="Calibri" pitchFamily="34" charset="0"/>
              </a:rPr>
              <a:t>The result is: x² - 3x + 7x – 21 </a:t>
            </a:r>
            <a:r>
              <a:rPr lang="en-US" b="1" smtClean="0">
                <a:solidFill>
                  <a:schemeClr val="tx2"/>
                </a:solidFill>
                <a:latin typeface="Calibri" pitchFamily="34" charset="0"/>
              </a:rPr>
              <a:t>= x² + 4x - 21</a:t>
            </a: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4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Factoring / Distributing</a:t>
            </a:r>
          </a:p>
        </p:txBody>
      </p:sp>
      <p:sp>
        <p:nvSpPr>
          <p:cNvPr id="36867"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Factoring / Distributing</a:t>
            </a:r>
          </a:p>
          <a:p>
            <a:pPr lvl="2" eaLnBrk="1" hangingPunct="1"/>
            <a:r>
              <a:rPr lang="en-US" sz="2000" b="1" smtClean="0">
                <a:solidFill>
                  <a:schemeClr val="tx2"/>
                </a:solidFill>
                <a:latin typeface="Calibri" pitchFamily="34" charset="0"/>
              </a:rPr>
              <a:t>If you encounter a quadratic equation, factoring may help you. If you encounter a factored equation, try distributing it. Never forget that (x + k) (x – m) = 0 means </a:t>
            </a:r>
            <a:r>
              <a:rPr lang="en-US" sz="2000" b="1" u="sng" smtClean="0">
                <a:solidFill>
                  <a:schemeClr val="tx2"/>
                </a:solidFill>
                <a:latin typeface="Calibri" pitchFamily="34" charset="0"/>
              </a:rPr>
              <a:t>x = -k</a:t>
            </a:r>
            <a:r>
              <a:rPr lang="en-US" sz="2000" b="1" smtClean="0">
                <a:solidFill>
                  <a:schemeClr val="tx2"/>
                </a:solidFill>
                <a:latin typeface="Calibri" pitchFamily="34" charset="0"/>
              </a:rPr>
              <a:t> and </a:t>
            </a:r>
            <a:r>
              <a:rPr lang="en-US" sz="2000" b="1" u="sng" smtClean="0">
                <a:solidFill>
                  <a:schemeClr val="tx2"/>
                </a:solidFill>
                <a:latin typeface="Calibri" pitchFamily="34" charset="0"/>
              </a:rPr>
              <a:t>x = m</a:t>
            </a:r>
            <a:r>
              <a:rPr lang="en-US" sz="2000" b="1" smtClean="0">
                <a:solidFill>
                  <a:schemeClr val="tx2"/>
                </a:solidFill>
                <a:latin typeface="Calibri" pitchFamily="34" charset="0"/>
              </a:rPr>
              <a:t>.</a:t>
            </a:r>
          </a:p>
          <a:p>
            <a:pPr lvl="2" eaLnBrk="1" hangingPunct="1"/>
            <a:r>
              <a:rPr lang="en-US" sz="2000" b="1" smtClean="0">
                <a:solidFill>
                  <a:schemeClr val="tx2"/>
                </a:solidFill>
                <a:latin typeface="Calibri" pitchFamily="34" charset="0"/>
              </a:rPr>
              <a:t>Zero in the denominator: Undefined</a:t>
            </a:r>
          </a:p>
          <a:p>
            <a:pPr lvl="2" eaLnBrk="1" hangingPunct="1"/>
            <a:r>
              <a:rPr lang="en-US" sz="2000" smtClean="0">
                <a:solidFill>
                  <a:schemeClr val="tx2"/>
                </a:solidFill>
                <a:latin typeface="Calibri" pitchFamily="34" charset="0"/>
              </a:rPr>
              <a:t>For the equation (x² + x – 12) / (x – 2) = 0, you cannot multiply both sides for x – 2, and also, x – 2 cannot be zero. So, the solution will be the solution of the equation in the numerator: </a:t>
            </a:r>
            <a:r>
              <a:rPr lang="en-US" sz="2000" b="1" u="sng" smtClean="0">
                <a:solidFill>
                  <a:schemeClr val="tx2"/>
                </a:solidFill>
                <a:latin typeface="Calibri" pitchFamily="34" charset="0"/>
              </a:rPr>
              <a:t>x = -4 and x = 3</a:t>
            </a:r>
            <a:r>
              <a:rPr lang="en-US" sz="2000" smtClean="0">
                <a:solidFill>
                  <a:schemeClr val="tx2"/>
                </a:solidFill>
                <a:latin typeface="Calibri" pitchFamily="34" charset="0"/>
              </a:rPr>
              <a:t>.</a:t>
            </a:r>
          </a:p>
          <a:p>
            <a:pPr lvl="2" eaLnBrk="1" hangingPunct="1"/>
            <a:r>
              <a:rPr lang="en-US" sz="2000" b="1" smtClean="0">
                <a:solidFill>
                  <a:schemeClr val="tx2"/>
                </a:solidFill>
                <a:latin typeface="Calibri" pitchFamily="34" charset="0"/>
              </a:rPr>
              <a:t>Be careful when the denominator has x!!</a:t>
            </a:r>
          </a:p>
          <a:p>
            <a:pPr lvl="1" eaLnBrk="1" hangingPunct="1"/>
            <a:r>
              <a:rPr lang="en-US" sz="2400" b="1" smtClean="0">
                <a:solidFill>
                  <a:schemeClr val="tx2"/>
                </a:solidFill>
                <a:latin typeface="Calibri" pitchFamily="34" charset="0"/>
              </a:rPr>
              <a:t>The 3 special factors</a:t>
            </a:r>
          </a:p>
          <a:p>
            <a:pPr lvl="2" eaLnBrk="1" hangingPunct="1"/>
            <a:r>
              <a:rPr lang="en-US" sz="2000" b="1" smtClean="0">
                <a:solidFill>
                  <a:schemeClr val="tx2"/>
                </a:solidFill>
                <a:latin typeface="Calibri" pitchFamily="34" charset="0"/>
              </a:rPr>
              <a:t>Those appear very often on GMAT. Recognize them instantly!</a:t>
            </a:r>
          </a:p>
          <a:p>
            <a:pPr lvl="2" eaLnBrk="1" hangingPunct="1"/>
            <a:r>
              <a:rPr lang="en-US" sz="2000" b="1" smtClean="0">
                <a:solidFill>
                  <a:schemeClr val="tx2"/>
                </a:solidFill>
                <a:latin typeface="Calibri" pitchFamily="34" charset="0"/>
              </a:rPr>
              <a:t>1) x² - y² = (x + y)(x – y)</a:t>
            </a:r>
          </a:p>
          <a:p>
            <a:pPr lvl="2" eaLnBrk="1" hangingPunct="1"/>
            <a:r>
              <a:rPr lang="en-US" sz="2000" b="1" smtClean="0">
                <a:solidFill>
                  <a:schemeClr val="tx2"/>
                </a:solidFill>
                <a:latin typeface="Calibri" pitchFamily="34" charset="0"/>
              </a:rPr>
              <a:t>2) x² + 2xy + y² = (x + y)² = (x + y)(x + y)</a:t>
            </a:r>
          </a:p>
          <a:p>
            <a:pPr lvl="2" eaLnBrk="1" hangingPunct="1"/>
            <a:r>
              <a:rPr lang="en-US" sz="2000" b="1" smtClean="0">
                <a:solidFill>
                  <a:schemeClr val="tx2"/>
                </a:solidFill>
                <a:latin typeface="Calibri" pitchFamily="34" charset="0"/>
              </a:rPr>
              <a:t>3) x² - 2xy + y² = (x - y)² = (x - y)(x - y)</a:t>
            </a:r>
          </a:p>
          <a:p>
            <a:pPr lvl="2" eaLnBrk="1" hangingPunct="1"/>
            <a:endParaRPr lang="en-US" sz="2000" b="1" u="sng"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4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Factoring / Distributing / Formulas</a:t>
            </a:r>
          </a:p>
        </p:txBody>
      </p:sp>
      <p:sp>
        <p:nvSpPr>
          <p:cNvPr id="37891"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Disguised forms of common factored expressions:</a:t>
            </a:r>
          </a:p>
          <a:p>
            <a:pPr lvl="2" eaLnBrk="1" hangingPunct="1"/>
            <a:r>
              <a:rPr lang="en-US" sz="2000" b="1" smtClean="0">
                <a:solidFill>
                  <a:schemeClr val="tx2"/>
                </a:solidFill>
                <a:latin typeface="Calibri" pitchFamily="34" charset="0"/>
              </a:rPr>
              <a:t>a² - 1 = (a + 1)(a - 1)</a:t>
            </a:r>
          </a:p>
          <a:p>
            <a:pPr lvl="2" eaLnBrk="1" hangingPunct="1"/>
            <a:r>
              <a:rPr lang="en-US" sz="2000" b="1" smtClean="0">
                <a:solidFill>
                  <a:schemeClr val="tx2"/>
                </a:solidFill>
                <a:latin typeface="Calibri" pitchFamily="34" charset="0"/>
              </a:rPr>
              <a:t>a² + b² = 9 + 2 ab = a² - 2ab + b² = 9 = (a - b)² = 9 = a – b = +/- 3</a:t>
            </a:r>
          </a:p>
          <a:p>
            <a:pPr lvl="2" eaLnBrk="1" hangingPunct="1"/>
            <a:r>
              <a:rPr lang="en-US" sz="2000" b="1" smtClean="0">
                <a:solidFill>
                  <a:schemeClr val="tx2"/>
                </a:solidFill>
                <a:latin typeface="Calibri" pitchFamily="34" charset="0"/>
              </a:rPr>
              <a:t>(x² + 4x + 4) / (x² - 4) = (x + 2)(x + 2)/(x + 2)(x – 2) = (x + 2)/(x – 2)</a:t>
            </a:r>
          </a:p>
          <a:p>
            <a:pPr lvl="2" eaLnBrk="1" hangingPunct="1"/>
            <a:r>
              <a:rPr lang="en-US" sz="2000" b="1" smtClean="0">
                <a:solidFill>
                  <a:schemeClr val="tx2"/>
                </a:solidFill>
                <a:latin typeface="Calibri" pitchFamily="34" charset="0"/>
              </a:rPr>
              <a:t>Attention: you can only simplify the equation above if you know that x ≠ 2. Otherwise, the equation is undefined</a:t>
            </a:r>
          </a:p>
          <a:p>
            <a:pPr lvl="1" eaLnBrk="1" hangingPunct="1"/>
            <a:endParaRPr lang="en-US" b="1" smtClean="0">
              <a:solidFill>
                <a:schemeClr val="tx2"/>
              </a:solidFill>
              <a:latin typeface="Calibri" pitchFamily="34" charset="0"/>
            </a:endParaRPr>
          </a:p>
          <a:p>
            <a:pPr lvl="1" eaLnBrk="1" hangingPunct="1"/>
            <a:r>
              <a:rPr lang="en-US" sz="2400" b="1" smtClean="0">
                <a:solidFill>
                  <a:schemeClr val="tx2"/>
                </a:solidFill>
                <a:latin typeface="Calibri" pitchFamily="34" charset="0"/>
              </a:rPr>
              <a:t>Formulas</a:t>
            </a:r>
          </a:p>
          <a:p>
            <a:pPr lvl="2" eaLnBrk="1" hangingPunct="1"/>
            <a:r>
              <a:rPr lang="en-US" sz="2000" b="1" smtClean="0">
                <a:solidFill>
                  <a:schemeClr val="tx2"/>
                </a:solidFill>
                <a:latin typeface="Calibri" pitchFamily="34" charset="0"/>
              </a:rPr>
              <a:t>Plug-in Formulas</a:t>
            </a:r>
          </a:p>
          <a:p>
            <a:pPr lvl="2" eaLnBrk="1" hangingPunct="1"/>
            <a:r>
              <a:rPr lang="en-US" sz="2000" smtClean="0">
                <a:solidFill>
                  <a:schemeClr val="tx2"/>
                </a:solidFill>
                <a:latin typeface="Calibri" pitchFamily="34" charset="0"/>
              </a:rPr>
              <a:t>GMAT may give you a strange formula and ask you for the result by giving you the values of all variables. </a:t>
            </a:r>
            <a:r>
              <a:rPr lang="en-US" sz="2000" b="1" smtClean="0">
                <a:solidFill>
                  <a:schemeClr val="tx2"/>
                </a:solidFill>
                <a:latin typeface="Calibri" pitchFamily="34" charset="0"/>
              </a:rPr>
              <a:t>These problems are just a matter of careful computation.</a:t>
            </a:r>
          </a:p>
          <a:p>
            <a:pPr lvl="2" eaLnBrk="1" hangingPunct="1"/>
            <a:endParaRPr lang="en-US" sz="2000" b="1" u="sng"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4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Formulas</a:t>
            </a:r>
          </a:p>
        </p:txBody>
      </p:sp>
      <p:sp>
        <p:nvSpPr>
          <p:cNvPr id="38915"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Formulas</a:t>
            </a:r>
          </a:p>
          <a:p>
            <a:pPr lvl="2" eaLnBrk="1" hangingPunct="1"/>
            <a:r>
              <a:rPr lang="en-US" sz="2000" b="1" smtClean="0">
                <a:solidFill>
                  <a:schemeClr val="tx2"/>
                </a:solidFill>
                <a:latin typeface="Calibri" pitchFamily="34" charset="0"/>
              </a:rPr>
              <a:t>Strange symbol formulas</a:t>
            </a:r>
          </a:p>
          <a:p>
            <a:pPr lvl="2" eaLnBrk="1" hangingPunct="1"/>
            <a:r>
              <a:rPr lang="en-US" sz="2000" smtClean="0">
                <a:solidFill>
                  <a:schemeClr val="tx2"/>
                </a:solidFill>
                <a:latin typeface="Calibri" pitchFamily="34" charset="0"/>
              </a:rPr>
              <a:t>The symbol is irrelevant. Just follow each step of the procedure.</a:t>
            </a:r>
          </a:p>
          <a:p>
            <a:pPr lvl="2" eaLnBrk="1" hangingPunct="1"/>
            <a:r>
              <a:rPr lang="en-US" sz="2000" smtClean="0">
                <a:solidFill>
                  <a:schemeClr val="tx2"/>
                </a:solidFill>
                <a:latin typeface="Calibri" pitchFamily="34" charset="0"/>
              </a:rPr>
              <a:t>Example: if x @ y = x² + y² - xy, what is 3 @ 4?</a:t>
            </a:r>
          </a:p>
          <a:p>
            <a:pPr lvl="2" eaLnBrk="1" hangingPunct="1"/>
            <a:r>
              <a:rPr lang="en-US" sz="2000" b="1" smtClean="0">
                <a:solidFill>
                  <a:schemeClr val="tx2"/>
                </a:solidFill>
                <a:latin typeface="Calibri" pitchFamily="34" charset="0"/>
              </a:rPr>
              <a:t>Just replace: 3² + 4² - 3.4 = 25 – 12 = 13</a:t>
            </a:r>
          </a:p>
          <a:p>
            <a:pPr lvl="2" eaLnBrk="1" hangingPunct="1"/>
            <a:r>
              <a:rPr lang="en-US" sz="2000" smtClean="0">
                <a:solidFill>
                  <a:schemeClr val="tx2"/>
                </a:solidFill>
                <a:latin typeface="Calibri" pitchFamily="34" charset="0"/>
              </a:rPr>
              <a:t>Example: x¥ is defined as the product of all integers smaller than x but greater than zero. </a:t>
            </a:r>
            <a:r>
              <a:rPr lang="en-US" sz="2000" b="1" smtClean="0">
                <a:solidFill>
                  <a:schemeClr val="tx2"/>
                </a:solidFill>
                <a:latin typeface="Calibri" pitchFamily="34" charset="0"/>
              </a:rPr>
              <a:t>This equals (x-1)!</a:t>
            </a:r>
          </a:p>
          <a:p>
            <a:pPr lvl="2" eaLnBrk="1" hangingPunct="1"/>
            <a:r>
              <a:rPr lang="en-US" sz="2000" b="1" smtClean="0">
                <a:solidFill>
                  <a:schemeClr val="tx2"/>
                </a:solidFill>
                <a:latin typeface="Calibri" pitchFamily="34" charset="0"/>
              </a:rPr>
              <a:t>Formulas with unspecified amounts</a:t>
            </a:r>
          </a:p>
          <a:p>
            <a:pPr lvl="2" eaLnBrk="1" hangingPunct="1"/>
            <a:r>
              <a:rPr lang="en-US" sz="2000" smtClean="0">
                <a:solidFill>
                  <a:schemeClr val="tx2"/>
                </a:solidFill>
                <a:latin typeface="Calibri" pitchFamily="34" charset="0"/>
              </a:rPr>
              <a:t>Example: if the side of a cube is decreased by 2/3, by what percentage will the volume decrease?</a:t>
            </a:r>
          </a:p>
          <a:p>
            <a:pPr lvl="2" eaLnBrk="1" hangingPunct="1"/>
            <a:r>
              <a:rPr lang="en-US" sz="2000" b="1" smtClean="0">
                <a:solidFill>
                  <a:schemeClr val="tx2"/>
                </a:solidFill>
                <a:latin typeface="Calibri" pitchFamily="34" charset="0"/>
              </a:rPr>
              <a:t>For those problems, pick numbers. Since 3³ = 27 and 1³ = 1, the percentage of decrease is 26/27, which is 96,3%</a:t>
            </a: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4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Formulas</a:t>
            </a:r>
          </a:p>
        </p:txBody>
      </p:sp>
      <p:sp>
        <p:nvSpPr>
          <p:cNvPr id="39939"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Sequence Formulas</a:t>
            </a:r>
          </a:p>
          <a:p>
            <a:pPr lvl="2" eaLnBrk="1" hangingPunct="1"/>
            <a:r>
              <a:rPr lang="en-US" sz="2000" smtClean="0">
                <a:solidFill>
                  <a:schemeClr val="tx2"/>
                </a:solidFill>
                <a:latin typeface="Calibri" pitchFamily="34" charset="0"/>
              </a:rPr>
              <a:t>You must be given the rule in order to find a number in a sequence. Having two terms of the sequence is not enough.</a:t>
            </a:r>
          </a:p>
          <a:p>
            <a:pPr lvl="2" eaLnBrk="1" hangingPunct="1"/>
            <a:r>
              <a:rPr lang="en-US" sz="2000" smtClean="0">
                <a:solidFill>
                  <a:schemeClr val="tx2"/>
                </a:solidFill>
                <a:latin typeface="Calibri" pitchFamily="34" charset="0"/>
              </a:rPr>
              <a:t>Linear sequences are also called arithmetic sequences. In those, the difference between two terms is constant. </a:t>
            </a:r>
            <a:r>
              <a:rPr lang="en-US" sz="2000" b="1" u="sng" smtClean="0">
                <a:solidFill>
                  <a:schemeClr val="tx2"/>
                </a:solidFill>
                <a:latin typeface="Calibri" pitchFamily="34" charset="0"/>
              </a:rPr>
              <a:t>S = kn + x</a:t>
            </a:r>
          </a:p>
          <a:p>
            <a:pPr lvl="2" eaLnBrk="1" hangingPunct="1"/>
            <a:r>
              <a:rPr lang="en-US" sz="2000" smtClean="0">
                <a:solidFill>
                  <a:schemeClr val="tx2"/>
                </a:solidFill>
                <a:latin typeface="Calibri" pitchFamily="34" charset="0"/>
              </a:rPr>
              <a:t>Exponential sequences: </a:t>
            </a:r>
            <a:r>
              <a:rPr lang="en-US" sz="2000" b="1" u="sng" smtClean="0">
                <a:solidFill>
                  <a:schemeClr val="tx2"/>
                </a:solidFill>
                <a:latin typeface="Calibri" pitchFamily="34" charset="0"/>
              </a:rPr>
              <a:t>S = x(k</a:t>
            </a:r>
            <a:r>
              <a:rPr lang="en-US" sz="2000" b="1" u="sng" baseline="30000" smtClean="0">
                <a:solidFill>
                  <a:schemeClr val="tx2"/>
                </a:solidFill>
                <a:latin typeface="Calibri" pitchFamily="34" charset="0"/>
              </a:rPr>
              <a:t>n</a:t>
            </a:r>
            <a:r>
              <a:rPr lang="en-US" sz="2000" b="1" u="sng" smtClean="0">
                <a:solidFill>
                  <a:schemeClr val="tx2"/>
                </a:solidFill>
                <a:latin typeface="Calibri" pitchFamily="34" charset="0"/>
              </a:rPr>
              <a:t>)</a:t>
            </a:r>
          </a:p>
          <a:p>
            <a:pPr lvl="2" eaLnBrk="1" hangingPunct="1"/>
            <a:r>
              <a:rPr lang="en-US" sz="2000" b="1" smtClean="0">
                <a:solidFill>
                  <a:schemeClr val="tx2"/>
                </a:solidFill>
                <a:latin typeface="Calibri" pitchFamily="34" charset="0"/>
              </a:rPr>
              <a:t>If you are given that the first two terms of a sequence are 20 and 200, you know that k = 200/20 = 10. So, replacing: S = x.10</a:t>
            </a:r>
            <a:r>
              <a:rPr lang="en-US" sz="2000" b="1" baseline="30000" smtClean="0">
                <a:solidFill>
                  <a:schemeClr val="tx2"/>
                </a:solidFill>
                <a:latin typeface="Calibri" pitchFamily="34" charset="0"/>
              </a:rPr>
              <a:t>n</a:t>
            </a:r>
            <a:r>
              <a:rPr lang="en-US" sz="2000" b="1" smtClean="0">
                <a:solidFill>
                  <a:schemeClr val="tx2"/>
                </a:solidFill>
                <a:latin typeface="Calibri" pitchFamily="34" charset="0"/>
              </a:rPr>
              <a:t>. Now, you can find x: 20 = x.10¹, so x = 2, and the sequence is 2.10</a:t>
            </a:r>
            <a:r>
              <a:rPr lang="en-US" sz="2000" b="1" baseline="30000" smtClean="0">
                <a:solidFill>
                  <a:schemeClr val="tx2"/>
                </a:solidFill>
                <a:latin typeface="Calibri" pitchFamily="34" charset="0"/>
              </a:rPr>
              <a:t>n</a:t>
            </a:r>
          </a:p>
          <a:p>
            <a:pPr lvl="2" eaLnBrk="1" hangingPunct="1"/>
            <a:r>
              <a:rPr lang="en-US" sz="2000" smtClean="0">
                <a:solidFill>
                  <a:schemeClr val="tx2"/>
                </a:solidFill>
                <a:latin typeface="Calibri" pitchFamily="34" charset="0"/>
              </a:rPr>
              <a:t>Other sequence problems: If each number in a sequence is 3 more than the previous and 6</a:t>
            </a:r>
            <a:r>
              <a:rPr lang="en-US" sz="2000" baseline="30000" smtClean="0">
                <a:solidFill>
                  <a:schemeClr val="tx2"/>
                </a:solidFill>
                <a:latin typeface="Calibri" pitchFamily="34" charset="0"/>
              </a:rPr>
              <a:t>th</a:t>
            </a:r>
            <a:r>
              <a:rPr lang="en-US" sz="2000" smtClean="0">
                <a:solidFill>
                  <a:schemeClr val="tx2"/>
                </a:solidFill>
                <a:latin typeface="Calibri" pitchFamily="34" charset="0"/>
              </a:rPr>
              <a:t> number is 32, what is the 100</a:t>
            </a:r>
            <a:r>
              <a:rPr lang="en-US" sz="2000" baseline="30000" smtClean="0">
                <a:solidFill>
                  <a:schemeClr val="tx2"/>
                </a:solidFill>
                <a:latin typeface="Calibri" pitchFamily="34" charset="0"/>
              </a:rPr>
              <a:t>th</a:t>
            </a:r>
            <a:r>
              <a:rPr lang="en-US" sz="2000" smtClean="0">
                <a:solidFill>
                  <a:schemeClr val="tx2"/>
                </a:solidFill>
                <a:latin typeface="Calibri" pitchFamily="34" charset="0"/>
              </a:rPr>
              <a:t>?</a:t>
            </a:r>
          </a:p>
          <a:p>
            <a:pPr lvl="2" eaLnBrk="1" hangingPunct="1"/>
            <a:r>
              <a:rPr lang="en-US" sz="2000" smtClean="0">
                <a:solidFill>
                  <a:schemeClr val="tx2"/>
                </a:solidFill>
                <a:latin typeface="Calibri" pitchFamily="34" charset="0"/>
              </a:rPr>
              <a:t>We know that we have 94 jumps of 3 between the 6</a:t>
            </a:r>
            <a:r>
              <a:rPr lang="en-US" sz="2000" baseline="30000" smtClean="0">
                <a:solidFill>
                  <a:schemeClr val="tx2"/>
                </a:solidFill>
                <a:latin typeface="Calibri" pitchFamily="34" charset="0"/>
              </a:rPr>
              <a:t>th</a:t>
            </a:r>
            <a:r>
              <a:rPr lang="en-US" sz="2000" smtClean="0">
                <a:solidFill>
                  <a:schemeClr val="tx2"/>
                </a:solidFill>
                <a:latin typeface="Calibri" pitchFamily="34" charset="0"/>
              </a:rPr>
              <a:t> and the 100</a:t>
            </a:r>
            <a:r>
              <a:rPr lang="en-US" sz="2000" baseline="30000" smtClean="0">
                <a:solidFill>
                  <a:schemeClr val="tx2"/>
                </a:solidFill>
                <a:latin typeface="Calibri" pitchFamily="34" charset="0"/>
              </a:rPr>
              <a:t>th</a:t>
            </a:r>
            <a:r>
              <a:rPr lang="en-US" sz="2000" smtClean="0">
                <a:solidFill>
                  <a:schemeClr val="tx2"/>
                </a:solidFill>
                <a:latin typeface="Calibri" pitchFamily="34" charset="0"/>
              </a:rPr>
              <a:t>, so the answer is: </a:t>
            </a:r>
            <a:r>
              <a:rPr lang="en-US" sz="2000" b="1" u="sng" smtClean="0">
                <a:solidFill>
                  <a:schemeClr val="tx2"/>
                </a:solidFill>
                <a:latin typeface="Calibri" pitchFamily="34" charset="0"/>
              </a:rPr>
              <a:t>94.3 + 32</a:t>
            </a:r>
          </a:p>
          <a:p>
            <a:pPr lvl="2" eaLnBrk="1" hangingPunct="1"/>
            <a:r>
              <a:rPr lang="en-US" sz="2000" smtClean="0">
                <a:solidFill>
                  <a:schemeClr val="tx2"/>
                </a:solidFill>
                <a:latin typeface="Calibri" pitchFamily="34" charset="0"/>
              </a:rPr>
              <a:t>Sequences and patterns: If S</a:t>
            </a:r>
            <a:r>
              <a:rPr lang="en-US" sz="2000" baseline="-25000" smtClean="0">
                <a:solidFill>
                  <a:schemeClr val="tx2"/>
                </a:solidFill>
                <a:latin typeface="Calibri" pitchFamily="34" charset="0"/>
              </a:rPr>
              <a:t>n</a:t>
            </a:r>
            <a:r>
              <a:rPr lang="en-US" sz="2000" smtClean="0">
                <a:solidFill>
                  <a:schemeClr val="tx2"/>
                </a:solidFill>
                <a:latin typeface="Calibri" pitchFamily="34" charset="0"/>
              </a:rPr>
              <a:t> = 3</a:t>
            </a:r>
            <a:r>
              <a:rPr lang="en-US" sz="2000" baseline="30000" smtClean="0">
                <a:solidFill>
                  <a:schemeClr val="tx2"/>
                </a:solidFill>
                <a:latin typeface="Calibri" pitchFamily="34" charset="0"/>
              </a:rPr>
              <a:t>n</a:t>
            </a:r>
            <a:r>
              <a:rPr lang="en-US" sz="2000" smtClean="0">
                <a:solidFill>
                  <a:schemeClr val="tx2"/>
                </a:solidFill>
                <a:latin typeface="Calibri" pitchFamily="34" charset="0"/>
              </a:rPr>
              <a:t>, what is the units digit for S</a:t>
            </a:r>
            <a:r>
              <a:rPr lang="en-US" sz="2000" baseline="-25000" smtClean="0">
                <a:solidFill>
                  <a:schemeClr val="tx2"/>
                </a:solidFill>
                <a:latin typeface="Calibri" pitchFamily="34" charset="0"/>
              </a:rPr>
              <a:t>65</a:t>
            </a:r>
            <a:r>
              <a:rPr lang="en-US" sz="2000" smtClean="0">
                <a:solidFill>
                  <a:schemeClr val="tx2"/>
                </a:solidFill>
                <a:latin typeface="Calibri" pitchFamily="34" charset="0"/>
              </a:rPr>
              <a:t>?</a:t>
            </a:r>
          </a:p>
          <a:p>
            <a:pPr lvl="2" eaLnBrk="1" hangingPunct="1"/>
            <a:r>
              <a:rPr lang="en-US" sz="1600" b="1" smtClean="0">
                <a:solidFill>
                  <a:schemeClr val="tx2"/>
                </a:solidFill>
                <a:latin typeface="Calibri" pitchFamily="34" charset="0"/>
              </a:rPr>
              <a:t>There is a pattern: 3¹ = 3, 3² = 9, 3³ = 27, 3</a:t>
            </a:r>
            <a:r>
              <a:rPr lang="en-US" sz="1600" b="1" baseline="30000" smtClean="0">
                <a:solidFill>
                  <a:schemeClr val="tx2"/>
                </a:solidFill>
                <a:latin typeface="Calibri" pitchFamily="34" charset="0"/>
              </a:rPr>
              <a:t>4</a:t>
            </a:r>
            <a:r>
              <a:rPr lang="en-US" sz="1600" b="1" smtClean="0">
                <a:solidFill>
                  <a:schemeClr val="tx2"/>
                </a:solidFill>
                <a:latin typeface="Calibri" pitchFamily="34" charset="0"/>
              </a:rPr>
              <a:t> = 81, 3</a:t>
            </a:r>
            <a:r>
              <a:rPr lang="en-US" sz="1600" b="1" baseline="30000" smtClean="0">
                <a:solidFill>
                  <a:schemeClr val="tx2"/>
                </a:solidFill>
                <a:latin typeface="Calibri" pitchFamily="34" charset="0"/>
              </a:rPr>
              <a:t>5</a:t>
            </a:r>
            <a:r>
              <a:rPr lang="en-US" sz="1600" b="1" smtClean="0">
                <a:solidFill>
                  <a:schemeClr val="tx2"/>
                </a:solidFill>
                <a:latin typeface="Calibri" pitchFamily="34" charset="0"/>
              </a:rPr>
              <a:t> = 243. So, the units digit for 365 will be 3 again (64 is a multiple of 4)</a:t>
            </a:r>
            <a:endParaRPr lang="en-US" sz="1600" b="1" baseline="30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4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Functions</a:t>
            </a:r>
          </a:p>
        </p:txBody>
      </p:sp>
      <p:sp>
        <p:nvSpPr>
          <p:cNvPr id="40963"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Functions</a:t>
            </a:r>
          </a:p>
          <a:p>
            <a:pPr lvl="2" eaLnBrk="1" hangingPunct="1"/>
            <a:r>
              <a:rPr lang="en-US" sz="2000" b="1" smtClean="0">
                <a:solidFill>
                  <a:schemeClr val="tx2"/>
                </a:solidFill>
                <a:latin typeface="Calibri" pitchFamily="34" charset="0"/>
              </a:rPr>
              <a:t>Compound Functions</a:t>
            </a:r>
          </a:p>
          <a:p>
            <a:pPr lvl="2" eaLnBrk="1" hangingPunct="1"/>
            <a:r>
              <a:rPr lang="en-US" sz="2000" b="1" smtClean="0">
                <a:solidFill>
                  <a:schemeClr val="tx2"/>
                </a:solidFill>
                <a:latin typeface="Calibri" pitchFamily="34" charset="0"/>
              </a:rPr>
              <a:t>If f(x) = x³ + √x and g(x) = 4x – 3, what is f(g(3))?</a:t>
            </a:r>
          </a:p>
          <a:p>
            <a:pPr lvl="2" eaLnBrk="1" hangingPunct="1"/>
            <a:r>
              <a:rPr lang="en-US" sz="2000" smtClean="0">
                <a:solidFill>
                  <a:schemeClr val="tx2"/>
                </a:solidFill>
                <a:latin typeface="Calibri" pitchFamily="34" charset="0"/>
              </a:rPr>
              <a:t>First, solve g(3): 4.3 – 3 = 9. Now, plug-in 9 on f(x): 9³ + √9 = 729 + 3</a:t>
            </a:r>
          </a:p>
          <a:p>
            <a:pPr lvl="2" eaLnBrk="1" hangingPunct="1"/>
            <a:r>
              <a:rPr lang="en-US" sz="2000" b="1" smtClean="0">
                <a:solidFill>
                  <a:schemeClr val="tx2"/>
                </a:solidFill>
                <a:latin typeface="Calibri" pitchFamily="34" charset="0"/>
              </a:rPr>
              <a:t>If f(x) = x³ + 1 and g(x) = 2x, for what value f(g(x)) = g(f(x))?</a:t>
            </a:r>
          </a:p>
          <a:p>
            <a:pPr lvl="2" eaLnBrk="1" hangingPunct="1"/>
            <a:r>
              <a:rPr lang="en-US" sz="2000" smtClean="0">
                <a:solidFill>
                  <a:schemeClr val="tx2"/>
                </a:solidFill>
                <a:latin typeface="Calibri" pitchFamily="34" charset="0"/>
              </a:rPr>
              <a:t>f(2x) = g(x³ + 1) = (2x)³ + 1 = 2(x³ + 1) = 8x³ + 1 = 2x³ + 2 </a:t>
            </a:r>
            <a:r>
              <a:rPr lang="en-US" sz="2000" smtClean="0">
                <a:solidFill>
                  <a:schemeClr val="tx2"/>
                </a:solidFill>
                <a:latin typeface="Calibri" pitchFamily="34" charset="0"/>
                <a:sym typeface="Wingdings" pitchFamily="2" charset="2"/>
              </a:rPr>
              <a:t></a:t>
            </a:r>
            <a:r>
              <a:rPr lang="en-US" sz="2000" smtClean="0">
                <a:solidFill>
                  <a:schemeClr val="tx2"/>
                </a:solidFill>
                <a:latin typeface="Calibri" pitchFamily="34" charset="0"/>
              </a:rPr>
              <a:t> </a:t>
            </a:r>
            <a:r>
              <a:rPr lang="en-US" sz="2000" b="1" u="sng" smtClean="0">
                <a:solidFill>
                  <a:schemeClr val="tx2"/>
                </a:solidFill>
                <a:latin typeface="Calibri" pitchFamily="34" charset="0"/>
              </a:rPr>
              <a:t>x³ = 1/6</a:t>
            </a:r>
          </a:p>
          <a:p>
            <a:pPr lvl="2" eaLnBrk="1" hangingPunct="1"/>
            <a:r>
              <a:rPr lang="en-US" sz="2000" b="1" smtClean="0">
                <a:solidFill>
                  <a:schemeClr val="tx2"/>
                </a:solidFill>
                <a:latin typeface="Calibri" pitchFamily="34" charset="0"/>
              </a:rPr>
              <a:t>Proportional and inversely proportional functions</a:t>
            </a:r>
          </a:p>
          <a:p>
            <a:pPr lvl="2" eaLnBrk="1" hangingPunct="1"/>
            <a:r>
              <a:rPr lang="en-US" sz="2000" smtClean="0">
                <a:solidFill>
                  <a:schemeClr val="tx2"/>
                </a:solidFill>
                <a:latin typeface="Calibri" pitchFamily="34" charset="0"/>
              </a:rPr>
              <a:t>For direct proportionality, set up ratios for the “before case” and the “after case” and equal them (regra de 3). </a:t>
            </a:r>
            <a:r>
              <a:rPr lang="en-US" sz="2000" b="1" smtClean="0">
                <a:solidFill>
                  <a:schemeClr val="tx2"/>
                </a:solidFill>
                <a:latin typeface="Calibri" pitchFamily="34" charset="0"/>
              </a:rPr>
              <a:t>The proportionality is defined by </a:t>
            </a:r>
            <a:r>
              <a:rPr lang="en-US" sz="2000" b="1" u="sng" smtClean="0">
                <a:solidFill>
                  <a:schemeClr val="tx2"/>
                </a:solidFill>
                <a:latin typeface="Calibri" pitchFamily="34" charset="0"/>
              </a:rPr>
              <a:t>y = kx</a:t>
            </a:r>
            <a:r>
              <a:rPr lang="en-US" sz="2000" b="1" smtClean="0">
                <a:solidFill>
                  <a:schemeClr val="tx2"/>
                </a:solidFill>
                <a:latin typeface="Calibri" pitchFamily="34" charset="0"/>
              </a:rPr>
              <a:t>, where k is the proportionality constant.</a:t>
            </a:r>
          </a:p>
          <a:p>
            <a:pPr lvl="2" eaLnBrk="1" hangingPunct="1"/>
            <a:r>
              <a:rPr lang="en-US" sz="2000" smtClean="0">
                <a:solidFill>
                  <a:schemeClr val="tx2"/>
                </a:solidFill>
                <a:latin typeface="Calibri" pitchFamily="34" charset="0"/>
              </a:rPr>
              <a:t>For inverse proportionality, set up products for the “before” and “after” cases and equal them. The inverse prop. formula is </a:t>
            </a:r>
            <a:r>
              <a:rPr lang="en-US" sz="2000" b="1" u="sng" smtClean="0">
                <a:solidFill>
                  <a:schemeClr val="tx2"/>
                </a:solidFill>
                <a:latin typeface="Calibri" pitchFamily="34" charset="0"/>
              </a:rPr>
              <a:t>y = k/x</a:t>
            </a:r>
          </a:p>
          <a:p>
            <a:pPr lvl="2" eaLnBrk="1" hangingPunct="1"/>
            <a:r>
              <a:rPr lang="en-US" sz="1900" smtClean="0">
                <a:solidFill>
                  <a:schemeClr val="tx2"/>
                </a:solidFill>
                <a:latin typeface="Calibri" pitchFamily="34" charset="0"/>
              </a:rPr>
              <a:t>Example: amount of current and resistance are inversely proportional. If current was 4 amperes and resistance is cut to one-third the original, what will be the current? </a:t>
            </a:r>
            <a:r>
              <a:rPr lang="en-US" sz="1900" b="1" u="sng" smtClean="0">
                <a:solidFill>
                  <a:schemeClr val="tx2"/>
                </a:solidFill>
                <a:latin typeface="Calibri" pitchFamily="34" charset="0"/>
              </a:rPr>
              <a:t>x1y1 = x2y2</a:t>
            </a:r>
            <a:r>
              <a:rPr lang="en-US" sz="1900" b="1" smtClean="0">
                <a:solidFill>
                  <a:schemeClr val="tx2"/>
                </a:solidFill>
                <a:latin typeface="Calibri" pitchFamily="34" charset="0"/>
              </a:rPr>
              <a:t> – 3.4 = 1.x </a:t>
            </a:r>
            <a:r>
              <a:rPr lang="en-US" sz="1900" b="1" smtClean="0">
                <a:solidFill>
                  <a:schemeClr val="tx2"/>
                </a:solidFill>
                <a:latin typeface="Calibri" pitchFamily="34" charset="0"/>
                <a:sym typeface="Wingdings" pitchFamily="2" charset="2"/>
              </a:rPr>
              <a:t> x = 12</a:t>
            </a:r>
            <a:endParaRPr lang="en-US" sz="1900" b="1" smtClean="0">
              <a:solidFill>
                <a:schemeClr val="tx2"/>
              </a:solidFill>
              <a:latin typeface="Calibri" pitchFamily="34" charset="0"/>
            </a:endParaRPr>
          </a:p>
          <a:p>
            <a:pPr lvl="2" eaLnBrk="1" hangingPunct="1"/>
            <a:endParaRPr lang="en-US" sz="1600" b="1" u="sng"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4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Functions / Inequalities</a:t>
            </a:r>
          </a:p>
        </p:txBody>
      </p:sp>
      <p:sp>
        <p:nvSpPr>
          <p:cNvPr id="41987"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Linear Growth or decay</a:t>
            </a:r>
          </a:p>
          <a:p>
            <a:pPr lvl="2" eaLnBrk="1" hangingPunct="1"/>
            <a:r>
              <a:rPr lang="en-US" sz="2000" b="1" smtClean="0">
                <a:solidFill>
                  <a:schemeClr val="tx2"/>
                </a:solidFill>
                <a:latin typeface="Calibri" pitchFamily="34" charset="0"/>
              </a:rPr>
              <a:t>They are defined by the function </a:t>
            </a:r>
            <a:r>
              <a:rPr lang="en-US" sz="2000" b="1" u="sng" smtClean="0">
                <a:solidFill>
                  <a:schemeClr val="tx2"/>
                </a:solidFill>
                <a:latin typeface="Calibri" pitchFamily="34" charset="0"/>
              </a:rPr>
              <a:t>y = mx + b</a:t>
            </a:r>
            <a:r>
              <a:rPr lang="en-US" sz="2000" b="1" smtClean="0">
                <a:solidFill>
                  <a:schemeClr val="tx2"/>
                </a:solidFill>
                <a:latin typeface="Calibri" pitchFamily="34" charset="0"/>
              </a:rPr>
              <a:t>. m is the constant rate at which the quantity grows. b is the quantity at time zero.</a:t>
            </a:r>
          </a:p>
          <a:p>
            <a:pPr lvl="2" eaLnBrk="1" hangingPunct="1"/>
            <a:r>
              <a:rPr lang="en-US" sz="2000" smtClean="0">
                <a:solidFill>
                  <a:schemeClr val="tx2"/>
                </a:solidFill>
                <a:latin typeface="Calibri" pitchFamily="34" charset="0"/>
              </a:rPr>
              <a:t>Example: a baby weighs 9 pounds at birth and gains 1.2 pounds per month. The function of his weight is: </a:t>
            </a:r>
            <a:r>
              <a:rPr lang="en-US" sz="2000" b="1" u="sng" smtClean="0">
                <a:solidFill>
                  <a:schemeClr val="tx2"/>
                </a:solidFill>
                <a:latin typeface="Calibri" pitchFamily="34" charset="0"/>
              </a:rPr>
              <a:t>w = 1.2t + 9</a:t>
            </a:r>
            <a:r>
              <a:rPr lang="en-US" sz="2000" smtClean="0">
                <a:solidFill>
                  <a:schemeClr val="tx2"/>
                </a:solidFill>
                <a:latin typeface="Calibri" pitchFamily="34" charset="0"/>
              </a:rPr>
              <a:t> (t = nº of months)</a:t>
            </a:r>
          </a:p>
          <a:p>
            <a:pPr lvl="1" eaLnBrk="1" hangingPunct="1"/>
            <a:r>
              <a:rPr lang="en-US" sz="2400" b="1" smtClean="0">
                <a:solidFill>
                  <a:schemeClr val="tx2"/>
                </a:solidFill>
                <a:latin typeface="Calibri" pitchFamily="34" charset="0"/>
              </a:rPr>
              <a:t>Inequalities</a:t>
            </a:r>
          </a:p>
          <a:p>
            <a:pPr lvl="2" eaLnBrk="1" hangingPunct="1"/>
            <a:r>
              <a:rPr lang="en-US" sz="2000" smtClean="0">
                <a:solidFill>
                  <a:schemeClr val="tx2"/>
                </a:solidFill>
                <a:latin typeface="Calibri" pitchFamily="34" charset="0"/>
              </a:rPr>
              <a:t>If you multiply or divide an inequality by a negative number, you have to flip the inequality sign.</a:t>
            </a:r>
          </a:p>
          <a:p>
            <a:pPr lvl="2" eaLnBrk="1" hangingPunct="1"/>
            <a:r>
              <a:rPr lang="en-US" sz="2000" b="1" smtClean="0">
                <a:solidFill>
                  <a:schemeClr val="tx2"/>
                </a:solidFill>
                <a:latin typeface="Calibri" pitchFamily="34" charset="0"/>
              </a:rPr>
              <a:t>You cannot multiply or divide an inequality by a variable, unless you know the sign of the variable. The reason is you wouldn’t be able to know whether you have to change the inequality sign.</a:t>
            </a:r>
          </a:p>
          <a:p>
            <a:pPr lvl="1" eaLnBrk="1" hangingPunct="1"/>
            <a:r>
              <a:rPr lang="en-US" sz="2400" b="1" smtClean="0">
                <a:solidFill>
                  <a:schemeClr val="tx2"/>
                </a:solidFill>
                <a:latin typeface="Calibri" pitchFamily="34" charset="0"/>
              </a:rPr>
              <a:t>Combining Inequalities</a:t>
            </a:r>
          </a:p>
          <a:p>
            <a:pPr lvl="2" eaLnBrk="1" hangingPunct="1"/>
            <a:r>
              <a:rPr lang="en-US" sz="2000" b="1" smtClean="0">
                <a:solidFill>
                  <a:schemeClr val="tx2"/>
                </a:solidFill>
                <a:latin typeface="Calibri" pitchFamily="34" charset="0"/>
              </a:rPr>
              <a:t>Example: x &gt; 8, x &lt; 17, x + 5 &lt; 19</a:t>
            </a:r>
          </a:p>
          <a:p>
            <a:pPr lvl="2" eaLnBrk="1" hangingPunct="1"/>
            <a:r>
              <a:rPr lang="en-US" sz="2000" b="1" smtClean="0">
                <a:solidFill>
                  <a:schemeClr val="tx2"/>
                </a:solidFill>
                <a:latin typeface="Calibri" pitchFamily="34" charset="0"/>
              </a:rPr>
              <a:t>(1) Solve any inequality that needs to be solved: x + 5 &lt; 19 = x &lt; 14</a:t>
            </a: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2" eaLnBrk="1" hangingPunct="1"/>
            <a:endParaRPr lang="en-US" sz="16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4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Inequalities</a:t>
            </a:r>
          </a:p>
        </p:txBody>
      </p:sp>
      <p:sp>
        <p:nvSpPr>
          <p:cNvPr id="43011" name="Rectangle 3"/>
          <p:cNvSpPr>
            <a:spLocks noGrp="1" noChangeArrowheads="1"/>
          </p:cNvSpPr>
          <p:nvPr>
            <p:ph type="body" idx="1"/>
          </p:nvPr>
        </p:nvSpPr>
        <p:spPr>
          <a:xfrm>
            <a:off x="228600" y="1219200"/>
            <a:ext cx="8305800" cy="5257800"/>
          </a:xfrm>
        </p:spPr>
        <p:txBody>
          <a:bodyPr/>
          <a:lstStyle/>
          <a:p>
            <a:pPr lvl="1" eaLnBrk="1" hangingPunct="1"/>
            <a:r>
              <a:rPr lang="en-US" sz="2400" b="1" smtClean="0">
                <a:solidFill>
                  <a:schemeClr val="tx2"/>
                </a:solidFill>
                <a:latin typeface="Calibri" pitchFamily="34" charset="0"/>
              </a:rPr>
              <a:t>Combining Inequalities</a:t>
            </a:r>
          </a:p>
          <a:p>
            <a:pPr lvl="2" eaLnBrk="1" hangingPunct="1"/>
            <a:r>
              <a:rPr lang="en-US" sz="2000" b="1" smtClean="0">
                <a:solidFill>
                  <a:schemeClr val="tx2"/>
                </a:solidFill>
                <a:latin typeface="Calibri" pitchFamily="34" charset="0"/>
              </a:rPr>
              <a:t>(2) Make all the inequality symbols point in the same direction:</a:t>
            </a:r>
          </a:p>
          <a:p>
            <a:pPr lvl="3" eaLnBrk="1" hangingPunct="1"/>
            <a:r>
              <a:rPr lang="en-US" sz="1600" b="1" smtClean="0">
                <a:solidFill>
                  <a:schemeClr val="tx2"/>
                </a:solidFill>
                <a:latin typeface="Calibri" pitchFamily="34" charset="0"/>
              </a:rPr>
              <a:t>8 &lt; x</a:t>
            </a:r>
          </a:p>
          <a:p>
            <a:pPr lvl="3" eaLnBrk="1" hangingPunct="1"/>
            <a:r>
              <a:rPr lang="en-US" sz="1600" b="1" smtClean="0">
                <a:solidFill>
                  <a:schemeClr val="tx2"/>
                </a:solidFill>
                <a:latin typeface="Calibri" pitchFamily="34" charset="0"/>
              </a:rPr>
              <a:t>x &lt; 17</a:t>
            </a:r>
          </a:p>
          <a:p>
            <a:pPr lvl="3" eaLnBrk="1" hangingPunct="1"/>
            <a:r>
              <a:rPr lang="en-US" sz="1600" b="1" smtClean="0">
                <a:solidFill>
                  <a:schemeClr val="tx2"/>
                </a:solidFill>
                <a:latin typeface="Calibri" pitchFamily="34" charset="0"/>
              </a:rPr>
              <a:t>x &lt; 14</a:t>
            </a:r>
          </a:p>
          <a:p>
            <a:pPr lvl="2" eaLnBrk="1" hangingPunct="1"/>
            <a:r>
              <a:rPr lang="en-US" sz="2000" b="1" smtClean="0">
                <a:solidFill>
                  <a:schemeClr val="tx2"/>
                </a:solidFill>
                <a:latin typeface="Calibri" pitchFamily="34" charset="0"/>
              </a:rPr>
              <a:t>(3) Eliminate the less limiting inequalities:</a:t>
            </a:r>
          </a:p>
          <a:p>
            <a:pPr lvl="3" eaLnBrk="1" hangingPunct="1"/>
            <a:r>
              <a:rPr lang="en-US" sz="1600" b="1" smtClean="0">
                <a:solidFill>
                  <a:schemeClr val="tx2"/>
                </a:solidFill>
                <a:latin typeface="Calibri" pitchFamily="34" charset="0"/>
              </a:rPr>
              <a:t>x &lt; 14 is more limiting than x &lt; 17, so ignore x &lt; 17</a:t>
            </a:r>
          </a:p>
          <a:p>
            <a:pPr lvl="3" eaLnBrk="1" hangingPunct="1"/>
            <a:r>
              <a:rPr lang="en-US" sz="1600" b="1" smtClean="0">
                <a:solidFill>
                  <a:schemeClr val="tx2"/>
                </a:solidFill>
                <a:latin typeface="Calibri" pitchFamily="34" charset="0"/>
              </a:rPr>
              <a:t>The final answer is: 8 &lt; x &lt; 14</a:t>
            </a:r>
          </a:p>
          <a:p>
            <a:pPr lvl="1" eaLnBrk="1" hangingPunct="1"/>
            <a:r>
              <a:rPr lang="en-US" sz="2400" b="1" smtClean="0">
                <a:solidFill>
                  <a:schemeClr val="tx2"/>
                </a:solidFill>
                <a:latin typeface="Calibri" pitchFamily="34" charset="0"/>
              </a:rPr>
              <a:t>Manipulating compound inequalities</a:t>
            </a:r>
          </a:p>
          <a:p>
            <a:pPr lvl="2" eaLnBrk="1" hangingPunct="1"/>
            <a:r>
              <a:rPr lang="en-US" sz="2000" b="1" smtClean="0">
                <a:solidFill>
                  <a:schemeClr val="tx2"/>
                </a:solidFill>
                <a:latin typeface="Calibri" pitchFamily="34" charset="0"/>
              </a:rPr>
              <a:t>If you perform an operation on a compound inequality, be sure you do it on every term.</a:t>
            </a:r>
          </a:p>
          <a:p>
            <a:pPr lvl="1" eaLnBrk="1" hangingPunct="1"/>
            <a:r>
              <a:rPr lang="en-US" sz="2400" b="1" smtClean="0">
                <a:solidFill>
                  <a:schemeClr val="tx2"/>
                </a:solidFill>
                <a:latin typeface="Calibri" pitchFamily="34" charset="0"/>
              </a:rPr>
              <a:t>Combining inequalities</a:t>
            </a:r>
          </a:p>
          <a:p>
            <a:pPr lvl="2" eaLnBrk="1" hangingPunct="1"/>
            <a:r>
              <a:rPr lang="en-US" sz="2000" b="1" smtClean="0">
                <a:solidFill>
                  <a:schemeClr val="tx2"/>
                </a:solidFill>
                <a:latin typeface="Calibri" pitchFamily="34" charset="0"/>
              </a:rPr>
              <a:t>First, make all the inequality signs face the same direction. Them, add them up.</a:t>
            </a:r>
          </a:p>
          <a:p>
            <a:pPr lvl="1" eaLnBrk="1" hangingPunct="1"/>
            <a:endParaRPr lang="en-US" sz="2400" b="1" smtClean="0">
              <a:solidFill>
                <a:schemeClr val="tx2"/>
              </a:solidFill>
              <a:latin typeface="Calibri" pitchFamily="34" charset="0"/>
            </a:endParaRPr>
          </a:p>
          <a:p>
            <a:pPr lvl="2" eaLnBrk="1" hangingPunct="1"/>
            <a:endParaRPr lang="en-US" sz="16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4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Inequalities</a:t>
            </a:r>
          </a:p>
        </p:txBody>
      </p:sp>
      <p:sp>
        <p:nvSpPr>
          <p:cNvPr id="44035"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rPr>
              <a:t>Combining Inequalities</a:t>
            </a:r>
          </a:p>
          <a:p>
            <a:pPr lvl="2" eaLnBrk="1" hangingPunct="1"/>
            <a:r>
              <a:rPr lang="en-US" sz="2000" smtClean="0">
                <a:solidFill>
                  <a:schemeClr val="tx2"/>
                </a:solidFill>
                <a:latin typeface="Calibri" pitchFamily="34" charset="0"/>
              </a:rPr>
              <a:t>Example: Is a + 2b &lt; c + 2d?</a:t>
            </a:r>
          </a:p>
          <a:p>
            <a:pPr lvl="3" eaLnBrk="1" hangingPunct="1"/>
            <a:r>
              <a:rPr lang="en-US" sz="1600" smtClean="0">
                <a:solidFill>
                  <a:schemeClr val="tx2"/>
                </a:solidFill>
                <a:latin typeface="Calibri" pitchFamily="34" charset="0"/>
              </a:rPr>
              <a:t>(1) a &lt; c                     (2) d &gt; b</a:t>
            </a:r>
          </a:p>
          <a:p>
            <a:pPr lvl="2" eaLnBrk="1" hangingPunct="1"/>
            <a:r>
              <a:rPr lang="en-US" sz="2000" smtClean="0">
                <a:solidFill>
                  <a:schemeClr val="tx2"/>
                </a:solidFill>
                <a:latin typeface="Calibri" pitchFamily="34" charset="0"/>
              </a:rPr>
              <a:t>    a             &lt;       c</a:t>
            </a:r>
          </a:p>
          <a:p>
            <a:pPr lvl="2" eaLnBrk="1" hangingPunct="1"/>
            <a:r>
              <a:rPr lang="en-US" sz="2000" smtClean="0">
                <a:solidFill>
                  <a:schemeClr val="tx2"/>
                </a:solidFill>
                <a:latin typeface="Calibri" pitchFamily="34" charset="0"/>
              </a:rPr>
              <a:t>+         b      &lt;                d</a:t>
            </a:r>
          </a:p>
          <a:p>
            <a:pPr lvl="2" eaLnBrk="1" hangingPunct="1"/>
            <a:r>
              <a:rPr lang="en-US" sz="2000" u="sng" smtClean="0">
                <a:solidFill>
                  <a:schemeClr val="tx2"/>
                </a:solidFill>
                <a:latin typeface="Calibri" pitchFamily="34" charset="0"/>
              </a:rPr>
              <a:t>+         b      &lt;                d</a:t>
            </a:r>
          </a:p>
          <a:p>
            <a:pPr lvl="2" eaLnBrk="1" hangingPunct="1"/>
            <a:r>
              <a:rPr lang="en-US" sz="2000" smtClean="0">
                <a:solidFill>
                  <a:schemeClr val="tx2"/>
                </a:solidFill>
                <a:latin typeface="Calibri" pitchFamily="34" charset="0"/>
              </a:rPr>
              <a:t>= a + 2b &lt; c + 2d</a:t>
            </a:r>
          </a:p>
          <a:p>
            <a:pPr lvl="2" eaLnBrk="1" hangingPunct="1"/>
            <a:r>
              <a:rPr lang="en-US" sz="2000" b="1" smtClean="0">
                <a:solidFill>
                  <a:schemeClr val="tx2"/>
                </a:solidFill>
                <a:latin typeface="Calibri" pitchFamily="34" charset="0"/>
              </a:rPr>
              <a:t>You can always add inequalities. However, you can only multiply inequalities if both sides or both inequalities are positive. We can never subtract or divide inequalities!!</a:t>
            </a:r>
          </a:p>
          <a:p>
            <a:pPr lvl="1" eaLnBrk="1" hangingPunct="1"/>
            <a:r>
              <a:rPr lang="en-US" sz="2400" b="1" smtClean="0">
                <a:solidFill>
                  <a:schemeClr val="tx2"/>
                </a:solidFill>
                <a:latin typeface="Calibri" pitchFamily="34" charset="0"/>
              </a:rPr>
              <a:t>Using extreme value: LT and GT</a:t>
            </a:r>
          </a:p>
          <a:p>
            <a:pPr lvl="2" eaLnBrk="1" hangingPunct="1"/>
            <a:r>
              <a:rPr lang="en-US" sz="2000" b="1" smtClean="0">
                <a:solidFill>
                  <a:schemeClr val="tx2"/>
                </a:solidFill>
                <a:latin typeface="Calibri" pitchFamily="34" charset="0"/>
              </a:rPr>
              <a:t>If 2h + 4 &lt; 8 and g + 3h = 15, what is the possible range for g?</a:t>
            </a:r>
          </a:p>
          <a:p>
            <a:pPr lvl="3" eaLnBrk="1" hangingPunct="1"/>
            <a:r>
              <a:rPr lang="en-US" sz="1600" b="1" smtClean="0">
                <a:solidFill>
                  <a:schemeClr val="tx2"/>
                </a:solidFill>
                <a:latin typeface="Calibri" pitchFamily="34" charset="0"/>
              </a:rPr>
              <a:t>Since h&lt;2, let’s say h = LT2 (Less Than 2). </a:t>
            </a:r>
          </a:p>
          <a:p>
            <a:pPr lvl="3" eaLnBrk="1" hangingPunct="1"/>
            <a:r>
              <a:rPr lang="en-US" sz="1600" b="1" smtClean="0">
                <a:solidFill>
                  <a:schemeClr val="tx2"/>
                </a:solidFill>
                <a:latin typeface="Calibri" pitchFamily="34" charset="0"/>
              </a:rPr>
              <a:t>g +  3.LT2 = 15 </a:t>
            </a:r>
            <a:r>
              <a:rPr lang="en-US" sz="1600" b="1" smtClean="0">
                <a:solidFill>
                  <a:schemeClr val="tx2"/>
                </a:solidFill>
                <a:latin typeface="Calibri" pitchFamily="34" charset="0"/>
                <a:sym typeface="Wingdings" pitchFamily="2" charset="2"/>
              </a:rPr>
              <a:t> g = 15 – LT6</a:t>
            </a:r>
          </a:p>
          <a:p>
            <a:pPr lvl="3" eaLnBrk="1" hangingPunct="1"/>
            <a:r>
              <a:rPr lang="en-US" sz="1600" b="1" smtClean="0">
                <a:solidFill>
                  <a:schemeClr val="tx2"/>
                </a:solidFill>
                <a:latin typeface="Calibri" pitchFamily="34" charset="0"/>
                <a:sym typeface="Wingdings" pitchFamily="2" charset="2"/>
              </a:rPr>
              <a:t>g = Greater than 9  g &gt; 9</a:t>
            </a:r>
            <a:endParaRPr lang="en-US" sz="1600" b="1" smtClean="0">
              <a:solidFill>
                <a:schemeClr val="tx2"/>
              </a:solidFill>
              <a:latin typeface="Calibri" pitchFamily="34" charset="0"/>
            </a:endParaRPr>
          </a:p>
          <a:p>
            <a:pPr lvl="2" eaLnBrk="1" hangingPunct="1"/>
            <a:endParaRPr lang="en-US" sz="1600" smtClean="0">
              <a:solidFill>
                <a:schemeClr val="tx2"/>
              </a:solidFill>
              <a:latin typeface="Calibri" pitchFamily="34" charset="0"/>
            </a:endParaRPr>
          </a:p>
          <a:p>
            <a:pPr lvl="2" eaLnBrk="1" hangingPunct="1"/>
            <a:endParaRPr lang="en-US" sz="16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4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Inequalities</a:t>
            </a:r>
          </a:p>
        </p:txBody>
      </p:sp>
      <p:sp>
        <p:nvSpPr>
          <p:cNvPr id="45059"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rPr>
              <a:t>Inequalities and Extreme Values</a:t>
            </a:r>
          </a:p>
          <a:p>
            <a:pPr lvl="2" eaLnBrk="1" hangingPunct="1"/>
            <a:endParaRPr lang="en-US" sz="1600" smtClean="0">
              <a:solidFill>
                <a:schemeClr val="tx2"/>
              </a:solidFill>
              <a:latin typeface="Calibri" pitchFamily="34" charset="0"/>
            </a:endParaRPr>
          </a:p>
          <a:p>
            <a:pPr lvl="2" eaLnBrk="1" hangingPunct="1"/>
            <a:endParaRPr lang="en-US" sz="16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400" smtClean="0">
              <a:solidFill>
                <a:schemeClr val="tx2"/>
              </a:solidFill>
              <a:latin typeface="Calibri" pitchFamily="34" charset="0"/>
            </a:endParaRPr>
          </a:p>
          <a:p>
            <a:pPr lvl="2" eaLnBrk="1" hangingPunct="1"/>
            <a:r>
              <a:rPr lang="en-US" sz="2000" smtClean="0">
                <a:solidFill>
                  <a:schemeClr val="tx2"/>
                </a:solidFill>
                <a:latin typeface="Calibri" pitchFamily="34" charset="0"/>
              </a:rPr>
              <a:t>Take care with the ones with *</a:t>
            </a:r>
          </a:p>
          <a:p>
            <a:pPr lvl="1" eaLnBrk="1" hangingPunct="1"/>
            <a:r>
              <a:rPr lang="en-US" sz="2400" smtClean="0">
                <a:solidFill>
                  <a:schemeClr val="tx2"/>
                </a:solidFill>
                <a:latin typeface="Calibri" pitchFamily="34" charset="0"/>
              </a:rPr>
              <a:t>Optimization problems</a:t>
            </a:r>
          </a:p>
          <a:p>
            <a:pPr lvl="2" eaLnBrk="1" hangingPunct="1"/>
            <a:r>
              <a:rPr lang="en-US" sz="2000" smtClean="0">
                <a:solidFill>
                  <a:schemeClr val="tx2"/>
                </a:solidFill>
                <a:latin typeface="Calibri" pitchFamily="34" charset="0"/>
              </a:rPr>
              <a:t>On problems involving minimization or maximization, focus on the largest and smallest possible values of each variables.</a:t>
            </a: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graphicFrame>
        <p:nvGraphicFramePr>
          <p:cNvPr id="3" name="Tabela 2"/>
          <p:cNvGraphicFramePr>
            <a:graphicFrameLocks noGrp="1"/>
          </p:cNvGraphicFramePr>
          <p:nvPr/>
        </p:nvGraphicFramePr>
        <p:xfrm>
          <a:off x="762000" y="1828800"/>
          <a:ext cx="6096000" cy="2763840"/>
        </p:xfrm>
        <a:graphic>
          <a:graphicData uri="http://schemas.openxmlformats.org/drawingml/2006/table">
            <a:tbl>
              <a:tblPr firstRow="1" bandRow="1">
                <a:tableStyleId>{073A0DAA-6AF3-43AB-8588-CEC1D06C72B9}</a:tableStyleId>
              </a:tblPr>
              <a:tblGrid>
                <a:gridCol w="2032000"/>
                <a:gridCol w="2032000"/>
                <a:gridCol w="2032000"/>
              </a:tblGrid>
              <a:tr h="370883">
                <a:tc>
                  <a:txBody>
                    <a:bodyPr/>
                    <a:lstStyle/>
                    <a:p>
                      <a:pPr algn="ctr"/>
                      <a:r>
                        <a:rPr lang="pt-BR" sz="1800" dirty="0" smtClean="0"/>
                        <a:t>Operation</a:t>
                      </a:r>
                      <a:endParaRPr lang="pt-BR" sz="1800" dirty="0"/>
                    </a:p>
                  </a:txBody>
                  <a:tcPr marT="45725" marB="45725"/>
                </a:tc>
                <a:tc>
                  <a:txBody>
                    <a:bodyPr/>
                    <a:lstStyle/>
                    <a:p>
                      <a:pPr algn="ctr"/>
                      <a:r>
                        <a:rPr lang="pt-BR" sz="1800" dirty="0" smtClean="0"/>
                        <a:t>Example</a:t>
                      </a:r>
                      <a:endParaRPr lang="pt-BR" sz="1800" dirty="0"/>
                    </a:p>
                  </a:txBody>
                  <a:tcPr marT="45725" marB="45725"/>
                </a:tc>
                <a:tc>
                  <a:txBody>
                    <a:bodyPr/>
                    <a:lstStyle/>
                    <a:p>
                      <a:pPr algn="ctr"/>
                      <a:r>
                        <a:rPr lang="pt-BR" sz="1800" dirty="0" smtClean="0"/>
                        <a:t>Procedure</a:t>
                      </a:r>
                      <a:endParaRPr lang="pt-BR" sz="1800" dirty="0"/>
                    </a:p>
                  </a:txBody>
                  <a:tcPr marT="45725" marB="45725"/>
                </a:tc>
              </a:tr>
              <a:tr h="370883">
                <a:tc>
                  <a:txBody>
                    <a:bodyPr/>
                    <a:lstStyle/>
                    <a:p>
                      <a:pPr algn="ctr"/>
                      <a:r>
                        <a:rPr lang="pt-BR" sz="1800" dirty="0" smtClean="0"/>
                        <a:t>Addition</a:t>
                      </a:r>
                      <a:endParaRPr lang="pt-BR" sz="1800" dirty="0"/>
                    </a:p>
                  </a:txBody>
                  <a:tcPr marT="45725" marB="45725"/>
                </a:tc>
                <a:tc>
                  <a:txBody>
                    <a:bodyPr/>
                    <a:lstStyle/>
                    <a:p>
                      <a:pPr algn="ctr"/>
                      <a:r>
                        <a:rPr lang="pt-BR" sz="1800" dirty="0" smtClean="0"/>
                        <a:t>8 + LT2</a:t>
                      </a:r>
                      <a:endParaRPr lang="pt-BR" sz="1800" dirty="0"/>
                    </a:p>
                  </a:txBody>
                  <a:tcPr marT="45725" marB="45725"/>
                </a:tc>
                <a:tc>
                  <a:txBody>
                    <a:bodyPr/>
                    <a:lstStyle/>
                    <a:p>
                      <a:pPr algn="ctr"/>
                      <a:r>
                        <a:rPr lang="pt-BR" sz="1800" dirty="0" smtClean="0"/>
                        <a:t>LT10</a:t>
                      </a:r>
                      <a:endParaRPr lang="pt-BR" sz="1800" dirty="0"/>
                    </a:p>
                  </a:txBody>
                  <a:tcPr marT="45725" marB="45725"/>
                </a:tc>
              </a:tr>
              <a:tr h="370883">
                <a:tc>
                  <a:txBody>
                    <a:bodyPr/>
                    <a:lstStyle/>
                    <a:p>
                      <a:pPr algn="ctr"/>
                      <a:r>
                        <a:rPr lang="pt-BR" sz="1800" dirty="0" smtClean="0"/>
                        <a:t>Subtraction</a:t>
                      </a:r>
                      <a:endParaRPr lang="pt-BR" sz="1800" dirty="0"/>
                    </a:p>
                  </a:txBody>
                  <a:tcPr marT="45725" marB="45725"/>
                </a:tc>
                <a:tc>
                  <a:txBody>
                    <a:bodyPr/>
                    <a:lstStyle/>
                    <a:p>
                      <a:pPr algn="ctr"/>
                      <a:r>
                        <a:rPr lang="pt-BR" sz="1800" dirty="0" smtClean="0"/>
                        <a:t>8 – LT2 *</a:t>
                      </a:r>
                      <a:endParaRPr lang="pt-BR" sz="1800" dirty="0"/>
                    </a:p>
                  </a:txBody>
                  <a:tcPr marT="45725" marB="45725"/>
                </a:tc>
                <a:tc>
                  <a:txBody>
                    <a:bodyPr/>
                    <a:lstStyle/>
                    <a:p>
                      <a:pPr algn="ctr"/>
                      <a:r>
                        <a:rPr lang="pt-BR" sz="1800" dirty="0" smtClean="0"/>
                        <a:t>GT6</a:t>
                      </a:r>
                      <a:endParaRPr lang="pt-BR" sz="1800" dirty="0"/>
                    </a:p>
                  </a:txBody>
                  <a:tcPr marT="45725" marB="45725"/>
                </a:tc>
              </a:tr>
              <a:tr h="640154">
                <a:tc>
                  <a:txBody>
                    <a:bodyPr/>
                    <a:lstStyle/>
                    <a:p>
                      <a:pPr algn="ctr"/>
                      <a:r>
                        <a:rPr lang="pt-BR" sz="1800" dirty="0" smtClean="0"/>
                        <a:t>Multiplication</a:t>
                      </a:r>
                      <a:endParaRPr lang="pt-BR" sz="1800" dirty="0"/>
                    </a:p>
                  </a:txBody>
                  <a:tcPr marT="45725" marB="45725"/>
                </a:tc>
                <a:tc>
                  <a:txBody>
                    <a:bodyPr/>
                    <a:lstStyle/>
                    <a:p>
                      <a:pPr marL="342900" indent="-342900" algn="ctr">
                        <a:buAutoNum type="alphaLcParenR"/>
                      </a:pPr>
                      <a:r>
                        <a:rPr lang="pt-BR" sz="1800" baseline="0" dirty="0" smtClean="0"/>
                        <a:t>8 . LT2</a:t>
                      </a:r>
                    </a:p>
                    <a:p>
                      <a:pPr marL="342900" indent="-342900" algn="ctr">
                        <a:buAutoNum type="alphaLcParenR"/>
                      </a:pPr>
                      <a:r>
                        <a:rPr lang="pt-BR" sz="1800" baseline="0" dirty="0" smtClean="0"/>
                        <a:t>-7 . LT2 *</a:t>
                      </a:r>
                      <a:endParaRPr lang="pt-BR" sz="1800" dirty="0"/>
                    </a:p>
                  </a:txBody>
                  <a:tcPr marT="45725" marB="45725"/>
                </a:tc>
                <a:tc>
                  <a:txBody>
                    <a:bodyPr/>
                    <a:lstStyle/>
                    <a:p>
                      <a:pPr algn="ctr"/>
                      <a:r>
                        <a:rPr lang="pt-BR" sz="1800" dirty="0" smtClean="0"/>
                        <a:t>LT16</a:t>
                      </a:r>
                    </a:p>
                    <a:p>
                      <a:pPr algn="ctr"/>
                      <a:r>
                        <a:rPr lang="pt-BR" sz="1800" dirty="0" smtClean="0"/>
                        <a:t>GT14</a:t>
                      </a:r>
                      <a:endParaRPr lang="pt-BR" sz="1800" dirty="0"/>
                    </a:p>
                  </a:txBody>
                  <a:tcPr marT="45725" marB="45725"/>
                </a:tc>
              </a:tr>
              <a:tr h="370883">
                <a:tc>
                  <a:txBody>
                    <a:bodyPr/>
                    <a:lstStyle/>
                    <a:p>
                      <a:pPr algn="ctr"/>
                      <a:r>
                        <a:rPr lang="pt-BR" sz="1800" dirty="0" smtClean="0"/>
                        <a:t>Division</a:t>
                      </a:r>
                      <a:endParaRPr lang="pt-BR" sz="1800" dirty="0"/>
                    </a:p>
                  </a:txBody>
                  <a:tcPr marT="45725" marB="45725"/>
                </a:tc>
                <a:tc>
                  <a:txBody>
                    <a:bodyPr/>
                    <a:lstStyle/>
                    <a:p>
                      <a:pPr algn="ctr"/>
                      <a:r>
                        <a:rPr lang="pt-BR" sz="1800" dirty="0" smtClean="0"/>
                        <a:t>8 / LT2</a:t>
                      </a:r>
                      <a:endParaRPr lang="pt-BR" sz="1800" dirty="0"/>
                    </a:p>
                  </a:txBody>
                  <a:tcPr marT="45725" marB="45725"/>
                </a:tc>
                <a:tc>
                  <a:txBody>
                    <a:bodyPr/>
                    <a:lstStyle/>
                    <a:p>
                      <a:pPr algn="ctr"/>
                      <a:r>
                        <a:rPr lang="pt-BR" sz="1800" dirty="0" smtClean="0"/>
                        <a:t>GT4</a:t>
                      </a:r>
                      <a:endParaRPr lang="pt-BR" sz="1800" dirty="0"/>
                    </a:p>
                  </a:txBody>
                  <a:tcPr marT="45725" marB="45725"/>
                </a:tc>
              </a:tr>
              <a:tr h="640154">
                <a:tc>
                  <a:txBody>
                    <a:bodyPr/>
                    <a:lstStyle/>
                    <a:p>
                      <a:pPr algn="ctr"/>
                      <a:r>
                        <a:rPr lang="pt-BR" sz="1800" dirty="0" smtClean="0"/>
                        <a:t>Multiply 2 extreme values</a:t>
                      </a:r>
                      <a:endParaRPr lang="pt-BR" sz="1800" dirty="0"/>
                    </a:p>
                  </a:txBody>
                  <a:tcPr marT="45725" marB="45725"/>
                </a:tc>
                <a:tc>
                  <a:txBody>
                    <a:bodyPr/>
                    <a:lstStyle/>
                    <a:p>
                      <a:pPr algn="ctr"/>
                      <a:r>
                        <a:rPr lang="pt-BR" sz="1800" dirty="0" smtClean="0"/>
                        <a:t>LT8 .</a:t>
                      </a:r>
                      <a:r>
                        <a:rPr lang="pt-BR" sz="1800" baseline="0" dirty="0" smtClean="0"/>
                        <a:t> LT2</a:t>
                      </a:r>
                      <a:endParaRPr lang="pt-BR" sz="1800" dirty="0"/>
                    </a:p>
                  </a:txBody>
                  <a:tcPr marT="45725" marB="45725"/>
                </a:tc>
                <a:tc>
                  <a:txBody>
                    <a:bodyPr/>
                    <a:lstStyle/>
                    <a:p>
                      <a:pPr algn="ctr"/>
                      <a:r>
                        <a:rPr lang="pt-BR" sz="1800" dirty="0" smtClean="0"/>
                        <a:t>LT16, but only if both are positive</a:t>
                      </a:r>
                      <a:endParaRPr lang="pt-BR" sz="1800" dirty="0"/>
                    </a:p>
                  </a:txBody>
                  <a:tcPr marT="45725" marB="45725"/>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Inequalities</a:t>
            </a:r>
          </a:p>
        </p:txBody>
      </p:sp>
      <p:sp>
        <p:nvSpPr>
          <p:cNvPr id="46083" name="Rectangle 3"/>
          <p:cNvSpPr>
            <a:spLocks noGrp="1" noChangeArrowheads="1"/>
          </p:cNvSpPr>
          <p:nvPr>
            <p:ph type="body" idx="1"/>
          </p:nvPr>
        </p:nvSpPr>
        <p:spPr>
          <a:xfrm>
            <a:off x="228600" y="1143000"/>
            <a:ext cx="8305800" cy="5257800"/>
          </a:xfrm>
        </p:spPr>
        <p:txBody>
          <a:bodyPr/>
          <a:lstStyle/>
          <a:p>
            <a:pPr lvl="1" eaLnBrk="1" hangingPunct="1"/>
            <a:r>
              <a:rPr lang="en-US" sz="2400" smtClean="0">
                <a:solidFill>
                  <a:schemeClr val="tx2"/>
                </a:solidFill>
                <a:latin typeface="Calibri" pitchFamily="34" charset="0"/>
              </a:rPr>
              <a:t>Optimization problems</a:t>
            </a:r>
          </a:p>
          <a:p>
            <a:pPr lvl="2" eaLnBrk="1" hangingPunct="1"/>
            <a:r>
              <a:rPr lang="en-US" sz="2000" smtClean="0">
                <a:solidFill>
                  <a:schemeClr val="tx2"/>
                </a:solidFill>
                <a:latin typeface="Calibri" pitchFamily="34" charset="0"/>
              </a:rPr>
              <a:t>If x ≥ 4 + (z + 1)², what is the minimum value for x?</a:t>
            </a:r>
          </a:p>
          <a:p>
            <a:pPr lvl="2" eaLnBrk="1" hangingPunct="1"/>
            <a:r>
              <a:rPr lang="en-US" sz="2000" b="1" smtClean="0">
                <a:solidFill>
                  <a:schemeClr val="tx2"/>
                </a:solidFill>
                <a:latin typeface="Calibri" pitchFamily="34" charset="0"/>
              </a:rPr>
              <a:t>You have to recognize that a square value is minimized when set to zero. </a:t>
            </a:r>
          </a:p>
          <a:p>
            <a:pPr lvl="1" eaLnBrk="1" hangingPunct="1"/>
            <a:r>
              <a:rPr lang="en-US" sz="2400" b="1" smtClean="0">
                <a:solidFill>
                  <a:schemeClr val="tx2"/>
                </a:solidFill>
                <a:latin typeface="Calibri" pitchFamily="34" charset="0"/>
              </a:rPr>
              <a:t>Testing Inequality cases</a:t>
            </a:r>
          </a:p>
          <a:p>
            <a:pPr lvl="2" eaLnBrk="1" hangingPunct="1"/>
            <a:r>
              <a:rPr lang="en-US" sz="2000" smtClean="0">
                <a:solidFill>
                  <a:schemeClr val="tx2"/>
                </a:solidFill>
                <a:latin typeface="Calibri" pitchFamily="34" charset="0"/>
              </a:rPr>
              <a:t>Is bd &lt; 0?</a:t>
            </a:r>
          </a:p>
          <a:p>
            <a:pPr lvl="3" eaLnBrk="1" hangingPunct="1"/>
            <a:r>
              <a:rPr lang="en-US" sz="1600" smtClean="0">
                <a:solidFill>
                  <a:schemeClr val="tx2"/>
                </a:solidFill>
                <a:latin typeface="Calibri" pitchFamily="34" charset="0"/>
              </a:rPr>
              <a:t>(1) bc &lt; 0                 (2) cd &gt; 0</a:t>
            </a:r>
          </a:p>
          <a:p>
            <a:pPr lvl="3" eaLnBrk="1" hangingPunct="1"/>
            <a:endParaRPr lang="en-US" sz="16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r>
              <a:rPr lang="en-US" sz="2000" smtClean="0">
                <a:solidFill>
                  <a:schemeClr val="tx2"/>
                </a:solidFill>
                <a:latin typeface="Calibri" pitchFamily="34" charset="0"/>
              </a:rPr>
              <a:t>bd must be &lt; 0 , as b and d will have different signs</a:t>
            </a:r>
          </a:p>
          <a:p>
            <a:pPr lvl="2" eaLnBrk="1" hangingPunct="1"/>
            <a:r>
              <a:rPr lang="en-US" sz="2000" b="1" smtClean="0">
                <a:solidFill>
                  <a:schemeClr val="tx2"/>
                </a:solidFill>
                <a:latin typeface="Calibri" pitchFamily="34" charset="0"/>
              </a:rPr>
              <a:t>Whenever you need to proceed with a positive/negative analysis, building a table like the one above may be a good idea.</a:t>
            </a: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p:txBody>
      </p:sp>
      <p:graphicFrame>
        <p:nvGraphicFramePr>
          <p:cNvPr id="2" name="Tabela 1"/>
          <p:cNvGraphicFramePr>
            <a:graphicFrameLocks noGrp="1"/>
          </p:cNvGraphicFramePr>
          <p:nvPr/>
        </p:nvGraphicFramePr>
        <p:xfrm>
          <a:off x="838200" y="3886200"/>
          <a:ext cx="6096000" cy="1112838"/>
        </p:xfrm>
        <a:graphic>
          <a:graphicData uri="http://schemas.openxmlformats.org/drawingml/2006/table">
            <a:tbl>
              <a:tblPr firstRow="1" bandRow="1">
                <a:tableStyleId>{073A0DAA-6AF3-43AB-8588-CEC1D06C72B9}</a:tableStyleId>
              </a:tblPr>
              <a:tblGrid>
                <a:gridCol w="1016000"/>
                <a:gridCol w="1016000"/>
                <a:gridCol w="1016000"/>
                <a:gridCol w="1016000"/>
                <a:gridCol w="1016000"/>
                <a:gridCol w="1016000"/>
              </a:tblGrid>
              <a:tr h="370946">
                <a:tc>
                  <a:txBody>
                    <a:bodyPr/>
                    <a:lstStyle/>
                    <a:p>
                      <a:pPr algn="ctr"/>
                      <a:r>
                        <a:rPr lang="pt-BR" sz="1800" dirty="0" smtClean="0"/>
                        <a:t>b</a:t>
                      </a:r>
                      <a:endParaRPr lang="pt-BR" sz="1800" dirty="0"/>
                    </a:p>
                  </a:txBody>
                  <a:tcPr marT="45733" marB="45733"/>
                </a:tc>
                <a:tc>
                  <a:txBody>
                    <a:bodyPr/>
                    <a:lstStyle/>
                    <a:p>
                      <a:pPr algn="ctr"/>
                      <a:r>
                        <a:rPr lang="pt-BR" sz="1800" dirty="0" smtClean="0"/>
                        <a:t>c</a:t>
                      </a:r>
                      <a:endParaRPr lang="pt-BR" sz="1800" dirty="0"/>
                    </a:p>
                  </a:txBody>
                  <a:tcPr marT="45733" marB="45733"/>
                </a:tc>
                <a:tc>
                  <a:txBody>
                    <a:bodyPr/>
                    <a:lstStyle/>
                    <a:p>
                      <a:pPr algn="ctr"/>
                      <a:r>
                        <a:rPr lang="pt-BR" sz="1800" dirty="0" smtClean="0"/>
                        <a:t>d</a:t>
                      </a:r>
                      <a:endParaRPr lang="pt-BR" sz="1800" dirty="0"/>
                    </a:p>
                  </a:txBody>
                  <a:tcPr marT="45733" marB="45733"/>
                </a:tc>
                <a:tc>
                  <a:txBody>
                    <a:bodyPr/>
                    <a:lstStyle/>
                    <a:p>
                      <a:pPr algn="ctr"/>
                      <a:r>
                        <a:rPr lang="pt-BR" sz="1800" dirty="0" smtClean="0"/>
                        <a:t>bc&lt;0?</a:t>
                      </a:r>
                      <a:endParaRPr lang="pt-BR" sz="1800" dirty="0"/>
                    </a:p>
                  </a:txBody>
                  <a:tcPr marT="45733" marB="45733"/>
                </a:tc>
                <a:tc>
                  <a:txBody>
                    <a:bodyPr/>
                    <a:lstStyle/>
                    <a:p>
                      <a:pPr algn="ctr"/>
                      <a:r>
                        <a:rPr lang="pt-BR" sz="1800" dirty="0" smtClean="0"/>
                        <a:t>cd&gt;0?</a:t>
                      </a:r>
                      <a:endParaRPr lang="pt-BR" sz="1800" dirty="0"/>
                    </a:p>
                  </a:txBody>
                  <a:tcPr marT="45733" marB="45733"/>
                </a:tc>
                <a:tc>
                  <a:txBody>
                    <a:bodyPr/>
                    <a:lstStyle/>
                    <a:p>
                      <a:pPr algn="ctr"/>
                      <a:r>
                        <a:rPr lang="pt-BR" sz="1800" dirty="0" smtClean="0"/>
                        <a:t>bd?</a:t>
                      </a:r>
                      <a:endParaRPr lang="pt-BR" sz="1800" dirty="0"/>
                    </a:p>
                  </a:txBody>
                  <a:tcPr marT="45733" marB="45733"/>
                </a:tc>
              </a:tr>
              <a:tr h="370946">
                <a:tc>
                  <a:txBody>
                    <a:bodyPr/>
                    <a:lstStyle/>
                    <a:p>
                      <a:pPr algn="ctr"/>
                      <a:r>
                        <a:rPr lang="pt-BR" sz="1800" dirty="0" smtClean="0"/>
                        <a:t>+</a:t>
                      </a:r>
                      <a:endParaRPr lang="pt-BR" sz="1800" dirty="0"/>
                    </a:p>
                  </a:txBody>
                  <a:tcPr marT="45733" marB="45733"/>
                </a:tc>
                <a:tc>
                  <a:txBody>
                    <a:bodyPr/>
                    <a:lstStyle/>
                    <a:p>
                      <a:pPr algn="ctr"/>
                      <a:r>
                        <a:rPr lang="pt-BR" sz="1800" dirty="0" smtClean="0"/>
                        <a:t>-</a:t>
                      </a:r>
                      <a:endParaRPr lang="pt-BR" sz="1800" dirty="0"/>
                    </a:p>
                  </a:txBody>
                  <a:tcPr marT="45733" marB="45733"/>
                </a:tc>
                <a:tc>
                  <a:txBody>
                    <a:bodyPr/>
                    <a:lstStyle/>
                    <a:p>
                      <a:pPr algn="ctr"/>
                      <a:r>
                        <a:rPr lang="pt-BR" sz="1800" dirty="0" smtClean="0"/>
                        <a:t>-</a:t>
                      </a:r>
                      <a:endParaRPr lang="pt-BR" sz="1800" dirty="0"/>
                    </a:p>
                  </a:txBody>
                  <a:tcPr marT="45733" marB="45733"/>
                </a:tc>
                <a:tc>
                  <a:txBody>
                    <a:bodyPr/>
                    <a:lstStyle/>
                    <a:p>
                      <a:pPr algn="ctr"/>
                      <a:r>
                        <a:rPr lang="pt-BR" sz="1800" dirty="0" smtClean="0"/>
                        <a:t>YES</a:t>
                      </a:r>
                      <a:endParaRPr lang="pt-BR" sz="1800" dirty="0"/>
                    </a:p>
                  </a:txBody>
                  <a:tcPr marT="45733" marB="45733"/>
                </a:tc>
                <a:tc>
                  <a:txBody>
                    <a:bodyPr/>
                    <a:lstStyle/>
                    <a:p>
                      <a:pPr algn="ctr"/>
                      <a:r>
                        <a:rPr lang="pt-BR" sz="1800" dirty="0" smtClean="0"/>
                        <a:t>YES</a:t>
                      </a:r>
                      <a:endParaRPr lang="pt-BR" sz="1800" dirty="0"/>
                    </a:p>
                  </a:txBody>
                  <a:tcPr marT="45733" marB="45733"/>
                </a:tc>
                <a:tc>
                  <a:txBody>
                    <a:bodyPr/>
                    <a:lstStyle/>
                    <a:p>
                      <a:pPr algn="ctr"/>
                      <a:r>
                        <a:rPr lang="pt-BR" sz="1800" dirty="0" smtClean="0"/>
                        <a:t>-</a:t>
                      </a:r>
                      <a:endParaRPr lang="pt-BR" sz="1800" dirty="0"/>
                    </a:p>
                  </a:txBody>
                  <a:tcPr marT="45733" marB="45733"/>
                </a:tc>
              </a:tr>
              <a:tr h="370946">
                <a:tc>
                  <a:txBody>
                    <a:bodyPr/>
                    <a:lstStyle/>
                    <a:p>
                      <a:pPr algn="ctr"/>
                      <a:r>
                        <a:rPr lang="pt-BR" sz="1800" dirty="0" smtClean="0"/>
                        <a:t>-</a:t>
                      </a:r>
                      <a:endParaRPr lang="pt-BR" sz="1800" dirty="0"/>
                    </a:p>
                  </a:txBody>
                  <a:tcPr marT="45733" marB="45733"/>
                </a:tc>
                <a:tc>
                  <a:txBody>
                    <a:bodyPr/>
                    <a:lstStyle/>
                    <a:p>
                      <a:pPr algn="ctr"/>
                      <a:r>
                        <a:rPr lang="pt-BR" sz="1800" dirty="0" smtClean="0"/>
                        <a:t>+</a:t>
                      </a:r>
                      <a:endParaRPr lang="pt-BR" sz="1800" dirty="0"/>
                    </a:p>
                  </a:txBody>
                  <a:tcPr marT="45733" marB="45733"/>
                </a:tc>
                <a:tc>
                  <a:txBody>
                    <a:bodyPr/>
                    <a:lstStyle/>
                    <a:p>
                      <a:pPr algn="ctr"/>
                      <a:r>
                        <a:rPr lang="pt-BR" sz="1800" dirty="0" smtClean="0"/>
                        <a:t>+</a:t>
                      </a:r>
                      <a:endParaRPr lang="pt-BR" sz="1800" dirty="0"/>
                    </a:p>
                  </a:txBody>
                  <a:tcPr marT="45733" marB="45733"/>
                </a:tc>
                <a:tc>
                  <a:txBody>
                    <a:bodyPr/>
                    <a:lstStyle/>
                    <a:p>
                      <a:pPr algn="ctr"/>
                      <a:r>
                        <a:rPr lang="pt-BR" sz="1800" dirty="0" smtClean="0"/>
                        <a:t>YES</a:t>
                      </a:r>
                      <a:endParaRPr lang="pt-BR" sz="1800" dirty="0"/>
                    </a:p>
                  </a:txBody>
                  <a:tcPr marT="45733" marB="45733"/>
                </a:tc>
                <a:tc>
                  <a:txBody>
                    <a:bodyPr/>
                    <a:lstStyle/>
                    <a:p>
                      <a:pPr algn="ctr"/>
                      <a:r>
                        <a:rPr lang="pt-BR" sz="1800" dirty="0" smtClean="0"/>
                        <a:t>YES</a:t>
                      </a:r>
                      <a:endParaRPr lang="pt-BR" sz="1800" dirty="0"/>
                    </a:p>
                  </a:txBody>
                  <a:tcPr marT="45733" marB="45733"/>
                </a:tc>
                <a:tc>
                  <a:txBody>
                    <a:bodyPr/>
                    <a:lstStyle/>
                    <a:p>
                      <a:pPr algn="ctr"/>
                      <a:r>
                        <a:rPr lang="pt-BR" sz="1800" dirty="0" smtClean="0"/>
                        <a:t>-</a:t>
                      </a:r>
                      <a:endParaRPr lang="pt-BR" sz="1800" dirty="0"/>
                    </a:p>
                  </a:txBody>
                  <a:tcPr marT="45733" marB="45733"/>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Inequalities</a:t>
            </a:r>
          </a:p>
        </p:txBody>
      </p:sp>
      <p:sp>
        <p:nvSpPr>
          <p:cNvPr id="47107"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rPr>
              <a:t>Testing Inequality cases</a:t>
            </a:r>
          </a:p>
          <a:p>
            <a:pPr lvl="2" eaLnBrk="1" hangingPunct="1"/>
            <a:r>
              <a:rPr lang="en-US" sz="2000" b="1" smtClean="0">
                <a:solidFill>
                  <a:schemeClr val="tx2"/>
                </a:solidFill>
                <a:latin typeface="Calibri" pitchFamily="34" charset="0"/>
              </a:rPr>
              <a:t>It is important to know the following:</a:t>
            </a: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r>
              <a:rPr lang="en-US" sz="2400" b="1" smtClean="0">
                <a:solidFill>
                  <a:schemeClr val="tx2"/>
                </a:solidFill>
                <a:latin typeface="Calibri" pitchFamily="34" charset="0"/>
              </a:rPr>
              <a:t>Inequalities and absolute value</a:t>
            </a:r>
          </a:p>
          <a:p>
            <a:pPr lvl="2" eaLnBrk="1" hangingPunct="1"/>
            <a:r>
              <a:rPr lang="en-US" sz="2000" smtClean="0">
                <a:solidFill>
                  <a:schemeClr val="tx2"/>
                </a:solidFill>
                <a:latin typeface="Calibri" pitchFamily="34" charset="0"/>
              </a:rPr>
              <a:t>You should interpret some inequality problems with absolute value expressions as a range on the number line. </a:t>
            </a:r>
          </a:p>
          <a:p>
            <a:pPr lvl="2" eaLnBrk="1" hangingPunct="1"/>
            <a:r>
              <a:rPr lang="en-US" sz="2000" b="1" smtClean="0">
                <a:solidFill>
                  <a:schemeClr val="tx2"/>
                </a:solidFill>
                <a:latin typeface="Calibri" pitchFamily="34" charset="0"/>
              </a:rPr>
              <a:t>For more complicated problems, like |x + 2| &lt; 5, a good method is to shift the entire graph down by 2. The center point will then change from 0 to 2</a:t>
            </a:r>
          </a:p>
          <a:p>
            <a:pPr lvl="2" eaLnBrk="1" hangingPunct="1"/>
            <a:r>
              <a:rPr lang="en-US" sz="2000" b="1" u="sng" smtClean="0">
                <a:solidFill>
                  <a:schemeClr val="tx2"/>
                </a:solidFill>
                <a:latin typeface="Calibri" pitchFamily="34" charset="0"/>
              </a:rPr>
              <a:t>Standard formula: when |x + b| &lt;c, center point is –b, and “less than” symbol tells us x is less than c units away from -b</a:t>
            </a:r>
          </a:p>
        </p:txBody>
      </p:sp>
      <p:graphicFrame>
        <p:nvGraphicFramePr>
          <p:cNvPr id="2" name="Tabela 1"/>
          <p:cNvGraphicFramePr>
            <a:graphicFrameLocks noGrp="1"/>
          </p:cNvGraphicFramePr>
          <p:nvPr/>
        </p:nvGraphicFramePr>
        <p:xfrm>
          <a:off x="609600" y="1981200"/>
          <a:ext cx="7010400" cy="1341440"/>
        </p:xfrm>
        <a:graphic>
          <a:graphicData uri="http://schemas.openxmlformats.org/drawingml/2006/table">
            <a:tbl>
              <a:tblPr firstRow="1" bandRow="1">
                <a:tableStyleId>{073A0DAA-6AF3-43AB-8588-CEC1D06C72B9}</a:tableStyleId>
              </a:tblPr>
              <a:tblGrid>
                <a:gridCol w="1828800"/>
                <a:gridCol w="5181600"/>
              </a:tblGrid>
              <a:tr h="335360">
                <a:tc>
                  <a:txBody>
                    <a:bodyPr/>
                    <a:lstStyle/>
                    <a:p>
                      <a:pPr algn="ctr"/>
                      <a:r>
                        <a:rPr lang="pt-BR" sz="1600" dirty="0" err="1" smtClean="0">
                          <a:latin typeface="Calibri" pitchFamily="34" charset="0"/>
                          <a:cs typeface="Calibri" pitchFamily="34" charset="0"/>
                        </a:rPr>
                        <a:t>Statement</a:t>
                      </a:r>
                      <a:endParaRPr lang="pt-BR" sz="1600" dirty="0">
                        <a:latin typeface="Calibri" pitchFamily="34" charset="0"/>
                        <a:cs typeface="Calibri" pitchFamily="34" charset="0"/>
                      </a:endParaRPr>
                    </a:p>
                  </a:txBody>
                  <a:tcPr marT="45731" marB="45731"/>
                </a:tc>
                <a:tc>
                  <a:txBody>
                    <a:bodyPr/>
                    <a:lstStyle/>
                    <a:p>
                      <a:pPr algn="ctr"/>
                      <a:r>
                        <a:rPr lang="pt-BR" sz="1600" dirty="0" err="1" smtClean="0">
                          <a:latin typeface="Calibri" pitchFamily="34" charset="0"/>
                          <a:cs typeface="Calibri" pitchFamily="34" charset="0"/>
                        </a:rPr>
                        <a:t>Implication</a:t>
                      </a:r>
                      <a:endParaRPr lang="pt-BR" sz="1600" dirty="0">
                        <a:latin typeface="Calibri" pitchFamily="34" charset="0"/>
                        <a:cs typeface="Calibri" pitchFamily="34" charset="0"/>
                      </a:endParaRPr>
                    </a:p>
                  </a:txBody>
                  <a:tcPr marT="45731" marB="45731"/>
                </a:tc>
              </a:tr>
              <a:tr h="335360">
                <a:tc>
                  <a:txBody>
                    <a:bodyPr/>
                    <a:lstStyle/>
                    <a:p>
                      <a:pPr algn="ctr"/>
                      <a:r>
                        <a:rPr lang="pt-BR" sz="1600" dirty="0" err="1" smtClean="0">
                          <a:latin typeface="Calibri" pitchFamily="34" charset="0"/>
                          <a:cs typeface="Calibri" pitchFamily="34" charset="0"/>
                        </a:rPr>
                        <a:t>xy</a:t>
                      </a:r>
                      <a:r>
                        <a:rPr lang="pt-BR" sz="1600" baseline="0" dirty="0" smtClean="0">
                          <a:latin typeface="Calibri" pitchFamily="34" charset="0"/>
                          <a:cs typeface="Calibri" pitchFamily="34" charset="0"/>
                        </a:rPr>
                        <a:t> &gt; 0</a:t>
                      </a:r>
                      <a:endParaRPr lang="pt-BR" sz="1600" dirty="0">
                        <a:latin typeface="Calibri" pitchFamily="34" charset="0"/>
                        <a:cs typeface="Calibri" pitchFamily="34" charset="0"/>
                      </a:endParaRPr>
                    </a:p>
                  </a:txBody>
                  <a:tcPr marT="45731" marB="45731"/>
                </a:tc>
                <a:tc>
                  <a:txBody>
                    <a:bodyPr/>
                    <a:lstStyle/>
                    <a:p>
                      <a:pPr algn="ctr"/>
                      <a:r>
                        <a:rPr lang="pt-BR" sz="1600" dirty="0" smtClean="0">
                          <a:latin typeface="Calibri" pitchFamily="34" charset="0"/>
                          <a:cs typeface="Calibri" pitchFamily="34" charset="0"/>
                        </a:rPr>
                        <a:t>X </a:t>
                      </a:r>
                      <a:r>
                        <a:rPr lang="pt-BR" sz="1600" dirty="0" err="1" smtClean="0">
                          <a:latin typeface="Calibri" pitchFamily="34" charset="0"/>
                          <a:cs typeface="Calibri" pitchFamily="34" charset="0"/>
                        </a:rPr>
                        <a:t>and</a:t>
                      </a:r>
                      <a:r>
                        <a:rPr lang="pt-BR" sz="1600" dirty="0" smtClean="0">
                          <a:latin typeface="Calibri" pitchFamily="34" charset="0"/>
                          <a:cs typeface="Calibri" pitchFamily="34" charset="0"/>
                        </a:rPr>
                        <a:t> y are </a:t>
                      </a:r>
                      <a:r>
                        <a:rPr lang="pt-BR" sz="1600" u="sng" dirty="0" err="1" smtClean="0">
                          <a:latin typeface="Calibri" pitchFamily="34" charset="0"/>
                          <a:cs typeface="Calibri" pitchFamily="34" charset="0"/>
                        </a:rPr>
                        <a:t>both</a:t>
                      </a:r>
                      <a:r>
                        <a:rPr lang="pt-BR" sz="1600" u="sng" dirty="0" smtClean="0">
                          <a:latin typeface="Calibri" pitchFamily="34" charset="0"/>
                          <a:cs typeface="Calibri" pitchFamily="34" charset="0"/>
                        </a:rPr>
                        <a:t> positive </a:t>
                      </a:r>
                      <a:r>
                        <a:rPr lang="pt-BR" sz="1600" u="sng" dirty="0" err="1" smtClean="0">
                          <a:latin typeface="Calibri" pitchFamily="34" charset="0"/>
                          <a:cs typeface="Calibri" pitchFamily="34" charset="0"/>
                        </a:rPr>
                        <a:t>or</a:t>
                      </a:r>
                      <a:r>
                        <a:rPr lang="pt-BR" sz="1600" u="sng" dirty="0" smtClean="0">
                          <a:latin typeface="Calibri" pitchFamily="34" charset="0"/>
                          <a:cs typeface="Calibri" pitchFamily="34" charset="0"/>
                        </a:rPr>
                        <a:t> </a:t>
                      </a:r>
                      <a:r>
                        <a:rPr lang="pt-BR" sz="1600" u="sng" dirty="0" err="1" smtClean="0">
                          <a:latin typeface="Calibri" pitchFamily="34" charset="0"/>
                          <a:cs typeface="Calibri" pitchFamily="34" charset="0"/>
                        </a:rPr>
                        <a:t>both</a:t>
                      </a:r>
                      <a:r>
                        <a:rPr lang="pt-BR" sz="1600" u="sng" dirty="0" smtClean="0">
                          <a:latin typeface="Calibri" pitchFamily="34" charset="0"/>
                          <a:cs typeface="Calibri" pitchFamily="34" charset="0"/>
                        </a:rPr>
                        <a:t> negative</a:t>
                      </a:r>
                      <a:endParaRPr lang="pt-BR" sz="1600" u="sng" dirty="0">
                        <a:latin typeface="Calibri" pitchFamily="34" charset="0"/>
                        <a:cs typeface="Calibri" pitchFamily="34" charset="0"/>
                      </a:endParaRPr>
                    </a:p>
                  </a:txBody>
                  <a:tcPr marT="45731" marB="45731"/>
                </a:tc>
              </a:tr>
              <a:tr h="335360">
                <a:tc>
                  <a:txBody>
                    <a:bodyPr/>
                    <a:lstStyle/>
                    <a:p>
                      <a:pPr algn="ctr"/>
                      <a:r>
                        <a:rPr lang="pt-BR" sz="1600" dirty="0" err="1" smtClean="0">
                          <a:latin typeface="Calibri" pitchFamily="34" charset="0"/>
                          <a:cs typeface="Calibri" pitchFamily="34" charset="0"/>
                        </a:rPr>
                        <a:t>xy</a:t>
                      </a:r>
                      <a:r>
                        <a:rPr lang="pt-BR" sz="1600" baseline="0" dirty="0" smtClean="0">
                          <a:latin typeface="Calibri" pitchFamily="34" charset="0"/>
                          <a:cs typeface="Calibri" pitchFamily="34" charset="0"/>
                        </a:rPr>
                        <a:t> &lt; 0</a:t>
                      </a:r>
                      <a:endParaRPr lang="pt-BR" sz="1600" dirty="0">
                        <a:latin typeface="Calibri" pitchFamily="34" charset="0"/>
                        <a:cs typeface="Calibri" pitchFamily="34" charset="0"/>
                      </a:endParaRPr>
                    </a:p>
                  </a:txBody>
                  <a:tcPr marT="45731" marB="45731"/>
                </a:tc>
                <a:tc>
                  <a:txBody>
                    <a:bodyPr/>
                    <a:lstStyle/>
                    <a:p>
                      <a:pPr algn="ctr"/>
                      <a:r>
                        <a:rPr lang="pt-BR" sz="1600" dirty="0" smtClean="0">
                          <a:latin typeface="Calibri" pitchFamily="34" charset="0"/>
                          <a:cs typeface="Calibri" pitchFamily="34" charset="0"/>
                        </a:rPr>
                        <a:t>X </a:t>
                      </a:r>
                      <a:r>
                        <a:rPr lang="pt-BR" sz="1600" dirty="0" err="1" smtClean="0">
                          <a:latin typeface="Calibri" pitchFamily="34" charset="0"/>
                          <a:cs typeface="Calibri" pitchFamily="34" charset="0"/>
                        </a:rPr>
                        <a:t>and</a:t>
                      </a:r>
                      <a:r>
                        <a:rPr lang="pt-BR" sz="1600" dirty="0" smtClean="0">
                          <a:latin typeface="Calibri" pitchFamily="34" charset="0"/>
                          <a:cs typeface="Calibri" pitchFamily="34" charset="0"/>
                        </a:rPr>
                        <a:t> Y </a:t>
                      </a:r>
                      <a:r>
                        <a:rPr lang="pt-BR" sz="1600" dirty="0" err="1" smtClean="0">
                          <a:latin typeface="Calibri" pitchFamily="34" charset="0"/>
                          <a:cs typeface="Calibri" pitchFamily="34" charset="0"/>
                        </a:rPr>
                        <a:t>have</a:t>
                      </a:r>
                      <a:r>
                        <a:rPr lang="pt-BR" sz="1600" dirty="0" smtClean="0">
                          <a:latin typeface="Calibri" pitchFamily="34" charset="0"/>
                          <a:cs typeface="Calibri" pitchFamily="34" charset="0"/>
                        </a:rPr>
                        <a:t> </a:t>
                      </a:r>
                      <a:r>
                        <a:rPr lang="pt-BR" sz="1600" dirty="0" err="1" smtClean="0">
                          <a:latin typeface="Calibri" pitchFamily="34" charset="0"/>
                          <a:cs typeface="Calibri" pitchFamily="34" charset="0"/>
                        </a:rPr>
                        <a:t>different</a:t>
                      </a:r>
                      <a:r>
                        <a:rPr lang="pt-BR" sz="1600" dirty="0" smtClean="0">
                          <a:latin typeface="Calibri" pitchFamily="34" charset="0"/>
                          <a:cs typeface="Calibri" pitchFamily="34" charset="0"/>
                        </a:rPr>
                        <a:t> </a:t>
                      </a:r>
                      <a:r>
                        <a:rPr lang="pt-BR" sz="1600" dirty="0" err="1" smtClean="0">
                          <a:latin typeface="Calibri" pitchFamily="34" charset="0"/>
                          <a:cs typeface="Calibri" pitchFamily="34" charset="0"/>
                        </a:rPr>
                        <a:t>signs</a:t>
                      </a:r>
                      <a:endParaRPr lang="pt-BR" sz="1600" dirty="0" smtClean="0">
                        <a:latin typeface="Calibri" pitchFamily="34" charset="0"/>
                        <a:cs typeface="Calibri" pitchFamily="34" charset="0"/>
                      </a:endParaRPr>
                    </a:p>
                  </a:txBody>
                  <a:tcPr marT="45731" marB="45731"/>
                </a:tc>
              </a:tr>
              <a:tr h="335360">
                <a:tc>
                  <a:txBody>
                    <a:bodyPr/>
                    <a:lstStyle/>
                    <a:p>
                      <a:pPr algn="ctr"/>
                      <a:r>
                        <a:rPr lang="pt-BR" sz="1600" dirty="0" smtClean="0">
                          <a:latin typeface="Calibri" pitchFamily="34" charset="0"/>
                          <a:cs typeface="Calibri" pitchFamily="34" charset="0"/>
                        </a:rPr>
                        <a:t>x² - x &lt; 0</a:t>
                      </a:r>
                      <a:endParaRPr lang="pt-BR" sz="1600" dirty="0">
                        <a:latin typeface="Calibri" pitchFamily="34" charset="0"/>
                        <a:cs typeface="Calibri" pitchFamily="34" charset="0"/>
                      </a:endParaRPr>
                    </a:p>
                  </a:txBody>
                  <a:tcPr marT="45731" marB="45731"/>
                </a:tc>
                <a:tc>
                  <a:txBody>
                    <a:bodyPr/>
                    <a:lstStyle/>
                    <a:p>
                      <a:pPr algn="ctr"/>
                      <a:r>
                        <a:rPr lang="pt-BR" sz="1600" dirty="0" smtClean="0">
                          <a:latin typeface="Calibri" pitchFamily="34" charset="0"/>
                          <a:cs typeface="Calibri" pitchFamily="34" charset="0"/>
                        </a:rPr>
                        <a:t>x² &lt; x, </a:t>
                      </a:r>
                      <a:r>
                        <a:rPr lang="pt-BR" sz="1600" dirty="0" err="1" smtClean="0">
                          <a:latin typeface="Calibri" pitchFamily="34" charset="0"/>
                          <a:cs typeface="Calibri" pitchFamily="34" charset="0"/>
                        </a:rPr>
                        <a:t>so</a:t>
                      </a:r>
                      <a:r>
                        <a:rPr lang="pt-BR" sz="1600" dirty="0" smtClean="0">
                          <a:latin typeface="Calibri" pitchFamily="34" charset="0"/>
                          <a:cs typeface="Calibri" pitchFamily="34" charset="0"/>
                        </a:rPr>
                        <a:t> 0 &lt; x &lt; 1 (x </a:t>
                      </a:r>
                      <a:r>
                        <a:rPr lang="pt-BR" sz="1600" dirty="0" err="1" smtClean="0">
                          <a:latin typeface="Calibri" pitchFamily="34" charset="0"/>
                          <a:cs typeface="Calibri" pitchFamily="34" charset="0"/>
                        </a:rPr>
                        <a:t>is</a:t>
                      </a:r>
                      <a:r>
                        <a:rPr lang="pt-BR" sz="1600" dirty="0" smtClean="0">
                          <a:latin typeface="Calibri" pitchFamily="34" charset="0"/>
                          <a:cs typeface="Calibri" pitchFamily="34" charset="0"/>
                        </a:rPr>
                        <a:t> a </a:t>
                      </a:r>
                      <a:r>
                        <a:rPr lang="pt-BR" sz="1600" dirty="0" err="1" smtClean="0">
                          <a:latin typeface="Calibri" pitchFamily="34" charset="0"/>
                          <a:cs typeface="Calibri" pitchFamily="34" charset="0"/>
                        </a:rPr>
                        <a:t>proper</a:t>
                      </a:r>
                      <a:r>
                        <a:rPr lang="pt-BR" sz="1600" dirty="0" smtClean="0">
                          <a:latin typeface="Calibri" pitchFamily="34" charset="0"/>
                          <a:cs typeface="Calibri" pitchFamily="34" charset="0"/>
                        </a:rPr>
                        <a:t> </a:t>
                      </a:r>
                      <a:r>
                        <a:rPr lang="pt-BR" sz="1600" dirty="0" err="1" smtClean="0">
                          <a:latin typeface="Calibri" pitchFamily="34" charset="0"/>
                          <a:cs typeface="Calibri" pitchFamily="34" charset="0"/>
                        </a:rPr>
                        <a:t>fraction</a:t>
                      </a:r>
                      <a:r>
                        <a:rPr lang="pt-BR" sz="1600" dirty="0" smtClean="0">
                          <a:latin typeface="Calibri" pitchFamily="34" charset="0"/>
                          <a:cs typeface="Calibri" pitchFamily="34" charset="0"/>
                        </a:rPr>
                        <a:t>)</a:t>
                      </a:r>
                    </a:p>
                  </a:txBody>
                  <a:tcPr marT="45731" marB="45731"/>
                </a:tc>
              </a:tr>
            </a:tbl>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Inequalities</a:t>
            </a:r>
          </a:p>
        </p:txBody>
      </p:sp>
      <p:sp>
        <p:nvSpPr>
          <p:cNvPr id="48131"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rPr>
              <a:t>Square-Rooting inequalities</a:t>
            </a:r>
          </a:p>
          <a:p>
            <a:pPr lvl="2" eaLnBrk="1" hangingPunct="1"/>
            <a:r>
              <a:rPr lang="en-US" sz="2000" smtClean="0">
                <a:solidFill>
                  <a:schemeClr val="tx2"/>
                </a:solidFill>
                <a:latin typeface="Calibri" pitchFamily="34" charset="0"/>
              </a:rPr>
              <a:t>If x² &lt; 4, then |x| &lt; 2. This means x &gt; -2 and x &lt; 2. So, -2 &lt; x &lt; 2.</a:t>
            </a:r>
          </a:p>
          <a:p>
            <a:pPr lvl="2" eaLnBrk="1" hangingPunct="1"/>
            <a:r>
              <a:rPr lang="en-US" sz="2000" smtClean="0">
                <a:solidFill>
                  <a:schemeClr val="tx2"/>
                </a:solidFill>
                <a:latin typeface="Calibri" pitchFamily="34" charset="0"/>
              </a:rPr>
              <a:t>You can only square-root an inequality if you know x is not negative</a:t>
            </a:r>
          </a:p>
          <a:p>
            <a:pPr lvl="1" eaLnBrk="1" hangingPunct="1"/>
            <a:r>
              <a:rPr lang="en-US" sz="2400" b="1" smtClean="0">
                <a:solidFill>
                  <a:schemeClr val="tx2"/>
                </a:solidFill>
                <a:latin typeface="Calibri" pitchFamily="34" charset="0"/>
              </a:rPr>
              <a:t>Inequalities Recap: Pg 99</a:t>
            </a:r>
          </a:p>
          <a:p>
            <a:pPr lvl="1" eaLnBrk="1" hangingPunct="1"/>
            <a:endParaRPr lang="en-US" sz="2400" b="1" smtClean="0">
              <a:solidFill>
                <a:schemeClr val="tx2"/>
              </a:solidFill>
              <a:latin typeface="Calibri" pitchFamily="34" charset="0"/>
            </a:endParaRPr>
          </a:p>
        </p:txBody>
      </p:sp>
      <p:graphicFrame>
        <p:nvGraphicFramePr>
          <p:cNvPr id="2" name="Tabela 1"/>
          <p:cNvGraphicFramePr>
            <a:graphicFrameLocks noGrp="1"/>
          </p:cNvGraphicFramePr>
          <p:nvPr/>
        </p:nvGraphicFramePr>
        <p:xfrm>
          <a:off x="609600" y="2819400"/>
          <a:ext cx="7696200" cy="3560761"/>
        </p:xfrm>
        <a:graphic>
          <a:graphicData uri="http://schemas.openxmlformats.org/drawingml/2006/table">
            <a:tbl>
              <a:tblPr firstRow="1" bandRow="1">
                <a:tableStyleId>{073A0DAA-6AF3-43AB-8588-CEC1D06C72B9}</a:tableStyleId>
              </a:tblPr>
              <a:tblGrid>
                <a:gridCol w="3886200"/>
                <a:gridCol w="3810000"/>
              </a:tblGrid>
              <a:tr h="380578">
                <a:tc>
                  <a:txBody>
                    <a:bodyPr/>
                    <a:lstStyle/>
                    <a:p>
                      <a:r>
                        <a:rPr lang="pt-BR" sz="1500" dirty="0" err="1" smtClean="0">
                          <a:latin typeface="Calibri" pitchFamily="34" charset="0"/>
                          <a:cs typeface="Calibri" pitchFamily="34" charset="0"/>
                        </a:rPr>
                        <a:t>Do’s</a:t>
                      </a:r>
                      <a:endParaRPr lang="pt-BR" sz="1500" dirty="0">
                        <a:latin typeface="Calibri" pitchFamily="34" charset="0"/>
                        <a:cs typeface="Calibri" pitchFamily="34" charset="0"/>
                      </a:endParaRPr>
                    </a:p>
                  </a:txBody>
                  <a:tcPr marT="45722" marB="45722"/>
                </a:tc>
                <a:tc>
                  <a:txBody>
                    <a:bodyPr/>
                    <a:lstStyle/>
                    <a:p>
                      <a:r>
                        <a:rPr lang="pt-BR" sz="1500" dirty="0" err="1" smtClean="0">
                          <a:latin typeface="Calibri" pitchFamily="34" charset="0"/>
                          <a:cs typeface="Calibri" pitchFamily="34" charset="0"/>
                        </a:rPr>
                        <a:t>Don’ts</a:t>
                      </a:r>
                      <a:endParaRPr lang="pt-BR" sz="1500" dirty="0">
                        <a:latin typeface="Calibri" pitchFamily="34" charset="0"/>
                        <a:cs typeface="Calibri" pitchFamily="34" charset="0"/>
                      </a:endParaRPr>
                    </a:p>
                  </a:txBody>
                  <a:tcPr marT="45722" marB="45722"/>
                </a:tc>
              </a:tr>
              <a:tr h="548667">
                <a:tc>
                  <a:txBody>
                    <a:bodyPr/>
                    <a:lstStyle/>
                    <a:p>
                      <a:r>
                        <a:rPr lang="pt-BR" sz="1500" dirty="0" smtClean="0">
                          <a:latin typeface="Calibri" pitchFamily="34" charset="0"/>
                          <a:cs typeface="Calibri" pitchFamily="34" charset="0"/>
                        </a:rPr>
                        <a:t>Do </a:t>
                      </a:r>
                      <a:r>
                        <a:rPr lang="pt-BR" sz="1500" dirty="0" err="1" smtClean="0">
                          <a:latin typeface="Calibri" pitchFamily="34" charset="0"/>
                          <a:cs typeface="Calibri" pitchFamily="34" charset="0"/>
                        </a:rPr>
                        <a:t>think</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about</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inequalities</a:t>
                      </a:r>
                      <a:r>
                        <a:rPr lang="pt-BR" sz="1500" dirty="0" smtClean="0">
                          <a:latin typeface="Calibri" pitchFamily="34" charset="0"/>
                          <a:cs typeface="Calibri" pitchFamily="34" charset="0"/>
                        </a:rPr>
                        <a:t> as ranges </a:t>
                      </a:r>
                      <a:r>
                        <a:rPr lang="pt-BR" sz="1500" dirty="0" err="1" smtClean="0">
                          <a:latin typeface="Calibri" pitchFamily="34" charset="0"/>
                          <a:cs typeface="Calibri" pitchFamily="34" charset="0"/>
                        </a:rPr>
                        <a:t>on</a:t>
                      </a:r>
                      <a:r>
                        <a:rPr lang="pt-BR" sz="1500" dirty="0" smtClean="0">
                          <a:latin typeface="Calibri" pitchFamily="34" charset="0"/>
                          <a:cs typeface="Calibri" pitchFamily="34" charset="0"/>
                        </a:rPr>
                        <a:t> a </a:t>
                      </a:r>
                      <a:r>
                        <a:rPr lang="pt-BR" sz="1500" dirty="0" err="1" smtClean="0">
                          <a:latin typeface="Calibri" pitchFamily="34" charset="0"/>
                          <a:cs typeface="Calibri" pitchFamily="34" charset="0"/>
                        </a:rPr>
                        <a:t>number</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line</a:t>
                      </a:r>
                      <a:endParaRPr lang="pt-BR" sz="1500" dirty="0">
                        <a:latin typeface="Calibri" pitchFamily="34" charset="0"/>
                        <a:cs typeface="Calibri" pitchFamily="34" charset="0"/>
                      </a:endParaRPr>
                    </a:p>
                  </a:txBody>
                  <a:tcPr marT="45722" marB="45722"/>
                </a:tc>
                <a:tc>
                  <a:txBody>
                    <a:bodyPr/>
                    <a:lstStyle/>
                    <a:p>
                      <a:r>
                        <a:rPr lang="pt-BR" sz="1500" dirty="0" err="1" smtClean="0">
                          <a:latin typeface="Calibri" pitchFamily="34" charset="0"/>
                          <a:cs typeface="Calibri" pitchFamily="34" charset="0"/>
                        </a:rPr>
                        <a:t>Don’t</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forget</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to</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flip</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the</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inequality</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sign</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if</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you</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multiply</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or</a:t>
                      </a:r>
                      <a:r>
                        <a:rPr lang="pt-BR" sz="1500" dirty="0" smtClean="0">
                          <a:latin typeface="Calibri" pitchFamily="34" charset="0"/>
                          <a:cs typeface="Calibri" pitchFamily="34" charset="0"/>
                        </a:rPr>
                        <a:t> divide </a:t>
                      </a:r>
                      <a:r>
                        <a:rPr lang="pt-BR" sz="1500" dirty="0" err="1" smtClean="0">
                          <a:latin typeface="Calibri" pitchFamily="34" charset="0"/>
                          <a:cs typeface="Calibri" pitchFamily="34" charset="0"/>
                        </a:rPr>
                        <a:t>by</a:t>
                      </a:r>
                      <a:r>
                        <a:rPr lang="pt-BR" sz="1500" baseline="0" dirty="0" smtClean="0">
                          <a:latin typeface="Calibri" pitchFamily="34" charset="0"/>
                          <a:cs typeface="Calibri" pitchFamily="34" charset="0"/>
                        </a:rPr>
                        <a:t> a negative </a:t>
                      </a:r>
                      <a:r>
                        <a:rPr lang="pt-BR" sz="1500" baseline="0" dirty="0" err="1" smtClean="0">
                          <a:latin typeface="Calibri" pitchFamily="34" charset="0"/>
                          <a:cs typeface="Calibri" pitchFamily="34" charset="0"/>
                        </a:rPr>
                        <a:t>number</a:t>
                      </a:r>
                      <a:endParaRPr lang="pt-BR" sz="1500" dirty="0">
                        <a:latin typeface="Calibri" pitchFamily="34" charset="0"/>
                        <a:cs typeface="Calibri" pitchFamily="34" charset="0"/>
                      </a:endParaRPr>
                    </a:p>
                  </a:txBody>
                  <a:tcPr marT="45722" marB="45722"/>
                </a:tc>
              </a:tr>
              <a:tr h="554602">
                <a:tc>
                  <a:txBody>
                    <a:bodyPr/>
                    <a:lstStyle/>
                    <a:p>
                      <a:r>
                        <a:rPr lang="pt-BR" sz="1500" dirty="0" smtClean="0">
                          <a:latin typeface="Calibri" pitchFamily="34" charset="0"/>
                          <a:cs typeface="Calibri" pitchFamily="34" charset="0"/>
                        </a:rPr>
                        <a:t>Do </a:t>
                      </a:r>
                      <a:r>
                        <a:rPr lang="pt-BR" sz="1500" dirty="0" err="1" smtClean="0">
                          <a:latin typeface="Calibri" pitchFamily="34" charset="0"/>
                          <a:cs typeface="Calibri" pitchFamily="34" charset="0"/>
                        </a:rPr>
                        <a:t>treat</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inequalities</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like</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equations</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when</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adding</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or</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subtracting</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terms</a:t>
                      </a:r>
                      <a:endParaRPr lang="pt-BR" sz="1500" dirty="0">
                        <a:latin typeface="Calibri" pitchFamily="34" charset="0"/>
                        <a:cs typeface="Calibri" pitchFamily="34" charset="0"/>
                      </a:endParaRPr>
                    </a:p>
                  </a:txBody>
                  <a:tcPr marT="45722" marB="45722"/>
                </a:tc>
                <a:tc>
                  <a:txBody>
                    <a:bodyPr/>
                    <a:lstStyle/>
                    <a:p>
                      <a:r>
                        <a:rPr lang="pt-BR" sz="1500" dirty="0" err="1" smtClean="0">
                          <a:latin typeface="Calibri" pitchFamily="34" charset="0"/>
                          <a:cs typeface="Calibri" pitchFamily="34" charset="0"/>
                        </a:rPr>
                        <a:t>Don’t</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multiply</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or</a:t>
                      </a:r>
                      <a:r>
                        <a:rPr lang="pt-BR" sz="1500" dirty="0" smtClean="0">
                          <a:latin typeface="Calibri" pitchFamily="34" charset="0"/>
                          <a:cs typeface="Calibri" pitchFamily="34" charset="0"/>
                        </a:rPr>
                        <a:t> divide</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an</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inequality</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by</a:t>
                      </a:r>
                      <a:r>
                        <a:rPr lang="pt-BR" sz="1500" baseline="0" dirty="0" smtClean="0">
                          <a:latin typeface="Calibri" pitchFamily="34" charset="0"/>
                          <a:cs typeface="Calibri" pitchFamily="34" charset="0"/>
                        </a:rPr>
                        <a:t> a </a:t>
                      </a:r>
                      <a:r>
                        <a:rPr lang="pt-BR" sz="1500" baseline="0" dirty="0" err="1" smtClean="0">
                          <a:latin typeface="Calibri" pitchFamily="34" charset="0"/>
                          <a:cs typeface="Calibri" pitchFamily="34" charset="0"/>
                        </a:rPr>
                        <a:t>variable</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unless</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you</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know</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the</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variable’s</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sign</a:t>
                      </a:r>
                      <a:endParaRPr lang="pt-BR" sz="1500" dirty="0">
                        <a:latin typeface="Calibri" pitchFamily="34" charset="0"/>
                        <a:cs typeface="Calibri" pitchFamily="34" charset="0"/>
                      </a:endParaRPr>
                    </a:p>
                  </a:txBody>
                  <a:tcPr marT="45722" marB="45722"/>
                </a:tc>
              </a:tr>
              <a:tr h="380578">
                <a:tc>
                  <a:txBody>
                    <a:bodyPr/>
                    <a:lstStyle/>
                    <a:p>
                      <a:r>
                        <a:rPr lang="pt-BR" sz="1500" dirty="0" smtClean="0">
                          <a:latin typeface="Calibri" pitchFamily="34" charset="0"/>
                          <a:cs typeface="Calibri" pitchFamily="34" charset="0"/>
                        </a:rPr>
                        <a:t>Do </a:t>
                      </a:r>
                      <a:r>
                        <a:rPr lang="pt-BR" sz="1500" dirty="0" err="1" smtClean="0">
                          <a:latin typeface="Calibri" pitchFamily="34" charset="0"/>
                          <a:cs typeface="Calibri" pitchFamily="34" charset="0"/>
                        </a:rPr>
                        <a:t>line</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up</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multiply</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inequalities</a:t>
                      </a:r>
                      <a:endParaRPr lang="pt-BR" sz="1500" dirty="0">
                        <a:latin typeface="Calibri" pitchFamily="34" charset="0"/>
                        <a:cs typeface="Calibri" pitchFamily="34" charset="0"/>
                      </a:endParaRPr>
                    </a:p>
                  </a:txBody>
                  <a:tcPr marT="45722" marB="45722"/>
                </a:tc>
                <a:tc>
                  <a:txBody>
                    <a:bodyPr/>
                    <a:lstStyle/>
                    <a:p>
                      <a:r>
                        <a:rPr lang="pt-BR" sz="1500" dirty="0" err="1" smtClean="0">
                          <a:latin typeface="Calibri" pitchFamily="34" charset="0"/>
                          <a:cs typeface="Calibri" pitchFamily="34" charset="0"/>
                        </a:rPr>
                        <a:t>Don’t</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forget</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to</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take</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the</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most</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restrictive</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ineq</a:t>
                      </a:r>
                      <a:r>
                        <a:rPr lang="pt-BR" sz="1500" baseline="0" dirty="0" smtClean="0">
                          <a:latin typeface="Calibri" pitchFamily="34" charset="0"/>
                          <a:cs typeface="Calibri" pitchFamily="34" charset="0"/>
                        </a:rPr>
                        <a:t>.</a:t>
                      </a:r>
                      <a:endParaRPr lang="pt-BR" sz="1500" dirty="0">
                        <a:latin typeface="Calibri" pitchFamily="34" charset="0"/>
                        <a:cs typeface="Calibri" pitchFamily="34" charset="0"/>
                      </a:endParaRPr>
                    </a:p>
                  </a:txBody>
                  <a:tcPr marT="45722" marB="45722"/>
                </a:tc>
              </a:tr>
              <a:tr h="554602">
                <a:tc>
                  <a:txBody>
                    <a:bodyPr/>
                    <a:lstStyle/>
                    <a:p>
                      <a:r>
                        <a:rPr lang="pt-BR" sz="1500" dirty="0" smtClean="0">
                          <a:latin typeface="Calibri" pitchFamily="34" charset="0"/>
                          <a:cs typeface="Calibri" pitchFamily="34" charset="0"/>
                        </a:rPr>
                        <a:t>Do </a:t>
                      </a:r>
                      <a:r>
                        <a:rPr lang="pt-BR" sz="1500" dirty="0" err="1" smtClean="0">
                          <a:latin typeface="Calibri" pitchFamily="34" charset="0"/>
                          <a:cs typeface="Calibri" pitchFamily="34" charset="0"/>
                        </a:rPr>
                        <a:t>add</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inequalities</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together</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when</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necessary</a:t>
                      </a:r>
                      <a:endParaRPr lang="pt-BR" sz="1500" dirty="0">
                        <a:latin typeface="Calibri" pitchFamily="34" charset="0"/>
                        <a:cs typeface="Calibri" pitchFamily="34" charset="0"/>
                      </a:endParaRPr>
                    </a:p>
                  </a:txBody>
                  <a:tcPr marT="45722" marB="45722"/>
                </a:tc>
                <a:tc>
                  <a:txBody>
                    <a:bodyPr/>
                    <a:lstStyle/>
                    <a:p>
                      <a:r>
                        <a:rPr lang="pt-BR" sz="1500" dirty="0" err="1" smtClean="0">
                          <a:latin typeface="Calibri" pitchFamily="34" charset="0"/>
                          <a:cs typeface="Calibri" pitchFamily="34" charset="0"/>
                        </a:rPr>
                        <a:t>Don’t</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forget</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to</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perform</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operations</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on</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all</a:t>
                      </a:r>
                      <a:r>
                        <a:rPr lang="pt-BR" sz="1500" baseline="0" dirty="0" smtClean="0">
                          <a:latin typeface="Calibri" pitchFamily="34" charset="0"/>
                          <a:cs typeface="Calibri" pitchFamily="34" charset="0"/>
                        </a:rPr>
                        <a:t> expr.</a:t>
                      </a:r>
                      <a:endParaRPr lang="pt-BR" sz="1500" dirty="0">
                        <a:latin typeface="Calibri" pitchFamily="34" charset="0"/>
                        <a:cs typeface="Calibri" pitchFamily="34" charset="0"/>
                      </a:endParaRPr>
                    </a:p>
                  </a:txBody>
                  <a:tcPr marT="45722" marB="45722"/>
                </a:tc>
              </a:tr>
              <a:tr h="380578">
                <a:tc>
                  <a:txBody>
                    <a:bodyPr/>
                    <a:lstStyle/>
                    <a:p>
                      <a:r>
                        <a:rPr lang="pt-BR" sz="1500" dirty="0" smtClean="0">
                          <a:latin typeface="Calibri" pitchFamily="34" charset="0"/>
                          <a:cs typeface="Calibri" pitchFamily="34" charset="0"/>
                        </a:rPr>
                        <a:t>Do use extreme </a:t>
                      </a:r>
                      <a:r>
                        <a:rPr lang="pt-BR" sz="1500" dirty="0" err="1" smtClean="0">
                          <a:latin typeface="Calibri" pitchFamily="34" charset="0"/>
                          <a:cs typeface="Calibri" pitchFamily="34" charset="0"/>
                        </a:rPr>
                        <a:t>values</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to</a:t>
                      </a:r>
                      <a:r>
                        <a:rPr lang="pt-BR" sz="1500" baseline="0" dirty="0" smtClean="0">
                          <a:latin typeface="Calibri" pitchFamily="34" charset="0"/>
                          <a:cs typeface="Calibri" pitchFamily="34" charset="0"/>
                        </a:rPr>
                        <a:t> solve range </a:t>
                      </a:r>
                      <a:r>
                        <a:rPr lang="pt-BR" sz="1500" baseline="0" dirty="0" err="1" smtClean="0">
                          <a:latin typeface="Calibri" pitchFamily="34" charset="0"/>
                          <a:cs typeface="Calibri" pitchFamily="34" charset="0"/>
                        </a:rPr>
                        <a:t>problems</a:t>
                      </a:r>
                      <a:endParaRPr lang="pt-BR" sz="1500" dirty="0">
                        <a:latin typeface="Calibri" pitchFamily="34" charset="0"/>
                        <a:cs typeface="Calibri" pitchFamily="34" charset="0"/>
                      </a:endParaRPr>
                    </a:p>
                  </a:txBody>
                  <a:tcPr marT="45722" marB="45722"/>
                </a:tc>
                <a:tc>
                  <a:txBody>
                    <a:bodyPr/>
                    <a:lstStyle/>
                    <a:p>
                      <a:r>
                        <a:rPr lang="pt-BR" sz="1500" dirty="0" err="1" smtClean="0">
                          <a:latin typeface="Calibri" pitchFamily="34" charset="0"/>
                          <a:cs typeface="Calibri" pitchFamily="34" charset="0"/>
                        </a:rPr>
                        <a:t>Don’t</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subtract</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one</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inequality</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from</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another</a:t>
                      </a:r>
                      <a:r>
                        <a:rPr lang="pt-BR" sz="1500" dirty="0" smtClean="0">
                          <a:latin typeface="Calibri" pitchFamily="34" charset="0"/>
                          <a:cs typeface="Calibri" pitchFamily="34" charset="0"/>
                        </a:rPr>
                        <a:t>.</a:t>
                      </a:r>
                      <a:endParaRPr lang="pt-BR" sz="1500" dirty="0">
                        <a:latin typeface="Calibri" pitchFamily="34" charset="0"/>
                        <a:cs typeface="Calibri" pitchFamily="34" charset="0"/>
                      </a:endParaRPr>
                    </a:p>
                  </a:txBody>
                  <a:tcPr marT="45722" marB="45722"/>
                </a:tc>
              </a:tr>
              <a:tr h="380578">
                <a:tc>
                  <a:txBody>
                    <a:bodyPr/>
                    <a:lstStyle/>
                    <a:p>
                      <a:r>
                        <a:rPr lang="pt-BR" sz="1500" dirty="0" smtClean="0">
                          <a:latin typeface="Calibri" pitchFamily="34" charset="0"/>
                          <a:cs typeface="Calibri" pitchFamily="34" charset="0"/>
                        </a:rPr>
                        <a:t>Do </a:t>
                      </a:r>
                      <a:r>
                        <a:rPr lang="pt-BR" sz="1500" dirty="0" err="1" smtClean="0">
                          <a:latin typeface="Calibri" pitchFamily="34" charset="0"/>
                          <a:cs typeface="Calibri" pitchFamily="34" charset="0"/>
                        </a:rPr>
                        <a:t>draw</a:t>
                      </a:r>
                      <a:r>
                        <a:rPr lang="pt-BR" sz="1500" baseline="0" dirty="0" smtClean="0">
                          <a:latin typeface="Calibri" pitchFamily="34" charset="0"/>
                          <a:cs typeface="Calibri" pitchFamily="34" charset="0"/>
                        </a:rPr>
                        <a:t> a </a:t>
                      </a:r>
                      <a:r>
                        <a:rPr lang="pt-BR" sz="1500" baseline="0" dirty="0" err="1" smtClean="0">
                          <a:latin typeface="Calibri" pitchFamily="34" charset="0"/>
                          <a:cs typeface="Calibri" pitchFamily="34" charset="0"/>
                        </a:rPr>
                        <a:t>number</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line</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if</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necessary</a:t>
                      </a:r>
                      <a:endParaRPr lang="pt-BR" sz="1500" dirty="0">
                        <a:latin typeface="Calibri" pitchFamily="34" charset="0"/>
                        <a:cs typeface="Calibri" pitchFamily="34" charset="0"/>
                      </a:endParaRPr>
                    </a:p>
                  </a:txBody>
                  <a:tcPr marT="45722" marB="45722"/>
                </a:tc>
                <a:tc>
                  <a:txBody>
                    <a:bodyPr/>
                    <a:lstStyle/>
                    <a:p>
                      <a:r>
                        <a:rPr lang="pt-BR" sz="1500" u="sng" dirty="0" err="1" smtClean="0">
                          <a:latin typeface="Calibri" pitchFamily="34" charset="0"/>
                          <a:cs typeface="Calibri" pitchFamily="34" charset="0"/>
                        </a:rPr>
                        <a:t>Don’t</a:t>
                      </a:r>
                      <a:r>
                        <a:rPr lang="pt-BR" sz="1500" u="sng" dirty="0" smtClean="0">
                          <a:latin typeface="Calibri" pitchFamily="34" charset="0"/>
                          <a:cs typeface="Calibri" pitchFamily="34" charset="0"/>
                        </a:rPr>
                        <a:t> </a:t>
                      </a:r>
                      <a:r>
                        <a:rPr lang="pt-BR" sz="1500" u="sng" dirty="0" err="1" smtClean="0">
                          <a:latin typeface="Calibri" pitchFamily="34" charset="0"/>
                          <a:cs typeface="Calibri" pitchFamily="34" charset="0"/>
                        </a:rPr>
                        <a:t>forget</a:t>
                      </a:r>
                      <a:r>
                        <a:rPr lang="pt-BR" sz="1500" u="sng" dirty="0" smtClean="0">
                          <a:latin typeface="Calibri" pitchFamily="34" charset="0"/>
                          <a:cs typeface="Calibri" pitchFamily="34" charset="0"/>
                        </a:rPr>
                        <a:t> </a:t>
                      </a:r>
                      <a:r>
                        <a:rPr lang="pt-BR" sz="1500" u="sng" dirty="0" err="1" smtClean="0">
                          <a:latin typeface="Calibri" pitchFamily="34" charset="0"/>
                          <a:cs typeface="Calibri" pitchFamily="34" charset="0"/>
                        </a:rPr>
                        <a:t>about</a:t>
                      </a:r>
                      <a:r>
                        <a:rPr lang="pt-BR" sz="1500" u="sng" dirty="0" smtClean="0">
                          <a:latin typeface="Calibri" pitchFamily="34" charset="0"/>
                          <a:cs typeface="Calibri" pitchFamily="34" charset="0"/>
                        </a:rPr>
                        <a:t> </a:t>
                      </a:r>
                      <a:r>
                        <a:rPr lang="pt-BR" sz="1500" u="sng" dirty="0" err="1" smtClean="0">
                          <a:latin typeface="Calibri" pitchFamily="34" charset="0"/>
                          <a:cs typeface="Calibri" pitchFamily="34" charset="0"/>
                        </a:rPr>
                        <a:t>the</a:t>
                      </a:r>
                      <a:r>
                        <a:rPr lang="pt-BR" sz="1500" u="sng" dirty="0" smtClean="0">
                          <a:latin typeface="Calibri" pitchFamily="34" charset="0"/>
                          <a:cs typeface="Calibri" pitchFamily="34" charset="0"/>
                        </a:rPr>
                        <a:t> negative case</a:t>
                      </a:r>
                      <a:endParaRPr lang="pt-BR" sz="1500" u="sng" dirty="0">
                        <a:latin typeface="Calibri" pitchFamily="34" charset="0"/>
                        <a:cs typeface="Calibri" pitchFamily="34" charset="0"/>
                      </a:endParaRPr>
                    </a:p>
                  </a:txBody>
                  <a:tcPr marT="45722" marB="45722"/>
                </a:tc>
              </a:tr>
              <a:tr h="380578">
                <a:tc>
                  <a:txBody>
                    <a:bodyPr/>
                    <a:lstStyle/>
                    <a:p>
                      <a:r>
                        <a:rPr lang="pt-BR" sz="1500" dirty="0" smtClean="0">
                          <a:latin typeface="Calibri" pitchFamily="34" charset="0"/>
                          <a:cs typeface="Calibri" pitchFamily="34" charset="0"/>
                        </a:rPr>
                        <a:t>Do set </a:t>
                      </a:r>
                      <a:r>
                        <a:rPr lang="pt-BR" sz="1500" dirty="0" err="1" smtClean="0">
                          <a:latin typeface="Calibri" pitchFamily="34" charset="0"/>
                          <a:cs typeface="Calibri" pitchFamily="34" charset="0"/>
                        </a:rPr>
                        <a:t>terms</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with</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even</a:t>
                      </a:r>
                      <a:r>
                        <a:rPr lang="pt-BR" sz="1500" dirty="0" smtClean="0">
                          <a:latin typeface="Calibri" pitchFamily="34" charset="0"/>
                          <a:cs typeface="Calibri" pitchFamily="34" charset="0"/>
                        </a:rPr>
                        <a:t> </a:t>
                      </a:r>
                      <a:r>
                        <a:rPr lang="pt-BR" sz="1500" dirty="0" err="1" smtClean="0">
                          <a:latin typeface="Calibri" pitchFamily="34" charset="0"/>
                          <a:cs typeface="Calibri" pitchFamily="34" charset="0"/>
                        </a:rPr>
                        <a:t>exponents</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equal</a:t>
                      </a:r>
                      <a:r>
                        <a:rPr lang="pt-BR" sz="1500" baseline="0" dirty="0" smtClean="0">
                          <a:latin typeface="Calibri" pitchFamily="34" charset="0"/>
                          <a:cs typeface="Calibri" pitchFamily="34" charset="0"/>
                        </a:rPr>
                        <a:t> </a:t>
                      </a:r>
                      <a:r>
                        <a:rPr lang="pt-BR" sz="1500" baseline="0" dirty="0" err="1" smtClean="0">
                          <a:latin typeface="Calibri" pitchFamily="34" charset="0"/>
                          <a:cs typeface="Calibri" pitchFamily="34" charset="0"/>
                        </a:rPr>
                        <a:t>to</a:t>
                      </a:r>
                      <a:r>
                        <a:rPr lang="pt-BR" sz="1500" baseline="0" dirty="0" smtClean="0">
                          <a:latin typeface="Calibri" pitchFamily="34" charset="0"/>
                          <a:cs typeface="Calibri" pitchFamily="34" charset="0"/>
                        </a:rPr>
                        <a:t> zero</a:t>
                      </a:r>
                      <a:endParaRPr lang="pt-BR" sz="1500" dirty="0">
                        <a:latin typeface="Calibri" pitchFamily="34" charset="0"/>
                        <a:cs typeface="Calibri" pitchFamily="34" charset="0"/>
                      </a:endParaRPr>
                    </a:p>
                  </a:txBody>
                  <a:tcPr marT="45722" marB="45722"/>
                </a:tc>
                <a:tc>
                  <a:txBody>
                    <a:bodyPr/>
                    <a:lstStyle/>
                    <a:p>
                      <a:r>
                        <a:rPr lang="pt-BR" sz="1500" u="none" dirty="0" err="1" smtClean="0">
                          <a:latin typeface="Calibri" pitchFamily="34" charset="0"/>
                          <a:cs typeface="Calibri" pitchFamily="34" charset="0"/>
                        </a:rPr>
                        <a:t>Many</a:t>
                      </a:r>
                      <a:r>
                        <a:rPr lang="pt-BR" sz="1500" u="none" baseline="0" dirty="0" smtClean="0">
                          <a:latin typeface="Calibri" pitchFamily="34" charset="0"/>
                          <a:cs typeface="Calibri" pitchFamily="34" charset="0"/>
                        </a:rPr>
                        <a:t> </a:t>
                      </a:r>
                      <a:r>
                        <a:rPr lang="pt-BR" sz="1500" u="none" baseline="0" dirty="0" err="1" smtClean="0">
                          <a:latin typeface="Calibri" pitchFamily="34" charset="0"/>
                          <a:cs typeface="Calibri" pitchFamily="34" charset="0"/>
                        </a:rPr>
                        <a:t>pos</a:t>
                      </a:r>
                      <a:r>
                        <a:rPr lang="pt-BR" sz="1500" u="none" baseline="0" dirty="0" smtClean="0">
                          <a:latin typeface="Calibri" pitchFamily="34" charset="0"/>
                          <a:cs typeface="Calibri" pitchFamily="34" charset="0"/>
                        </a:rPr>
                        <a:t>/</a:t>
                      </a:r>
                      <a:r>
                        <a:rPr lang="pt-BR" sz="1500" u="none" baseline="0" dirty="0" err="1" smtClean="0">
                          <a:latin typeface="Calibri" pitchFamily="34" charset="0"/>
                          <a:cs typeface="Calibri" pitchFamily="34" charset="0"/>
                        </a:rPr>
                        <a:t>neg</a:t>
                      </a:r>
                      <a:r>
                        <a:rPr lang="pt-BR" sz="1500" u="none" baseline="0" dirty="0" smtClean="0">
                          <a:latin typeface="Calibri" pitchFamily="34" charset="0"/>
                          <a:cs typeface="Calibri" pitchFamily="34" charset="0"/>
                        </a:rPr>
                        <a:t> </a:t>
                      </a:r>
                      <a:r>
                        <a:rPr lang="pt-BR" sz="1500" u="none" baseline="0" dirty="0" err="1" smtClean="0">
                          <a:latin typeface="Calibri" pitchFamily="34" charset="0"/>
                          <a:cs typeface="Calibri" pitchFamily="34" charset="0"/>
                        </a:rPr>
                        <a:t>problems</a:t>
                      </a:r>
                      <a:r>
                        <a:rPr lang="pt-BR" sz="1500" u="none" baseline="0" dirty="0" smtClean="0">
                          <a:latin typeface="Calibri" pitchFamily="34" charset="0"/>
                          <a:cs typeface="Calibri" pitchFamily="34" charset="0"/>
                        </a:rPr>
                        <a:t> are </a:t>
                      </a:r>
                      <a:r>
                        <a:rPr lang="pt-BR" sz="1500" u="none" baseline="0" dirty="0" err="1" smtClean="0">
                          <a:latin typeface="Calibri" pitchFamily="34" charset="0"/>
                          <a:cs typeface="Calibri" pitchFamily="34" charset="0"/>
                        </a:rPr>
                        <a:t>disguised</a:t>
                      </a:r>
                      <a:r>
                        <a:rPr lang="pt-BR" sz="1500" u="none" baseline="0" dirty="0" smtClean="0">
                          <a:latin typeface="Calibri" pitchFamily="34" charset="0"/>
                          <a:cs typeface="Calibri" pitchFamily="34" charset="0"/>
                        </a:rPr>
                        <a:t> as </a:t>
                      </a:r>
                      <a:r>
                        <a:rPr lang="pt-BR" sz="1500" u="none" baseline="0" dirty="0" err="1" smtClean="0">
                          <a:latin typeface="Calibri" pitchFamily="34" charset="0"/>
                          <a:cs typeface="Calibri" pitchFamily="34" charset="0"/>
                        </a:rPr>
                        <a:t>ineq</a:t>
                      </a:r>
                      <a:r>
                        <a:rPr lang="pt-BR" sz="1500" u="none" baseline="0" dirty="0" smtClean="0">
                          <a:latin typeface="Calibri" pitchFamily="34" charset="0"/>
                          <a:cs typeface="Calibri" pitchFamily="34" charset="0"/>
                        </a:rPr>
                        <a:t>.</a:t>
                      </a:r>
                      <a:endParaRPr lang="pt-BR" sz="1500" u="none" dirty="0">
                        <a:latin typeface="Calibri" pitchFamily="34" charset="0"/>
                        <a:cs typeface="Calibri" pitchFamily="34" charset="0"/>
                      </a:endParaRPr>
                    </a:p>
                  </a:txBody>
                  <a:tcPr marT="45722" marB="45722"/>
                </a:tc>
              </a:tr>
            </a:tbl>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VICs</a:t>
            </a:r>
          </a:p>
        </p:txBody>
      </p:sp>
      <p:sp>
        <p:nvSpPr>
          <p:cNvPr id="49155"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rPr>
              <a:t>VIC Problems</a:t>
            </a:r>
          </a:p>
          <a:p>
            <a:pPr lvl="2" eaLnBrk="1" hangingPunct="1"/>
            <a:r>
              <a:rPr lang="en-US" sz="2000" smtClean="0">
                <a:solidFill>
                  <a:schemeClr val="tx2"/>
                </a:solidFill>
                <a:latin typeface="Calibri" pitchFamily="34" charset="0"/>
              </a:rPr>
              <a:t>Picking number to solve VICs:</a:t>
            </a:r>
          </a:p>
          <a:p>
            <a:pPr lvl="3" eaLnBrk="1" hangingPunct="1"/>
            <a:r>
              <a:rPr lang="en-US" sz="1600" smtClean="0">
                <a:solidFill>
                  <a:schemeClr val="tx2"/>
                </a:solidFill>
                <a:latin typeface="Calibri" pitchFamily="34" charset="0"/>
              </a:rPr>
              <a:t>(1) Never pick 0 or 1</a:t>
            </a:r>
          </a:p>
          <a:p>
            <a:pPr lvl="3" eaLnBrk="1" hangingPunct="1"/>
            <a:r>
              <a:rPr lang="en-US" sz="1600" smtClean="0">
                <a:solidFill>
                  <a:schemeClr val="tx2"/>
                </a:solidFill>
                <a:latin typeface="Calibri" pitchFamily="34" charset="0"/>
              </a:rPr>
              <a:t>(2) Make sure all the numbers you pick are different</a:t>
            </a:r>
          </a:p>
          <a:p>
            <a:pPr lvl="3" eaLnBrk="1" hangingPunct="1"/>
            <a:r>
              <a:rPr lang="en-US" sz="1600" smtClean="0">
                <a:solidFill>
                  <a:schemeClr val="tx2"/>
                </a:solidFill>
                <a:latin typeface="Calibri" pitchFamily="34" charset="0"/>
              </a:rPr>
              <a:t>(3) Pick Small numbers</a:t>
            </a:r>
          </a:p>
          <a:p>
            <a:pPr lvl="3" eaLnBrk="1" hangingPunct="1"/>
            <a:r>
              <a:rPr lang="en-US" sz="1600" smtClean="0">
                <a:solidFill>
                  <a:schemeClr val="tx2"/>
                </a:solidFill>
                <a:latin typeface="Calibri" pitchFamily="34" charset="0"/>
              </a:rPr>
              <a:t>(4) Try to pick prime numbers</a:t>
            </a:r>
          </a:p>
          <a:p>
            <a:pPr lvl="3" eaLnBrk="1" hangingPunct="1"/>
            <a:r>
              <a:rPr lang="en-US" sz="1600" smtClean="0">
                <a:solidFill>
                  <a:schemeClr val="tx2"/>
                </a:solidFill>
                <a:latin typeface="Calibri" pitchFamily="34" charset="0"/>
              </a:rPr>
              <a:t>(5) Don’t pick numbers that appear as a coefficient in several answer choices</a:t>
            </a:r>
          </a:p>
          <a:p>
            <a:pPr lvl="2" eaLnBrk="1" hangingPunct="1"/>
            <a:r>
              <a:rPr lang="en-US" sz="2000" smtClean="0">
                <a:solidFill>
                  <a:schemeClr val="tx2"/>
                </a:solidFill>
                <a:latin typeface="Calibri" pitchFamily="34" charset="0"/>
              </a:rPr>
              <a:t>Direct Algebra</a:t>
            </a:r>
          </a:p>
          <a:p>
            <a:pPr lvl="3" eaLnBrk="1" hangingPunct="1"/>
            <a:r>
              <a:rPr lang="en-US" sz="1600" smtClean="0">
                <a:solidFill>
                  <a:schemeClr val="tx2"/>
                </a:solidFill>
                <a:latin typeface="Calibri" pitchFamily="34" charset="0"/>
              </a:rPr>
              <a:t>Break the problem down into manageable parts</a:t>
            </a:r>
          </a:p>
          <a:p>
            <a:pPr lvl="3" eaLnBrk="1" hangingPunct="1"/>
            <a:r>
              <a:rPr lang="en-US" sz="1600" smtClean="0">
                <a:solidFill>
                  <a:schemeClr val="tx2"/>
                </a:solidFill>
                <a:latin typeface="Calibri" pitchFamily="34" charset="0"/>
              </a:rPr>
              <a:t>Write every step, as it may be difficult to verify the answer</a:t>
            </a:r>
          </a:p>
          <a:p>
            <a:pPr lvl="2" eaLnBrk="1" hangingPunct="1"/>
            <a:r>
              <a:rPr lang="en-US" sz="2000" b="1" smtClean="0">
                <a:solidFill>
                  <a:schemeClr val="tx2"/>
                </a:solidFill>
                <a:latin typeface="Calibri" pitchFamily="34" charset="0"/>
              </a:rPr>
              <a:t>Common Translations:</a:t>
            </a:r>
          </a:p>
          <a:p>
            <a:pPr lvl="2" eaLnBrk="1" hangingPunct="1"/>
            <a:r>
              <a:rPr lang="en-US" sz="2000" b="1" smtClean="0">
                <a:solidFill>
                  <a:schemeClr val="tx2"/>
                </a:solidFill>
                <a:latin typeface="Calibri" pitchFamily="34" charset="0"/>
              </a:rPr>
              <a:t>“y percent less than z” = z – yz/100</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VICs</a:t>
            </a:r>
          </a:p>
        </p:txBody>
      </p:sp>
      <p:sp>
        <p:nvSpPr>
          <p:cNvPr id="50179"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rPr>
              <a:t>VIC Problems – Common translations</a:t>
            </a:r>
          </a:p>
          <a:p>
            <a:pPr lvl="3" eaLnBrk="1" hangingPunct="1"/>
            <a:r>
              <a:rPr lang="en-US" sz="1600" b="1" smtClean="0">
                <a:solidFill>
                  <a:schemeClr val="tx2"/>
                </a:solidFill>
                <a:latin typeface="Calibri" pitchFamily="34" charset="0"/>
              </a:rPr>
              <a:t>X is what percent of y, in terms of x and y? </a:t>
            </a:r>
          </a:p>
          <a:p>
            <a:pPr lvl="3" eaLnBrk="1" hangingPunct="1"/>
            <a:r>
              <a:rPr lang="en-US" sz="1600" smtClean="0">
                <a:solidFill>
                  <a:schemeClr val="tx2"/>
                </a:solidFill>
                <a:latin typeface="Calibri" pitchFamily="34" charset="0"/>
              </a:rPr>
              <a:t>Answer: x = w/100 . y  </a:t>
            </a:r>
            <a:r>
              <a:rPr lang="en-US" sz="1600" smtClean="0">
                <a:solidFill>
                  <a:schemeClr val="tx2"/>
                </a:solidFill>
                <a:latin typeface="Calibri" pitchFamily="34" charset="0"/>
                <a:sym typeface="Wingdings" pitchFamily="2" charset="2"/>
              </a:rPr>
              <a:t> x = wy/100   </a:t>
            </a:r>
            <a:r>
              <a:rPr lang="en-US" sz="1600" b="1" smtClean="0">
                <a:solidFill>
                  <a:schemeClr val="tx2"/>
                </a:solidFill>
                <a:latin typeface="Calibri" pitchFamily="34" charset="0"/>
                <a:sym typeface="Wingdings" pitchFamily="2" charset="2"/>
              </a:rPr>
              <a:t>100x/y = w</a:t>
            </a:r>
          </a:p>
          <a:p>
            <a:pPr lvl="3" eaLnBrk="1" hangingPunct="1"/>
            <a:r>
              <a:rPr lang="en-US" sz="1600" b="1" smtClean="0">
                <a:solidFill>
                  <a:schemeClr val="tx2"/>
                </a:solidFill>
                <a:latin typeface="Calibri" pitchFamily="34" charset="0"/>
                <a:sym typeface="Wingdings" pitchFamily="2" charset="2"/>
              </a:rPr>
              <a:t>If Cecil reads T pages per minute, how many hours does it take for her to read 500 pages?</a:t>
            </a:r>
          </a:p>
          <a:p>
            <a:pPr lvl="3" eaLnBrk="1" hangingPunct="1"/>
            <a:r>
              <a:rPr lang="en-US" sz="1600" smtClean="0">
                <a:solidFill>
                  <a:schemeClr val="tx2"/>
                </a:solidFill>
                <a:latin typeface="Calibri" pitchFamily="34" charset="0"/>
              </a:rPr>
              <a:t>Answer: 500/60T</a:t>
            </a:r>
          </a:p>
          <a:p>
            <a:pPr lvl="3" eaLnBrk="1" hangingPunct="1"/>
            <a:r>
              <a:rPr lang="en-US" sz="1600" b="1" smtClean="0">
                <a:solidFill>
                  <a:schemeClr val="tx2"/>
                </a:solidFill>
                <a:latin typeface="Calibri" pitchFamily="34" charset="0"/>
              </a:rPr>
              <a:t>X percent of Y percent of Z is decreased by Y percent. What is the result?</a:t>
            </a:r>
          </a:p>
          <a:p>
            <a:pPr lvl="3" eaLnBrk="1" hangingPunct="1"/>
            <a:r>
              <a:rPr lang="en-US" sz="1600" smtClean="0">
                <a:solidFill>
                  <a:schemeClr val="tx2"/>
                </a:solidFill>
                <a:latin typeface="Calibri" pitchFamily="34" charset="0"/>
              </a:rPr>
              <a:t>Answer: XYZ/10,000 – (Y/100)*(XYZ/10,000) = (100XYZ – XY²Z ) / 1,000,000</a:t>
            </a:r>
          </a:p>
          <a:p>
            <a:pPr lvl="3" eaLnBrk="1" hangingPunct="1"/>
            <a:endParaRPr lang="en-US" sz="1600"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Advanced Equations</a:t>
            </a:r>
          </a:p>
        </p:txBody>
      </p:sp>
      <p:sp>
        <p:nvSpPr>
          <p:cNvPr id="51203"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rPr>
              <a:t>Equations – Advanced</a:t>
            </a:r>
          </a:p>
          <a:p>
            <a:pPr lvl="2" eaLnBrk="1" hangingPunct="1"/>
            <a:r>
              <a:rPr lang="en-US" sz="2000" b="1" smtClean="0">
                <a:solidFill>
                  <a:schemeClr val="tx2"/>
                </a:solidFill>
                <a:latin typeface="Calibri" pitchFamily="34" charset="0"/>
              </a:rPr>
              <a:t>Complex Absolute value equations: </a:t>
            </a:r>
            <a:r>
              <a:rPr lang="en-US" sz="2000" smtClean="0">
                <a:solidFill>
                  <a:schemeClr val="tx2"/>
                </a:solidFill>
                <a:latin typeface="Calibri" pitchFamily="34" charset="0"/>
              </a:rPr>
              <a:t>If the equation contains only one variable, use algebra. If it contains 2 variables, go conceptual (positive/negative analysis).</a:t>
            </a:r>
          </a:p>
          <a:p>
            <a:pPr lvl="2" eaLnBrk="1" hangingPunct="1"/>
            <a:r>
              <a:rPr lang="en-US" sz="2000" smtClean="0">
                <a:solidFill>
                  <a:schemeClr val="tx2"/>
                </a:solidFill>
                <a:latin typeface="Calibri" pitchFamily="34" charset="0"/>
              </a:rPr>
              <a:t>Example: |x – 2| = |2x – 3|</a:t>
            </a:r>
          </a:p>
          <a:p>
            <a:pPr lvl="2" eaLnBrk="1" hangingPunct="1"/>
            <a:r>
              <a:rPr lang="en-US" sz="2000" smtClean="0">
                <a:solidFill>
                  <a:schemeClr val="tx2"/>
                </a:solidFill>
                <a:latin typeface="Calibri" pitchFamily="34" charset="0"/>
              </a:rPr>
              <a:t>You have to test 2 scenarios: the first with both equations positive, and the second </a:t>
            </a:r>
            <a:r>
              <a:rPr lang="en-US" sz="2000" u="sng" smtClean="0">
                <a:solidFill>
                  <a:schemeClr val="tx2"/>
                </a:solidFill>
                <a:latin typeface="Calibri" pitchFamily="34" charset="0"/>
              </a:rPr>
              <a:t>with one of them negative</a:t>
            </a:r>
            <a:r>
              <a:rPr lang="en-US" sz="2000" smtClean="0">
                <a:solidFill>
                  <a:schemeClr val="tx2"/>
                </a:solidFill>
                <a:latin typeface="Calibri" pitchFamily="34" charset="0"/>
              </a:rPr>
              <a:t>. After finding the solutions, </a:t>
            </a:r>
            <a:r>
              <a:rPr lang="en-US" sz="2000" b="1" smtClean="0">
                <a:solidFill>
                  <a:schemeClr val="tx2"/>
                </a:solidFill>
                <a:latin typeface="Calibri" pitchFamily="34" charset="0"/>
              </a:rPr>
              <a:t>you have to check all the answers.</a:t>
            </a:r>
            <a:endParaRPr lang="en-US" sz="2000" smtClean="0">
              <a:solidFill>
                <a:schemeClr val="tx2"/>
              </a:solidFill>
              <a:latin typeface="Calibri" pitchFamily="34" charset="0"/>
            </a:endParaRPr>
          </a:p>
          <a:p>
            <a:pPr lvl="2" eaLnBrk="1" hangingPunct="1"/>
            <a:r>
              <a:rPr lang="en-US" sz="2000" b="1" smtClean="0">
                <a:solidFill>
                  <a:schemeClr val="tx2"/>
                </a:solidFill>
                <a:latin typeface="Calibri" pitchFamily="34" charset="0"/>
              </a:rPr>
              <a:t>Multiplying or dividing two equations:</a:t>
            </a:r>
          </a:p>
          <a:p>
            <a:pPr lvl="3" eaLnBrk="1" hangingPunct="1"/>
            <a:r>
              <a:rPr lang="en-US" sz="1600" smtClean="0">
                <a:solidFill>
                  <a:schemeClr val="tx2"/>
                </a:solidFill>
                <a:latin typeface="Calibri" pitchFamily="34" charset="0"/>
              </a:rPr>
              <a:t>If xy² = 96 and 1/xy = 1/24, what is y?</a:t>
            </a:r>
          </a:p>
          <a:p>
            <a:pPr lvl="3" eaLnBrk="1" hangingPunct="1"/>
            <a:r>
              <a:rPr lang="en-US" sz="1600" smtClean="0">
                <a:solidFill>
                  <a:schemeClr val="tx2"/>
                </a:solidFill>
                <a:latin typeface="Calibri" pitchFamily="34" charset="0"/>
              </a:rPr>
              <a:t>We can easily solve by multiplying both equations: xy² . 1/xy = 96 . 1/24 : y = -4</a:t>
            </a:r>
          </a:p>
          <a:p>
            <a:pPr lvl="2" eaLnBrk="1" hangingPunct="1"/>
            <a:r>
              <a:rPr lang="en-US" sz="2000" b="1" smtClean="0">
                <a:solidFill>
                  <a:schemeClr val="tx2"/>
                </a:solidFill>
                <a:latin typeface="Calibri" pitchFamily="34" charset="0"/>
              </a:rPr>
              <a:t>If you see similar/inverse equations, dividing/multiplying them may be a good idea to cancel variables. </a:t>
            </a: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Advanced Equations</a:t>
            </a:r>
          </a:p>
        </p:txBody>
      </p:sp>
      <p:sp>
        <p:nvSpPr>
          <p:cNvPr id="52227"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rPr>
              <a:t>Advanced factoring and distributing</a:t>
            </a: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1" eaLnBrk="1" hangingPunct="1"/>
            <a:endParaRPr lang="en-US" sz="2400" b="1" smtClean="0">
              <a:solidFill>
                <a:schemeClr val="tx2"/>
              </a:solidFill>
              <a:latin typeface="Calibri" pitchFamily="34" charset="0"/>
            </a:endParaRPr>
          </a:p>
          <a:p>
            <a:pPr lvl="2" eaLnBrk="1" hangingPunct="1"/>
            <a:r>
              <a:rPr lang="en-US" sz="2000" b="1" smtClean="0">
                <a:solidFill>
                  <a:schemeClr val="tx2"/>
                </a:solidFill>
                <a:latin typeface="Calibri" pitchFamily="34" charset="0"/>
              </a:rPr>
              <a:t>Be able to recognize any of the above and quickly manipulate it in both directions.</a:t>
            </a:r>
          </a:p>
          <a:p>
            <a:pPr lvl="2" eaLnBrk="1" hangingPunct="1"/>
            <a:endParaRPr lang="en-US" sz="2000" b="1" smtClean="0">
              <a:solidFill>
                <a:schemeClr val="tx2"/>
              </a:solidFill>
              <a:latin typeface="Calibri" pitchFamily="34" charset="0"/>
            </a:endParaRPr>
          </a:p>
        </p:txBody>
      </p:sp>
      <p:graphicFrame>
        <p:nvGraphicFramePr>
          <p:cNvPr id="2" name="Tabela 1"/>
          <p:cNvGraphicFramePr>
            <a:graphicFrameLocks noGrp="1"/>
          </p:cNvGraphicFramePr>
          <p:nvPr/>
        </p:nvGraphicFramePr>
        <p:xfrm>
          <a:off x="990600" y="1676400"/>
          <a:ext cx="6096000" cy="3857626"/>
        </p:xfrm>
        <a:graphic>
          <a:graphicData uri="http://schemas.openxmlformats.org/drawingml/2006/table">
            <a:tbl>
              <a:tblPr firstRow="1" bandRow="1">
                <a:tableStyleId>{073A0DAA-6AF3-43AB-8588-CEC1D06C72B9}</a:tableStyleId>
              </a:tblPr>
              <a:tblGrid>
                <a:gridCol w="2743199"/>
                <a:gridCol w="3352801"/>
              </a:tblGrid>
              <a:tr h="365797">
                <a:tc>
                  <a:txBody>
                    <a:bodyPr/>
                    <a:lstStyle/>
                    <a:p>
                      <a:r>
                        <a:rPr lang="pt-BR" sz="1800" dirty="0" err="1" smtClean="0">
                          <a:latin typeface="Calibri" pitchFamily="34" charset="0"/>
                          <a:cs typeface="Calibri" pitchFamily="34" charset="0"/>
                        </a:rPr>
                        <a:t>Distributed</a:t>
                      </a:r>
                      <a:r>
                        <a:rPr lang="pt-BR" sz="1800" dirty="0" smtClean="0">
                          <a:latin typeface="Calibri" pitchFamily="34" charset="0"/>
                          <a:cs typeface="Calibri" pitchFamily="34" charset="0"/>
                        </a:rPr>
                        <a:t> </a:t>
                      </a:r>
                      <a:r>
                        <a:rPr lang="pt-BR" sz="1800" dirty="0" err="1" smtClean="0">
                          <a:latin typeface="Calibri" pitchFamily="34" charset="0"/>
                          <a:cs typeface="Calibri" pitchFamily="34" charset="0"/>
                        </a:rPr>
                        <a:t>Form</a:t>
                      </a:r>
                      <a:endParaRPr lang="pt-BR" sz="1800" dirty="0">
                        <a:latin typeface="Calibri" pitchFamily="34" charset="0"/>
                        <a:cs typeface="Calibri" pitchFamily="34" charset="0"/>
                      </a:endParaRPr>
                    </a:p>
                  </a:txBody>
                  <a:tcPr marT="45725" marB="45725"/>
                </a:tc>
                <a:tc>
                  <a:txBody>
                    <a:bodyPr/>
                    <a:lstStyle/>
                    <a:p>
                      <a:r>
                        <a:rPr lang="pt-BR" sz="1800" dirty="0" err="1" smtClean="0">
                          <a:latin typeface="Calibri" pitchFamily="34" charset="0"/>
                          <a:cs typeface="Calibri" pitchFamily="34" charset="0"/>
                        </a:rPr>
                        <a:t>Factored</a:t>
                      </a:r>
                      <a:r>
                        <a:rPr lang="pt-BR" sz="1800" baseline="0" dirty="0" smtClean="0">
                          <a:latin typeface="Calibri" pitchFamily="34" charset="0"/>
                          <a:cs typeface="Calibri" pitchFamily="34" charset="0"/>
                        </a:rPr>
                        <a:t> </a:t>
                      </a:r>
                      <a:r>
                        <a:rPr lang="pt-BR" sz="1800" baseline="0" dirty="0" err="1" smtClean="0">
                          <a:latin typeface="Calibri" pitchFamily="34" charset="0"/>
                          <a:cs typeface="Calibri" pitchFamily="34" charset="0"/>
                        </a:rPr>
                        <a:t>Form</a:t>
                      </a:r>
                      <a:endParaRPr lang="pt-BR" sz="1800" dirty="0">
                        <a:latin typeface="Calibri" pitchFamily="34" charset="0"/>
                        <a:cs typeface="Calibri" pitchFamily="34" charset="0"/>
                      </a:endParaRPr>
                    </a:p>
                  </a:txBody>
                  <a:tcPr marT="45725" marB="45725"/>
                </a:tc>
              </a:tr>
              <a:tr h="365797">
                <a:tc>
                  <a:txBody>
                    <a:bodyPr/>
                    <a:lstStyle/>
                    <a:p>
                      <a:r>
                        <a:rPr lang="pt-BR" sz="1800" dirty="0" smtClean="0">
                          <a:latin typeface="Calibri" pitchFamily="34" charset="0"/>
                          <a:cs typeface="Calibri" pitchFamily="34" charset="0"/>
                        </a:rPr>
                        <a:t>x² + x</a:t>
                      </a:r>
                      <a:endParaRPr lang="pt-BR" sz="1800" dirty="0">
                        <a:latin typeface="Calibri" pitchFamily="34" charset="0"/>
                        <a:cs typeface="Calibri" pitchFamily="34" charset="0"/>
                      </a:endParaRPr>
                    </a:p>
                  </a:txBody>
                  <a:tcPr marT="45725" marB="45725"/>
                </a:tc>
                <a:tc>
                  <a:txBody>
                    <a:bodyPr/>
                    <a:lstStyle/>
                    <a:p>
                      <a:r>
                        <a:rPr lang="pt-BR" sz="1800" dirty="0" smtClean="0">
                          <a:latin typeface="Calibri" pitchFamily="34" charset="0"/>
                          <a:cs typeface="Calibri" pitchFamily="34" charset="0"/>
                        </a:rPr>
                        <a:t>x(x + 1)</a:t>
                      </a:r>
                      <a:endParaRPr lang="pt-BR" sz="1800" dirty="0">
                        <a:latin typeface="Calibri" pitchFamily="34" charset="0"/>
                        <a:cs typeface="Calibri" pitchFamily="34" charset="0"/>
                      </a:endParaRPr>
                    </a:p>
                  </a:txBody>
                  <a:tcPr marT="45725" marB="45725"/>
                </a:tc>
              </a:tr>
              <a:tr h="365797">
                <a:tc>
                  <a:txBody>
                    <a:bodyPr/>
                    <a:lstStyle/>
                    <a:p>
                      <a:r>
                        <a:rPr lang="pt-BR" sz="1800" dirty="0" smtClean="0">
                          <a:latin typeface="Calibri" pitchFamily="34" charset="0"/>
                          <a:cs typeface="Calibri" pitchFamily="34" charset="0"/>
                        </a:rPr>
                        <a:t>X</a:t>
                      </a:r>
                      <a:r>
                        <a:rPr lang="pt-BR" sz="1800" baseline="30000" dirty="0" smtClean="0">
                          <a:latin typeface="Calibri" pitchFamily="34" charset="0"/>
                          <a:cs typeface="Calibri" pitchFamily="34" charset="0"/>
                        </a:rPr>
                        <a:t>5 </a:t>
                      </a:r>
                      <a:r>
                        <a:rPr lang="pt-BR" sz="1800" baseline="0" dirty="0" smtClean="0">
                          <a:latin typeface="Calibri" pitchFamily="34" charset="0"/>
                          <a:cs typeface="Calibri" pitchFamily="34" charset="0"/>
                        </a:rPr>
                        <a:t>– x³</a:t>
                      </a:r>
                      <a:endParaRPr lang="pt-BR" sz="1800" baseline="30000" dirty="0">
                        <a:latin typeface="Calibri" pitchFamily="34" charset="0"/>
                        <a:cs typeface="Calibri" pitchFamily="34" charset="0"/>
                      </a:endParaRPr>
                    </a:p>
                  </a:txBody>
                  <a:tcPr marT="45725" marB="45725"/>
                </a:tc>
                <a:tc>
                  <a:txBody>
                    <a:bodyPr/>
                    <a:lstStyle/>
                    <a:p>
                      <a:r>
                        <a:rPr lang="pt-BR" sz="1800" dirty="0" smtClean="0">
                          <a:latin typeface="Calibri" pitchFamily="34" charset="0"/>
                          <a:cs typeface="Calibri" pitchFamily="34" charset="0"/>
                        </a:rPr>
                        <a:t>X³(x² - 1) = x³(x</a:t>
                      </a:r>
                      <a:r>
                        <a:rPr lang="pt-BR" sz="1800" baseline="0" dirty="0" smtClean="0">
                          <a:latin typeface="Calibri" pitchFamily="34" charset="0"/>
                          <a:cs typeface="Calibri" pitchFamily="34" charset="0"/>
                        </a:rPr>
                        <a:t> + 1)(x – 1)</a:t>
                      </a:r>
                      <a:endParaRPr lang="pt-BR" sz="1800" dirty="0">
                        <a:latin typeface="Calibri" pitchFamily="34" charset="0"/>
                        <a:cs typeface="Calibri" pitchFamily="34" charset="0"/>
                      </a:endParaRPr>
                    </a:p>
                  </a:txBody>
                  <a:tcPr marT="45725" marB="45725"/>
                </a:tc>
              </a:tr>
              <a:tr h="365797">
                <a:tc>
                  <a:txBody>
                    <a:bodyPr/>
                    <a:lstStyle/>
                    <a:p>
                      <a:r>
                        <a:rPr lang="pt-BR" sz="1800" dirty="0" smtClean="0">
                          <a:latin typeface="Calibri" pitchFamily="34" charset="0"/>
                          <a:cs typeface="Calibri" pitchFamily="34" charset="0"/>
                        </a:rPr>
                        <a:t>6</a:t>
                      </a:r>
                      <a:r>
                        <a:rPr lang="pt-BR" sz="1800" baseline="30000" dirty="0" smtClean="0">
                          <a:latin typeface="Calibri" pitchFamily="34" charset="0"/>
                          <a:cs typeface="Calibri" pitchFamily="34" charset="0"/>
                        </a:rPr>
                        <a:t>5</a:t>
                      </a:r>
                      <a:r>
                        <a:rPr lang="pt-BR" sz="1800" dirty="0" smtClean="0">
                          <a:latin typeface="Calibri" pitchFamily="34" charset="0"/>
                          <a:cs typeface="Calibri" pitchFamily="34" charset="0"/>
                        </a:rPr>
                        <a:t> – 6³</a:t>
                      </a:r>
                      <a:endParaRPr lang="pt-BR" sz="1800" dirty="0">
                        <a:latin typeface="Calibri" pitchFamily="34" charset="0"/>
                        <a:cs typeface="Calibri" pitchFamily="34" charset="0"/>
                      </a:endParaRPr>
                    </a:p>
                  </a:txBody>
                  <a:tcPr marT="45725" marB="45725"/>
                </a:tc>
                <a:tc>
                  <a:txBody>
                    <a:bodyPr/>
                    <a:lstStyle/>
                    <a:p>
                      <a:r>
                        <a:rPr lang="pt-BR" sz="1800" dirty="0" smtClean="0">
                          <a:latin typeface="Calibri" pitchFamily="34" charset="0"/>
                          <a:cs typeface="Calibri" pitchFamily="34" charset="0"/>
                        </a:rPr>
                        <a:t>6³(6² - 1) = 35.6³</a:t>
                      </a:r>
                      <a:endParaRPr lang="pt-BR" sz="1800" dirty="0">
                        <a:latin typeface="Calibri" pitchFamily="34" charset="0"/>
                        <a:cs typeface="Calibri" pitchFamily="34" charset="0"/>
                      </a:endParaRPr>
                    </a:p>
                  </a:txBody>
                  <a:tcPr marT="45725" marB="45725"/>
                </a:tc>
              </a:tr>
              <a:tr h="365797">
                <a:tc>
                  <a:txBody>
                    <a:bodyPr/>
                    <a:lstStyle/>
                    <a:p>
                      <a:r>
                        <a:rPr lang="pt-BR" sz="1800" dirty="0" smtClean="0">
                          <a:latin typeface="Calibri" pitchFamily="34" charset="0"/>
                          <a:cs typeface="Calibri" pitchFamily="34" charset="0"/>
                        </a:rPr>
                        <a:t>4</a:t>
                      </a:r>
                      <a:r>
                        <a:rPr lang="pt-BR" sz="1800" baseline="30000" dirty="0" smtClean="0">
                          <a:latin typeface="Calibri" pitchFamily="34" charset="0"/>
                          <a:cs typeface="Calibri" pitchFamily="34" charset="0"/>
                        </a:rPr>
                        <a:t>8 </a:t>
                      </a:r>
                      <a:r>
                        <a:rPr lang="pt-BR" sz="1800" dirty="0" smtClean="0">
                          <a:latin typeface="Calibri" pitchFamily="34" charset="0"/>
                          <a:cs typeface="Calibri" pitchFamily="34" charset="0"/>
                        </a:rPr>
                        <a:t>+ 4</a:t>
                      </a:r>
                      <a:r>
                        <a:rPr lang="pt-BR" sz="1800" baseline="30000" dirty="0" smtClean="0">
                          <a:latin typeface="Calibri" pitchFamily="34" charset="0"/>
                          <a:cs typeface="Calibri" pitchFamily="34" charset="0"/>
                        </a:rPr>
                        <a:t>9 </a:t>
                      </a:r>
                      <a:r>
                        <a:rPr lang="pt-BR" sz="1800" dirty="0" smtClean="0">
                          <a:latin typeface="Calibri" pitchFamily="34" charset="0"/>
                          <a:cs typeface="Calibri" pitchFamily="34" charset="0"/>
                        </a:rPr>
                        <a:t>+ 4</a:t>
                      </a:r>
                      <a:r>
                        <a:rPr lang="pt-BR" sz="1800" baseline="30000" dirty="0" smtClean="0">
                          <a:latin typeface="Calibri" pitchFamily="34" charset="0"/>
                          <a:cs typeface="Calibri" pitchFamily="34" charset="0"/>
                        </a:rPr>
                        <a:t>10</a:t>
                      </a:r>
                      <a:endParaRPr lang="pt-BR" sz="1800" baseline="30000" dirty="0">
                        <a:latin typeface="Calibri" pitchFamily="34" charset="0"/>
                        <a:cs typeface="Calibri" pitchFamily="34" charset="0"/>
                      </a:endParaRPr>
                    </a:p>
                  </a:txBody>
                  <a:tcPr marT="45725" marB="45725"/>
                </a:tc>
                <a:tc>
                  <a:txBody>
                    <a:bodyPr/>
                    <a:lstStyle/>
                    <a:p>
                      <a:r>
                        <a:rPr lang="pt-BR" sz="1800" dirty="0" smtClean="0">
                          <a:latin typeface="Calibri" pitchFamily="34" charset="0"/>
                          <a:cs typeface="Calibri" pitchFamily="34" charset="0"/>
                        </a:rPr>
                        <a:t>4</a:t>
                      </a:r>
                      <a:r>
                        <a:rPr lang="pt-BR" sz="1800" baseline="30000" dirty="0" smtClean="0">
                          <a:latin typeface="Calibri" pitchFamily="34" charset="0"/>
                          <a:cs typeface="Calibri" pitchFamily="34" charset="0"/>
                        </a:rPr>
                        <a:t>8 </a:t>
                      </a:r>
                      <a:r>
                        <a:rPr lang="pt-BR" sz="1800" dirty="0" smtClean="0">
                          <a:latin typeface="Calibri" pitchFamily="34" charset="0"/>
                          <a:cs typeface="Calibri" pitchFamily="34" charset="0"/>
                        </a:rPr>
                        <a:t>+ (1 + 4 + 4²) = 21.4</a:t>
                      </a:r>
                      <a:r>
                        <a:rPr lang="pt-BR" sz="1800" baseline="30000" dirty="0" smtClean="0">
                          <a:latin typeface="Calibri" pitchFamily="34" charset="0"/>
                          <a:cs typeface="Calibri" pitchFamily="34" charset="0"/>
                        </a:rPr>
                        <a:t>8</a:t>
                      </a:r>
                      <a:endParaRPr lang="pt-BR" sz="1800" dirty="0">
                        <a:latin typeface="Calibri" pitchFamily="34" charset="0"/>
                        <a:cs typeface="Calibri" pitchFamily="34" charset="0"/>
                      </a:endParaRPr>
                    </a:p>
                  </a:txBody>
                  <a:tcPr marT="45725" marB="45725"/>
                </a:tc>
              </a:tr>
              <a:tr h="365797">
                <a:tc>
                  <a:txBody>
                    <a:bodyPr/>
                    <a:lstStyle/>
                    <a:p>
                      <a:r>
                        <a:rPr lang="pt-BR" sz="1800" dirty="0" smtClean="0">
                          <a:latin typeface="Calibri" pitchFamily="34" charset="0"/>
                          <a:cs typeface="Calibri" pitchFamily="34" charset="0"/>
                        </a:rPr>
                        <a:t>p³ - p </a:t>
                      </a:r>
                      <a:endParaRPr lang="pt-BR" sz="1800" dirty="0">
                        <a:latin typeface="Calibri" pitchFamily="34" charset="0"/>
                        <a:cs typeface="Calibri" pitchFamily="34" charset="0"/>
                      </a:endParaRPr>
                    </a:p>
                  </a:txBody>
                  <a:tcPr marT="45725" marB="45725"/>
                </a:tc>
                <a:tc>
                  <a:txBody>
                    <a:bodyPr/>
                    <a:lstStyle/>
                    <a:p>
                      <a:r>
                        <a:rPr lang="pt-BR" sz="1800" dirty="0" smtClean="0">
                          <a:latin typeface="Calibri" pitchFamily="34" charset="0"/>
                          <a:cs typeface="Calibri" pitchFamily="34" charset="0"/>
                        </a:rPr>
                        <a:t>p(p² - 1) = p(p</a:t>
                      </a:r>
                      <a:r>
                        <a:rPr lang="pt-BR" sz="1800" baseline="0" dirty="0" smtClean="0">
                          <a:latin typeface="Calibri" pitchFamily="34" charset="0"/>
                          <a:cs typeface="Calibri" pitchFamily="34" charset="0"/>
                        </a:rPr>
                        <a:t> – 1)(p + 1)</a:t>
                      </a:r>
                      <a:endParaRPr lang="pt-BR" sz="1800" dirty="0">
                        <a:latin typeface="Calibri" pitchFamily="34" charset="0"/>
                        <a:cs typeface="Calibri" pitchFamily="34" charset="0"/>
                      </a:endParaRPr>
                    </a:p>
                  </a:txBody>
                  <a:tcPr marT="45725" marB="45725"/>
                </a:tc>
              </a:tr>
              <a:tr h="365797">
                <a:tc>
                  <a:txBody>
                    <a:bodyPr/>
                    <a:lstStyle/>
                    <a:p>
                      <a:r>
                        <a:rPr lang="pt-BR" sz="1800" dirty="0" err="1" smtClean="0">
                          <a:latin typeface="Calibri" pitchFamily="34" charset="0"/>
                          <a:cs typeface="Calibri" pitchFamily="34" charset="0"/>
                        </a:rPr>
                        <a:t>a</a:t>
                      </a:r>
                      <a:r>
                        <a:rPr lang="pt-BR" sz="1800" baseline="30000" dirty="0" err="1" smtClean="0">
                          <a:latin typeface="Calibri" pitchFamily="34" charset="0"/>
                          <a:cs typeface="Calibri" pitchFamily="34" charset="0"/>
                        </a:rPr>
                        <a:t>b</a:t>
                      </a:r>
                      <a:r>
                        <a:rPr lang="pt-BR" sz="1800" dirty="0" smtClean="0">
                          <a:latin typeface="Calibri" pitchFamily="34" charset="0"/>
                          <a:cs typeface="Calibri" pitchFamily="34" charset="0"/>
                        </a:rPr>
                        <a:t> + a</a:t>
                      </a:r>
                      <a:r>
                        <a:rPr lang="pt-BR" sz="1800" baseline="30000" dirty="0" smtClean="0">
                          <a:latin typeface="Calibri" pitchFamily="34" charset="0"/>
                          <a:cs typeface="Calibri" pitchFamily="34" charset="0"/>
                        </a:rPr>
                        <a:t>b+1</a:t>
                      </a:r>
                      <a:endParaRPr lang="pt-BR" sz="1800" baseline="30000" dirty="0">
                        <a:latin typeface="Calibri" pitchFamily="34" charset="0"/>
                        <a:cs typeface="Calibri" pitchFamily="34" charset="0"/>
                      </a:endParaRPr>
                    </a:p>
                  </a:txBody>
                  <a:tcPr marT="45725" marB="45725"/>
                </a:tc>
                <a:tc>
                  <a:txBody>
                    <a:bodyPr/>
                    <a:lstStyle/>
                    <a:p>
                      <a:r>
                        <a:rPr lang="pt-BR" sz="1800" dirty="0" err="1" smtClean="0">
                          <a:latin typeface="Calibri" pitchFamily="34" charset="0"/>
                          <a:cs typeface="Calibri" pitchFamily="34" charset="0"/>
                        </a:rPr>
                        <a:t>a</a:t>
                      </a:r>
                      <a:r>
                        <a:rPr lang="pt-BR" sz="1800" baseline="30000" dirty="0" err="1" smtClean="0">
                          <a:latin typeface="Calibri" pitchFamily="34" charset="0"/>
                          <a:cs typeface="Calibri" pitchFamily="34" charset="0"/>
                        </a:rPr>
                        <a:t>b</a:t>
                      </a:r>
                      <a:r>
                        <a:rPr lang="pt-BR" sz="1800" dirty="0" smtClean="0">
                          <a:latin typeface="Calibri" pitchFamily="34" charset="0"/>
                          <a:cs typeface="Calibri" pitchFamily="34" charset="0"/>
                        </a:rPr>
                        <a:t>(1 + a)</a:t>
                      </a:r>
                      <a:endParaRPr lang="pt-BR" sz="1800" dirty="0">
                        <a:latin typeface="Calibri" pitchFamily="34" charset="0"/>
                        <a:cs typeface="Calibri" pitchFamily="34" charset="0"/>
                      </a:endParaRPr>
                    </a:p>
                  </a:txBody>
                  <a:tcPr marT="45725" marB="45725"/>
                </a:tc>
              </a:tr>
              <a:tr h="365797">
                <a:tc>
                  <a:txBody>
                    <a:bodyPr/>
                    <a:lstStyle/>
                    <a:p>
                      <a:r>
                        <a:rPr lang="pt-BR" sz="1800" dirty="0" err="1" smtClean="0">
                          <a:latin typeface="Calibri" pitchFamily="34" charset="0"/>
                          <a:cs typeface="Calibri" pitchFamily="34" charset="0"/>
                        </a:rPr>
                        <a:t>m</a:t>
                      </a:r>
                      <a:r>
                        <a:rPr lang="pt-BR" sz="1800" baseline="30000" dirty="0" err="1" smtClean="0">
                          <a:latin typeface="Calibri" pitchFamily="34" charset="0"/>
                          <a:cs typeface="Calibri" pitchFamily="34" charset="0"/>
                        </a:rPr>
                        <a:t>n</a:t>
                      </a:r>
                      <a:r>
                        <a:rPr lang="pt-BR" sz="1800" baseline="0" dirty="0" smtClean="0">
                          <a:latin typeface="Calibri" pitchFamily="34" charset="0"/>
                          <a:cs typeface="Calibri" pitchFamily="34" charset="0"/>
                        </a:rPr>
                        <a:t> – m</a:t>
                      </a:r>
                      <a:r>
                        <a:rPr lang="pt-BR" sz="1800" baseline="30000" dirty="0" smtClean="0">
                          <a:latin typeface="Calibri" pitchFamily="34" charset="0"/>
                          <a:cs typeface="Calibri" pitchFamily="34" charset="0"/>
                        </a:rPr>
                        <a:t>n-1</a:t>
                      </a:r>
                      <a:endParaRPr lang="pt-BR" sz="1800" baseline="30000" dirty="0">
                        <a:latin typeface="Calibri" pitchFamily="34" charset="0"/>
                        <a:cs typeface="Calibri" pitchFamily="34" charset="0"/>
                      </a:endParaRPr>
                    </a:p>
                  </a:txBody>
                  <a:tcPr marT="45725" marB="45725"/>
                </a:tc>
                <a:tc>
                  <a:txBody>
                    <a:bodyPr/>
                    <a:lstStyle/>
                    <a:p>
                      <a:r>
                        <a:rPr lang="pt-BR" sz="1800" dirty="0" err="1" smtClean="0">
                          <a:latin typeface="Calibri" pitchFamily="34" charset="0"/>
                          <a:cs typeface="Calibri" pitchFamily="34" charset="0"/>
                        </a:rPr>
                        <a:t>m</a:t>
                      </a:r>
                      <a:r>
                        <a:rPr lang="pt-BR" sz="1800" baseline="30000" dirty="0" err="1" smtClean="0">
                          <a:latin typeface="Calibri" pitchFamily="34" charset="0"/>
                          <a:cs typeface="Calibri" pitchFamily="34" charset="0"/>
                        </a:rPr>
                        <a:t>n</a:t>
                      </a:r>
                      <a:r>
                        <a:rPr lang="pt-BR" sz="1800" dirty="0" smtClean="0">
                          <a:latin typeface="Calibri" pitchFamily="34" charset="0"/>
                          <a:cs typeface="Calibri" pitchFamily="34" charset="0"/>
                        </a:rPr>
                        <a:t>(1 – m</a:t>
                      </a:r>
                      <a:r>
                        <a:rPr lang="pt-BR" sz="1800" baseline="30000" dirty="0" smtClean="0">
                          <a:latin typeface="Calibri" pitchFamily="34" charset="0"/>
                          <a:cs typeface="Calibri" pitchFamily="34" charset="0"/>
                        </a:rPr>
                        <a:t>-1</a:t>
                      </a:r>
                      <a:r>
                        <a:rPr lang="pt-BR" sz="1800" dirty="0" smtClean="0">
                          <a:latin typeface="Calibri" pitchFamily="34" charset="0"/>
                          <a:cs typeface="Calibri" pitchFamily="34" charset="0"/>
                        </a:rPr>
                        <a:t>) = m</a:t>
                      </a:r>
                      <a:r>
                        <a:rPr lang="pt-BR" sz="1800" baseline="30000" dirty="0" smtClean="0">
                          <a:latin typeface="Calibri" pitchFamily="34" charset="0"/>
                          <a:cs typeface="Calibri" pitchFamily="34" charset="0"/>
                        </a:rPr>
                        <a:t>n-1</a:t>
                      </a:r>
                      <a:r>
                        <a:rPr lang="pt-BR" sz="1800" dirty="0" smtClean="0">
                          <a:latin typeface="Calibri" pitchFamily="34" charset="0"/>
                          <a:cs typeface="Calibri" pitchFamily="34" charset="0"/>
                        </a:rPr>
                        <a:t> (m-1)</a:t>
                      </a:r>
                      <a:endParaRPr lang="pt-BR" sz="1800" dirty="0">
                        <a:latin typeface="Calibri" pitchFamily="34" charset="0"/>
                        <a:cs typeface="Calibri" pitchFamily="34" charset="0"/>
                      </a:endParaRPr>
                    </a:p>
                  </a:txBody>
                  <a:tcPr marT="45725" marB="45725"/>
                </a:tc>
              </a:tr>
              <a:tr h="365797">
                <a:tc>
                  <a:txBody>
                    <a:bodyPr/>
                    <a:lstStyle/>
                    <a:p>
                      <a:r>
                        <a:rPr lang="pt-BR" sz="1800" dirty="0" smtClean="0">
                          <a:latin typeface="Calibri" pitchFamily="34" charset="0"/>
                          <a:cs typeface="Calibri" pitchFamily="34" charset="0"/>
                        </a:rPr>
                        <a:t>5</a:t>
                      </a:r>
                      <a:r>
                        <a:rPr lang="pt-BR" sz="1800" baseline="30000" dirty="0" smtClean="0">
                          <a:latin typeface="Calibri" pitchFamily="34" charset="0"/>
                          <a:cs typeface="Calibri" pitchFamily="34" charset="0"/>
                        </a:rPr>
                        <a:t>5</a:t>
                      </a:r>
                      <a:r>
                        <a:rPr lang="pt-BR" sz="1800" dirty="0" smtClean="0">
                          <a:latin typeface="Calibri" pitchFamily="34" charset="0"/>
                          <a:cs typeface="Calibri" pitchFamily="34" charset="0"/>
                        </a:rPr>
                        <a:t> - 5</a:t>
                      </a:r>
                      <a:r>
                        <a:rPr lang="pt-BR" sz="1800" baseline="30000" dirty="0" smtClean="0">
                          <a:latin typeface="Calibri" pitchFamily="34" charset="0"/>
                          <a:cs typeface="Calibri" pitchFamily="34" charset="0"/>
                        </a:rPr>
                        <a:t>4</a:t>
                      </a:r>
                      <a:endParaRPr lang="pt-BR" sz="1800" baseline="30000" dirty="0">
                        <a:latin typeface="Calibri" pitchFamily="34" charset="0"/>
                        <a:cs typeface="Calibri" pitchFamily="34" charset="0"/>
                      </a:endParaRPr>
                    </a:p>
                  </a:txBody>
                  <a:tcPr marT="45725" marB="45725"/>
                </a:tc>
                <a:tc>
                  <a:txBody>
                    <a:bodyPr/>
                    <a:lstStyle/>
                    <a:p>
                      <a:r>
                        <a:rPr lang="pt-BR" sz="1800" dirty="0" smtClean="0">
                          <a:latin typeface="Calibri" pitchFamily="34" charset="0"/>
                          <a:cs typeface="Calibri" pitchFamily="34" charset="0"/>
                        </a:rPr>
                        <a:t>5</a:t>
                      </a:r>
                      <a:r>
                        <a:rPr lang="pt-BR" sz="1800" baseline="30000" dirty="0" smtClean="0">
                          <a:latin typeface="Calibri" pitchFamily="34" charset="0"/>
                          <a:cs typeface="Calibri" pitchFamily="34" charset="0"/>
                        </a:rPr>
                        <a:t>5</a:t>
                      </a:r>
                      <a:r>
                        <a:rPr lang="pt-BR" sz="1800" dirty="0" smtClean="0">
                          <a:latin typeface="Calibri" pitchFamily="34" charset="0"/>
                          <a:cs typeface="Calibri" pitchFamily="34" charset="0"/>
                        </a:rPr>
                        <a:t>(1 – 1/5)</a:t>
                      </a:r>
                      <a:r>
                        <a:rPr lang="pt-BR" sz="1800" baseline="0" dirty="0" smtClean="0">
                          <a:latin typeface="Calibri" pitchFamily="34" charset="0"/>
                          <a:cs typeface="Calibri" pitchFamily="34" charset="0"/>
                        </a:rPr>
                        <a:t> = 5</a:t>
                      </a:r>
                      <a:r>
                        <a:rPr lang="pt-BR" sz="1800" baseline="30000" dirty="0" smtClean="0">
                          <a:latin typeface="Calibri" pitchFamily="34" charset="0"/>
                          <a:cs typeface="Calibri" pitchFamily="34" charset="0"/>
                        </a:rPr>
                        <a:t>4</a:t>
                      </a:r>
                      <a:r>
                        <a:rPr lang="pt-BR" sz="1800" baseline="0" dirty="0" smtClean="0">
                          <a:latin typeface="Calibri" pitchFamily="34" charset="0"/>
                          <a:cs typeface="Calibri" pitchFamily="34" charset="0"/>
                        </a:rPr>
                        <a:t>(5-1)</a:t>
                      </a:r>
                      <a:endParaRPr lang="pt-BR" sz="1800" dirty="0">
                        <a:latin typeface="Calibri" pitchFamily="34" charset="0"/>
                        <a:cs typeface="Calibri" pitchFamily="34" charset="0"/>
                      </a:endParaRPr>
                    </a:p>
                  </a:txBody>
                  <a:tcPr marT="45725" marB="45725"/>
                </a:tc>
              </a:tr>
              <a:tr h="565453">
                <a:tc>
                  <a:txBody>
                    <a:bodyPr/>
                    <a:lstStyle/>
                    <a:p>
                      <a:r>
                        <a:rPr lang="pt-BR" sz="1800" dirty="0" err="1" smtClean="0">
                          <a:latin typeface="Calibri" pitchFamily="34" charset="0"/>
                          <a:cs typeface="Calibri" pitchFamily="34" charset="0"/>
                        </a:rPr>
                        <a:t>xw</a:t>
                      </a:r>
                      <a:r>
                        <a:rPr lang="pt-BR" sz="1800" dirty="0" smtClean="0">
                          <a:latin typeface="Calibri" pitchFamily="34" charset="0"/>
                          <a:cs typeface="Calibri" pitchFamily="34" charset="0"/>
                        </a:rPr>
                        <a:t> + </a:t>
                      </a:r>
                      <a:r>
                        <a:rPr lang="pt-BR" sz="1800" dirty="0" err="1" smtClean="0">
                          <a:latin typeface="Calibri" pitchFamily="34" charset="0"/>
                          <a:cs typeface="Calibri" pitchFamily="34" charset="0"/>
                        </a:rPr>
                        <a:t>yw</a:t>
                      </a:r>
                      <a:r>
                        <a:rPr lang="pt-BR" sz="1800" dirty="0" smtClean="0">
                          <a:latin typeface="Calibri" pitchFamily="34" charset="0"/>
                          <a:cs typeface="Calibri" pitchFamily="34" charset="0"/>
                        </a:rPr>
                        <a:t> + </a:t>
                      </a:r>
                      <a:r>
                        <a:rPr lang="pt-BR" sz="1800" dirty="0" err="1" smtClean="0">
                          <a:latin typeface="Calibri" pitchFamily="34" charset="0"/>
                          <a:cs typeface="Calibri" pitchFamily="34" charset="0"/>
                        </a:rPr>
                        <a:t>zx</a:t>
                      </a:r>
                      <a:r>
                        <a:rPr lang="pt-BR" sz="1800" dirty="0" smtClean="0">
                          <a:latin typeface="Calibri" pitchFamily="34" charset="0"/>
                          <a:cs typeface="Calibri" pitchFamily="34" charset="0"/>
                        </a:rPr>
                        <a:t> + </a:t>
                      </a:r>
                      <a:r>
                        <a:rPr lang="pt-BR" sz="1800" dirty="0" err="1" smtClean="0">
                          <a:latin typeface="Calibri" pitchFamily="34" charset="0"/>
                          <a:cs typeface="Calibri" pitchFamily="34" charset="0"/>
                        </a:rPr>
                        <a:t>zy</a:t>
                      </a:r>
                      <a:endParaRPr lang="pt-BR" sz="1800" dirty="0">
                        <a:latin typeface="Calibri" pitchFamily="34" charset="0"/>
                        <a:cs typeface="Calibri" pitchFamily="34" charset="0"/>
                      </a:endParaRPr>
                    </a:p>
                  </a:txBody>
                  <a:tcPr marT="45725" marB="45725"/>
                </a:tc>
                <a:tc>
                  <a:txBody>
                    <a:bodyPr/>
                    <a:lstStyle/>
                    <a:p>
                      <a:r>
                        <a:rPr lang="pt-BR" sz="1800" dirty="0" smtClean="0">
                          <a:latin typeface="Calibri" pitchFamily="34" charset="0"/>
                          <a:cs typeface="Calibri" pitchFamily="34" charset="0"/>
                        </a:rPr>
                        <a:t>(w + z) (x + y)</a:t>
                      </a:r>
                      <a:r>
                        <a:rPr lang="pt-BR" sz="1800" baseline="0" dirty="0" smtClean="0">
                          <a:latin typeface="Calibri" pitchFamily="34" charset="0"/>
                          <a:cs typeface="Calibri" pitchFamily="34" charset="0"/>
                        </a:rPr>
                        <a:t> = w(x + y) + z(x + y)</a:t>
                      </a:r>
                    </a:p>
                  </a:txBody>
                  <a:tcPr marT="45725" marB="45725"/>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Formulas and Functions Advanced</a:t>
            </a:r>
          </a:p>
        </p:txBody>
      </p:sp>
      <p:sp>
        <p:nvSpPr>
          <p:cNvPr id="53251"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rPr>
              <a:t>Formulas and Functions – Advanced</a:t>
            </a:r>
          </a:p>
          <a:p>
            <a:pPr lvl="2" eaLnBrk="1" hangingPunct="1"/>
            <a:r>
              <a:rPr lang="en-US" sz="2000" b="1" smtClean="0">
                <a:solidFill>
                  <a:schemeClr val="tx2"/>
                </a:solidFill>
                <a:latin typeface="Calibri" pitchFamily="34" charset="0"/>
              </a:rPr>
              <a:t>Recursive formulas for sequences</a:t>
            </a:r>
          </a:p>
          <a:p>
            <a:pPr lvl="2" eaLnBrk="1" hangingPunct="1"/>
            <a:r>
              <a:rPr lang="en-US" sz="2000" smtClean="0">
                <a:solidFill>
                  <a:schemeClr val="tx2"/>
                </a:solidFill>
                <a:latin typeface="Calibri" pitchFamily="34" charset="0"/>
              </a:rPr>
              <a:t>A recursive formula looks like this: </a:t>
            </a:r>
            <a:r>
              <a:rPr lang="en-US" sz="2000" b="1" smtClean="0">
                <a:solidFill>
                  <a:schemeClr val="tx2"/>
                </a:solidFill>
                <a:latin typeface="Calibri" pitchFamily="34" charset="0"/>
              </a:rPr>
              <a:t>A</a:t>
            </a:r>
            <a:r>
              <a:rPr lang="en-US" sz="2000" b="1" baseline="-25000" smtClean="0">
                <a:solidFill>
                  <a:schemeClr val="tx2"/>
                </a:solidFill>
                <a:latin typeface="Calibri" pitchFamily="34" charset="0"/>
              </a:rPr>
              <a:t>n</a:t>
            </a:r>
            <a:r>
              <a:rPr lang="en-US" sz="2000" b="1" smtClean="0">
                <a:solidFill>
                  <a:schemeClr val="tx2"/>
                </a:solidFill>
                <a:latin typeface="Calibri" pitchFamily="34" charset="0"/>
              </a:rPr>
              <a:t> = A</a:t>
            </a:r>
            <a:r>
              <a:rPr lang="en-US" sz="2000" b="1" baseline="-25000" smtClean="0">
                <a:solidFill>
                  <a:schemeClr val="tx2"/>
                </a:solidFill>
                <a:latin typeface="Calibri" pitchFamily="34" charset="0"/>
              </a:rPr>
              <a:t>n-1</a:t>
            </a:r>
            <a:r>
              <a:rPr lang="en-US" sz="2000" b="1" smtClean="0">
                <a:solidFill>
                  <a:schemeClr val="tx2"/>
                </a:solidFill>
                <a:latin typeface="Calibri" pitchFamily="34" charset="0"/>
              </a:rPr>
              <a:t> + 9</a:t>
            </a:r>
          </a:p>
          <a:p>
            <a:pPr lvl="2" eaLnBrk="1" hangingPunct="1"/>
            <a:r>
              <a:rPr lang="en-US" sz="2000" b="1" smtClean="0">
                <a:solidFill>
                  <a:schemeClr val="tx2"/>
                </a:solidFill>
                <a:latin typeface="Calibri" pitchFamily="34" charset="0"/>
              </a:rPr>
              <a:t>To solve a recursive sequence, you need to be given the recursive rule and also the value of one of the items. </a:t>
            </a:r>
          </a:p>
          <a:p>
            <a:pPr lvl="2" eaLnBrk="1" hangingPunct="1"/>
            <a:r>
              <a:rPr lang="en-US" sz="2000" smtClean="0">
                <a:solidFill>
                  <a:schemeClr val="tx2"/>
                </a:solidFill>
                <a:latin typeface="Calibri" pitchFamily="34" charset="0"/>
              </a:rPr>
              <a:t>1) Linear sequence: S</a:t>
            </a:r>
            <a:r>
              <a:rPr lang="en-US" sz="2000" baseline="-25000" smtClean="0">
                <a:solidFill>
                  <a:schemeClr val="tx2"/>
                </a:solidFill>
                <a:latin typeface="Calibri" pitchFamily="34" charset="0"/>
              </a:rPr>
              <a:t>1</a:t>
            </a:r>
            <a:r>
              <a:rPr lang="en-US" sz="2000" smtClean="0">
                <a:solidFill>
                  <a:schemeClr val="tx2"/>
                </a:solidFill>
                <a:latin typeface="Calibri" pitchFamily="34" charset="0"/>
              </a:rPr>
              <a:t> = k + x </a:t>
            </a:r>
            <a:r>
              <a:rPr lang="en-US" sz="2000" smtClean="0">
                <a:solidFill>
                  <a:schemeClr val="tx2"/>
                </a:solidFill>
                <a:latin typeface="Calibri" pitchFamily="34" charset="0"/>
                <a:sym typeface="Wingdings" pitchFamily="2" charset="2"/>
              </a:rPr>
              <a:t> x is the difference between two terms, and k is the value of the sequence for S</a:t>
            </a:r>
            <a:r>
              <a:rPr lang="en-US" sz="2000" baseline="-25000" smtClean="0">
                <a:solidFill>
                  <a:schemeClr val="tx2"/>
                </a:solidFill>
                <a:latin typeface="Calibri" pitchFamily="34" charset="0"/>
                <a:sym typeface="Wingdings" pitchFamily="2" charset="2"/>
              </a:rPr>
              <a:t>0</a:t>
            </a:r>
            <a:r>
              <a:rPr lang="en-US" sz="2000" smtClean="0">
                <a:solidFill>
                  <a:schemeClr val="tx2"/>
                </a:solidFill>
                <a:latin typeface="Calibri" pitchFamily="34" charset="0"/>
                <a:sym typeface="Wingdings" pitchFamily="2" charset="2"/>
              </a:rPr>
              <a:t>.</a:t>
            </a:r>
          </a:p>
          <a:p>
            <a:pPr lvl="2" eaLnBrk="1" hangingPunct="1"/>
            <a:r>
              <a:rPr lang="en-US" sz="2000" smtClean="0">
                <a:solidFill>
                  <a:schemeClr val="tx2"/>
                </a:solidFill>
                <a:latin typeface="Calibri" pitchFamily="34" charset="0"/>
                <a:sym typeface="Wingdings" pitchFamily="2" charset="2"/>
              </a:rPr>
              <a:t>2) Exponential sequence: S</a:t>
            </a:r>
            <a:r>
              <a:rPr lang="en-US" sz="2000" baseline="-25000" smtClean="0">
                <a:solidFill>
                  <a:schemeClr val="tx2"/>
                </a:solidFill>
                <a:latin typeface="Calibri" pitchFamily="34" charset="0"/>
                <a:sym typeface="Wingdings" pitchFamily="2" charset="2"/>
              </a:rPr>
              <a:t>n</a:t>
            </a:r>
            <a:r>
              <a:rPr lang="en-US" sz="2000" smtClean="0">
                <a:solidFill>
                  <a:schemeClr val="tx2"/>
                </a:solidFill>
                <a:latin typeface="Calibri" pitchFamily="34" charset="0"/>
                <a:sym typeface="Wingdings" pitchFamily="2" charset="2"/>
              </a:rPr>
              <a:t> = S</a:t>
            </a:r>
            <a:r>
              <a:rPr lang="en-US" sz="2000" baseline="-25000" smtClean="0">
                <a:solidFill>
                  <a:schemeClr val="tx2"/>
                </a:solidFill>
                <a:latin typeface="Calibri" pitchFamily="34" charset="0"/>
                <a:sym typeface="Wingdings" pitchFamily="2" charset="2"/>
              </a:rPr>
              <a:t>n-1</a:t>
            </a:r>
            <a:r>
              <a:rPr lang="en-US" sz="2000" smtClean="0">
                <a:solidFill>
                  <a:schemeClr val="tx2"/>
                </a:solidFill>
                <a:latin typeface="Calibri" pitchFamily="34" charset="0"/>
                <a:sym typeface="Wingdings" pitchFamily="2" charset="2"/>
              </a:rPr>
              <a:t>k</a:t>
            </a:r>
            <a:r>
              <a:rPr lang="en-US" sz="2000" baseline="30000" smtClean="0">
                <a:solidFill>
                  <a:schemeClr val="tx2"/>
                </a:solidFill>
                <a:latin typeface="Calibri" pitchFamily="34" charset="0"/>
                <a:sym typeface="Wingdings" pitchFamily="2" charset="2"/>
              </a:rPr>
              <a:t> </a:t>
            </a:r>
            <a:r>
              <a:rPr lang="en-US" sz="2000" smtClean="0">
                <a:solidFill>
                  <a:schemeClr val="tx2"/>
                </a:solidFill>
                <a:latin typeface="Calibri" pitchFamily="34" charset="0"/>
                <a:sym typeface="Wingdings" pitchFamily="2" charset="2"/>
              </a:rPr>
              <a:t>You can find k by having 2 terms of the sequence.</a:t>
            </a:r>
          </a:p>
          <a:p>
            <a:pPr lvl="2" eaLnBrk="1" hangingPunct="1"/>
            <a:r>
              <a:rPr lang="en-US" sz="2000" b="1" smtClean="0">
                <a:solidFill>
                  <a:schemeClr val="tx2"/>
                </a:solidFill>
                <a:latin typeface="Calibri" pitchFamily="34" charset="0"/>
                <a:sym typeface="Wingdings" pitchFamily="2" charset="2"/>
              </a:rPr>
              <a:t>Exponential growth</a:t>
            </a:r>
          </a:p>
          <a:p>
            <a:pPr lvl="3" eaLnBrk="1" hangingPunct="1"/>
            <a:r>
              <a:rPr lang="en-US" sz="1600" b="1" smtClean="0">
                <a:solidFill>
                  <a:schemeClr val="tx2"/>
                </a:solidFill>
                <a:latin typeface="Calibri" pitchFamily="34" charset="0"/>
                <a:sym typeface="Wingdings" pitchFamily="2" charset="2"/>
              </a:rPr>
              <a:t>The formula for exponential growth is: Y</a:t>
            </a:r>
            <a:r>
              <a:rPr lang="en-US" sz="1600" b="1" baseline="-25000" smtClean="0">
                <a:solidFill>
                  <a:schemeClr val="tx2"/>
                </a:solidFill>
                <a:latin typeface="Calibri" pitchFamily="34" charset="0"/>
                <a:sym typeface="Wingdings" pitchFamily="2" charset="2"/>
              </a:rPr>
              <a:t>(t) </a:t>
            </a:r>
            <a:r>
              <a:rPr lang="en-US" sz="1600" b="1" smtClean="0">
                <a:solidFill>
                  <a:schemeClr val="tx2"/>
                </a:solidFill>
                <a:latin typeface="Calibri" pitchFamily="34" charset="0"/>
                <a:sym typeface="Wingdings" pitchFamily="2" charset="2"/>
              </a:rPr>
              <a:t>= Y</a:t>
            </a:r>
            <a:r>
              <a:rPr lang="en-US" sz="1600" b="1" baseline="-25000" smtClean="0">
                <a:solidFill>
                  <a:schemeClr val="tx2"/>
                </a:solidFill>
                <a:latin typeface="Calibri" pitchFamily="34" charset="0"/>
                <a:sym typeface="Wingdings" pitchFamily="2" charset="2"/>
              </a:rPr>
              <a:t>0</a:t>
            </a:r>
            <a:r>
              <a:rPr lang="en-US" sz="1600" b="1" smtClean="0">
                <a:solidFill>
                  <a:schemeClr val="tx2"/>
                </a:solidFill>
                <a:latin typeface="Calibri" pitchFamily="34" charset="0"/>
                <a:sym typeface="Wingdings" pitchFamily="2" charset="2"/>
              </a:rPr>
              <a:t>.k</a:t>
            </a:r>
            <a:r>
              <a:rPr lang="en-US" sz="1600" b="1" baseline="30000" smtClean="0">
                <a:solidFill>
                  <a:schemeClr val="tx2"/>
                </a:solidFill>
                <a:latin typeface="Calibri" pitchFamily="34" charset="0"/>
                <a:sym typeface="Wingdings" pitchFamily="2" charset="2"/>
              </a:rPr>
              <a:t>t </a:t>
            </a:r>
            <a:r>
              <a:rPr lang="en-US" sz="1600" b="1" smtClean="0">
                <a:solidFill>
                  <a:schemeClr val="tx2"/>
                </a:solidFill>
                <a:latin typeface="Calibri" pitchFamily="34" charset="0"/>
                <a:sym typeface="Wingdings" pitchFamily="2" charset="2"/>
              </a:rPr>
              <a:t>– y0 is the quantity when t = 0.</a:t>
            </a:r>
          </a:p>
          <a:p>
            <a:pPr lvl="2" eaLnBrk="1" hangingPunct="1"/>
            <a:r>
              <a:rPr lang="en-US" b="1" smtClean="0">
                <a:solidFill>
                  <a:schemeClr val="tx2"/>
                </a:solidFill>
                <a:latin typeface="Calibri" pitchFamily="34" charset="0"/>
                <a:sym typeface="Wingdings" pitchFamily="2" charset="2"/>
              </a:rPr>
              <a:t>Simmetry</a:t>
            </a:r>
          </a:p>
          <a:p>
            <a:pPr lvl="3" eaLnBrk="1" hangingPunct="1"/>
            <a:r>
              <a:rPr lang="en-US" b="1" smtClean="0">
                <a:solidFill>
                  <a:schemeClr val="tx2"/>
                </a:solidFill>
                <a:latin typeface="Calibri" pitchFamily="34" charset="0"/>
                <a:sym typeface="Wingdings" pitchFamily="2" charset="2"/>
              </a:rPr>
              <a:t>GMAT has difficult symmetry problem, such as:</a:t>
            </a:r>
          </a:p>
          <a:p>
            <a:pPr lvl="3" eaLnBrk="1" hangingPunct="1"/>
            <a:r>
              <a:rPr lang="en-US" b="1" smtClean="0">
                <a:solidFill>
                  <a:schemeClr val="tx2"/>
                </a:solidFill>
                <a:latin typeface="Calibri" pitchFamily="34" charset="0"/>
                <a:sym typeface="Wingdings" pitchFamily="2" charset="2"/>
              </a:rPr>
              <a:t>For which of the following f(x) = f(1/x) ? </a:t>
            </a:r>
          </a:p>
          <a:p>
            <a:pPr lvl="4" eaLnBrk="1" hangingPunct="1"/>
            <a:endParaRPr lang="en-US" b="1" smtClean="0">
              <a:solidFill>
                <a:schemeClr val="tx2"/>
              </a:solidFill>
              <a:latin typeface="Calibri" pitchFamily="34" charset="0"/>
              <a:sym typeface="Wingdings" pitchFamily="2" charset="2"/>
            </a:endParaRPr>
          </a:p>
          <a:p>
            <a:pPr lvl="3" eaLnBrk="1" hangingPunct="1"/>
            <a:endParaRPr lang="en-US" sz="1600" b="1" baseline="30000" smtClean="0">
              <a:solidFill>
                <a:schemeClr val="tx2"/>
              </a:solidFill>
              <a:latin typeface="Calibri" pitchFamily="34" charset="0"/>
              <a:sym typeface="Wingdings" pitchFamily="2" charset="2"/>
            </a:endParaRPr>
          </a:p>
          <a:p>
            <a:pPr lvl="2" eaLnBrk="1" hangingPunct="1"/>
            <a:endParaRPr lang="en-US" sz="2000" baseline="30000" smtClean="0">
              <a:solidFill>
                <a:schemeClr val="tx2"/>
              </a:solidFill>
              <a:latin typeface="Calibri" pitchFamily="34" charset="0"/>
              <a:sym typeface="Wingdings" pitchFamily="2" charset="2"/>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Formulas and Functions Advanced</a:t>
            </a:r>
          </a:p>
        </p:txBody>
      </p:sp>
      <p:sp>
        <p:nvSpPr>
          <p:cNvPr id="54275"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Simmetry</a:t>
            </a:r>
          </a:p>
          <a:p>
            <a:pPr lvl="2" eaLnBrk="1" hangingPunct="1"/>
            <a:r>
              <a:rPr lang="en-US" sz="2000" smtClean="0">
                <a:solidFill>
                  <a:schemeClr val="tx2"/>
                </a:solidFill>
                <a:latin typeface="Calibri" pitchFamily="34" charset="0"/>
                <a:sym typeface="Wingdings" pitchFamily="2" charset="2"/>
              </a:rPr>
              <a:t>For those problems, you can either pick each alternative and substitute for the 2 variables (here, x and 1/x) or pick numbers. Normally, picking numbers is easier.</a:t>
            </a:r>
          </a:p>
          <a:p>
            <a:pPr lvl="2" eaLnBrk="1" hangingPunct="1"/>
            <a:r>
              <a:rPr lang="en-US" sz="2000" smtClean="0">
                <a:solidFill>
                  <a:schemeClr val="tx2"/>
                </a:solidFill>
                <a:latin typeface="Calibri" pitchFamily="34" charset="0"/>
                <a:sym typeface="Wingdings" pitchFamily="2" charset="2"/>
              </a:rPr>
              <a:t>The same is valid for problems like: for which of the following f(x-y) does not equal f(x) – f(y)? For which of the following f(a(b+c)) = f(ab) + f(ac)?</a:t>
            </a:r>
          </a:p>
          <a:p>
            <a:pPr lvl="1" eaLnBrk="1" hangingPunct="1"/>
            <a:r>
              <a:rPr lang="en-US" sz="2400" smtClean="0">
                <a:solidFill>
                  <a:schemeClr val="tx2"/>
                </a:solidFill>
                <a:latin typeface="Calibri" pitchFamily="34" charset="0"/>
                <a:sym typeface="Wingdings" pitchFamily="2" charset="2"/>
              </a:rPr>
              <a:t>Optimization problems</a:t>
            </a:r>
          </a:p>
          <a:p>
            <a:pPr lvl="2" eaLnBrk="1" hangingPunct="1"/>
            <a:r>
              <a:rPr lang="en-US" sz="2000" b="1" smtClean="0">
                <a:solidFill>
                  <a:schemeClr val="tx2"/>
                </a:solidFill>
                <a:latin typeface="Calibri" pitchFamily="34" charset="0"/>
                <a:sym typeface="Wingdings" pitchFamily="2" charset="2"/>
              </a:rPr>
              <a:t>Maximizing linear functions</a:t>
            </a:r>
            <a:r>
              <a:rPr lang="en-US" sz="2000" smtClean="0">
                <a:solidFill>
                  <a:schemeClr val="tx2"/>
                </a:solidFill>
                <a:latin typeface="Calibri" pitchFamily="34" charset="0"/>
                <a:sym typeface="Wingdings" pitchFamily="2" charset="2"/>
              </a:rPr>
              <a:t>: since linear functions either rise or fall continuously, </a:t>
            </a:r>
            <a:r>
              <a:rPr lang="en-US" sz="2000" b="1" smtClean="0">
                <a:solidFill>
                  <a:schemeClr val="tx2"/>
                </a:solidFill>
                <a:latin typeface="Calibri" pitchFamily="34" charset="0"/>
                <a:sym typeface="Wingdings" pitchFamily="2" charset="2"/>
              </a:rPr>
              <a:t>the max/min points occur at boundaries</a:t>
            </a:r>
            <a:r>
              <a:rPr lang="en-US" sz="2000" smtClean="0">
                <a:solidFill>
                  <a:schemeClr val="tx2"/>
                </a:solidFill>
                <a:latin typeface="Calibri" pitchFamily="34" charset="0"/>
                <a:sym typeface="Wingdings" pitchFamily="2" charset="2"/>
              </a:rPr>
              <a:t>: at smallest or largest possible x as given in the problem.</a:t>
            </a:r>
          </a:p>
          <a:p>
            <a:pPr lvl="2" eaLnBrk="1" hangingPunct="1"/>
            <a:r>
              <a:rPr lang="en-US" sz="2000" b="1" smtClean="0">
                <a:solidFill>
                  <a:schemeClr val="tx2"/>
                </a:solidFill>
                <a:latin typeface="Calibri" pitchFamily="34" charset="0"/>
                <a:sym typeface="Wingdings" pitchFamily="2" charset="2"/>
              </a:rPr>
              <a:t>Maximizing quadratics</a:t>
            </a:r>
            <a:r>
              <a:rPr lang="en-US" sz="2000" smtClean="0">
                <a:solidFill>
                  <a:schemeClr val="tx2"/>
                </a:solidFill>
                <a:latin typeface="Calibri" pitchFamily="34" charset="0"/>
                <a:sym typeface="Wingdings" pitchFamily="2" charset="2"/>
              </a:rPr>
              <a:t>: The key is to </a:t>
            </a:r>
            <a:r>
              <a:rPr lang="en-US" sz="2000" b="1" smtClean="0">
                <a:solidFill>
                  <a:schemeClr val="tx2"/>
                </a:solidFill>
                <a:latin typeface="Calibri" pitchFamily="34" charset="0"/>
                <a:sym typeface="Wingdings" pitchFamily="2" charset="2"/>
              </a:rPr>
              <a:t>make the squared expression equal to 0</a:t>
            </a:r>
            <a:r>
              <a:rPr lang="en-US" sz="2000" smtClean="0">
                <a:solidFill>
                  <a:schemeClr val="tx2"/>
                </a:solidFill>
                <a:latin typeface="Calibri" pitchFamily="34" charset="0"/>
                <a:sym typeface="Wingdings" pitchFamily="2" charset="2"/>
              </a:rPr>
              <a:t>. Whatever value of x makes the squared expression equal 0 is the value of x that maximizes/minimizes the function</a:t>
            </a:r>
          </a:p>
          <a:p>
            <a:pPr lvl="2" eaLnBrk="1" hangingPunct="1"/>
            <a:endParaRPr lang="en-US" b="1" smtClean="0">
              <a:solidFill>
                <a:schemeClr val="tx2"/>
              </a:solidFill>
              <a:latin typeface="Calibri" pitchFamily="34" charset="0"/>
              <a:sym typeface="Wingdings" pitchFamily="2" charset="2"/>
            </a:endParaRPr>
          </a:p>
          <a:p>
            <a:pPr lvl="2" eaLnBrk="1" hangingPunct="1"/>
            <a:endParaRPr lang="en-US" b="1" baseline="30000" smtClean="0">
              <a:solidFill>
                <a:schemeClr val="tx2"/>
              </a:solidFill>
              <a:latin typeface="Calibri" pitchFamily="34" charset="0"/>
              <a:sym typeface="Wingdings" pitchFamily="2" charset="2"/>
            </a:endParaRPr>
          </a:p>
          <a:p>
            <a:pPr lvl="2" eaLnBrk="1" hangingPunct="1"/>
            <a:endParaRPr lang="en-US" sz="2000" baseline="30000" smtClean="0">
              <a:solidFill>
                <a:schemeClr val="tx2"/>
              </a:solidFill>
              <a:latin typeface="Calibri" pitchFamily="34" charset="0"/>
              <a:sym typeface="Wingdings" pitchFamily="2" charset="2"/>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Inequalities Advanced</a:t>
            </a:r>
          </a:p>
        </p:txBody>
      </p:sp>
      <p:sp>
        <p:nvSpPr>
          <p:cNvPr id="55299"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Inequalities – Advanced</a:t>
            </a:r>
          </a:p>
          <a:p>
            <a:pPr lvl="2" eaLnBrk="1" hangingPunct="1"/>
            <a:r>
              <a:rPr lang="en-US" sz="2000" b="1" smtClean="0">
                <a:solidFill>
                  <a:schemeClr val="tx2"/>
                </a:solidFill>
                <a:latin typeface="Calibri" pitchFamily="34" charset="0"/>
                <a:sym typeface="Wingdings" pitchFamily="2" charset="2"/>
              </a:rPr>
              <a:t>You cannot multiply or divide an inequality by a variable unless you know the sign of the variable!!</a:t>
            </a:r>
          </a:p>
          <a:p>
            <a:pPr lvl="2" eaLnBrk="1" hangingPunct="1"/>
            <a:r>
              <a:rPr lang="en-US" sz="2000" b="1" smtClean="0">
                <a:solidFill>
                  <a:schemeClr val="tx2"/>
                </a:solidFill>
                <a:latin typeface="Calibri" pitchFamily="34" charset="0"/>
                <a:sym typeface="Wingdings" pitchFamily="2" charset="2"/>
              </a:rPr>
              <a:t>Reciprocals of inequalities: </a:t>
            </a:r>
            <a:r>
              <a:rPr lang="en-US" sz="2000" b="1" u="sng" smtClean="0">
                <a:solidFill>
                  <a:schemeClr val="tx2"/>
                </a:solidFill>
                <a:latin typeface="Calibri" pitchFamily="34" charset="0"/>
                <a:sym typeface="Wingdings" pitchFamily="2" charset="2"/>
              </a:rPr>
              <a:t>If we do not know the sign of both x and y, we cannot take reciprocals</a:t>
            </a:r>
          </a:p>
          <a:p>
            <a:pPr lvl="2" eaLnBrk="1" hangingPunct="1"/>
            <a:r>
              <a:rPr lang="en-US" sz="2000" smtClean="0">
                <a:solidFill>
                  <a:schemeClr val="tx2"/>
                </a:solidFill>
                <a:latin typeface="Calibri" pitchFamily="34" charset="0"/>
                <a:sym typeface="Wingdings" pitchFamily="2" charset="2"/>
              </a:rPr>
              <a:t>If x&lt;y, then:</a:t>
            </a:r>
          </a:p>
          <a:p>
            <a:pPr lvl="3" eaLnBrk="1" hangingPunct="1"/>
            <a:r>
              <a:rPr lang="en-US" sz="1600" b="1" smtClean="0">
                <a:solidFill>
                  <a:schemeClr val="tx2"/>
                </a:solidFill>
                <a:latin typeface="Calibri" pitchFamily="34" charset="0"/>
                <a:sym typeface="Wingdings" pitchFamily="2" charset="2"/>
              </a:rPr>
              <a:t>1/x &gt; 1/y when both x and y are positive</a:t>
            </a:r>
          </a:p>
          <a:p>
            <a:pPr lvl="3" eaLnBrk="1" hangingPunct="1"/>
            <a:r>
              <a:rPr lang="en-US" sz="1600" b="1" smtClean="0">
                <a:solidFill>
                  <a:schemeClr val="tx2"/>
                </a:solidFill>
                <a:latin typeface="Calibri" pitchFamily="34" charset="0"/>
                <a:sym typeface="Wingdings" pitchFamily="2" charset="2"/>
              </a:rPr>
              <a:t>1/x &gt; 1/y when both x and y are negative</a:t>
            </a:r>
          </a:p>
          <a:p>
            <a:pPr lvl="3" eaLnBrk="1" hangingPunct="1"/>
            <a:r>
              <a:rPr lang="en-US" sz="1600" b="1" smtClean="0">
                <a:solidFill>
                  <a:schemeClr val="tx2"/>
                </a:solidFill>
                <a:latin typeface="Calibri" pitchFamily="34" charset="0"/>
                <a:sym typeface="Wingdings" pitchFamily="2" charset="2"/>
              </a:rPr>
              <a:t>1/x &lt; 1/y when x is negative and y is positive</a:t>
            </a:r>
          </a:p>
          <a:p>
            <a:pPr lvl="2" eaLnBrk="1" hangingPunct="1"/>
            <a:r>
              <a:rPr lang="en-US" sz="2000" smtClean="0">
                <a:solidFill>
                  <a:schemeClr val="tx2"/>
                </a:solidFill>
                <a:latin typeface="Calibri" pitchFamily="34" charset="0"/>
                <a:sym typeface="Wingdings" pitchFamily="2" charset="2"/>
              </a:rPr>
              <a:t>If ab &lt; 0 and a&gt;b, which is true?</a:t>
            </a:r>
          </a:p>
          <a:p>
            <a:pPr lvl="3" eaLnBrk="1" hangingPunct="1"/>
            <a:r>
              <a:rPr lang="en-US" sz="1600" smtClean="0">
                <a:solidFill>
                  <a:schemeClr val="tx2"/>
                </a:solidFill>
                <a:latin typeface="Calibri" pitchFamily="34" charset="0"/>
                <a:sym typeface="Wingdings" pitchFamily="2" charset="2"/>
              </a:rPr>
              <a:t>(1) a&gt;0           (2) b &gt; 0          (3) 1/a &gt; 1/b</a:t>
            </a:r>
          </a:p>
          <a:p>
            <a:pPr lvl="2" eaLnBrk="1" hangingPunct="1"/>
            <a:r>
              <a:rPr lang="en-US" sz="1600" smtClean="0">
                <a:solidFill>
                  <a:schemeClr val="tx2"/>
                </a:solidFill>
                <a:latin typeface="Calibri" pitchFamily="34" charset="0"/>
                <a:sym typeface="Wingdings" pitchFamily="2" charset="2"/>
              </a:rPr>
              <a:t>A good way to solve those problems is with a positive/negative analysis. We will see that 1 and 3 are true</a:t>
            </a:r>
            <a:r>
              <a:rPr lang="en-US" sz="2000" smtClean="0">
                <a:solidFill>
                  <a:schemeClr val="tx2"/>
                </a:solidFill>
                <a:latin typeface="Calibri" pitchFamily="34" charset="0"/>
                <a:sym typeface="Wingdings" pitchFamily="2" charset="2"/>
              </a:rPr>
              <a:t>:</a:t>
            </a:r>
          </a:p>
          <a:p>
            <a:pPr lvl="2" eaLnBrk="1" hangingPunct="1"/>
            <a:endParaRPr lang="en-US" sz="2000" smtClean="0">
              <a:solidFill>
                <a:schemeClr val="tx2"/>
              </a:solidFill>
              <a:latin typeface="Calibri" pitchFamily="34" charset="0"/>
              <a:sym typeface="Wingdings" pitchFamily="2" charset="2"/>
            </a:endParaRPr>
          </a:p>
          <a:p>
            <a:pPr lvl="3" eaLnBrk="1" hangingPunct="1"/>
            <a:endParaRPr lang="en-US" sz="1600" b="1" smtClean="0">
              <a:solidFill>
                <a:schemeClr val="tx2"/>
              </a:solidFill>
              <a:latin typeface="Calibri" pitchFamily="34" charset="0"/>
              <a:sym typeface="Wingdings" pitchFamily="2" charset="2"/>
            </a:endParaRPr>
          </a:p>
          <a:p>
            <a:pPr lvl="2" eaLnBrk="1" hangingPunct="1"/>
            <a:endParaRPr lang="en-US" b="1" smtClean="0">
              <a:solidFill>
                <a:schemeClr val="tx2"/>
              </a:solidFill>
              <a:latin typeface="Calibri" pitchFamily="34" charset="0"/>
              <a:sym typeface="Wingdings" pitchFamily="2" charset="2"/>
            </a:endParaRPr>
          </a:p>
          <a:p>
            <a:pPr lvl="2" eaLnBrk="1" hangingPunct="1"/>
            <a:endParaRPr lang="en-US" b="1" baseline="30000" smtClean="0">
              <a:solidFill>
                <a:schemeClr val="tx2"/>
              </a:solidFill>
              <a:latin typeface="Calibri" pitchFamily="34" charset="0"/>
              <a:sym typeface="Wingdings" pitchFamily="2" charset="2"/>
            </a:endParaRPr>
          </a:p>
          <a:p>
            <a:pPr lvl="2" eaLnBrk="1" hangingPunct="1"/>
            <a:endParaRPr lang="en-US" sz="2000" baseline="30000" smtClean="0">
              <a:solidFill>
                <a:schemeClr val="tx2"/>
              </a:solidFill>
              <a:latin typeface="Calibri" pitchFamily="34" charset="0"/>
              <a:sym typeface="Wingdings" pitchFamily="2" charset="2"/>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p:txBody>
      </p:sp>
      <p:graphicFrame>
        <p:nvGraphicFramePr>
          <p:cNvPr id="2" name="Tabela 1"/>
          <p:cNvGraphicFramePr>
            <a:graphicFrameLocks noGrp="1"/>
          </p:cNvGraphicFramePr>
          <p:nvPr/>
        </p:nvGraphicFramePr>
        <p:xfrm>
          <a:off x="3276600" y="5334000"/>
          <a:ext cx="2743200" cy="1006476"/>
        </p:xfrm>
        <a:graphic>
          <a:graphicData uri="http://schemas.openxmlformats.org/drawingml/2006/table">
            <a:tbl>
              <a:tblPr firstRow="1" bandRow="1">
                <a:tableStyleId>{073A0DAA-6AF3-43AB-8588-CEC1D06C72B9}</a:tableStyleId>
              </a:tblPr>
              <a:tblGrid>
                <a:gridCol w="914400"/>
                <a:gridCol w="914400"/>
                <a:gridCol w="914400"/>
              </a:tblGrid>
              <a:tr h="335492">
                <a:tc>
                  <a:txBody>
                    <a:bodyPr/>
                    <a:lstStyle/>
                    <a:p>
                      <a:pPr algn="ctr"/>
                      <a:r>
                        <a:rPr lang="pt-BR" sz="1600" dirty="0" smtClean="0">
                          <a:latin typeface="Calibri" pitchFamily="34" charset="0"/>
                          <a:cs typeface="Calibri" pitchFamily="34" charset="0"/>
                        </a:rPr>
                        <a:t>a</a:t>
                      </a:r>
                      <a:endParaRPr lang="pt-BR" sz="1600" dirty="0">
                        <a:latin typeface="Calibri" pitchFamily="34" charset="0"/>
                        <a:cs typeface="Calibri" pitchFamily="34" charset="0"/>
                      </a:endParaRPr>
                    </a:p>
                  </a:txBody>
                  <a:tcPr marT="45749" marB="45749"/>
                </a:tc>
                <a:tc>
                  <a:txBody>
                    <a:bodyPr/>
                    <a:lstStyle/>
                    <a:p>
                      <a:pPr algn="ctr"/>
                      <a:r>
                        <a:rPr lang="pt-BR" sz="1600" dirty="0" smtClean="0">
                          <a:latin typeface="Calibri" pitchFamily="34" charset="0"/>
                          <a:cs typeface="Calibri" pitchFamily="34" charset="0"/>
                        </a:rPr>
                        <a:t>b</a:t>
                      </a:r>
                      <a:endParaRPr lang="pt-BR" sz="1600" dirty="0">
                        <a:latin typeface="Calibri" pitchFamily="34" charset="0"/>
                        <a:cs typeface="Calibri" pitchFamily="34" charset="0"/>
                      </a:endParaRPr>
                    </a:p>
                  </a:txBody>
                  <a:tcPr marT="45749" marB="45749"/>
                </a:tc>
                <a:tc>
                  <a:txBody>
                    <a:bodyPr/>
                    <a:lstStyle/>
                    <a:p>
                      <a:pPr algn="ctr"/>
                      <a:r>
                        <a:rPr lang="pt-BR" sz="1600" dirty="0" err="1" smtClean="0">
                          <a:latin typeface="Calibri" pitchFamily="34" charset="0"/>
                          <a:cs typeface="Calibri" pitchFamily="34" charset="0"/>
                        </a:rPr>
                        <a:t>ab</a:t>
                      </a:r>
                      <a:endParaRPr lang="pt-BR" sz="1600" dirty="0">
                        <a:latin typeface="Calibri" pitchFamily="34" charset="0"/>
                        <a:cs typeface="Calibri" pitchFamily="34" charset="0"/>
                      </a:endParaRPr>
                    </a:p>
                  </a:txBody>
                  <a:tcPr marT="45749" marB="45749"/>
                </a:tc>
              </a:tr>
              <a:tr h="335492">
                <a:tc>
                  <a:txBody>
                    <a:bodyPr/>
                    <a:lstStyle/>
                    <a:p>
                      <a:pPr algn="ctr"/>
                      <a:r>
                        <a:rPr lang="pt-BR" sz="1600" dirty="0" smtClean="0">
                          <a:latin typeface="Calibri" pitchFamily="34" charset="0"/>
                          <a:cs typeface="Calibri" pitchFamily="34" charset="0"/>
                        </a:rPr>
                        <a:t>+</a:t>
                      </a:r>
                      <a:endParaRPr lang="pt-BR" sz="1600" dirty="0">
                        <a:latin typeface="Calibri" pitchFamily="34" charset="0"/>
                        <a:cs typeface="Calibri" pitchFamily="34" charset="0"/>
                      </a:endParaRPr>
                    </a:p>
                  </a:txBody>
                  <a:tcPr marT="45749" marB="45749"/>
                </a:tc>
                <a:tc>
                  <a:txBody>
                    <a:bodyPr/>
                    <a:lstStyle/>
                    <a:p>
                      <a:pPr algn="ctr"/>
                      <a:r>
                        <a:rPr lang="pt-BR" sz="1600" dirty="0" smtClean="0">
                          <a:latin typeface="Calibri" pitchFamily="34" charset="0"/>
                          <a:cs typeface="Calibri" pitchFamily="34" charset="0"/>
                        </a:rPr>
                        <a:t>-</a:t>
                      </a:r>
                      <a:endParaRPr lang="pt-BR" sz="1600" dirty="0">
                        <a:latin typeface="Calibri" pitchFamily="34" charset="0"/>
                        <a:cs typeface="Calibri" pitchFamily="34" charset="0"/>
                      </a:endParaRPr>
                    </a:p>
                  </a:txBody>
                  <a:tcPr marT="45749" marB="45749"/>
                </a:tc>
                <a:tc>
                  <a:txBody>
                    <a:bodyPr/>
                    <a:lstStyle/>
                    <a:p>
                      <a:pPr algn="ctr"/>
                      <a:r>
                        <a:rPr lang="pt-BR" sz="1600" dirty="0" smtClean="0">
                          <a:latin typeface="Calibri" pitchFamily="34" charset="0"/>
                          <a:cs typeface="Calibri" pitchFamily="34" charset="0"/>
                        </a:rPr>
                        <a:t>-</a:t>
                      </a:r>
                      <a:endParaRPr lang="pt-BR" sz="1600" dirty="0">
                        <a:latin typeface="Calibri" pitchFamily="34" charset="0"/>
                        <a:cs typeface="Calibri" pitchFamily="34" charset="0"/>
                      </a:endParaRPr>
                    </a:p>
                  </a:txBody>
                  <a:tcPr marT="45749" marB="45749"/>
                </a:tc>
              </a:tr>
              <a:tr h="335492">
                <a:tc>
                  <a:txBody>
                    <a:bodyPr/>
                    <a:lstStyle/>
                    <a:p>
                      <a:pPr algn="ctr"/>
                      <a:r>
                        <a:rPr lang="pt-BR" sz="1600" dirty="0" smtClean="0">
                          <a:latin typeface="Calibri" pitchFamily="34" charset="0"/>
                          <a:cs typeface="Calibri" pitchFamily="34" charset="0"/>
                        </a:rPr>
                        <a:t>-</a:t>
                      </a:r>
                      <a:endParaRPr lang="pt-BR" sz="1600" dirty="0">
                        <a:latin typeface="Calibri" pitchFamily="34" charset="0"/>
                        <a:cs typeface="Calibri" pitchFamily="34" charset="0"/>
                      </a:endParaRPr>
                    </a:p>
                  </a:txBody>
                  <a:tcPr marT="45749" marB="45749"/>
                </a:tc>
                <a:tc>
                  <a:txBody>
                    <a:bodyPr/>
                    <a:lstStyle/>
                    <a:p>
                      <a:pPr algn="ctr"/>
                      <a:r>
                        <a:rPr lang="pt-BR" sz="1600" dirty="0" smtClean="0">
                          <a:latin typeface="Calibri" pitchFamily="34" charset="0"/>
                          <a:cs typeface="Calibri" pitchFamily="34" charset="0"/>
                        </a:rPr>
                        <a:t>-</a:t>
                      </a:r>
                      <a:endParaRPr lang="pt-BR" sz="1600" dirty="0">
                        <a:latin typeface="Calibri" pitchFamily="34" charset="0"/>
                        <a:cs typeface="Calibri" pitchFamily="34" charset="0"/>
                      </a:endParaRPr>
                    </a:p>
                  </a:txBody>
                  <a:tcPr marT="45749" marB="45749"/>
                </a:tc>
                <a:tc>
                  <a:txBody>
                    <a:bodyPr/>
                    <a:lstStyle/>
                    <a:p>
                      <a:pPr algn="ctr"/>
                      <a:r>
                        <a:rPr lang="pt-BR" sz="1600" dirty="0" smtClean="0">
                          <a:latin typeface="Calibri" pitchFamily="34" charset="0"/>
                          <a:cs typeface="Calibri" pitchFamily="34" charset="0"/>
                        </a:rPr>
                        <a:t>+</a:t>
                      </a:r>
                      <a:endParaRPr lang="pt-BR" sz="1600" dirty="0">
                        <a:latin typeface="Calibri" pitchFamily="34" charset="0"/>
                        <a:cs typeface="Calibri" pitchFamily="34" charset="0"/>
                      </a:endParaRPr>
                    </a:p>
                  </a:txBody>
                  <a:tcPr marT="45749" marB="45749"/>
                </a:tc>
              </a:tr>
            </a:tbl>
          </a:graphicData>
        </a:graphic>
      </p:graphicFrame>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Algebra – Inequalities Advanced</a:t>
            </a:r>
          </a:p>
        </p:txBody>
      </p:sp>
      <p:sp>
        <p:nvSpPr>
          <p:cNvPr id="56323"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Squaring inequalities</a:t>
            </a:r>
          </a:p>
          <a:p>
            <a:pPr lvl="2" eaLnBrk="1" hangingPunct="1"/>
            <a:r>
              <a:rPr lang="en-US" sz="2000" b="1" smtClean="0">
                <a:solidFill>
                  <a:schemeClr val="tx2"/>
                </a:solidFill>
                <a:latin typeface="Calibri" pitchFamily="34" charset="0"/>
                <a:sym typeface="Wingdings" pitchFamily="2" charset="2"/>
              </a:rPr>
              <a:t>You cannot square both sides unless you know the signs of both sides. </a:t>
            </a:r>
          </a:p>
          <a:p>
            <a:pPr lvl="2" eaLnBrk="1" hangingPunct="1"/>
            <a:r>
              <a:rPr lang="en-US" sz="2000" b="1" smtClean="0">
                <a:solidFill>
                  <a:schemeClr val="tx2"/>
                </a:solidFill>
                <a:latin typeface="Calibri" pitchFamily="34" charset="0"/>
                <a:sym typeface="Wingdings" pitchFamily="2" charset="2"/>
              </a:rPr>
              <a:t>If </a:t>
            </a:r>
            <a:r>
              <a:rPr lang="en-US" sz="2000" b="1" u="sng" smtClean="0">
                <a:solidFill>
                  <a:schemeClr val="tx2"/>
                </a:solidFill>
                <a:latin typeface="Calibri" pitchFamily="34" charset="0"/>
                <a:sym typeface="Wingdings" pitchFamily="2" charset="2"/>
              </a:rPr>
              <a:t>both sides are negative</a:t>
            </a:r>
            <a:r>
              <a:rPr lang="en-US" sz="2000" b="1" smtClean="0">
                <a:solidFill>
                  <a:schemeClr val="tx2"/>
                </a:solidFill>
                <a:latin typeface="Calibri" pitchFamily="34" charset="0"/>
                <a:sym typeface="Wingdings" pitchFamily="2" charset="2"/>
              </a:rPr>
              <a:t>, the </a:t>
            </a:r>
            <a:r>
              <a:rPr lang="en-US" sz="2000" b="1" u="sng" smtClean="0">
                <a:solidFill>
                  <a:schemeClr val="tx2"/>
                </a:solidFill>
                <a:latin typeface="Calibri" pitchFamily="34" charset="0"/>
                <a:sym typeface="Wingdings" pitchFamily="2" charset="2"/>
              </a:rPr>
              <a:t>inequality sign will flip</a:t>
            </a:r>
            <a:r>
              <a:rPr lang="en-US" sz="2000" b="1" smtClean="0">
                <a:solidFill>
                  <a:schemeClr val="tx2"/>
                </a:solidFill>
                <a:latin typeface="Calibri" pitchFamily="34" charset="0"/>
                <a:sym typeface="Wingdings" pitchFamily="2" charset="2"/>
              </a:rPr>
              <a:t> when you square. </a:t>
            </a:r>
          </a:p>
          <a:p>
            <a:pPr lvl="2" eaLnBrk="1" hangingPunct="1"/>
            <a:r>
              <a:rPr lang="en-US" sz="2000" b="1" smtClean="0">
                <a:solidFill>
                  <a:schemeClr val="tx2"/>
                </a:solidFill>
                <a:latin typeface="Calibri" pitchFamily="34" charset="0"/>
                <a:sym typeface="Wingdings" pitchFamily="2" charset="2"/>
              </a:rPr>
              <a:t>If </a:t>
            </a:r>
            <a:r>
              <a:rPr lang="en-US" sz="2000" b="1" u="sng" smtClean="0">
                <a:solidFill>
                  <a:schemeClr val="tx2"/>
                </a:solidFill>
                <a:latin typeface="Calibri" pitchFamily="34" charset="0"/>
                <a:sym typeface="Wingdings" pitchFamily="2" charset="2"/>
              </a:rPr>
              <a:t>both sides are positive</a:t>
            </a:r>
            <a:r>
              <a:rPr lang="en-US" sz="2000" b="1" smtClean="0">
                <a:solidFill>
                  <a:schemeClr val="tx2"/>
                </a:solidFill>
                <a:latin typeface="Calibri" pitchFamily="34" charset="0"/>
                <a:sym typeface="Wingdings" pitchFamily="2" charset="2"/>
              </a:rPr>
              <a:t>, the </a:t>
            </a:r>
            <a:r>
              <a:rPr lang="en-US" sz="2000" b="1" u="sng" smtClean="0">
                <a:solidFill>
                  <a:schemeClr val="tx2"/>
                </a:solidFill>
                <a:latin typeface="Calibri" pitchFamily="34" charset="0"/>
                <a:sym typeface="Wingdings" pitchFamily="2" charset="2"/>
              </a:rPr>
              <a:t>sign will remain</a:t>
            </a:r>
            <a:r>
              <a:rPr lang="en-US" sz="2000" b="1" smtClean="0">
                <a:solidFill>
                  <a:schemeClr val="tx2"/>
                </a:solidFill>
                <a:latin typeface="Calibri" pitchFamily="34" charset="0"/>
                <a:sym typeface="Wingdings" pitchFamily="2" charset="2"/>
              </a:rPr>
              <a:t>.</a:t>
            </a:r>
          </a:p>
          <a:p>
            <a:pPr lvl="2" eaLnBrk="1" hangingPunct="1"/>
            <a:r>
              <a:rPr lang="en-US" sz="2000" b="1" u="sng" smtClean="0">
                <a:solidFill>
                  <a:schemeClr val="tx2"/>
                </a:solidFill>
                <a:latin typeface="Calibri" pitchFamily="34" charset="0"/>
                <a:sym typeface="Wingdings" pitchFamily="2" charset="2"/>
              </a:rPr>
              <a:t>If one side of the inequality is positive and the other is negative, you cannot square! </a:t>
            </a:r>
          </a:p>
          <a:p>
            <a:pPr lvl="2" eaLnBrk="1" hangingPunct="1"/>
            <a:endParaRPr lang="en-US" sz="2000" smtClean="0">
              <a:solidFill>
                <a:schemeClr val="tx2"/>
              </a:solidFill>
              <a:latin typeface="Calibri" pitchFamily="34" charset="0"/>
              <a:sym typeface="Wingdings" pitchFamily="2" charset="2"/>
            </a:endParaRPr>
          </a:p>
          <a:p>
            <a:pPr lvl="3" eaLnBrk="1" hangingPunct="1"/>
            <a:endParaRPr lang="en-US" sz="1600" b="1" smtClean="0">
              <a:solidFill>
                <a:schemeClr val="tx2"/>
              </a:solidFill>
              <a:latin typeface="Calibri" pitchFamily="34" charset="0"/>
              <a:sym typeface="Wingdings" pitchFamily="2" charset="2"/>
            </a:endParaRPr>
          </a:p>
          <a:p>
            <a:pPr lvl="2" eaLnBrk="1" hangingPunct="1"/>
            <a:endParaRPr lang="en-US" b="1" smtClean="0">
              <a:solidFill>
                <a:schemeClr val="tx2"/>
              </a:solidFill>
              <a:latin typeface="Calibri" pitchFamily="34" charset="0"/>
              <a:sym typeface="Wingdings" pitchFamily="2" charset="2"/>
            </a:endParaRPr>
          </a:p>
          <a:p>
            <a:pPr lvl="2" eaLnBrk="1" hangingPunct="1"/>
            <a:endParaRPr lang="en-US" b="1" baseline="30000" smtClean="0">
              <a:solidFill>
                <a:schemeClr val="tx2"/>
              </a:solidFill>
              <a:latin typeface="Calibri" pitchFamily="34" charset="0"/>
              <a:sym typeface="Wingdings" pitchFamily="2" charset="2"/>
            </a:endParaRPr>
          </a:p>
          <a:p>
            <a:pPr lvl="2" eaLnBrk="1" hangingPunct="1"/>
            <a:endParaRPr lang="en-US" sz="2000" baseline="30000" smtClean="0">
              <a:solidFill>
                <a:schemeClr val="tx2"/>
              </a:solidFill>
              <a:latin typeface="Calibri" pitchFamily="34" charset="0"/>
              <a:sym typeface="Wingdings" pitchFamily="2" charset="2"/>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a:t>
            </a:r>
          </a:p>
        </p:txBody>
      </p:sp>
      <p:sp>
        <p:nvSpPr>
          <p:cNvPr id="57347"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Word Translations</a:t>
            </a:r>
          </a:p>
          <a:p>
            <a:pPr lvl="2" eaLnBrk="1" hangingPunct="1"/>
            <a:r>
              <a:rPr lang="en-US" sz="2000" b="1" smtClean="0">
                <a:solidFill>
                  <a:schemeClr val="tx2"/>
                </a:solidFill>
                <a:latin typeface="Calibri" pitchFamily="34" charset="0"/>
                <a:sym typeface="Wingdings" pitchFamily="2" charset="2"/>
              </a:rPr>
              <a:t>Algebraic Translation: Translating correctly</a:t>
            </a:r>
          </a:p>
          <a:p>
            <a:pPr lvl="3" eaLnBrk="1" hangingPunct="1"/>
            <a:r>
              <a:rPr lang="en-US" sz="1600" smtClean="0">
                <a:solidFill>
                  <a:schemeClr val="tx2"/>
                </a:solidFill>
                <a:latin typeface="Calibri" pitchFamily="34" charset="0"/>
                <a:sym typeface="Wingdings" pitchFamily="2" charset="2"/>
              </a:rPr>
              <a:t>A is half the size of B: A = 1/2B</a:t>
            </a:r>
          </a:p>
          <a:p>
            <a:pPr lvl="3" eaLnBrk="1" hangingPunct="1"/>
            <a:r>
              <a:rPr lang="en-US" sz="1600" smtClean="0">
                <a:solidFill>
                  <a:schemeClr val="tx2"/>
                </a:solidFill>
                <a:latin typeface="Calibri" pitchFamily="34" charset="0"/>
                <a:sym typeface="Wingdings" pitchFamily="2" charset="2"/>
              </a:rPr>
              <a:t>A is 5 less than B: A = B – 5</a:t>
            </a:r>
          </a:p>
          <a:p>
            <a:pPr lvl="3" eaLnBrk="1" hangingPunct="1"/>
            <a:r>
              <a:rPr lang="en-US" sz="1600" smtClean="0">
                <a:solidFill>
                  <a:schemeClr val="tx2"/>
                </a:solidFill>
                <a:latin typeface="Calibri" pitchFamily="34" charset="0"/>
                <a:sym typeface="Wingdings" pitchFamily="2" charset="2"/>
              </a:rPr>
              <a:t>Jane bought twice as many apples as bananas: A = 2B</a:t>
            </a:r>
          </a:p>
          <a:p>
            <a:pPr lvl="3" eaLnBrk="1" hangingPunct="1"/>
            <a:r>
              <a:rPr lang="en-US" sz="1600" b="1" smtClean="0">
                <a:solidFill>
                  <a:schemeClr val="tx2"/>
                </a:solidFill>
                <a:latin typeface="Calibri" pitchFamily="34" charset="0"/>
                <a:sym typeface="Wingdings" pitchFamily="2" charset="2"/>
              </a:rPr>
              <a:t>P is X percent of Q: P = xq/100 OR P/Q = x/100</a:t>
            </a:r>
          </a:p>
          <a:p>
            <a:pPr lvl="3" eaLnBrk="1" hangingPunct="1"/>
            <a:r>
              <a:rPr lang="en-US" sz="1600" smtClean="0">
                <a:solidFill>
                  <a:schemeClr val="tx2"/>
                </a:solidFill>
                <a:latin typeface="Calibri" pitchFamily="34" charset="0"/>
                <a:sym typeface="Wingdings" pitchFamily="2" charset="2"/>
              </a:rPr>
              <a:t>Pay $10 for the first 2 cds and 7 for additional CD: T = 10.2 + 7.(n-2)</a:t>
            </a:r>
          </a:p>
          <a:p>
            <a:pPr lvl="3" eaLnBrk="1" hangingPunct="1"/>
            <a:r>
              <a:rPr lang="en-US" sz="1600" b="1" smtClean="0">
                <a:solidFill>
                  <a:schemeClr val="tx2"/>
                </a:solidFill>
                <a:latin typeface="Calibri" pitchFamily="34" charset="0"/>
                <a:sym typeface="Wingdings" pitchFamily="2" charset="2"/>
              </a:rPr>
              <a:t>*** 1 year ago, Larry was 4 times older than John: L – 1 = 4J – 4 ***</a:t>
            </a:r>
          </a:p>
          <a:p>
            <a:pPr lvl="2" eaLnBrk="1" hangingPunct="1"/>
            <a:r>
              <a:rPr lang="en-US" sz="2000" b="1" smtClean="0">
                <a:solidFill>
                  <a:schemeClr val="tx2"/>
                </a:solidFill>
                <a:latin typeface="Calibri" pitchFamily="34" charset="0"/>
                <a:sym typeface="Wingdings" pitchFamily="2" charset="2"/>
              </a:rPr>
              <a:t>Be ready to use expressions such as (n – x), where x will be the number of units with a different price</a:t>
            </a:r>
          </a:p>
          <a:p>
            <a:pPr lvl="2" eaLnBrk="1" hangingPunct="1"/>
            <a:r>
              <a:rPr lang="en-US" sz="2000" b="1" smtClean="0">
                <a:solidFill>
                  <a:schemeClr val="tx2"/>
                </a:solidFill>
                <a:latin typeface="Calibri" pitchFamily="34" charset="0"/>
                <a:sym typeface="Wingdings" pitchFamily="2" charset="2"/>
              </a:rPr>
              <a:t>Using Charts</a:t>
            </a:r>
          </a:p>
          <a:p>
            <a:pPr lvl="3" eaLnBrk="1" hangingPunct="1"/>
            <a:r>
              <a:rPr lang="en-US" sz="1600" smtClean="0">
                <a:solidFill>
                  <a:schemeClr val="tx2"/>
                </a:solidFill>
                <a:latin typeface="Calibri" pitchFamily="34" charset="0"/>
                <a:sym typeface="Wingdings" pitchFamily="2" charset="2"/>
              </a:rPr>
              <a:t>8 years ago, George was half as old as Sarah. Sarah is now 20 years older than George. How old will be George in 10 years from now?</a:t>
            </a:r>
          </a:p>
          <a:p>
            <a:pPr lvl="4" eaLnBrk="1" hangingPunct="1"/>
            <a:r>
              <a:rPr lang="en-US" sz="1600" b="1" smtClean="0">
                <a:solidFill>
                  <a:schemeClr val="tx2"/>
                </a:solidFill>
                <a:latin typeface="Calibri" pitchFamily="34" charset="0"/>
                <a:sym typeface="Wingdings" pitchFamily="2" charset="2"/>
              </a:rPr>
              <a:t>                                                                                       After building this table,</a:t>
            </a:r>
          </a:p>
          <a:p>
            <a:pPr lvl="4" eaLnBrk="1" hangingPunct="1"/>
            <a:r>
              <a:rPr lang="en-US" sz="1600" b="1" smtClean="0">
                <a:solidFill>
                  <a:schemeClr val="tx2"/>
                </a:solidFill>
                <a:latin typeface="Calibri" pitchFamily="34" charset="0"/>
                <a:sym typeface="Wingdings" pitchFamily="2" charset="2"/>
              </a:rPr>
              <a:t>                                                                                       it is easy to solve:                                         </a:t>
            </a:r>
          </a:p>
          <a:p>
            <a:pPr lvl="3" eaLnBrk="1" hangingPunct="1"/>
            <a:r>
              <a:rPr lang="en-US" sz="1600" b="1" smtClean="0">
                <a:solidFill>
                  <a:schemeClr val="tx2"/>
                </a:solidFill>
                <a:latin typeface="Calibri" pitchFamily="34" charset="0"/>
                <a:sym typeface="Wingdings" pitchFamily="2" charset="2"/>
              </a:rPr>
              <a:t>                                                                                                 2 .(G – 8) = G + 20</a:t>
            </a:r>
          </a:p>
          <a:p>
            <a:pPr lvl="3" eaLnBrk="1" hangingPunct="1"/>
            <a:r>
              <a:rPr lang="en-US" sz="1600" b="1" smtClean="0">
                <a:solidFill>
                  <a:schemeClr val="tx2"/>
                </a:solidFill>
                <a:latin typeface="Calibri" pitchFamily="34" charset="0"/>
                <a:sym typeface="Wingdings" pitchFamily="2" charset="2"/>
              </a:rPr>
              <a:t>                                                                                                  2G – 16 = G + 12, G = 28</a:t>
            </a:r>
          </a:p>
          <a:p>
            <a:pPr lvl="3" eaLnBrk="1" hangingPunct="1"/>
            <a:endParaRPr lang="en-US" sz="1600" b="1" smtClean="0">
              <a:solidFill>
                <a:schemeClr val="tx2"/>
              </a:solidFill>
              <a:latin typeface="Calibri" pitchFamily="34" charset="0"/>
              <a:sym typeface="Wingdings" pitchFamily="2" charset="2"/>
            </a:endParaRPr>
          </a:p>
          <a:p>
            <a:pPr lvl="2" eaLnBrk="1" hangingPunct="1"/>
            <a:endParaRPr lang="en-US" b="1" smtClean="0">
              <a:solidFill>
                <a:schemeClr val="tx2"/>
              </a:solidFill>
              <a:latin typeface="Calibri" pitchFamily="34" charset="0"/>
              <a:sym typeface="Wingdings" pitchFamily="2" charset="2"/>
            </a:endParaRPr>
          </a:p>
          <a:p>
            <a:pPr lvl="2" eaLnBrk="1" hangingPunct="1"/>
            <a:endParaRPr lang="en-US" b="1" baseline="30000" smtClean="0">
              <a:solidFill>
                <a:schemeClr val="tx2"/>
              </a:solidFill>
              <a:latin typeface="Calibri" pitchFamily="34" charset="0"/>
              <a:sym typeface="Wingdings" pitchFamily="2" charset="2"/>
            </a:endParaRPr>
          </a:p>
          <a:p>
            <a:pPr lvl="2" eaLnBrk="1" hangingPunct="1"/>
            <a:endParaRPr lang="en-US" sz="2000" baseline="30000" smtClean="0">
              <a:solidFill>
                <a:schemeClr val="tx2"/>
              </a:solidFill>
              <a:latin typeface="Calibri" pitchFamily="34" charset="0"/>
              <a:sym typeface="Wingdings" pitchFamily="2" charset="2"/>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p:txBody>
      </p:sp>
      <p:graphicFrame>
        <p:nvGraphicFramePr>
          <p:cNvPr id="3" name="Tabela 2"/>
          <p:cNvGraphicFramePr>
            <a:graphicFrameLocks noGrp="1"/>
          </p:cNvGraphicFramePr>
          <p:nvPr/>
        </p:nvGraphicFramePr>
        <p:xfrm>
          <a:off x="2057400" y="5334000"/>
          <a:ext cx="4038600" cy="1117599"/>
        </p:xfrm>
        <a:graphic>
          <a:graphicData uri="http://schemas.openxmlformats.org/drawingml/2006/table">
            <a:tbl>
              <a:tblPr firstRow="1" bandRow="1">
                <a:tableStyleId>{073A0DAA-6AF3-43AB-8588-CEC1D06C72B9}</a:tableStyleId>
              </a:tblPr>
              <a:tblGrid>
                <a:gridCol w="1009650"/>
                <a:gridCol w="1009650"/>
                <a:gridCol w="1009650"/>
                <a:gridCol w="1009650"/>
              </a:tblGrid>
              <a:tr h="372533">
                <a:tc>
                  <a:txBody>
                    <a:bodyPr/>
                    <a:lstStyle/>
                    <a:p>
                      <a:pPr algn="ct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8 yrs ago</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Now</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10 yrs</a:t>
                      </a:r>
                      <a:endParaRPr lang="pt-BR" sz="1600" dirty="0">
                        <a:latin typeface="Calibri" pitchFamily="34" charset="0"/>
                        <a:cs typeface="Calibri" pitchFamily="34" charset="0"/>
                      </a:endParaRPr>
                    </a:p>
                  </a:txBody>
                  <a:tcPr/>
                </a:tc>
              </a:tr>
              <a:tr h="372533">
                <a:tc>
                  <a:txBody>
                    <a:bodyPr/>
                    <a:lstStyle/>
                    <a:p>
                      <a:pPr algn="ctr"/>
                      <a:r>
                        <a:rPr lang="pt-BR" sz="1600" dirty="0" smtClean="0">
                          <a:latin typeface="Calibri" pitchFamily="34" charset="0"/>
                          <a:cs typeface="Calibri" pitchFamily="34" charset="0"/>
                        </a:rPr>
                        <a:t>George</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G – 8</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G</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a:t>
                      </a:r>
                      <a:endParaRPr lang="pt-BR" sz="1600" dirty="0">
                        <a:latin typeface="Calibri" pitchFamily="34" charset="0"/>
                        <a:cs typeface="Calibri" pitchFamily="34" charset="0"/>
                      </a:endParaRPr>
                    </a:p>
                  </a:txBody>
                  <a:tcPr/>
                </a:tc>
              </a:tr>
              <a:tr h="372533">
                <a:tc>
                  <a:txBody>
                    <a:bodyPr/>
                    <a:lstStyle/>
                    <a:p>
                      <a:pPr algn="ctr"/>
                      <a:r>
                        <a:rPr lang="pt-BR" sz="1600" dirty="0" smtClean="0">
                          <a:latin typeface="Calibri" pitchFamily="34" charset="0"/>
                          <a:cs typeface="Calibri" pitchFamily="34" charset="0"/>
                        </a:rPr>
                        <a:t>Sarah</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G + 12</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G + 20</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a:t>
                      </a:r>
                      <a:endParaRPr lang="pt-BR" sz="1600" dirty="0">
                        <a:latin typeface="Calibri" pitchFamily="34" charset="0"/>
                        <a:cs typeface="Calibri" pitchFamily="34" charset="0"/>
                      </a:endParaRPr>
                    </a:p>
                  </a:txBody>
                  <a:tcPr/>
                </a:tc>
              </a:tr>
            </a:tbl>
          </a:graphicData>
        </a:graphic>
      </p:graphicFrame>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a:t>
            </a:r>
          </a:p>
        </p:txBody>
      </p:sp>
      <p:sp>
        <p:nvSpPr>
          <p:cNvPr id="53251"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sym typeface="Wingdings" pitchFamily="2" charset="2"/>
              </a:rPr>
              <a:t>Word Translations</a:t>
            </a:r>
          </a:p>
          <a:p>
            <a:pPr lvl="2" eaLnBrk="1" hangingPunct="1">
              <a:defRPr/>
            </a:pPr>
            <a:r>
              <a:rPr lang="en-US" sz="2000" b="1" dirty="0" smtClean="0">
                <a:solidFill>
                  <a:schemeClr val="tx2"/>
                </a:solidFill>
                <a:latin typeface="Calibri" pitchFamily="34" charset="0"/>
                <a:sym typeface="Wingdings" pitchFamily="2" charset="2"/>
              </a:rPr>
              <a:t>Hidden Constraints</a:t>
            </a:r>
          </a:p>
          <a:p>
            <a:pPr lvl="2" eaLnBrk="1" hangingPunct="1">
              <a:defRPr/>
            </a:pPr>
            <a:r>
              <a:rPr lang="en-US" sz="2000" dirty="0" smtClean="0">
                <a:solidFill>
                  <a:schemeClr val="tx2"/>
                </a:solidFill>
                <a:latin typeface="Calibri" pitchFamily="34" charset="0"/>
                <a:sym typeface="Wingdings" pitchFamily="2" charset="2"/>
              </a:rPr>
              <a:t>When the object of the problem has a physical restriction of being divided, such as votes, cards, pencils, fruits, you must realize the problem has told you the variable is an integer.</a:t>
            </a:r>
          </a:p>
          <a:p>
            <a:pPr lvl="3" eaLnBrk="1" hangingPunct="1">
              <a:defRPr/>
            </a:pPr>
            <a:r>
              <a:rPr lang="en-US" sz="1600" b="1" dirty="0" smtClean="0">
                <a:solidFill>
                  <a:schemeClr val="tx2"/>
                </a:solidFill>
                <a:latin typeface="Calibri" pitchFamily="34" charset="0"/>
                <a:sym typeface="Wingdings" pitchFamily="2" charset="2"/>
              </a:rPr>
              <a:t>Example: Jessica bought x erasers for 0.23 each and y pencils for 0.11 each. She has spent 1.70. What number of pencils did she buy?</a:t>
            </a:r>
          </a:p>
          <a:p>
            <a:pPr lvl="3" eaLnBrk="1" hangingPunct="1">
              <a:defRPr/>
            </a:pPr>
            <a:r>
              <a:rPr lang="en-US" sz="1600" b="1" dirty="0" smtClean="0">
                <a:solidFill>
                  <a:schemeClr val="tx2"/>
                </a:solidFill>
                <a:latin typeface="Calibri" pitchFamily="34" charset="0"/>
                <a:sym typeface="Wingdings" pitchFamily="2" charset="2"/>
              </a:rPr>
              <a:t>23x + 11y = 170  -- 11y = 170 – 23x   -- </a:t>
            </a:r>
            <a:r>
              <a:rPr lang="en-US" sz="1600" b="1" u="sng" dirty="0" smtClean="0">
                <a:solidFill>
                  <a:schemeClr val="tx2"/>
                </a:solidFill>
                <a:latin typeface="Calibri" pitchFamily="34" charset="0"/>
                <a:sym typeface="Wingdings" pitchFamily="2" charset="2"/>
              </a:rPr>
              <a:t>y = (170 – 23x)/11</a:t>
            </a:r>
          </a:p>
          <a:p>
            <a:pPr lvl="3" eaLnBrk="1" hangingPunct="1">
              <a:defRPr/>
            </a:pPr>
            <a:r>
              <a:rPr lang="en-US" sz="1600" b="1" dirty="0" smtClean="0">
                <a:solidFill>
                  <a:schemeClr val="tx2"/>
                </a:solidFill>
                <a:latin typeface="Calibri" pitchFamily="34" charset="0"/>
                <a:sym typeface="Wingdings" pitchFamily="2" charset="2"/>
              </a:rPr>
              <a:t>Since the number of pencils is an integer, </a:t>
            </a:r>
            <a:r>
              <a:rPr lang="en-US" sz="1600" b="1" u="sng" dirty="0" smtClean="0">
                <a:solidFill>
                  <a:schemeClr val="tx2"/>
                </a:solidFill>
                <a:latin typeface="Calibri" pitchFamily="34" charset="0"/>
                <a:sym typeface="Wingdings" pitchFamily="2" charset="2"/>
              </a:rPr>
              <a:t>y = (170 – 23x)/11</a:t>
            </a:r>
            <a:r>
              <a:rPr lang="en-US" sz="1600" b="1" dirty="0" smtClean="0">
                <a:solidFill>
                  <a:schemeClr val="tx2"/>
                </a:solidFill>
                <a:latin typeface="Calibri" pitchFamily="34" charset="0"/>
                <a:sym typeface="Wingdings" pitchFamily="2" charset="2"/>
              </a:rPr>
              <a:t> must be an integer as well. Test the values for x to find the answer.</a:t>
            </a:r>
          </a:p>
          <a:p>
            <a:pPr lvl="2" eaLnBrk="1" hangingPunct="1">
              <a:defRPr/>
            </a:pPr>
            <a:r>
              <a:rPr lang="en-US" sz="2000" dirty="0" smtClean="0">
                <a:solidFill>
                  <a:schemeClr val="tx2"/>
                </a:solidFill>
                <a:latin typeface="Calibri" pitchFamily="34" charset="0"/>
                <a:sym typeface="Wingdings" pitchFamily="2" charset="2"/>
              </a:rPr>
              <a:t>GMAT can also hide </a:t>
            </a:r>
            <a:r>
              <a:rPr lang="en-US" sz="2000" b="1" dirty="0" smtClean="0">
                <a:solidFill>
                  <a:schemeClr val="tx2"/>
                </a:solidFill>
                <a:latin typeface="Calibri" pitchFamily="34" charset="0"/>
                <a:sym typeface="Wingdings" pitchFamily="2" charset="2"/>
              </a:rPr>
              <a:t>positive constraints. </a:t>
            </a:r>
            <a:r>
              <a:rPr lang="en-US" sz="2000" dirty="0" smtClean="0">
                <a:solidFill>
                  <a:schemeClr val="tx2"/>
                </a:solidFill>
                <a:latin typeface="Calibri" pitchFamily="34" charset="0"/>
                <a:sym typeface="Wingdings" pitchFamily="2" charset="2"/>
              </a:rPr>
              <a:t>Sides of a square, number of votes, </a:t>
            </a:r>
            <a:r>
              <a:rPr lang="en-US" sz="2000" dirty="0" err="1" smtClean="0">
                <a:solidFill>
                  <a:schemeClr val="tx2"/>
                </a:solidFill>
                <a:latin typeface="Calibri" pitchFamily="34" charset="0"/>
                <a:sym typeface="Wingdings" pitchFamily="2" charset="2"/>
              </a:rPr>
              <a:t>etc</a:t>
            </a:r>
            <a:r>
              <a:rPr lang="en-US" sz="2000" dirty="0" smtClean="0">
                <a:solidFill>
                  <a:schemeClr val="tx2"/>
                </a:solidFill>
                <a:latin typeface="Calibri" pitchFamily="34" charset="0"/>
                <a:sym typeface="Wingdings" pitchFamily="2" charset="2"/>
              </a:rPr>
              <a:t> will always be positive. When you have a positive constraint, you can:</a:t>
            </a:r>
          </a:p>
          <a:p>
            <a:pPr lvl="3" eaLnBrk="1" hangingPunct="1">
              <a:defRPr/>
            </a:pPr>
            <a:r>
              <a:rPr lang="en-US" sz="1600" b="1" dirty="0" smtClean="0">
                <a:solidFill>
                  <a:schemeClr val="tx2"/>
                </a:solidFill>
                <a:latin typeface="Calibri" pitchFamily="34" charset="0"/>
                <a:sym typeface="Wingdings" pitchFamily="2" charset="2"/>
              </a:rPr>
              <a:t>Eliminate negative solutions from a quadratic function</a:t>
            </a:r>
          </a:p>
          <a:p>
            <a:pPr lvl="3" eaLnBrk="1" hangingPunct="1">
              <a:defRPr/>
            </a:pPr>
            <a:r>
              <a:rPr lang="en-US" sz="1600" b="1" dirty="0" smtClean="0">
                <a:solidFill>
                  <a:schemeClr val="tx2"/>
                </a:solidFill>
                <a:latin typeface="Calibri" pitchFamily="34" charset="0"/>
                <a:sym typeface="Wingdings" pitchFamily="2" charset="2"/>
              </a:rPr>
              <a:t>Multiply or divide an inequality by a variable</a:t>
            </a:r>
          </a:p>
          <a:p>
            <a:pPr lvl="3" eaLnBrk="1" hangingPunct="1">
              <a:defRPr/>
            </a:pPr>
            <a:r>
              <a:rPr lang="en-US" sz="1600" b="1" dirty="0" smtClean="0">
                <a:solidFill>
                  <a:schemeClr val="tx2"/>
                </a:solidFill>
                <a:latin typeface="Calibri" pitchFamily="34" charset="0"/>
                <a:sym typeface="Wingdings" pitchFamily="2" charset="2"/>
              </a:rPr>
              <a:t>Cross-multiply inequalities: x/y &lt; y/x  x² &lt; y²</a:t>
            </a:r>
          </a:p>
          <a:p>
            <a:pPr lvl="3" eaLnBrk="1" hangingPunct="1">
              <a:defRPr/>
            </a:pPr>
            <a:r>
              <a:rPr lang="en-US" sz="1600" b="1" dirty="0" smtClean="0">
                <a:solidFill>
                  <a:schemeClr val="tx2"/>
                </a:solidFill>
                <a:latin typeface="Calibri" pitchFamily="34" charset="0"/>
                <a:sym typeface="Wingdings" pitchFamily="2" charset="2"/>
              </a:rPr>
              <a:t>Change  an inequality sign for reciprocals: x&lt;y; 1/x &gt; 1/y</a:t>
            </a:r>
          </a:p>
          <a:p>
            <a:pPr lvl="3" eaLnBrk="1" hangingPunct="1">
              <a:defRPr/>
            </a:pPr>
            <a:endParaRPr lang="en-US" sz="1600" b="1" dirty="0" smtClean="0">
              <a:solidFill>
                <a:schemeClr val="tx2"/>
              </a:solidFill>
              <a:latin typeface="Calibri" pitchFamily="34" charset="0"/>
              <a:sym typeface="Wingdings" pitchFamily="2" charset="2"/>
            </a:endParaRPr>
          </a:p>
          <a:p>
            <a:pPr lvl="2" eaLnBrk="1" hangingPunct="1">
              <a:defRPr/>
            </a:pPr>
            <a:endParaRPr lang="en-US" sz="2000" b="1" dirty="0" smtClean="0">
              <a:solidFill>
                <a:schemeClr val="tx2"/>
              </a:solidFill>
              <a:latin typeface="Calibri" pitchFamily="34" charset="0"/>
              <a:sym typeface="Wingdings" pitchFamily="2" charset="2"/>
            </a:endParaRPr>
          </a:p>
          <a:p>
            <a:pPr marL="1371600" lvl="3" indent="0" eaLnBrk="1" hangingPunct="1">
              <a:buFontTx/>
              <a:buNone/>
              <a:defRPr/>
            </a:pPr>
            <a:endParaRPr lang="en-US" sz="1600" b="1" dirty="0" smtClean="0">
              <a:solidFill>
                <a:schemeClr val="tx2"/>
              </a:solidFill>
              <a:latin typeface="Calibri" pitchFamily="34" charset="0"/>
              <a:sym typeface="Wingdings" pitchFamily="2" charset="2"/>
            </a:endParaRPr>
          </a:p>
          <a:p>
            <a:pPr lvl="3" eaLnBrk="1" hangingPunct="1">
              <a:defRPr/>
            </a:pPr>
            <a:endParaRPr lang="en-US" sz="1600" b="1" dirty="0" smtClean="0">
              <a:solidFill>
                <a:schemeClr val="tx2"/>
              </a:solidFill>
              <a:latin typeface="Calibri" pitchFamily="34" charset="0"/>
              <a:sym typeface="Wingdings" pitchFamily="2" charset="2"/>
            </a:endParaRPr>
          </a:p>
          <a:p>
            <a:pPr lvl="2" eaLnBrk="1" hangingPunct="1">
              <a:defRPr/>
            </a:pPr>
            <a:endParaRPr lang="en-US" b="1" dirty="0" smtClean="0">
              <a:solidFill>
                <a:schemeClr val="tx2"/>
              </a:solidFill>
              <a:latin typeface="Calibri" pitchFamily="34" charset="0"/>
              <a:sym typeface="Wingdings" pitchFamily="2" charset="2"/>
            </a:endParaRPr>
          </a:p>
          <a:p>
            <a:pPr lvl="2" eaLnBrk="1" hangingPunct="1">
              <a:defRPr/>
            </a:pPr>
            <a:endParaRPr lang="en-US" b="1" baseline="30000" dirty="0" smtClean="0">
              <a:solidFill>
                <a:schemeClr val="tx2"/>
              </a:solidFill>
              <a:latin typeface="Calibri" pitchFamily="34" charset="0"/>
              <a:sym typeface="Wingdings" pitchFamily="2" charset="2"/>
            </a:endParaRPr>
          </a:p>
          <a:p>
            <a:pPr lvl="2" eaLnBrk="1" hangingPunct="1">
              <a:defRPr/>
            </a:pPr>
            <a:endParaRPr lang="en-US" sz="2000" baseline="30000" dirty="0" smtClean="0">
              <a:solidFill>
                <a:schemeClr val="tx2"/>
              </a:solidFill>
              <a:latin typeface="Calibri" pitchFamily="34" charset="0"/>
              <a:sym typeface="Wingdings" pitchFamily="2" charset="2"/>
            </a:endParaRPr>
          </a:p>
          <a:p>
            <a:pPr lvl="2" eaLnBrk="1" hangingPunct="1">
              <a:defRPr/>
            </a:pPr>
            <a:endParaRPr lang="en-US" sz="2000"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Rates &amp; Work</a:t>
            </a:r>
          </a:p>
        </p:txBody>
      </p:sp>
      <p:sp>
        <p:nvSpPr>
          <p:cNvPr id="53251"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sym typeface="Wingdings" pitchFamily="2" charset="2"/>
              </a:rPr>
              <a:t>Word Translations</a:t>
            </a:r>
          </a:p>
          <a:p>
            <a:pPr lvl="2" eaLnBrk="1" hangingPunct="1">
              <a:defRPr/>
            </a:pPr>
            <a:r>
              <a:rPr lang="en-US" sz="2000" b="1" dirty="0" smtClean="0">
                <a:solidFill>
                  <a:schemeClr val="tx2"/>
                </a:solidFill>
                <a:latin typeface="Calibri" pitchFamily="34" charset="0"/>
                <a:sym typeface="Wingdings" pitchFamily="2" charset="2"/>
              </a:rPr>
              <a:t>Positive Constraints (cont.)</a:t>
            </a:r>
          </a:p>
          <a:p>
            <a:pPr lvl="3" eaLnBrk="1" hangingPunct="1">
              <a:defRPr/>
            </a:pPr>
            <a:r>
              <a:rPr lang="en-US" sz="1600" b="1" dirty="0" smtClean="0">
                <a:solidFill>
                  <a:schemeClr val="tx2"/>
                </a:solidFill>
                <a:latin typeface="Calibri" pitchFamily="34" charset="0"/>
                <a:sym typeface="Wingdings" pitchFamily="2" charset="2"/>
              </a:rPr>
              <a:t>Multiply inequalities (but not divide them)</a:t>
            </a:r>
          </a:p>
          <a:p>
            <a:pPr lvl="3" eaLnBrk="1" hangingPunct="1">
              <a:defRPr/>
            </a:pPr>
            <a:r>
              <a:rPr lang="en-US" sz="1600" b="1" dirty="0" smtClean="0">
                <a:solidFill>
                  <a:schemeClr val="tx2"/>
                </a:solidFill>
                <a:latin typeface="Calibri" pitchFamily="34" charset="0"/>
                <a:sym typeface="Wingdings" pitchFamily="2" charset="2"/>
              </a:rPr>
              <a:t>Square/</a:t>
            </a:r>
            <a:r>
              <a:rPr lang="en-US" sz="1600" b="1" dirty="0" err="1" smtClean="0">
                <a:solidFill>
                  <a:schemeClr val="tx2"/>
                </a:solidFill>
                <a:latin typeface="Calibri" pitchFamily="34" charset="0"/>
                <a:sym typeface="Wingdings" pitchFamily="2" charset="2"/>
              </a:rPr>
              <a:t>unsquare</a:t>
            </a:r>
            <a:r>
              <a:rPr lang="en-US" sz="1600" b="1" dirty="0" smtClean="0">
                <a:solidFill>
                  <a:schemeClr val="tx2"/>
                </a:solidFill>
                <a:latin typeface="Calibri" pitchFamily="34" charset="0"/>
                <a:sym typeface="Wingdings" pitchFamily="2" charset="2"/>
              </a:rPr>
              <a:t> an inequality: x &lt; y ; x² &lt; y². x &lt; y ; √x &lt; √y</a:t>
            </a:r>
          </a:p>
          <a:p>
            <a:pPr lvl="1" eaLnBrk="1" hangingPunct="1">
              <a:defRPr/>
            </a:pPr>
            <a:r>
              <a:rPr lang="en-US" sz="2400" b="1" dirty="0" smtClean="0">
                <a:solidFill>
                  <a:schemeClr val="tx2"/>
                </a:solidFill>
                <a:latin typeface="Calibri" pitchFamily="34" charset="0"/>
                <a:sym typeface="Wingdings" pitchFamily="2" charset="2"/>
              </a:rPr>
              <a:t> Rates and Work</a:t>
            </a:r>
          </a:p>
          <a:p>
            <a:pPr lvl="2" eaLnBrk="1" hangingPunct="1">
              <a:defRPr/>
            </a:pPr>
            <a:r>
              <a:rPr lang="en-US" sz="2000" dirty="0" smtClean="0">
                <a:solidFill>
                  <a:schemeClr val="tx2"/>
                </a:solidFill>
                <a:latin typeface="Calibri" pitchFamily="34" charset="0"/>
                <a:sym typeface="Wingdings" pitchFamily="2" charset="2"/>
              </a:rPr>
              <a:t>Rate x Time = Distance or Rate x Time = Work</a:t>
            </a:r>
          </a:p>
          <a:p>
            <a:pPr lvl="2" eaLnBrk="1" hangingPunct="1">
              <a:defRPr/>
            </a:pPr>
            <a:r>
              <a:rPr lang="en-US" sz="2000" dirty="0" smtClean="0">
                <a:solidFill>
                  <a:schemeClr val="tx2"/>
                </a:solidFill>
                <a:latin typeface="Calibri" pitchFamily="34" charset="0"/>
                <a:sym typeface="Wingdings" pitchFamily="2" charset="2"/>
              </a:rPr>
              <a:t>RTD Chart: R x T = D, or R = D/T, or any other equation</a:t>
            </a:r>
          </a:p>
          <a:p>
            <a:pPr lvl="2" eaLnBrk="1" hangingPunct="1">
              <a:defRPr/>
            </a:pPr>
            <a:r>
              <a:rPr lang="en-US" sz="2000" b="1" dirty="0" smtClean="0">
                <a:solidFill>
                  <a:schemeClr val="tx2"/>
                </a:solidFill>
                <a:latin typeface="Calibri" pitchFamily="34" charset="0"/>
                <a:sym typeface="Wingdings" pitchFamily="2" charset="2"/>
              </a:rPr>
              <a:t>Always express rates as “distance over time”. If it takes 4 seconds for an elevator to go up one floor, the rate is 0.25 floors / second.</a:t>
            </a:r>
          </a:p>
          <a:p>
            <a:pPr lvl="2" eaLnBrk="1" hangingPunct="1">
              <a:defRPr/>
            </a:pPr>
            <a:r>
              <a:rPr lang="en-US" sz="2000" b="1" dirty="0" smtClean="0">
                <a:solidFill>
                  <a:schemeClr val="tx2"/>
                </a:solidFill>
                <a:latin typeface="Calibri" pitchFamily="34" charset="0"/>
                <a:sym typeface="Wingdings" pitchFamily="2" charset="2"/>
              </a:rPr>
              <a:t>Translations:</a:t>
            </a:r>
          </a:p>
          <a:p>
            <a:pPr lvl="3" eaLnBrk="1" hangingPunct="1">
              <a:defRPr/>
            </a:pPr>
            <a:r>
              <a:rPr lang="en-US" sz="1600" b="1" dirty="0" smtClean="0">
                <a:solidFill>
                  <a:schemeClr val="tx2"/>
                </a:solidFill>
                <a:latin typeface="Calibri" pitchFamily="34" charset="0"/>
                <a:sym typeface="Wingdings" pitchFamily="2" charset="2"/>
              </a:rPr>
              <a:t>Train A is travelling at twice the speed of train B: A = 2r, B = r.</a:t>
            </a:r>
          </a:p>
          <a:p>
            <a:pPr lvl="3" eaLnBrk="1" hangingPunct="1">
              <a:defRPr/>
            </a:pPr>
            <a:r>
              <a:rPr lang="en-US" sz="1600" b="1" dirty="0" smtClean="0">
                <a:solidFill>
                  <a:schemeClr val="tx2"/>
                </a:solidFill>
                <a:latin typeface="Calibri" pitchFamily="34" charset="0"/>
                <a:sym typeface="Wingdings" pitchFamily="2" charset="2"/>
              </a:rPr>
              <a:t>Wendy walks 1 mph slower than Maurice: W = r-1, M = r</a:t>
            </a:r>
          </a:p>
          <a:p>
            <a:pPr lvl="3" eaLnBrk="1" hangingPunct="1">
              <a:defRPr/>
            </a:pPr>
            <a:r>
              <a:rPr lang="en-US" sz="1600" b="1" dirty="0" smtClean="0">
                <a:solidFill>
                  <a:schemeClr val="tx2"/>
                </a:solidFill>
                <a:latin typeface="Calibri" pitchFamily="34" charset="0"/>
                <a:sym typeface="Wingdings" pitchFamily="2" charset="2"/>
              </a:rPr>
              <a:t>Car A and car B are driving toward each other: Car a = r</a:t>
            </a:r>
            <a:r>
              <a:rPr lang="en-US" sz="1600" b="1" baseline="-25000" dirty="0" smtClean="0">
                <a:solidFill>
                  <a:schemeClr val="tx2"/>
                </a:solidFill>
                <a:latin typeface="Calibri" pitchFamily="34" charset="0"/>
                <a:sym typeface="Wingdings" pitchFamily="2" charset="2"/>
              </a:rPr>
              <a:t>1</a:t>
            </a:r>
            <a:r>
              <a:rPr lang="en-US" sz="1600" b="1" dirty="0" smtClean="0">
                <a:solidFill>
                  <a:schemeClr val="tx2"/>
                </a:solidFill>
                <a:latin typeface="Calibri" pitchFamily="34" charset="0"/>
                <a:sym typeface="Wingdings" pitchFamily="2" charset="2"/>
              </a:rPr>
              <a:t>, Car b = r</a:t>
            </a:r>
            <a:r>
              <a:rPr lang="en-US" sz="1600" b="1" baseline="-25000" dirty="0" smtClean="0">
                <a:solidFill>
                  <a:schemeClr val="tx2"/>
                </a:solidFill>
                <a:latin typeface="Calibri" pitchFamily="34" charset="0"/>
                <a:sym typeface="Wingdings" pitchFamily="2" charset="2"/>
              </a:rPr>
              <a:t>2</a:t>
            </a:r>
            <a:r>
              <a:rPr lang="en-US" sz="1600" b="1" dirty="0" smtClean="0">
                <a:solidFill>
                  <a:schemeClr val="tx2"/>
                </a:solidFill>
                <a:latin typeface="Calibri" pitchFamily="34" charset="0"/>
                <a:sym typeface="Wingdings" pitchFamily="2" charset="2"/>
              </a:rPr>
              <a:t> – Shrinking distance = r</a:t>
            </a:r>
            <a:r>
              <a:rPr lang="en-US" sz="1600" b="1" baseline="-25000" dirty="0" smtClean="0">
                <a:solidFill>
                  <a:schemeClr val="tx2"/>
                </a:solidFill>
                <a:latin typeface="Calibri" pitchFamily="34" charset="0"/>
                <a:sym typeface="Wingdings" pitchFamily="2" charset="2"/>
              </a:rPr>
              <a:t>1</a:t>
            </a:r>
            <a:r>
              <a:rPr lang="en-US" sz="1600" b="1" dirty="0" smtClean="0">
                <a:solidFill>
                  <a:schemeClr val="tx2"/>
                </a:solidFill>
                <a:latin typeface="Calibri" pitchFamily="34" charset="0"/>
                <a:sym typeface="Wingdings" pitchFamily="2" charset="2"/>
              </a:rPr>
              <a:t> + r</a:t>
            </a:r>
            <a:r>
              <a:rPr lang="en-US" sz="1600" b="1" baseline="-25000" dirty="0" smtClean="0">
                <a:solidFill>
                  <a:schemeClr val="tx2"/>
                </a:solidFill>
                <a:latin typeface="Calibri" pitchFamily="34" charset="0"/>
                <a:sym typeface="Wingdings" pitchFamily="2" charset="2"/>
              </a:rPr>
              <a:t>2 </a:t>
            </a:r>
            <a:r>
              <a:rPr lang="en-US" sz="1600" b="1" dirty="0" smtClean="0">
                <a:solidFill>
                  <a:schemeClr val="tx2"/>
                </a:solidFill>
                <a:latin typeface="Calibri" pitchFamily="34" charset="0"/>
                <a:sym typeface="Wingdings" pitchFamily="2" charset="2"/>
              </a:rPr>
              <a:t>(if they are driving away, this is growing distance)</a:t>
            </a:r>
          </a:p>
          <a:p>
            <a:pPr lvl="3" eaLnBrk="1" hangingPunct="1">
              <a:defRPr/>
            </a:pPr>
            <a:r>
              <a:rPr lang="en-US" sz="1600" b="1" dirty="0" smtClean="0">
                <a:solidFill>
                  <a:schemeClr val="tx2"/>
                </a:solidFill>
                <a:latin typeface="Calibri" pitchFamily="34" charset="0"/>
                <a:sym typeface="Wingdings" pitchFamily="2" charset="2"/>
              </a:rPr>
              <a:t>Car A is chasing car B and catching up: a &lt; b, and shrinking distance = a – b</a:t>
            </a:r>
          </a:p>
          <a:p>
            <a:pPr lvl="3" eaLnBrk="1" hangingPunct="1">
              <a:defRPr/>
            </a:pPr>
            <a:endParaRPr lang="en-US" sz="1600" b="1" dirty="0" smtClean="0">
              <a:solidFill>
                <a:schemeClr val="tx2"/>
              </a:solidFill>
              <a:latin typeface="Calibri" pitchFamily="34" charset="0"/>
              <a:sym typeface="Wingdings" pitchFamily="2" charset="2"/>
            </a:endParaRPr>
          </a:p>
          <a:p>
            <a:pPr lvl="3" eaLnBrk="1" hangingPunct="1">
              <a:defRPr/>
            </a:pPr>
            <a:endParaRPr lang="en-US" sz="1600" b="1" dirty="0" smtClean="0">
              <a:solidFill>
                <a:schemeClr val="tx2"/>
              </a:solidFill>
              <a:latin typeface="Calibri" pitchFamily="34" charset="0"/>
              <a:sym typeface="Wingdings" pitchFamily="2" charset="2"/>
            </a:endParaRPr>
          </a:p>
          <a:p>
            <a:pPr lvl="2" eaLnBrk="1" hangingPunct="1">
              <a:defRPr/>
            </a:pPr>
            <a:endParaRPr lang="en-US" sz="2000" b="1" dirty="0" smtClean="0">
              <a:solidFill>
                <a:schemeClr val="tx2"/>
              </a:solidFill>
              <a:latin typeface="Calibri" pitchFamily="34" charset="0"/>
              <a:sym typeface="Wingdings" pitchFamily="2" charset="2"/>
            </a:endParaRPr>
          </a:p>
          <a:p>
            <a:pPr lvl="3" eaLnBrk="1" hangingPunct="1">
              <a:defRPr/>
            </a:pPr>
            <a:endParaRPr lang="en-US" sz="1600" b="1" dirty="0" smtClean="0">
              <a:solidFill>
                <a:schemeClr val="tx2"/>
              </a:solidFill>
              <a:latin typeface="Calibri" pitchFamily="34" charset="0"/>
              <a:sym typeface="Wingdings" pitchFamily="2" charset="2"/>
            </a:endParaRPr>
          </a:p>
          <a:p>
            <a:pPr lvl="2" eaLnBrk="1" hangingPunct="1">
              <a:defRPr/>
            </a:pPr>
            <a:endParaRPr lang="en-US" sz="2000" b="1" dirty="0" smtClean="0">
              <a:solidFill>
                <a:schemeClr val="tx2"/>
              </a:solidFill>
              <a:latin typeface="Calibri" pitchFamily="34" charset="0"/>
              <a:sym typeface="Wingdings" pitchFamily="2" charset="2"/>
            </a:endParaRPr>
          </a:p>
          <a:p>
            <a:pPr marL="1371600" lvl="3" indent="0" eaLnBrk="1" hangingPunct="1">
              <a:buFontTx/>
              <a:buNone/>
              <a:defRPr/>
            </a:pPr>
            <a:endParaRPr lang="en-US" sz="1600" b="1" dirty="0" smtClean="0">
              <a:solidFill>
                <a:schemeClr val="tx2"/>
              </a:solidFill>
              <a:latin typeface="Calibri" pitchFamily="34" charset="0"/>
              <a:sym typeface="Wingdings" pitchFamily="2" charset="2"/>
            </a:endParaRPr>
          </a:p>
          <a:p>
            <a:pPr lvl="3" eaLnBrk="1" hangingPunct="1">
              <a:defRPr/>
            </a:pPr>
            <a:endParaRPr lang="en-US" sz="1600" b="1" dirty="0" smtClean="0">
              <a:solidFill>
                <a:schemeClr val="tx2"/>
              </a:solidFill>
              <a:latin typeface="Calibri" pitchFamily="34" charset="0"/>
              <a:sym typeface="Wingdings" pitchFamily="2" charset="2"/>
            </a:endParaRPr>
          </a:p>
          <a:p>
            <a:pPr lvl="2" eaLnBrk="1" hangingPunct="1">
              <a:defRPr/>
            </a:pPr>
            <a:endParaRPr lang="en-US" b="1" dirty="0" smtClean="0">
              <a:solidFill>
                <a:schemeClr val="tx2"/>
              </a:solidFill>
              <a:latin typeface="Calibri" pitchFamily="34" charset="0"/>
              <a:sym typeface="Wingdings" pitchFamily="2" charset="2"/>
            </a:endParaRPr>
          </a:p>
          <a:p>
            <a:pPr lvl="2" eaLnBrk="1" hangingPunct="1">
              <a:defRPr/>
            </a:pPr>
            <a:endParaRPr lang="en-US" b="1" baseline="30000" dirty="0" smtClean="0">
              <a:solidFill>
                <a:schemeClr val="tx2"/>
              </a:solidFill>
              <a:latin typeface="Calibri" pitchFamily="34" charset="0"/>
              <a:sym typeface="Wingdings" pitchFamily="2" charset="2"/>
            </a:endParaRPr>
          </a:p>
          <a:p>
            <a:pPr lvl="2" eaLnBrk="1" hangingPunct="1">
              <a:defRPr/>
            </a:pPr>
            <a:endParaRPr lang="en-US" sz="2000" baseline="30000" dirty="0" smtClean="0">
              <a:solidFill>
                <a:schemeClr val="tx2"/>
              </a:solidFill>
              <a:latin typeface="Calibri" pitchFamily="34" charset="0"/>
              <a:sym typeface="Wingdings" pitchFamily="2" charset="2"/>
            </a:endParaRPr>
          </a:p>
          <a:p>
            <a:pPr lvl="2" eaLnBrk="1" hangingPunct="1">
              <a:defRPr/>
            </a:pPr>
            <a:endParaRPr lang="en-US" sz="2000"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Rates &amp; Work</a:t>
            </a:r>
          </a:p>
        </p:txBody>
      </p:sp>
      <p:sp>
        <p:nvSpPr>
          <p:cNvPr id="53251"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sym typeface="Wingdings" pitchFamily="2" charset="2"/>
              </a:rPr>
              <a:t>Rates and Work - Translations</a:t>
            </a:r>
          </a:p>
          <a:p>
            <a:pPr lvl="3" eaLnBrk="1" hangingPunct="1">
              <a:defRPr/>
            </a:pPr>
            <a:r>
              <a:rPr lang="en-US" sz="1600" b="1" dirty="0" smtClean="0">
                <a:solidFill>
                  <a:schemeClr val="tx2"/>
                </a:solidFill>
                <a:latin typeface="Calibri" pitchFamily="34" charset="0"/>
                <a:sym typeface="Wingdings" pitchFamily="2" charset="2"/>
              </a:rPr>
              <a:t>Sue and Sarah left the office at the same time, but Sue arrived 1h before: Sue’s time = t-1, Sarah’s time = t</a:t>
            </a:r>
          </a:p>
          <a:p>
            <a:pPr lvl="2" eaLnBrk="1" hangingPunct="1">
              <a:defRPr/>
            </a:pPr>
            <a:r>
              <a:rPr lang="en-US" sz="2000" b="1" dirty="0" smtClean="0">
                <a:solidFill>
                  <a:schemeClr val="tx2"/>
                </a:solidFill>
                <a:latin typeface="Calibri" pitchFamily="34" charset="0"/>
                <a:sym typeface="Wingdings" pitchFamily="2" charset="2"/>
              </a:rPr>
              <a:t>Table Samples (more examples on </a:t>
            </a:r>
            <a:r>
              <a:rPr lang="en-US" sz="2000" b="1" dirty="0" err="1" smtClean="0">
                <a:solidFill>
                  <a:schemeClr val="tx2"/>
                </a:solidFill>
                <a:latin typeface="Calibri" pitchFamily="34" charset="0"/>
                <a:sym typeface="Wingdings" pitchFamily="2" charset="2"/>
              </a:rPr>
              <a:t>pg</a:t>
            </a:r>
            <a:r>
              <a:rPr lang="en-US" sz="2000" b="1" dirty="0" smtClean="0">
                <a:solidFill>
                  <a:schemeClr val="tx2"/>
                </a:solidFill>
                <a:latin typeface="Calibri" pitchFamily="34" charset="0"/>
                <a:sym typeface="Wingdings" pitchFamily="2" charset="2"/>
              </a:rPr>
              <a:t> ):</a:t>
            </a:r>
          </a:p>
          <a:p>
            <a:pPr lvl="3" eaLnBrk="1" hangingPunct="1">
              <a:defRPr/>
            </a:pPr>
            <a:r>
              <a:rPr lang="en-US" sz="1600" b="1" dirty="0" smtClean="0">
                <a:solidFill>
                  <a:schemeClr val="tx2"/>
                </a:solidFill>
                <a:latin typeface="Calibri" pitchFamily="34" charset="0"/>
                <a:sym typeface="Wingdings" pitchFamily="2" charset="2"/>
              </a:rPr>
              <a:t>Car A and Car B start driving toward each other at the same time:</a:t>
            </a:r>
          </a:p>
          <a:p>
            <a:pPr lvl="3" eaLnBrk="1" hangingPunct="1">
              <a:defRPr/>
            </a:pPr>
            <a:endParaRPr lang="en-US" sz="1600" b="1" dirty="0" smtClean="0">
              <a:solidFill>
                <a:schemeClr val="tx2"/>
              </a:solidFill>
              <a:latin typeface="Calibri" pitchFamily="34" charset="0"/>
              <a:sym typeface="Wingdings" pitchFamily="2" charset="2"/>
            </a:endParaRPr>
          </a:p>
          <a:p>
            <a:pPr lvl="3" eaLnBrk="1" hangingPunct="1">
              <a:defRPr/>
            </a:pPr>
            <a:endParaRPr lang="en-US" sz="1600" b="1" dirty="0" smtClean="0">
              <a:solidFill>
                <a:schemeClr val="tx2"/>
              </a:solidFill>
              <a:latin typeface="Calibri" pitchFamily="34" charset="0"/>
              <a:sym typeface="Wingdings" pitchFamily="2" charset="2"/>
            </a:endParaRPr>
          </a:p>
          <a:p>
            <a:pPr lvl="3" eaLnBrk="1" hangingPunct="1">
              <a:defRPr/>
            </a:pPr>
            <a:endParaRPr lang="en-US" sz="1600" b="1" dirty="0" smtClean="0">
              <a:solidFill>
                <a:schemeClr val="tx2"/>
              </a:solidFill>
              <a:latin typeface="Calibri" pitchFamily="34" charset="0"/>
              <a:sym typeface="Wingdings" pitchFamily="2" charset="2"/>
            </a:endParaRPr>
          </a:p>
          <a:p>
            <a:pPr lvl="2" eaLnBrk="1" hangingPunct="1">
              <a:defRPr/>
            </a:pPr>
            <a:endParaRPr lang="en-US" sz="2000" b="1" dirty="0" smtClean="0">
              <a:solidFill>
                <a:schemeClr val="tx2"/>
              </a:solidFill>
              <a:latin typeface="Calibri" pitchFamily="34" charset="0"/>
              <a:sym typeface="Wingdings" pitchFamily="2" charset="2"/>
            </a:endParaRPr>
          </a:p>
          <a:p>
            <a:pPr lvl="3" eaLnBrk="1" hangingPunct="1">
              <a:defRPr/>
            </a:pPr>
            <a:endParaRPr lang="en-US" sz="1600" b="1" dirty="0" smtClean="0">
              <a:solidFill>
                <a:schemeClr val="tx2"/>
              </a:solidFill>
              <a:latin typeface="Calibri" pitchFamily="34" charset="0"/>
              <a:sym typeface="Wingdings" pitchFamily="2" charset="2"/>
            </a:endParaRPr>
          </a:p>
          <a:p>
            <a:pPr marL="1371600" lvl="3" indent="0" eaLnBrk="1" hangingPunct="1">
              <a:buFontTx/>
              <a:buNone/>
              <a:defRPr/>
            </a:pPr>
            <a:endParaRPr lang="en-US" sz="1600" b="1" dirty="0" smtClean="0">
              <a:solidFill>
                <a:schemeClr val="tx2"/>
              </a:solidFill>
              <a:latin typeface="Calibri" pitchFamily="34" charset="0"/>
              <a:sym typeface="Wingdings" pitchFamily="2" charset="2"/>
            </a:endParaRPr>
          </a:p>
          <a:p>
            <a:pPr lvl="3" eaLnBrk="1" hangingPunct="1">
              <a:defRPr/>
            </a:pPr>
            <a:r>
              <a:rPr lang="en-US" sz="1600" b="1" dirty="0" smtClean="0">
                <a:solidFill>
                  <a:schemeClr val="tx2"/>
                </a:solidFill>
                <a:latin typeface="Calibri" pitchFamily="34" charset="0"/>
                <a:sym typeface="Wingdings" pitchFamily="2" charset="2"/>
              </a:rPr>
              <a:t>Jan drove from home to work. If she drove 10mph faster…</a:t>
            </a:r>
          </a:p>
          <a:p>
            <a:pPr lvl="2" eaLnBrk="1" hangingPunct="1">
              <a:defRPr/>
            </a:pPr>
            <a:endParaRPr lang="en-US" b="1" dirty="0" smtClean="0">
              <a:solidFill>
                <a:schemeClr val="tx2"/>
              </a:solidFill>
              <a:latin typeface="Calibri" pitchFamily="34" charset="0"/>
              <a:sym typeface="Wingdings" pitchFamily="2" charset="2"/>
            </a:endParaRPr>
          </a:p>
          <a:p>
            <a:pPr lvl="2" eaLnBrk="1" hangingPunct="1">
              <a:defRPr/>
            </a:pPr>
            <a:endParaRPr lang="en-US" b="1" baseline="30000" dirty="0" smtClean="0">
              <a:solidFill>
                <a:schemeClr val="tx2"/>
              </a:solidFill>
              <a:latin typeface="Calibri" pitchFamily="34" charset="0"/>
              <a:sym typeface="Wingdings" pitchFamily="2" charset="2"/>
            </a:endParaRPr>
          </a:p>
          <a:p>
            <a:pPr lvl="2" eaLnBrk="1" hangingPunct="1">
              <a:defRPr/>
            </a:pPr>
            <a:endParaRPr lang="en-US" sz="2000" baseline="30000" dirty="0" smtClean="0">
              <a:solidFill>
                <a:schemeClr val="tx2"/>
              </a:solidFill>
              <a:latin typeface="Calibri" pitchFamily="34" charset="0"/>
              <a:sym typeface="Wingdings" pitchFamily="2" charset="2"/>
            </a:endParaRPr>
          </a:p>
          <a:p>
            <a:pPr lvl="2" eaLnBrk="1" hangingPunct="1">
              <a:defRPr/>
            </a:pPr>
            <a:endParaRPr lang="en-US" sz="2000"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p:txBody>
      </p:sp>
      <p:graphicFrame>
        <p:nvGraphicFramePr>
          <p:cNvPr id="3" name="Tabela 2"/>
          <p:cNvGraphicFramePr>
            <a:graphicFrameLocks noGrp="1"/>
          </p:cNvGraphicFramePr>
          <p:nvPr/>
        </p:nvGraphicFramePr>
        <p:xfrm>
          <a:off x="1447800" y="2819400"/>
          <a:ext cx="5638800" cy="1676400"/>
        </p:xfrm>
        <a:graphic>
          <a:graphicData uri="http://schemas.openxmlformats.org/drawingml/2006/table">
            <a:tbl>
              <a:tblPr firstRow="1" bandRow="1">
                <a:tableStyleId>{073A0DAA-6AF3-43AB-8588-CEC1D06C72B9}</a:tableStyleId>
              </a:tblPr>
              <a:tblGrid>
                <a:gridCol w="1409700"/>
                <a:gridCol w="1409700"/>
                <a:gridCol w="1409700"/>
                <a:gridCol w="1409700"/>
              </a:tblGrid>
              <a:tr h="274320">
                <a:tc>
                  <a:txBody>
                    <a:bodyPr/>
                    <a:lstStyle/>
                    <a:p>
                      <a:pPr algn="ct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Rate</a:t>
                      </a:r>
                      <a:r>
                        <a:rPr lang="pt-BR" sz="1600" baseline="0" dirty="0" smtClean="0">
                          <a:latin typeface="Calibri" pitchFamily="34" charset="0"/>
                          <a:cs typeface="Calibri" pitchFamily="34" charset="0"/>
                        </a:rPr>
                        <a:t>       x</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Time        =</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Distance</a:t>
                      </a:r>
                      <a:endParaRPr lang="pt-BR" sz="1600" dirty="0">
                        <a:latin typeface="Calibri" pitchFamily="34" charset="0"/>
                        <a:cs typeface="Calibri" pitchFamily="34" charset="0"/>
                      </a:endParaRPr>
                    </a:p>
                  </a:txBody>
                  <a:tcPr/>
                </a:tc>
              </a:tr>
              <a:tr h="274320">
                <a:tc>
                  <a:txBody>
                    <a:bodyPr/>
                    <a:lstStyle/>
                    <a:p>
                      <a:pPr algn="ctr"/>
                      <a:r>
                        <a:rPr lang="pt-BR" sz="1600" dirty="0" smtClean="0">
                          <a:latin typeface="Calibri" pitchFamily="34" charset="0"/>
                          <a:cs typeface="Calibri" pitchFamily="34" charset="0"/>
                        </a:rPr>
                        <a:t>Car A</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a</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t</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A’s</a:t>
                      </a:r>
                      <a:r>
                        <a:rPr lang="pt-BR" sz="1600" baseline="0" dirty="0" smtClean="0">
                          <a:latin typeface="Calibri" pitchFamily="34" charset="0"/>
                          <a:cs typeface="Calibri" pitchFamily="34" charset="0"/>
                        </a:rPr>
                        <a:t> distance</a:t>
                      </a:r>
                      <a:endParaRPr lang="pt-BR" sz="1600" dirty="0">
                        <a:latin typeface="Calibri" pitchFamily="34" charset="0"/>
                        <a:cs typeface="Calibri" pitchFamily="34" charset="0"/>
                      </a:endParaRPr>
                    </a:p>
                  </a:txBody>
                  <a:tcPr/>
                </a:tc>
              </a:tr>
              <a:tr h="274320">
                <a:tc>
                  <a:txBody>
                    <a:bodyPr/>
                    <a:lstStyle/>
                    <a:p>
                      <a:pPr algn="ctr"/>
                      <a:r>
                        <a:rPr lang="pt-BR" sz="1600" dirty="0" smtClean="0">
                          <a:latin typeface="Calibri" pitchFamily="34" charset="0"/>
                          <a:cs typeface="Calibri" pitchFamily="34" charset="0"/>
                        </a:rPr>
                        <a:t>Car B</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b</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t</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B’s distance</a:t>
                      </a:r>
                      <a:endParaRPr lang="pt-BR" sz="1600" dirty="0">
                        <a:latin typeface="Calibri" pitchFamily="34" charset="0"/>
                        <a:cs typeface="Calibri" pitchFamily="34" charset="0"/>
                      </a:endParaRPr>
                    </a:p>
                  </a:txBody>
                  <a:tcPr/>
                </a:tc>
              </a:tr>
              <a:tr h="274320">
                <a:tc>
                  <a:txBody>
                    <a:bodyPr/>
                    <a:lstStyle/>
                    <a:p>
                      <a:pPr algn="ctr"/>
                      <a:r>
                        <a:rPr lang="pt-BR" sz="1600" dirty="0" smtClean="0">
                          <a:latin typeface="Calibri" pitchFamily="34" charset="0"/>
                          <a:cs typeface="Calibri" pitchFamily="34" charset="0"/>
                        </a:rPr>
                        <a:t>Total</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a+b</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t</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Total distance</a:t>
                      </a:r>
                      <a:endParaRPr lang="pt-BR" sz="1600" dirty="0">
                        <a:latin typeface="Calibri" pitchFamily="34" charset="0"/>
                        <a:cs typeface="Calibri" pitchFamily="34" charset="0"/>
                      </a:endParaRPr>
                    </a:p>
                  </a:txBody>
                  <a:tcPr/>
                </a:tc>
              </a:tr>
              <a:tr h="274320">
                <a:tc>
                  <a:txBody>
                    <a:bodyPr/>
                    <a:lstStyle/>
                    <a:p>
                      <a:pPr algn="ct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ADD</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KEEP</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ADD</a:t>
                      </a:r>
                      <a:endParaRPr lang="pt-BR" sz="1600" dirty="0">
                        <a:latin typeface="Calibri" pitchFamily="34" charset="0"/>
                        <a:cs typeface="Calibri" pitchFamily="34" charset="0"/>
                      </a:endParaRPr>
                    </a:p>
                  </a:txBody>
                  <a:tcPr/>
                </a:tc>
              </a:tr>
            </a:tbl>
          </a:graphicData>
        </a:graphic>
      </p:graphicFrame>
      <p:graphicFrame>
        <p:nvGraphicFramePr>
          <p:cNvPr id="5" name="Tabela 4"/>
          <p:cNvGraphicFramePr>
            <a:graphicFrameLocks noGrp="1"/>
          </p:cNvGraphicFramePr>
          <p:nvPr/>
        </p:nvGraphicFramePr>
        <p:xfrm>
          <a:off x="1524000" y="4906963"/>
          <a:ext cx="5562600" cy="1341436"/>
        </p:xfrm>
        <a:graphic>
          <a:graphicData uri="http://schemas.openxmlformats.org/drawingml/2006/table">
            <a:tbl>
              <a:tblPr firstRow="1" bandRow="1">
                <a:tableStyleId>{073A0DAA-6AF3-43AB-8588-CEC1D06C72B9}</a:tableStyleId>
              </a:tblPr>
              <a:tblGrid>
                <a:gridCol w="1390650"/>
                <a:gridCol w="1390650"/>
                <a:gridCol w="1390650"/>
                <a:gridCol w="1390650"/>
              </a:tblGrid>
              <a:tr h="335359">
                <a:tc>
                  <a:txBody>
                    <a:bodyPr/>
                    <a:lstStyle/>
                    <a:p>
                      <a:r>
                        <a:rPr lang="pt-BR" sz="1600" dirty="0" err="1" smtClean="0">
                          <a:latin typeface="Calibri" pitchFamily="34" charset="0"/>
                          <a:cs typeface="Calibri" pitchFamily="34" charset="0"/>
                        </a:rPr>
                        <a:t>Trip</a:t>
                      </a:r>
                      <a:endParaRPr lang="pt-BR" sz="1600" dirty="0">
                        <a:latin typeface="Calibri" pitchFamily="34" charset="0"/>
                        <a:cs typeface="Calibri" pitchFamily="34" charset="0"/>
                      </a:endParaRPr>
                    </a:p>
                  </a:txBody>
                  <a:tcPr marT="45731" marB="45731"/>
                </a:tc>
                <a:tc>
                  <a:txBody>
                    <a:bodyPr/>
                    <a:lstStyle/>
                    <a:p>
                      <a:r>
                        <a:rPr lang="pt-BR" sz="1600" dirty="0" smtClean="0">
                          <a:latin typeface="Calibri" pitchFamily="34" charset="0"/>
                          <a:cs typeface="Calibri" pitchFamily="34" charset="0"/>
                        </a:rPr>
                        <a:t>Rate</a:t>
                      </a:r>
                      <a:endParaRPr lang="pt-BR" sz="1600" dirty="0">
                        <a:latin typeface="Calibri" pitchFamily="34" charset="0"/>
                        <a:cs typeface="Calibri" pitchFamily="34" charset="0"/>
                      </a:endParaRPr>
                    </a:p>
                  </a:txBody>
                  <a:tcPr marT="45731" marB="45731"/>
                </a:tc>
                <a:tc>
                  <a:txBody>
                    <a:bodyPr/>
                    <a:lstStyle/>
                    <a:p>
                      <a:r>
                        <a:rPr lang="pt-BR" sz="1600" dirty="0" smtClean="0">
                          <a:latin typeface="Calibri" pitchFamily="34" charset="0"/>
                          <a:cs typeface="Calibri" pitchFamily="34" charset="0"/>
                        </a:rPr>
                        <a:t>Time</a:t>
                      </a:r>
                      <a:endParaRPr lang="pt-BR" sz="1600" dirty="0">
                        <a:latin typeface="Calibri" pitchFamily="34" charset="0"/>
                        <a:cs typeface="Calibri" pitchFamily="34" charset="0"/>
                      </a:endParaRPr>
                    </a:p>
                  </a:txBody>
                  <a:tcPr marT="45731" marB="45731"/>
                </a:tc>
                <a:tc>
                  <a:txBody>
                    <a:bodyPr/>
                    <a:lstStyle/>
                    <a:p>
                      <a:r>
                        <a:rPr lang="pt-BR" sz="1600" dirty="0" smtClean="0">
                          <a:latin typeface="Calibri" pitchFamily="34" charset="0"/>
                          <a:cs typeface="Calibri" pitchFamily="34" charset="0"/>
                        </a:rPr>
                        <a:t>Distance</a:t>
                      </a:r>
                      <a:endParaRPr lang="pt-BR" sz="1600" dirty="0">
                        <a:latin typeface="Calibri" pitchFamily="34" charset="0"/>
                        <a:cs typeface="Calibri" pitchFamily="34" charset="0"/>
                      </a:endParaRPr>
                    </a:p>
                  </a:txBody>
                  <a:tcPr marT="45731" marB="45731"/>
                </a:tc>
              </a:tr>
              <a:tr h="335359">
                <a:tc>
                  <a:txBody>
                    <a:bodyPr/>
                    <a:lstStyle/>
                    <a:p>
                      <a:r>
                        <a:rPr lang="pt-BR" sz="1600" dirty="0" err="1" smtClean="0">
                          <a:latin typeface="Calibri" pitchFamily="34" charset="0"/>
                          <a:cs typeface="Calibri" pitchFamily="34" charset="0"/>
                        </a:rPr>
                        <a:t>Actual</a:t>
                      </a:r>
                      <a:endParaRPr lang="pt-BR" sz="1600" dirty="0">
                        <a:latin typeface="Calibri" pitchFamily="34" charset="0"/>
                        <a:cs typeface="Calibri" pitchFamily="34" charset="0"/>
                      </a:endParaRPr>
                    </a:p>
                  </a:txBody>
                  <a:tcPr marT="45731" marB="45731"/>
                </a:tc>
                <a:tc>
                  <a:txBody>
                    <a:bodyPr/>
                    <a:lstStyle/>
                    <a:p>
                      <a:r>
                        <a:rPr lang="pt-BR" sz="1600" dirty="0" smtClean="0">
                          <a:latin typeface="Calibri" pitchFamily="34" charset="0"/>
                          <a:cs typeface="Calibri" pitchFamily="34" charset="0"/>
                        </a:rPr>
                        <a:t>r</a:t>
                      </a:r>
                      <a:endParaRPr lang="pt-BR" sz="1600" dirty="0">
                        <a:latin typeface="Calibri" pitchFamily="34" charset="0"/>
                        <a:cs typeface="Calibri" pitchFamily="34" charset="0"/>
                      </a:endParaRPr>
                    </a:p>
                  </a:txBody>
                  <a:tcPr marT="45731" marB="45731"/>
                </a:tc>
                <a:tc>
                  <a:txBody>
                    <a:bodyPr/>
                    <a:lstStyle/>
                    <a:p>
                      <a:r>
                        <a:rPr lang="pt-BR" sz="1600" dirty="0" smtClean="0">
                          <a:latin typeface="Calibri" pitchFamily="34" charset="0"/>
                          <a:cs typeface="Calibri" pitchFamily="34" charset="0"/>
                        </a:rPr>
                        <a:t>t</a:t>
                      </a:r>
                      <a:endParaRPr lang="pt-BR" sz="1600" dirty="0">
                        <a:latin typeface="Calibri" pitchFamily="34" charset="0"/>
                        <a:cs typeface="Calibri" pitchFamily="34" charset="0"/>
                      </a:endParaRPr>
                    </a:p>
                  </a:txBody>
                  <a:tcPr marT="45731" marB="45731"/>
                </a:tc>
                <a:tc>
                  <a:txBody>
                    <a:bodyPr/>
                    <a:lstStyle/>
                    <a:p>
                      <a:r>
                        <a:rPr lang="pt-BR" sz="1600" dirty="0" smtClean="0">
                          <a:latin typeface="Calibri" pitchFamily="34" charset="0"/>
                          <a:cs typeface="Calibri" pitchFamily="34" charset="0"/>
                        </a:rPr>
                        <a:t>d</a:t>
                      </a:r>
                      <a:endParaRPr lang="pt-BR" sz="1600" dirty="0">
                        <a:latin typeface="Calibri" pitchFamily="34" charset="0"/>
                        <a:cs typeface="Calibri" pitchFamily="34" charset="0"/>
                      </a:endParaRPr>
                    </a:p>
                  </a:txBody>
                  <a:tcPr marT="45731" marB="45731"/>
                </a:tc>
              </a:tr>
              <a:tr h="335359">
                <a:tc>
                  <a:txBody>
                    <a:bodyPr/>
                    <a:lstStyle/>
                    <a:p>
                      <a:r>
                        <a:rPr lang="pt-BR" sz="1600" dirty="0" err="1" smtClean="0">
                          <a:latin typeface="Calibri" pitchFamily="34" charset="0"/>
                          <a:cs typeface="Calibri" pitchFamily="34" charset="0"/>
                        </a:rPr>
                        <a:t>Hypothetical</a:t>
                      </a:r>
                      <a:endParaRPr lang="pt-BR" sz="1600" dirty="0">
                        <a:latin typeface="Calibri" pitchFamily="34" charset="0"/>
                        <a:cs typeface="Calibri" pitchFamily="34" charset="0"/>
                      </a:endParaRPr>
                    </a:p>
                  </a:txBody>
                  <a:tcPr marT="45731" marB="45731"/>
                </a:tc>
                <a:tc>
                  <a:txBody>
                    <a:bodyPr/>
                    <a:lstStyle/>
                    <a:p>
                      <a:r>
                        <a:rPr lang="pt-BR" sz="1600" dirty="0" smtClean="0">
                          <a:latin typeface="Calibri" pitchFamily="34" charset="0"/>
                          <a:cs typeface="Calibri" pitchFamily="34" charset="0"/>
                        </a:rPr>
                        <a:t>r + 10</a:t>
                      </a:r>
                      <a:endParaRPr lang="pt-BR" sz="1600" dirty="0">
                        <a:latin typeface="Calibri" pitchFamily="34" charset="0"/>
                        <a:cs typeface="Calibri" pitchFamily="34" charset="0"/>
                      </a:endParaRPr>
                    </a:p>
                  </a:txBody>
                  <a:tcPr marT="45731" marB="45731"/>
                </a:tc>
                <a:tc>
                  <a:txBody>
                    <a:bodyPr/>
                    <a:lstStyle/>
                    <a:p>
                      <a:r>
                        <a:rPr lang="pt-BR" sz="1600" dirty="0" smtClean="0">
                          <a:latin typeface="Calibri" pitchFamily="34" charset="0"/>
                          <a:cs typeface="Calibri" pitchFamily="34" charset="0"/>
                        </a:rPr>
                        <a:t>?</a:t>
                      </a:r>
                      <a:endParaRPr lang="pt-BR" sz="1600" dirty="0">
                        <a:latin typeface="Calibri" pitchFamily="34" charset="0"/>
                        <a:cs typeface="Calibri" pitchFamily="34" charset="0"/>
                      </a:endParaRPr>
                    </a:p>
                  </a:txBody>
                  <a:tcPr marT="45731" marB="45731"/>
                </a:tc>
                <a:tc>
                  <a:txBody>
                    <a:bodyPr/>
                    <a:lstStyle/>
                    <a:p>
                      <a:r>
                        <a:rPr lang="pt-BR" sz="1600" dirty="0" smtClean="0">
                          <a:latin typeface="Calibri" pitchFamily="34" charset="0"/>
                          <a:cs typeface="Calibri" pitchFamily="34" charset="0"/>
                        </a:rPr>
                        <a:t>d</a:t>
                      </a:r>
                      <a:endParaRPr lang="pt-BR" sz="1600" dirty="0">
                        <a:latin typeface="Calibri" pitchFamily="34" charset="0"/>
                        <a:cs typeface="Calibri" pitchFamily="34" charset="0"/>
                      </a:endParaRPr>
                    </a:p>
                  </a:txBody>
                  <a:tcPr marT="45731" marB="45731"/>
                </a:tc>
              </a:tr>
              <a:tr h="335359">
                <a:tc>
                  <a:txBody>
                    <a:bodyPr/>
                    <a:lstStyle/>
                    <a:p>
                      <a:endParaRPr lang="pt-BR" sz="1600" dirty="0">
                        <a:latin typeface="Calibri" pitchFamily="34" charset="0"/>
                        <a:cs typeface="Calibri" pitchFamily="34" charset="0"/>
                      </a:endParaRPr>
                    </a:p>
                  </a:txBody>
                  <a:tcPr marT="45731" marB="45731"/>
                </a:tc>
                <a:tc>
                  <a:txBody>
                    <a:bodyPr/>
                    <a:lstStyle/>
                    <a:p>
                      <a:endParaRPr lang="pt-BR" sz="1600" dirty="0">
                        <a:latin typeface="Calibri" pitchFamily="34" charset="0"/>
                        <a:cs typeface="Calibri" pitchFamily="34" charset="0"/>
                      </a:endParaRPr>
                    </a:p>
                  </a:txBody>
                  <a:tcPr marT="45731" marB="45731"/>
                </a:tc>
                <a:tc>
                  <a:txBody>
                    <a:bodyPr/>
                    <a:lstStyle/>
                    <a:p>
                      <a:r>
                        <a:rPr lang="pt-BR" sz="1600" dirty="0" smtClean="0">
                          <a:latin typeface="Calibri" pitchFamily="34" charset="0"/>
                          <a:cs typeface="Calibri" pitchFamily="34" charset="0"/>
                        </a:rPr>
                        <a:t>VARIABLE</a:t>
                      </a:r>
                      <a:endParaRPr lang="pt-BR" sz="1600" dirty="0">
                        <a:latin typeface="Calibri" pitchFamily="34" charset="0"/>
                        <a:cs typeface="Calibri" pitchFamily="34" charset="0"/>
                      </a:endParaRPr>
                    </a:p>
                  </a:txBody>
                  <a:tcPr marT="45731" marB="45731"/>
                </a:tc>
                <a:tc>
                  <a:txBody>
                    <a:bodyPr/>
                    <a:lstStyle/>
                    <a:p>
                      <a:r>
                        <a:rPr lang="pt-BR" sz="1600" dirty="0" smtClean="0">
                          <a:latin typeface="Calibri" pitchFamily="34" charset="0"/>
                          <a:cs typeface="Calibri" pitchFamily="34" charset="0"/>
                        </a:rPr>
                        <a:t>SAME</a:t>
                      </a:r>
                      <a:endParaRPr lang="pt-BR" sz="1600" dirty="0">
                        <a:latin typeface="Calibri" pitchFamily="34" charset="0"/>
                        <a:cs typeface="Calibri" pitchFamily="34" charset="0"/>
                      </a:endParaRPr>
                    </a:p>
                  </a:txBody>
                  <a:tcPr marT="45731" marB="45731"/>
                </a:tc>
              </a:tr>
            </a:tbl>
          </a:graphicData>
        </a:graphic>
      </p:graphicFrame>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Rates &amp; Work</a:t>
            </a:r>
          </a:p>
        </p:txBody>
      </p:sp>
      <p:sp>
        <p:nvSpPr>
          <p:cNvPr id="61443"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Rates and Work - Translations</a:t>
            </a:r>
          </a:p>
          <a:p>
            <a:pPr lvl="2" eaLnBrk="1" hangingPunct="1"/>
            <a:r>
              <a:rPr lang="en-US" sz="2000" b="1" smtClean="0">
                <a:solidFill>
                  <a:schemeClr val="tx2"/>
                </a:solidFill>
                <a:latin typeface="Calibri" pitchFamily="34" charset="0"/>
                <a:sym typeface="Wingdings" pitchFamily="2" charset="2"/>
              </a:rPr>
              <a:t>Average Rate = Total Distance / Total time</a:t>
            </a:r>
          </a:p>
          <a:p>
            <a:pPr lvl="2" eaLnBrk="1" hangingPunct="1"/>
            <a:r>
              <a:rPr lang="en-US" sz="2000" b="1" smtClean="0">
                <a:solidFill>
                  <a:schemeClr val="tx2"/>
                </a:solidFill>
                <a:latin typeface="Calibri" pitchFamily="34" charset="0"/>
                <a:sym typeface="Wingdings" pitchFamily="2" charset="2"/>
              </a:rPr>
              <a:t>Work Problems</a:t>
            </a:r>
          </a:p>
          <a:p>
            <a:pPr lvl="3" eaLnBrk="1" hangingPunct="1"/>
            <a:r>
              <a:rPr lang="en-US" sz="1600" smtClean="0">
                <a:solidFill>
                  <a:schemeClr val="tx2"/>
                </a:solidFill>
                <a:latin typeface="Calibri" pitchFamily="34" charset="0"/>
                <a:sym typeface="Wingdings" pitchFamily="2" charset="2"/>
              </a:rPr>
              <a:t>Normally, you will have to convert the rate. This is the only difference to the RTD problems. </a:t>
            </a:r>
            <a:r>
              <a:rPr lang="en-US" sz="1600" b="1" smtClean="0">
                <a:solidFill>
                  <a:schemeClr val="tx2"/>
                </a:solidFill>
                <a:latin typeface="Calibri" pitchFamily="34" charset="0"/>
                <a:sym typeface="Wingdings" pitchFamily="2" charset="2"/>
              </a:rPr>
              <a:t>Example: Oscar can perform one surgery in 1.5 hours. You have to convert it to: Oscar can perform 2/3 surgeries per hour. This is the actual rate.</a:t>
            </a:r>
          </a:p>
          <a:p>
            <a:pPr lvl="3" eaLnBrk="1" hangingPunct="1"/>
            <a:r>
              <a:rPr lang="en-US" sz="1600" b="1" smtClean="0">
                <a:solidFill>
                  <a:schemeClr val="tx2"/>
                </a:solidFill>
                <a:latin typeface="Calibri" pitchFamily="34" charset="0"/>
                <a:sym typeface="Wingdings" pitchFamily="2" charset="2"/>
              </a:rPr>
              <a:t>If two or more agents are performing simultaneous work, add the work rates. (Typical problems are: “Machine A, Machine B”).</a:t>
            </a:r>
          </a:p>
          <a:p>
            <a:pPr lvl="3" eaLnBrk="1" hangingPunct="1"/>
            <a:r>
              <a:rPr lang="en-US" sz="1600" b="1" smtClean="0">
                <a:solidFill>
                  <a:schemeClr val="tx2"/>
                </a:solidFill>
                <a:latin typeface="Calibri" pitchFamily="34" charset="0"/>
                <a:sym typeface="Wingdings" pitchFamily="2" charset="2"/>
              </a:rPr>
              <a:t>Exepction: one agent undoes the other’s work, like a pump putting water into a tank and another drawing water out. Rate will be a – b.</a:t>
            </a:r>
          </a:p>
          <a:p>
            <a:pPr lvl="3" eaLnBrk="1" hangingPunct="1"/>
            <a:r>
              <a:rPr lang="en-US" sz="1600" smtClean="0">
                <a:solidFill>
                  <a:schemeClr val="tx2"/>
                </a:solidFill>
                <a:latin typeface="Calibri" pitchFamily="34" charset="0"/>
                <a:sym typeface="Wingdings" pitchFamily="2" charset="2"/>
              </a:rPr>
              <a:t>Example: Larry can wash a car in 1 hour, Moe can wash it in 2 hours, and Curly washes it in 4 hours. How long does it take for them to wash 1 car?</a:t>
            </a:r>
          </a:p>
          <a:p>
            <a:pPr lvl="3" eaLnBrk="1" hangingPunct="1"/>
            <a:r>
              <a:rPr lang="en-US" sz="1600" b="1" smtClean="0">
                <a:solidFill>
                  <a:schemeClr val="tx2"/>
                </a:solidFill>
                <a:latin typeface="Calibri" pitchFamily="34" charset="0"/>
                <a:sym typeface="Wingdings" pitchFamily="2" charset="2"/>
              </a:rPr>
              <a:t>Answer: Rate is 1/1 + 1/2 + 1/4 = 7/4 cars/ hour. To find the rate for 1 car, just take the reciprocal: 4/7 hours to wash 1 car (34 minutes)</a:t>
            </a:r>
          </a:p>
          <a:p>
            <a:pPr lvl="2" eaLnBrk="1" hangingPunct="1"/>
            <a:r>
              <a:rPr lang="en-US" sz="2000" b="1" smtClean="0">
                <a:solidFill>
                  <a:schemeClr val="tx2"/>
                </a:solidFill>
                <a:latin typeface="Calibri" pitchFamily="34" charset="0"/>
                <a:sym typeface="Wingdings" pitchFamily="2" charset="2"/>
              </a:rPr>
              <a:t>Population problems</a:t>
            </a:r>
          </a:p>
          <a:p>
            <a:pPr lvl="3" eaLnBrk="1" hangingPunct="1"/>
            <a:r>
              <a:rPr lang="en-US" sz="1600" b="1" smtClean="0">
                <a:solidFill>
                  <a:schemeClr val="tx2"/>
                </a:solidFill>
                <a:latin typeface="Calibri" pitchFamily="34" charset="0"/>
                <a:sym typeface="Wingdings" pitchFamily="2" charset="2"/>
              </a:rPr>
              <a:t>In such problems, normally a population </a:t>
            </a:r>
            <a:r>
              <a:rPr lang="en-US" sz="1600" b="1" u="sng" smtClean="0">
                <a:solidFill>
                  <a:schemeClr val="tx2"/>
                </a:solidFill>
                <a:latin typeface="Calibri" pitchFamily="34" charset="0"/>
                <a:sym typeface="Wingdings" pitchFamily="2" charset="2"/>
              </a:rPr>
              <a:t>increases by a common factor</a:t>
            </a:r>
            <a:r>
              <a:rPr lang="en-US" sz="1600" b="1" smtClean="0">
                <a:solidFill>
                  <a:schemeClr val="tx2"/>
                </a:solidFill>
                <a:latin typeface="Calibri" pitchFamily="34" charset="0"/>
                <a:sym typeface="Wingdings" pitchFamily="2" charset="2"/>
              </a:rPr>
              <a:t> every time period. You can build a population table to avoid computation errors.</a:t>
            </a:r>
            <a:endParaRPr lang="en-US" sz="1600" b="1" u="sng" smtClean="0">
              <a:solidFill>
                <a:schemeClr val="tx2"/>
              </a:solidFill>
              <a:latin typeface="Calibri" pitchFamily="34" charset="0"/>
              <a:sym typeface="Wingdings" pitchFamily="2" charset="2"/>
            </a:endParaRPr>
          </a:p>
          <a:p>
            <a:pPr lvl="3" eaLnBrk="1" hangingPunct="1"/>
            <a:endParaRPr lang="en-US" sz="1600" b="1" smtClean="0">
              <a:solidFill>
                <a:schemeClr val="tx2"/>
              </a:solidFill>
              <a:latin typeface="Calibri" pitchFamily="34" charset="0"/>
              <a:sym typeface="Wingdings" pitchFamily="2" charset="2"/>
            </a:endParaRPr>
          </a:p>
          <a:p>
            <a:pPr lvl="3" eaLnBrk="1" hangingPunct="1"/>
            <a:endParaRPr lang="en-US" sz="1600" b="1" smtClean="0">
              <a:solidFill>
                <a:schemeClr val="tx2"/>
              </a:solidFill>
              <a:latin typeface="Calibri" pitchFamily="34" charset="0"/>
              <a:sym typeface="Wingdings" pitchFamily="2" charset="2"/>
            </a:endParaRPr>
          </a:p>
          <a:p>
            <a:pPr lvl="2" eaLnBrk="1" hangingPunct="1"/>
            <a:endParaRPr lang="en-US" sz="2000" b="1" smtClean="0">
              <a:solidFill>
                <a:schemeClr val="tx2"/>
              </a:solidFill>
              <a:latin typeface="Calibri" pitchFamily="34" charset="0"/>
              <a:sym typeface="Wingdings" pitchFamily="2" charset="2"/>
            </a:endParaRPr>
          </a:p>
          <a:p>
            <a:pPr lvl="2" eaLnBrk="1" hangingPunct="1"/>
            <a:endParaRPr lang="en-US" b="1" smtClean="0">
              <a:solidFill>
                <a:schemeClr val="tx2"/>
              </a:solidFill>
              <a:latin typeface="Calibri" pitchFamily="34" charset="0"/>
              <a:sym typeface="Wingdings" pitchFamily="2" charset="2"/>
            </a:endParaRPr>
          </a:p>
          <a:p>
            <a:pPr lvl="2" eaLnBrk="1" hangingPunct="1"/>
            <a:endParaRPr lang="en-US" b="1" baseline="30000" smtClean="0">
              <a:solidFill>
                <a:schemeClr val="tx2"/>
              </a:solidFill>
              <a:latin typeface="Calibri" pitchFamily="34" charset="0"/>
              <a:sym typeface="Wingdings" pitchFamily="2" charset="2"/>
            </a:endParaRPr>
          </a:p>
          <a:p>
            <a:pPr lvl="2" eaLnBrk="1" hangingPunct="1"/>
            <a:endParaRPr lang="en-US" sz="2000" baseline="30000" smtClean="0">
              <a:solidFill>
                <a:schemeClr val="tx2"/>
              </a:solidFill>
              <a:latin typeface="Calibri" pitchFamily="34" charset="0"/>
              <a:sym typeface="Wingdings" pitchFamily="2" charset="2"/>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Rates &amp; Work and Ratios</a:t>
            </a:r>
          </a:p>
        </p:txBody>
      </p:sp>
      <p:sp>
        <p:nvSpPr>
          <p:cNvPr id="62467"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Rates and Work - Population problems</a:t>
            </a:r>
          </a:p>
          <a:p>
            <a:pPr lvl="3" eaLnBrk="1" hangingPunct="1"/>
            <a:r>
              <a:rPr lang="en-US" sz="1600" b="1" smtClean="0">
                <a:solidFill>
                  <a:schemeClr val="tx2"/>
                </a:solidFill>
                <a:latin typeface="Calibri" pitchFamily="34" charset="0"/>
                <a:sym typeface="Wingdings" pitchFamily="2" charset="2"/>
              </a:rPr>
              <a:t>Example: the population of a bacteria triples every 10 minutes. If the population was 100 20 minutes ago, when will it reach 24,000?</a:t>
            </a:r>
          </a:p>
          <a:p>
            <a:pPr lvl="4" eaLnBrk="1" hangingPunct="1"/>
            <a:endParaRPr lang="en-US" sz="1600" b="1" smtClean="0">
              <a:solidFill>
                <a:schemeClr val="tx2"/>
              </a:solidFill>
              <a:latin typeface="Calibri" pitchFamily="34" charset="0"/>
              <a:sym typeface="Wingdings" pitchFamily="2" charset="2"/>
            </a:endParaRPr>
          </a:p>
          <a:p>
            <a:pPr lvl="4" eaLnBrk="1" hangingPunct="1"/>
            <a:r>
              <a:rPr lang="en-US" sz="1600" b="1" smtClean="0">
                <a:solidFill>
                  <a:schemeClr val="tx2"/>
                </a:solidFill>
                <a:latin typeface="Calibri" pitchFamily="34" charset="0"/>
                <a:sym typeface="Wingdings" pitchFamily="2" charset="2"/>
              </a:rPr>
              <a:t>                    This population table can be very useful to avoid mistakes like             doing the right computation but forgetting that the                       p                 population right now is 900 and not 100, which was 20                     I                  minutes ago. </a:t>
            </a:r>
          </a:p>
          <a:p>
            <a:pPr lvl="4" eaLnBrk="1" hangingPunct="1"/>
            <a:r>
              <a:rPr lang="en-US" sz="1600" b="1" smtClean="0">
                <a:solidFill>
                  <a:schemeClr val="tx2"/>
                </a:solidFill>
                <a:latin typeface="Calibri" pitchFamily="34" charset="0"/>
                <a:sym typeface="Wingdings" pitchFamily="2" charset="2"/>
              </a:rPr>
              <a:t>                    Population problems are just an exponential sequence                        </a:t>
            </a:r>
          </a:p>
          <a:p>
            <a:pPr lvl="3" eaLnBrk="1" hangingPunct="1"/>
            <a:r>
              <a:rPr lang="en-US" sz="1600" b="1" smtClean="0">
                <a:solidFill>
                  <a:schemeClr val="tx2"/>
                </a:solidFill>
                <a:latin typeface="Calibri" pitchFamily="34" charset="0"/>
                <a:sym typeface="Wingdings" pitchFamily="2" charset="2"/>
              </a:rPr>
              <a:t>                              since the bacterias grow by a </a:t>
            </a:r>
            <a:r>
              <a:rPr lang="en-US" sz="1600" b="1" u="sng" smtClean="0">
                <a:solidFill>
                  <a:schemeClr val="tx2"/>
                </a:solidFill>
                <a:latin typeface="Calibri" pitchFamily="34" charset="0"/>
                <a:sym typeface="Wingdings" pitchFamily="2" charset="2"/>
              </a:rPr>
              <a:t>constant factor.</a:t>
            </a:r>
            <a:r>
              <a:rPr lang="en-US" sz="1600" b="1" smtClean="0">
                <a:solidFill>
                  <a:schemeClr val="tx2"/>
                </a:solidFill>
                <a:latin typeface="Calibri" pitchFamily="34" charset="0"/>
                <a:sym typeface="Wingdings" pitchFamily="2" charset="2"/>
              </a:rPr>
              <a:t> If something</a:t>
            </a:r>
          </a:p>
          <a:p>
            <a:pPr lvl="3" eaLnBrk="1" hangingPunct="1"/>
            <a:r>
              <a:rPr lang="en-US" sz="1600" b="1" u="sng" smtClean="0">
                <a:solidFill>
                  <a:schemeClr val="tx2"/>
                </a:solidFill>
                <a:latin typeface="Calibri" pitchFamily="34" charset="0"/>
                <a:sym typeface="Wingdings" pitchFamily="2" charset="2"/>
              </a:rPr>
              <a:t>               </a:t>
            </a:r>
            <a:r>
              <a:rPr lang="en-US" sz="1600" b="1" smtClean="0">
                <a:solidFill>
                  <a:schemeClr val="tx2"/>
                </a:solidFill>
                <a:latin typeface="Calibri" pitchFamily="34" charset="0"/>
                <a:sym typeface="Wingdings" pitchFamily="2" charset="2"/>
              </a:rPr>
              <a:t>               grows by a </a:t>
            </a:r>
            <a:r>
              <a:rPr lang="en-US" sz="1600" b="1" u="sng" smtClean="0">
                <a:solidFill>
                  <a:schemeClr val="tx2"/>
                </a:solidFill>
                <a:latin typeface="Calibri" pitchFamily="34" charset="0"/>
                <a:sym typeface="Wingdings" pitchFamily="2" charset="2"/>
              </a:rPr>
              <a:t>constant amount</a:t>
            </a:r>
            <a:r>
              <a:rPr lang="en-US" sz="1600" b="1" smtClean="0">
                <a:solidFill>
                  <a:schemeClr val="tx2"/>
                </a:solidFill>
                <a:latin typeface="Calibri" pitchFamily="34" charset="0"/>
                <a:sym typeface="Wingdings" pitchFamily="2" charset="2"/>
              </a:rPr>
              <a:t>, you have a linear sequence.</a:t>
            </a:r>
            <a:endParaRPr lang="en-US" sz="1600" b="1" u="sng" smtClean="0">
              <a:solidFill>
                <a:schemeClr val="tx2"/>
              </a:solidFill>
              <a:latin typeface="Calibri" pitchFamily="34" charset="0"/>
              <a:sym typeface="Wingdings" pitchFamily="2" charset="2"/>
            </a:endParaRPr>
          </a:p>
          <a:p>
            <a:pPr lvl="2" eaLnBrk="1" hangingPunct="1"/>
            <a:endParaRPr lang="en-US" sz="800" b="1" smtClean="0">
              <a:solidFill>
                <a:schemeClr val="tx2"/>
              </a:solidFill>
              <a:latin typeface="Calibri" pitchFamily="34" charset="0"/>
              <a:sym typeface="Wingdings" pitchFamily="2" charset="2"/>
            </a:endParaRPr>
          </a:p>
          <a:p>
            <a:pPr lvl="2" eaLnBrk="1" hangingPunct="1"/>
            <a:r>
              <a:rPr lang="en-US" b="1" smtClean="0">
                <a:solidFill>
                  <a:schemeClr val="tx2"/>
                </a:solidFill>
                <a:latin typeface="Calibri" pitchFamily="34" charset="0"/>
                <a:sym typeface="Wingdings" pitchFamily="2" charset="2"/>
              </a:rPr>
              <a:t>Ratios</a:t>
            </a:r>
          </a:p>
          <a:p>
            <a:pPr lvl="3" eaLnBrk="1" hangingPunct="1"/>
            <a:r>
              <a:rPr lang="en-US" smtClean="0">
                <a:solidFill>
                  <a:schemeClr val="tx2"/>
                </a:solidFill>
                <a:latin typeface="Calibri" pitchFamily="34" charset="0"/>
                <a:sym typeface="Wingdings" pitchFamily="2" charset="2"/>
              </a:rPr>
              <a:t>The relationship ratios express is division. A 3:4 rate is the same as a decimal 0.75.</a:t>
            </a:r>
          </a:p>
          <a:p>
            <a:pPr lvl="3" eaLnBrk="1" hangingPunct="1"/>
            <a:r>
              <a:rPr lang="en-US" smtClean="0">
                <a:solidFill>
                  <a:schemeClr val="tx2"/>
                </a:solidFill>
                <a:latin typeface="Calibri" pitchFamily="34" charset="0"/>
                <a:sym typeface="Wingdings" pitchFamily="2" charset="2"/>
              </a:rPr>
              <a:t>The order of the ratio has to be respected always.</a:t>
            </a:r>
          </a:p>
          <a:p>
            <a:pPr lvl="2" eaLnBrk="1" hangingPunct="1"/>
            <a:endParaRPr lang="en-US" b="1" baseline="30000" smtClean="0">
              <a:solidFill>
                <a:schemeClr val="tx2"/>
              </a:solidFill>
              <a:latin typeface="Calibri" pitchFamily="34" charset="0"/>
              <a:sym typeface="Wingdings" pitchFamily="2" charset="2"/>
            </a:endParaRPr>
          </a:p>
          <a:p>
            <a:pPr lvl="2" eaLnBrk="1" hangingPunct="1"/>
            <a:endParaRPr lang="en-US" sz="2000" baseline="30000" smtClean="0">
              <a:solidFill>
                <a:schemeClr val="tx2"/>
              </a:solidFill>
              <a:latin typeface="Calibri" pitchFamily="34" charset="0"/>
              <a:sym typeface="Wingdings" pitchFamily="2" charset="2"/>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p:txBody>
      </p:sp>
      <p:graphicFrame>
        <p:nvGraphicFramePr>
          <p:cNvPr id="2" name="Tabela 1"/>
          <p:cNvGraphicFramePr>
            <a:graphicFrameLocks noGrp="1"/>
          </p:cNvGraphicFramePr>
          <p:nvPr/>
        </p:nvGraphicFramePr>
        <p:xfrm>
          <a:off x="304800" y="2133600"/>
          <a:ext cx="2819400" cy="2285997"/>
        </p:xfrm>
        <a:graphic>
          <a:graphicData uri="http://schemas.openxmlformats.org/drawingml/2006/table">
            <a:tbl>
              <a:tblPr firstRow="1" bandRow="1">
                <a:tableStyleId>{073A0DAA-6AF3-43AB-8588-CEC1D06C72B9}</a:tableStyleId>
              </a:tblPr>
              <a:tblGrid>
                <a:gridCol w="1409700"/>
                <a:gridCol w="1409700"/>
              </a:tblGrid>
              <a:tr h="326571">
                <a:tc>
                  <a:txBody>
                    <a:bodyPr/>
                    <a:lstStyle/>
                    <a:p>
                      <a:r>
                        <a:rPr lang="pt-BR" sz="1500" dirty="0" smtClean="0">
                          <a:latin typeface="Calibri" pitchFamily="34" charset="0"/>
                          <a:cs typeface="Calibri" pitchFamily="34" charset="0"/>
                        </a:rPr>
                        <a:t>Time</a:t>
                      </a:r>
                      <a:r>
                        <a:rPr lang="pt-BR" sz="1500" baseline="0" dirty="0" smtClean="0">
                          <a:latin typeface="Calibri" pitchFamily="34" charset="0"/>
                          <a:cs typeface="Calibri" pitchFamily="34" charset="0"/>
                        </a:rPr>
                        <a:t> Elapsed</a:t>
                      </a:r>
                      <a:endParaRPr lang="pt-BR" sz="1500" dirty="0">
                        <a:latin typeface="Calibri" pitchFamily="34" charset="0"/>
                        <a:cs typeface="Calibri" pitchFamily="34" charset="0"/>
                      </a:endParaRPr>
                    </a:p>
                  </a:txBody>
                  <a:tcPr/>
                </a:tc>
                <a:tc>
                  <a:txBody>
                    <a:bodyPr/>
                    <a:lstStyle/>
                    <a:p>
                      <a:r>
                        <a:rPr lang="pt-BR" sz="1500" dirty="0" smtClean="0">
                          <a:latin typeface="Calibri" pitchFamily="34" charset="0"/>
                          <a:cs typeface="Calibri" pitchFamily="34" charset="0"/>
                        </a:rPr>
                        <a:t>Population</a:t>
                      </a:r>
                      <a:endParaRPr lang="pt-BR" sz="1500" dirty="0">
                        <a:latin typeface="Calibri" pitchFamily="34" charset="0"/>
                        <a:cs typeface="Calibri" pitchFamily="34" charset="0"/>
                      </a:endParaRPr>
                    </a:p>
                  </a:txBody>
                  <a:tcPr/>
                </a:tc>
              </a:tr>
              <a:tr h="326571">
                <a:tc>
                  <a:txBody>
                    <a:bodyPr/>
                    <a:lstStyle/>
                    <a:p>
                      <a:r>
                        <a:rPr lang="pt-BR" sz="1500" dirty="0" smtClean="0">
                          <a:latin typeface="Calibri" pitchFamily="34" charset="0"/>
                          <a:cs typeface="Calibri" pitchFamily="34" charset="0"/>
                        </a:rPr>
                        <a:t>20 mins</a:t>
                      </a:r>
                      <a:r>
                        <a:rPr lang="pt-BR" sz="1500" baseline="0" dirty="0" smtClean="0">
                          <a:latin typeface="Calibri" pitchFamily="34" charset="0"/>
                          <a:cs typeface="Calibri" pitchFamily="34" charset="0"/>
                        </a:rPr>
                        <a:t> ago</a:t>
                      </a:r>
                      <a:endParaRPr lang="pt-BR" sz="1500" dirty="0">
                        <a:latin typeface="Calibri" pitchFamily="34" charset="0"/>
                        <a:cs typeface="Calibri" pitchFamily="34" charset="0"/>
                      </a:endParaRPr>
                    </a:p>
                  </a:txBody>
                  <a:tcPr/>
                </a:tc>
                <a:tc>
                  <a:txBody>
                    <a:bodyPr/>
                    <a:lstStyle/>
                    <a:p>
                      <a:r>
                        <a:rPr lang="pt-BR" sz="1500" dirty="0" smtClean="0">
                          <a:latin typeface="Calibri" pitchFamily="34" charset="0"/>
                          <a:cs typeface="Calibri" pitchFamily="34" charset="0"/>
                        </a:rPr>
                        <a:t>100</a:t>
                      </a:r>
                      <a:endParaRPr lang="pt-BR" sz="1500" dirty="0">
                        <a:latin typeface="Calibri" pitchFamily="34" charset="0"/>
                        <a:cs typeface="Calibri" pitchFamily="34" charset="0"/>
                      </a:endParaRPr>
                    </a:p>
                  </a:txBody>
                  <a:tcPr/>
                </a:tc>
              </a:tr>
              <a:tr h="326571">
                <a:tc>
                  <a:txBody>
                    <a:bodyPr/>
                    <a:lstStyle/>
                    <a:p>
                      <a:r>
                        <a:rPr lang="pt-BR" sz="1500" dirty="0" smtClean="0">
                          <a:latin typeface="Calibri" pitchFamily="34" charset="0"/>
                          <a:cs typeface="Calibri" pitchFamily="34" charset="0"/>
                        </a:rPr>
                        <a:t>10 mins ago</a:t>
                      </a:r>
                      <a:endParaRPr lang="pt-BR" sz="1500" dirty="0">
                        <a:latin typeface="Calibri" pitchFamily="34" charset="0"/>
                        <a:cs typeface="Calibri" pitchFamily="34" charset="0"/>
                      </a:endParaRPr>
                    </a:p>
                  </a:txBody>
                  <a:tcPr/>
                </a:tc>
                <a:tc>
                  <a:txBody>
                    <a:bodyPr/>
                    <a:lstStyle/>
                    <a:p>
                      <a:r>
                        <a:rPr lang="pt-BR" sz="1500" dirty="0" smtClean="0">
                          <a:latin typeface="Calibri" pitchFamily="34" charset="0"/>
                          <a:cs typeface="Calibri" pitchFamily="34" charset="0"/>
                        </a:rPr>
                        <a:t>300</a:t>
                      </a:r>
                      <a:endParaRPr lang="pt-BR" sz="1500" dirty="0">
                        <a:latin typeface="Calibri" pitchFamily="34" charset="0"/>
                        <a:cs typeface="Calibri" pitchFamily="34" charset="0"/>
                      </a:endParaRPr>
                    </a:p>
                  </a:txBody>
                  <a:tcPr/>
                </a:tc>
              </a:tr>
              <a:tr h="326571">
                <a:tc>
                  <a:txBody>
                    <a:bodyPr/>
                    <a:lstStyle/>
                    <a:p>
                      <a:r>
                        <a:rPr lang="pt-BR" sz="1500" dirty="0" smtClean="0">
                          <a:latin typeface="Calibri" pitchFamily="34" charset="0"/>
                          <a:cs typeface="Calibri" pitchFamily="34" charset="0"/>
                        </a:rPr>
                        <a:t>Now</a:t>
                      </a:r>
                      <a:endParaRPr lang="pt-BR" sz="1500" dirty="0">
                        <a:latin typeface="Calibri" pitchFamily="34" charset="0"/>
                        <a:cs typeface="Calibri" pitchFamily="34" charset="0"/>
                      </a:endParaRPr>
                    </a:p>
                  </a:txBody>
                  <a:tcPr/>
                </a:tc>
                <a:tc>
                  <a:txBody>
                    <a:bodyPr/>
                    <a:lstStyle/>
                    <a:p>
                      <a:r>
                        <a:rPr lang="pt-BR" sz="1500" dirty="0" smtClean="0">
                          <a:latin typeface="Calibri" pitchFamily="34" charset="0"/>
                          <a:cs typeface="Calibri" pitchFamily="34" charset="0"/>
                        </a:rPr>
                        <a:t>900</a:t>
                      </a:r>
                      <a:endParaRPr lang="pt-BR" sz="1500" dirty="0">
                        <a:latin typeface="Calibri" pitchFamily="34" charset="0"/>
                        <a:cs typeface="Calibri" pitchFamily="34" charset="0"/>
                      </a:endParaRPr>
                    </a:p>
                  </a:txBody>
                  <a:tcPr/>
                </a:tc>
              </a:tr>
              <a:tr h="326571">
                <a:tc>
                  <a:txBody>
                    <a:bodyPr/>
                    <a:lstStyle/>
                    <a:p>
                      <a:r>
                        <a:rPr lang="pt-BR" sz="1500" dirty="0" smtClean="0">
                          <a:latin typeface="Calibri" pitchFamily="34" charset="0"/>
                          <a:cs typeface="Calibri" pitchFamily="34" charset="0"/>
                        </a:rPr>
                        <a:t>10 mins after</a:t>
                      </a:r>
                      <a:endParaRPr lang="pt-BR" sz="1500" dirty="0">
                        <a:latin typeface="Calibri" pitchFamily="34" charset="0"/>
                        <a:cs typeface="Calibri" pitchFamily="34" charset="0"/>
                      </a:endParaRPr>
                    </a:p>
                  </a:txBody>
                  <a:tcPr/>
                </a:tc>
                <a:tc>
                  <a:txBody>
                    <a:bodyPr/>
                    <a:lstStyle/>
                    <a:p>
                      <a:r>
                        <a:rPr lang="pt-BR" sz="1500" dirty="0" smtClean="0">
                          <a:latin typeface="Calibri" pitchFamily="34" charset="0"/>
                          <a:cs typeface="Calibri" pitchFamily="34" charset="0"/>
                        </a:rPr>
                        <a:t>2,700</a:t>
                      </a:r>
                      <a:endParaRPr lang="pt-BR" sz="1500" dirty="0">
                        <a:latin typeface="Calibri" pitchFamily="34" charset="0"/>
                        <a:cs typeface="Calibri" pitchFamily="34" charset="0"/>
                      </a:endParaRPr>
                    </a:p>
                  </a:txBody>
                  <a:tcPr/>
                </a:tc>
              </a:tr>
              <a:tr h="326571">
                <a:tc>
                  <a:txBody>
                    <a:bodyPr/>
                    <a:lstStyle/>
                    <a:p>
                      <a:r>
                        <a:rPr lang="pt-BR" sz="1500" dirty="0" smtClean="0">
                          <a:latin typeface="Calibri" pitchFamily="34" charset="0"/>
                          <a:cs typeface="Calibri" pitchFamily="34" charset="0"/>
                        </a:rPr>
                        <a:t>20 mins after</a:t>
                      </a:r>
                      <a:endParaRPr lang="pt-BR" sz="1500" dirty="0">
                        <a:latin typeface="Calibri" pitchFamily="34" charset="0"/>
                        <a:cs typeface="Calibri" pitchFamily="34" charset="0"/>
                      </a:endParaRPr>
                    </a:p>
                  </a:txBody>
                  <a:tcPr/>
                </a:tc>
                <a:tc>
                  <a:txBody>
                    <a:bodyPr/>
                    <a:lstStyle/>
                    <a:p>
                      <a:r>
                        <a:rPr lang="pt-BR" sz="1500" dirty="0" smtClean="0">
                          <a:latin typeface="Calibri" pitchFamily="34" charset="0"/>
                          <a:cs typeface="Calibri" pitchFamily="34" charset="0"/>
                        </a:rPr>
                        <a:t>8,100</a:t>
                      </a:r>
                      <a:endParaRPr lang="pt-BR" sz="1500" dirty="0">
                        <a:latin typeface="Calibri" pitchFamily="34" charset="0"/>
                        <a:cs typeface="Calibri" pitchFamily="34" charset="0"/>
                      </a:endParaRPr>
                    </a:p>
                  </a:txBody>
                  <a:tcPr/>
                </a:tc>
              </a:tr>
              <a:tr h="326571">
                <a:tc>
                  <a:txBody>
                    <a:bodyPr/>
                    <a:lstStyle/>
                    <a:p>
                      <a:r>
                        <a:rPr lang="pt-BR" sz="1500" dirty="0" smtClean="0">
                          <a:latin typeface="Calibri" pitchFamily="34" charset="0"/>
                          <a:cs typeface="Calibri" pitchFamily="34" charset="0"/>
                        </a:rPr>
                        <a:t>30 mins after</a:t>
                      </a:r>
                      <a:endParaRPr lang="pt-BR" sz="1500" dirty="0">
                        <a:latin typeface="Calibri" pitchFamily="34" charset="0"/>
                        <a:cs typeface="Calibri" pitchFamily="34" charset="0"/>
                      </a:endParaRPr>
                    </a:p>
                  </a:txBody>
                  <a:tcPr/>
                </a:tc>
                <a:tc>
                  <a:txBody>
                    <a:bodyPr/>
                    <a:lstStyle/>
                    <a:p>
                      <a:r>
                        <a:rPr lang="pt-BR" sz="1500" dirty="0" smtClean="0">
                          <a:latin typeface="Calibri" pitchFamily="34" charset="0"/>
                          <a:cs typeface="Calibri" pitchFamily="34" charset="0"/>
                        </a:rPr>
                        <a:t>24,300</a:t>
                      </a:r>
                      <a:endParaRPr lang="pt-BR" sz="1500" dirty="0">
                        <a:latin typeface="Calibri" pitchFamily="34" charset="0"/>
                        <a:cs typeface="Calibri" pitchFamily="34" charset="0"/>
                      </a:endParaRPr>
                    </a:p>
                  </a:txBody>
                  <a:tcPr/>
                </a:tc>
              </a:tr>
            </a:tbl>
          </a:graphicData>
        </a:graphic>
      </p:graphicFrame>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Rates and Work Advanced</a:t>
            </a:r>
          </a:p>
        </p:txBody>
      </p:sp>
      <p:sp>
        <p:nvSpPr>
          <p:cNvPr id="71683"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rPr>
              <a:t>Rates and work – Advanced</a:t>
            </a:r>
          </a:p>
          <a:p>
            <a:pPr lvl="2" eaLnBrk="1" hangingPunct="1">
              <a:defRPr/>
            </a:pPr>
            <a:r>
              <a:rPr lang="en-US" sz="2000" dirty="0" smtClean="0">
                <a:solidFill>
                  <a:schemeClr val="tx2"/>
                </a:solidFill>
                <a:latin typeface="Calibri" pitchFamily="34" charset="0"/>
              </a:rPr>
              <a:t>Advanced rates and work problems involve either more complicated language to translate, more complicated algebra to solve or trickier Data Sufficiency logic to follow</a:t>
            </a:r>
          </a:p>
          <a:p>
            <a:pPr lvl="2" eaLnBrk="1" hangingPunct="1">
              <a:defRPr/>
            </a:pPr>
            <a:r>
              <a:rPr lang="en-US" sz="2000" b="1" dirty="0" smtClean="0">
                <a:solidFill>
                  <a:schemeClr val="tx2"/>
                </a:solidFill>
                <a:latin typeface="Calibri" pitchFamily="34" charset="0"/>
              </a:rPr>
              <a:t>Be ready to break rate or work problems into natural stages. Likewise, combine workers or travelers into a single row when they work or travel together.</a:t>
            </a:r>
          </a:p>
          <a:p>
            <a:pPr lvl="3" eaLnBrk="1" hangingPunct="1">
              <a:defRPr/>
            </a:pPr>
            <a:r>
              <a:rPr lang="en-US" sz="1600" b="1" dirty="0" smtClean="0">
                <a:solidFill>
                  <a:schemeClr val="tx2"/>
                </a:solidFill>
                <a:latin typeface="Calibri" pitchFamily="34" charset="0"/>
              </a:rPr>
              <a:t>Example: Liam is pulled over for speeding just as he is arriving at work. He explains that he could not afford to be late today, and has arrived at work only 5 minutes before he is to start. The officer explains that if he had driven 5mph slower for his whole commute, he would have arrived on time. If his commute is 30 miles, how fast was he actually driving?</a:t>
            </a: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marL="914400" lvl="2" indent="0" eaLnBrk="1" hangingPunct="1">
              <a:buFontTx/>
              <a:buNone/>
              <a:defRPr/>
            </a:pPr>
            <a:endParaRPr lang="en-US" sz="2000" b="1" dirty="0" smtClean="0">
              <a:solidFill>
                <a:schemeClr val="tx2"/>
              </a:solidFill>
              <a:latin typeface="Calibri" pitchFamily="34" charset="0"/>
            </a:endParaRPr>
          </a:p>
          <a:p>
            <a:pPr lvl="3" eaLnBrk="1" hangingPunct="1">
              <a:defRPr/>
            </a:pPr>
            <a:endParaRPr lang="en-US" sz="800" b="1" dirty="0" smtClean="0">
              <a:solidFill>
                <a:schemeClr val="tx2"/>
              </a:solidFill>
              <a:latin typeface="Calibri" pitchFamily="34" charset="0"/>
            </a:endParaRPr>
          </a:p>
          <a:p>
            <a:pPr lvl="3" eaLnBrk="1" hangingPunct="1">
              <a:defRPr/>
            </a:pPr>
            <a:r>
              <a:rPr lang="en-US" sz="1600" b="1" dirty="0" smtClean="0">
                <a:solidFill>
                  <a:schemeClr val="tx2"/>
                </a:solidFill>
                <a:latin typeface="Calibri" pitchFamily="34" charset="0"/>
              </a:rPr>
              <a:t>Since the slower trip takes 4 minutes more, 30/r = 30/(r+5) + 1/15 </a:t>
            </a:r>
            <a:r>
              <a:rPr lang="en-US" sz="1600" b="1" dirty="0" smtClean="0">
                <a:solidFill>
                  <a:schemeClr val="tx2"/>
                </a:solidFill>
                <a:latin typeface="Calibri" pitchFamily="34" charset="0"/>
                <a:sym typeface="Wingdings" pitchFamily="2" charset="2"/>
              </a:rPr>
              <a:t> 30/r = (r + 455)/(15(r+5))   450r + 2,250 = r² + 455r  r² + 5r – 2,250 = 0  r = 45</a:t>
            </a: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a:solidFill>
                <a:schemeClr val="tx2"/>
              </a:solidFill>
              <a:latin typeface="Calibri" pitchFamily="34" charset="0"/>
            </a:endParaRPr>
          </a:p>
          <a:p>
            <a:pPr lvl="3" eaLnBrk="1" hangingPunct="1">
              <a:defRPr/>
            </a:pPr>
            <a:endParaRPr lang="en-US" sz="600" b="1" dirty="0">
              <a:solidFill>
                <a:schemeClr val="tx2"/>
              </a:solidFill>
              <a:latin typeface="Calibri" pitchFamily="34" charset="0"/>
            </a:endParaRPr>
          </a:p>
        </p:txBody>
      </p:sp>
      <p:graphicFrame>
        <p:nvGraphicFramePr>
          <p:cNvPr id="2" name="Tabela 1"/>
          <p:cNvGraphicFramePr>
            <a:graphicFrameLocks noGrp="1"/>
          </p:cNvGraphicFramePr>
          <p:nvPr/>
        </p:nvGraphicFramePr>
        <p:xfrm>
          <a:off x="1447800" y="4800600"/>
          <a:ext cx="6096000" cy="1112838"/>
        </p:xfrm>
        <a:graphic>
          <a:graphicData uri="http://schemas.openxmlformats.org/drawingml/2006/table">
            <a:tbl>
              <a:tblPr firstRow="1" bandRow="1">
                <a:tableStyleId>{073A0DAA-6AF3-43AB-8588-CEC1D06C72B9}</a:tableStyleId>
              </a:tblPr>
              <a:tblGrid>
                <a:gridCol w="1524000"/>
                <a:gridCol w="1524000"/>
                <a:gridCol w="1524000"/>
                <a:gridCol w="1524000"/>
              </a:tblGrid>
              <a:tr h="370946">
                <a:tc>
                  <a:txBody>
                    <a:bodyPr/>
                    <a:lstStyle/>
                    <a:p>
                      <a:endParaRPr lang="pt-BR" sz="1500" dirty="0">
                        <a:latin typeface="Calibri" pitchFamily="34" charset="0"/>
                        <a:cs typeface="Calibri" pitchFamily="34" charset="0"/>
                      </a:endParaRPr>
                    </a:p>
                  </a:txBody>
                  <a:tcPr marT="45733" marB="45733"/>
                </a:tc>
                <a:tc>
                  <a:txBody>
                    <a:bodyPr/>
                    <a:lstStyle/>
                    <a:p>
                      <a:r>
                        <a:rPr lang="pt-BR" sz="1500" dirty="0" smtClean="0">
                          <a:latin typeface="Calibri" pitchFamily="34" charset="0"/>
                          <a:cs typeface="Calibri" pitchFamily="34" charset="0"/>
                        </a:rPr>
                        <a:t>Rate</a:t>
                      </a:r>
                      <a:endParaRPr lang="pt-BR" sz="1500" dirty="0">
                        <a:latin typeface="Calibri" pitchFamily="34" charset="0"/>
                        <a:cs typeface="Calibri" pitchFamily="34" charset="0"/>
                      </a:endParaRPr>
                    </a:p>
                  </a:txBody>
                  <a:tcPr marT="45733" marB="45733"/>
                </a:tc>
                <a:tc>
                  <a:txBody>
                    <a:bodyPr/>
                    <a:lstStyle/>
                    <a:p>
                      <a:r>
                        <a:rPr lang="pt-BR" sz="1500" dirty="0" smtClean="0">
                          <a:latin typeface="Calibri" pitchFamily="34" charset="0"/>
                          <a:cs typeface="Calibri" pitchFamily="34" charset="0"/>
                        </a:rPr>
                        <a:t>Time</a:t>
                      </a:r>
                      <a:endParaRPr lang="pt-BR" sz="1500" dirty="0">
                        <a:latin typeface="Calibri" pitchFamily="34" charset="0"/>
                        <a:cs typeface="Calibri" pitchFamily="34" charset="0"/>
                      </a:endParaRPr>
                    </a:p>
                  </a:txBody>
                  <a:tcPr marT="45733" marB="45733"/>
                </a:tc>
                <a:tc>
                  <a:txBody>
                    <a:bodyPr/>
                    <a:lstStyle/>
                    <a:p>
                      <a:r>
                        <a:rPr lang="pt-BR" sz="1500" dirty="0" err="1" smtClean="0">
                          <a:latin typeface="Calibri" pitchFamily="34" charset="0"/>
                          <a:cs typeface="Calibri" pitchFamily="34" charset="0"/>
                        </a:rPr>
                        <a:t>Distance</a:t>
                      </a:r>
                      <a:endParaRPr lang="pt-BR" sz="1500" dirty="0">
                        <a:latin typeface="Calibri" pitchFamily="34" charset="0"/>
                        <a:cs typeface="Calibri" pitchFamily="34" charset="0"/>
                      </a:endParaRPr>
                    </a:p>
                  </a:txBody>
                  <a:tcPr marT="45733" marB="45733"/>
                </a:tc>
              </a:tr>
              <a:tr h="370946">
                <a:tc>
                  <a:txBody>
                    <a:bodyPr/>
                    <a:lstStyle/>
                    <a:p>
                      <a:r>
                        <a:rPr lang="pt-BR" sz="1500" dirty="0" err="1" smtClean="0">
                          <a:latin typeface="Calibri" pitchFamily="34" charset="0"/>
                          <a:cs typeface="Calibri" pitchFamily="34" charset="0"/>
                        </a:rPr>
                        <a:t>Actual</a:t>
                      </a:r>
                      <a:endParaRPr lang="pt-BR" sz="1500" dirty="0">
                        <a:latin typeface="Calibri" pitchFamily="34" charset="0"/>
                        <a:cs typeface="Calibri" pitchFamily="34" charset="0"/>
                      </a:endParaRPr>
                    </a:p>
                  </a:txBody>
                  <a:tcPr marT="45733" marB="45733"/>
                </a:tc>
                <a:tc>
                  <a:txBody>
                    <a:bodyPr/>
                    <a:lstStyle/>
                    <a:p>
                      <a:r>
                        <a:rPr lang="pt-BR" sz="1500" dirty="0" smtClean="0">
                          <a:latin typeface="Calibri" pitchFamily="34" charset="0"/>
                          <a:cs typeface="Calibri" pitchFamily="34" charset="0"/>
                        </a:rPr>
                        <a:t>r + 5</a:t>
                      </a:r>
                      <a:endParaRPr lang="pt-BR" sz="1500" dirty="0">
                        <a:latin typeface="Calibri" pitchFamily="34" charset="0"/>
                        <a:cs typeface="Calibri" pitchFamily="34" charset="0"/>
                      </a:endParaRPr>
                    </a:p>
                  </a:txBody>
                  <a:tcPr marT="45733" marB="45733"/>
                </a:tc>
                <a:tc>
                  <a:txBody>
                    <a:bodyPr/>
                    <a:lstStyle/>
                    <a:p>
                      <a:r>
                        <a:rPr lang="pt-BR" sz="1500" dirty="0" smtClean="0">
                          <a:latin typeface="Calibri" pitchFamily="34" charset="0"/>
                          <a:cs typeface="Calibri" pitchFamily="34" charset="0"/>
                        </a:rPr>
                        <a:t>30/(r+5)</a:t>
                      </a:r>
                      <a:endParaRPr lang="pt-BR" sz="1500" dirty="0">
                        <a:latin typeface="Calibri" pitchFamily="34" charset="0"/>
                        <a:cs typeface="Calibri" pitchFamily="34" charset="0"/>
                      </a:endParaRPr>
                    </a:p>
                  </a:txBody>
                  <a:tcPr marT="45733" marB="45733"/>
                </a:tc>
                <a:tc>
                  <a:txBody>
                    <a:bodyPr/>
                    <a:lstStyle/>
                    <a:p>
                      <a:r>
                        <a:rPr lang="pt-BR" sz="1500" dirty="0" smtClean="0">
                          <a:latin typeface="Calibri" pitchFamily="34" charset="0"/>
                          <a:cs typeface="Calibri" pitchFamily="34" charset="0"/>
                        </a:rPr>
                        <a:t>30</a:t>
                      </a:r>
                      <a:endParaRPr lang="pt-BR" sz="1500" dirty="0">
                        <a:latin typeface="Calibri" pitchFamily="34" charset="0"/>
                        <a:cs typeface="Calibri" pitchFamily="34" charset="0"/>
                      </a:endParaRPr>
                    </a:p>
                  </a:txBody>
                  <a:tcPr marT="45733" marB="45733"/>
                </a:tc>
              </a:tr>
              <a:tr h="370946">
                <a:tc>
                  <a:txBody>
                    <a:bodyPr/>
                    <a:lstStyle/>
                    <a:p>
                      <a:r>
                        <a:rPr lang="pt-BR" sz="1500" dirty="0" err="1" smtClean="0">
                          <a:latin typeface="Calibri" pitchFamily="34" charset="0"/>
                          <a:cs typeface="Calibri" pitchFamily="34" charset="0"/>
                        </a:rPr>
                        <a:t>Hypothetical</a:t>
                      </a:r>
                      <a:endParaRPr lang="pt-BR" sz="1500" dirty="0">
                        <a:latin typeface="Calibri" pitchFamily="34" charset="0"/>
                        <a:cs typeface="Calibri" pitchFamily="34" charset="0"/>
                      </a:endParaRPr>
                    </a:p>
                  </a:txBody>
                  <a:tcPr marT="45733" marB="45733"/>
                </a:tc>
                <a:tc>
                  <a:txBody>
                    <a:bodyPr/>
                    <a:lstStyle/>
                    <a:p>
                      <a:r>
                        <a:rPr lang="pt-BR" sz="1500" dirty="0" smtClean="0">
                          <a:latin typeface="Calibri" pitchFamily="34" charset="0"/>
                          <a:cs typeface="Calibri" pitchFamily="34" charset="0"/>
                        </a:rPr>
                        <a:t>r</a:t>
                      </a:r>
                      <a:endParaRPr lang="pt-BR" sz="1500" dirty="0">
                        <a:latin typeface="Calibri" pitchFamily="34" charset="0"/>
                        <a:cs typeface="Calibri" pitchFamily="34" charset="0"/>
                      </a:endParaRPr>
                    </a:p>
                  </a:txBody>
                  <a:tcPr marT="45733" marB="45733"/>
                </a:tc>
                <a:tc>
                  <a:txBody>
                    <a:bodyPr/>
                    <a:lstStyle/>
                    <a:p>
                      <a:r>
                        <a:rPr lang="pt-BR" sz="1500" dirty="0" smtClean="0">
                          <a:latin typeface="Calibri" pitchFamily="34" charset="0"/>
                          <a:cs typeface="Calibri" pitchFamily="34" charset="0"/>
                        </a:rPr>
                        <a:t>30/r</a:t>
                      </a:r>
                      <a:endParaRPr lang="pt-BR" sz="1500" dirty="0">
                        <a:latin typeface="Calibri" pitchFamily="34" charset="0"/>
                        <a:cs typeface="Calibri" pitchFamily="34" charset="0"/>
                      </a:endParaRPr>
                    </a:p>
                  </a:txBody>
                  <a:tcPr marT="45733" marB="45733"/>
                </a:tc>
                <a:tc>
                  <a:txBody>
                    <a:bodyPr/>
                    <a:lstStyle/>
                    <a:p>
                      <a:r>
                        <a:rPr lang="pt-BR" sz="1500" dirty="0" smtClean="0">
                          <a:latin typeface="Calibri" pitchFamily="34" charset="0"/>
                          <a:cs typeface="Calibri" pitchFamily="34" charset="0"/>
                        </a:rPr>
                        <a:t>30</a:t>
                      </a:r>
                      <a:endParaRPr lang="pt-BR" sz="1500" dirty="0">
                        <a:latin typeface="Calibri" pitchFamily="34" charset="0"/>
                        <a:cs typeface="Calibri" pitchFamily="34" charset="0"/>
                      </a:endParaRPr>
                    </a:p>
                  </a:txBody>
                  <a:tcPr marT="45733" marB="45733"/>
                </a:tc>
              </a:tr>
            </a:tbl>
          </a:graphicData>
        </a:graphic>
      </p:graphicFrame>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Rates and Work Advanced</a:t>
            </a:r>
          </a:p>
        </p:txBody>
      </p:sp>
      <p:sp>
        <p:nvSpPr>
          <p:cNvPr id="71683"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rPr>
              <a:t>Equations for Exponential Growth or Decay</a:t>
            </a:r>
          </a:p>
          <a:p>
            <a:pPr lvl="2" eaLnBrk="1" hangingPunct="1">
              <a:defRPr/>
            </a:pPr>
            <a:r>
              <a:rPr lang="en-US" sz="2000" dirty="0" smtClean="0">
                <a:solidFill>
                  <a:schemeClr val="tx2"/>
                </a:solidFill>
                <a:latin typeface="Calibri" pitchFamily="34" charset="0"/>
              </a:rPr>
              <a:t> Problems like: How long does it take to double the population?</a:t>
            </a:r>
          </a:p>
          <a:p>
            <a:pPr lvl="2" eaLnBrk="1" hangingPunct="1">
              <a:defRPr/>
            </a:pPr>
            <a:r>
              <a:rPr lang="en-US" sz="2000" b="1" dirty="0" smtClean="0">
                <a:solidFill>
                  <a:schemeClr val="tx2"/>
                </a:solidFill>
                <a:latin typeface="Calibri" pitchFamily="34" charset="0"/>
              </a:rPr>
              <a:t>Formula: </a:t>
            </a:r>
            <a:r>
              <a:rPr lang="en-US" sz="2000" b="1" u="sng" dirty="0" smtClean="0">
                <a:solidFill>
                  <a:schemeClr val="tx2"/>
                </a:solidFill>
                <a:latin typeface="Calibri" pitchFamily="34" charset="0"/>
              </a:rPr>
              <a:t>Population = S.2</a:t>
            </a:r>
            <a:r>
              <a:rPr lang="en-US" sz="2000" b="1" u="sng" baseline="30000" dirty="0" smtClean="0">
                <a:solidFill>
                  <a:schemeClr val="tx2"/>
                </a:solidFill>
                <a:latin typeface="Calibri" pitchFamily="34" charset="0"/>
              </a:rPr>
              <a:t>t/I</a:t>
            </a:r>
            <a:r>
              <a:rPr lang="en-US" sz="2000" b="1" dirty="0" smtClean="0">
                <a:solidFill>
                  <a:schemeClr val="tx2"/>
                </a:solidFill>
                <a:latin typeface="Calibri" pitchFamily="34" charset="0"/>
              </a:rPr>
              <a:t>, where S is the starting value, t is the time and I is the Interval, or the amount of time given for the quantity to double.</a:t>
            </a:r>
          </a:p>
          <a:p>
            <a:pPr lvl="2" eaLnBrk="1" hangingPunct="1">
              <a:defRPr/>
            </a:pPr>
            <a:r>
              <a:rPr lang="en-US" sz="2000" b="1" dirty="0" smtClean="0">
                <a:solidFill>
                  <a:schemeClr val="tx2"/>
                </a:solidFill>
                <a:latin typeface="Calibri" pitchFamily="34" charset="0"/>
              </a:rPr>
              <a:t>If the quantity triples: </a:t>
            </a:r>
            <a:r>
              <a:rPr lang="en-US" sz="2000" b="1" u="sng" dirty="0" smtClean="0">
                <a:solidFill>
                  <a:schemeClr val="tx2"/>
                </a:solidFill>
                <a:latin typeface="Calibri" pitchFamily="34" charset="0"/>
              </a:rPr>
              <a:t>Population = S.3</a:t>
            </a:r>
            <a:r>
              <a:rPr lang="en-US" sz="2000" b="1" u="sng" baseline="30000" dirty="0" smtClean="0">
                <a:solidFill>
                  <a:schemeClr val="tx2"/>
                </a:solidFill>
                <a:latin typeface="Calibri" pitchFamily="34" charset="0"/>
              </a:rPr>
              <a:t>t/I</a:t>
            </a:r>
            <a:r>
              <a:rPr lang="en-US" sz="2000" b="1" u="sng" dirty="0" smtClean="0">
                <a:solidFill>
                  <a:schemeClr val="tx2"/>
                </a:solidFill>
                <a:latin typeface="Calibri" pitchFamily="34" charset="0"/>
              </a:rPr>
              <a:t>. </a:t>
            </a:r>
          </a:p>
          <a:p>
            <a:pPr lvl="2" eaLnBrk="1" hangingPunct="1">
              <a:defRPr/>
            </a:pPr>
            <a:r>
              <a:rPr lang="en-US" sz="2000" b="1" dirty="0" smtClean="0">
                <a:solidFill>
                  <a:schemeClr val="tx2"/>
                </a:solidFill>
                <a:latin typeface="Calibri" pitchFamily="34" charset="0"/>
              </a:rPr>
              <a:t>If the quantity is cut by half: </a:t>
            </a:r>
            <a:r>
              <a:rPr lang="en-US" sz="2000" b="1" u="sng" dirty="0" smtClean="0">
                <a:solidFill>
                  <a:schemeClr val="tx2"/>
                </a:solidFill>
                <a:latin typeface="Calibri" pitchFamily="34" charset="0"/>
              </a:rPr>
              <a:t>Population = S.(0.5)</a:t>
            </a:r>
            <a:r>
              <a:rPr lang="en-US" sz="2000" b="1" u="sng" baseline="30000" dirty="0" smtClean="0">
                <a:solidFill>
                  <a:schemeClr val="tx2"/>
                </a:solidFill>
                <a:latin typeface="Calibri" pitchFamily="34" charset="0"/>
              </a:rPr>
              <a:t>t/I</a:t>
            </a:r>
          </a:p>
          <a:p>
            <a:pPr lvl="3" eaLnBrk="1" hangingPunct="1">
              <a:defRPr/>
            </a:pPr>
            <a:r>
              <a:rPr lang="en-US" sz="1600" dirty="0" smtClean="0">
                <a:solidFill>
                  <a:schemeClr val="tx2"/>
                </a:solidFill>
                <a:latin typeface="Calibri" pitchFamily="34" charset="0"/>
              </a:rPr>
              <a:t>Example: If a population of rabbits double every 7 months and the starting population  is 100, what will be the population in 21 months?</a:t>
            </a:r>
          </a:p>
          <a:p>
            <a:pPr lvl="3" eaLnBrk="1" hangingPunct="1">
              <a:defRPr/>
            </a:pPr>
            <a:r>
              <a:rPr lang="en-US" sz="1600" b="1" dirty="0" smtClean="0">
                <a:solidFill>
                  <a:schemeClr val="tx2"/>
                </a:solidFill>
                <a:latin typeface="Calibri" pitchFamily="34" charset="0"/>
              </a:rPr>
              <a:t>Answer: Population = 100 . 2</a:t>
            </a:r>
            <a:r>
              <a:rPr lang="en-US" sz="1600" b="1" baseline="30000" dirty="0" smtClean="0">
                <a:solidFill>
                  <a:schemeClr val="tx2"/>
                </a:solidFill>
                <a:latin typeface="Calibri" pitchFamily="34" charset="0"/>
              </a:rPr>
              <a:t>21/7</a:t>
            </a:r>
            <a:r>
              <a:rPr lang="en-US" sz="1600" b="1" dirty="0" smtClean="0">
                <a:solidFill>
                  <a:schemeClr val="tx2"/>
                </a:solidFill>
                <a:latin typeface="Calibri" pitchFamily="34" charset="0"/>
              </a:rPr>
              <a:t>, = 100.2³ = 800</a:t>
            </a:r>
          </a:p>
          <a:p>
            <a:pPr lvl="3" eaLnBrk="1" hangingPunct="1">
              <a:defRPr/>
            </a:pPr>
            <a:endParaRPr lang="en-US" sz="1600" b="1" baseline="30000" dirty="0" smtClean="0">
              <a:solidFill>
                <a:schemeClr val="tx2"/>
              </a:solidFill>
              <a:latin typeface="Calibri" pitchFamily="34" charset="0"/>
            </a:endParaRPr>
          </a:p>
          <a:p>
            <a:pPr lvl="2" eaLnBrk="1" hangingPunct="1">
              <a:defRPr/>
            </a:pPr>
            <a:endParaRPr lang="en-US" sz="2000" b="1" baseline="30000" dirty="0" smtClean="0">
              <a:solidFill>
                <a:schemeClr val="tx2"/>
              </a:solidFill>
              <a:latin typeface="Calibri" pitchFamily="34" charset="0"/>
            </a:endParaRPr>
          </a:p>
          <a:p>
            <a:pPr lvl="2" eaLnBrk="1" hangingPunct="1">
              <a:defRPr/>
            </a:pPr>
            <a:endParaRPr lang="en-US" sz="2000" b="1" baseline="30000" dirty="0" smtClean="0">
              <a:solidFill>
                <a:schemeClr val="tx2"/>
              </a:solidFill>
              <a:latin typeface="Calibri" pitchFamily="34" charset="0"/>
            </a:endParaRPr>
          </a:p>
          <a:p>
            <a:pPr lvl="2" eaLnBrk="1" hangingPunct="1">
              <a:defRPr/>
            </a:pPr>
            <a:endParaRPr lang="en-US" sz="12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marL="914400" lvl="2" indent="0" eaLnBrk="1" hangingPunct="1">
              <a:buFontTx/>
              <a:buNone/>
              <a:defRPr/>
            </a:pPr>
            <a:endParaRPr lang="en-US" sz="20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a:solidFill>
                <a:schemeClr val="tx2"/>
              </a:solidFill>
              <a:latin typeface="Calibri" pitchFamily="34" charset="0"/>
            </a:endParaRPr>
          </a:p>
          <a:p>
            <a:pPr lvl="3" eaLnBrk="1" hangingPunct="1">
              <a:defRPr/>
            </a:pPr>
            <a:endParaRPr lang="en-US" sz="600" b="1" dirty="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Ratios</a:t>
            </a:r>
          </a:p>
        </p:txBody>
      </p:sp>
      <p:sp>
        <p:nvSpPr>
          <p:cNvPr id="65539"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Ratios: The unknown multiplier</a:t>
            </a:r>
          </a:p>
          <a:p>
            <a:pPr lvl="3" eaLnBrk="1" hangingPunct="1"/>
            <a:r>
              <a:rPr lang="en-US" sz="1600" smtClean="0">
                <a:solidFill>
                  <a:schemeClr val="tx2"/>
                </a:solidFill>
                <a:latin typeface="Calibri" pitchFamily="34" charset="0"/>
                <a:sym typeface="Wingdings" pitchFamily="2" charset="2"/>
              </a:rPr>
              <a:t>This technique can be used for complicated problems, such as: </a:t>
            </a:r>
            <a:r>
              <a:rPr lang="en-US" sz="1600" b="1" smtClean="0">
                <a:solidFill>
                  <a:schemeClr val="tx2"/>
                </a:solidFill>
                <a:latin typeface="Calibri" pitchFamily="34" charset="0"/>
                <a:sym typeface="Wingdings" pitchFamily="2" charset="2"/>
              </a:rPr>
              <a:t>the ratio of men to women is 3:4. There are 56 people in the class. How many are men?</a:t>
            </a:r>
          </a:p>
          <a:p>
            <a:pPr lvl="3" eaLnBrk="1" hangingPunct="1"/>
            <a:r>
              <a:rPr lang="en-US" sz="1600" b="1" smtClean="0">
                <a:solidFill>
                  <a:schemeClr val="tx2"/>
                </a:solidFill>
                <a:latin typeface="Calibri" pitchFamily="34" charset="0"/>
                <a:sym typeface="Wingdings" pitchFamily="2" charset="2"/>
              </a:rPr>
              <a:t>Introducing the unknown multiplier: 3x + 4x = 56. x = 8, so we have 24 men.</a:t>
            </a:r>
          </a:p>
          <a:p>
            <a:pPr lvl="3" eaLnBrk="1" hangingPunct="1"/>
            <a:r>
              <a:rPr lang="en-US" sz="1600" b="1" smtClean="0">
                <a:solidFill>
                  <a:schemeClr val="tx2"/>
                </a:solidFill>
                <a:latin typeface="Calibri" pitchFamily="34" charset="0"/>
                <a:sym typeface="Wingdings" pitchFamily="2" charset="2"/>
              </a:rPr>
              <a:t>You can use this technique for 3 ratios as well.</a:t>
            </a:r>
          </a:p>
          <a:p>
            <a:pPr lvl="2" eaLnBrk="1" hangingPunct="1"/>
            <a:r>
              <a:rPr lang="en-US" sz="2000" b="1" smtClean="0">
                <a:solidFill>
                  <a:schemeClr val="tx2"/>
                </a:solidFill>
                <a:latin typeface="Calibri" pitchFamily="34" charset="0"/>
                <a:sym typeface="Wingdings" pitchFamily="2" charset="2"/>
              </a:rPr>
              <a:t>Multiple ratios: Make a common Term</a:t>
            </a:r>
          </a:p>
          <a:p>
            <a:pPr lvl="3" eaLnBrk="1" hangingPunct="1"/>
            <a:r>
              <a:rPr lang="en-US" sz="1600" b="1" smtClean="0">
                <a:solidFill>
                  <a:schemeClr val="tx2"/>
                </a:solidFill>
                <a:latin typeface="Calibri" pitchFamily="34" charset="0"/>
                <a:sym typeface="Wingdings" pitchFamily="2" charset="2"/>
              </a:rPr>
              <a:t>If C:A = 3:2, and C:L = 5:4, what is A:L?</a:t>
            </a:r>
          </a:p>
          <a:p>
            <a:pPr lvl="3" eaLnBrk="1" hangingPunct="1"/>
            <a:r>
              <a:rPr lang="en-US" sz="1600" b="1" smtClean="0">
                <a:solidFill>
                  <a:schemeClr val="tx2"/>
                </a:solidFill>
                <a:latin typeface="Calibri" pitchFamily="34" charset="0"/>
                <a:sym typeface="Wingdings" pitchFamily="2" charset="2"/>
              </a:rPr>
              <a:t>C : A : L                                                            C :   A  :  L</a:t>
            </a:r>
          </a:p>
          <a:p>
            <a:pPr lvl="3" eaLnBrk="1" hangingPunct="1"/>
            <a:r>
              <a:rPr lang="en-US" sz="1600" b="1" smtClean="0">
                <a:solidFill>
                  <a:schemeClr val="tx2"/>
                </a:solidFill>
                <a:latin typeface="Calibri" pitchFamily="34" charset="0"/>
                <a:sym typeface="Wingdings" pitchFamily="2" charset="2"/>
              </a:rPr>
              <a:t>3 : 2  :                 Multiply by 5            15 : 10 :    </a:t>
            </a:r>
          </a:p>
          <a:p>
            <a:pPr lvl="3" eaLnBrk="1" hangingPunct="1"/>
            <a:r>
              <a:rPr lang="en-US" sz="1600" b="1" smtClean="0">
                <a:solidFill>
                  <a:schemeClr val="tx2"/>
                </a:solidFill>
                <a:latin typeface="Calibri" pitchFamily="34" charset="0"/>
                <a:sym typeface="Wingdings" pitchFamily="2" charset="2"/>
              </a:rPr>
              <a:t>5 :     : 4              Multiply by 3            15 :       :  12 </a:t>
            </a:r>
          </a:p>
          <a:p>
            <a:pPr lvl="3" eaLnBrk="1" hangingPunct="1"/>
            <a:r>
              <a:rPr lang="en-US" sz="1600" b="1" smtClean="0">
                <a:solidFill>
                  <a:schemeClr val="tx2"/>
                </a:solidFill>
                <a:latin typeface="Calibri" pitchFamily="34" charset="0"/>
                <a:sym typeface="Wingdings" pitchFamily="2" charset="2"/>
              </a:rPr>
              <a:t>Once you have converted C to make both ratios equal (15), you can combine the ratios. </a:t>
            </a:r>
            <a:r>
              <a:rPr lang="en-US" sz="1600" b="1" u="sng" smtClean="0">
                <a:solidFill>
                  <a:schemeClr val="tx2"/>
                </a:solidFill>
                <a:latin typeface="Calibri" pitchFamily="34" charset="0"/>
                <a:sym typeface="Wingdings" pitchFamily="2" charset="2"/>
              </a:rPr>
              <a:t>Combined Ratio C:A:L = 15:10:12, and ratio A:L = 10:12 or 5:6</a:t>
            </a:r>
          </a:p>
          <a:p>
            <a:pPr lvl="2" eaLnBrk="1" hangingPunct="1"/>
            <a:r>
              <a:rPr lang="en-US" sz="2000" b="1" u="sng" smtClean="0">
                <a:solidFill>
                  <a:schemeClr val="tx2"/>
                </a:solidFill>
                <a:latin typeface="Calibri" pitchFamily="34" charset="0"/>
                <a:sym typeface="Wingdings" pitchFamily="2" charset="2"/>
              </a:rPr>
              <a:t>The combined ratio will normally be asked as “the least number” of a population. The least number is the sum of common minimum denominator. In the situation above, the least number is 15 + 12 + 10 = 37.</a:t>
            </a:r>
          </a:p>
          <a:p>
            <a:pPr lvl="3" eaLnBrk="1" hangingPunct="1"/>
            <a:endParaRPr lang="en-US" b="1" baseline="30000" smtClean="0">
              <a:solidFill>
                <a:schemeClr val="tx2"/>
              </a:solidFill>
              <a:latin typeface="Calibri" pitchFamily="34" charset="0"/>
              <a:sym typeface="Wingdings" pitchFamily="2" charset="2"/>
            </a:endParaRPr>
          </a:p>
          <a:p>
            <a:pPr lvl="2" eaLnBrk="1" hangingPunct="1"/>
            <a:endParaRPr lang="en-US" sz="2000" baseline="30000" smtClean="0">
              <a:solidFill>
                <a:schemeClr val="tx2"/>
              </a:solidFill>
              <a:latin typeface="Calibri" pitchFamily="34" charset="0"/>
              <a:sym typeface="Wingdings" pitchFamily="2" charset="2"/>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Ratios and Combinatorics</a:t>
            </a:r>
          </a:p>
        </p:txBody>
      </p:sp>
      <p:sp>
        <p:nvSpPr>
          <p:cNvPr id="62467"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sym typeface="Wingdings" pitchFamily="2" charset="2"/>
              </a:rPr>
              <a:t>Productivity ratio</a:t>
            </a:r>
          </a:p>
          <a:p>
            <a:pPr lvl="2" eaLnBrk="1" hangingPunct="1">
              <a:defRPr/>
            </a:pPr>
            <a:r>
              <a:rPr lang="en-US" sz="1600" dirty="0" smtClean="0">
                <a:solidFill>
                  <a:schemeClr val="tx2"/>
                </a:solidFill>
                <a:latin typeface="Calibri" pitchFamily="34" charset="0"/>
                <a:sym typeface="Wingdings" pitchFamily="2" charset="2"/>
              </a:rPr>
              <a:t>For productivity ratios, </a:t>
            </a:r>
            <a:r>
              <a:rPr lang="en-US" sz="1600" u="sng" dirty="0" smtClean="0">
                <a:solidFill>
                  <a:schemeClr val="tx2"/>
                </a:solidFill>
                <a:latin typeface="Calibri" pitchFamily="34" charset="0"/>
                <a:sym typeface="Wingdings" pitchFamily="2" charset="2"/>
              </a:rPr>
              <a:t>you should invert the time</a:t>
            </a:r>
            <a:r>
              <a:rPr lang="en-US" sz="1600" dirty="0" smtClean="0">
                <a:solidFill>
                  <a:schemeClr val="tx2"/>
                </a:solidFill>
                <a:latin typeface="Calibri" pitchFamily="34" charset="0"/>
                <a:sym typeface="Wingdings" pitchFamily="2" charset="2"/>
              </a:rPr>
              <a:t>. Example: If  Machine A works for 80 minutes to produce X and has a productivity ratio of 4:5 to Machine B, how long does machine B take to produce X?</a:t>
            </a:r>
          </a:p>
          <a:p>
            <a:pPr lvl="2" eaLnBrk="1" hangingPunct="1">
              <a:defRPr/>
            </a:pPr>
            <a:r>
              <a:rPr lang="en-US" sz="1600" b="1" dirty="0" smtClean="0">
                <a:solidFill>
                  <a:schemeClr val="tx2"/>
                </a:solidFill>
                <a:latin typeface="Calibri" pitchFamily="34" charset="0"/>
                <a:sym typeface="Wingdings" pitchFamily="2" charset="2"/>
              </a:rPr>
              <a:t>5/4 = x/1/80  5.(1/80) = 4x  4x = 1/16  x = 1/64, so machine B takes 64 minutes to produce X.</a:t>
            </a:r>
          </a:p>
          <a:p>
            <a:pPr lvl="1" eaLnBrk="1" hangingPunct="1">
              <a:defRPr/>
            </a:pPr>
            <a:r>
              <a:rPr lang="en-US" sz="2400" b="1" dirty="0" smtClean="0">
                <a:solidFill>
                  <a:schemeClr val="tx2"/>
                </a:solidFill>
                <a:latin typeface="Calibri" pitchFamily="34" charset="0"/>
                <a:sym typeface="Wingdings" pitchFamily="2" charset="2"/>
              </a:rPr>
              <a:t>Combinatorics</a:t>
            </a:r>
          </a:p>
          <a:p>
            <a:pPr lvl="2" eaLnBrk="1" hangingPunct="1">
              <a:defRPr/>
            </a:pPr>
            <a:r>
              <a:rPr lang="en-US" sz="2000" b="1" dirty="0" smtClean="0">
                <a:solidFill>
                  <a:schemeClr val="tx2"/>
                </a:solidFill>
                <a:latin typeface="Calibri" pitchFamily="34" charset="0"/>
                <a:sym typeface="Wingdings" pitchFamily="2" charset="2"/>
              </a:rPr>
              <a:t>Fundamental counting principle: if you must make a number of separate decisions, then </a:t>
            </a:r>
            <a:r>
              <a:rPr lang="en-US" sz="2000" b="1" u="sng" dirty="0" smtClean="0">
                <a:solidFill>
                  <a:schemeClr val="tx2"/>
                </a:solidFill>
                <a:latin typeface="Calibri" pitchFamily="34" charset="0"/>
                <a:sym typeface="Wingdings" pitchFamily="2" charset="2"/>
              </a:rPr>
              <a:t>multiply the number of ways to make each individual decision</a:t>
            </a:r>
            <a:r>
              <a:rPr lang="en-US" sz="2000" b="1" dirty="0" smtClean="0">
                <a:solidFill>
                  <a:schemeClr val="tx2"/>
                </a:solidFill>
                <a:latin typeface="Calibri" pitchFamily="34" charset="0"/>
                <a:sym typeface="Wingdings" pitchFamily="2" charset="2"/>
              </a:rPr>
              <a:t> to find the number of ways to make all decisions together.</a:t>
            </a:r>
          </a:p>
          <a:p>
            <a:pPr lvl="3" eaLnBrk="1" hangingPunct="1">
              <a:defRPr/>
            </a:pPr>
            <a:r>
              <a:rPr lang="en-US" sz="1600" b="1" dirty="0" smtClean="0">
                <a:solidFill>
                  <a:schemeClr val="tx2"/>
                </a:solidFill>
                <a:latin typeface="Calibri" pitchFamily="34" charset="0"/>
                <a:sym typeface="Wingdings" pitchFamily="2" charset="2"/>
              </a:rPr>
              <a:t>Example: If you have 4 types of bread, 3 types of cheese and 2 types of ham and wish to make a sandwich, you can make it in </a:t>
            </a:r>
            <a:r>
              <a:rPr lang="en-US" sz="1600" b="1" u="sng" dirty="0" smtClean="0">
                <a:solidFill>
                  <a:schemeClr val="tx2"/>
                </a:solidFill>
                <a:latin typeface="Calibri" pitchFamily="34" charset="0"/>
                <a:sym typeface="Wingdings" pitchFamily="2" charset="2"/>
              </a:rPr>
              <a:t>4.3.2 = 24 different ways</a:t>
            </a:r>
            <a:r>
              <a:rPr lang="en-US" sz="1600" b="1" dirty="0" smtClean="0">
                <a:solidFill>
                  <a:schemeClr val="tx2"/>
                </a:solidFill>
                <a:latin typeface="Calibri" pitchFamily="34" charset="0"/>
                <a:sym typeface="Wingdings" pitchFamily="2" charset="2"/>
              </a:rPr>
              <a:t>.</a:t>
            </a:r>
          </a:p>
          <a:p>
            <a:pPr lvl="2" eaLnBrk="1" hangingPunct="1">
              <a:defRPr/>
            </a:pPr>
            <a:r>
              <a:rPr lang="en-US" sz="2000" b="1" dirty="0" smtClean="0">
                <a:solidFill>
                  <a:schemeClr val="tx2"/>
                </a:solidFill>
                <a:latin typeface="Calibri" pitchFamily="34" charset="0"/>
                <a:sym typeface="Wingdings" pitchFamily="2" charset="2"/>
              </a:rPr>
              <a:t>For problems where some choices are restricted and/or affect other choices, choose most restricted options first (slot method):</a:t>
            </a:r>
          </a:p>
          <a:p>
            <a:pPr lvl="3" eaLnBrk="1" hangingPunct="1">
              <a:defRPr/>
            </a:pPr>
            <a:r>
              <a:rPr lang="en-US" sz="1600" b="1" dirty="0" smtClean="0">
                <a:solidFill>
                  <a:schemeClr val="tx2"/>
                </a:solidFill>
                <a:latin typeface="Calibri" pitchFamily="34" charset="0"/>
                <a:sym typeface="Wingdings" pitchFamily="2" charset="2"/>
              </a:rPr>
              <a:t>Example: you must insert a 5-digit lock code, but the first and last numbers need to be odd, and no repetition is allowed. How many codes are possible?</a:t>
            </a:r>
          </a:p>
          <a:p>
            <a:pPr lvl="3" eaLnBrk="1" hangingPunct="1">
              <a:defRPr/>
            </a:pPr>
            <a:endParaRPr lang="en-US" sz="1600" b="1" dirty="0" smtClean="0">
              <a:solidFill>
                <a:schemeClr val="tx2"/>
              </a:solidFill>
              <a:latin typeface="Calibri" pitchFamily="34" charset="0"/>
              <a:sym typeface="Wingdings" pitchFamily="2" charset="2"/>
            </a:endParaRPr>
          </a:p>
          <a:p>
            <a:pPr lvl="1" eaLnBrk="1" hangingPunct="1">
              <a:defRPr/>
            </a:pPr>
            <a:endParaRPr lang="en-US" sz="2400" b="1" dirty="0" smtClean="0">
              <a:solidFill>
                <a:schemeClr val="tx2"/>
              </a:solidFill>
              <a:latin typeface="Calibri" pitchFamily="34" charset="0"/>
              <a:sym typeface="Wingdings" pitchFamily="2" charset="2"/>
            </a:endParaRPr>
          </a:p>
          <a:p>
            <a:pPr marL="914400" lvl="2" indent="0" eaLnBrk="1" hangingPunct="1">
              <a:buFontTx/>
              <a:buNone/>
              <a:defRPr/>
            </a:pPr>
            <a:endParaRPr lang="en-US" b="1" baseline="30000" dirty="0" smtClean="0">
              <a:solidFill>
                <a:schemeClr val="tx2"/>
              </a:solidFill>
              <a:latin typeface="Calibri" pitchFamily="34" charset="0"/>
              <a:sym typeface="Wingdings" pitchFamily="2" charset="2"/>
            </a:endParaRPr>
          </a:p>
          <a:p>
            <a:pPr marL="914400" lvl="2" indent="0" eaLnBrk="1" hangingPunct="1">
              <a:buFontTx/>
              <a:buNone/>
              <a:defRPr/>
            </a:pPr>
            <a:endParaRPr lang="en-US" b="1" baseline="30000" dirty="0" smtClean="0">
              <a:solidFill>
                <a:schemeClr val="tx2"/>
              </a:solidFill>
              <a:latin typeface="Calibri" pitchFamily="34" charset="0"/>
              <a:sym typeface="Wingdings" pitchFamily="2" charset="2"/>
            </a:endParaRPr>
          </a:p>
          <a:p>
            <a:pPr lvl="2" eaLnBrk="1" hangingPunct="1">
              <a:defRPr/>
            </a:pPr>
            <a:endParaRPr lang="en-US" sz="2000" baseline="30000" dirty="0" smtClean="0">
              <a:solidFill>
                <a:schemeClr val="tx2"/>
              </a:solidFill>
              <a:latin typeface="Calibri" pitchFamily="34" charset="0"/>
              <a:sym typeface="Wingdings" pitchFamily="2" charset="2"/>
            </a:endParaRPr>
          </a:p>
          <a:p>
            <a:pPr lvl="2" eaLnBrk="1" hangingPunct="1">
              <a:defRPr/>
            </a:pPr>
            <a:endParaRPr lang="en-US" sz="2000"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Ratios and Combinatorics</a:t>
            </a:r>
          </a:p>
        </p:txBody>
      </p:sp>
      <p:sp>
        <p:nvSpPr>
          <p:cNvPr id="62467"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sym typeface="Wingdings" pitchFamily="2" charset="2"/>
              </a:rPr>
              <a:t>Combinatorics</a:t>
            </a:r>
          </a:p>
          <a:p>
            <a:pPr lvl="2" eaLnBrk="1" hangingPunct="1">
              <a:defRPr/>
            </a:pPr>
            <a:r>
              <a:rPr lang="en-US" sz="2000" b="1" dirty="0" smtClean="0">
                <a:solidFill>
                  <a:schemeClr val="tx2"/>
                </a:solidFill>
                <a:latin typeface="Calibri" pitchFamily="34" charset="0"/>
                <a:sym typeface="Wingdings" pitchFamily="2" charset="2"/>
              </a:rPr>
              <a:t>Slot method:</a:t>
            </a:r>
          </a:p>
          <a:p>
            <a:pPr lvl="3" eaLnBrk="1" hangingPunct="1">
              <a:defRPr/>
            </a:pPr>
            <a:r>
              <a:rPr lang="en-US" sz="1600" b="1" dirty="0" smtClean="0">
                <a:solidFill>
                  <a:schemeClr val="tx2"/>
                </a:solidFill>
                <a:latin typeface="Calibri" pitchFamily="34" charset="0"/>
                <a:sym typeface="Wingdings" pitchFamily="2" charset="2"/>
              </a:rPr>
              <a:t>1) Set up the slots:            __  __  __  __  __</a:t>
            </a:r>
          </a:p>
          <a:p>
            <a:pPr lvl="3" eaLnBrk="1" hangingPunct="1">
              <a:defRPr/>
            </a:pPr>
            <a:r>
              <a:rPr lang="en-US" sz="1600" b="1" dirty="0" smtClean="0">
                <a:solidFill>
                  <a:schemeClr val="tx2"/>
                </a:solidFill>
                <a:latin typeface="Calibri" pitchFamily="34" charset="0"/>
                <a:sym typeface="Wingdings" pitchFamily="2" charset="2"/>
              </a:rPr>
              <a:t>2) Fill the restricted:          5   __  __  __   4</a:t>
            </a:r>
          </a:p>
          <a:p>
            <a:pPr lvl="3" eaLnBrk="1" hangingPunct="1">
              <a:defRPr/>
            </a:pPr>
            <a:r>
              <a:rPr lang="en-US" sz="1600" b="1" dirty="0" smtClean="0">
                <a:solidFill>
                  <a:schemeClr val="tx2"/>
                </a:solidFill>
                <a:latin typeface="Calibri" pitchFamily="34" charset="0"/>
                <a:sym typeface="Wingdings" pitchFamily="2" charset="2"/>
              </a:rPr>
              <a:t>3) Fill the remaining:         5  .  8  .  7 . 6  . 4     = 6,720</a:t>
            </a:r>
          </a:p>
          <a:p>
            <a:pPr lvl="3" eaLnBrk="1" hangingPunct="1">
              <a:defRPr/>
            </a:pPr>
            <a:r>
              <a:rPr lang="en-US" sz="1600" b="1" dirty="0" smtClean="0">
                <a:solidFill>
                  <a:schemeClr val="tx2"/>
                </a:solidFill>
                <a:latin typeface="Calibri" pitchFamily="34" charset="0"/>
                <a:sym typeface="Wingdings" pitchFamily="2" charset="2"/>
              </a:rPr>
              <a:t>The number of codes possible is 6,720</a:t>
            </a:r>
          </a:p>
          <a:p>
            <a:pPr lvl="2" eaLnBrk="1" hangingPunct="1">
              <a:defRPr/>
            </a:pPr>
            <a:r>
              <a:rPr lang="en-US" sz="2000" b="1" dirty="0" smtClean="0">
                <a:solidFill>
                  <a:schemeClr val="tx2"/>
                </a:solidFill>
                <a:latin typeface="Calibri" pitchFamily="34" charset="0"/>
                <a:sym typeface="Wingdings" pitchFamily="2" charset="2"/>
              </a:rPr>
              <a:t>Combinations x Permutations</a:t>
            </a:r>
          </a:p>
          <a:p>
            <a:pPr lvl="3" eaLnBrk="1" hangingPunct="1">
              <a:defRPr/>
            </a:pPr>
            <a:r>
              <a:rPr lang="en-US" sz="1600" dirty="0" smtClean="0">
                <a:solidFill>
                  <a:schemeClr val="tx2"/>
                </a:solidFill>
                <a:latin typeface="Calibri" pitchFamily="34" charset="0"/>
                <a:sym typeface="Wingdings" pitchFamily="2" charset="2"/>
              </a:rPr>
              <a:t>You have to be ready to see the difference between the 2 statements below:</a:t>
            </a:r>
          </a:p>
          <a:p>
            <a:pPr lvl="3" eaLnBrk="1" hangingPunct="1">
              <a:defRPr/>
            </a:pPr>
            <a:r>
              <a:rPr lang="en-US" sz="1600" dirty="0" smtClean="0">
                <a:solidFill>
                  <a:schemeClr val="tx2"/>
                </a:solidFill>
                <a:latin typeface="Calibri" pitchFamily="34" charset="0"/>
                <a:sym typeface="Wingdings" pitchFamily="2" charset="2"/>
              </a:rPr>
              <a:t>If seven people are going to sit in 3 seats (with 4 left standing), </a:t>
            </a:r>
            <a:r>
              <a:rPr lang="en-US" sz="1600" dirty="0">
                <a:solidFill>
                  <a:schemeClr val="tx2"/>
                </a:solidFill>
                <a:latin typeface="Calibri" pitchFamily="34" charset="0"/>
                <a:sym typeface="Wingdings" pitchFamily="2" charset="2"/>
              </a:rPr>
              <a:t>h</a:t>
            </a:r>
            <a:r>
              <a:rPr lang="en-US" sz="1600" dirty="0" smtClean="0">
                <a:solidFill>
                  <a:schemeClr val="tx2"/>
                </a:solidFill>
                <a:latin typeface="Calibri" pitchFamily="34" charset="0"/>
                <a:sym typeface="Wingdings" pitchFamily="2" charset="2"/>
              </a:rPr>
              <a:t>ow many different seating arrangements can we have?</a:t>
            </a:r>
          </a:p>
          <a:p>
            <a:pPr lvl="3" eaLnBrk="1" hangingPunct="1">
              <a:defRPr/>
            </a:pPr>
            <a:r>
              <a:rPr lang="en-US" sz="1600" dirty="0" smtClean="0">
                <a:solidFill>
                  <a:schemeClr val="tx2"/>
                </a:solidFill>
                <a:latin typeface="Calibri" pitchFamily="34" charset="0"/>
                <a:sym typeface="Wingdings" pitchFamily="2" charset="2"/>
              </a:rPr>
              <a:t>If three of seven standby passengers are to be selected for a flight, how many different combinations can we have?</a:t>
            </a:r>
          </a:p>
          <a:p>
            <a:pPr lvl="3" eaLnBrk="1" hangingPunct="1">
              <a:defRPr/>
            </a:pPr>
            <a:r>
              <a:rPr lang="en-US" sz="1600" b="1" dirty="0" smtClean="0">
                <a:solidFill>
                  <a:schemeClr val="tx2"/>
                </a:solidFill>
                <a:latin typeface="Calibri" pitchFamily="34" charset="0"/>
                <a:sym typeface="Wingdings" pitchFamily="2" charset="2"/>
              </a:rPr>
              <a:t>In the first problem, order matters. So, it is a permutation, and the formula is: </a:t>
            </a:r>
            <a:r>
              <a:rPr lang="en-US" sz="1600" b="1" u="sng" dirty="0" smtClean="0">
                <a:solidFill>
                  <a:schemeClr val="tx2"/>
                </a:solidFill>
                <a:latin typeface="Calibri" pitchFamily="34" charset="0"/>
                <a:sym typeface="Wingdings" pitchFamily="2" charset="2"/>
              </a:rPr>
              <a:t>n! / (n – r)!</a:t>
            </a:r>
            <a:r>
              <a:rPr lang="en-US" sz="1600" b="1" dirty="0" smtClean="0">
                <a:solidFill>
                  <a:schemeClr val="tx2"/>
                </a:solidFill>
                <a:latin typeface="Calibri" pitchFamily="34" charset="0"/>
                <a:sym typeface="Wingdings" pitchFamily="2" charset="2"/>
              </a:rPr>
              <a:t>, where r! is the number of chosen items from a pool. For the second problem, all it matters is if the passenger is flying or not. Since the order of chosen passengers doesn’t matter, the problem is a combination, and the formula is: </a:t>
            </a:r>
            <a:r>
              <a:rPr lang="en-US" sz="1600" b="1" u="sng" dirty="0" smtClean="0">
                <a:solidFill>
                  <a:schemeClr val="tx2"/>
                </a:solidFill>
                <a:latin typeface="Calibri" pitchFamily="34" charset="0"/>
                <a:sym typeface="Wingdings" pitchFamily="2" charset="2"/>
              </a:rPr>
              <a:t>n! / (n-r)! r!</a:t>
            </a:r>
          </a:p>
          <a:p>
            <a:pPr lvl="3" eaLnBrk="1" hangingPunct="1">
              <a:defRPr/>
            </a:pPr>
            <a:endParaRPr lang="en-US" sz="1600" b="1" dirty="0" smtClean="0">
              <a:solidFill>
                <a:schemeClr val="tx2"/>
              </a:solidFill>
              <a:latin typeface="Calibri" pitchFamily="34" charset="0"/>
              <a:sym typeface="Wingdings" pitchFamily="2" charset="2"/>
            </a:endParaRPr>
          </a:p>
          <a:p>
            <a:pPr lvl="3" eaLnBrk="1" hangingPunct="1">
              <a:defRPr/>
            </a:pPr>
            <a:endParaRPr lang="en-US" sz="1600" b="1" dirty="0" smtClean="0">
              <a:solidFill>
                <a:schemeClr val="tx2"/>
              </a:solidFill>
              <a:latin typeface="Calibri" pitchFamily="34" charset="0"/>
              <a:sym typeface="Wingdings" pitchFamily="2" charset="2"/>
            </a:endParaRPr>
          </a:p>
          <a:p>
            <a:pPr lvl="1" eaLnBrk="1" hangingPunct="1">
              <a:defRPr/>
            </a:pPr>
            <a:endParaRPr lang="en-US" sz="2400" b="1" dirty="0" smtClean="0">
              <a:solidFill>
                <a:schemeClr val="tx2"/>
              </a:solidFill>
              <a:latin typeface="Calibri" pitchFamily="34" charset="0"/>
              <a:sym typeface="Wingdings" pitchFamily="2" charset="2"/>
            </a:endParaRPr>
          </a:p>
          <a:p>
            <a:pPr marL="914400" lvl="2" indent="0" eaLnBrk="1" hangingPunct="1">
              <a:buFontTx/>
              <a:buNone/>
              <a:defRPr/>
            </a:pPr>
            <a:endParaRPr lang="en-US" b="1" baseline="30000" dirty="0" smtClean="0">
              <a:solidFill>
                <a:schemeClr val="tx2"/>
              </a:solidFill>
              <a:latin typeface="Calibri" pitchFamily="34" charset="0"/>
              <a:sym typeface="Wingdings" pitchFamily="2" charset="2"/>
            </a:endParaRPr>
          </a:p>
          <a:p>
            <a:pPr marL="914400" lvl="2" indent="0" eaLnBrk="1" hangingPunct="1">
              <a:buFontTx/>
              <a:buNone/>
              <a:defRPr/>
            </a:pPr>
            <a:endParaRPr lang="en-US" b="1" baseline="30000" dirty="0" smtClean="0">
              <a:solidFill>
                <a:schemeClr val="tx2"/>
              </a:solidFill>
              <a:latin typeface="Calibri" pitchFamily="34" charset="0"/>
              <a:sym typeface="Wingdings" pitchFamily="2" charset="2"/>
            </a:endParaRPr>
          </a:p>
          <a:p>
            <a:pPr lvl="2" eaLnBrk="1" hangingPunct="1">
              <a:defRPr/>
            </a:pPr>
            <a:endParaRPr lang="en-US" sz="2000" baseline="30000" dirty="0" smtClean="0">
              <a:solidFill>
                <a:schemeClr val="tx2"/>
              </a:solidFill>
              <a:latin typeface="Calibri" pitchFamily="34" charset="0"/>
              <a:sym typeface="Wingdings" pitchFamily="2" charset="2"/>
            </a:endParaRPr>
          </a:p>
          <a:p>
            <a:pPr lvl="2" eaLnBrk="1" hangingPunct="1">
              <a:defRPr/>
            </a:pPr>
            <a:endParaRPr lang="en-US" sz="2000"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Combinatorics</a:t>
            </a:r>
          </a:p>
        </p:txBody>
      </p:sp>
      <p:sp>
        <p:nvSpPr>
          <p:cNvPr id="62467"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sym typeface="Wingdings" pitchFamily="2" charset="2"/>
              </a:rPr>
              <a:t>Combinatorics</a:t>
            </a:r>
          </a:p>
          <a:p>
            <a:pPr lvl="3" eaLnBrk="1" hangingPunct="1">
              <a:defRPr/>
            </a:pPr>
            <a:r>
              <a:rPr lang="en-US" sz="1600" b="1" dirty="0" smtClean="0">
                <a:solidFill>
                  <a:schemeClr val="tx2"/>
                </a:solidFill>
                <a:latin typeface="Calibri" pitchFamily="34" charset="0"/>
                <a:sym typeface="Wingdings" pitchFamily="2" charset="2"/>
              </a:rPr>
              <a:t>Permutation formula: </a:t>
            </a:r>
            <a:r>
              <a:rPr lang="en-US" sz="1600" b="1" u="sng" dirty="0" smtClean="0">
                <a:solidFill>
                  <a:schemeClr val="tx2"/>
                </a:solidFill>
                <a:latin typeface="Calibri" pitchFamily="34" charset="0"/>
                <a:sym typeface="Wingdings" pitchFamily="2" charset="2"/>
              </a:rPr>
              <a:t>n! / (n – r)!</a:t>
            </a:r>
          </a:p>
          <a:p>
            <a:pPr lvl="3" eaLnBrk="1" hangingPunct="1">
              <a:defRPr/>
            </a:pPr>
            <a:r>
              <a:rPr lang="en-US" sz="1600" b="1" dirty="0" smtClean="0">
                <a:solidFill>
                  <a:schemeClr val="tx2"/>
                </a:solidFill>
                <a:latin typeface="Calibri" pitchFamily="34" charset="0"/>
                <a:sym typeface="Wingdings" pitchFamily="2" charset="2"/>
              </a:rPr>
              <a:t>Combination formula: </a:t>
            </a:r>
            <a:r>
              <a:rPr lang="en-US" sz="1600" b="1" u="sng" dirty="0" smtClean="0">
                <a:solidFill>
                  <a:schemeClr val="tx2"/>
                </a:solidFill>
                <a:latin typeface="Calibri" pitchFamily="34" charset="0"/>
                <a:sym typeface="Wingdings" pitchFamily="2" charset="2"/>
              </a:rPr>
              <a:t>n! / (n-r)! r!</a:t>
            </a:r>
          </a:p>
          <a:p>
            <a:pPr lvl="2" eaLnBrk="1" hangingPunct="1">
              <a:defRPr/>
            </a:pPr>
            <a:r>
              <a:rPr lang="en-US" sz="2000" b="1" dirty="0" smtClean="0">
                <a:solidFill>
                  <a:schemeClr val="tx2"/>
                </a:solidFill>
                <a:latin typeface="Calibri" pitchFamily="34" charset="0"/>
                <a:sym typeface="Wingdings" pitchFamily="2" charset="2"/>
              </a:rPr>
              <a:t>Multiple arrangements</a:t>
            </a:r>
          </a:p>
          <a:p>
            <a:pPr lvl="3" eaLnBrk="1" hangingPunct="1">
              <a:defRPr/>
            </a:pPr>
            <a:r>
              <a:rPr lang="en-US" sz="1600" b="1" dirty="0" smtClean="0">
                <a:solidFill>
                  <a:schemeClr val="tx2"/>
                </a:solidFill>
                <a:latin typeface="Calibri" pitchFamily="34" charset="0"/>
                <a:sym typeface="Wingdings" pitchFamily="2" charset="2"/>
              </a:rPr>
              <a:t>In a group with 12 seniors and 11 juniors, you need to pick 3 seniors and 2 juniors. In how many different ways can you do that?</a:t>
            </a:r>
          </a:p>
          <a:p>
            <a:pPr lvl="3" eaLnBrk="1" hangingPunct="1">
              <a:defRPr/>
            </a:pPr>
            <a:r>
              <a:rPr lang="en-US" sz="1600" b="1" dirty="0" smtClean="0">
                <a:solidFill>
                  <a:schemeClr val="tx2"/>
                </a:solidFill>
                <a:latin typeface="Calibri" pitchFamily="34" charset="0"/>
                <a:sym typeface="Wingdings" pitchFamily="2" charset="2"/>
              </a:rPr>
              <a:t>For these problems, you have to calculate the arrangements separately and then multiply both.  Answer: 220 . 55 = 12,100</a:t>
            </a:r>
          </a:p>
          <a:p>
            <a:pPr lvl="2" eaLnBrk="1" hangingPunct="1">
              <a:defRPr/>
            </a:pPr>
            <a:r>
              <a:rPr lang="en-US" sz="2000" b="1" dirty="0" smtClean="0">
                <a:solidFill>
                  <a:schemeClr val="tx2"/>
                </a:solidFill>
                <a:latin typeface="Calibri" pitchFamily="34" charset="0"/>
                <a:sym typeface="Wingdings" pitchFamily="2" charset="2"/>
              </a:rPr>
              <a:t>Arrangements with constraints</a:t>
            </a:r>
          </a:p>
          <a:p>
            <a:pPr lvl="3" eaLnBrk="1" hangingPunct="1">
              <a:defRPr/>
            </a:pPr>
            <a:r>
              <a:rPr lang="en-US" sz="1600" b="1" dirty="0" smtClean="0">
                <a:solidFill>
                  <a:schemeClr val="tx2"/>
                </a:solidFill>
                <a:latin typeface="Calibri" pitchFamily="34" charset="0"/>
                <a:sym typeface="Wingdings" pitchFamily="2" charset="2"/>
              </a:rPr>
              <a:t>When the problem presents you a constraint, such like “Jan won’t sit next to Marcia”, </a:t>
            </a:r>
            <a:r>
              <a:rPr lang="en-US" sz="1600" b="1" u="sng" dirty="0" smtClean="0">
                <a:solidFill>
                  <a:schemeClr val="tx2"/>
                </a:solidFill>
                <a:latin typeface="Calibri" pitchFamily="34" charset="0"/>
                <a:sym typeface="Wingdings" pitchFamily="2" charset="2"/>
              </a:rPr>
              <a:t>you should first calculate the arrangement without considering the constraint</a:t>
            </a:r>
            <a:r>
              <a:rPr lang="en-US" sz="1600" b="1" dirty="0" smtClean="0">
                <a:solidFill>
                  <a:schemeClr val="tx2"/>
                </a:solidFill>
                <a:latin typeface="Calibri" pitchFamily="34" charset="0"/>
                <a:sym typeface="Wingdings" pitchFamily="2" charset="2"/>
              </a:rPr>
              <a:t> and then using a method for the constraint.</a:t>
            </a:r>
          </a:p>
          <a:p>
            <a:pPr lvl="3" eaLnBrk="1" hangingPunct="1">
              <a:defRPr/>
            </a:pPr>
            <a:r>
              <a:rPr lang="en-US" sz="1600" dirty="0" smtClean="0">
                <a:solidFill>
                  <a:schemeClr val="tx2"/>
                </a:solidFill>
                <a:latin typeface="Calibri" pitchFamily="34" charset="0"/>
                <a:sym typeface="Wingdings" pitchFamily="2" charset="2"/>
              </a:rPr>
              <a:t>Example 1: Greg, Mary, Pete, Jan, Bob and Cindy are to sit in 6 adjacent seats, but Mary and Jan won’t sit next to each other. How many combinations?</a:t>
            </a:r>
          </a:p>
          <a:p>
            <a:pPr lvl="3" eaLnBrk="1" hangingPunct="1">
              <a:defRPr/>
            </a:pPr>
            <a:r>
              <a:rPr lang="en-US" sz="1600" b="1" dirty="0" smtClean="0">
                <a:solidFill>
                  <a:schemeClr val="tx2"/>
                </a:solidFill>
                <a:latin typeface="Calibri" pitchFamily="34" charset="0"/>
                <a:sym typeface="Wingdings" pitchFamily="2" charset="2"/>
              </a:rPr>
              <a:t>Without the constraint, you have 6!, which is 720. Now, use the </a:t>
            </a:r>
            <a:r>
              <a:rPr lang="en-US" sz="1600" b="1" u="sng" dirty="0" smtClean="0">
                <a:solidFill>
                  <a:schemeClr val="tx2"/>
                </a:solidFill>
                <a:latin typeface="Calibri" pitchFamily="34" charset="0"/>
                <a:sym typeface="Wingdings" pitchFamily="2" charset="2"/>
              </a:rPr>
              <a:t>glue method:</a:t>
            </a:r>
            <a:r>
              <a:rPr lang="en-US" sz="1600" b="1" dirty="0" smtClean="0">
                <a:solidFill>
                  <a:schemeClr val="tx2"/>
                </a:solidFill>
                <a:latin typeface="Calibri" pitchFamily="34" charset="0"/>
                <a:sym typeface="Wingdings" pitchFamily="2" charset="2"/>
              </a:rPr>
              <a:t> consider that an and Marcia are one person. The combination would then be 5!, which is 120. You have to multiply this by 2, as Marcia could sit next to Jan OR Jan could sit next to Marcia. So, the number of total restrictions is 120 . 2 = 240, and the number of combs is 720 – 240 = 480</a:t>
            </a:r>
          </a:p>
          <a:p>
            <a:pPr lvl="3" eaLnBrk="1" hangingPunct="1">
              <a:defRPr/>
            </a:pPr>
            <a:endParaRPr lang="en-US" sz="1600" b="1" dirty="0" smtClean="0">
              <a:solidFill>
                <a:schemeClr val="tx2"/>
              </a:solidFill>
              <a:latin typeface="Calibri" pitchFamily="34" charset="0"/>
              <a:sym typeface="Wingdings" pitchFamily="2" charset="2"/>
            </a:endParaRPr>
          </a:p>
          <a:p>
            <a:pPr lvl="3" eaLnBrk="1" hangingPunct="1">
              <a:defRPr/>
            </a:pPr>
            <a:endParaRPr lang="en-US" sz="1600" b="1" dirty="0" smtClean="0">
              <a:solidFill>
                <a:schemeClr val="tx2"/>
              </a:solidFill>
              <a:latin typeface="Calibri" pitchFamily="34" charset="0"/>
              <a:sym typeface="Wingdings" pitchFamily="2" charset="2"/>
            </a:endParaRPr>
          </a:p>
          <a:p>
            <a:pPr lvl="1" eaLnBrk="1" hangingPunct="1">
              <a:defRPr/>
            </a:pPr>
            <a:endParaRPr lang="en-US" sz="2400" b="1" dirty="0" smtClean="0">
              <a:solidFill>
                <a:schemeClr val="tx2"/>
              </a:solidFill>
              <a:latin typeface="Calibri" pitchFamily="34" charset="0"/>
              <a:sym typeface="Wingdings" pitchFamily="2" charset="2"/>
            </a:endParaRPr>
          </a:p>
          <a:p>
            <a:pPr marL="914400" lvl="2" indent="0" eaLnBrk="1" hangingPunct="1">
              <a:buFontTx/>
              <a:buNone/>
              <a:defRPr/>
            </a:pPr>
            <a:endParaRPr lang="en-US" b="1" baseline="30000" dirty="0" smtClean="0">
              <a:solidFill>
                <a:schemeClr val="tx2"/>
              </a:solidFill>
              <a:latin typeface="Calibri" pitchFamily="34" charset="0"/>
              <a:sym typeface="Wingdings" pitchFamily="2" charset="2"/>
            </a:endParaRPr>
          </a:p>
          <a:p>
            <a:pPr marL="914400" lvl="2" indent="0" eaLnBrk="1" hangingPunct="1">
              <a:buFontTx/>
              <a:buNone/>
              <a:defRPr/>
            </a:pPr>
            <a:endParaRPr lang="en-US" b="1" baseline="30000" dirty="0" smtClean="0">
              <a:solidFill>
                <a:schemeClr val="tx2"/>
              </a:solidFill>
              <a:latin typeface="Calibri" pitchFamily="34" charset="0"/>
              <a:sym typeface="Wingdings" pitchFamily="2" charset="2"/>
            </a:endParaRPr>
          </a:p>
          <a:p>
            <a:pPr lvl="2" eaLnBrk="1" hangingPunct="1">
              <a:defRPr/>
            </a:pPr>
            <a:endParaRPr lang="en-US" sz="2000" baseline="30000" dirty="0" smtClean="0">
              <a:solidFill>
                <a:schemeClr val="tx2"/>
              </a:solidFill>
              <a:latin typeface="Calibri" pitchFamily="34" charset="0"/>
              <a:sym typeface="Wingdings" pitchFamily="2" charset="2"/>
            </a:endParaRPr>
          </a:p>
          <a:p>
            <a:pPr lvl="2" eaLnBrk="1" hangingPunct="1">
              <a:defRPr/>
            </a:pPr>
            <a:endParaRPr lang="en-US" sz="2000"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–Combinatorics</a:t>
            </a:r>
          </a:p>
        </p:txBody>
      </p:sp>
      <p:sp>
        <p:nvSpPr>
          <p:cNvPr id="62467" name="Rectangle 3"/>
          <p:cNvSpPr>
            <a:spLocks noGrp="1" noChangeArrowheads="1"/>
          </p:cNvSpPr>
          <p:nvPr>
            <p:ph type="body" idx="1"/>
          </p:nvPr>
        </p:nvSpPr>
        <p:spPr>
          <a:xfrm>
            <a:off x="228600" y="1143000"/>
            <a:ext cx="8305800" cy="5257800"/>
          </a:xfrm>
        </p:spPr>
        <p:txBody>
          <a:bodyPr/>
          <a:lstStyle/>
          <a:p>
            <a:pPr lvl="2" eaLnBrk="1" hangingPunct="1">
              <a:defRPr/>
            </a:pPr>
            <a:r>
              <a:rPr lang="en-US" sz="2000" b="1" dirty="0" smtClean="0">
                <a:solidFill>
                  <a:schemeClr val="tx2"/>
                </a:solidFill>
                <a:latin typeface="Calibri" pitchFamily="34" charset="0"/>
                <a:sym typeface="Wingdings" pitchFamily="2" charset="2"/>
              </a:rPr>
              <a:t>Arrangements with constraints</a:t>
            </a:r>
          </a:p>
          <a:p>
            <a:pPr lvl="3" eaLnBrk="1" hangingPunct="1">
              <a:defRPr/>
            </a:pPr>
            <a:r>
              <a:rPr lang="en-US" sz="1600" b="1" dirty="0" smtClean="0">
                <a:solidFill>
                  <a:schemeClr val="tx2"/>
                </a:solidFill>
                <a:latin typeface="Calibri" pitchFamily="34" charset="0"/>
                <a:sym typeface="Wingdings" pitchFamily="2" charset="2"/>
              </a:rPr>
              <a:t>Example 2: Gnomes and Dwarfs</a:t>
            </a:r>
          </a:p>
          <a:p>
            <a:pPr lvl="3" eaLnBrk="1" hangingPunct="1">
              <a:defRPr/>
            </a:pPr>
            <a:r>
              <a:rPr lang="en-US" sz="1600" b="1" dirty="0" smtClean="0">
                <a:solidFill>
                  <a:schemeClr val="tx2"/>
                </a:solidFill>
                <a:latin typeface="Calibri" pitchFamily="34" charset="0"/>
                <a:sym typeface="Wingdings" pitchFamily="2" charset="2"/>
              </a:rPr>
              <a:t>Example 3</a:t>
            </a:r>
            <a:r>
              <a:rPr lang="en-US" sz="1600" dirty="0" smtClean="0">
                <a:solidFill>
                  <a:schemeClr val="tx2"/>
                </a:solidFill>
                <a:latin typeface="Calibri" pitchFamily="34" charset="0"/>
                <a:sym typeface="Wingdings" pitchFamily="2" charset="2"/>
              </a:rPr>
              <a:t>: Six friends are to sit in a line, but Joey doesn’t want to sit behind Paul. What is the total number of possibilities for this to happen?</a:t>
            </a:r>
          </a:p>
          <a:p>
            <a:pPr lvl="3" eaLnBrk="1" hangingPunct="1">
              <a:defRPr/>
            </a:pPr>
            <a:r>
              <a:rPr lang="en-US" sz="1600" b="1" dirty="0" smtClean="0">
                <a:solidFill>
                  <a:schemeClr val="tx2"/>
                </a:solidFill>
                <a:latin typeface="Calibri" pitchFamily="34" charset="0"/>
                <a:sym typeface="Wingdings" pitchFamily="2" charset="2"/>
              </a:rPr>
              <a:t>The total number of arrangements is 6!, which is 720. Now, you have to realize that Joey would be sitting behind Paul </a:t>
            </a:r>
            <a:r>
              <a:rPr lang="en-US" sz="1600" b="1" u="sng" dirty="0" smtClean="0">
                <a:solidFill>
                  <a:schemeClr val="tx2"/>
                </a:solidFill>
                <a:latin typeface="Calibri" pitchFamily="34" charset="0"/>
                <a:sym typeface="Wingdings" pitchFamily="2" charset="2"/>
              </a:rPr>
              <a:t>in half of the possibilities.</a:t>
            </a:r>
            <a:r>
              <a:rPr lang="en-US" sz="1600" b="1" dirty="0" smtClean="0">
                <a:solidFill>
                  <a:schemeClr val="tx2"/>
                </a:solidFill>
                <a:latin typeface="Calibri" pitchFamily="34" charset="0"/>
                <a:sym typeface="Wingdings" pitchFamily="2" charset="2"/>
              </a:rPr>
              <a:t> This would happen with any friend, as half of the combinations would have one of them sitting behind, and the other combination would have him sitting in front. So, the answer is 360, as half of the combinations is restricted.</a:t>
            </a:r>
          </a:p>
          <a:p>
            <a:pPr lvl="2" eaLnBrk="1" hangingPunct="1">
              <a:defRPr/>
            </a:pPr>
            <a:endParaRPr lang="en-US" sz="2000" b="1" u="sng" dirty="0" smtClean="0">
              <a:solidFill>
                <a:schemeClr val="tx2"/>
              </a:solidFill>
              <a:latin typeface="Calibri" pitchFamily="34" charset="0"/>
              <a:sym typeface="Wingdings" pitchFamily="2" charset="2"/>
            </a:endParaRPr>
          </a:p>
          <a:p>
            <a:pPr lvl="3" eaLnBrk="1" hangingPunct="1">
              <a:defRPr/>
            </a:pPr>
            <a:endParaRPr lang="en-US" sz="1600" b="1" dirty="0" smtClean="0">
              <a:solidFill>
                <a:schemeClr val="tx2"/>
              </a:solidFill>
              <a:latin typeface="Calibri" pitchFamily="34" charset="0"/>
              <a:sym typeface="Wingdings" pitchFamily="2" charset="2"/>
            </a:endParaRPr>
          </a:p>
          <a:p>
            <a:pPr lvl="1" eaLnBrk="1" hangingPunct="1">
              <a:defRPr/>
            </a:pPr>
            <a:endParaRPr lang="en-US" sz="2400" b="1" dirty="0" smtClean="0">
              <a:solidFill>
                <a:schemeClr val="tx2"/>
              </a:solidFill>
              <a:latin typeface="Calibri" pitchFamily="34" charset="0"/>
              <a:sym typeface="Wingdings" pitchFamily="2" charset="2"/>
            </a:endParaRPr>
          </a:p>
          <a:p>
            <a:pPr marL="914400" lvl="2" indent="0" eaLnBrk="1" hangingPunct="1">
              <a:buFontTx/>
              <a:buNone/>
              <a:defRPr/>
            </a:pPr>
            <a:endParaRPr lang="en-US" b="1" baseline="30000" dirty="0" smtClean="0">
              <a:solidFill>
                <a:schemeClr val="tx2"/>
              </a:solidFill>
              <a:latin typeface="Calibri" pitchFamily="34" charset="0"/>
              <a:sym typeface="Wingdings" pitchFamily="2" charset="2"/>
            </a:endParaRPr>
          </a:p>
          <a:p>
            <a:pPr marL="914400" lvl="2" indent="0" eaLnBrk="1" hangingPunct="1">
              <a:buFontTx/>
              <a:buNone/>
              <a:defRPr/>
            </a:pPr>
            <a:endParaRPr lang="en-US" b="1" baseline="30000" dirty="0" smtClean="0">
              <a:solidFill>
                <a:schemeClr val="tx2"/>
              </a:solidFill>
              <a:latin typeface="Calibri" pitchFamily="34" charset="0"/>
              <a:sym typeface="Wingdings" pitchFamily="2" charset="2"/>
            </a:endParaRPr>
          </a:p>
          <a:p>
            <a:pPr lvl="2" eaLnBrk="1" hangingPunct="1">
              <a:defRPr/>
            </a:pPr>
            <a:endParaRPr lang="en-US" sz="2000" baseline="30000" dirty="0" smtClean="0">
              <a:solidFill>
                <a:schemeClr val="tx2"/>
              </a:solidFill>
              <a:latin typeface="Calibri" pitchFamily="34" charset="0"/>
              <a:sym typeface="Wingdings" pitchFamily="2" charset="2"/>
            </a:endParaRPr>
          </a:p>
          <a:p>
            <a:pPr lvl="2" eaLnBrk="1" hangingPunct="1">
              <a:defRPr/>
            </a:pPr>
            <a:endParaRPr lang="en-US" sz="2000"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Probability</a:t>
            </a:r>
          </a:p>
        </p:txBody>
      </p:sp>
      <p:sp>
        <p:nvSpPr>
          <p:cNvPr id="62467"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sym typeface="Wingdings" pitchFamily="2" charset="2"/>
              </a:rPr>
              <a:t>Probability</a:t>
            </a:r>
          </a:p>
          <a:p>
            <a:pPr lvl="2" eaLnBrk="1" hangingPunct="1">
              <a:defRPr/>
            </a:pPr>
            <a:r>
              <a:rPr lang="en-US" sz="2000" b="1" u="sng" dirty="0" smtClean="0">
                <a:solidFill>
                  <a:schemeClr val="tx2"/>
                </a:solidFill>
                <a:latin typeface="Calibri" pitchFamily="34" charset="0"/>
                <a:sym typeface="Wingdings" pitchFamily="2" charset="2"/>
              </a:rPr>
              <a:t>Probability = Nº of desired results / Nº of possible outcomes</a:t>
            </a:r>
          </a:p>
          <a:p>
            <a:pPr lvl="2" eaLnBrk="1" hangingPunct="1">
              <a:defRPr/>
            </a:pPr>
            <a:r>
              <a:rPr lang="en-US" sz="2000" b="1" dirty="0" smtClean="0">
                <a:solidFill>
                  <a:schemeClr val="tx2"/>
                </a:solidFill>
                <a:latin typeface="Calibri" pitchFamily="34" charset="0"/>
                <a:sym typeface="Wingdings" pitchFamily="2" charset="2"/>
              </a:rPr>
              <a:t>More than one event: “and” </a:t>
            </a:r>
            <a:r>
              <a:rPr lang="en-US" sz="2000" b="1" dirty="0" err="1" smtClean="0">
                <a:solidFill>
                  <a:schemeClr val="tx2"/>
                </a:solidFill>
                <a:latin typeface="Calibri" pitchFamily="34" charset="0"/>
                <a:sym typeface="Wingdings" pitchFamily="2" charset="2"/>
              </a:rPr>
              <a:t>vs</a:t>
            </a:r>
            <a:r>
              <a:rPr lang="en-US" sz="2000" b="1" dirty="0" smtClean="0">
                <a:solidFill>
                  <a:schemeClr val="tx2"/>
                </a:solidFill>
                <a:latin typeface="Calibri" pitchFamily="34" charset="0"/>
                <a:sym typeface="Wingdings" pitchFamily="2" charset="2"/>
              </a:rPr>
              <a:t> “or”</a:t>
            </a:r>
          </a:p>
          <a:p>
            <a:pPr lvl="3" eaLnBrk="1" hangingPunct="1">
              <a:defRPr/>
            </a:pPr>
            <a:r>
              <a:rPr lang="en-US" sz="1600" b="1" dirty="0" smtClean="0">
                <a:solidFill>
                  <a:schemeClr val="tx2"/>
                </a:solidFill>
                <a:latin typeface="Calibri" pitchFamily="34" charset="0"/>
                <a:sym typeface="Wingdings" pitchFamily="2" charset="2"/>
              </a:rPr>
              <a:t>And means </a:t>
            </a:r>
            <a:r>
              <a:rPr lang="en-US" sz="1600" b="1" u="sng" dirty="0" smtClean="0">
                <a:solidFill>
                  <a:schemeClr val="tx2"/>
                </a:solidFill>
                <a:latin typeface="Calibri" pitchFamily="34" charset="0"/>
                <a:sym typeface="Wingdings" pitchFamily="2" charset="2"/>
              </a:rPr>
              <a:t>multiply probabilities</a:t>
            </a:r>
            <a:r>
              <a:rPr lang="en-US" sz="1600" b="1" dirty="0" smtClean="0">
                <a:solidFill>
                  <a:schemeClr val="tx2"/>
                </a:solidFill>
                <a:latin typeface="Calibri" pitchFamily="34" charset="0"/>
                <a:sym typeface="Wingdings" pitchFamily="2" charset="2"/>
              </a:rPr>
              <a:t>. Or means </a:t>
            </a:r>
            <a:r>
              <a:rPr lang="en-US" sz="1600" b="1" u="sng" dirty="0" smtClean="0">
                <a:solidFill>
                  <a:schemeClr val="tx2"/>
                </a:solidFill>
                <a:latin typeface="Calibri" pitchFamily="34" charset="0"/>
                <a:sym typeface="Wingdings" pitchFamily="2" charset="2"/>
              </a:rPr>
              <a:t>sum probabilities.</a:t>
            </a:r>
            <a:endParaRPr lang="en-US" sz="1600" b="1" dirty="0" smtClean="0">
              <a:solidFill>
                <a:schemeClr val="tx2"/>
              </a:solidFill>
              <a:latin typeface="Calibri" pitchFamily="34" charset="0"/>
              <a:sym typeface="Wingdings" pitchFamily="2" charset="2"/>
            </a:endParaRPr>
          </a:p>
          <a:p>
            <a:pPr lvl="3" eaLnBrk="1" hangingPunct="1">
              <a:defRPr/>
            </a:pPr>
            <a:r>
              <a:rPr lang="en-US" sz="1600" b="1" dirty="0" smtClean="0">
                <a:solidFill>
                  <a:schemeClr val="tx2"/>
                </a:solidFill>
                <a:latin typeface="Calibri" pitchFamily="34" charset="0"/>
                <a:sym typeface="Wingdings" pitchFamily="2" charset="2"/>
              </a:rPr>
              <a:t>Example: Molly needs to roll a 1 in a die and she has 3 tries. What is the probability that she will succeed?</a:t>
            </a:r>
          </a:p>
          <a:p>
            <a:pPr lvl="3" eaLnBrk="1" hangingPunct="1">
              <a:defRPr/>
            </a:pPr>
            <a:r>
              <a:rPr lang="en-US" sz="1600" b="1" dirty="0" smtClean="0">
                <a:solidFill>
                  <a:schemeClr val="tx2"/>
                </a:solidFill>
                <a:latin typeface="Calibri" pitchFamily="34" charset="0"/>
                <a:sym typeface="Wingdings" pitchFamily="2" charset="2"/>
              </a:rPr>
              <a:t>Probability to roll a 1 at the first try: 1/6</a:t>
            </a:r>
          </a:p>
          <a:p>
            <a:pPr lvl="3" eaLnBrk="1" hangingPunct="1">
              <a:defRPr/>
            </a:pPr>
            <a:r>
              <a:rPr lang="en-US" sz="1600" b="1" dirty="0" smtClean="0">
                <a:solidFill>
                  <a:schemeClr val="tx2"/>
                </a:solidFill>
                <a:latin typeface="Calibri" pitchFamily="34" charset="0"/>
                <a:sym typeface="Wingdings" pitchFamily="2" charset="2"/>
              </a:rPr>
              <a:t>Probability to roll a 1 at the second try: 5/6 * 1/6 = 5/36</a:t>
            </a:r>
          </a:p>
          <a:p>
            <a:pPr lvl="3" eaLnBrk="1" hangingPunct="1">
              <a:defRPr/>
            </a:pPr>
            <a:r>
              <a:rPr lang="en-US" sz="1600" b="1" dirty="0" smtClean="0">
                <a:solidFill>
                  <a:schemeClr val="tx2"/>
                </a:solidFill>
                <a:latin typeface="Calibri" pitchFamily="34" charset="0"/>
                <a:sym typeface="Wingdings" pitchFamily="2" charset="2"/>
              </a:rPr>
              <a:t>Probability to roll a 1 at the third try: 5/6 * 5/6 * 1/6 = 25/216</a:t>
            </a:r>
          </a:p>
          <a:p>
            <a:pPr lvl="3" eaLnBrk="1" hangingPunct="1">
              <a:defRPr/>
            </a:pPr>
            <a:r>
              <a:rPr lang="en-US" sz="1600" b="1" dirty="0" smtClean="0">
                <a:solidFill>
                  <a:schemeClr val="tx2"/>
                </a:solidFill>
                <a:latin typeface="Calibri" pitchFamily="34" charset="0"/>
                <a:sym typeface="Wingdings" pitchFamily="2" charset="2"/>
              </a:rPr>
              <a:t>Since she can succeed with one OR two OR three tries, we sum it: 91/216</a:t>
            </a:r>
          </a:p>
          <a:p>
            <a:pPr lvl="2" eaLnBrk="1" hangingPunct="1">
              <a:defRPr/>
            </a:pPr>
            <a:r>
              <a:rPr lang="en-US" sz="2000" b="1" dirty="0" smtClean="0">
                <a:solidFill>
                  <a:schemeClr val="tx2"/>
                </a:solidFill>
                <a:latin typeface="Calibri" pitchFamily="34" charset="0"/>
                <a:sym typeface="Wingdings" pitchFamily="2" charset="2"/>
              </a:rPr>
              <a:t>When you have an OR problem where events cannot happen together, just add the probabilities (as above). When the events </a:t>
            </a:r>
            <a:r>
              <a:rPr lang="en-US" sz="2000" b="1" u="sng" dirty="0" smtClean="0">
                <a:solidFill>
                  <a:schemeClr val="tx2"/>
                </a:solidFill>
                <a:latin typeface="Calibri" pitchFamily="34" charset="0"/>
                <a:sym typeface="Wingdings" pitchFamily="2" charset="2"/>
              </a:rPr>
              <a:t>can</a:t>
            </a:r>
            <a:r>
              <a:rPr lang="en-US" sz="2000" b="1" dirty="0" smtClean="0">
                <a:solidFill>
                  <a:schemeClr val="tx2"/>
                </a:solidFill>
                <a:latin typeface="Calibri" pitchFamily="34" charset="0"/>
                <a:sym typeface="Wingdings" pitchFamily="2" charset="2"/>
              </a:rPr>
              <a:t> happen together, use the formula: </a:t>
            </a:r>
            <a:r>
              <a:rPr lang="en-US" sz="2000" b="1" u="sng" dirty="0" smtClean="0">
                <a:solidFill>
                  <a:schemeClr val="tx2"/>
                </a:solidFill>
                <a:latin typeface="Calibri" pitchFamily="34" charset="0"/>
                <a:sym typeface="Wingdings" pitchFamily="2" charset="2"/>
              </a:rPr>
              <a:t>P(a or b) = P(a) + P(b) – P(a AND b)</a:t>
            </a:r>
          </a:p>
          <a:p>
            <a:pPr lvl="3" eaLnBrk="1" hangingPunct="1">
              <a:defRPr/>
            </a:pPr>
            <a:r>
              <a:rPr lang="en-US" sz="1600" b="1" dirty="0" smtClean="0">
                <a:solidFill>
                  <a:schemeClr val="tx2"/>
                </a:solidFill>
                <a:latin typeface="Calibri" pitchFamily="34" charset="0"/>
                <a:sym typeface="Wingdings" pitchFamily="2" charset="2"/>
              </a:rPr>
              <a:t>Example: What is the probability of getting either a 3 in a die or a head in a coin?</a:t>
            </a:r>
          </a:p>
          <a:p>
            <a:pPr lvl="3" eaLnBrk="1" hangingPunct="1">
              <a:defRPr/>
            </a:pPr>
            <a:r>
              <a:rPr lang="en-US" sz="1600" b="1" u="sng" dirty="0" smtClean="0">
                <a:solidFill>
                  <a:schemeClr val="tx2"/>
                </a:solidFill>
                <a:latin typeface="Calibri" pitchFamily="34" charset="0"/>
                <a:sym typeface="Wingdings" pitchFamily="2" charset="2"/>
              </a:rPr>
              <a:t>P(a) = 1/6. P(b) = 1/2. P(a AND b) = 1/12. P(a or b) = 1/6 + 1/2 – 1/12 = 7/12</a:t>
            </a:r>
          </a:p>
          <a:p>
            <a:pPr lvl="2" eaLnBrk="1" hangingPunct="1">
              <a:defRPr/>
            </a:pPr>
            <a:endParaRPr lang="en-US" b="1" dirty="0" smtClean="0">
              <a:solidFill>
                <a:schemeClr val="tx2"/>
              </a:solidFill>
              <a:latin typeface="Calibri" pitchFamily="34" charset="0"/>
              <a:sym typeface="Wingdings" pitchFamily="2" charset="2"/>
            </a:endParaRPr>
          </a:p>
          <a:p>
            <a:pPr lvl="1" eaLnBrk="1" hangingPunct="1">
              <a:defRPr/>
            </a:pPr>
            <a:endParaRPr lang="en-US" sz="2400" b="1" dirty="0" smtClean="0">
              <a:solidFill>
                <a:schemeClr val="tx2"/>
              </a:solidFill>
              <a:latin typeface="Calibri" pitchFamily="34" charset="0"/>
              <a:sym typeface="Wingdings" pitchFamily="2" charset="2"/>
            </a:endParaRPr>
          </a:p>
          <a:p>
            <a:pPr marL="914400" lvl="2" indent="0" eaLnBrk="1" hangingPunct="1">
              <a:buFontTx/>
              <a:buNone/>
              <a:defRPr/>
            </a:pPr>
            <a:endParaRPr lang="en-US" b="1" baseline="30000" dirty="0" smtClean="0">
              <a:solidFill>
                <a:schemeClr val="tx2"/>
              </a:solidFill>
              <a:latin typeface="Calibri" pitchFamily="34" charset="0"/>
              <a:sym typeface="Wingdings" pitchFamily="2" charset="2"/>
            </a:endParaRPr>
          </a:p>
          <a:p>
            <a:pPr marL="914400" lvl="2" indent="0" eaLnBrk="1" hangingPunct="1">
              <a:buFontTx/>
              <a:buNone/>
              <a:defRPr/>
            </a:pPr>
            <a:endParaRPr lang="en-US" b="1" baseline="30000" dirty="0" smtClean="0">
              <a:solidFill>
                <a:schemeClr val="tx2"/>
              </a:solidFill>
              <a:latin typeface="Calibri" pitchFamily="34" charset="0"/>
              <a:sym typeface="Wingdings" pitchFamily="2" charset="2"/>
            </a:endParaRPr>
          </a:p>
          <a:p>
            <a:pPr lvl="2" eaLnBrk="1" hangingPunct="1">
              <a:defRPr/>
            </a:pPr>
            <a:endParaRPr lang="en-US" sz="2000" baseline="30000" dirty="0" smtClean="0">
              <a:solidFill>
                <a:schemeClr val="tx2"/>
              </a:solidFill>
              <a:latin typeface="Calibri" pitchFamily="34" charset="0"/>
              <a:sym typeface="Wingdings" pitchFamily="2" charset="2"/>
            </a:endParaRPr>
          </a:p>
          <a:p>
            <a:pPr lvl="2" eaLnBrk="1" hangingPunct="1">
              <a:defRPr/>
            </a:pPr>
            <a:endParaRPr lang="en-US" sz="2000"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Probability</a:t>
            </a:r>
          </a:p>
        </p:txBody>
      </p:sp>
      <p:sp>
        <p:nvSpPr>
          <p:cNvPr id="62467"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sym typeface="Wingdings" pitchFamily="2" charset="2"/>
              </a:rPr>
              <a:t>Probability</a:t>
            </a:r>
          </a:p>
          <a:p>
            <a:pPr lvl="2" eaLnBrk="1" hangingPunct="1">
              <a:defRPr/>
            </a:pPr>
            <a:r>
              <a:rPr lang="en-US" sz="2000" b="1" dirty="0" smtClean="0">
                <a:solidFill>
                  <a:schemeClr val="tx2"/>
                </a:solidFill>
                <a:latin typeface="Calibri" pitchFamily="34" charset="0"/>
                <a:sym typeface="Wingdings" pitchFamily="2" charset="2"/>
              </a:rPr>
              <a:t>The 1 – x probability trick</a:t>
            </a:r>
          </a:p>
          <a:p>
            <a:pPr lvl="3" eaLnBrk="1" hangingPunct="1">
              <a:defRPr/>
            </a:pPr>
            <a:r>
              <a:rPr lang="en-US" sz="1600" b="1" dirty="0" smtClean="0">
                <a:solidFill>
                  <a:schemeClr val="tx2"/>
                </a:solidFill>
                <a:latin typeface="Calibri" pitchFamily="34" charset="0"/>
                <a:sym typeface="Wingdings" pitchFamily="2" charset="2"/>
              </a:rPr>
              <a:t>If on a GMAT problem it’s too complicated to calculate “success”, you can calculate the probability that success does not happen. The probability of success will be 1 – x, where x is the failure probability.</a:t>
            </a:r>
          </a:p>
          <a:p>
            <a:pPr lvl="2" eaLnBrk="1" hangingPunct="1">
              <a:defRPr/>
            </a:pPr>
            <a:r>
              <a:rPr lang="en-US" sz="2000" b="1" dirty="0" smtClean="0">
                <a:solidFill>
                  <a:schemeClr val="tx2"/>
                </a:solidFill>
                <a:latin typeface="Calibri" pitchFamily="34" charset="0"/>
                <a:sym typeface="Wingdings" pitchFamily="2" charset="2"/>
              </a:rPr>
              <a:t>The domino effect (actions that affect the next probability)</a:t>
            </a:r>
          </a:p>
          <a:p>
            <a:pPr lvl="3" eaLnBrk="1" hangingPunct="1">
              <a:defRPr/>
            </a:pPr>
            <a:r>
              <a:rPr lang="en-US" sz="1600" b="1" dirty="0" smtClean="0">
                <a:solidFill>
                  <a:schemeClr val="tx2"/>
                </a:solidFill>
                <a:latin typeface="Calibri" pitchFamily="34" charset="0"/>
                <a:sym typeface="Wingdings" pitchFamily="2" charset="2"/>
              </a:rPr>
              <a:t>In a box with 10 blocks (3 are red) what is the probability of picking a red block on </a:t>
            </a:r>
            <a:r>
              <a:rPr lang="en-US" sz="1600" b="1" u="sng" dirty="0" smtClean="0">
                <a:solidFill>
                  <a:schemeClr val="tx2"/>
                </a:solidFill>
                <a:latin typeface="Calibri" pitchFamily="34" charset="0"/>
                <a:sym typeface="Wingdings" pitchFamily="2" charset="2"/>
              </a:rPr>
              <a:t>each</a:t>
            </a:r>
            <a:r>
              <a:rPr lang="en-US" sz="1600" b="1" dirty="0" smtClean="0">
                <a:solidFill>
                  <a:schemeClr val="tx2"/>
                </a:solidFill>
                <a:latin typeface="Calibri" pitchFamily="34" charset="0"/>
                <a:sym typeface="Wingdings" pitchFamily="2" charset="2"/>
              </a:rPr>
              <a:t> of your first 2 tries if you discard a block after picking it?</a:t>
            </a:r>
          </a:p>
          <a:p>
            <a:pPr lvl="3" eaLnBrk="1" hangingPunct="1">
              <a:defRPr/>
            </a:pPr>
            <a:r>
              <a:rPr lang="en-US" sz="1600" b="1" dirty="0" smtClean="0">
                <a:solidFill>
                  <a:schemeClr val="tx2"/>
                </a:solidFill>
                <a:latin typeface="Calibri" pitchFamily="34" charset="0"/>
                <a:sym typeface="Wingdings" pitchFamily="2" charset="2"/>
              </a:rPr>
              <a:t>Answer: 3/10 . 2/9 = 6/90 = 1/15</a:t>
            </a:r>
          </a:p>
          <a:p>
            <a:pPr lvl="2" eaLnBrk="1" hangingPunct="1">
              <a:defRPr/>
            </a:pPr>
            <a:r>
              <a:rPr lang="en-US" sz="2000" b="1" dirty="0" smtClean="0">
                <a:solidFill>
                  <a:schemeClr val="tx2"/>
                </a:solidFill>
                <a:latin typeface="Calibri" pitchFamily="34" charset="0"/>
                <a:sym typeface="Wingdings" pitchFamily="2" charset="2"/>
              </a:rPr>
              <a:t>Probability trees</a:t>
            </a:r>
          </a:p>
          <a:p>
            <a:pPr lvl="3" eaLnBrk="1" hangingPunct="1">
              <a:defRPr/>
            </a:pPr>
            <a:r>
              <a:rPr lang="en-US" sz="1600" b="1" dirty="0" smtClean="0">
                <a:solidFill>
                  <a:schemeClr val="tx2"/>
                </a:solidFill>
                <a:latin typeface="Calibri" pitchFamily="34" charset="0"/>
                <a:sym typeface="Wingdings" pitchFamily="2" charset="2"/>
              </a:rPr>
              <a:t>Renee has a bag of 6 candies, 4 of which are sweet and 2 are sour. Jack picks two candies at random. What is the probability that he got exactly 1 sour?</a:t>
            </a:r>
          </a:p>
          <a:p>
            <a:pPr marL="1371600" lvl="3" indent="0" eaLnBrk="1" hangingPunct="1">
              <a:buFontTx/>
              <a:buNone/>
              <a:defRPr/>
            </a:pPr>
            <a:r>
              <a:rPr lang="en-US" sz="1600" b="1" dirty="0">
                <a:solidFill>
                  <a:schemeClr val="tx2"/>
                </a:solidFill>
                <a:latin typeface="Calibri" pitchFamily="34" charset="0"/>
                <a:sym typeface="Wingdings" pitchFamily="2" charset="2"/>
              </a:rPr>
              <a:t> </a:t>
            </a:r>
            <a:r>
              <a:rPr lang="en-US" sz="1600" b="1" dirty="0" smtClean="0">
                <a:solidFill>
                  <a:schemeClr val="tx2"/>
                </a:solidFill>
                <a:latin typeface="Calibri" pitchFamily="34" charset="0"/>
                <a:sym typeface="Wingdings" pitchFamily="2" charset="2"/>
              </a:rPr>
              <a:t>                                         Sour First                          Sour Second</a:t>
            </a:r>
          </a:p>
          <a:p>
            <a:pPr lvl="3" eaLnBrk="1" hangingPunct="1">
              <a:defRPr/>
            </a:pPr>
            <a:r>
              <a:rPr lang="en-US" sz="1600" b="1" dirty="0" smtClean="0">
                <a:solidFill>
                  <a:schemeClr val="tx2"/>
                </a:solidFill>
                <a:latin typeface="Calibri" pitchFamily="34" charset="0"/>
                <a:sym typeface="Wingdings" pitchFamily="2" charset="2"/>
              </a:rPr>
              <a:t>                                     </a:t>
            </a:r>
          </a:p>
          <a:p>
            <a:pPr marL="1828800" lvl="4" indent="0" eaLnBrk="1" hangingPunct="1">
              <a:buFontTx/>
              <a:buNone/>
              <a:defRPr/>
            </a:pPr>
            <a:r>
              <a:rPr lang="en-US" sz="1600" b="1" dirty="0" smtClean="0">
                <a:solidFill>
                  <a:schemeClr val="tx2"/>
                </a:solidFill>
                <a:latin typeface="Calibri" pitchFamily="34" charset="0"/>
                <a:sym typeface="Wingdings" pitchFamily="2" charset="2"/>
              </a:rPr>
              <a:t>                                                                             Sweet Second</a:t>
            </a:r>
          </a:p>
          <a:p>
            <a:pPr lvl="3" eaLnBrk="1" hangingPunct="1">
              <a:defRPr/>
            </a:pPr>
            <a:r>
              <a:rPr lang="en-US" sz="1600" b="1" dirty="0" smtClean="0">
                <a:solidFill>
                  <a:schemeClr val="tx2"/>
                </a:solidFill>
                <a:latin typeface="Calibri" pitchFamily="34" charset="0"/>
                <a:sym typeface="Wingdings" pitchFamily="2" charset="2"/>
              </a:rPr>
              <a:t>                                                                                                </a:t>
            </a:r>
          </a:p>
          <a:p>
            <a:pPr marL="914400" lvl="2" indent="0" eaLnBrk="1" hangingPunct="1">
              <a:buFontTx/>
              <a:buNone/>
              <a:defRPr/>
            </a:pPr>
            <a:r>
              <a:rPr lang="en-US" b="1" baseline="30000" dirty="0" smtClean="0">
                <a:solidFill>
                  <a:schemeClr val="tx2"/>
                </a:solidFill>
                <a:latin typeface="Calibri" pitchFamily="34" charset="0"/>
                <a:sym typeface="Wingdings" pitchFamily="2" charset="2"/>
              </a:rPr>
              <a:t>                                                                                                   Sour Second       </a:t>
            </a:r>
          </a:p>
          <a:p>
            <a:pPr marL="914400" lvl="2" indent="0" eaLnBrk="1" hangingPunct="1">
              <a:buFontTx/>
              <a:buNone/>
              <a:defRPr/>
            </a:pPr>
            <a:r>
              <a:rPr lang="en-US" b="1" baseline="30000" dirty="0" smtClean="0">
                <a:solidFill>
                  <a:schemeClr val="tx2"/>
                </a:solidFill>
                <a:latin typeface="Calibri" pitchFamily="34" charset="0"/>
                <a:sym typeface="Wingdings" pitchFamily="2" charset="2"/>
              </a:rPr>
              <a:t>                                                  Sweet First</a:t>
            </a:r>
          </a:p>
          <a:p>
            <a:pPr lvl="2" eaLnBrk="1" hangingPunct="1">
              <a:defRPr/>
            </a:pPr>
            <a:endParaRPr lang="en-US" sz="2000" baseline="30000" dirty="0" smtClean="0">
              <a:solidFill>
                <a:schemeClr val="tx2"/>
              </a:solidFill>
              <a:latin typeface="Calibri" pitchFamily="34" charset="0"/>
              <a:sym typeface="Wingdings" pitchFamily="2" charset="2"/>
            </a:endParaRPr>
          </a:p>
          <a:p>
            <a:pPr lvl="2" eaLnBrk="1" hangingPunct="1">
              <a:defRPr/>
            </a:pPr>
            <a:endParaRPr lang="en-US" sz="2000"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a:p>
            <a:pPr lvl="2" eaLnBrk="1" hangingPunct="1">
              <a:defRPr/>
            </a:pPr>
            <a:endParaRPr lang="en-US" sz="2000" b="1" dirty="0" smtClean="0">
              <a:solidFill>
                <a:schemeClr val="tx2"/>
              </a:solidFill>
              <a:latin typeface="Calibri" pitchFamily="34" charset="0"/>
            </a:endParaRPr>
          </a:p>
        </p:txBody>
      </p:sp>
      <p:graphicFrame>
        <p:nvGraphicFramePr>
          <p:cNvPr id="3" name="Diagrama 2"/>
          <p:cNvGraphicFramePr/>
          <p:nvPr/>
        </p:nvGraphicFramePr>
        <p:xfrm>
          <a:off x="1676400" y="4978400"/>
          <a:ext cx="4724400" cy="1346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Conector de seta reta 5"/>
          <p:cNvCxnSpPr/>
          <p:nvPr/>
        </p:nvCxnSpPr>
        <p:spPr>
          <a:xfrm flipH="1" flipV="1">
            <a:off x="5257800" y="5486400"/>
            <a:ext cx="381000" cy="381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Conector de seta reta 9"/>
          <p:cNvCxnSpPr/>
          <p:nvPr/>
        </p:nvCxnSpPr>
        <p:spPr>
          <a:xfrm flipH="1">
            <a:off x="5257800" y="5562600"/>
            <a:ext cx="381000" cy="2286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Conector de seta reta 13"/>
          <p:cNvCxnSpPr/>
          <p:nvPr/>
        </p:nvCxnSpPr>
        <p:spPr>
          <a:xfrm flipH="1">
            <a:off x="5210175" y="4991100"/>
            <a:ext cx="352425" cy="1143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Conector de seta reta 16"/>
          <p:cNvCxnSpPr/>
          <p:nvPr/>
        </p:nvCxnSpPr>
        <p:spPr>
          <a:xfrm flipH="1">
            <a:off x="5210175" y="6019800"/>
            <a:ext cx="504825" cy="1809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Probability and Statistics</a:t>
            </a:r>
          </a:p>
        </p:txBody>
      </p:sp>
      <p:sp>
        <p:nvSpPr>
          <p:cNvPr id="72707"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Probability trees</a:t>
            </a:r>
          </a:p>
          <a:p>
            <a:pPr lvl="3" eaLnBrk="1" hangingPunct="1"/>
            <a:r>
              <a:rPr lang="en-US" sz="1600" b="1" smtClean="0">
                <a:solidFill>
                  <a:schemeClr val="tx2"/>
                </a:solidFill>
                <a:latin typeface="Calibri" pitchFamily="34" charset="0"/>
                <a:sym typeface="Wingdings" pitchFamily="2" charset="2"/>
              </a:rPr>
              <a:t>The scenarios that interest us are: Sour first and sweet second (2/6 * 4/5 = 8/30) and Sweet First and Sour second (4/6 * 2/5 = 8/30). The probability of getting exactly one sour candy by picking 2 candies is: 8/30 + 8/30 = 16/30</a:t>
            </a:r>
          </a:p>
          <a:p>
            <a:pPr lvl="1" eaLnBrk="1" hangingPunct="1"/>
            <a:r>
              <a:rPr lang="en-US" sz="2400" b="1" smtClean="0">
                <a:solidFill>
                  <a:schemeClr val="tx2"/>
                </a:solidFill>
                <a:latin typeface="Calibri" pitchFamily="34" charset="0"/>
                <a:sym typeface="Wingdings" pitchFamily="2" charset="2"/>
              </a:rPr>
              <a:t>Statistics</a:t>
            </a:r>
          </a:p>
          <a:p>
            <a:pPr lvl="2" eaLnBrk="1" hangingPunct="1"/>
            <a:r>
              <a:rPr lang="en-US" sz="2000" b="1" smtClean="0">
                <a:solidFill>
                  <a:schemeClr val="tx2"/>
                </a:solidFill>
                <a:latin typeface="Calibri" pitchFamily="34" charset="0"/>
                <a:sym typeface="Wingdings" pitchFamily="2" charset="2"/>
              </a:rPr>
              <a:t>Evenly spaced sets</a:t>
            </a:r>
          </a:p>
          <a:p>
            <a:pPr lvl="3" eaLnBrk="1" hangingPunct="1"/>
            <a:r>
              <a:rPr lang="en-US" sz="1600" b="1" smtClean="0">
                <a:solidFill>
                  <a:schemeClr val="tx2"/>
                </a:solidFill>
                <a:latin typeface="Calibri" pitchFamily="34" charset="0"/>
                <a:sym typeface="Wingdings" pitchFamily="2" charset="2"/>
              </a:rPr>
              <a:t>The average of an evenly spaced set is: (FIRST TERM + LAST TERM) /2</a:t>
            </a:r>
          </a:p>
          <a:p>
            <a:pPr lvl="2" eaLnBrk="1" hangingPunct="1"/>
            <a:r>
              <a:rPr lang="en-US" sz="2000" b="1" smtClean="0">
                <a:solidFill>
                  <a:schemeClr val="tx2"/>
                </a:solidFill>
                <a:latin typeface="Calibri" pitchFamily="34" charset="0"/>
                <a:sym typeface="Wingdings" pitchFamily="2" charset="2"/>
              </a:rPr>
              <a:t>Weighted averages</a:t>
            </a:r>
          </a:p>
          <a:p>
            <a:pPr lvl="3" eaLnBrk="1" hangingPunct="1"/>
            <a:r>
              <a:rPr lang="en-US" sz="1600" smtClean="0">
                <a:solidFill>
                  <a:schemeClr val="tx2"/>
                </a:solidFill>
                <a:latin typeface="Calibri" pitchFamily="34" charset="0"/>
                <a:sym typeface="Wingdings" pitchFamily="2" charset="2"/>
              </a:rPr>
              <a:t>If 94 weighs 40%, 88 weighs 30%, 98 weighs 20% and 85 weighs 10%, what is the average?</a:t>
            </a:r>
          </a:p>
          <a:p>
            <a:pPr lvl="3" eaLnBrk="1" hangingPunct="1"/>
            <a:r>
              <a:rPr lang="en-US" sz="1600" smtClean="0">
                <a:solidFill>
                  <a:schemeClr val="tx2"/>
                </a:solidFill>
                <a:latin typeface="Calibri" pitchFamily="34" charset="0"/>
                <a:sym typeface="Wingdings" pitchFamily="2" charset="2"/>
              </a:rPr>
              <a:t>Answer:  94 * 0.4 + 88 * 0.3 + 98 * 0.2  + 85 * 0.1 = 92.1</a:t>
            </a:r>
          </a:p>
          <a:p>
            <a:pPr lvl="3" eaLnBrk="1" hangingPunct="1"/>
            <a:r>
              <a:rPr lang="en-US" sz="1600" b="1" smtClean="0">
                <a:solidFill>
                  <a:schemeClr val="tx2"/>
                </a:solidFill>
                <a:latin typeface="Calibri" pitchFamily="34" charset="0"/>
                <a:sym typeface="Wingdings" pitchFamily="2" charset="2"/>
              </a:rPr>
              <a:t>Properties of weighted averages:</a:t>
            </a:r>
          </a:p>
          <a:p>
            <a:pPr lvl="3" eaLnBrk="1" hangingPunct="1"/>
            <a:r>
              <a:rPr lang="en-US" sz="1600" b="1" smtClean="0">
                <a:solidFill>
                  <a:schemeClr val="tx2"/>
                </a:solidFill>
                <a:latin typeface="Calibri" pitchFamily="34" charset="0"/>
                <a:sym typeface="Wingdings" pitchFamily="2" charset="2"/>
              </a:rPr>
              <a:t>You do not need concrete weight values. Having the ratio is enough.</a:t>
            </a:r>
          </a:p>
          <a:p>
            <a:pPr lvl="3" eaLnBrk="1" hangingPunct="1"/>
            <a:r>
              <a:rPr lang="en-US" sz="1600" b="1" smtClean="0">
                <a:solidFill>
                  <a:schemeClr val="tx2"/>
                </a:solidFill>
                <a:latin typeface="Calibri" pitchFamily="34" charset="0"/>
                <a:sym typeface="Wingdings" pitchFamily="2" charset="2"/>
              </a:rPr>
              <a:t>A weighted average will fall closer to whichever value is weighted more heavily. If the computation is difficult, you can try to eliminate alternatives.</a:t>
            </a:r>
          </a:p>
          <a:p>
            <a:pPr lvl="2" eaLnBrk="1" hangingPunct="1"/>
            <a:endParaRPr lang="en-US" sz="2000" b="1" smtClean="0">
              <a:solidFill>
                <a:schemeClr val="tx2"/>
              </a:solidFill>
              <a:latin typeface="Calibri" pitchFamily="34" charset="0"/>
              <a:sym typeface="Wingdings" pitchFamily="2" charset="2"/>
            </a:endParaRPr>
          </a:p>
          <a:p>
            <a:pPr lvl="3" eaLnBrk="1" hangingPunct="1"/>
            <a:endParaRPr lang="en-US" sz="1600" b="1" smtClean="0">
              <a:solidFill>
                <a:schemeClr val="tx2"/>
              </a:solidFill>
              <a:latin typeface="Calibri" pitchFamily="34" charset="0"/>
              <a:sym typeface="Wingdings" pitchFamily="2" charset="2"/>
            </a:endParaRPr>
          </a:p>
          <a:p>
            <a:pPr lvl="2" eaLnBrk="1" hangingPunct="1"/>
            <a:endParaRPr lang="en-US" sz="2000" baseline="30000" smtClean="0">
              <a:solidFill>
                <a:schemeClr val="tx2"/>
              </a:solidFill>
              <a:latin typeface="Calibri" pitchFamily="34" charset="0"/>
              <a:sym typeface="Wingdings" pitchFamily="2" charset="2"/>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Statistics</a:t>
            </a:r>
          </a:p>
        </p:txBody>
      </p:sp>
      <p:sp>
        <p:nvSpPr>
          <p:cNvPr id="73731"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Median</a:t>
            </a:r>
          </a:p>
          <a:p>
            <a:pPr lvl="3" eaLnBrk="1" hangingPunct="1"/>
            <a:r>
              <a:rPr lang="en-US" sz="1600" b="1" smtClean="0">
                <a:solidFill>
                  <a:schemeClr val="tx2"/>
                </a:solidFill>
                <a:latin typeface="Calibri" pitchFamily="34" charset="0"/>
                <a:sym typeface="Wingdings" pitchFamily="2" charset="2"/>
              </a:rPr>
              <a:t>Given the set {x,x,y,y,y,y}, where y&gt;x. Is the median bigger than the mean?</a:t>
            </a:r>
          </a:p>
          <a:p>
            <a:pPr lvl="3" eaLnBrk="1" hangingPunct="1"/>
            <a:r>
              <a:rPr lang="en-US" sz="1600" b="1" smtClean="0">
                <a:solidFill>
                  <a:schemeClr val="tx2"/>
                </a:solidFill>
                <a:latin typeface="Calibri" pitchFamily="34" charset="0"/>
                <a:sym typeface="Wingdings" pitchFamily="2" charset="2"/>
              </a:rPr>
              <a:t>Mean = (2x + 4y) / 6</a:t>
            </a:r>
          </a:p>
          <a:p>
            <a:pPr lvl="3" eaLnBrk="1" hangingPunct="1"/>
            <a:r>
              <a:rPr lang="en-US" sz="1600" b="1" smtClean="0">
                <a:solidFill>
                  <a:schemeClr val="tx2"/>
                </a:solidFill>
                <a:latin typeface="Calibri" pitchFamily="34" charset="0"/>
                <a:sym typeface="Wingdings" pitchFamily="2" charset="2"/>
              </a:rPr>
              <a:t>Median = y</a:t>
            </a:r>
          </a:p>
          <a:p>
            <a:pPr lvl="3" eaLnBrk="1" hangingPunct="1"/>
            <a:r>
              <a:rPr lang="en-US" sz="1600" b="1" smtClean="0">
                <a:solidFill>
                  <a:schemeClr val="tx2"/>
                </a:solidFill>
                <a:latin typeface="Calibri" pitchFamily="34" charset="0"/>
                <a:sym typeface="Wingdings" pitchFamily="2" charset="2"/>
              </a:rPr>
              <a:t>y &gt; (2x + 4y) / 6?    6y &gt; 4y + 2x?   2y &gt; 2x?   y &gt; x, so median is bigger</a:t>
            </a:r>
          </a:p>
          <a:p>
            <a:pPr lvl="1" eaLnBrk="1" hangingPunct="1"/>
            <a:r>
              <a:rPr lang="en-US" sz="2400" b="1" smtClean="0">
                <a:solidFill>
                  <a:schemeClr val="tx2"/>
                </a:solidFill>
                <a:latin typeface="Calibri" pitchFamily="34" charset="0"/>
                <a:sym typeface="Wingdings" pitchFamily="2" charset="2"/>
              </a:rPr>
              <a:t>Standard Deviation</a:t>
            </a:r>
          </a:p>
          <a:p>
            <a:pPr lvl="2" eaLnBrk="1" hangingPunct="1"/>
            <a:r>
              <a:rPr lang="en-US" sz="2000" b="1" smtClean="0">
                <a:solidFill>
                  <a:schemeClr val="tx2"/>
                </a:solidFill>
                <a:latin typeface="Calibri" pitchFamily="34" charset="0"/>
                <a:sym typeface="Wingdings" pitchFamily="2" charset="2"/>
              </a:rPr>
              <a:t>If each data point in a set is increased by a number, the standard deviation won’t be affected. </a:t>
            </a:r>
            <a:r>
              <a:rPr lang="en-US" sz="2000" b="1" u="sng" smtClean="0">
                <a:solidFill>
                  <a:schemeClr val="tx2"/>
                </a:solidFill>
                <a:latin typeface="Calibri" pitchFamily="34" charset="0"/>
                <a:sym typeface="Wingdings" pitchFamily="2" charset="2"/>
              </a:rPr>
              <a:t>If the whole set is increased by a factor of 7 (“multiply by 7”), the standard deviation will increase by a factor of 7</a:t>
            </a:r>
            <a:r>
              <a:rPr lang="en-US" sz="2000" b="1" smtClean="0">
                <a:solidFill>
                  <a:schemeClr val="tx2"/>
                </a:solidFill>
                <a:latin typeface="Calibri" pitchFamily="34" charset="0"/>
                <a:sym typeface="Wingdings" pitchFamily="2" charset="2"/>
              </a:rPr>
              <a:t>.</a:t>
            </a:r>
          </a:p>
          <a:p>
            <a:pPr lvl="1" eaLnBrk="1" hangingPunct="1"/>
            <a:r>
              <a:rPr lang="en-US" sz="2400" b="1" smtClean="0">
                <a:solidFill>
                  <a:schemeClr val="tx2"/>
                </a:solidFill>
                <a:latin typeface="Calibri" pitchFamily="34" charset="0"/>
                <a:sym typeface="Wingdings" pitchFamily="2" charset="2"/>
              </a:rPr>
              <a:t>Overlapping sets</a:t>
            </a:r>
          </a:p>
          <a:p>
            <a:pPr lvl="2" eaLnBrk="1" hangingPunct="1"/>
            <a:r>
              <a:rPr lang="en-US" sz="2000" b="1" smtClean="0">
                <a:solidFill>
                  <a:schemeClr val="tx2"/>
                </a:solidFill>
                <a:latin typeface="Calibri" pitchFamily="34" charset="0"/>
                <a:sym typeface="Wingdings" pitchFamily="2" charset="2"/>
              </a:rPr>
              <a:t>The double-set matrix</a:t>
            </a:r>
          </a:p>
          <a:p>
            <a:pPr lvl="3" eaLnBrk="1" hangingPunct="1"/>
            <a:r>
              <a:rPr lang="en-US" sz="1600" b="1" smtClean="0">
                <a:solidFill>
                  <a:schemeClr val="tx2"/>
                </a:solidFill>
                <a:latin typeface="Calibri" pitchFamily="34" charset="0"/>
                <a:sym typeface="Wingdings" pitchFamily="2" charset="2"/>
              </a:rPr>
              <a:t>Columns must represent opposite information from each other, and the same is required for the rows. For example: if you have students that study either spanish or english, columns can contain “spanish/not spanish”, while rows can contain “french/not french”.</a:t>
            </a:r>
          </a:p>
          <a:p>
            <a:pPr lvl="2" eaLnBrk="1" hangingPunct="1"/>
            <a:endParaRPr lang="en-US" sz="2000" b="1" smtClean="0">
              <a:solidFill>
                <a:schemeClr val="tx2"/>
              </a:solidFill>
              <a:latin typeface="Calibri" pitchFamily="34" charset="0"/>
              <a:sym typeface="Wingdings" pitchFamily="2" charset="2"/>
            </a:endParaRPr>
          </a:p>
          <a:p>
            <a:pPr lvl="3" eaLnBrk="1" hangingPunct="1"/>
            <a:endParaRPr lang="en-US" sz="1600" b="1" smtClean="0">
              <a:solidFill>
                <a:schemeClr val="tx2"/>
              </a:solidFill>
              <a:latin typeface="Calibri" pitchFamily="34" charset="0"/>
              <a:sym typeface="Wingdings" pitchFamily="2" charset="2"/>
            </a:endParaRPr>
          </a:p>
          <a:p>
            <a:pPr lvl="2" eaLnBrk="1" hangingPunct="1"/>
            <a:endParaRPr lang="en-US" sz="2000" baseline="30000" smtClean="0">
              <a:solidFill>
                <a:schemeClr val="tx2"/>
              </a:solidFill>
              <a:latin typeface="Calibri" pitchFamily="34" charset="0"/>
              <a:sym typeface="Wingdings" pitchFamily="2" charset="2"/>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Overlapping Sets</a:t>
            </a:r>
          </a:p>
        </p:txBody>
      </p:sp>
      <p:sp>
        <p:nvSpPr>
          <p:cNvPr id="74755"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Overlapping sets</a:t>
            </a:r>
          </a:p>
          <a:p>
            <a:pPr lvl="3" eaLnBrk="1" hangingPunct="1"/>
            <a:r>
              <a:rPr lang="en-US" sz="1600" b="1" smtClean="0">
                <a:solidFill>
                  <a:schemeClr val="tx2"/>
                </a:solidFill>
                <a:latin typeface="Calibri" pitchFamily="34" charset="0"/>
                <a:sym typeface="Wingdings" pitchFamily="2" charset="2"/>
              </a:rPr>
              <a:t>Example: Of 30 integers, 15 are in set A and 22 are in set B. If 8 are In both, how many are out of both?</a:t>
            </a:r>
          </a:p>
          <a:p>
            <a:pPr lvl="3" eaLnBrk="1" hangingPunct="1"/>
            <a:endParaRPr lang="en-US" sz="1600" b="1" smtClean="0">
              <a:solidFill>
                <a:schemeClr val="tx2"/>
              </a:solidFill>
              <a:latin typeface="Calibri" pitchFamily="34" charset="0"/>
              <a:sym typeface="Wingdings" pitchFamily="2" charset="2"/>
            </a:endParaRPr>
          </a:p>
          <a:p>
            <a:pPr lvl="2" eaLnBrk="1" hangingPunct="1"/>
            <a:endParaRPr lang="en-US" sz="2000" baseline="30000" smtClean="0">
              <a:solidFill>
                <a:schemeClr val="tx2"/>
              </a:solidFill>
              <a:latin typeface="Calibri" pitchFamily="34" charset="0"/>
              <a:sym typeface="Wingdings" pitchFamily="2" charset="2"/>
            </a:endParaRPr>
          </a:p>
          <a:p>
            <a:pPr lvl="2" eaLnBrk="1" hangingPunct="1"/>
            <a:endParaRPr lang="en-US" sz="20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3" eaLnBrk="1" hangingPunct="1"/>
            <a:r>
              <a:rPr lang="en-US" sz="1600" b="1" smtClean="0">
                <a:solidFill>
                  <a:schemeClr val="tx2"/>
                </a:solidFill>
                <a:latin typeface="Calibri" pitchFamily="34" charset="0"/>
              </a:rPr>
              <a:t>You were only given the numbers in black, but it is very easy to find any other number in the matrix. You have to focus in the following: If you are given that </a:t>
            </a:r>
            <a:r>
              <a:rPr lang="en-US" sz="1600" b="1" u="sng" smtClean="0">
                <a:solidFill>
                  <a:schemeClr val="tx2"/>
                </a:solidFill>
                <a:latin typeface="Calibri" pitchFamily="34" charset="0"/>
              </a:rPr>
              <a:t>x</a:t>
            </a:r>
            <a:r>
              <a:rPr lang="en-US" sz="1600" b="1" smtClean="0">
                <a:solidFill>
                  <a:schemeClr val="tx2"/>
                </a:solidFill>
                <a:latin typeface="Calibri" pitchFamily="34" charset="0"/>
              </a:rPr>
              <a:t> belong to group A and the total of members is </a:t>
            </a:r>
            <a:r>
              <a:rPr lang="en-US" sz="1600" b="1" u="sng" smtClean="0">
                <a:solidFill>
                  <a:schemeClr val="tx2"/>
                </a:solidFill>
                <a:latin typeface="Calibri" pitchFamily="34" charset="0"/>
              </a:rPr>
              <a:t>y</a:t>
            </a:r>
            <a:r>
              <a:rPr lang="en-US" sz="1600" b="1" smtClean="0">
                <a:solidFill>
                  <a:schemeClr val="tx2"/>
                </a:solidFill>
                <a:latin typeface="Calibri" pitchFamily="34" charset="0"/>
              </a:rPr>
              <a:t>, </a:t>
            </a:r>
            <a:r>
              <a:rPr lang="en-US" sz="1600" b="1" u="sng" smtClean="0">
                <a:solidFill>
                  <a:schemeClr val="tx2"/>
                </a:solidFill>
                <a:latin typeface="Calibri" pitchFamily="34" charset="0"/>
              </a:rPr>
              <a:t>then the number of members who do not belong to group A are y – x.</a:t>
            </a:r>
            <a:r>
              <a:rPr lang="en-US" sz="1600" b="1" smtClean="0">
                <a:solidFill>
                  <a:schemeClr val="tx2"/>
                </a:solidFill>
                <a:latin typeface="Calibri" pitchFamily="34" charset="0"/>
              </a:rPr>
              <a:t> This is mandatory to solve most of the problems.</a:t>
            </a:r>
          </a:p>
          <a:p>
            <a:pPr lvl="3" eaLnBrk="1" hangingPunct="1"/>
            <a:r>
              <a:rPr lang="en-US" sz="1600" b="1" smtClean="0">
                <a:solidFill>
                  <a:schemeClr val="tx2"/>
                </a:solidFill>
                <a:latin typeface="Calibri" pitchFamily="34" charset="0"/>
              </a:rPr>
              <a:t>Example: </a:t>
            </a:r>
          </a:p>
        </p:txBody>
      </p:sp>
      <p:graphicFrame>
        <p:nvGraphicFramePr>
          <p:cNvPr id="2" name="Tabela 1"/>
          <p:cNvGraphicFramePr>
            <a:graphicFrameLocks noGrp="1"/>
          </p:cNvGraphicFramePr>
          <p:nvPr/>
        </p:nvGraphicFramePr>
        <p:xfrm>
          <a:off x="1828800" y="2209800"/>
          <a:ext cx="4267200" cy="1341440"/>
        </p:xfrm>
        <a:graphic>
          <a:graphicData uri="http://schemas.openxmlformats.org/drawingml/2006/table">
            <a:tbl>
              <a:tblPr firstRow="1" bandRow="1">
                <a:tableStyleId>{073A0DAA-6AF3-43AB-8588-CEC1D06C72B9}</a:tableStyleId>
              </a:tblPr>
              <a:tblGrid>
                <a:gridCol w="1066800"/>
                <a:gridCol w="1066800"/>
                <a:gridCol w="1066800"/>
                <a:gridCol w="1066800"/>
              </a:tblGrid>
              <a:tr h="335360">
                <a:tc>
                  <a:txBody>
                    <a:bodyPr/>
                    <a:lstStyle/>
                    <a:p>
                      <a:pPr algn="ctr"/>
                      <a:endParaRPr lang="pt-BR" sz="1600" dirty="0">
                        <a:latin typeface="Calibri" pitchFamily="34" charset="0"/>
                        <a:cs typeface="Calibri" pitchFamily="34" charset="0"/>
                      </a:endParaRPr>
                    </a:p>
                  </a:txBody>
                  <a:tcPr marT="45731" marB="45731"/>
                </a:tc>
                <a:tc>
                  <a:txBody>
                    <a:bodyPr/>
                    <a:lstStyle/>
                    <a:p>
                      <a:pPr algn="ctr"/>
                      <a:r>
                        <a:rPr lang="pt-BR" sz="1600" dirty="0" smtClean="0">
                          <a:latin typeface="Calibri" pitchFamily="34" charset="0"/>
                          <a:cs typeface="Calibri" pitchFamily="34" charset="0"/>
                        </a:rPr>
                        <a:t>A</a:t>
                      </a:r>
                      <a:endParaRPr lang="pt-BR" sz="1600" dirty="0">
                        <a:latin typeface="Calibri" pitchFamily="34" charset="0"/>
                        <a:cs typeface="Calibri" pitchFamily="34" charset="0"/>
                      </a:endParaRPr>
                    </a:p>
                  </a:txBody>
                  <a:tcPr marT="45731" marB="45731"/>
                </a:tc>
                <a:tc>
                  <a:txBody>
                    <a:bodyPr/>
                    <a:lstStyle/>
                    <a:p>
                      <a:pPr algn="ctr"/>
                      <a:r>
                        <a:rPr lang="pt-BR" sz="1600" dirty="0" err="1" smtClean="0">
                          <a:latin typeface="Calibri" pitchFamily="34" charset="0"/>
                          <a:cs typeface="Calibri" pitchFamily="34" charset="0"/>
                        </a:rPr>
                        <a:t>Not</a:t>
                      </a:r>
                      <a:r>
                        <a:rPr lang="pt-BR" sz="1600" baseline="0" dirty="0" smtClean="0">
                          <a:latin typeface="Calibri" pitchFamily="34" charset="0"/>
                          <a:cs typeface="Calibri" pitchFamily="34" charset="0"/>
                        </a:rPr>
                        <a:t> A</a:t>
                      </a:r>
                      <a:endParaRPr lang="pt-BR" sz="1600" dirty="0">
                        <a:latin typeface="Calibri" pitchFamily="34" charset="0"/>
                        <a:cs typeface="Calibri" pitchFamily="34" charset="0"/>
                      </a:endParaRPr>
                    </a:p>
                  </a:txBody>
                  <a:tcPr marT="45731" marB="45731"/>
                </a:tc>
                <a:tc>
                  <a:txBody>
                    <a:bodyPr/>
                    <a:lstStyle/>
                    <a:p>
                      <a:pPr algn="ctr"/>
                      <a:r>
                        <a:rPr lang="pt-BR" sz="1600" dirty="0" smtClean="0">
                          <a:latin typeface="Calibri" pitchFamily="34" charset="0"/>
                          <a:cs typeface="Calibri" pitchFamily="34" charset="0"/>
                        </a:rPr>
                        <a:t>Total</a:t>
                      </a:r>
                      <a:endParaRPr lang="pt-BR" sz="1600" dirty="0">
                        <a:latin typeface="Calibri" pitchFamily="34" charset="0"/>
                        <a:cs typeface="Calibri" pitchFamily="34" charset="0"/>
                      </a:endParaRPr>
                    </a:p>
                  </a:txBody>
                  <a:tcPr marT="45731" marB="45731"/>
                </a:tc>
              </a:tr>
              <a:tr h="335360">
                <a:tc>
                  <a:txBody>
                    <a:bodyPr/>
                    <a:lstStyle/>
                    <a:p>
                      <a:pPr algn="ctr"/>
                      <a:r>
                        <a:rPr lang="pt-BR" sz="1600" dirty="0" smtClean="0">
                          <a:latin typeface="Calibri" pitchFamily="34" charset="0"/>
                          <a:cs typeface="Calibri" pitchFamily="34" charset="0"/>
                        </a:rPr>
                        <a:t>B</a:t>
                      </a:r>
                      <a:endParaRPr lang="pt-BR" sz="1600" dirty="0">
                        <a:latin typeface="Calibri" pitchFamily="34" charset="0"/>
                        <a:cs typeface="Calibri" pitchFamily="34" charset="0"/>
                      </a:endParaRPr>
                    </a:p>
                  </a:txBody>
                  <a:tcPr marT="45731" marB="45731"/>
                </a:tc>
                <a:tc>
                  <a:txBody>
                    <a:bodyPr/>
                    <a:lstStyle/>
                    <a:p>
                      <a:pPr algn="ctr"/>
                      <a:r>
                        <a:rPr lang="pt-BR" sz="1600" dirty="0" smtClean="0">
                          <a:latin typeface="Calibri" pitchFamily="34" charset="0"/>
                          <a:cs typeface="Calibri" pitchFamily="34" charset="0"/>
                        </a:rPr>
                        <a:t>8</a:t>
                      </a:r>
                      <a:endParaRPr lang="pt-BR" sz="1600" dirty="0">
                        <a:latin typeface="Calibri" pitchFamily="34" charset="0"/>
                        <a:cs typeface="Calibri" pitchFamily="34" charset="0"/>
                      </a:endParaRPr>
                    </a:p>
                  </a:txBody>
                  <a:tcPr marT="45731" marB="45731"/>
                </a:tc>
                <a:tc>
                  <a:txBody>
                    <a:bodyPr/>
                    <a:lstStyle/>
                    <a:p>
                      <a:pPr algn="ctr"/>
                      <a:r>
                        <a:rPr lang="pt-BR" sz="1600" dirty="0" smtClean="0">
                          <a:solidFill>
                            <a:srgbClr val="C00000"/>
                          </a:solidFill>
                          <a:latin typeface="Calibri" pitchFamily="34" charset="0"/>
                          <a:cs typeface="Calibri" pitchFamily="34" charset="0"/>
                        </a:rPr>
                        <a:t>14</a:t>
                      </a:r>
                      <a:endParaRPr lang="pt-BR" sz="1600" dirty="0">
                        <a:solidFill>
                          <a:srgbClr val="C00000"/>
                        </a:solidFill>
                        <a:latin typeface="Calibri" pitchFamily="34" charset="0"/>
                        <a:cs typeface="Calibri" pitchFamily="34" charset="0"/>
                      </a:endParaRPr>
                    </a:p>
                  </a:txBody>
                  <a:tcPr marT="45731" marB="45731"/>
                </a:tc>
                <a:tc>
                  <a:txBody>
                    <a:bodyPr/>
                    <a:lstStyle/>
                    <a:p>
                      <a:pPr algn="ctr"/>
                      <a:r>
                        <a:rPr lang="pt-BR" sz="1600" dirty="0" smtClean="0">
                          <a:latin typeface="Calibri" pitchFamily="34" charset="0"/>
                          <a:cs typeface="Calibri" pitchFamily="34" charset="0"/>
                        </a:rPr>
                        <a:t>22</a:t>
                      </a:r>
                      <a:endParaRPr lang="pt-BR" sz="1600" dirty="0">
                        <a:latin typeface="Calibri" pitchFamily="34" charset="0"/>
                        <a:cs typeface="Calibri" pitchFamily="34" charset="0"/>
                      </a:endParaRPr>
                    </a:p>
                  </a:txBody>
                  <a:tcPr marT="45731" marB="45731"/>
                </a:tc>
              </a:tr>
              <a:tr h="335360">
                <a:tc>
                  <a:txBody>
                    <a:bodyPr/>
                    <a:lstStyle/>
                    <a:p>
                      <a:pPr algn="ctr"/>
                      <a:r>
                        <a:rPr lang="pt-BR" sz="1600" dirty="0" err="1" smtClean="0">
                          <a:latin typeface="Calibri" pitchFamily="34" charset="0"/>
                          <a:cs typeface="Calibri" pitchFamily="34" charset="0"/>
                        </a:rPr>
                        <a:t>Not</a:t>
                      </a:r>
                      <a:r>
                        <a:rPr lang="pt-BR" sz="1600" baseline="0" dirty="0" smtClean="0">
                          <a:latin typeface="Calibri" pitchFamily="34" charset="0"/>
                          <a:cs typeface="Calibri" pitchFamily="34" charset="0"/>
                        </a:rPr>
                        <a:t> B</a:t>
                      </a:r>
                      <a:endParaRPr lang="pt-BR" sz="1600" dirty="0">
                        <a:latin typeface="Calibri" pitchFamily="34" charset="0"/>
                        <a:cs typeface="Calibri" pitchFamily="34" charset="0"/>
                      </a:endParaRPr>
                    </a:p>
                  </a:txBody>
                  <a:tcPr marT="45731" marB="45731"/>
                </a:tc>
                <a:tc>
                  <a:txBody>
                    <a:bodyPr/>
                    <a:lstStyle/>
                    <a:p>
                      <a:pPr algn="ctr"/>
                      <a:r>
                        <a:rPr lang="pt-BR" sz="1600" dirty="0" smtClean="0">
                          <a:solidFill>
                            <a:srgbClr val="C00000"/>
                          </a:solidFill>
                          <a:latin typeface="Calibri" pitchFamily="34" charset="0"/>
                          <a:cs typeface="Calibri" pitchFamily="34" charset="0"/>
                        </a:rPr>
                        <a:t>7</a:t>
                      </a:r>
                      <a:endParaRPr lang="pt-BR" sz="1600" dirty="0">
                        <a:solidFill>
                          <a:srgbClr val="C00000"/>
                        </a:solidFill>
                        <a:latin typeface="Calibri" pitchFamily="34" charset="0"/>
                        <a:cs typeface="Calibri" pitchFamily="34" charset="0"/>
                      </a:endParaRPr>
                    </a:p>
                  </a:txBody>
                  <a:tcPr marT="45731" marB="45731"/>
                </a:tc>
                <a:tc>
                  <a:txBody>
                    <a:bodyPr/>
                    <a:lstStyle/>
                    <a:p>
                      <a:pPr algn="ctr"/>
                      <a:r>
                        <a:rPr lang="pt-BR" sz="1600" b="1" u="dbl" baseline="0" dirty="0" smtClean="0">
                          <a:solidFill>
                            <a:srgbClr val="C00000"/>
                          </a:solidFill>
                          <a:latin typeface="Calibri" pitchFamily="34" charset="0"/>
                          <a:cs typeface="Calibri" pitchFamily="34" charset="0"/>
                        </a:rPr>
                        <a:t>1</a:t>
                      </a:r>
                      <a:endParaRPr lang="pt-BR" sz="1600" b="1" u="dbl" baseline="0" dirty="0">
                        <a:solidFill>
                          <a:srgbClr val="C00000"/>
                        </a:solidFill>
                        <a:latin typeface="Calibri" pitchFamily="34" charset="0"/>
                        <a:cs typeface="Calibri" pitchFamily="34" charset="0"/>
                      </a:endParaRPr>
                    </a:p>
                  </a:txBody>
                  <a:tcPr marT="45731" marB="45731"/>
                </a:tc>
                <a:tc>
                  <a:txBody>
                    <a:bodyPr/>
                    <a:lstStyle/>
                    <a:p>
                      <a:pPr algn="ctr"/>
                      <a:r>
                        <a:rPr lang="pt-BR" sz="1600" dirty="0" smtClean="0">
                          <a:solidFill>
                            <a:srgbClr val="C00000"/>
                          </a:solidFill>
                          <a:latin typeface="Calibri" pitchFamily="34" charset="0"/>
                          <a:cs typeface="Calibri" pitchFamily="34" charset="0"/>
                        </a:rPr>
                        <a:t>8</a:t>
                      </a:r>
                      <a:endParaRPr lang="pt-BR" sz="1600" dirty="0">
                        <a:solidFill>
                          <a:srgbClr val="C00000"/>
                        </a:solidFill>
                        <a:latin typeface="Calibri" pitchFamily="34" charset="0"/>
                        <a:cs typeface="Calibri" pitchFamily="34" charset="0"/>
                      </a:endParaRPr>
                    </a:p>
                  </a:txBody>
                  <a:tcPr marT="45731" marB="45731"/>
                </a:tc>
              </a:tr>
              <a:tr h="335360">
                <a:tc>
                  <a:txBody>
                    <a:bodyPr/>
                    <a:lstStyle/>
                    <a:p>
                      <a:pPr algn="ctr"/>
                      <a:r>
                        <a:rPr lang="pt-BR" sz="1600" dirty="0" smtClean="0">
                          <a:latin typeface="Calibri" pitchFamily="34" charset="0"/>
                          <a:cs typeface="Calibri" pitchFamily="34" charset="0"/>
                        </a:rPr>
                        <a:t>Total</a:t>
                      </a:r>
                      <a:endParaRPr lang="pt-BR" sz="1600" dirty="0">
                        <a:latin typeface="Calibri" pitchFamily="34" charset="0"/>
                        <a:cs typeface="Calibri" pitchFamily="34" charset="0"/>
                      </a:endParaRPr>
                    </a:p>
                  </a:txBody>
                  <a:tcPr marT="45731" marB="45731"/>
                </a:tc>
                <a:tc>
                  <a:txBody>
                    <a:bodyPr/>
                    <a:lstStyle/>
                    <a:p>
                      <a:pPr algn="ctr"/>
                      <a:r>
                        <a:rPr lang="pt-BR" sz="1600" dirty="0" smtClean="0">
                          <a:latin typeface="Calibri" pitchFamily="34" charset="0"/>
                          <a:cs typeface="Calibri" pitchFamily="34" charset="0"/>
                        </a:rPr>
                        <a:t>15</a:t>
                      </a:r>
                      <a:endParaRPr lang="pt-BR" sz="1600" dirty="0">
                        <a:latin typeface="Calibri" pitchFamily="34" charset="0"/>
                        <a:cs typeface="Calibri" pitchFamily="34" charset="0"/>
                      </a:endParaRPr>
                    </a:p>
                  </a:txBody>
                  <a:tcPr marT="45731" marB="45731"/>
                </a:tc>
                <a:tc>
                  <a:txBody>
                    <a:bodyPr/>
                    <a:lstStyle/>
                    <a:p>
                      <a:pPr algn="ctr"/>
                      <a:r>
                        <a:rPr lang="pt-BR" sz="1600" dirty="0" smtClean="0">
                          <a:solidFill>
                            <a:srgbClr val="C00000"/>
                          </a:solidFill>
                          <a:latin typeface="Calibri" pitchFamily="34" charset="0"/>
                          <a:cs typeface="Calibri" pitchFamily="34" charset="0"/>
                        </a:rPr>
                        <a:t>15</a:t>
                      </a:r>
                      <a:endParaRPr lang="pt-BR" sz="1600" dirty="0">
                        <a:solidFill>
                          <a:srgbClr val="C00000"/>
                        </a:solidFill>
                        <a:latin typeface="Calibri" pitchFamily="34" charset="0"/>
                        <a:cs typeface="Calibri" pitchFamily="34" charset="0"/>
                      </a:endParaRPr>
                    </a:p>
                  </a:txBody>
                  <a:tcPr marT="45731" marB="45731"/>
                </a:tc>
                <a:tc>
                  <a:txBody>
                    <a:bodyPr/>
                    <a:lstStyle/>
                    <a:p>
                      <a:pPr algn="ctr"/>
                      <a:r>
                        <a:rPr lang="pt-BR" sz="1600" dirty="0" smtClean="0">
                          <a:latin typeface="Calibri" pitchFamily="34" charset="0"/>
                          <a:cs typeface="Calibri" pitchFamily="34" charset="0"/>
                        </a:rPr>
                        <a:t>30</a:t>
                      </a:r>
                      <a:endParaRPr lang="pt-BR" sz="1600" dirty="0">
                        <a:latin typeface="Calibri" pitchFamily="34" charset="0"/>
                        <a:cs typeface="Calibri" pitchFamily="34" charset="0"/>
                      </a:endParaRPr>
                    </a:p>
                  </a:txBody>
                  <a:tcPr marT="45731" marB="45731"/>
                </a:tc>
              </a:tr>
            </a:tbl>
          </a:graphicData>
        </a:graphic>
      </p:graphicFrame>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Overlapping Sets</a:t>
            </a:r>
          </a:p>
        </p:txBody>
      </p:sp>
      <p:sp>
        <p:nvSpPr>
          <p:cNvPr id="75779"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Overlapping sets and algebraic representation</a:t>
            </a:r>
          </a:p>
          <a:p>
            <a:pPr lvl="3" eaLnBrk="1" hangingPunct="1"/>
            <a:r>
              <a:rPr lang="en-US" sz="1600" b="1" smtClean="0">
                <a:solidFill>
                  <a:schemeClr val="tx2"/>
                </a:solidFill>
                <a:latin typeface="Calibri" pitchFamily="34" charset="0"/>
                <a:sym typeface="Wingdings" pitchFamily="2" charset="2"/>
              </a:rPr>
              <a:t>Example: 10% of the children have been good during the year, but do not celebrate xmas. 50% of the ones that celeb. xmas have been good. If 40% of all children have been good, how much % of children do not celebrate xmas?</a:t>
            </a:r>
          </a:p>
          <a:p>
            <a:pPr lvl="3" eaLnBrk="1" hangingPunct="1"/>
            <a:endParaRPr lang="en-US" sz="1600" b="1" smtClean="0">
              <a:solidFill>
                <a:schemeClr val="tx2"/>
              </a:solidFill>
              <a:latin typeface="Calibri" pitchFamily="34" charset="0"/>
              <a:sym typeface="Wingdings" pitchFamily="2" charset="2"/>
            </a:endParaRPr>
          </a:p>
          <a:p>
            <a:pPr lvl="3" eaLnBrk="1" hangingPunct="1"/>
            <a:endParaRPr lang="en-US" sz="1600" b="1" smtClean="0">
              <a:solidFill>
                <a:schemeClr val="tx2"/>
              </a:solidFill>
              <a:latin typeface="Calibri" pitchFamily="34" charset="0"/>
              <a:sym typeface="Wingdings" pitchFamily="2" charset="2"/>
            </a:endParaRPr>
          </a:p>
          <a:p>
            <a:pPr lvl="2" eaLnBrk="1" hangingPunct="1"/>
            <a:endParaRPr lang="en-US" sz="2000" baseline="30000" smtClean="0">
              <a:solidFill>
                <a:schemeClr val="tx2"/>
              </a:solidFill>
              <a:latin typeface="Calibri" pitchFamily="34" charset="0"/>
              <a:sym typeface="Wingdings" pitchFamily="2" charset="2"/>
            </a:endParaRPr>
          </a:p>
          <a:p>
            <a:pPr lvl="2" eaLnBrk="1" hangingPunct="1"/>
            <a:endParaRPr lang="en-US" sz="2000" smtClean="0">
              <a:solidFill>
                <a:schemeClr val="tx2"/>
              </a:solidFill>
              <a:latin typeface="Calibri" pitchFamily="34" charset="0"/>
            </a:endParaRPr>
          </a:p>
          <a:p>
            <a:pPr lvl="2" eaLnBrk="1" hangingPunct="1"/>
            <a:endParaRPr lang="en-US" sz="500" b="1" smtClean="0">
              <a:solidFill>
                <a:schemeClr val="tx2"/>
              </a:solidFill>
              <a:latin typeface="Calibri" pitchFamily="34" charset="0"/>
            </a:endParaRPr>
          </a:p>
          <a:p>
            <a:pPr lvl="2" eaLnBrk="1" hangingPunct="1"/>
            <a:endParaRPr lang="en-US" sz="500" b="1" smtClean="0">
              <a:solidFill>
                <a:schemeClr val="tx2"/>
              </a:solidFill>
              <a:latin typeface="Calibri" pitchFamily="34" charset="0"/>
            </a:endParaRPr>
          </a:p>
          <a:p>
            <a:pPr lvl="2" eaLnBrk="1" hangingPunct="1"/>
            <a:endParaRPr lang="en-US" sz="500" b="1" smtClean="0">
              <a:solidFill>
                <a:schemeClr val="tx2"/>
              </a:solidFill>
              <a:latin typeface="Calibri" pitchFamily="34" charset="0"/>
            </a:endParaRPr>
          </a:p>
          <a:p>
            <a:pPr lvl="2" eaLnBrk="1" hangingPunct="1"/>
            <a:r>
              <a:rPr lang="en-US" sz="1600" b="1" smtClean="0">
                <a:solidFill>
                  <a:schemeClr val="tx2"/>
                </a:solidFill>
                <a:latin typeface="Calibri" pitchFamily="34" charset="0"/>
              </a:rPr>
              <a:t>You know that 50% of the ones that celebrate xmas have been good, so 50% haven’t. If the number of children that celebrate xmas is x, then 0.5x have been good. </a:t>
            </a:r>
            <a:r>
              <a:rPr lang="en-US" sz="1600" b="1" u="sng" smtClean="0">
                <a:solidFill>
                  <a:schemeClr val="tx2"/>
                </a:solidFill>
                <a:latin typeface="Calibri" pitchFamily="34" charset="0"/>
              </a:rPr>
              <a:t>Looking at table we can easily see that 0.5x = 30</a:t>
            </a:r>
            <a:r>
              <a:rPr lang="en-US" sz="1600" b="1" smtClean="0">
                <a:solidFill>
                  <a:schemeClr val="tx2"/>
                </a:solidFill>
                <a:latin typeface="Calibri" pitchFamily="34" charset="0"/>
              </a:rPr>
              <a:t>. So, x = 60. If 60% of the children celebrate xmas, 40% do not celebrate it.</a:t>
            </a:r>
          </a:p>
          <a:p>
            <a:pPr lvl="2" eaLnBrk="1" hangingPunct="1"/>
            <a:r>
              <a:rPr lang="en-US" sz="2000" smtClean="0">
                <a:solidFill>
                  <a:schemeClr val="tx2"/>
                </a:solidFill>
                <a:latin typeface="Calibri" pitchFamily="34" charset="0"/>
              </a:rPr>
              <a:t>For problems with 2 sets and 3 choices, you should also use the double-set matrix. For problems with 3 sets, use the venn diagram.</a:t>
            </a:r>
          </a:p>
          <a:p>
            <a:pPr lvl="2" eaLnBrk="1" hangingPunct="1"/>
            <a:endParaRPr lang="en-US" sz="20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p:txBody>
      </p:sp>
      <p:graphicFrame>
        <p:nvGraphicFramePr>
          <p:cNvPr id="2" name="Tabela 1"/>
          <p:cNvGraphicFramePr>
            <a:graphicFrameLocks noGrp="1"/>
          </p:cNvGraphicFramePr>
          <p:nvPr/>
        </p:nvGraphicFramePr>
        <p:xfrm>
          <a:off x="1905000" y="2392363"/>
          <a:ext cx="4267200" cy="1371600"/>
        </p:xfrm>
        <a:graphic>
          <a:graphicData uri="http://schemas.openxmlformats.org/drawingml/2006/table">
            <a:tbl>
              <a:tblPr firstRow="1" bandRow="1">
                <a:tableStyleId>{073A0DAA-6AF3-43AB-8588-CEC1D06C72B9}</a:tableStyleId>
              </a:tblPr>
              <a:tblGrid>
                <a:gridCol w="1066800"/>
                <a:gridCol w="1066800"/>
                <a:gridCol w="1066800"/>
                <a:gridCol w="1066800"/>
              </a:tblGrid>
              <a:tr h="304800">
                <a:tc>
                  <a:txBody>
                    <a:bodyPr/>
                    <a:lstStyle/>
                    <a:p>
                      <a:pPr algn="ctr"/>
                      <a:endParaRPr lang="pt-BR" sz="1600" dirty="0">
                        <a:latin typeface="Calibri" pitchFamily="34" charset="0"/>
                        <a:cs typeface="Calibri" pitchFamily="34" charset="0"/>
                      </a:endParaRPr>
                    </a:p>
                  </a:txBody>
                  <a:tcPr/>
                </a:tc>
                <a:tc>
                  <a:txBody>
                    <a:bodyPr/>
                    <a:lstStyle/>
                    <a:p>
                      <a:pPr algn="ctr"/>
                      <a:r>
                        <a:rPr lang="pt-BR" sz="1600" dirty="0" err="1" smtClean="0">
                          <a:latin typeface="Calibri" pitchFamily="34" charset="0"/>
                          <a:cs typeface="Calibri" pitchFamily="34" charset="0"/>
                        </a:rPr>
                        <a:t>Good</a:t>
                      </a:r>
                      <a:endParaRPr lang="pt-BR" sz="1600" dirty="0">
                        <a:latin typeface="Calibri" pitchFamily="34" charset="0"/>
                        <a:cs typeface="Calibri" pitchFamily="34" charset="0"/>
                      </a:endParaRPr>
                    </a:p>
                  </a:txBody>
                  <a:tcPr/>
                </a:tc>
                <a:tc>
                  <a:txBody>
                    <a:bodyPr/>
                    <a:lstStyle/>
                    <a:p>
                      <a:pPr algn="ctr"/>
                      <a:r>
                        <a:rPr lang="pt-BR" sz="1600" dirty="0" err="1" smtClean="0">
                          <a:latin typeface="Calibri" pitchFamily="34" charset="0"/>
                          <a:cs typeface="Calibri" pitchFamily="34" charset="0"/>
                        </a:rPr>
                        <a:t>Not</a:t>
                      </a:r>
                      <a:r>
                        <a:rPr lang="pt-BR" sz="1600" dirty="0" smtClean="0">
                          <a:latin typeface="Calibri" pitchFamily="34" charset="0"/>
                          <a:cs typeface="Calibri" pitchFamily="34" charset="0"/>
                        </a:rPr>
                        <a:t> </a:t>
                      </a:r>
                      <a:r>
                        <a:rPr lang="pt-BR" sz="1600" dirty="0" err="1" smtClean="0">
                          <a:latin typeface="Calibri" pitchFamily="34" charset="0"/>
                          <a:cs typeface="Calibri" pitchFamily="34" charset="0"/>
                        </a:rPr>
                        <a:t>good</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Total</a:t>
                      </a:r>
                      <a:endParaRPr lang="pt-BR" sz="1600" dirty="0">
                        <a:latin typeface="Calibri" pitchFamily="34" charset="0"/>
                        <a:cs typeface="Calibri" pitchFamily="34" charset="0"/>
                      </a:endParaRPr>
                    </a:p>
                  </a:txBody>
                  <a:tcPr/>
                </a:tc>
              </a:tr>
              <a:tr h="304800">
                <a:tc>
                  <a:txBody>
                    <a:bodyPr/>
                    <a:lstStyle/>
                    <a:p>
                      <a:pPr algn="ctr"/>
                      <a:r>
                        <a:rPr lang="pt-BR" sz="1600" dirty="0" err="1" smtClean="0">
                          <a:latin typeface="Calibri" pitchFamily="34" charset="0"/>
                          <a:cs typeface="Calibri" pitchFamily="34" charset="0"/>
                        </a:rPr>
                        <a:t>Xmas</a:t>
                      </a:r>
                      <a:endParaRPr lang="pt-BR" sz="1600" dirty="0">
                        <a:latin typeface="Calibri" pitchFamily="34" charset="0"/>
                        <a:cs typeface="Calibri" pitchFamily="34" charset="0"/>
                      </a:endParaRPr>
                    </a:p>
                  </a:txBody>
                  <a:tcPr/>
                </a:tc>
                <a:tc>
                  <a:txBody>
                    <a:bodyPr/>
                    <a:lstStyle/>
                    <a:p>
                      <a:pPr algn="ctr"/>
                      <a:r>
                        <a:rPr lang="pt-BR" sz="1600" dirty="0" smtClean="0">
                          <a:solidFill>
                            <a:srgbClr val="C00000"/>
                          </a:solidFill>
                          <a:latin typeface="Calibri" pitchFamily="34" charset="0"/>
                          <a:cs typeface="Calibri" pitchFamily="34" charset="0"/>
                        </a:rPr>
                        <a:t>0.5x</a:t>
                      </a:r>
                      <a:endParaRPr lang="pt-BR" sz="1600" dirty="0">
                        <a:solidFill>
                          <a:srgbClr val="C00000"/>
                        </a:solidFill>
                        <a:latin typeface="Calibri" pitchFamily="34" charset="0"/>
                        <a:cs typeface="Calibri" pitchFamily="34" charset="0"/>
                      </a:endParaRPr>
                    </a:p>
                  </a:txBody>
                  <a:tcPr/>
                </a:tc>
                <a:tc>
                  <a:txBody>
                    <a:bodyPr/>
                    <a:lstStyle/>
                    <a:p>
                      <a:pPr algn="ctr"/>
                      <a:r>
                        <a:rPr lang="pt-BR" sz="1600" dirty="0" smtClean="0">
                          <a:solidFill>
                            <a:srgbClr val="C00000"/>
                          </a:solidFill>
                          <a:latin typeface="Calibri" pitchFamily="34" charset="0"/>
                          <a:cs typeface="Calibri" pitchFamily="34" charset="0"/>
                        </a:rPr>
                        <a:t>0.5x</a:t>
                      </a:r>
                      <a:endParaRPr lang="pt-BR" sz="1600" dirty="0">
                        <a:solidFill>
                          <a:srgbClr val="C00000"/>
                        </a:solidFill>
                        <a:latin typeface="Calibri" pitchFamily="34" charset="0"/>
                        <a:cs typeface="Calibri" pitchFamily="34" charset="0"/>
                      </a:endParaRPr>
                    </a:p>
                  </a:txBody>
                  <a:tcPr/>
                </a:tc>
                <a:tc>
                  <a:txBody>
                    <a:bodyPr/>
                    <a:lstStyle/>
                    <a:p>
                      <a:pPr algn="ctr"/>
                      <a:r>
                        <a:rPr lang="pt-BR" sz="1600" dirty="0" smtClean="0">
                          <a:solidFill>
                            <a:srgbClr val="C00000"/>
                          </a:solidFill>
                          <a:latin typeface="Calibri" pitchFamily="34" charset="0"/>
                          <a:cs typeface="Calibri" pitchFamily="34" charset="0"/>
                        </a:rPr>
                        <a:t>x</a:t>
                      </a:r>
                      <a:endParaRPr lang="pt-BR" sz="1600" dirty="0">
                        <a:solidFill>
                          <a:srgbClr val="C00000"/>
                        </a:solidFill>
                        <a:latin typeface="Calibri" pitchFamily="34" charset="0"/>
                        <a:cs typeface="Calibri" pitchFamily="34" charset="0"/>
                      </a:endParaRPr>
                    </a:p>
                  </a:txBody>
                  <a:tcPr/>
                </a:tc>
              </a:tr>
              <a:tr h="304800">
                <a:tc>
                  <a:txBody>
                    <a:bodyPr/>
                    <a:lstStyle/>
                    <a:p>
                      <a:pPr algn="ctr"/>
                      <a:r>
                        <a:rPr lang="pt-BR" sz="1600" dirty="0" smtClean="0">
                          <a:latin typeface="Calibri" pitchFamily="34" charset="0"/>
                          <a:cs typeface="Calibri" pitchFamily="34" charset="0"/>
                        </a:rPr>
                        <a:t>No</a:t>
                      </a:r>
                      <a:r>
                        <a:rPr lang="pt-BR" sz="1600" baseline="0" dirty="0" smtClean="0">
                          <a:latin typeface="Calibri" pitchFamily="34" charset="0"/>
                          <a:cs typeface="Calibri" pitchFamily="34" charset="0"/>
                        </a:rPr>
                        <a:t> </a:t>
                      </a:r>
                      <a:r>
                        <a:rPr lang="pt-BR" sz="1600" baseline="0" dirty="0" err="1" smtClean="0">
                          <a:latin typeface="Calibri" pitchFamily="34" charset="0"/>
                          <a:cs typeface="Calibri" pitchFamily="34" charset="0"/>
                        </a:rPr>
                        <a:t>Xmas</a:t>
                      </a:r>
                      <a:endParaRPr lang="pt-BR" sz="1600" dirty="0">
                        <a:latin typeface="Calibri" pitchFamily="34" charset="0"/>
                        <a:cs typeface="Calibri" pitchFamily="34" charset="0"/>
                      </a:endParaRPr>
                    </a:p>
                  </a:txBody>
                  <a:tcPr/>
                </a:tc>
                <a:tc>
                  <a:txBody>
                    <a:bodyPr/>
                    <a:lstStyle/>
                    <a:p>
                      <a:pPr algn="ctr"/>
                      <a:r>
                        <a:rPr lang="pt-BR" sz="1600" dirty="0" smtClean="0">
                          <a:solidFill>
                            <a:schemeClr val="tx1"/>
                          </a:solidFill>
                          <a:latin typeface="Calibri" pitchFamily="34" charset="0"/>
                          <a:cs typeface="Calibri" pitchFamily="34" charset="0"/>
                        </a:rPr>
                        <a:t>10</a:t>
                      </a:r>
                      <a:endParaRPr lang="pt-BR" sz="1600" dirty="0">
                        <a:solidFill>
                          <a:schemeClr val="tx1"/>
                        </a:solidFill>
                        <a:latin typeface="Calibri" pitchFamily="34" charset="0"/>
                        <a:cs typeface="Calibri" pitchFamily="34" charset="0"/>
                      </a:endParaRPr>
                    </a:p>
                  </a:txBody>
                  <a:tcPr/>
                </a:tc>
                <a:tc>
                  <a:txBody>
                    <a:bodyPr/>
                    <a:lstStyle/>
                    <a:p>
                      <a:pPr algn="ctr"/>
                      <a:endParaRPr lang="pt-BR" sz="1600" b="1" u="dbl" baseline="0" dirty="0">
                        <a:solidFill>
                          <a:srgbClr val="C00000"/>
                        </a:solidFill>
                        <a:latin typeface="Calibri" pitchFamily="34" charset="0"/>
                        <a:cs typeface="Calibri" pitchFamily="34" charset="0"/>
                      </a:endParaRPr>
                    </a:p>
                  </a:txBody>
                  <a:tcPr/>
                </a:tc>
                <a:tc>
                  <a:txBody>
                    <a:bodyPr/>
                    <a:lstStyle/>
                    <a:p>
                      <a:pPr algn="ctr"/>
                      <a:endParaRPr lang="pt-BR" sz="1600" dirty="0">
                        <a:solidFill>
                          <a:srgbClr val="C00000"/>
                        </a:solidFill>
                        <a:latin typeface="Calibri" pitchFamily="34" charset="0"/>
                        <a:cs typeface="Calibri" pitchFamily="34" charset="0"/>
                      </a:endParaRPr>
                    </a:p>
                  </a:txBody>
                  <a:tcPr/>
                </a:tc>
              </a:tr>
              <a:tr h="304800">
                <a:tc>
                  <a:txBody>
                    <a:bodyPr/>
                    <a:lstStyle/>
                    <a:p>
                      <a:pPr algn="ctr"/>
                      <a:r>
                        <a:rPr lang="pt-BR" sz="1600" dirty="0" smtClean="0">
                          <a:latin typeface="Calibri" pitchFamily="34" charset="0"/>
                          <a:cs typeface="Calibri" pitchFamily="34" charset="0"/>
                        </a:rPr>
                        <a:t>Total</a:t>
                      </a:r>
                      <a:endParaRPr lang="pt-BR" sz="1600" dirty="0">
                        <a:latin typeface="Calibri" pitchFamily="34" charset="0"/>
                        <a:cs typeface="Calibri" pitchFamily="34" charset="0"/>
                      </a:endParaRPr>
                    </a:p>
                  </a:txBody>
                  <a:tcPr/>
                </a:tc>
                <a:tc>
                  <a:txBody>
                    <a:bodyPr/>
                    <a:lstStyle/>
                    <a:p>
                      <a:pPr algn="ctr"/>
                      <a:r>
                        <a:rPr lang="pt-BR" sz="1600" dirty="0" smtClean="0">
                          <a:latin typeface="Calibri" pitchFamily="34" charset="0"/>
                          <a:cs typeface="Calibri" pitchFamily="34" charset="0"/>
                        </a:rPr>
                        <a:t>40</a:t>
                      </a:r>
                      <a:endParaRPr lang="pt-BR" sz="1600" dirty="0">
                        <a:latin typeface="Calibri" pitchFamily="34" charset="0"/>
                        <a:cs typeface="Calibri" pitchFamily="34" charset="0"/>
                      </a:endParaRPr>
                    </a:p>
                  </a:txBody>
                  <a:tcPr/>
                </a:tc>
                <a:tc>
                  <a:txBody>
                    <a:bodyPr/>
                    <a:lstStyle/>
                    <a:p>
                      <a:endParaRPr lang="pt-BR" dirty="0"/>
                    </a:p>
                  </a:txBody>
                  <a:tcPr/>
                </a:tc>
                <a:tc>
                  <a:txBody>
                    <a:bodyPr/>
                    <a:lstStyle/>
                    <a:p>
                      <a:endParaRPr lang="pt-BR" dirty="0"/>
                    </a:p>
                  </a:txBody>
                  <a:tcPr/>
                </a:tc>
              </a:tr>
            </a:tbl>
          </a:graphicData>
        </a:graphic>
      </p:graphicFrame>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Overlapping Sets</a:t>
            </a:r>
          </a:p>
        </p:txBody>
      </p:sp>
      <p:sp>
        <p:nvSpPr>
          <p:cNvPr id="76803"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Overlapping sets and the Venn Diagram</a:t>
            </a:r>
          </a:p>
          <a:p>
            <a:pPr lvl="2" eaLnBrk="1" hangingPunct="1"/>
            <a:r>
              <a:rPr lang="en-US" sz="2000" smtClean="0">
                <a:solidFill>
                  <a:schemeClr val="tx2"/>
                </a:solidFill>
                <a:latin typeface="Calibri" pitchFamily="34" charset="0"/>
              </a:rPr>
              <a:t>A Venn Diagram has 7 sections: Section A, where the 3 circles overlap, sections B, C and D, where 2 circles overlap and sections E, F, G, where none overlap.</a:t>
            </a:r>
          </a:p>
          <a:p>
            <a:pPr lvl="2" eaLnBrk="1" hangingPunct="1"/>
            <a:r>
              <a:rPr lang="en-US" sz="2000" b="1" smtClean="0">
                <a:solidFill>
                  <a:schemeClr val="tx2"/>
                </a:solidFill>
                <a:latin typeface="Calibri" pitchFamily="34" charset="0"/>
              </a:rPr>
              <a:t>The main rule for a Venn Diagram is: </a:t>
            </a:r>
            <a:r>
              <a:rPr lang="en-US" sz="2000" b="1" u="sng" smtClean="0">
                <a:solidFill>
                  <a:schemeClr val="tx2"/>
                </a:solidFill>
                <a:latin typeface="Calibri" pitchFamily="34" charset="0"/>
              </a:rPr>
              <a:t>work from the inside out!!</a:t>
            </a:r>
          </a:p>
          <a:p>
            <a:pPr lvl="2" eaLnBrk="1" hangingPunct="1"/>
            <a:endParaRPr lang="en-US" sz="20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r>
              <a:rPr lang="en-US" sz="1600" b="1" smtClean="0">
                <a:solidFill>
                  <a:schemeClr val="tx2"/>
                </a:solidFill>
                <a:latin typeface="Calibri" pitchFamily="34" charset="0"/>
              </a:rPr>
              <a:t>Example: Workers are grouped by teams in a company. 20 workers are on marketing, 30 are on sales, 40 are on vision. 5 workers are both on marketing and sales, 6 workers are both on sales and vision, and 9 are both on marketing and vision. 4 are in all teams. How many workers in total?</a:t>
            </a:r>
          </a:p>
        </p:txBody>
      </p:sp>
      <p:graphicFrame>
        <p:nvGraphicFramePr>
          <p:cNvPr id="4" name="Diagrama 3"/>
          <p:cNvGraphicFramePr/>
          <p:nvPr/>
        </p:nvGraphicFramePr>
        <p:xfrm>
          <a:off x="1371600" y="2971800"/>
          <a:ext cx="4724400" cy="2438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6805" name="CaixaDeTexto 4"/>
          <p:cNvSpPr txBox="1">
            <a:spLocks noChangeArrowheads="1"/>
          </p:cNvSpPr>
          <p:nvPr/>
        </p:nvSpPr>
        <p:spPr bwMode="auto">
          <a:xfrm>
            <a:off x="3581400" y="4248150"/>
            <a:ext cx="381000" cy="358775"/>
          </a:xfrm>
          <a:prstGeom prst="rect">
            <a:avLst/>
          </a:prstGeom>
          <a:noFill/>
          <a:ln w="9525">
            <a:noFill/>
            <a:miter lim="800000"/>
            <a:headEnd/>
            <a:tailEnd/>
          </a:ln>
        </p:spPr>
        <p:txBody>
          <a:bodyPr>
            <a:spAutoFit/>
          </a:bodyPr>
          <a:lstStyle/>
          <a:p>
            <a:r>
              <a:rPr lang="pt-BR" sz="2600" baseline="30000">
                <a:solidFill>
                  <a:srgbClr val="0070C0"/>
                </a:solidFill>
                <a:latin typeface="Calibri" pitchFamily="34" charset="0"/>
              </a:rPr>
              <a:t>A</a:t>
            </a:r>
          </a:p>
        </p:txBody>
      </p:sp>
      <p:sp>
        <p:nvSpPr>
          <p:cNvPr id="76806" name="CaixaDeTexto 6"/>
          <p:cNvSpPr txBox="1">
            <a:spLocks noChangeArrowheads="1"/>
          </p:cNvSpPr>
          <p:nvPr/>
        </p:nvSpPr>
        <p:spPr bwMode="auto">
          <a:xfrm>
            <a:off x="3952875" y="3960813"/>
            <a:ext cx="304800" cy="369887"/>
          </a:xfrm>
          <a:prstGeom prst="rect">
            <a:avLst/>
          </a:prstGeom>
          <a:noFill/>
          <a:ln w="9525">
            <a:noFill/>
            <a:miter lim="800000"/>
            <a:headEnd/>
            <a:tailEnd/>
          </a:ln>
        </p:spPr>
        <p:txBody>
          <a:bodyPr>
            <a:spAutoFit/>
          </a:bodyPr>
          <a:lstStyle/>
          <a:p>
            <a:r>
              <a:rPr lang="pt-BR">
                <a:solidFill>
                  <a:srgbClr val="C00000"/>
                </a:solidFill>
                <a:latin typeface="Calibri" pitchFamily="34" charset="0"/>
              </a:rPr>
              <a:t>D</a:t>
            </a:r>
          </a:p>
        </p:txBody>
      </p:sp>
      <p:sp>
        <p:nvSpPr>
          <p:cNvPr id="76807" name="CaixaDeTexto 9"/>
          <p:cNvSpPr txBox="1">
            <a:spLocks noChangeArrowheads="1"/>
          </p:cNvSpPr>
          <p:nvPr/>
        </p:nvSpPr>
        <p:spPr bwMode="auto">
          <a:xfrm>
            <a:off x="3248025" y="3962400"/>
            <a:ext cx="304800" cy="369888"/>
          </a:xfrm>
          <a:prstGeom prst="rect">
            <a:avLst/>
          </a:prstGeom>
          <a:noFill/>
          <a:ln w="9525">
            <a:noFill/>
            <a:miter lim="800000"/>
            <a:headEnd/>
            <a:tailEnd/>
          </a:ln>
        </p:spPr>
        <p:txBody>
          <a:bodyPr>
            <a:spAutoFit/>
          </a:bodyPr>
          <a:lstStyle/>
          <a:p>
            <a:r>
              <a:rPr lang="pt-BR">
                <a:solidFill>
                  <a:srgbClr val="C00000"/>
                </a:solidFill>
                <a:latin typeface="Calibri" pitchFamily="34" charset="0"/>
              </a:rPr>
              <a:t>B</a:t>
            </a:r>
          </a:p>
        </p:txBody>
      </p:sp>
      <p:sp>
        <p:nvSpPr>
          <p:cNvPr id="76808" name="CaixaDeTexto 10"/>
          <p:cNvSpPr txBox="1">
            <a:spLocks noChangeArrowheads="1"/>
          </p:cNvSpPr>
          <p:nvPr/>
        </p:nvSpPr>
        <p:spPr bwMode="auto">
          <a:xfrm>
            <a:off x="3576638" y="4498975"/>
            <a:ext cx="304800" cy="368300"/>
          </a:xfrm>
          <a:prstGeom prst="rect">
            <a:avLst/>
          </a:prstGeom>
          <a:noFill/>
          <a:ln w="9525">
            <a:noFill/>
            <a:miter lim="800000"/>
            <a:headEnd/>
            <a:tailEnd/>
          </a:ln>
        </p:spPr>
        <p:txBody>
          <a:bodyPr>
            <a:spAutoFit/>
          </a:bodyPr>
          <a:lstStyle/>
          <a:p>
            <a:r>
              <a:rPr lang="pt-BR">
                <a:solidFill>
                  <a:srgbClr val="C00000"/>
                </a:solidFill>
                <a:latin typeface="Calibri" pitchFamily="34" charset="0"/>
              </a:rPr>
              <a:t>C</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Overlapping Sets</a:t>
            </a:r>
          </a:p>
        </p:txBody>
      </p:sp>
      <p:sp>
        <p:nvSpPr>
          <p:cNvPr id="77827"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Overlapping sets and the Venn Diagram</a:t>
            </a:r>
          </a:p>
          <a:p>
            <a:pPr lvl="3" eaLnBrk="1" hangingPunct="1"/>
            <a:r>
              <a:rPr lang="en-US" sz="1600" b="1" smtClean="0">
                <a:solidFill>
                  <a:schemeClr val="tx2"/>
                </a:solidFill>
                <a:latin typeface="Calibri" pitchFamily="34" charset="0"/>
              </a:rPr>
              <a:t>Answer: 4 + 2 + 3 + 6 + 21 + 27 + 8 = 71 workers</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500" b="1" smtClean="0">
              <a:solidFill>
                <a:schemeClr val="tx2"/>
              </a:solidFill>
              <a:latin typeface="Calibri" pitchFamily="34" charset="0"/>
            </a:endParaRPr>
          </a:p>
          <a:p>
            <a:pPr lvl="1" eaLnBrk="1" hangingPunct="1"/>
            <a:r>
              <a:rPr lang="en-US" sz="2400" b="1" smtClean="0">
                <a:solidFill>
                  <a:schemeClr val="tx2"/>
                </a:solidFill>
                <a:latin typeface="Calibri" pitchFamily="34" charset="0"/>
              </a:rPr>
              <a:t>Minor problem types</a:t>
            </a:r>
          </a:p>
          <a:p>
            <a:pPr lvl="2" eaLnBrk="1" hangingPunct="1"/>
            <a:r>
              <a:rPr lang="en-US" sz="2000" b="1" smtClean="0">
                <a:solidFill>
                  <a:schemeClr val="tx2"/>
                </a:solidFill>
                <a:latin typeface="Calibri" pitchFamily="34" charset="0"/>
              </a:rPr>
              <a:t>The general approach for optimization, grouping and scheduling problems is to focus on extremes.</a:t>
            </a:r>
          </a:p>
          <a:p>
            <a:pPr lvl="2" eaLnBrk="1" hangingPunct="1"/>
            <a:r>
              <a:rPr lang="en-US" sz="2000" b="1" u="sng" smtClean="0">
                <a:solidFill>
                  <a:schemeClr val="tx2"/>
                </a:solidFill>
                <a:latin typeface="Calibri" pitchFamily="34" charset="0"/>
              </a:rPr>
              <a:t>Optimization problems</a:t>
            </a:r>
          </a:p>
          <a:p>
            <a:pPr lvl="3" eaLnBrk="1" hangingPunct="1"/>
            <a:r>
              <a:rPr lang="en-US" sz="1600" smtClean="0">
                <a:solidFill>
                  <a:schemeClr val="tx2"/>
                </a:solidFill>
                <a:latin typeface="Calibri" pitchFamily="34" charset="0"/>
              </a:rPr>
              <a:t>The guests of a banquet consumed 401 pounds of food. If no one consumed </a:t>
            </a:r>
            <a:r>
              <a:rPr lang="en-US" sz="1600" u="sng" smtClean="0">
                <a:solidFill>
                  <a:schemeClr val="tx2"/>
                </a:solidFill>
                <a:latin typeface="Calibri" pitchFamily="34" charset="0"/>
              </a:rPr>
              <a:t>more</a:t>
            </a:r>
            <a:r>
              <a:rPr lang="en-US" sz="1600" smtClean="0">
                <a:solidFill>
                  <a:schemeClr val="tx2"/>
                </a:solidFill>
                <a:latin typeface="Calibri" pitchFamily="34" charset="0"/>
              </a:rPr>
              <a:t> than 2.5 pounds of food, what is the minimum number of guests?</a:t>
            </a:r>
            <a:endParaRPr lang="en-US" sz="1600"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grpSp>
        <p:nvGrpSpPr>
          <p:cNvPr id="77828" name="Grupo 1"/>
          <p:cNvGrpSpPr>
            <a:grpSpLocks/>
          </p:cNvGrpSpPr>
          <p:nvPr/>
        </p:nvGrpSpPr>
        <p:grpSpPr bwMode="auto">
          <a:xfrm>
            <a:off x="1190625" y="1981200"/>
            <a:ext cx="4724400" cy="2438400"/>
            <a:chOff x="1371600" y="2971800"/>
            <a:chExt cx="4724400" cy="2438400"/>
          </a:xfrm>
        </p:grpSpPr>
        <p:graphicFrame>
          <p:nvGraphicFramePr>
            <p:cNvPr id="4" name="Diagrama 3"/>
            <p:cNvGraphicFramePr/>
            <p:nvPr/>
          </p:nvGraphicFramePr>
          <p:xfrm>
            <a:off x="1371600" y="2971800"/>
            <a:ext cx="4724400" cy="2438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7833" name="CaixaDeTexto 4"/>
            <p:cNvSpPr txBox="1">
              <a:spLocks noChangeArrowheads="1"/>
            </p:cNvSpPr>
            <p:nvPr/>
          </p:nvSpPr>
          <p:spPr bwMode="auto">
            <a:xfrm>
              <a:off x="3581400" y="4248090"/>
              <a:ext cx="381000" cy="359073"/>
            </a:xfrm>
            <a:prstGeom prst="rect">
              <a:avLst/>
            </a:prstGeom>
            <a:noFill/>
            <a:ln w="9525">
              <a:noFill/>
              <a:miter lim="800000"/>
              <a:headEnd/>
              <a:tailEnd/>
            </a:ln>
          </p:spPr>
          <p:txBody>
            <a:bodyPr>
              <a:spAutoFit/>
            </a:bodyPr>
            <a:lstStyle/>
            <a:p>
              <a:r>
                <a:rPr lang="pt-BR" sz="2600" baseline="30000">
                  <a:solidFill>
                    <a:srgbClr val="0070C0"/>
                  </a:solidFill>
                  <a:latin typeface="Calibri" pitchFamily="34" charset="0"/>
                </a:rPr>
                <a:t>4</a:t>
              </a:r>
            </a:p>
          </p:txBody>
        </p:sp>
        <p:sp>
          <p:nvSpPr>
            <p:cNvPr id="77834" name="CaixaDeTexto 6"/>
            <p:cNvSpPr txBox="1">
              <a:spLocks noChangeArrowheads="1"/>
            </p:cNvSpPr>
            <p:nvPr/>
          </p:nvSpPr>
          <p:spPr bwMode="auto">
            <a:xfrm>
              <a:off x="3952875" y="3961328"/>
              <a:ext cx="304800" cy="369332"/>
            </a:xfrm>
            <a:prstGeom prst="rect">
              <a:avLst/>
            </a:prstGeom>
            <a:noFill/>
            <a:ln w="9525">
              <a:noFill/>
              <a:miter lim="800000"/>
              <a:headEnd/>
              <a:tailEnd/>
            </a:ln>
          </p:spPr>
          <p:txBody>
            <a:bodyPr>
              <a:spAutoFit/>
            </a:bodyPr>
            <a:lstStyle/>
            <a:p>
              <a:r>
                <a:rPr lang="pt-BR">
                  <a:solidFill>
                    <a:srgbClr val="C00000"/>
                  </a:solidFill>
                  <a:latin typeface="Calibri" pitchFamily="34" charset="0"/>
                </a:rPr>
                <a:t>3</a:t>
              </a:r>
            </a:p>
          </p:txBody>
        </p:sp>
        <p:sp>
          <p:nvSpPr>
            <p:cNvPr id="77835" name="CaixaDeTexto 9"/>
            <p:cNvSpPr txBox="1">
              <a:spLocks noChangeArrowheads="1"/>
            </p:cNvSpPr>
            <p:nvPr/>
          </p:nvSpPr>
          <p:spPr bwMode="auto">
            <a:xfrm>
              <a:off x="3248025" y="3962400"/>
              <a:ext cx="304800" cy="369332"/>
            </a:xfrm>
            <a:prstGeom prst="rect">
              <a:avLst/>
            </a:prstGeom>
            <a:noFill/>
            <a:ln w="9525">
              <a:noFill/>
              <a:miter lim="800000"/>
              <a:headEnd/>
              <a:tailEnd/>
            </a:ln>
          </p:spPr>
          <p:txBody>
            <a:bodyPr>
              <a:spAutoFit/>
            </a:bodyPr>
            <a:lstStyle/>
            <a:p>
              <a:r>
                <a:rPr lang="pt-BR">
                  <a:solidFill>
                    <a:srgbClr val="C00000"/>
                  </a:solidFill>
                  <a:latin typeface="Calibri" pitchFamily="34" charset="0"/>
                </a:rPr>
                <a:t>2</a:t>
              </a:r>
            </a:p>
          </p:txBody>
        </p:sp>
        <p:sp>
          <p:nvSpPr>
            <p:cNvPr id="77836" name="CaixaDeTexto 10"/>
            <p:cNvSpPr txBox="1">
              <a:spLocks noChangeArrowheads="1"/>
            </p:cNvSpPr>
            <p:nvPr/>
          </p:nvSpPr>
          <p:spPr bwMode="auto">
            <a:xfrm>
              <a:off x="3576637" y="4498419"/>
              <a:ext cx="304800" cy="369332"/>
            </a:xfrm>
            <a:prstGeom prst="rect">
              <a:avLst/>
            </a:prstGeom>
            <a:noFill/>
            <a:ln w="9525">
              <a:noFill/>
              <a:miter lim="800000"/>
              <a:headEnd/>
              <a:tailEnd/>
            </a:ln>
          </p:spPr>
          <p:txBody>
            <a:bodyPr>
              <a:spAutoFit/>
            </a:bodyPr>
            <a:lstStyle/>
            <a:p>
              <a:r>
                <a:rPr lang="pt-BR">
                  <a:solidFill>
                    <a:srgbClr val="C00000"/>
                  </a:solidFill>
                  <a:latin typeface="Calibri" pitchFamily="34" charset="0"/>
                </a:rPr>
                <a:t>6</a:t>
              </a:r>
            </a:p>
          </p:txBody>
        </p:sp>
      </p:grpSp>
      <p:sp>
        <p:nvSpPr>
          <p:cNvPr id="77829" name="CaixaDeTexto 2"/>
          <p:cNvSpPr txBox="1">
            <a:spLocks noChangeArrowheads="1"/>
          </p:cNvSpPr>
          <p:nvPr/>
        </p:nvSpPr>
        <p:spPr bwMode="auto">
          <a:xfrm>
            <a:off x="1171575" y="3436938"/>
            <a:ext cx="1266825" cy="369887"/>
          </a:xfrm>
          <a:prstGeom prst="rect">
            <a:avLst/>
          </a:prstGeom>
          <a:noFill/>
          <a:ln w="9525">
            <a:noFill/>
            <a:miter lim="800000"/>
            <a:headEnd/>
            <a:tailEnd/>
          </a:ln>
        </p:spPr>
        <p:txBody>
          <a:bodyPr>
            <a:spAutoFit/>
          </a:bodyPr>
          <a:lstStyle/>
          <a:p>
            <a:r>
              <a:rPr lang="pt-BR">
                <a:latin typeface="Calibri" pitchFamily="34" charset="0"/>
              </a:rPr>
              <a:t>Marketing</a:t>
            </a:r>
          </a:p>
        </p:txBody>
      </p:sp>
      <p:sp>
        <p:nvSpPr>
          <p:cNvPr id="77830" name="CaixaDeTexto 11"/>
          <p:cNvSpPr txBox="1">
            <a:spLocks noChangeArrowheads="1"/>
          </p:cNvSpPr>
          <p:nvPr/>
        </p:nvSpPr>
        <p:spPr bwMode="auto">
          <a:xfrm>
            <a:off x="4114800" y="2057400"/>
            <a:ext cx="1266825" cy="369888"/>
          </a:xfrm>
          <a:prstGeom prst="rect">
            <a:avLst/>
          </a:prstGeom>
          <a:noFill/>
          <a:ln w="9525">
            <a:noFill/>
            <a:miter lim="800000"/>
            <a:headEnd/>
            <a:tailEnd/>
          </a:ln>
        </p:spPr>
        <p:txBody>
          <a:bodyPr>
            <a:spAutoFit/>
          </a:bodyPr>
          <a:lstStyle/>
          <a:p>
            <a:r>
              <a:rPr lang="pt-BR">
                <a:latin typeface="Calibri" pitchFamily="34" charset="0"/>
              </a:rPr>
              <a:t>Sales</a:t>
            </a:r>
          </a:p>
        </p:txBody>
      </p:sp>
      <p:sp>
        <p:nvSpPr>
          <p:cNvPr id="77831" name="CaixaDeTexto 12"/>
          <p:cNvSpPr txBox="1">
            <a:spLocks noChangeArrowheads="1"/>
          </p:cNvSpPr>
          <p:nvPr/>
        </p:nvSpPr>
        <p:spPr bwMode="auto">
          <a:xfrm>
            <a:off x="4876800" y="3536950"/>
            <a:ext cx="1266825" cy="368300"/>
          </a:xfrm>
          <a:prstGeom prst="rect">
            <a:avLst/>
          </a:prstGeom>
          <a:noFill/>
          <a:ln w="9525">
            <a:noFill/>
            <a:miter lim="800000"/>
            <a:headEnd/>
            <a:tailEnd/>
          </a:ln>
        </p:spPr>
        <p:txBody>
          <a:bodyPr>
            <a:spAutoFit/>
          </a:bodyPr>
          <a:lstStyle/>
          <a:p>
            <a:r>
              <a:rPr lang="pt-BR">
                <a:latin typeface="Calibri" pitchFamily="34" charset="0"/>
              </a:rPr>
              <a:t>Vision</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Minor problem types</a:t>
            </a:r>
          </a:p>
        </p:txBody>
      </p:sp>
      <p:sp>
        <p:nvSpPr>
          <p:cNvPr id="78851"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sym typeface="Wingdings" pitchFamily="2" charset="2"/>
              </a:rPr>
              <a:t>Optimization Problems</a:t>
            </a:r>
          </a:p>
          <a:p>
            <a:pPr lvl="3" eaLnBrk="1" hangingPunct="1"/>
            <a:r>
              <a:rPr lang="en-US" sz="1600" b="1" smtClean="0">
                <a:solidFill>
                  <a:schemeClr val="tx2"/>
                </a:solidFill>
                <a:latin typeface="Calibri" pitchFamily="34" charset="0"/>
              </a:rPr>
              <a:t>Answer: since 401 / 2.5 = 160.4 and no guests ate MORE than 2.5 pounds of food, the minimum number of guests will be 161. If no one ate LESS than 2.5 pounds, the MAXIMUM number of guests would be 160.</a:t>
            </a:r>
          </a:p>
          <a:p>
            <a:pPr lvl="1" eaLnBrk="1" hangingPunct="1"/>
            <a:r>
              <a:rPr lang="en-US" sz="2000" b="1" smtClean="0">
                <a:solidFill>
                  <a:schemeClr val="tx2"/>
                </a:solidFill>
                <a:latin typeface="Calibri" pitchFamily="34" charset="0"/>
              </a:rPr>
              <a:t>Grouping Problems</a:t>
            </a:r>
          </a:p>
          <a:p>
            <a:pPr lvl="3" eaLnBrk="1" hangingPunct="1"/>
            <a:r>
              <a:rPr lang="en-US" sz="1600" smtClean="0">
                <a:solidFill>
                  <a:schemeClr val="tx2"/>
                </a:solidFill>
                <a:latin typeface="Calibri" pitchFamily="34" charset="0"/>
              </a:rPr>
              <a:t>You need to group 1 person from division A, 2 from division B and 3 from division C. Division A has 20 people, division B has 30, and C has 40. What is the smallest number of people who will not be assigned to a group?</a:t>
            </a:r>
          </a:p>
          <a:p>
            <a:pPr lvl="3" eaLnBrk="1" hangingPunct="1"/>
            <a:r>
              <a:rPr lang="en-US" sz="1600" b="1" smtClean="0">
                <a:solidFill>
                  <a:schemeClr val="tx2"/>
                </a:solidFill>
                <a:latin typeface="Calibri" pitchFamily="34" charset="0"/>
              </a:rPr>
              <a:t>A: 20/1 = 20 groups are possible</a:t>
            </a:r>
          </a:p>
          <a:p>
            <a:pPr lvl="3" eaLnBrk="1" hangingPunct="1"/>
            <a:r>
              <a:rPr lang="en-US" sz="1600" b="1" smtClean="0">
                <a:solidFill>
                  <a:schemeClr val="tx2"/>
                </a:solidFill>
                <a:latin typeface="Calibri" pitchFamily="34" charset="0"/>
              </a:rPr>
              <a:t>B: 30/2 = 15 groups are possible</a:t>
            </a:r>
          </a:p>
          <a:p>
            <a:pPr lvl="3" eaLnBrk="1" hangingPunct="1"/>
            <a:r>
              <a:rPr lang="en-US" sz="1600" b="1" smtClean="0">
                <a:solidFill>
                  <a:schemeClr val="tx2"/>
                </a:solidFill>
                <a:latin typeface="Calibri" pitchFamily="34" charset="0"/>
              </a:rPr>
              <a:t>C: 40/3 = 13 groups are possible.</a:t>
            </a:r>
          </a:p>
          <a:p>
            <a:pPr lvl="3" eaLnBrk="1" hangingPunct="1"/>
            <a:r>
              <a:rPr lang="en-US" sz="1600" b="1" smtClean="0">
                <a:solidFill>
                  <a:schemeClr val="tx2"/>
                </a:solidFill>
                <a:latin typeface="Calibri" pitchFamily="34" charset="0"/>
              </a:rPr>
              <a:t>The limiting factor is group C, as they have the smallest number of groups to be formed. Therefore, we can only form 13 groups, and this is when the smallest number of people will be left over: </a:t>
            </a:r>
            <a:r>
              <a:rPr lang="en-US" sz="1600" b="1" u="sng" smtClean="0">
                <a:solidFill>
                  <a:schemeClr val="tx2"/>
                </a:solidFill>
                <a:latin typeface="Calibri" pitchFamily="34" charset="0"/>
              </a:rPr>
              <a:t>12 people in total</a:t>
            </a:r>
            <a:r>
              <a:rPr lang="en-US" sz="1600" b="1" smtClean="0">
                <a:solidFill>
                  <a:schemeClr val="tx2"/>
                </a:solidFill>
                <a:latin typeface="Calibri" pitchFamily="34" charset="0"/>
              </a:rPr>
              <a:t>.</a:t>
            </a:r>
          </a:p>
          <a:p>
            <a:pPr lvl="1" eaLnBrk="1" hangingPunct="1"/>
            <a:r>
              <a:rPr lang="en-US" sz="2000" b="1" smtClean="0">
                <a:solidFill>
                  <a:schemeClr val="tx2"/>
                </a:solidFill>
                <a:latin typeface="Calibri" pitchFamily="34" charset="0"/>
              </a:rPr>
              <a:t>Scheduling</a:t>
            </a:r>
          </a:p>
          <a:p>
            <a:pPr lvl="3" eaLnBrk="1" hangingPunct="1"/>
            <a:r>
              <a:rPr lang="en-US" sz="1600" b="1" smtClean="0">
                <a:solidFill>
                  <a:schemeClr val="tx2"/>
                </a:solidFill>
                <a:latin typeface="Calibri" pitchFamily="34" charset="0"/>
              </a:rPr>
              <a:t>How many days does the standard warranty of product X last?</a:t>
            </a:r>
          </a:p>
          <a:p>
            <a:pPr lvl="3" eaLnBrk="1" hangingPunct="1"/>
            <a:r>
              <a:rPr lang="en-US" sz="1600" b="1" smtClean="0">
                <a:solidFill>
                  <a:schemeClr val="tx2"/>
                </a:solidFill>
                <a:latin typeface="Calibri" pitchFamily="34" charset="0"/>
              </a:rPr>
              <a:t>(1) Marck purchased in jan 97. Warranty didn’t expire until march</a:t>
            </a:r>
          </a:p>
          <a:p>
            <a:pPr lvl="3" eaLnBrk="1" hangingPunct="1"/>
            <a:r>
              <a:rPr lang="en-US" sz="1600" b="1" smtClean="0">
                <a:solidFill>
                  <a:schemeClr val="tx2"/>
                </a:solidFill>
                <a:latin typeface="Calibri" pitchFamily="34" charset="0"/>
              </a:rPr>
              <a:t>(2) Santos purchased in May 94. Warranty expired in may.</a:t>
            </a:r>
          </a:p>
          <a:p>
            <a:pPr marL="914400" lvl="2" indent="0" eaLnBrk="1" hangingPunct="1">
              <a:buFontTx/>
              <a:buNone/>
            </a:pPr>
            <a:endParaRPr lang="en-US" sz="20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Comb / Prop / Stats Advanced</a:t>
            </a:r>
          </a:p>
        </p:txBody>
      </p:sp>
      <p:sp>
        <p:nvSpPr>
          <p:cNvPr id="79875" name="Rectangle 3"/>
          <p:cNvSpPr>
            <a:spLocks noGrp="1" noChangeArrowheads="1"/>
          </p:cNvSpPr>
          <p:nvPr>
            <p:ph type="body" idx="1"/>
          </p:nvPr>
        </p:nvSpPr>
        <p:spPr>
          <a:xfrm>
            <a:off x="228600" y="1143000"/>
            <a:ext cx="8305800" cy="5257800"/>
          </a:xfrm>
        </p:spPr>
        <p:txBody>
          <a:bodyPr/>
          <a:lstStyle/>
          <a:p>
            <a:pPr lvl="1" eaLnBrk="1" hangingPunct="1"/>
            <a:r>
              <a:rPr lang="en-US" sz="2400" b="1" smtClean="0">
                <a:solidFill>
                  <a:schemeClr val="tx2"/>
                </a:solidFill>
                <a:latin typeface="Calibri" pitchFamily="34" charset="0"/>
              </a:rPr>
              <a:t>Scheduling</a:t>
            </a:r>
          </a:p>
          <a:p>
            <a:pPr lvl="3" eaLnBrk="1" hangingPunct="1"/>
            <a:r>
              <a:rPr lang="en-US" sz="1600" b="1" smtClean="0">
                <a:solidFill>
                  <a:schemeClr val="tx2"/>
                </a:solidFill>
                <a:latin typeface="Calibri" pitchFamily="34" charset="0"/>
              </a:rPr>
              <a:t>Answer:</a:t>
            </a:r>
            <a:r>
              <a:rPr lang="en-US" sz="1600" smtClean="0">
                <a:solidFill>
                  <a:schemeClr val="tx2"/>
                </a:solidFill>
                <a:latin typeface="Calibri" pitchFamily="34" charset="0"/>
              </a:rPr>
              <a:t> Statement (1) tells us the warranty lasts </a:t>
            </a:r>
            <a:r>
              <a:rPr lang="en-US" sz="1600" u="sng" smtClean="0">
                <a:solidFill>
                  <a:schemeClr val="tx2"/>
                </a:solidFill>
                <a:latin typeface="Calibri" pitchFamily="34" charset="0"/>
              </a:rPr>
              <a:t>from 29 days</a:t>
            </a:r>
            <a:r>
              <a:rPr lang="en-US" sz="1600" smtClean="0">
                <a:solidFill>
                  <a:schemeClr val="tx2"/>
                </a:solidFill>
                <a:latin typeface="Calibri" pitchFamily="34" charset="0"/>
              </a:rPr>
              <a:t> (if the product was purchased by jan 31</a:t>
            </a:r>
            <a:r>
              <a:rPr lang="en-US" sz="1600" baseline="30000" smtClean="0">
                <a:solidFill>
                  <a:schemeClr val="tx2"/>
                </a:solidFill>
                <a:latin typeface="Calibri" pitchFamily="34" charset="0"/>
              </a:rPr>
              <a:t>st</a:t>
            </a:r>
            <a:r>
              <a:rPr lang="en-US" sz="1600" smtClean="0">
                <a:solidFill>
                  <a:schemeClr val="tx2"/>
                </a:solidFill>
                <a:latin typeface="Calibri" pitchFamily="34" charset="0"/>
              </a:rPr>
              <a:t> and warranty finished by march 1</a:t>
            </a:r>
            <a:r>
              <a:rPr lang="en-US" sz="1600" baseline="30000" smtClean="0">
                <a:solidFill>
                  <a:schemeClr val="tx2"/>
                </a:solidFill>
                <a:latin typeface="Calibri" pitchFamily="34" charset="0"/>
              </a:rPr>
              <a:t>st</a:t>
            </a:r>
            <a:r>
              <a:rPr lang="en-US" sz="1600" smtClean="0">
                <a:solidFill>
                  <a:schemeClr val="tx2"/>
                </a:solidFill>
                <a:latin typeface="Calibri" pitchFamily="34" charset="0"/>
              </a:rPr>
              <a:t>) </a:t>
            </a:r>
            <a:r>
              <a:rPr lang="en-US" sz="1600" u="sng" smtClean="0">
                <a:solidFill>
                  <a:schemeClr val="tx2"/>
                </a:solidFill>
                <a:latin typeface="Calibri" pitchFamily="34" charset="0"/>
              </a:rPr>
              <a:t>to 89 days</a:t>
            </a:r>
            <a:r>
              <a:rPr lang="en-US" sz="1600" smtClean="0">
                <a:solidFill>
                  <a:schemeClr val="tx2"/>
                </a:solidFill>
                <a:latin typeface="Calibri" pitchFamily="34" charset="0"/>
              </a:rPr>
              <a:t> (if the product was purchased by jan 1</a:t>
            </a:r>
            <a:r>
              <a:rPr lang="en-US" sz="1600" baseline="30000" smtClean="0">
                <a:solidFill>
                  <a:schemeClr val="tx2"/>
                </a:solidFill>
                <a:latin typeface="Calibri" pitchFamily="34" charset="0"/>
              </a:rPr>
              <a:t>st</a:t>
            </a:r>
            <a:r>
              <a:rPr lang="en-US" sz="1600" smtClean="0">
                <a:solidFill>
                  <a:schemeClr val="tx2"/>
                </a:solidFill>
                <a:latin typeface="Calibri" pitchFamily="34" charset="0"/>
              </a:rPr>
              <a:t> and warranty finished by march 31</a:t>
            </a:r>
            <a:r>
              <a:rPr lang="en-US" sz="1600" baseline="30000" smtClean="0">
                <a:solidFill>
                  <a:schemeClr val="tx2"/>
                </a:solidFill>
                <a:latin typeface="Calibri" pitchFamily="34" charset="0"/>
              </a:rPr>
              <a:t>st</a:t>
            </a:r>
            <a:r>
              <a:rPr lang="en-US" sz="1600" smtClean="0">
                <a:solidFill>
                  <a:schemeClr val="tx2"/>
                </a:solidFill>
                <a:latin typeface="Calibri" pitchFamily="34" charset="0"/>
              </a:rPr>
              <a:t>). </a:t>
            </a:r>
            <a:r>
              <a:rPr lang="en-US" sz="1600" b="1" u="sng" smtClean="0">
                <a:solidFill>
                  <a:schemeClr val="tx2"/>
                </a:solidFill>
                <a:latin typeface="Calibri" pitchFamily="34" charset="0"/>
              </a:rPr>
              <a:t>INSUFFICIENT</a:t>
            </a:r>
          </a:p>
          <a:p>
            <a:pPr lvl="3" eaLnBrk="1" hangingPunct="1"/>
            <a:r>
              <a:rPr lang="en-US" sz="1600" smtClean="0">
                <a:solidFill>
                  <a:schemeClr val="tx2"/>
                </a:solidFill>
                <a:latin typeface="Calibri" pitchFamily="34" charset="0"/>
              </a:rPr>
              <a:t>Statement (2) tells us the warranty lasts 1 to 30 days .</a:t>
            </a:r>
            <a:r>
              <a:rPr lang="en-US" sz="1600" b="1" smtClean="0">
                <a:solidFill>
                  <a:schemeClr val="tx2"/>
                </a:solidFill>
                <a:latin typeface="Calibri" pitchFamily="34" charset="0"/>
              </a:rPr>
              <a:t> </a:t>
            </a:r>
            <a:r>
              <a:rPr lang="en-US" sz="1600" b="1" u="sng" smtClean="0">
                <a:solidFill>
                  <a:schemeClr val="tx2"/>
                </a:solidFill>
                <a:latin typeface="Calibri" pitchFamily="34" charset="0"/>
              </a:rPr>
              <a:t>INSUFFICIENT</a:t>
            </a:r>
            <a:endParaRPr lang="en-US" sz="1600" b="1" smtClean="0">
              <a:solidFill>
                <a:schemeClr val="tx2"/>
              </a:solidFill>
              <a:latin typeface="Calibri" pitchFamily="34" charset="0"/>
            </a:endParaRPr>
          </a:p>
          <a:p>
            <a:pPr lvl="3" eaLnBrk="1" hangingPunct="1"/>
            <a:r>
              <a:rPr lang="en-US" sz="1600" b="1" smtClean="0">
                <a:solidFill>
                  <a:schemeClr val="tx2"/>
                </a:solidFill>
                <a:latin typeface="Calibri" pitchFamily="34" charset="0"/>
              </a:rPr>
              <a:t>Both statements together are </a:t>
            </a:r>
            <a:r>
              <a:rPr lang="en-US" sz="1600" b="1" u="sng" smtClean="0">
                <a:solidFill>
                  <a:schemeClr val="tx2"/>
                </a:solidFill>
                <a:latin typeface="Calibri" pitchFamily="34" charset="0"/>
              </a:rPr>
              <a:t>INSUFFICIENT</a:t>
            </a:r>
            <a:r>
              <a:rPr lang="en-US" sz="1600" b="1" smtClean="0">
                <a:solidFill>
                  <a:schemeClr val="tx2"/>
                </a:solidFill>
                <a:latin typeface="Calibri" pitchFamily="34" charset="0"/>
              </a:rPr>
              <a:t>, as the warranty could last 29 or 30 days.</a:t>
            </a:r>
          </a:p>
          <a:p>
            <a:pPr lvl="1" eaLnBrk="1" hangingPunct="1"/>
            <a:r>
              <a:rPr lang="en-US" sz="2400" b="1" smtClean="0">
                <a:solidFill>
                  <a:schemeClr val="tx2"/>
                </a:solidFill>
                <a:latin typeface="Calibri" pitchFamily="34" charset="0"/>
              </a:rPr>
              <a:t>Comb / Prop / Stats Advanced</a:t>
            </a:r>
          </a:p>
          <a:p>
            <a:pPr lvl="3" eaLnBrk="1" hangingPunct="1"/>
            <a:r>
              <a:rPr lang="en-US" sz="1600" smtClean="0">
                <a:solidFill>
                  <a:schemeClr val="tx2"/>
                </a:solidFill>
                <a:latin typeface="Calibri" pitchFamily="34" charset="0"/>
              </a:rPr>
              <a:t>Jane needs to walk 3 blocks south and 3 blocks east. What is the probability that she will walk south for the first 2 blocks?</a:t>
            </a:r>
          </a:p>
          <a:p>
            <a:pPr lvl="3" eaLnBrk="1" hangingPunct="1"/>
            <a:r>
              <a:rPr lang="en-US" sz="1600" b="1" smtClean="0">
                <a:solidFill>
                  <a:schemeClr val="tx2"/>
                </a:solidFill>
                <a:latin typeface="Calibri" pitchFamily="34" charset="0"/>
              </a:rPr>
              <a:t>Answer: the total number of ways she can walk 6 blocks being 3 in one way and 3 in another way are: 6! / 3!3! = 20. If she will walk the first 2 blocks south, </a:t>
            </a:r>
            <a:r>
              <a:rPr lang="en-US" sz="1600" b="1" u="sng" smtClean="0">
                <a:solidFill>
                  <a:schemeClr val="tx2"/>
                </a:solidFill>
                <a:latin typeface="Calibri" pitchFamily="34" charset="0"/>
              </a:rPr>
              <a:t>use the reducing pool/glue technique</a:t>
            </a:r>
            <a:r>
              <a:rPr lang="en-US" sz="1600" b="1" smtClean="0">
                <a:solidFill>
                  <a:schemeClr val="tx2"/>
                </a:solidFill>
                <a:latin typeface="Calibri" pitchFamily="34" charset="0"/>
              </a:rPr>
              <a:t>. Since you already know she has walked the first 2 blocks to south, she needs to walk 4 blocks, being one to south and 3 east. Number of possible way is 4! / 3!1! = 4. So, the probability she will walk south for the first 2 blocks is 4/20 = 1/5</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marL="914400" lvl="2" indent="0" eaLnBrk="1" hangingPunct="1">
              <a:buFontTx/>
              <a:buNone/>
            </a:pPr>
            <a:endParaRPr lang="en-US" sz="20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Comb / Prop / Stats Advanced</a:t>
            </a:r>
          </a:p>
        </p:txBody>
      </p:sp>
      <p:sp>
        <p:nvSpPr>
          <p:cNvPr id="79875"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rPr>
              <a:t>Combinations </a:t>
            </a:r>
            <a:r>
              <a:rPr lang="en-US" sz="2400" b="1" dirty="0" err="1" smtClean="0">
                <a:solidFill>
                  <a:schemeClr val="tx2"/>
                </a:solidFill>
                <a:latin typeface="Calibri" pitchFamily="34" charset="0"/>
              </a:rPr>
              <a:t>vs</a:t>
            </a:r>
            <a:r>
              <a:rPr lang="en-US" sz="2400" b="1" dirty="0" smtClean="0">
                <a:solidFill>
                  <a:schemeClr val="tx2"/>
                </a:solidFill>
                <a:latin typeface="Calibri" pitchFamily="34" charset="0"/>
              </a:rPr>
              <a:t> Permutations</a:t>
            </a:r>
          </a:p>
          <a:p>
            <a:pPr lvl="2" eaLnBrk="1" hangingPunct="1">
              <a:defRPr/>
            </a:pPr>
            <a:r>
              <a:rPr lang="en-US" sz="2000" b="1" dirty="0" smtClean="0">
                <a:solidFill>
                  <a:schemeClr val="tx2"/>
                </a:solidFill>
                <a:latin typeface="Calibri" pitchFamily="34" charset="0"/>
              </a:rPr>
              <a:t>If switching the elements in a chosen set creates a different set, it is a permutation. If not, it is a combination.</a:t>
            </a:r>
          </a:p>
          <a:p>
            <a:pPr lvl="1" eaLnBrk="1" hangingPunct="1">
              <a:defRPr/>
            </a:pPr>
            <a:r>
              <a:rPr lang="en-US" sz="2400" b="1" dirty="0" err="1" smtClean="0">
                <a:solidFill>
                  <a:schemeClr val="tx2"/>
                </a:solidFill>
                <a:latin typeface="Calibri" pitchFamily="34" charset="0"/>
              </a:rPr>
              <a:t>Combinatorics</a:t>
            </a:r>
            <a:r>
              <a:rPr lang="en-US" sz="2400" b="1" dirty="0" smtClean="0">
                <a:solidFill>
                  <a:schemeClr val="tx2"/>
                </a:solidFill>
                <a:latin typeface="Calibri" pitchFamily="34" charset="0"/>
              </a:rPr>
              <a:t> and Domino Effect</a:t>
            </a:r>
          </a:p>
          <a:p>
            <a:pPr lvl="2" eaLnBrk="1" hangingPunct="1">
              <a:defRPr/>
            </a:pPr>
            <a:r>
              <a:rPr lang="en-US" sz="2000" dirty="0" smtClean="0">
                <a:solidFill>
                  <a:schemeClr val="tx2"/>
                </a:solidFill>
                <a:latin typeface="Calibri" pitchFamily="34" charset="0"/>
              </a:rPr>
              <a:t>If you have a symmetrical problem, you can calculate the probability of one case and multiply by the number of cases.</a:t>
            </a:r>
          </a:p>
          <a:p>
            <a:pPr lvl="3" eaLnBrk="1" hangingPunct="1">
              <a:defRPr/>
            </a:pPr>
            <a:r>
              <a:rPr lang="en-US" sz="1600" b="1" dirty="0" smtClean="0">
                <a:solidFill>
                  <a:schemeClr val="tx2"/>
                </a:solidFill>
                <a:latin typeface="Calibri" pitchFamily="34" charset="0"/>
              </a:rPr>
              <a:t>Example: A machine contains 7 blue, 5 green and 4 red gumballs. If machine dispenses 3 balls at random, what is the prob. of being 1 each color?</a:t>
            </a:r>
          </a:p>
          <a:p>
            <a:pPr lvl="3" eaLnBrk="1" hangingPunct="1">
              <a:defRPr/>
            </a:pPr>
            <a:r>
              <a:rPr lang="en-US" sz="1600" b="1" dirty="0" smtClean="0">
                <a:solidFill>
                  <a:schemeClr val="tx2"/>
                </a:solidFill>
                <a:latin typeface="Calibri" pitchFamily="34" charset="0"/>
              </a:rPr>
              <a:t>Answer: 7/16 * 5/15 * 4/14 =  1/24. This can happen in 6 different ways, as we have 3 balls to be taken out and there are 3 possible outcomes. So, you just find one probability (1/24) and multiply by 3!, which yields 1/4.</a:t>
            </a:r>
            <a:endParaRPr lang="en-US" sz="2400" b="1" dirty="0" smtClean="0">
              <a:solidFill>
                <a:schemeClr val="tx2"/>
              </a:solidFill>
              <a:latin typeface="Calibri" pitchFamily="34" charset="0"/>
            </a:endParaRPr>
          </a:p>
          <a:p>
            <a:pPr lvl="1" eaLnBrk="1" hangingPunct="1">
              <a:defRPr/>
            </a:pPr>
            <a:r>
              <a:rPr lang="en-US" sz="2400" b="1" dirty="0" smtClean="0">
                <a:solidFill>
                  <a:schemeClr val="tx2"/>
                </a:solidFill>
                <a:latin typeface="Calibri" pitchFamily="34" charset="0"/>
              </a:rPr>
              <a:t>Shortcuts for averages</a:t>
            </a:r>
          </a:p>
          <a:p>
            <a:pPr lvl="2" eaLnBrk="1" hangingPunct="1">
              <a:defRPr/>
            </a:pPr>
            <a:r>
              <a:rPr lang="en-US" sz="2000" dirty="0" smtClean="0">
                <a:solidFill>
                  <a:schemeClr val="tx2"/>
                </a:solidFill>
                <a:latin typeface="Calibri" pitchFamily="34" charset="0"/>
              </a:rPr>
              <a:t>Advanced DS questions may give you enough information to know how much the average will change when a new data point is inserted</a:t>
            </a:r>
            <a:r>
              <a:rPr lang="en-US" sz="2000" u="sng" dirty="0" smtClean="0">
                <a:solidFill>
                  <a:schemeClr val="tx2"/>
                </a:solidFill>
                <a:latin typeface="Calibri" pitchFamily="34" charset="0"/>
              </a:rPr>
              <a:t> even if you don’t know how to calculate the average itself </a:t>
            </a:r>
            <a:r>
              <a:rPr lang="en-US" sz="2000" dirty="0" smtClean="0">
                <a:solidFill>
                  <a:schemeClr val="tx2"/>
                </a:solidFill>
                <a:latin typeface="Calibri" pitchFamily="34" charset="0"/>
              </a:rPr>
              <a:t>(so you won’t be able to know the percent change on the mean)</a:t>
            </a:r>
          </a:p>
          <a:p>
            <a:pPr marL="914400" lvl="2" indent="0" eaLnBrk="1" hangingPunct="1">
              <a:buFontTx/>
              <a:buNone/>
              <a:defRPr/>
            </a:pPr>
            <a:endParaRPr lang="en-US" sz="20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Word Translations – Comb / Prop / Stats Advanced</a:t>
            </a:r>
          </a:p>
        </p:txBody>
      </p:sp>
      <p:sp>
        <p:nvSpPr>
          <p:cNvPr id="79875"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rPr>
              <a:t>Shortcuts for averages</a:t>
            </a:r>
          </a:p>
          <a:p>
            <a:pPr lvl="2" eaLnBrk="1" hangingPunct="1">
              <a:defRPr/>
            </a:pPr>
            <a:r>
              <a:rPr lang="en-US" sz="2000" b="1" dirty="0" smtClean="0">
                <a:solidFill>
                  <a:schemeClr val="tx2"/>
                </a:solidFill>
                <a:latin typeface="Calibri" pitchFamily="34" charset="0"/>
              </a:rPr>
              <a:t>To know how much the mean will change, you only need to know the difference between the new term and the mean, and also the number of terms</a:t>
            </a:r>
          </a:p>
          <a:p>
            <a:pPr lvl="2" eaLnBrk="1" hangingPunct="1">
              <a:defRPr/>
            </a:pPr>
            <a:r>
              <a:rPr lang="en-US" sz="2000" b="1" u="sng" dirty="0" smtClean="0">
                <a:solidFill>
                  <a:schemeClr val="tx2"/>
                </a:solidFill>
                <a:latin typeface="Calibri" pitchFamily="34" charset="0"/>
              </a:rPr>
              <a:t>Residuals</a:t>
            </a:r>
            <a:r>
              <a:rPr lang="en-US" sz="2000" b="1" dirty="0" smtClean="0">
                <a:solidFill>
                  <a:schemeClr val="tx2"/>
                </a:solidFill>
                <a:latin typeface="Calibri" pitchFamily="34" charset="0"/>
              </a:rPr>
              <a:t> are the difference between a set’s data points and its average. For any set, the residuals sum to zero.</a:t>
            </a:r>
          </a:p>
          <a:p>
            <a:pPr lvl="3" eaLnBrk="1" hangingPunct="1">
              <a:defRPr/>
            </a:pPr>
            <a:r>
              <a:rPr lang="en-US" sz="1600" b="1" dirty="0" smtClean="0">
                <a:solidFill>
                  <a:schemeClr val="tx2"/>
                </a:solidFill>
                <a:latin typeface="Calibri" pitchFamily="34" charset="0"/>
              </a:rPr>
              <a:t>Example: If the mean of the set {97, 100, 85, 90, 94, 80, 92, x} is 91, what is the value of x? </a:t>
            </a:r>
          </a:p>
          <a:p>
            <a:pPr lvl="3" eaLnBrk="1" hangingPunct="1">
              <a:defRPr/>
            </a:pPr>
            <a:r>
              <a:rPr lang="en-US" sz="1600" dirty="0" smtClean="0">
                <a:solidFill>
                  <a:schemeClr val="tx2"/>
                </a:solidFill>
                <a:latin typeface="Calibri" pitchFamily="34" charset="0"/>
              </a:rPr>
              <a:t>Instead of doing all the calculation, you can find the residual of each term: +6, +9, -6, -1, +3, -11, +1. This sum yields +1, so x leaves a residual of -1 when compared to 91. </a:t>
            </a:r>
            <a:r>
              <a:rPr lang="en-US" sz="1600" b="1" dirty="0" smtClean="0">
                <a:solidFill>
                  <a:schemeClr val="tx2"/>
                </a:solidFill>
                <a:latin typeface="Calibri" pitchFamily="34" charset="0"/>
              </a:rPr>
              <a:t>x = 90</a:t>
            </a:r>
            <a:r>
              <a:rPr lang="en-US" sz="1600" dirty="0" smtClean="0">
                <a:solidFill>
                  <a:schemeClr val="tx2"/>
                </a:solidFill>
                <a:latin typeface="Calibri" pitchFamily="34" charset="0"/>
              </a:rPr>
              <a:t>.</a:t>
            </a:r>
          </a:p>
          <a:p>
            <a:pPr lvl="3" eaLnBrk="1" hangingPunct="1">
              <a:defRPr/>
            </a:pPr>
            <a:endParaRPr lang="en-US" sz="1600" dirty="0" smtClean="0">
              <a:solidFill>
                <a:schemeClr val="tx2"/>
              </a:solidFill>
              <a:latin typeface="Calibri" pitchFamily="34" charset="0"/>
            </a:endParaRPr>
          </a:p>
          <a:p>
            <a:pPr marL="914400" lvl="2" indent="0" eaLnBrk="1" hangingPunct="1">
              <a:buFontTx/>
              <a:buNone/>
              <a:defRPr/>
            </a:pPr>
            <a:endParaRPr lang="en-US" sz="20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Divisibility and primes</a:t>
            </a:r>
          </a:p>
        </p:txBody>
      </p:sp>
      <p:sp>
        <p:nvSpPr>
          <p:cNvPr id="79875"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rPr>
              <a:t>Divisibility and Primes</a:t>
            </a:r>
          </a:p>
          <a:p>
            <a:pPr lvl="2" eaLnBrk="1" hangingPunct="1">
              <a:defRPr/>
            </a:pPr>
            <a:r>
              <a:rPr lang="en-US" sz="2000" b="1" dirty="0" smtClean="0">
                <a:solidFill>
                  <a:schemeClr val="tx2"/>
                </a:solidFill>
                <a:latin typeface="Calibri" pitchFamily="34" charset="0"/>
              </a:rPr>
              <a:t>Arithmetic rules:</a:t>
            </a:r>
          </a:p>
          <a:p>
            <a:pPr lvl="3" eaLnBrk="1" hangingPunct="1">
              <a:defRPr/>
            </a:pPr>
            <a:r>
              <a:rPr lang="en-US" sz="1600" b="1" dirty="0" smtClean="0">
                <a:solidFill>
                  <a:schemeClr val="tx2"/>
                </a:solidFill>
                <a:latin typeface="Calibri" pitchFamily="34" charset="0"/>
              </a:rPr>
              <a:t>The sum/difference/product of 2 integers is always an integer</a:t>
            </a:r>
          </a:p>
          <a:p>
            <a:pPr lvl="3" eaLnBrk="1" hangingPunct="1">
              <a:defRPr/>
            </a:pPr>
            <a:r>
              <a:rPr lang="en-US" sz="1600" b="1" dirty="0" smtClean="0">
                <a:solidFill>
                  <a:schemeClr val="tx2"/>
                </a:solidFill>
                <a:latin typeface="Calibri" pitchFamily="34" charset="0"/>
              </a:rPr>
              <a:t>The quotient of two integers is not always an integer</a:t>
            </a:r>
          </a:p>
          <a:p>
            <a:pPr lvl="3" eaLnBrk="1" hangingPunct="1">
              <a:defRPr/>
            </a:pPr>
            <a:r>
              <a:rPr lang="en-US" sz="1600" b="1" u="sng" dirty="0" smtClean="0">
                <a:solidFill>
                  <a:schemeClr val="tx2"/>
                </a:solidFill>
                <a:latin typeface="Calibri" pitchFamily="34" charset="0"/>
              </a:rPr>
              <a:t>An integer is said to be divisible by another if the result is also an integer</a:t>
            </a:r>
          </a:p>
          <a:p>
            <a:pPr lvl="2" eaLnBrk="1" hangingPunct="1">
              <a:defRPr/>
            </a:pPr>
            <a:r>
              <a:rPr lang="en-US" b="1" dirty="0" smtClean="0">
                <a:solidFill>
                  <a:schemeClr val="tx2"/>
                </a:solidFill>
                <a:latin typeface="Calibri" pitchFamily="34" charset="0"/>
              </a:rPr>
              <a:t>Rules of divisibility by certain integers</a:t>
            </a:r>
          </a:p>
          <a:p>
            <a:pPr lvl="3" eaLnBrk="1" hangingPunct="1">
              <a:defRPr/>
            </a:pPr>
            <a:r>
              <a:rPr lang="en-US" sz="1600" b="1" u="sng" dirty="0" smtClean="0">
                <a:solidFill>
                  <a:schemeClr val="tx2"/>
                </a:solidFill>
                <a:latin typeface="Calibri" pitchFamily="34" charset="0"/>
              </a:rPr>
              <a:t>An integer is divisible by:</a:t>
            </a:r>
          </a:p>
          <a:p>
            <a:pPr lvl="3" eaLnBrk="1" hangingPunct="1">
              <a:defRPr/>
            </a:pPr>
            <a:r>
              <a:rPr lang="en-US" sz="1600" b="1" dirty="0" smtClean="0">
                <a:solidFill>
                  <a:schemeClr val="tx2"/>
                </a:solidFill>
                <a:latin typeface="Calibri" pitchFamily="34" charset="0"/>
              </a:rPr>
              <a:t>2: if it is EVEN</a:t>
            </a:r>
          </a:p>
          <a:p>
            <a:pPr lvl="3" eaLnBrk="1" hangingPunct="1">
              <a:defRPr/>
            </a:pPr>
            <a:r>
              <a:rPr lang="en-US" sz="1600" b="1" dirty="0" smtClean="0">
                <a:solidFill>
                  <a:schemeClr val="tx2"/>
                </a:solidFill>
                <a:latin typeface="Calibri" pitchFamily="34" charset="0"/>
              </a:rPr>
              <a:t>3: if the sum of integer’s digits is divisible by 3</a:t>
            </a:r>
          </a:p>
          <a:p>
            <a:pPr lvl="3" eaLnBrk="1" hangingPunct="1">
              <a:defRPr/>
            </a:pPr>
            <a:r>
              <a:rPr lang="en-US" sz="1600" b="1" dirty="0" smtClean="0">
                <a:solidFill>
                  <a:schemeClr val="tx2"/>
                </a:solidFill>
                <a:latin typeface="Calibri" pitchFamily="34" charset="0"/>
              </a:rPr>
              <a:t>4: if the integer is div. by 2 twice or if THE LAST TWO DIGITS are divisible by 4</a:t>
            </a:r>
          </a:p>
          <a:p>
            <a:pPr lvl="3" eaLnBrk="1" hangingPunct="1">
              <a:defRPr/>
            </a:pPr>
            <a:r>
              <a:rPr lang="en-US" sz="1600" b="1" dirty="0" smtClean="0">
                <a:solidFill>
                  <a:schemeClr val="tx2"/>
                </a:solidFill>
                <a:latin typeface="Calibri" pitchFamily="34" charset="0"/>
              </a:rPr>
              <a:t>5: If the integer ends in 5 or 0</a:t>
            </a:r>
          </a:p>
          <a:p>
            <a:pPr lvl="3" eaLnBrk="1" hangingPunct="1">
              <a:defRPr/>
            </a:pPr>
            <a:r>
              <a:rPr lang="en-US" sz="1600" b="1" dirty="0" smtClean="0">
                <a:solidFill>
                  <a:schemeClr val="tx2"/>
                </a:solidFill>
                <a:latin typeface="Calibri" pitchFamily="34" charset="0"/>
              </a:rPr>
              <a:t>6: if the integer is divisible BOTH by 2 and 3</a:t>
            </a:r>
          </a:p>
          <a:p>
            <a:pPr lvl="3" eaLnBrk="1" hangingPunct="1">
              <a:defRPr/>
            </a:pPr>
            <a:r>
              <a:rPr lang="en-US" sz="1600" b="1" dirty="0" smtClean="0">
                <a:solidFill>
                  <a:schemeClr val="tx2"/>
                </a:solidFill>
                <a:latin typeface="Calibri" pitchFamily="34" charset="0"/>
              </a:rPr>
              <a:t>8: if the integer is divisible by 2 three times or IF THE LAST 3 DIGITS are divisible by 8</a:t>
            </a:r>
          </a:p>
          <a:p>
            <a:pPr lvl="3" eaLnBrk="1" hangingPunct="1">
              <a:defRPr/>
            </a:pPr>
            <a:r>
              <a:rPr lang="en-US" sz="1600" b="1" dirty="0" smtClean="0">
                <a:solidFill>
                  <a:schemeClr val="tx2"/>
                </a:solidFill>
                <a:latin typeface="Calibri" pitchFamily="34" charset="0"/>
              </a:rPr>
              <a:t>9: if the sum of the integer digits is divisible by 9</a:t>
            </a:r>
          </a:p>
          <a:p>
            <a:pPr lvl="3" eaLnBrk="1" hangingPunct="1">
              <a:defRPr/>
            </a:pPr>
            <a:r>
              <a:rPr lang="en-US" sz="1600" b="1" dirty="0" smtClean="0">
                <a:solidFill>
                  <a:schemeClr val="tx2"/>
                </a:solidFill>
                <a:latin typeface="Calibri" pitchFamily="34" charset="0"/>
              </a:rPr>
              <a:t>10: if the integer ends in 0</a:t>
            </a:r>
          </a:p>
          <a:p>
            <a:pPr lvl="3" eaLnBrk="1" hangingPunct="1">
              <a:defRPr/>
            </a:pPr>
            <a:r>
              <a:rPr lang="en-US" sz="1600" b="1" dirty="0" smtClean="0">
                <a:solidFill>
                  <a:schemeClr val="tx2"/>
                </a:solidFill>
                <a:latin typeface="Calibri" pitchFamily="34" charset="0"/>
              </a:rPr>
              <a:t>11: sum of digits in odd places – sum of digits in even places either = 0 or divisible by 11.</a:t>
            </a:r>
          </a:p>
          <a:p>
            <a:pPr lvl="3" eaLnBrk="1" hangingPunct="1">
              <a:defRPr/>
            </a:pPr>
            <a:endParaRPr lang="en-US" sz="1600" b="1" dirty="0" smtClean="0">
              <a:solidFill>
                <a:schemeClr val="tx2"/>
              </a:solidFill>
              <a:latin typeface="Calibri" pitchFamily="34" charset="0"/>
            </a:endParaRPr>
          </a:p>
          <a:p>
            <a:pPr marL="914400" lvl="2" indent="0" eaLnBrk="1" hangingPunct="1">
              <a:buFontTx/>
              <a:buNone/>
              <a:defRPr/>
            </a:pPr>
            <a:endParaRPr lang="en-US" sz="1200" b="1" dirty="0" smtClean="0">
              <a:solidFill>
                <a:schemeClr val="tx2"/>
              </a:solidFill>
              <a:latin typeface="Calibri" pitchFamily="34" charset="0"/>
            </a:endParaRPr>
          </a:p>
          <a:p>
            <a:pPr marL="914400" lvl="2" indent="0" eaLnBrk="1" hangingPunct="1">
              <a:buFontTx/>
              <a:buNone/>
              <a:defRPr/>
            </a:pPr>
            <a:endParaRPr lang="en-US" sz="20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Divisibility and primes</a:t>
            </a:r>
          </a:p>
        </p:txBody>
      </p:sp>
      <p:sp>
        <p:nvSpPr>
          <p:cNvPr id="79875"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rPr>
              <a:t>Factors and Multiples</a:t>
            </a:r>
          </a:p>
          <a:p>
            <a:pPr lvl="2" eaLnBrk="1" hangingPunct="1">
              <a:defRPr/>
            </a:pPr>
            <a:r>
              <a:rPr lang="en-US" sz="2000" dirty="0" smtClean="0">
                <a:solidFill>
                  <a:schemeClr val="tx2"/>
                </a:solidFill>
                <a:latin typeface="Calibri" pitchFamily="34" charset="0"/>
              </a:rPr>
              <a:t>Method 1: building table with factor pairs:</a:t>
            </a:r>
          </a:p>
          <a:p>
            <a:pPr lvl="3" eaLnBrk="1" hangingPunct="1">
              <a:defRPr/>
            </a:pPr>
            <a:r>
              <a:rPr lang="en-US" sz="1600" dirty="0" smtClean="0">
                <a:solidFill>
                  <a:schemeClr val="tx2"/>
                </a:solidFill>
                <a:latin typeface="Calibri" pitchFamily="34" charset="0"/>
              </a:rPr>
              <a:t>Example: How many factors does 72 have?</a:t>
            </a:r>
          </a:p>
          <a:p>
            <a:pPr lvl="3" eaLnBrk="1" hangingPunct="1">
              <a:defRPr/>
            </a:pPr>
            <a:r>
              <a:rPr lang="en-US" sz="1600" b="1" dirty="0" smtClean="0">
                <a:solidFill>
                  <a:schemeClr val="tx2"/>
                </a:solidFill>
                <a:latin typeface="Calibri" pitchFamily="34" charset="0"/>
              </a:rPr>
              <a:t>We can see that 72 has 12 factors</a:t>
            </a:r>
          </a:p>
          <a:p>
            <a:pPr lvl="3" eaLnBrk="1" hangingPunct="1">
              <a:defRPr/>
            </a:pPr>
            <a:r>
              <a:rPr lang="en-US" sz="1600" dirty="0" smtClean="0">
                <a:solidFill>
                  <a:schemeClr val="tx2"/>
                </a:solidFill>
                <a:latin typeface="Calibri" pitchFamily="34" charset="0"/>
              </a:rPr>
              <a:t>Any integer has a limited number of factors</a:t>
            </a:r>
          </a:p>
          <a:p>
            <a:pPr marL="1371600" lvl="3" indent="0" eaLnBrk="1" hangingPunct="1">
              <a:buFontTx/>
              <a:buNone/>
              <a:defRPr/>
            </a:pPr>
            <a:r>
              <a:rPr lang="en-US" sz="1600" dirty="0" smtClean="0">
                <a:solidFill>
                  <a:schemeClr val="tx2"/>
                </a:solidFill>
                <a:latin typeface="Calibri" pitchFamily="34" charset="0"/>
              </a:rPr>
              <a:t>     but infinite number of multiples.</a:t>
            </a:r>
          </a:p>
          <a:p>
            <a:pPr lvl="3" eaLnBrk="1" hangingPunct="1">
              <a:defRPr/>
            </a:pPr>
            <a:endParaRPr lang="en-US" sz="1600" dirty="0" smtClean="0">
              <a:solidFill>
                <a:schemeClr val="tx2"/>
              </a:solidFill>
              <a:latin typeface="Calibri" pitchFamily="34" charset="0"/>
            </a:endParaRPr>
          </a:p>
          <a:p>
            <a:pPr marL="1371600" lvl="3" indent="0" eaLnBrk="1" hangingPunct="1">
              <a:buFontTx/>
              <a:buNone/>
              <a:defRPr/>
            </a:pPr>
            <a:endParaRPr lang="en-US" sz="1600" dirty="0" smtClean="0">
              <a:solidFill>
                <a:schemeClr val="tx2"/>
              </a:solidFill>
              <a:latin typeface="Calibri" pitchFamily="34" charset="0"/>
            </a:endParaRPr>
          </a:p>
          <a:p>
            <a:pPr marL="1371600" lvl="3" indent="0" eaLnBrk="1" hangingPunct="1">
              <a:buFontTx/>
              <a:buNone/>
              <a:defRPr/>
            </a:pPr>
            <a:endParaRPr lang="en-US" sz="1600"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2" eaLnBrk="1" hangingPunct="1">
              <a:defRPr/>
            </a:pPr>
            <a:r>
              <a:rPr lang="en-US" sz="2000" b="1" dirty="0" smtClean="0">
                <a:solidFill>
                  <a:schemeClr val="tx2"/>
                </a:solidFill>
                <a:latin typeface="Calibri" pitchFamily="34" charset="0"/>
              </a:rPr>
              <a:t>Method 2 (Recommended):</a:t>
            </a:r>
          </a:p>
          <a:p>
            <a:pPr lvl="2" eaLnBrk="1" hangingPunct="1">
              <a:defRPr/>
            </a:pPr>
            <a:r>
              <a:rPr lang="en-US" sz="2000" b="1" u="sng" dirty="0" smtClean="0">
                <a:solidFill>
                  <a:schemeClr val="tx2"/>
                </a:solidFill>
                <a:latin typeface="Calibri" pitchFamily="34" charset="0"/>
              </a:rPr>
              <a:t>If a number has prime factorization a</a:t>
            </a:r>
            <a:r>
              <a:rPr lang="en-US" sz="2000" b="1" u="sng" baseline="30000" dirty="0" smtClean="0">
                <a:solidFill>
                  <a:schemeClr val="tx2"/>
                </a:solidFill>
                <a:latin typeface="Calibri" pitchFamily="34" charset="0"/>
              </a:rPr>
              <a:t>x</a:t>
            </a:r>
            <a:r>
              <a:rPr lang="en-US" sz="2000" b="1" u="sng" dirty="0" smtClean="0">
                <a:solidFill>
                  <a:schemeClr val="tx2"/>
                </a:solidFill>
                <a:latin typeface="Calibri" pitchFamily="34" charset="0"/>
              </a:rPr>
              <a:t> . b</a:t>
            </a:r>
            <a:r>
              <a:rPr lang="en-US" sz="2000" b="1" u="sng" baseline="30000" dirty="0" smtClean="0">
                <a:solidFill>
                  <a:schemeClr val="tx2"/>
                </a:solidFill>
                <a:latin typeface="Calibri" pitchFamily="34" charset="0"/>
              </a:rPr>
              <a:t>y</a:t>
            </a:r>
            <a:r>
              <a:rPr lang="en-US" sz="2000" b="1" u="sng" dirty="0" smtClean="0">
                <a:solidFill>
                  <a:schemeClr val="tx2"/>
                </a:solidFill>
                <a:latin typeface="Calibri" pitchFamily="34" charset="0"/>
              </a:rPr>
              <a:t> . </a:t>
            </a:r>
            <a:r>
              <a:rPr lang="en-US" sz="2000" b="1" u="sng" dirty="0">
                <a:solidFill>
                  <a:schemeClr val="tx2"/>
                </a:solidFill>
                <a:latin typeface="Calibri" pitchFamily="34" charset="0"/>
              </a:rPr>
              <a:t>c</a:t>
            </a:r>
            <a:r>
              <a:rPr lang="en-US" sz="2000" b="1" u="sng" baseline="30000" dirty="0" smtClean="0">
                <a:solidFill>
                  <a:schemeClr val="tx2"/>
                </a:solidFill>
                <a:latin typeface="Calibri" pitchFamily="34" charset="0"/>
              </a:rPr>
              <a:t>z</a:t>
            </a:r>
            <a:r>
              <a:rPr lang="en-US" sz="2000" b="1" u="sng" dirty="0" smtClean="0">
                <a:solidFill>
                  <a:schemeClr val="tx2"/>
                </a:solidFill>
                <a:latin typeface="Calibri" pitchFamily="34" charset="0"/>
              </a:rPr>
              <a:t>, where a, b and c are primes, then the number has (x+1)(y+1)(z+1) total factors.</a:t>
            </a:r>
          </a:p>
          <a:p>
            <a:pPr lvl="3" eaLnBrk="1" hangingPunct="1">
              <a:defRPr/>
            </a:pPr>
            <a:r>
              <a:rPr lang="en-US" sz="1600" dirty="0" smtClean="0">
                <a:solidFill>
                  <a:schemeClr val="tx2"/>
                </a:solidFill>
                <a:latin typeface="Calibri" pitchFamily="34" charset="0"/>
              </a:rPr>
              <a:t>Example: How many total factors does the number 2,000 have?</a:t>
            </a:r>
          </a:p>
          <a:p>
            <a:pPr lvl="3" eaLnBrk="1" hangingPunct="1">
              <a:defRPr/>
            </a:pPr>
            <a:r>
              <a:rPr lang="en-US" sz="1600" b="1" dirty="0" smtClean="0">
                <a:solidFill>
                  <a:schemeClr val="tx2"/>
                </a:solidFill>
                <a:latin typeface="Calibri" pitchFamily="34" charset="0"/>
              </a:rPr>
              <a:t>With prime factorization we find that 2,000 = 2</a:t>
            </a:r>
            <a:r>
              <a:rPr lang="en-US" sz="1600" b="1" baseline="30000" dirty="0" smtClean="0">
                <a:solidFill>
                  <a:schemeClr val="tx2"/>
                </a:solidFill>
                <a:latin typeface="Calibri" pitchFamily="34" charset="0"/>
              </a:rPr>
              <a:t>4</a:t>
            </a:r>
            <a:r>
              <a:rPr lang="en-US" sz="1600" b="1" dirty="0" smtClean="0">
                <a:solidFill>
                  <a:schemeClr val="tx2"/>
                </a:solidFill>
                <a:latin typeface="Calibri" pitchFamily="34" charset="0"/>
              </a:rPr>
              <a:t> . 5³. So, 2,000 has 5.4 = 20 total factors</a:t>
            </a:r>
          </a:p>
          <a:p>
            <a:pPr marL="914400" lvl="2" indent="0" eaLnBrk="1" hangingPunct="1">
              <a:buFontTx/>
              <a:buNone/>
              <a:defRPr/>
            </a:pPr>
            <a:endParaRPr lang="en-US" sz="20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p:txBody>
      </p:sp>
      <p:graphicFrame>
        <p:nvGraphicFramePr>
          <p:cNvPr id="3" name="Tabela 2"/>
          <p:cNvGraphicFramePr>
            <a:graphicFrameLocks noGrp="1"/>
          </p:cNvGraphicFramePr>
          <p:nvPr/>
        </p:nvGraphicFramePr>
        <p:xfrm>
          <a:off x="6019800" y="1752600"/>
          <a:ext cx="2209800" cy="2346414"/>
        </p:xfrm>
        <a:graphic>
          <a:graphicData uri="http://schemas.openxmlformats.org/drawingml/2006/table">
            <a:tbl>
              <a:tblPr firstRow="1" bandRow="1">
                <a:tableStyleId>{073A0DAA-6AF3-43AB-8588-CEC1D06C72B9}</a:tableStyleId>
              </a:tblPr>
              <a:tblGrid>
                <a:gridCol w="1104900"/>
                <a:gridCol w="1104900"/>
              </a:tblGrid>
              <a:tr h="335189">
                <a:tc>
                  <a:txBody>
                    <a:bodyPr/>
                    <a:lstStyle/>
                    <a:p>
                      <a:pPr algn="ctr"/>
                      <a:r>
                        <a:rPr lang="pt-BR" sz="1600" dirty="0" err="1" smtClean="0">
                          <a:latin typeface="Calibri" pitchFamily="34" charset="0"/>
                          <a:cs typeface="Calibri" pitchFamily="34" charset="0"/>
                        </a:rPr>
                        <a:t>Small</a:t>
                      </a:r>
                      <a:endParaRPr lang="pt-BR" sz="1600" dirty="0">
                        <a:latin typeface="Calibri" pitchFamily="34" charset="0"/>
                        <a:cs typeface="Calibri" pitchFamily="34" charset="0"/>
                      </a:endParaRPr>
                    </a:p>
                  </a:txBody>
                  <a:tcPr marT="45681" marB="45681"/>
                </a:tc>
                <a:tc>
                  <a:txBody>
                    <a:bodyPr/>
                    <a:lstStyle/>
                    <a:p>
                      <a:pPr algn="ctr"/>
                      <a:r>
                        <a:rPr lang="pt-BR" sz="1600" dirty="0" err="1" smtClean="0">
                          <a:latin typeface="Calibri" pitchFamily="34" charset="0"/>
                          <a:cs typeface="Calibri" pitchFamily="34" charset="0"/>
                        </a:rPr>
                        <a:t>Large</a:t>
                      </a:r>
                      <a:endParaRPr lang="pt-BR" sz="1600" dirty="0">
                        <a:latin typeface="Calibri" pitchFamily="34" charset="0"/>
                        <a:cs typeface="Calibri" pitchFamily="34" charset="0"/>
                      </a:endParaRPr>
                    </a:p>
                  </a:txBody>
                  <a:tcPr marT="45681" marB="45681"/>
                </a:tc>
              </a:tr>
              <a:tr h="335189">
                <a:tc>
                  <a:txBody>
                    <a:bodyPr/>
                    <a:lstStyle/>
                    <a:p>
                      <a:pPr algn="ctr"/>
                      <a:r>
                        <a:rPr lang="pt-BR" sz="1600" dirty="0" smtClean="0">
                          <a:latin typeface="Calibri" pitchFamily="34" charset="0"/>
                          <a:cs typeface="Calibri" pitchFamily="34" charset="0"/>
                        </a:rPr>
                        <a:t>1</a:t>
                      </a:r>
                      <a:endParaRPr lang="pt-BR" sz="1600" dirty="0">
                        <a:latin typeface="Calibri" pitchFamily="34" charset="0"/>
                        <a:cs typeface="Calibri" pitchFamily="34" charset="0"/>
                      </a:endParaRPr>
                    </a:p>
                  </a:txBody>
                  <a:tcPr marT="45681" marB="45681"/>
                </a:tc>
                <a:tc>
                  <a:txBody>
                    <a:bodyPr/>
                    <a:lstStyle/>
                    <a:p>
                      <a:pPr algn="ctr"/>
                      <a:r>
                        <a:rPr lang="pt-BR" sz="1600" dirty="0" smtClean="0">
                          <a:latin typeface="Calibri" pitchFamily="34" charset="0"/>
                          <a:cs typeface="Calibri" pitchFamily="34" charset="0"/>
                        </a:rPr>
                        <a:t>72</a:t>
                      </a:r>
                      <a:endParaRPr lang="pt-BR" sz="1600" dirty="0">
                        <a:latin typeface="Calibri" pitchFamily="34" charset="0"/>
                        <a:cs typeface="Calibri" pitchFamily="34" charset="0"/>
                      </a:endParaRPr>
                    </a:p>
                  </a:txBody>
                  <a:tcPr marT="45681" marB="45681"/>
                </a:tc>
              </a:tr>
              <a:tr h="335189">
                <a:tc>
                  <a:txBody>
                    <a:bodyPr/>
                    <a:lstStyle/>
                    <a:p>
                      <a:pPr algn="ctr"/>
                      <a:r>
                        <a:rPr lang="pt-BR" sz="1600" dirty="0" smtClean="0">
                          <a:latin typeface="Calibri" pitchFamily="34" charset="0"/>
                          <a:cs typeface="Calibri" pitchFamily="34" charset="0"/>
                        </a:rPr>
                        <a:t>2</a:t>
                      </a:r>
                      <a:endParaRPr lang="pt-BR" sz="1600" dirty="0">
                        <a:latin typeface="Calibri" pitchFamily="34" charset="0"/>
                        <a:cs typeface="Calibri" pitchFamily="34" charset="0"/>
                      </a:endParaRPr>
                    </a:p>
                  </a:txBody>
                  <a:tcPr marT="45681" marB="45681"/>
                </a:tc>
                <a:tc>
                  <a:txBody>
                    <a:bodyPr/>
                    <a:lstStyle/>
                    <a:p>
                      <a:pPr algn="ctr"/>
                      <a:r>
                        <a:rPr lang="pt-BR" sz="1600" dirty="0" smtClean="0">
                          <a:latin typeface="Calibri" pitchFamily="34" charset="0"/>
                          <a:cs typeface="Calibri" pitchFamily="34" charset="0"/>
                        </a:rPr>
                        <a:t>36</a:t>
                      </a:r>
                      <a:endParaRPr lang="pt-BR" sz="1600" dirty="0">
                        <a:latin typeface="Calibri" pitchFamily="34" charset="0"/>
                        <a:cs typeface="Calibri" pitchFamily="34" charset="0"/>
                      </a:endParaRPr>
                    </a:p>
                  </a:txBody>
                  <a:tcPr marT="45681" marB="45681"/>
                </a:tc>
              </a:tr>
              <a:tr h="335189">
                <a:tc>
                  <a:txBody>
                    <a:bodyPr/>
                    <a:lstStyle/>
                    <a:p>
                      <a:pPr algn="ctr"/>
                      <a:r>
                        <a:rPr lang="pt-BR" sz="1600" dirty="0" smtClean="0">
                          <a:latin typeface="Calibri" pitchFamily="34" charset="0"/>
                          <a:cs typeface="Calibri" pitchFamily="34" charset="0"/>
                        </a:rPr>
                        <a:t>3</a:t>
                      </a:r>
                      <a:endParaRPr lang="pt-BR" sz="1600" dirty="0">
                        <a:latin typeface="Calibri" pitchFamily="34" charset="0"/>
                        <a:cs typeface="Calibri" pitchFamily="34" charset="0"/>
                      </a:endParaRPr>
                    </a:p>
                  </a:txBody>
                  <a:tcPr marT="45681" marB="45681"/>
                </a:tc>
                <a:tc>
                  <a:txBody>
                    <a:bodyPr/>
                    <a:lstStyle/>
                    <a:p>
                      <a:pPr algn="ctr"/>
                      <a:r>
                        <a:rPr lang="pt-BR" sz="1600" dirty="0" smtClean="0">
                          <a:latin typeface="Calibri" pitchFamily="34" charset="0"/>
                          <a:cs typeface="Calibri" pitchFamily="34" charset="0"/>
                        </a:rPr>
                        <a:t>24</a:t>
                      </a:r>
                      <a:endParaRPr lang="pt-BR" sz="1600" dirty="0">
                        <a:latin typeface="Calibri" pitchFamily="34" charset="0"/>
                        <a:cs typeface="Calibri" pitchFamily="34" charset="0"/>
                      </a:endParaRPr>
                    </a:p>
                  </a:txBody>
                  <a:tcPr marT="45681" marB="45681"/>
                </a:tc>
              </a:tr>
              <a:tr h="335189">
                <a:tc>
                  <a:txBody>
                    <a:bodyPr/>
                    <a:lstStyle/>
                    <a:p>
                      <a:pPr algn="ctr"/>
                      <a:r>
                        <a:rPr lang="pt-BR" sz="1600" dirty="0" smtClean="0">
                          <a:latin typeface="Calibri" pitchFamily="34" charset="0"/>
                          <a:cs typeface="Calibri" pitchFamily="34" charset="0"/>
                        </a:rPr>
                        <a:t>4</a:t>
                      </a:r>
                      <a:endParaRPr lang="pt-BR" sz="1600" dirty="0">
                        <a:latin typeface="Calibri" pitchFamily="34" charset="0"/>
                        <a:cs typeface="Calibri" pitchFamily="34" charset="0"/>
                      </a:endParaRPr>
                    </a:p>
                  </a:txBody>
                  <a:tcPr marT="45681" marB="45681"/>
                </a:tc>
                <a:tc>
                  <a:txBody>
                    <a:bodyPr/>
                    <a:lstStyle/>
                    <a:p>
                      <a:pPr algn="ctr"/>
                      <a:r>
                        <a:rPr lang="pt-BR" sz="1600" dirty="0" smtClean="0">
                          <a:latin typeface="Calibri" pitchFamily="34" charset="0"/>
                          <a:cs typeface="Calibri" pitchFamily="34" charset="0"/>
                        </a:rPr>
                        <a:t>18</a:t>
                      </a:r>
                      <a:endParaRPr lang="pt-BR" sz="1600" dirty="0">
                        <a:latin typeface="Calibri" pitchFamily="34" charset="0"/>
                        <a:cs typeface="Calibri" pitchFamily="34" charset="0"/>
                      </a:endParaRPr>
                    </a:p>
                  </a:txBody>
                  <a:tcPr marT="45681" marB="45681"/>
                </a:tc>
              </a:tr>
              <a:tr h="335189">
                <a:tc>
                  <a:txBody>
                    <a:bodyPr/>
                    <a:lstStyle/>
                    <a:p>
                      <a:pPr algn="ctr"/>
                      <a:r>
                        <a:rPr lang="pt-BR" sz="1600" dirty="0" smtClean="0">
                          <a:latin typeface="Calibri" pitchFamily="34" charset="0"/>
                          <a:cs typeface="Calibri" pitchFamily="34" charset="0"/>
                        </a:rPr>
                        <a:t>6</a:t>
                      </a:r>
                      <a:endParaRPr lang="pt-BR" sz="1600" dirty="0">
                        <a:latin typeface="Calibri" pitchFamily="34" charset="0"/>
                        <a:cs typeface="Calibri" pitchFamily="34" charset="0"/>
                      </a:endParaRPr>
                    </a:p>
                  </a:txBody>
                  <a:tcPr marT="45681" marB="45681"/>
                </a:tc>
                <a:tc>
                  <a:txBody>
                    <a:bodyPr/>
                    <a:lstStyle/>
                    <a:p>
                      <a:pPr algn="ctr"/>
                      <a:r>
                        <a:rPr lang="pt-BR" sz="1600" dirty="0" smtClean="0">
                          <a:latin typeface="Calibri" pitchFamily="34" charset="0"/>
                          <a:cs typeface="Calibri" pitchFamily="34" charset="0"/>
                        </a:rPr>
                        <a:t>12</a:t>
                      </a:r>
                      <a:endParaRPr lang="pt-BR" sz="1600" dirty="0">
                        <a:latin typeface="Calibri" pitchFamily="34" charset="0"/>
                        <a:cs typeface="Calibri" pitchFamily="34" charset="0"/>
                      </a:endParaRPr>
                    </a:p>
                  </a:txBody>
                  <a:tcPr marT="45681" marB="45681"/>
                </a:tc>
              </a:tr>
              <a:tr h="335189">
                <a:tc>
                  <a:txBody>
                    <a:bodyPr/>
                    <a:lstStyle/>
                    <a:p>
                      <a:pPr algn="ctr"/>
                      <a:r>
                        <a:rPr lang="pt-BR" sz="1600" dirty="0" smtClean="0">
                          <a:latin typeface="Calibri" pitchFamily="34" charset="0"/>
                          <a:cs typeface="Calibri" pitchFamily="34" charset="0"/>
                        </a:rPr>
                        <a:t>8</a:t>
                      </a:r>
                      <a:endParaRPr lang="pt-BR" sz="1600" dirty="0">
                        <a:latin typeface="Calibri" pitchFamily="34" charset="0"/>
                        <a:cs typeface="Calibri" pitchFamily="34" charset="0"/>
                      </a:endParaRPr>
                    </a:p>
                  </a:txBody>
                  <a:tcPr marT="45681" marB="45681"/>
                </a:tc>
                <a:tc>
                  <a:txBody>
                    <a:bodyPr/>
                    <a:lstStyle/>
                    <a:p>
                      <a:pPr algn="ctr"/>
                      <a:r>
                        <a:rPr lang="pt-BR" sz="1600" dirty="0" smtClean="0">
                          <a:latin typeface="Calibri" pitchFamily="34" charset="0"/>
                          <a:cs typeface="Calibri" pitchFamily="34" charset="0"/>
                        </a:rPr>
                        <a:t>9</a:t>
                      </a:r>
                      <a:endParaRPr lang="pt-BR" sz="1600" dirty="0">
                        <a:latin typeface="Calibri" pitchFamily="34" charset="0"/>
                        <a:cs typeface="Calibri" pitchFamily="34" charset="0"/>
                      </a:endParaRPr>
                    </a:p>
                  </a:txBody>
                  <a:tcPr marT="45681" marB="45681"/>
                </a:tc>
              </a:tr>
            </a:tbl>
          </a:graphicData>
        </a:graphic>
      </p:graphicFrame>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Divisibility and primes</a:t>
            </a:r>
          </a:p>
        </p:txBody>
      </p:sp>
      <p:sp>
        <p:nvSpPr>
          <p:cNvPr id="79875" name="Rectangle 3"/>
          <p:cNvSpPr>
            <a:spLocks noGrp="1" noChangeArrowheads="1"/>
          </p:cNvSpPr>
          <p:nvPr>
            <p:ph type="body" idx="1"/>
          </p:nvPr>
        </p:nvSpPr>
        <p:spPr>
          <a:xfrm>
            <a:off x="228600" y="1143000"/>
            <a:ext cx="8305800" cy="5257800"/>
          </a:xfrm>
        </p:spPr>
        <p:txBody>
          <a:bodyPr/>
          <a:lstStyle/>
          <a:p>
            <a:pPr lvl="1" eaLnBrk="1" hangingPunct="1">
              <a:defRPr/>
            </a:pPr>
            <a:r>
              <a:rPr lang="en-US" sz="2400" b="1" dirty="0" smtClean="0">
                <a:solidFill>
                  <a:schemeClr val="tx2"/>
                </a:solidFill>
                <a:latin typeface="Calibri" pitchFamily="34" charset="0"/>
              </a:rPr>
              <a:t>Prime Factorization</a:t>
            </a:r>
          </a:p>
          <a:p>
            <a:pPr lvl="2" eaLnBrk="1" hangingPunct="1">
              <a:defRPr/>
            </a:pPr>
            <a:r>
              <a:rPr lang="en-US" sz="2000" dirty="0" smtClean="0">
                <a:solidFill>
                  <a:schemeClr val="tx2"/>
                </a:solidFill>
                <a:latin typeface="Calibri" pitchFamily="34" charset="0"/>
              </a:rPr>
              <a:t>Use prime factorization to:</a:t>
            </a:r>
          </a:p>
          <a:p>
            <a:pPr lvl="3" eaLnBrk="1" hangingPunct="1">
              <a:defRPr/>
            </a:pPr>
            <a:r>
              <a:rPr lang="en-US" sz="1600" dirty="0" smtClean="0">
                <a:solidFill>
                  <a:schemeClr val="tx2"/>
                </a:solidFill>
                <a:latin typeface="Calibri" pitchFamily="34" charset="0"/>
              </a:rPr>
              <a:t>Determine whether a number is divisible by another</a:t>
            </a:r>
          </a:p>
          <a:p>
            <a:pPr lvl="3" eaLnBrk="1" hangingPunct="1">
              <a:defRPr/>
            </a:pPr>
            <a:r>
              <a:rPr lang="en-US" sz="1600" dirty="0" smtClean="0">
                <a:solidFill>
                  <a:schemeClr val="tx2"/>
                </a:solidFill>
                <a:latin typeface="Calibri" pitchFamily="34" charset="0"/>
              </a:rPr>
              <a:t>Determine the GCF / LCM of 2 or more numbers</a:t>
            </a:r>
          </a:p>
          <a:p>
            <a:pPr lvl="2" eaLnBrk="1" hangingPunct="1">
              <a:defRPr/>
            </a:pPr>
            <a:r>
              <a:rPr lang="en-US" sz="2000" dirty="0" smtClean="0">
                <a:solidFill>
                  <a:schemeClr val="tx2"/>
                </a:solidFill>
                <a:latin typeface="Calibri" pitchFamily="34" charset="0"/>
              </a:rPr>
              <a:t>The prime box</a:t>
            </a:r>
          </a:p>
          <a:p>
            <a:pPr lvl="3" eaLnBrk="1" hangingPunct="1">
              <a:defRPr/>
            </a:pPr>
            <a:r>
              <a:rPr lang="en-US" sz="1600" dirty="0" smtClean="0">
                <a:solidFill>
                  <a:schemeClr val="tx2"/>
                </a:solidFill>
                <a:latin typeface="Calibri" pitchFamily="34" charset="0"/>
              </a:rPr>
              <a:t>If n is divisible by 3, 7 and 11, what other numbers are divisors of n?</a:t>
            </a:r>
          </a:p>
          <a:p>
            <a:pPr lvl="3" eaLnBrk="1" hangingPunct="1">
              <a:defRPr/>
            </a:pPr>
            <a:r>
              <a:rPr lang="en-US" sz="1600" dirty="0" smtClean="0">
                <a:solidFill>
                  <a:schemeClr val="tx2"/>
                </a:solidFill>
                <a:latin typeface="Calibri" pitchFamily="34" charset="0"/>
              </a:rPr>
              <a:t>3.7 = 21, 3.11 = 33, 7.11 = 77, 3.7.11 = 231. </a:t>
            </a:r>
            <a:r>
              <a:rPr lang="en-US" sz="1600" b="1" dirty="0" smtClean="0">
                <a:solidFill>
                  <a:schemeClr val="tx2"/>
                </a:solidFill>
                <a:latin typeface="Calibri" pitchFamily="34" charset="0"/>
              </a:rPr>
              <a:t>If a number has the primes 2, 3 and 7 in its prime box, this number will also be divisible by any combination of them.</a:t>
            </a:r>
          </a:p>
          <a:p>
            <a:pPr lvl="2" eaLnBrk="1" hangingPunct="1">
              <a:defRPr/>
            </a:pPr>
            <a:r>
              <a:rPr lang="en-US" sz="2000" b="1" dirty="0" smtClean="0">
                <a:solidFill>
                  <a:schemeClr val="tx2"/>
                </a:solidFill>
                <a:latin typeface="Calibri" pitchFamily="34" charset="0"/>
              </a:rPr>
              <a:t>Finding GCF and LCM using Venn Diagrams</a:t>
            </a:r>
          </a:p>
          <a:p>
            <a:pPr lvl="3" eaLnBrk="1" hangingPunct="1">
              <a:defRPr/>
            </a:pPr>
            <a:r>
              <a:rPr lang="en-US" sz="1600" b="1" dirty="0" smtClean="0">
                <a:solidFill>
                  <a:schemeClr val="tx2"/>
                </a:solidFill>
                <a:latin typeface="Calibri" pitchFamily="34" charset="0"/>
              </a:rPr>
              <a:t>(1) Factor the numbers into primes</a:t>
            </a:r>
          </a:p>
          <a:p>
            <a:pPr lvl="3" eaLnBrk="1" hangingPunct="1">
              <a:defRPr/>
            </a:pPr>
            <a:r>
              <a:rPr lang="en-US" sz="1600" b="1" dirty="0" smtClean="0">
                <a:solidFill>
                  <a:schemeClr val="tx2"/>
                </a:solidFill>
                <a:latin typeface="Calibri" pitchFamily="34" charset="0"/>
              </a:rPr>
              <a:t>(2) create a </a:t>
            </a:r>
            <a:r>
              <a:rPr lang="en-US" sz="1600" b="1" dirty="0" err="1" smtClean="0">
                <a:solidFill>
                  <a:schemeClr val="tx2"/>
                </a:solidFill>
                <a:latin typeface="Calibri" pitchFamily="34" charset="0"/>
              </a:rPr>
              <a:t>venn</a:t>
            </a:r>
            <a:r>
              <a:rPr lang="en-US" sz="1600" b="1" dirty="0" smtClean="0">
                <a:solidFill>
                  <a:schemeClr val="tx2"/>
                </a:solidFill>
                <a:latin typeface="Calibri" pitchFamily="34" charset="0"/>
              </a:rPr>
              <a:t> diagram</a:t>
            </a:r>
          </a:p>
          <a:p>
            <a:pPr lvl="3" eaLnBrk="1" hangingPunct="1">
              <a:defRPr/>
            </a:pPr>
            <a:r>
              <a:rPr lang="en-US" sz="1600" b="1" dirty="0" smtClean="0">
                <a:solidFill>
                  <a:schemeClr val="tx2"/>
                </a:solidFill>
                <a:latin typeface="Calibri" pitchFamily="34" charset="0"/>
              </a:rPr>
              <a:t>(3) Place common factors in shared areas</a:t>
            </a:r>
          </a:p>
          <a:p>
            <a:pPr lvl="3" eaLnBrk="1" hangingPunct="1">
              <a:defRPr/>
            </a:pPr>
            <a:r>
              <a:rPr lang="en-US" sz="1600" b="1" dirty="0" smtClean="0">
                <a:solidFill>
                  <a:schemeClr val="tx2"/>
                </a:solidFill>
                <a:latin typeface="Calibri" pitchFamily="34" charset="0"/>
              </a:rPr>
              <a:t>(4) place the remaining factors in non-shared areas</a:t>
            </a:r>
          </a:p>
          <a:p>
            <a:pPr lvl="3" eaLnBrk="1" hangingPunct="1">
              <a:defRPr/>
            </a:pPr>
            <a:r>
              <a:rPr lang="en-US" sz="1600" b="1" u="sng" dirty="0" smtClean="0">
                <a:solidFill>
                  <a:schemeClr val="tx2"/>
                </a:solidFill>
                <a:latin typeface="Calibri" pitchFamily="34" charset="0"/>
              </a:rPr>
              <a:t>GCF is the product of primes in the overlapping region</a:t>
            </a:r>
          </a:p>
          <a:p>
            <a:pPr lvl="3" eaLnBrk="1" hangingPunct="1">
              <a:defRPr/>
            </a:pPr>
            <a:r>
              <a:rPr lang="en-US" sz="1600" b="1" u="sng" dirty="0" smtClean="0">
                <a:solidFill>
                  <a:schemeClr val="tx2"/>
                </a:solidFill>
                <a:latin typeface="Calibri" pitchFamily="34" charset="0"/>
              </a:rPr>
              <a:t>LCM is the product of all primes in the diagram</a:t>
            </a:r>
          </a:p>
          <a:p>
            <a:pPr lvl="3" eaLnBrk="1" hangingPunct="1">
              <a:defRPr/>
            </a:pPr>
            <a:endParaRPr lang="en-US" sz="1600" b="1" dirty="0" smtClean="0">
              <a:solidFill>
                <a:schemeClr val="tx2"/>
              </a:solidFill>
              <a:latin typeface="Calibri" pitchFamily="34" charset="0"/>
            </a:endParaRPr>
          </a:p>
          <a:p>
            <a:pPr lvl="2" eaLnBrk="1" hangingPunct="1">
              <a:defRPr/>
            </a:pPr>
            <a:endParaRPr lang="en-US" sz="2000" b="1" dirty="0">
              <a:solidFill>
                <a:schemeClr val="tx2"/>
              </a:solidFill>
              <a:latin typeface="Calibri" pitchFamily="34" charset="0"/>
            </a:endParaRPr>
          </a:p>
          <a:p>
            <a:pPr lvl="3" eaLnBrk="1" hangingPunct="1">
              <a:defRPr/>
            </a:pPr>
            <a:endParaRPr lang="en-US" sz="1600" dirty="0" smtClean="0">
              <a:solidFill>
                <a:schemeClr val="tx2"/>
              </a:solidFill>
              <a:latin typeface="Calibri" pitchFamily="34" charset="0"/>
            </a:endParaRPr>
          </a:p>
          <a:p>
            <a:pPr marL="914400" lvl="2" indent="0" eaLnBrk="1" hangingPunct="1">
              <a:buFontTx/>
              <a:buNone/>
              <a:defRPr/>
            </a:pPr>
            <a:endParaRPr lang="en-US" sz="20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Divisibility and primes</a:t>
            </a:r>
          </a:p>
        </p:txBody>
      </p:sp>
      <p:sp>
        <p:nvSpPr>
          <p:cNvPr id="79875" name="Rectangle 3"/>
          <p:cNvSpPr>
            <a:spLocks noGrp="1" noChangeArrowheads="1"/>
          </p:cNvSpPr>
          <p:nvPr>
            <p:ph type="body" idx="1"/>
          </p:nvPr>
        </p:nvSpPr>
        <p:spPr>
          <a:xfrm>
            <a:off x="152400" y="1143000"/>
            <a:ext cx="8305800" cy="5257800"/>
          </a:xfrm>
        </p:spPr>
        <p:txBody>
          <a:bodyPr/>
          <a:lstStyle/>
          <a:p>
            <a:pPr lvl="2" eaLnBrk="1" hangingPunct="1">
              <a:defRPr/>
            </a:pPr>
            <a:r>
              <a:rPr lang="en-US" sz="2000" b="1" dirty="0" smtClean="0">
                <a:solidFill>
                  <a:schemeClr val="tx2"/>
                </a:solidFill>
                <a:latin typeface="Calibri" pitchFamily="34" charset="0"/>
              </a:rPr>
              <a:t>Finding GCF and LCM using Venn Diagrams</a:t>
            </a:r>
          </a:p>
          <a:p>
            <a:pPr lvl="3" eaLnBrk="1" hangingPunct="1">
              <a:defRPr/>
            </a:pPr>
            <a:r>
              <a:rPr lang="en-US" sz="1600" b="1" dirty="0" smtClean="0">
                <a:solidFill>
                  <a:schemeClr val="tx2"/>
                </a:solidFill>
                <a:latin typeface="Calibri" pitchFamily="34" charset="0"/>
              </a:rPr>
              <a:t>Example: Find GCF and LCM for 24 and 30:</a:t>
            </a: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2" eaLnBrk="1" hangingPunct="1">
              <a:defRPr/>
            </a:pPr>
            <a:endParaRPr lang="en-US" sz="2000" b="1" dirty="0">
              <a:solidFill>
                <a:schemeClr val="tx2"/>
              </a:solidFill>
              <a:latin typeface="Calibri" pitchFamily="34" charset="0"/>
            </a:endParaRPr>
          </a:p>
          <a:p>
            <a:pPr lvl="3" eaLnBrk="1" hangingPunct="1">
              <a:defRPr/>
            </a:pPr>
            <a:endParaRPr lang="en-US" sz="1600" dirty="0" smtClean="0">
              <a:solidFill>
                <a:schemeClr val="tx2"/>
              </a:solidFill>
              <a:latin typeface="Calibri" pitchFamily="34" charset="0"/>
            </a:endParaRPr>
          </a:p>
          <a:p>
            <a:pPr marL="914400" lvl="2" indent="0" eaLnBrk="1" hangingPunct="1">
              <a:buFontTx/>
              <a:buNone/>
              <a:defRPr/>
            </a:pPr>
            <a:endParaRPr lang="en-US" sz="2000" b="1" dirty="0" smtClean="0">
              <a:solidFill>
                <a:schemeClr val="tx2"/>
              </a:solidFill>
              <a:latin typeface="Calibri" pitchFamily="34" charset="0"/>
            </a:endParaRPr>
          </a:p>
          <a:p>
            <a:pPr marL="914400" lvl="2" indent="0" eaLnBrk="1" hangingPunct="1">
              <a:buFontTx/>
              <a:buNone/>
              <a:defRPr/>
            </a:pPr>
            <a:endParaRPr lang="en-US" sz="1000" b="1" dirty="0" smtClean="0">
              <a:solidFill>
                <a:schemeClr val="tx2"/>
              </a:solidFill>
              <a:latin typeface="Calibri" pitchFamily="34" charset="0"/>
            </a:endParaRPr>
          </a:p>
          <a:p>
            <a:pPr lvl="3" eaLnBrk="1" hangingPunct="1">
              <a:defRPr/>
            </a:pPr>
            <a:r>
              <a:rPr lang="en-US" sz="1600" b="1" dirty="0" smtClean="0">
                <a:solidFill>
                  <a:schemeClr val="tx2"/>
                </a:solidFill>
                <a:latin typeface="Calibri" pitchFamily="34" charset="0"/>
              </a:rPr>
              <a:t>GCF = 2 . 3 = 6 .    LCM = 2 . 2 . 2 . 3 . 5 = 120</a:t>
            </a:r>
          </a:p>
          <a:p>
            <a:pPr lvl="3" eaLnBrk="1" hangingPunct="1">
              <a:defRPr/>
            </a:pPr>
            <a:r>
              <a:rPr lang="en-US" sz="1600" b="1" u="sng" dirty="0" smtClean="0">
                <a:solidFill>
                  <a:schemeClr val="tx2"/>
                </a:solidFill>
                <a:latin typeface="Calibri" pitchFamily="34" charset="0"/>
              </a:rPr>
              <a:t>If 2 numbers have no primes in common, their GCF is 1</a:t>
            </a:r>
          </a:p>
          <a:p>
            <a:pPr lvl="2" eaLnBrk="1" hangingPunct="1">
              <a:defRPr/>
            </a:pPr>
            <a:r>
              <a:rPr lang="en-US" sz="2000" b="1" dirty="0" smtClean="0">
                <a:solidFill>
                  <a:schemeClr val="tx2"/>
                </a:solidFill>
                <a:latin typeface="Calibri" pitchFamily="34" charset="0"/>
              </a:rPr>
              <a:t>Remainders</a:t>
            </a:r>
          </a:p>
          <a:p>
            <a:pPr lvl="3" eaLnBrk="1" hangingPunct="1">
              <a:defRPr/>
            </a:pPr>
            <a:r>
              <a:rPr lang="en-US" sz="1600" b="1" dirty="0" smtClean="0">
                <a:solidFill>
                  <a:schemeClr val="tx2"/>
                </a:solidFill>
                <a:latin typeface="Calibri" pitchFamily="34" charset="0"/>
              </a:rPr>
              <a:t>On simpler remainder problems, the best technique is to pick numbers. </a:t>
            </a:r>
            <a:endParaRPr lang="en-US" sz="1600" b="1" dirty="0">
              <a:solidFill>
                <a:schemeClr val="tx2"/>
              </a:solidFill>
              <a:latin typeface="Calibri" pitchFamily="34" charset="0"/>
            </a:endParaRPr>
          </a:p>
          <a:p>
            <a:pPr lvl="2" eaLnBrk="1" hangingPunct="1">
              <a:defRPr/>
            </a:pPr>
            <a:r>
              <a:rPr lang="en-US" sz="2000" b="1" dirty="0" smtClean="0">
                <a:solidFill>
                  <a:schemeClr val="tx2"/>
                </a:solidFill>
                <a:latin typeface="Calibri" pitchFamily="34" charset="0"/>
              </a:rPr>
              <a:t>Advanced remainder techniques</a:t>
            </a:r>
          </a:p>
          <a:p>
            <a:pPr lvl="3" eaLnBrk="1" hangingPunct="1">
              <a:defRPr/>
            </a:pPr>
            <a:r>
              <a:rPr lang="en-US" sz="1600" b="1" dirty="0" smtClean="0">
                <a:solidFill>
                  <a:schemeClr val="tx2"/>
                </a:solidFill>
                <a:latin typeface="Calibri" pitchFamily="34" charset="0"/>
              </a:rPr>
              <a:t>If you need a number that leaves a remainder of R when divided by N, simply take any multiple of N and add R.</a:t>
            </a:r>
          </a:p>
          <a:p>
            <a:pPr lvl="3" eaLnBrk="1" hangingPunct="1">
              <a:defRPr/>
            </a:pPr>
            <a:r>
              <a:rPr lang="en-US" sz="1600" b="1" dirty="0" smtClean="0">
                <a:solidFill>
                  <a:schemeClr val="tx2"/>
                </a:solidFill>
                <a:latin typeface="Calibri" pitchFamily="34" charset="0"/>
              </a:rPr>
              <a:t>The remainder of any number MUST be non-negative and smaller than the divisor.</a:t>
            </a:r>
          </a:p>
          <a:p>
            <a:pPr lvl="3" eaLnBrk="1" hangingPunct="1">
              <a:defRPr/>
            </a:pPr>
            <a:endParaRPr lang="en-US" sz="1600" b="1" dirty="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u="sng"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1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a:p>
            <a:pPr lvl="3" eaLnBrk="1" hangingPunct="1">
              <a:defRPr/>
            </a:pPr>
            <a:endParaRPr lang="en-US" sz="600" b="1" dirty="0" smtClean="0">
              <a:solidFill>
                <a:schemeClr val="tx2"/>
              </a:solidFill>
              <a:latin typeface="Calibri" pitchFamily="34" charset="0"/>
            </a:endParaRPr>
          </a:p>
        </p:txBody>
      </p:sp>
      <p:graphicFrame>
        <p:nvGraphicFramePr>
          <p:cNvPr id="2" name="Diagrama 1"/>
          <p:cNvGraphicFramePr/>
          <p:nvPr/>
        </p:nvGraphicFramePr>
        <p:xfrm>
          <a:off x="1219200" y="1371600"/>
          <a:ext cx="3200400" cy="271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6021" name="CaixaDeTexto 2"/>
          <p:cNvSpPr txBox="1">
            <a:spLocks noChangeArrowheads="1"/>
          </p:cNvSpPr>
          <p:nvPr/>
        </p:nvSpPr>
        <p:spPr bwMode="auto">
          <a:xfrm>
            <a:off x="2667000" y="2362200"/>
            <a:ext cx="381000" cy="646113"/>
          </a:xfrm>
          <a:prstGeom prst="rect">
            <a:avLst/>
          </a:prstGeom>
          <a:noFill/>
          <a:ln w="9525">
            <a:noFill/>
            <a:miter lim="800000"/>
            <a:headEnd/>
            <a:tailEnd/>
          </a:ln>
        </p:spPr>
        <p:txBody>
          <a:bodyPr>
            <a:spAutoFit/>
          </a:bodyPr>
          <a:lstStyle/>
          <a:p>
            <a:r>
              <a:rPr lang="pt-BR">
                <a:latin typeface="Calibri" pitchFamily="34" charset="0"/>
              </a:rPr>
              <a:t>2</a:t>
            </a:r>
          </a:p>
          <a:p>
            <a:r>
              <a:rPr lang="pt-BR">
                <a:latin typeface="Calibri" pitchFamily="34" charset="0"/>
              </a:rPr>
              <a:t>3 </a:t>
            </a:r>
          </a:p>
        </p:txBody>
      </p:sp>
      <p:sp>
        <p:nvSpPr>
          <p:cNvPr id="86022" name="CaixaDeTexto 3"/>
          <p:cNvSpPr txBox="1">
            <a:spLocks noChangeArrowheads="1"/>
          </p:cNvSpPr>
          <p:nvPr/>
        </p:nvSpPr>
        <p:spPr bwMode="auto">
          <a:xfrm>
            <a:off x="4267200" y="2525713"/>
            <a:ext cx="533400" cy="369887"/>
          </a:xfrm>
          <a:prstGeom prst="rect">
            <a:avLst/>
          </a:prstGeom>
          <a:noFill/>
          <a:ln w="9525">
            <a:noFill/>
            <a:miter lim="800000"/>
            <a:headEnd/>
            <a:tailEnd/>
          </a:ln>
        </p:spPr>
        <p:txBody>
          <a:bodyPr>
            <a:spAutoFit/>
          </a:bodyPr>
          <a:lstStyle/>
          <a:p>
            <a:r>
              <a:rPr lang="pt-BR">
                <a:latin typeface="Calibri" pitchFamily="34" charset="0"/>
              </a:rPr>
              <a:t>24</a:t>
            </a:r>
          </a:p>
        </p:txBody>
      </p:sp>
      <p:sp>
        <p:nvSpPr>
          <p:cNvPr id="86023" name="CaixaDeTexto 6"/>
          <p:cNvSpPr txBox="1">
            <a:spLocks noChangeArrowheads="1"/>
          </p:cNvSpPr>
          <p:nvPr/>
        </p:nvSpPr>
        <p:spPr bwMode="auto">
          <a:xfrm>
            <a:off x="914400" y="2438400"/>
            <a:ext cx="533400" cy="369888"/>
          </a:xfrm>
          <a:prstGeom prst="rect">
            <a:avLst/>
          </a:prstGeom>
          <a:noFill/>
          <a:ln w="9525">
            <a:noFill/>
            <a:miter lim="800000"/>
            <a:headEnd/>
            <a:tailEnd/>
          </a:ln>
        </p:spPr>
        <p:txBody>
          <a:bodyPr>
            <a:spAutoFit/>
          </a:bodyPr>
          <a:lstStyle/>
          <a:p>
            <a:r>
              <a:rPr lang="pt-BR">
                <a:latin typeface="Calibri" pitchFamily="34" charset="0"/>
              </a:rPr>
              <a:t>30</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Divisibility and primes</a:t>
            </a:r>
          </a:p>
        </p:txBody>
      </p:sp>
      <p:sp>
        <p:nvSpPr>
          <p:cNvPr id="87043"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Advanced remainder techniques</a:t>
            </a:r>
          </a:p>
          <a:p>
            <a:pPr lvl="3" eaLnBrk="1" hangingPunct="1"/>
            <a:r>
              <a:rPr lang="en-US" sz="1600" b="1" smtClean="0">
                <a:solidFill>
                  <a:schemeClr val="tx2"/>
                </a:solidFill>
                <a:latin typeface="Calibri" pitchFamily="34" charset="0"/>
              </a:rPr>
              <a:t>You can add, subtract and multiply remainder, as long as you correct the final result by dividing the resultant number by the divisor.</a:t>
            </a:r>
          </a:p>
          <a:p>
            <a:pPr lvl="3" eaLnBrk="1" hangingPunct="1"/>
            <a:r>
              <a:rPr lang="en-US" sz="1600" b="1" smtClean="0">
                <a:solidFill>
                  <a:schemeClr val="tx2"/>
                </a:solidFill>
                <a:latin typeface="Calibri" pitchFamily="34" charset="0"/>
              </a:rPr>
              <a:t>Common GMAT problem: </a:t>
            </a:r>
            <a:r>
              <a:rPr lang="en-US" sz="1600" smtClean="0">
                <a:solidFill>
                  <a:schemeClr val="tx2"/>
                </a:solidFill>
                <a:latin typeface="Calibri" pitchFamily="34" charset="0"/>
              </a:rPr>
              <a:t>If A/B yields 4.35, what could be the remainder?</a:t>
            </a:r>
          </a:p>
          <a:p>
            <a:pPr lvl="3" eaLnBrk="1" hangingPunct="1"/>
            <a:r>
              <a:rPr lang="en-US" sz="1600" smtClean="0">
                <a:solidFill>
                  <a:schemeClr val="tx2"/>
                </a:solidFill>
                <a:latin typeface="Calibri" pitchFamily="34" charset="0"/>
              </a:rPr>
              <a:t>(A) 13    (B) 14   (C) 15   (D) 16   (E) 17</a:t>
            </a:r>
          </a:p>
          <a:p>
            <a:pPr lvl="3" eaLnBrk="1" hangingPunct="1"/>
            <a:r>
              <a:rPr lang="en-US" sz="1600" b="1" smtClean="0">
                <a:solidFill>
                  <a:schemeClr val="tx2"/>
                </a:solidFill>
                <a:latin typeface="Calibri" pitchFamily="34" charset="0"/>
              </a:rPr>
              <a:t>Answer: </a:t>
            </a:r>
            <a:r>
              <a:rPr lang="en-US" sz="1600" smtClean="0">
                <a:solidFill>
                  <a:schemeClr val="tx2"/>
                </a:solidFill>
                <a:latin typeface="Calibri" pitchFamily="34" charset="0"/>
              </a:rPr>
              <a:t>First, convert .35 to a fraction: .35 = 35/100 = 7/20. Now, compare this fraction with B (the divisor on this problem):</a:t>
            </a:r>
          </a:p>
          <a:p>
            <a:pPr lvl="3" eaLnBrk="1" hangingPunct="1"/>
            <a:r>
              <a:rPr lang="en-US" sz="1600" b="1" smtClean="0">
                <a:solidFill>
                  <a:schemeClr val="tx2"/>
                </a:solidFill>
                <a:latin typeface="Calibri" pitchFamily="34" charset="0"/>
              </a:rPr>
              <a:t>7/20 = R/B  </a:t>
            </a:r>
            <a:r>
              <a:rPr lang="en-US" sz="1600" b="1" smtClean="0">
                <a:solidFill>
                  <a:schemeClr val="tx2"/>
                </a:solidFill>
                <a:latin typeface="Calibri" pitchFamily="34" charset="0"/>
                <a:sym typeface="Wingdings" pitchFamily="2" charset="2"/>
              </a:rPr>
              <a:t> From this equation, we know that the remainder </a:t>
            </a:r>
            <a:r>
              <a:rPr lang="en-US" sz="1600" b="1" u="sng" smtClean="0">
                <a:solidFill>
                  <a:schemeClr val="tx2"/>
                </a:solidFill>
                <a:latin typeface="Calibri" pitchFamily="34" charset="0"/>
                <a:sym typeface="Wingdings" pitchFamily="2" charset="2"/>
              </a:rPr>
              <a:t>must be a multiple of 7. </a:t>
            </a:r>
            <a:r>
              <a:rPr lang="en-US" sz="1600" b="1" smtClean="0">
                <a:solidFill>
                  <a:schemeClr val="tx2"/>
                </a:solidFill>
                <a:latin typeface="Calibri" pitchFamily="34" charset="0"/>
                <a:sym typeface="Wingdings" pitchFamily="2" charset="2"/>
              </a:rPr>
              <a:t>The correct answer is 14.</a:t>
            </a:r>
          </a:p>
          <a:p>
            <a:pPr lvl="3" eaLnBrk="1" hangingPunct="1"/>
            <a:endParaRPr lang="en-US" sz="1600" b="1" smtClean="0">
              <a:solidFill>
                <a:schemeClr val="tx2"/>
              </a:solidFill>
              <a:latin typeface="Calibri" pitchFamily="34" charset="0"/>
              <a:sym typeface="Wingdings" pitchFamily="2" charset="2"/>
            </a:endParaRPr>
          </a:p>
          <a:p>
            <a:pPr lvl="2" eaLnBrk="1" hangingPunct="1"/>
            <a:r>
              <a:rPr lang="en-US" sz="2000" b="1" smtClean="0">
                <a:solidFill>
                  <a:schemeClr val="tx2"/>
                </a:solidFill>
                <a:latin typeface="Calibri" pitchFamily="34" charset="0"/>
              </a:rPr>
              <a:t>Odds and Evens</a:t>
            </a:r>
          </a:p>
          <a:p>
            <a:pPr lvl="3" eaLnBrk="1" hangingPunct="1"/>
            <a:r>
              <a:rPr lang="en-US" sz="1600" b="1" u="sng" smtClean="0">
                <a:solidFill>
                  <a:schemeClr val="tx2"/>
                </a:solidFill>
                <a:latin typeface="Calibri" pitchFamily="34" charset="0"/>
              </a:rPr>
              <a:t>Addition/subtraction</a:t>
            </a:r>
            <a:r>
              <a:rPr lang="en-US" sz="1600" smtClean="0">
                <a:solidFill>
                  <a:schemeClr val="tx2"/>
                </a:solidFill>
                <a:latin typeface="Calibri" pitchFamily="34" charset="0"/>
              </a:rPr>
              <a:t>: If you add/subtract 2 odds or 2 evens, the result will be </a:t>
            </a:r>
            <a:r>
              <a:rPr lang="en-US" sz="1600" u="sng" smtClean="0">
                <a:solidFill>
                  <a:schemeClr val="tx2"/>
                </a:solidFill>
                <a:latin typeface="Calibri" pitchFamily="34" charset="0"/>
              </a:rPr>
              <a:t>even</a:t>
            </a:r>
            <a:r>
              <a:rPr lang="en-US" sz="1600" smtClean="0">
                <a:solidFill>
                  <a:schemeClr val="tx2"/>
                </a:solidFill>
                <a:latin typeface="Calibri" pitchFamily="34" charset="0"/>
              </a:rPr>
              <a:t>. If you add/subtract an odd with an even, result will be </a:t>
            </a:r>
            <a:r>
              <a:rPr lang="en-US" sz="1600" u="sng" smtClean="0">
                <a:solidFill>
                  <a:schemeClr val="tx2"/>
                </a:solidFill>
                <a:latin typeface="Calibri" pitchFamily="34" charset="0"/>
              </a:rPr>
              <a:t>odd</a:t>
            </a:r>
            <a:r>
              <a:rPr lang="en-US" sz="1600" smtClean="0">
                <a:solidFill>
                  <a:schemeClr val="tx2"/>
                </a:solidFill>
                <a:latin typeface="Calibri" pitchFamily="34" charset="0"/>
              </a:rPr>
              <a:t>.</a:t>
            </a:r>
          </a:p>
          <a:p>
            <a:pPr lvl="3" eaLnBrk="1" hangingPunct="1"/>
            <a:r>
              <a:rPr lang="en-US" sz="1600" b="1" u="sng" smtClean="0">
                <a:solidFill>
                  <a:schemeClr val="tx2"/>
                </a:solidFill>
                <a:latin typeface="Calibri" pitchFamily="34" charset="0"/>
              </a:rPr>
              <a:t>Multiplication</a:t>
            </a:r>
            <a:r>
              <a:rPr lang="en-US" sz="1600" b="1" smtClean="0">
                <a:solidFill>
                  <a:schemeClr val="tx2"/>
                </a:solidFill>
                <a:latin typeface="Calibri" pitchFamily="34" charset="0"/>
              </a:rPr>
              <a:t>: </a:t>
            </a:r>
            <a:r>
              <a:rPr lang="en-US" sz="1600" smtClean="0">
                <a:solidFill>
                  <a:schemeClr val="tx2"/>
                </a:solidFill>
                <a:latin typeface="Calibri" pitchFamily="34" charset="0"/>
              </a:rPr>
              <a:t>If any of the integers in a multiplication is even, result is </a:t>
            </a:r>
            <a:r>
              <a:rPr lang="en-US" sz="1600" u="sng" smtClean="0">
                <a:solidFill>
                  <a:schemeClr val="tx2"/>
                </a:solidFill>
                <a:latin typeface="Calibri" pitchFamily="34" charset="0"/>
              </a:rPr>
              <a:t>even</a:t>
            </a:r>
            <a:r>
              <a:rPr lang="en-US" sz="1600" b="1" smtClean="0">
                <a:solidFill>
                  <a:schemeClr val="tx2"/>
                </a:solidFill>
                <a:latin typeface="Calibri" pitchFamily="34" charset="0"/>
              </a:rPr>
              <a:t>.</a:t>
            </a:r>
          </a:p>
          <a:p>
            <a:pPr lvl="3" eaLnBrk="1" hangingPunct="1"/>
            <a:r>
              <a:rPr lang="en-US" sz="1600" u="sng" smtClean="0">
                <a:solidFill>
                  <a:schemeClr val="tx2"/>
                </a:solidFill>
                <a:latin typeface="Calibri" pitchFamily="34" charset="0"/>
              </a:rPr>
              <a:t>If 2 even integers are multiplied, result is divisible by 4, and if 3 even integers are multiplied, result is divisible by 8</a:t>
            </a:r>
            <a:r>
              <a:rPr lang="en-US" sz="1600" smtClean="0">
                <a:solidFill>
                  <a:schemeClr val="tx2"/>
                </a:solidFill>
                <a:latin typeface="Calibri" pitchFamily="34" charset="0"/>
              </a:rPr>
              <a:t>. If many even integers are multiplied, the result is higher and higher powers of 2, as 2 is the only prime integer.</a:t>
            </a: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Divisibility and primes</a:t>
            </a:r>
          </a:p>
        </p:txBody>
      </p:sp>
      <p:sp>
        <p:nvSpPr>
          <p:cNvPr id="88067"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Odds and Evens: Division</a:t>
            </a:r>
          </a:p>
          <a:p>
            <a:pPr lvl="3" eaLnBrk="1" hangingPunct="1"/>
            <a:r>
              <a:rPr lang="en-US" sz="1600" smtClean="0">
                <a:solidFill>
                  <a:schemeClr val="tx2"/>
                </a:solidFill>
                <a:latin typeface="Calibri" pitchFamily="34" charset="0"/>
              </a:rPr>
              <a:t>An </a:t>
            </a:r>
            <a:r>
              <a:rPr lang="en-US" sz="1600" u="sng" smtClean="0">
                <a:solidFill>
                  <a:schemeClr val="tx2"/>
                </a:solidFill>
                <a:latin typeface="Calibri" pitchFamily="34" charset="0"/>
              </a:rPr>
              <a:t>even</a:t>
            </a:r>
            <a:r>
              <a:rPr lang="en-US" sz="1600" smtClean="0">
                <a:solidFill>
                  <a:schemeClr val="tx2"/>
                </a:solidFill>
                <a:latin typeface="Calibri" pitchFamily="34" charset="0"/>
              </a:rPr>
              <a:t> divided by </a:t>
            </a:r>
            <a:r>
              <a:rPr lang="en-US" sz="1600" u="sng" smtClean="0">
                <a:solidFill>
                  <a:schemeClr val="tx2"/>
                </a:solidFill>
                <a:latin typeface="Calibri" pitchFamily="34" charset="0"/>
              </a:rPr>
              <a:t>another even</a:t>
            </a:r>
            <a:r>
              <a:rPr lang="en-US" sz="1600" smtClean="0">
                <a:solidFill>
                  <a:schemeClr val="tx2"/>
                </a:solidFill>
                <a:latin typeface="Calibri" pitchFamily="34" charset="0"/>
              </a:rPr>
              <a:t> can yield an </a:t>
            </a:r>
            <a:r>
              <a:rPr lang="en-US" sz="1600" u="sng" smtClean="0">
                <a:solidFill>
                  <a:schemeClr val="tx2"/>
                </a:solidFill>
                <a:latin typeface="Calibri" pitchFamily="34" charset="0"/>
              </a:rPr>
              <a:t>even, odd or non-integer result</a:t>
            </a:r>
            <a:r>
              <a:rPr lang="en-US" sz="1600" smtClean="0">
                <a:solidFill>
                  <a:schemeClr val="tx2"/>
                </a:solidFill>
                <a:latin typeface="Calibri" pitchFamily="34" charset="0"/>
              </a:rPr>
              <a:t>.</a:t>
            </a:r>
          </a:p>
          <a:p>
            <a:pPr lvl="3" eaLnBrk="1" hangingPunct="1"/>
            <a:r>
              <a:rPr lang="en-US" sz="1600" smtClean="0">
                <a:solidFill>
                  <a:schemeClr val="tx2"/>
                </a:solidFill>
                <a:latin typeface="Calibri" pitchFamily="34" charset="0"/>
              </a:rPr>
              <a:t>An </a:t>
            </a:r>
            <a:r>
              <a:rPr lang="en-US" sz="1600" u="sng" smtClean="0">
                <a:solidFill>
                  <a:schemeClr val="tx2"/>
                </a:solidFill>
                <a:latin typeface="Calibri" pitchFamily="34" charset="0"/>
              </a:rPr>
              <a:t>even</a:t>
            </a:r>
            <a:r>
              <a:rPr lang="en-US" sz="1600" smtClean="0">
                <a:solidFill>
                  <a:schemeClr val="tx2"/>
                </a:solidFill>
                <a:latin typeface="Calibri" pitchFamily="34" charset="0"/>
              </a:rPr>
              <a:t> divided by an </a:t>
            </a:r>
            <a:r>
              <a:rPr lang="en-US" sz="1600" u="sng" smtClean="0">
                <a:solidFill>
                  <a:schemeClr val="tx2"/>
                </a:solidFill>
                <a:latin typeface="Calibri" pitchFamily="34" charset="0"/>
              </a:rPr>
              <a:t>odd</a:t>
            </a:r>
            <a:r>
              <a:rPr lang="en-US" sz="1600" smtClean="0">
                <a:solidFill>
                  <a:schemeClr val="tx2"/>
                </a:solidFill>
                <a:latin typeface="Calibri" pitchFamily="34" charset="0"/>
              </a:rPr>
              <a:t> </a:t>
            </a:r>
            <a:r>
              <a:rPr lang="en-US" sz="1600" u="sng" smtClean="0">
                <a:solidFill>
                  <a:schemeClr val="tx2"/>
                </a:solidFill>
                <a:latin typeface="Calibri" pitchFamily="34" charset="0"/>
              </a:rPr>
              <a:t>cannot yield an odd number</a:t>
            </a:r>
            <a:r>
              <a:rPr lang="en-US" sz="1600" smtClean="0">
                <a:solidFill>
                  <a:schemeClr val="tx2"/>
                </a:solidFill>
                <a:latin typeface="Calibri" pitchFamily="34" charset="0"/>
              </a:rPr>
              <a:t> (either even result or non-integer result)</a:t>
            </a:r>
          </a:p>
          <a:p>
            <a:pPr lvl="3" eaLnBrk="1" hangingPunct="1"/>
            <a:r>
              <a:rPr lang="en-US" sz="1600" smtClean="0">
                <a:solidFill>
                  <a:schemeClr val="tx2"/>
                </a:solidFill>
                <a:latin typeface="Calibri" pitchFamily="34" charset="0"/>
              </a:rPr>
              <a:t>An </a:t>
            </a:r>
            <a:r>
              <a:rPr lang="en-US" sz="1600" u="sng" smtClean="0">
                <a:solidFill>
                  <a:schemeClr val="tx2"/>
                </a:solidFill>
                <a:latin typeface="Calibri" pitchFamily="34" charset="0"/>
              </a:rPr>
              <a:t>odd</a:t>
            </a:r>
            <a:r>
              <a:rPr lang="en-US" sz="1600" smtClean="0">
                <a:solidFill>
                  <a:schemeClr val="tx2"/>
                </a:solidFill>
                <a:latin typeface="Calibri" pitchFamily="34" charset="0"/>
              </a:rPr>
              <a:t> divided by an </a:t>
            </a:r>
            <a:r>
              <a:rPr lang="en-US" sz="1600" u="sng" smtClean="0">
                <a:solidFill>
                  <a:schemeClr val="tx2"/>
                </a:solidFill>
                <a:latin typeface="Calibri" pitchFamily="34" charset="0"/>
              </a:rPr>
              <a:t>even</a:t>
            </a:r>
            <a:r>
              <a:rPr lang="en-US" sz="1600" smtClean="0">
                <a:solidFill>
                  <a:schemeClr val="tx2"/>
                </a:solidFill>
                <a:latin typeface="Calibri" pitchFamily="34" charset="0"/>
              </a:rPr>
              <a:t> will </a:t>
            </a:r>
            <a:r>
              <a:rPr lang="en-US" sz="1600" u="sng" smtClean="0">
                <a:solidFill>
                  <a:schemeClr val="tx2"/>
                </a:solidFill>
                <a:latin typeface="Calibri" pitchFamily="34" charset="0"/>
              </a:rPr>
              <a:t>always yield a non-integer.</a:t>
            </a:r>
          </a:p>
          <a:p>
            <a:pPr lvl="3" eaLnBrk="1" hangingPunct="1"/>
            <a:r>
              <a:rPr lang="en-US" sz="1600" smtClean="0">
                <a:solidFill>
                  <a:schemeClr val="tx2"/>
                </a:solidFill>
                <a:latin typeface="Calibri" pitchFamily="34" charset="0"/>
              </a:rPr>
              <a:t>An </a:t>
            </a:r>
            <a:r>
              <a:rPr lang="en-US" sz="1600" u="sng" smtClean="0">
                <a:solidFill>
                  <a:schemeClr val="tx2"/>
                </a:solidFill>
                <a:latin typeface="Calibri" pitchFamily="34" charset="0"/>
              </a:rPr>
              <a:t>odd</a:t>
            </a:r>
            <a:r>
              <a:rPr lang="en-US" sz="1600" smtClean="0">
                <a:solidFill>
                  <a:schemeClr val="tx2"/>
                </a:solidFill>
                <a:latin typeface="Calibri" pitchFamily="34" charset="0"/>
              </a:rPr>
              <a:t> divided by </a:t>
            </a:r>
            <a:r>
              <a:rPr lang="en-US" sz="1600" u="sng" smtClean="0">
                <a:solidFill>
                  <a:schemeClr val="tx2"/>
                </a:solidFill>
                <a:latin typeface="Calibri" pitchFamily="34" charset="0"/>
              </a:rPr>
              <a:t>another odd</a:t>
            </a:r>
            <a:r>
              <a:rPr lang="en-US" sz="1600" smtClean="0">
                <a:solidFill>
                  <a:schemeClr val="tx2"/>
                </a:solidFill>
                <a:latin typeface="Calibri" pitchFamily="34" charset="0"/>
              </a:rPr>
              <a:t> cannot yield an even number.</a:t>
            </a:r>
          </a:p>
          <a:p>
            <a:pPr lvl="3" eaLnBrk="1" hangingPunct="1"/>
            <a:endParaRPr lang="en-US" sz="1600" smtClean="0">
              <a:solidFill>
                <a:schemeClr val="tx2"/>
              </a:solidFill>
              <a:latin typeface="Calibri" pitchFamily="34" charset="0"/>
            </a:endParaRPr>
          </a:p>
          <a:p>
            <a:pPr lvl="2" eaLnBrk="1" hangingPunct="1"/>
            <a:r>
              <a:rPr lang="en-US" sz="2000" b="1" smtClean="0">
                <a:solidFill>
                  <a:schemeClr val="tx2"/>
                </a:solidFill>
                <a:latin typeface="Calibri" pitchFamily="34" charset="0"/>
              </a:rPr>
              <a:t>Prime numbers</a:t>
            </a:r>
            <a:r>
              <a:rPr lang="en-US" sz="2000" smtClean="0">
                <a:solidFill>
                  <a:schemeClr val="tx2"/>
                </a:solidFill>
                <a:latin typeface="Calibri" pitchFamily="34" charset="0"/>
              </a:rPr>
              <a:t>: Since 2 is the only even prime number, </a:t>
            </a:r>
            <a:r>
              <a:rPr lang="en-US" sz="2000" b="1" smtClean="0">
                <a:solidFill>
                  <a:schemeClr val="tx2"/>
                </a:solidFill>
                <a:latin typeface="Calibri" pitchFamily="34" charset="0"/>
              </a:rPr>
              <a:t>the sum/difference of two primes can only result an odd number if one of them is 2. In this case, the product will be even</a:t>
            </a:r>
            <a:r>
              <a:rPr lang="en-US" sz="2000" smtClean="0">
                <a:solidFill>
                  <a:schemeClr val="tx2"/>
                </a:solidFill>
                <a:latin typeface="Calibri" pitchFamily="34" charset="0"/>
              </a:rPr>
              <a:t>. For all other cases, the product will be odd and the sum/difference will be even. Conversely, knowing that the product of two prime numbers is even OR that the sum/difference is odd is </a:t>
            </a:r>
            <a:r>
              <a:rPr lang="en-US" sz="2000" b="1" smtClean="0">
                <a:solidFill>
                  <a:schemeClr val="tx2"/>
                </a:solidFill>
                <a:latin typeface="Calibri" pitchFamily="34" charset="0"/>
              </a:rPr>
              <a:t>sufficient</a:t>
            </a:r>
            <a:r>
              <a:rPr lang="en-US" sz="2000" smtClean="0">
                <a:solidFill>
                  <a:schemeClr val="tx2"/>
                </a:solidFill>
                <a:latin typeface="Calibri" pitchFamily="34" charset="0"/>
              </a:rPr>
              <a:t> to know that one of the prime numbers is 2.</a:t>
            </a:r>
          </a:p>
          <a:p>
            <a:pPr lvl="3" eaLnBrk="1" hangingPunct="1"/>
            <a:r>
              <a:rPr lang="en-US" sz="1600" b="1" smtClean="0">
                <a:solidFill>
                  <a:schemeClr val="tx2"/>
                </a:solidFill>
                <a:latin typeface="Calibri" pitchFamily="34" charset="0"/>
              </a:rPr>
              <a:t>Example</a:t>
            </a:r>
            <a:r>
              <a:rPr lang="en-US" sz="1600" smtClean="0">
                <a:solidFill>
                  <a:schemeClr val="tx2"/>
                </a:solidFill>
                <a:latin typeface="Calibri" pitchFamily="34" charset="0"/>
              </a:rPr>
              <a:t>: If x&gt;1, what is x?</a:t>
            </a:r>
          </a:p>
          <a:p>
            <a:pPr lvl="3" eaLnBrk="1" hangingPunct="1"/>
            <a:r>
              <a:rPr lang="en-US" sz="1600" smtClean="0">
                <a:solidFill>
                  <a:schemeClr val="tx2"/>
                </a:solidFill>
                <a:latin typeface="Calibri" pitchFamily="34" charset="0"/>
              </a:rPr>
              <a:t>(1) There are x unique factors of x       (2) x plus any prime larger than x is odd.</a:t>
            </a:r>
          </a:p>
          <a:p>
            <a:pPr lvl="3" eaLnBrk="1" hangingPunct="1"/>
            <a:r>
              <a:rPr lang="en-US" sz="1600" smtClean="0">
                <a:solidFill>
                  <a:schemeClr val="tx2"/>
                </a:solidFill>
                <a:latin typeface="Calibri" pitchFamily="34" charset="0"/>
              </a:rPr>
              <a:t>Statement (1) is sufficient as this property holds only for 1 and 2. Statement 2 only tells us that x is even, as it is not stated in the problem that x is prime.</a:t>
            </a: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Divisibility and primes + POS/NEG</a:t>
            </a:r>
          </a:p>
        </p:txBody>
      </p:sp>
      <p:sp>
        <p:nvSpPr>
          <p:cNvPr id="89091"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Testing odd and even cases</a:t>
            </a:r>
          </a:p>
          <a:p>
            <a:pPr lvl="3" eaLnBrk="1" hangingPunct="1"/>
            <a:r>
              <a:rPr lang="en-US" sz="1600" smtClean="0">
                <a:solidFill>
                  <a:schemeClr val="tx2"/>
                </a:solidFill>
                <a:latin typeface="Calibri" pitchFamily="34" charset="0"/>
              </a:rPr>
              <a:t>Example: If a, b and c are integers and a.b + c is odd, what is true?</a:t>
            </a:r>
          </a:p>
          <a:p>
            <a:pPr lvl="3" eaLnBrk="1" hangingPunct="1"/>
            <a:r>
              <a:rPr lang="en-US" sz="1600" smtClean="0">
                <a:solidFill>
                  <a:schemeClr val="tx2"/>
                </a:solidFill>
                <a:latin typeface="Calibri" pitchFamily="34" charset="0"/>
              </a:rPr>
              <a:t>I. a + c is odd</a:t>
            </a:r>
          </a:p>
          <a:p>
            <a:pPr lvl="3" eaLnBrk="1" hangingPunct="1"/>
            <a:r>
              <a:rPr lang="en-US" sz="1600" smtClean="0">
                <a:solidFill>
                  <a:schemeClr val="tx2"/>
                </a:solidFill>
                <a:latin typeface="Calibri" pitchFamily="34" charset="0"/>
              </a:rPr>
              <a:t>II. b + c is odd</a:t>
            </a:r>
          </a:p>
          <a:p>
            <a:pPr lvl="3" eaLnBrk="1" hangingPunct="1"/>
            <a:r>
              <a:rPr lang="en-US" sz="1600" smtClean="0">
                <a:solidFill>
                  <a:schemeClr val="tx2"/>
                </a:solidFill>
                <a:latin typeface="Calibri" pitchFamily="34" charset="0"/>
              </a:rPr>
              <a:t>III. a.b.c is even</a:t>
            </a:r>
          </a:p>
          <a:p>
            <a:pPr lvl="3" eaLnBrk="1" hangingPunct="1"/>
            <a:r>
              <a:rPr lang="en-US" sz="1600" b="1" smtClean="0">
                <a:solidFill>
                  <a:schemeClr val="tx2"/>
                </a:solidFill>
                <a:latin typeface="Calibri" pitchFamily="34" charset="0"/>
              </a:rPr>
              <a:t>Either a and b are odd and c is even, or c is odd and a, b or both are even. Therefore, a + c can be odd or even, and the same happens for b + c. So, the only necessarily true statement is III.</a:t>
            </a:r>
          </a:p>
          <a:p>
            <a:pPr lvl="2" eaLnBrk="1" hangingPunct="1"/>
            <a:r>
              <a:rPr lang="en-US" sz="2000" b="1" smtClean="0">
                <a:solidFill>
                  <a:schemeClr val="tx2"/>
                </a:solidFill>
                <a:latin typeface="Calibri" pitchFamily="34" charset="0"/>
              </a:rPr>
              <a:t>Positives and Negatives</a:t>
            </a:r>
          </a:p>
          <a:p>
            <a:pPr lvl="3" eaLnBrk="1" hangingPunct="1"/>
            <a:r>
              <a:rPr lang="en-US" sz="1600" b="1" smtClean="0">
                <a:solidFill>
                  <a:schemeClr val="tx2"/>
                </a:solidFill>
                <a:latin typeface="Calibri" pitchFamily="34" charset="0"/>
              </a:rPr>
              <a:t>When you multiply or divide  a group of nonzero numbers, the result will be positive if you have </a:t>
            </a:r>
            <a:r>
              <a:rPr lang="en-US" sz="1600" b="1" u="sng" smtClean="0">
                <a:solidFill>
                  <a:schemeClr val="tx2"/>
                </a:solidFill>
                <a:latin typeface="Calibri" pitchFamily="34" charset="0"/>
              </a:rPr>
              <a:t>an even number of negative numbers</a:t>
            </a:r>
            <a:r>
              <a:rPr lang="en-US" sz="1600" b="1" smtClean="0">
                <a:solidFill>
                  <a:schemeClr val="tx2"/>
                </a:solidFill>
                <a:latin typeface="Calibri" pitchFamily="34" charset="0"/>
              </a:rPr>
              <a:t>. If not, the result will be negative.</a:t>
            </a:r>
          </a:p>
          <a:p>
            <a:pPr lvl="3" eaLnBrk="1" hangingPunct="1"/>
            <a:r>
              <a:rPr lang="en-US" sz="1600" b="1" smtClean="0">
                <a:solidFill>
                  <a:schemeClr val="tx2"/>
                </a:solidFill>
                <a:latin typeface="Calibri" pitchFamily="34" charset="0"/>
              </a:rPr>
              <a:t>Example:</a:t>
            </a:r>
            <a:r>
              <a:rPr lang="en-US" sz="1600" smtClean="0">
                <a:solidFill>
                  <a:schemeClr val="tx2"/>
                </a:solidFill>
                <a:latin typeface="Calibri" pitchFamily="34" charset="0"/>
              </a:rPr>
              <a:t> Is the product of all elements in set S negative?</a:t>
            </a:r>
          </a:p>
          <a:p>
            <a:pPr lvl="3" eaLnBrk="1" hangingPunct="1"/>
            <a:r>
              <a:rPr lang="en-US" sz="1600" b="1" smtClean="0">
                <a:solidFill>
                  <a:schemeClr val="tx2"/>
                </a:solidFill>
                <a:latin typeface="Calibri" pitchFamily="34" charset="0"/>
              </a:rPr>
              <a:t>(1) All the elements in set S are negative</a:t>
            </a:r>
          </a:p>
          <a:p>
            <a:pPr lvl="3" eaLnBrk="1" hangingPunct="1"/>
            <a:r>
              <a:rPr lang="en-US" sz="1600" b="1" smtClean="0">
                <a:solidFill>
                  <a:schemeClr val="tx2"/>
                </a:solidFill>
                <a:latin typeface="Calibri" pitchFamily="34" charset="0"/>
              </a:rPr>
              <a:t>(2) There are five negative elements in S.</a:t>
            </a:r>
          </a:p>
          <a:p>
            <a:pPr lvl="3" eaLnBrk="1" hangingPunct="1"/>
            <a:r>
              <a:rPr lang="en-US" sz="1600" smtClean="0">
                <a:solidFill>
                  <a:schemeClr val="tx2"/>
                </a:solidFill>
                <a:latin typeface="Calibri" pitchFamily="34" charset="0"/>
              </a:rPr>
              <a:t>This is a trap, as statement 2 seems sufficient, but it is not as we don’t know whether there is a 0 on set S or not. Both statements together are sufficient.</a:t>
            </a: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Positive / Negative</a:t>
            </a:r>
          </a:p>
        </p:txBody>
      </p:sp>
      <p:sp>
        <p:nvSpPr>
          <p:cNvPr id="90115"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Testing positive and negative cases</a:t>
            </a:r>
          </a:p>
          <a:p>
            <a:pPr lvl="3" eaLnBrk="1" hangingPunct="1"/>
            <a:r>
              <a:rPr lang="en-US" sz="1600" b="1" smtClean="0">
                <a:solidFill>
                  <a:schemeClr val="tx2"/>
                </a:solidFill>
                <a:latin typeface="Calibri" pitchFamily="34" charset="0"/>
              </a:rPr>
              <a:t>Example:</a:t>
            </a:r>
            <a:r>
              <a:rPr lang="en-US" sz="1600" smtClean="0">
                <a:solidFill>
                  <a:schemeClr val="tx2"/>
                </a:solidFill>
                <a:latin typeface="Calibri" pitchFamily="34" charset="0"/>
              </a:rPr>
              <a:t> If ab &gt; 0, which of the following is negative?</a:t>
            </a:r>
          </a:p>
          <a:p>
            <a:pPr lvl="3" eaLnBrk="1" hangingPunct="1"/>
            <a:r>
              <a:rPr lang="en-US" sz="1600" b="1" smtClean="0">
                <a:solidFill>
                  <a:schemeClr val="tx2"/>
                </a:solidFill>
                <a:latin typeface="Calibri" pitchFamily="34" charset="0"/>
              </a:rPr>
              <a:t>(a)</a:t>
            </a:r>
            <a:r>
              <a:rPr lang="en-US" sz="1600" smtClean="0">
                <a:solidFill>
                  <a:schemeClr val="tx2"/>
                </a:solidFill>
                <a:latin typeface="Calibri" pitchFamily="34" charset="0"/>
              </a:rPr>
              <a:t> a + b   </a:t>
            </a:r>
            <a:r>
              <a:rPr lang="en-US" sz="1600" b="1" smtClean="0">
                <a:solidFill>
                  <a:schemeClr val="tx2"/>
                </a:solidFill>
                <a:latin typeface="Calibri" pitchFamily="34" charset="0"/>
              </a:rPr>
              <a:t>(b)</a:t>
            </a:r>
            <a:r>
              <a:rPr lang="en-US" sz="1600" smtClean="0">
                <a:solidFill>
                  <a:schemeClr val="tx2"/>
                </a:solidFill>
                <a:latin typeface="Calibri" pitchFamily="34" charset="0"/>
              </a:rPr>
              <a:t>  |a| + b      </a:t>
            </a:r>
            <a:r>
              <a:rPr lang="en-US" sz="1600" b="1" smtClean="0">
                <a:solidFill>
                  <a:schemeClr val="tx2"/>
                </a:solidFill>
                <a:latin typeface="Calibri" pitchFamily="34" charset="0"/>
              </a:rPr>
              <a:t>(c)</a:t>
            </a:r>
            <a:r>
              <a:rPr lang="en-US" sz="1600" smtClean="0">
                <a:solidFill>
                  <a:schemeClr val="tx2"/>
                </a:solidFill>
                <a:latin typeface="Calibri" pitchFamily="34" charset="0"/>
              </a:rPr>
              <a:t> b – a   </a:t>
            </a:r>
            <a:r>
              <a:rPr lang="en-US" sz="1600" b="1" smtClean="0">
                <a:solidFill>
                  <a:schemeClr val="tx2"/>
                </a:solidFill>
                <a:latin typeface="Calibri" pitchFamily="34" charset="0"/>
              </a:rPr>
              <a:t>(d)</a:t>
            </a:r>
            <a:r>
              <a:rPr lang="en-US" sz="1600" smtClean="0">
                <a:solidFill>
                  <a:schemeClr val="tx2"/>
                </a:solidFill>
                <a:latin typeface="Calibri" pitchFamily="34" charset="0"/>
              </a:rPr>
              <a:t> a/b    </a:t>
            </a:r>
            <a:r>
              <a:rPr lang="en-US" sz="1600" b="1" smtClean="0">
                <a:solidFill>
                  <a:schemeClr val="tx2"/>
                </a:solidFill>
                <a:latin typeface="Calibri" pitchFamily="34" charset="0"/>
              </a:rPr>
              <a:t>(e)</a:t>
            </a:r>
            <a:r>
              <a:rPr lang="en-US" sz="1600" smtClean="0">
                <a:solidFill>
                  <a:schemeClr val="tx2"/>
                </a:solidFill>
                <a:latin typeface="Calibri" pitchFamily="34" charset="0"/>
              </a:rPr>
              <a:t> –a/b</a:t>
            </a:r>
          </a:p>
          <a:p>
            <a:pPr lvl="3" eaLnBrk="1" hangingPunct="1"/>
            <a:r>
              <a:rPr lang="en-US" sz="1600" smtClean="0">
                <a:solidFill>
                  <a:schemeClr val="tx2"/>
                </a:solidFill>
                <a:latin typeface="Calibri" pitchFamily="34" charset="0"/>
              </a:rPr>
              <a:t>To solve these problems, build a positive/negative table and if necessary, pick numbers:</a:t>
            </a:r>
          </a:p>
          <a:p>
            <a:pPr lvl="3" eaLnBrk="1" hangingPunct="1"/>
            <a:endParaRPr lang="en-US" sz="1600" smtClean="0">
              <a:solidFill>
                <a:schemeClr val="tx2"/>
              </a:solidFill>
              <a:latin typeface="Calibri" pitchFamily="34" charset="0"/>
            </a:endParaRPr>
          </a:p>
          <a:p>
            <a:pPr lvl="3" eaLnBrk="1" hangingPunct="1"/>
            <a:endParaRPr lang="en-US" sz="1600"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2" eaLnBrk="1" hangingPunct="1"/>
            <a:endParaRPr lang="en-US" sz="2000" b="1" smtClean="0">
              <a:solidFill>
                <a:schemeClr val="tx2"/>
              </a:solidFill>
              <a:latin typeface="Calibri" pitchFamily="34" charset="0"/>
            </a:endParaRPr>
          </a:p>
          <a:p>
            <a:pPr lvl="3" eaLnBrk="1" hangingPunct="1"/>
            <a:r>
              <a:rPr lang="en-US" sz="1600" b="1" smtClean="0">
                <a:solidFill>
                  <a:schemeClr val="tx2"/>
                </a:solidFill>
                <a:latin typeface="Calibri" pitchFamily="34" charset="0"/>
              </a:rPr>
              <a:t>Picking 2 sets of numbers was sufficient to solve. Answer: E</a:t>
            </a:r>
          </a:p>
          <a:p>
            <a:pPr lvl="2" eaLnBrk="1" hangingPunct="1"/>
            <a:r>
              <a:rPr lang="en-US" sz="2000" b="1" smtClean="0">
                <a:solidFill>
                  <a:schemeClr val="tx2"/>
                </a:solidFill>
                <a:latin typeface="Calibri" pitchFamily="34" charset="0"/>
              </a:rPr>
              <a:t>Consecutive Integers</a:t>
            </a:r>
          </a:p>
          <a:p>
            <a:pPr lvl="3" eaLnBrk="1" hangingPunct="1"/>
            <a:r>
              <a:rPr lang="en-US" sz="1600" b="1" smtClean="0">
                <a:solidFill>
                  <a:schemeClr val="tx2"/>
                </a:solidFill>
                <a:latin typeface="Calibri" pitchFamily="34" charset="0"/>
              </a:rPr>
              <a:t>Consecutive integer sets are a special type of evenly spaced sets, as the distance between each term is always 1. </a:t>
            </a:r>
          </a:p>
          <a:p>
            <a:pPr lvl="3" eaLnBrk="1" hangingPunct="1"/>
            <a:r>
              <a:rPr lang="en-US" sz="1600" b="1" smtClean="0">
                <a:solidFill>
                  <a:schemeClr val="tx2"/>
                </a:solidFill>
                <a:latin typeface="Calibri" pitchFamily="34" charset="0"/>
              </a:rPr>
              <a:t>Properties of evenly spaced sets:</a:t>
            </a:r>
          </a:p>
          <a:p>
            <a:pPr lvl="3" eaLnBrk="1" hangingPunct="1"/>
            <a:r>
              <a:rPr lang="en-US" sz="1600" b="1" u="sng" smtClean="0">
                <a:solidFill>
                  <a:schemeClr val="tx2"/>
                </a:solidFill>
                <a:latin typeface="Calibri" pitchFamily="34" charset="0"/>
              </a:rPr>
              <a:t>The arithmetic mean and the median are always equal</a:t>
            </a:r>
          </a:p>
          <a:p>
            <a:pPr lvl="3" eaLnBrk="1" hangingPunct="1"/>
            <a:r>
              <a:rPr lang="en-US" sz="1600" b="1" smtClean="0">
                <a:solidFill>
                  <a:schemeClr val="tx2"/>
                </a:solidFill>
                <a:latin typeface="Calibri" pitchFamily="34" charset="0"/>
              </a:rPr>
              <a:t>Mean and median are equal to the </a:t>
            </a:r>
            <a:r>
              <a:rPr lang="en-US" sz="1600" b="1" u="sng" smtClean="0">
                <a:solidFill>
                  <a:schemeClr val="tx2"/>
                </a:solidFill>
                <a:latin typeface="Calibri" pitchFamily="34" charset="0"/>
              </a:rPr>
              <a:t>average of FIRST and LAST terms</a:t>
            </a:r>
          </a:p>
          <a:p>
            <a:pPr lvl="3" eaLnBrk="1" hangingPunct="1"/>
            <a:r>
              <a:rPr lang="en-US" sz="1600" b="1" u="sng" smtClean="0">
                <a:solidFill>
                  <a:schemeClr val="tx2"/>
                </a:solidFill>
                <a:latin typeface="Calibri" pitchFamily="34" charset="0"/>
              </a:rPr>
              <a:t>The sum of all elements is equal to the mean times the number of items</a:t>
            </a: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graphicFrame>
        <p:nvGraphicFramePr>
          <p:cNvPr id="2" name="Tabela 1"/>
          <p:cNvGraphicFramePr>
            <a:graphicFrameLocks noGrp="1"/>
          </p:cNvGraphicFramePr>
          <p:nvPr/>
        </p:nvGraphicFramePr>
        <p:xfrm>
          <a:off x="1524000" y="2743200"/>
          <a:ext cx="6096002" cy="1112838"/>
        </p:xfrm>
        <a:graphic>
          <a:graphicData uri="http://schemas.openxmlformats.org/drawingml/2006/table">
            <a:tbl>
              <a:tblPr firstRow="1" bandRow="1">
                <a:tableStyleId>{073A0DAA-6AF3-43AB-8588-CEC1D06C72B9}</a:tableStyleId>
              </a:tblPr>
              <a:tblGrid>
                <a:gridCol w="1295399"/>
                <a:gridCol w="914400"/>
                <a:gridCol w="914401"/>
                <a:gridCol w="939802"/>
                <a:gridCol w="1016000"/>
                <a:gridCol w="1016000"/>
              </a:tblGrid>
              <a:tr h="370946">
                <a:tc>
                  <a:txBody>
                    <a:bodyPr/>
                    <a:lstStyle/>
                    <a:p>
                      <a:pPr algn="ct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a + b</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|a| + b</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b – a</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a/b</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-a/b</a:t>
                      </a:r>
                      <a:endParaRPr lang="pt-BR" sz="1600" dirty="0">
                        <a:latin typeface="Calibri" pitchFamily="34" charset="0"/>
                        <a:cs typeface="Calibri" pitchFamily="34" charset="0"/>
                      </a:endParaRPr>
                    </a:p>
                  </a:txBody>
                  <a:tcPr marT="45733" marB="45733"/>
                </a:tc>
              </a:tr>
              <a:tr h="370946">
                <a:tc>
                  <a:txBody>
                    <a:bodyPr/>
                    <a:lstStyle/>
                    <a:p>
                      <a:pPr algn="ctr"/>
                      <a:r>
                        <a:rPr lang="pt-BR" sz="1600" dirty="0" smtClean="0">
                          <a:latin typeface="Calibri" pitchFamily="34" charset="0"/>
                          <a:cs typeface="Calibri" pitchFamily="34" charset="0"/>
                        </a:rPr>
                        <a:t>a = 3,</a:t>
                      </a:r>
                      <a:r>
                        <a:rPr lang="pt-BR" sz="1600" baseline="0" dirty="0" smtClean="0">
                          <a:latin typeface="Calibri" pitchFamily="34" charset="0"/>
                          <a:cs typeface="Calibri" pitchFamily="34" charset="0"/>
                        </a:rPr>
                        <a:t> b = 6</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POS</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POS</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POS</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POS</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NEG</a:t>
                      </a:r>
                      <a:endParaRPr lang="pt-BR" sz="1600" dirty="0">
                        <a:latin typeface="Calibri" pitchFamily="34" charset="0"/>
                        <a:cs typeface="Calibri" pitchFamily="34" charset="0"/>
                      </a:endParaRPr>
                    </a:p>
                  </a:txBody>
                  <a:tcPr marT="45733" marB="45733"/>
                </a:tc>
              </a:tr>
              <a:tr h="370946">
                <a:tc>
                  <a:txBody>
                    <a:bodyPr/>
                    <a:lstStyle/>
                    <a:p>
                      <a:pPr algn="ctr"/>
                      <a:r>
                        <a:rPr lang="pt-BR" sz="1600" dirty="0" smtClean="0">
                          <a:latin typeface="Calibri" pitchFamily="34" charset="0"/>
                          <a:cs typeface="Calibri" pitchFamily="34" charset="0"/>
                        </a:rPr>
                        <a:t>a =</a:t>
                      </a:r>
                      <a:r>
                        <a:rPr lang="pt-BR" sz="1600" baseline="0" dirty="0" smtClean="0">
                          <a:latin typeface="Calibri" pitchFamily="34" charset="0"/>
                          <a:cs typeface="Calibri" pitchFamily="34" charset="0"/>
                        </a:rPr>
                        <a:t> -3, b = -6</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NEG</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NEG</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NEG</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POS</a:t>
                      </a:r>
                      <a:endParaRPr lang="pt-BR" sz="1600" dirty="0">
                        <a:latin typeface="Calibri" pitchFamily="34" charset="0"/>
                        <a:cs typeface="Calibri" pitchFamily="34" charset="0"/>
                      </a:endParaRPr>
                    </a:p>
                  </a:txBody>
                  <a:tcPr marT="45733" marB="45733"/>
                </a:tc>
                <a:tc>
                  <a:txBody>
                    <a:bodyPr/>
                    <a:lstStyle/>
                    <a:p>
                      <a:pPr algn="ctr"/>
                      <a:r>
                        <a:rPr lang="pt-BR" sz="1600" dirty="0" smtClean="0">
                          <a:latin typeface="Calibri" pitchFamily="34" charset="0"/>
                          <a:cs typeface="Calibri" pitchFamily="34" charset="0"/>
                        </a:rPr>
                        <a:t>NEG</a:t>
                      </a:r>
                      <a:endParaRPr lang="pt-BR" sz="1600" dirty="0">
                        <a:latin typeface="Calibri" pitchFamily="34" charset="0"/>
                        <a:cs typeface="Calibri" pitchFamily="34" charset="0"/>
                      </a:endParaRPr>
                    </a:p>
                  </a:txBody>
                  <a:tcPr marT="45733" marB="45733"/>
                </a:tc>
              </a:tr>
            </a:tbl>
          </a:graphicData>
        </a:graphic>
      </p:graphicFrame>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Consecutive Integers</a:t>
            </a:r>
          </a:p>
        </p:txBody>
      </p:sp>
      <p:sp>
        <p:nvSpPr>
          <p:cNvPr id="91139"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Consecutive Integers: Counting Integers</a:t>
            </a:r>
          </a:p>
          <a:p>
            <a:pPr lvl="3" eaLnBrk="1" hangingPunct="1"/>
            <a:r>
              <a:rPr lang="en-US" sz="1600" b="1" smtClean="0">
                <a:solidFill>
                  <a:schemeClr val="tx2"/>
                </a:solidFill>
                <a:latin typeface="Calibri" pitchFamily="34" charset="0"/>
              </a:rPr>
              <a:t>Example: </a:t>
            </a:r>
            <a:r>
              <a:rPr lang="en-US" sz="1600" smtClean="0">
                <a:solidFill>
                  <a:schemeClr val="tx2"/>
                </a:solidFill>
                <a:latin typeface="Calibri" pitchFamily="34" charset="0"/>
              </a:rPr>
              <a:t>How many integers are there from 14 to 765, inclusive?</a:t>
            </a:r>
          </a:p>
          <a:p>
            <a:pPr lvl="3" eaLnBrk="1" hangingPunct="1"/>
            <a:r>
              <a:rPr lang="en-US" sz="1600" b="1" smtClean="0">
                <a:solidFill>
                  <a:schemeClr val="tx2"/>
                </a:solidFill>
                <a:latin typeface="Calibri" pitchFamily="34" charset="0"/>
              </a:rPr>
              <a:t>Formula: Last Term – First Term + 1</a:t>
            </a:r>
          </a:p>
          <a:p>
            <a:pPr lvl="3" eaLnBrk="1" hangingPunct="1"/>
            <a:r>
              <a:rPr lang="en-US" sz="1600" b="1" smtClean="0">
                <a:solidFill>
                  <a:schemeClr val="tx2"/>
                </a:solidFill>
                <a:latin typeface="Calibri" pitchFamily="34" charset="0"/>
              </a:rPr>
              <a:t>Example 2:</a:t>
            </a:r>
            <a:r>
              <a:rPr lang="en-US" sz="1600" smtClean="0">
                <a:solidFill>
                  <a:schemeClr val="tx2"/>
                </a:solidFill>
                <a:latin typeface="Calibri" pitchFamily="34" charset="0"/>
              </a:rPr>
              <a:t> How many even integers are there from 12 to 24?</a:t>
            </a:r>
          </a:p>
          <a:p>
            <a:pPr lvl="3" eaLnBrk="1" hangingPunct="1"/>
            <a:r>
              <a:rPr lang="en-US" sz="1600" b="1" smtClean="0">
                <a:solidFill>
                  <a:schemeClr val="tx2"/>
                </a:solidFill>
                <a:latin typeface="Calibri" pitchFamily="34" charset="0"/>
              </a:rPr>
              <a:t>Formula: ((Last Term – First Term)/Increment) + 1</a:t>
            </a:r>
          </a:p>
          <a:p>
            <a:pPr lvl="3" eaLnBrk="1" hangingPunct="1"/>
            <a:r>
              <a:rPr lang="en-US" sz="1600" b="1" smtClean="0">
                <a:solidFill>
                  <a:schemeClr val="tx2"/>
                </a:solidFill>
                <a:latin typeface="Calibri" pitchFamily="34" charset="0"/>
              </a:rPr>
              <a:t>Example 3: </a:t>
            </a:r>
            <a:r>
              <a:rPr lang="en-US" sz="1600" smtClean="0">
                <a:solidFill>
                  <a:schemeClr val="tx2"/>
                </a:solidFill>
                <a:latin typeface="Calibri" pitchFamily="34" charset="0"/>
              </a:rPr>
              <a:t>How many multiples of 7 are there from 100 to 150?</a:t>
            </a:r>
          </a:p>
          <a:p>
            <a:pPr lvl="3" eaLnBrk="1" hangingPunct="1"/>
            <a:r>
              <a:rPr lang="en-US" sz="1600" b="1" smtClean="0">
                <a:solidFill>
                  <a:schemeClr val="tx2"/>
                </a:solidFill>
                <a:latin typeface="Calibri" pitchFamily="34" charset="0"/>
              </a:rPr>
              <a:t>First, find the first and last multiples of 7: The first is 105, and the last is 147. Now, apply the formula: (147 – 105)/7 + 1 = 7</a:t>
            </a:r>
          </a:p>
          <a:p>
            <a:pPr lvl="2" eaLnBrk="1" hangingPunct="1"/>
            <a:r>
              <a:rPr lang="en-US" sz="2000" b="1" smtClean="0">
                <a:solidFill>
                  <a:schemeClr val="tx2"/>
                </a:solidFill>
                <a:latin typeface="Calibri" pitchFamily="34" charset="0"/>
              </a:rPr>
              <a:t>The sum of consecutive integers</a:t>
            </a:r>
          </a:p>
          <a:p>
            <a:pPr lvl="3" eaLnBrk="1" hangingPunct="1"/>
            <a:r>
              <a:rPr lang="en-US" sz="1600" b="1" smtClean="0">
                <a:solidFill>
                  <a:schemeClr val="tx2"/>
                </a:solidFill>
                <a:latin typeface="Calibri" pitchFamily="34" charset="0"/>
              </a:rPr>
              <a:t>Common on GMAT:</a:t>
            </a:r>
            <a:r>
              <a:rPr lang="en-US" sz="1600" smtClean="0">
                <a:solidFill>
                  <a:schemeClr val="tx2"/>
                </a:solidFill>
                <a:latin typeface="Calibri" pitchFamily="34" charset="0"/>
              </a:rPr>
              <a:t> What is the sum of all integers from 20 to 100, inclusive?</a:t>
            </a:r>
          </a:p>
          <a:p>
            <a:pPr lvl="3" eaLnBrk="1" hangingPunct="1"/>
            <a:r>
              <a:rPr lang="en-US" sz="1600" smtClean="0">
                <a:solidFill>
                  <a:schemeClr val="tx2"/>
                </a:solidFill>
                <a:latin typeface="Calibri" pitchFamily="34" charset="0"/>
              </a:rPr>
              <a:t>(1) Count the number of terms: </a:t>
            </a:r>
            <a:r>
              <a:rPr lang="en-US" sz="1600" b="1" smtClean="0">
                <a:solidFill>
                  <a:schemeClr val="tx2"/>
                </a:solidFill>
                <a:latin typeface="Calibri" pitchFamily="34" charset="0"/>
              </a:rPr>
              <a:t>100 – 20 + 1 = 81</a:t>
            </a:r>
          </a:p>
          <a:p>
            <a:pPr lvl="3" eaLnBrk="1" hangingPunct="1"/>
            <a:r>
              <a:rPr lang="en-US" sz="1600" smtClean="0">
                <a:solidFill>
                  <a:schemeClr val="tx2"/>
                </a:solidFill>
                <a:latin typeface="Calibri" pitchFamily="34" charset="0"/>
              </a:rPr>
              <a:t>(2) Find the average: </a:t>
            </a:r>
            <a:r>
              <a:rPr lang="en-US" sz="1600" b="1" smtClean="0">
                <a:solidFill>
                  <a:schemeClr val="tx2"/>
                </a:solidFill>
                <a:latin typeface="Calibri" pitchFamily="34" charset="0"/>
              </a:rPr>
              <a:t>(100 + 20)/2 = 60</a:t>
            </a:r>
          </a:p>
          <a:p>
            <a:pPr lvl="3" eaLnBrk="1" hangingPunct="1"/>
            <a:r>
              <a:rPr lang="en-US" sz="1600" smtClean="0">
                <a:solidFill>
                  <a:schemeClr val="tx2"/>
                </a:solidFill>
                <a:latin typeface="Calibri" pitchFamily="34" charset="0"/>
              </a:rPr>
              <a:t>(3) Multiply the average by the number of terms: 60 * 81 = 4,860</a:t>
            </a:r>
          </a:p>
          <a:p>
            <a:pPr lvl="2" eaLnBrk="1" hangingPunct="1"/>
            <a:r>
              <a:rPr lang="en-US" sz="2000" b="1" smtClean="0">
                <a:solidFill>
                  <a:schemeClr val="tx2"/>
                </a:solidFill>
                <a:latin typeface="Calibri" pitchFamily="34" charset="0"/>
              </a:rPr>
              <a:t>Important properties</a:t>
            </a:r>
          </a:p>
          <a:p>
            <a:pPr lvl="3" eaLnBrk="1" hangingPunct="1"/>
            <a:r>
              <a:rPr lang="en-US" sz="1600" smtClean="0">
                <a:solidFill>
                  <a:schemeClr val="tx2"/>
                </a:solidFill>
                <a:latin typeface="Calibri" pitchFamily="34" charset="0"/>
              </a:rPr>
              <a:t>The average of an odd number of consecutive integers </a:t>
            </a:r>
            <a:r>
              <a:rPr lang="en-US" sz="1600" u="sng" smtClean="0">
                <a:solidFill>
                  <a:schemeClr val="tx2"/>
                </a:solidFill>
                <a:latin typeface="Calibri" pitchFamily="34" charset="0"/>
              </a:rPr>
              <a:t>will be an integer</a:t>
            </a:r>
          </a:p>
          <a:p>
            <a:pPr lvl="3" eaLnBrk="1" hangingPunct="1"/>
            <a:r>
              <a:rPr lang="en-US" sz="1600" smtClean="0">
                <a:solidFill>
                  <a:schemeClr val="tx2"/>
                </a:solidFill>
                <a:latin typeface="Calibri" pitchFamily="34" charset="0"/>
              </a:rPr>
              <a:t>The average of an even number of consecutive integers </a:t>
            </a:r>
            <a:r>
              <a:rPr lang="en-US" sz="1600" u="sng" smtClean="0">
                <a:solidFill>
                  <a:schemeClr val="tx2"/>
                </a:solidFill>
                <a:latin typeface="Calibri" pitchFamily="34" charset="0"/>
              </a:rPr>
              <a:t>will not be an integer</a:t>
            </a:r>
          </a:p>
          <a:p>
            <a:pPr lvl="3" eaLnBrk="1" hangingPunct="1"/>
            <a:endParaRPr lang="en-US" sz="1600"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Consecutive Integers And Exponents</a:t>
            </a:r>
          </a:p>
        </p:txBody>
      </p:sp>
      <p:sp>
        <p:nvSpPr>
          <p:cNvPr id="92163"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Important properties of consecutive integers</a:t>
            </a:r>
          </a:p>
          <a:p>
            <a:pPr lvl="3" eaLnBrk="1" hangingPunct="1"/>
            <a:r>
              <a:rPr lang="en-US" sz="1600" b="1" smtClean="0">
                <a:solidFill>
                  <a:schemeClr val="tx2"/>
                </a:solidFill>
                <a:latin typeface="Calibri" pitchFamily="34" charset="0"/>
              </a:rPr>
              <a:t>Example: </a:t>
            </a:r>
            <a:r>
              <a:rPr lang="en-US" sz="1600" smtClean="0">
                <a:solidFill>
                  <a:schemeClr val="tx2"/>
                </a:solidFill>
                <a:latin typeface="Calibri" pitchFamily="34" charset="0"/>
              </a:rPr>
              <a:t>Is k² odd?</a:t>
            </a:r>
          </a:p>
          <a:p>
            <a:pPr lvl="3" eaLnBrk="1" hangingPunct="1"/>
            <a:r>
              <a:rPr lang="en-US" sz="1600" smtClean="0">
                <a:solidFill>
                  <a:schemeClr val="tx2"/>
                </a:solidFill>
                <a:latin typeface="Calibri" pitchFamily="34" charset="0"/>
              </a:rPr>
              <a:t>(1) k-1 is divisible by 2</a:t>
            </a:r>
          </a:p>
          <a:p>
            <a:pPr lvl="3" eaLnBrk="1" hangingPunct="1"/>
            <a:r>
              <a:rPr lang="en-US" sz="1600" smtClean="0">
                <a:solidFill>
                  <a:schemeClr val="tx2"/>
                </a:solidFill>
                <a:latin typeface="Calibri" pitchFamily="34" charset="0"/>
              </a:rPr>
              <a:t>(2) The sum of k consecutive integers is divisible by k</a:t>
            </a:r>
          </a:p>
          <a:p>
            <a:pPr lvl="3" eaLnBrk="1" hangingPunct="1"/>
            <a:r>
              <a:rPr lang="en-US" sz="1600" b="1" smtClean="0">
                <a:solidFill>
                  <a:schemeClr val="tx2"/>
                </a:solidFill>
                <a:latin typeface="Calibri" pitchFamily="34" charset="0"/>
              </a:rPr>
              <a:t>Answer: </a:t>
            </a:r>
            <a:r>
              <a:rPr lang="en-US" sz="1600" smtClean="0">
                <a:solidFill>
                  <a:schemeClr val="tx2"/>
                </a:solidFill>
                <a:latin typeface="Calibri" pitchFamily="34" charset="0"/>
              </a:rPr>
              <a:t>Statement (1) tells us k is odd, so k² is also odd. </a:t>
            </a:r>
            <a:r>
              <a:rPr lang="en-US" sz="1600" b="1" smtClean="0">
                <a:solidFill>
                  <a:schemeClr val="tx2"/>
                </a:solidFill>
                <a:latin typeface="Calibri" pitchFamily="34" charset="0"/>
              </a:rPr>
              <a:t>Sufficient</a:t>
            </a:r>
            <a:endParaRPr lang="en-US" sz="1600" smtClean="0">
              <a:solidFill>
                <a:schemeClr val="tx2"/>
              </a:solidFill>
              <a:latin typeface="Calibri" pitchFamily="34" charset="0"/>
            </a:endParaRPr>
          </a:p>
          <a:p>
            <a:pPr lvl="3" eaLnBrk="1" hangingPunct="1"/>
            <a:r>
              <a:rPr lang="en-US" sz="1600" smtClean="0">
                <a:solidFill>
                  <a:schemeClr val="tx2"/>
                </a:solidFill>
                <a:latin typeface="Calibri" pitchFamily="34" charset="0"/>
              </a:rPr>
              <a:t>Statement (2) tells us the average of a set with k consecutive integers is an integer, so k must be odd and k² is also odd. </a:t>
            </a:r>
            <a:r>
              <a:rPr lang="en-US" sz="1600" b="1" smtClean="0">
                <a:solidFill>
                  <a:schemeClr val="tx2"/>
                </a:solidFill>
                <a:latin typeface="Calibri" pitchFamily="34" charset="0"/>
              </a:rPr>
              <a:t>Sufficient</a:t>
            </a:r>
            <a:r>
              <a:rPr lang="en-US" sz="1600" smtClean="0">
                <a:solidFill>
                  <a:schemeClr val="tx2"/>
                </a:solidFill>
                <a:latin typeface="Calibri" pitchFamily="34" charset="0"/>
              </a:rPr>
              <a:t>. </a:t>
            </a:r>
            <a:r>
              <a:rPr lang="en-US" sz="1600" b="1" smtClean="0">
                <a:solidFill>
                  <a:schemeClr val="tx2"/>
                </a:solidFill>
                <a:latin typeface="Calibri" pitchFamily="34" charset="0"/>
              </a:rPr>
              <a:t>Answer: D</a:t>
            </a:r>
          </a:p>
          <a:p>
            <a:pPr lvl="2" eaLnBrk="1" hangingPunct="1"/>
            <a:r>
              <a:rPr lang="en-US" sz="2000" b="1" smtClean="0">
                <a:solidFill>
                  <a:schemeClr val="tx2"/>
                </a:solidFill>
                <a:latin typeface="Calibri" pitchFamily="34" charset="0"/>
              </a:rPr>
              <a:t>Product of consecutive integers and divisibility</a:t>
            </a:r>
          </a:p>
          <a:p>
            <a:pPr lvl="3" eaLnBrk="1" hangingPunct="1"/>
            <a:r>
              <a:rPr lang="en-US" sz="1600" b="1" u="sng" smtClean="0">
                <a:solidFill>
                  <a:schemeClr val="tx2"/>
                </a:solidFill>
                <a:latin typeface="Calibri" pitchFamily="34" charset="0"/>
              </a:rPr>
              <a:t>The product of n consecutive integers is divisible by n!</a:t>
            </a:r>
          </a:p>
          <a:p>
            <a:pPr lvl="3" eaLnBrk="1" hangingPunct="1"/>
            <a:r>
              <a:rPr lang="en-US" sz="1600" b="1" u="sng" smtClean="0">
                <a:solidFill>
                  <a:schemeClr val="tx2"/>
                </a:solidFill>
                <a:latin typeface="Calibri" pitchFamily="34" charset="0"/>
              </a:rPr>
              <a:t>The sum of n consecutive integers is divisible by n IF n is odd, and IS NOT divisible by n if n is even.</a:t>
            </a:r>
            <a:endParaRPr lang="en-US" sz="1600" smtClean="0">
              <a:solidFill>
                <a:schemeClr val="tx2"/>
              </a:solidFill>
              <a:latin typeface="Calibri" pitchFamily="34" charset="0"/>
            </a:endParaRPr>
          </a:p>
          <a:p>
            <a:pPr lvl="2" eaLnBrk="1" hangingPunct="1"/>
            <a:r>
              <a:rPr lang="en-US" b="1" smtClean="0">
                <a:solidFill>
                  <a:schemeClr val="tx2"/>
                </a:solidFill>
                <a:latin typeface="Calibri" pitchFamily="34" charset="0"/>
              </a:rPr>
              <a:t>Exponents</a:t>
            </a:r>
          </a:p>
          <a:p>
            <a:pPr lvl="3" eaLnBrk="1" hangingPunct="1"/>
            <a:r>
              <a:rPr lang="en-US" sz="1600" b="1" smtClean="0">
                <a:solidFill>
                  <a:schemeClr val="tx2"/>
                </a:solidFill>
                <a:latin typeface="Calibri" pitchFamily="34" charset="0"/>
              </a:rPr>
              <a:t>Even exponents hide the sign of their base. GMAT uses this trick constantly.</a:t>
            </a:r>
          </a:p>
          <a:p>
            <a:pPr lvl="3" eaLnBrk="1" hangingPunct="1"/>
            <a:r>
              <a:rPr lang="en-US" sz="1600" b="1" u="sng" smtClean="0">
                <a:solidFill>
                  <a:schemeClr val="tx2"/>
                </a:solidFill>
                <a:latin typeface="Calibri" pitchFamily="34" charset="0"/>
              </a:rPr>
              <a:t>Fractional base:</a:t>
            </a:r>
            <a:r>
              <a:rPr lang="en-US" sz="1600" b="1" smtClean="0">
                <a:solidFill>
                  <a:schemeClr val="tx2"/>
                </a:solidFill>
                <a:latin typeface="Calibri" pitchFamily="34" charset="0"/>
              </a:rPr>
              <a:t> When the base is between 0 and 1, if the exponent increases, the value of the expression decreases.</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Exponents</a:t>
            </a:r>
          </a:p>
        </p:txBody>
      </p:sp>
      <p:sp>
        <p:nvSpPr>
          <p:cNvPr id="93187"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Compound bases</a:t>
            </a:r>
          </a:p>
          <a:p>
            <a:pPr lvl="3" eaLnBrk="1" hangingPunct="1"/>
            <a:r>
              <a:rPr lang="en-US" sz="1800" b="1" u="sng" smtClean="0">
                <a:solidFill>
                  <a:schemeClr val="tx2"/>
                </a:solidFill>
                <a:latin typeface="Calibri" pitchFamily="34" charset="0"/>
              </a:rPr>
              <a:t>You can distribute the exponent to each number in the base and also decompose the base: (2.5)³ = 10³ = 2³.5³. It is essential to master this technique!!! This CANNOT be done to a sum.</a:t>
            </a:r>
          </a:p>
          <a:p>
            <a:pPr lvl="2" eaLnBrk="1" hangingPunct="1"/>
            <a:r>
              <a:rPr lang="en-US" sz="2000" b="1" smtClean="0">
                <a:solidFill>
                  <a:schemeClr val="tx2"/>
                </a:solidFill>
                <a:latin typeface="Calibri" pitchFamily="34" charset="0"/>
              </a:rPr>
              <a:t>The exponent</a:t>
            </a:r>
          </a:p>
          <a:p>
            <a:pPr lvl="3" eaLnBrk="1" hangingPunct="1"/>
            <a:r>
              <a:rPr lang="en-US" sz="1600" b="1" smtClean="0">
                <a:solidFill>
                  <a:schemeClr val="tx2"/>
                </a:solidFill>
                <a:latin typeface="Calibri" pitchFamily="34" charset="0"/>
              </a:rPr>
              <a:t>When multiplying 2 terms with the same base, add the exponents. When dividing, subtract the exponents.</a:t>
            </a:r>
          </a:p>
          <a:p>
            <a:pPr lvl="3" eaLnBrk="1" hangingPunct="1"/>
            <a:r>
              <a:rPr lang="en-US" sz="1600" b="1" smtClean="0">
                <a:solidFill>
                  <a:schemeClr val="tx2"/>
                </a:solidFill>
                <a:latin typeface="Calibri" pitchFamily="34" charset="0"/>
              </a:rPr>
              <a:t>Nested exponents: (3²)³ = 3</a:t>
            </a:r>
            <a:r>
              <a:rPr lang="en-US" sz="1600" b="1" baseline="30000" smtClean="0">
                <a:solidFill>
                  <a:schemeClr val="tx2"/>
                </a:solidFill>
                <a:latin typeface="Calibri" pitchFamily="34" charset="0"/>
              </a:rPr>
              <a:t>6</a:t>
            </a:r>
            <a:endParaRPr lang="en-US" sz="1600" b="1" smtClean="0">
              <a:solidFill>
                <a:schemeClr val="tx2"/>
              </a:solidFill>
              <a:latin typeface="Calibri" pitchFamily="34" charset="0"/>
            </a:endParaRPr>
          </a:p>
          <a:p>
            <a:pPr lvl="3" eaLnBrk="1" hangingPunct="1"/>
            <a:r>
              <a:rPr lang="en-US" sz="1600" b="1" smtClean="0">
                <a:solidFill>
                  <a:schemeClr val="tx2"/>
                </a:solidFill>
                <a:latin typeface="Calibri" pitchFamily="34" charset="0"/>
              </a:rPr>
              <a:t>An expression with negative exponent is the reciprocal of what that expression would be with positive exponent.</a:t>
            </a:r>
          </a:p>
          <a:p>
            <a:pPr lvl="2" eaLnBrk="1" hangingPunct="1"/>
            <a:r>
              <a:rPr lang="en-US" sz="2000" b="1" smtClean="0">
                <a:solidFill>
                  <a:schemeClr val="tx2"/>
                </a:solidFill>
                <a:latin typeface="Calibri" pitchFamily="34" charset="0"/>
              </a:rPr>
              <a:t>Rules of exponents</a:t>
            </a:r>
          </a:p>
          <a:p>
            <a:pPr lvl="3" eaLnBrk="1" hangingPunct="1"/>
            <a:r>
              <a:rPr lang="en-US" sz="1600" b="1" smtClean="0">
                <a:solidFill>
                  <a:schemeClr val="tx2"/>
                </a:solidFill>
                <a:latin typeface="Calibri" pitchFamily="34" charset="0"/>
              </a:rPr>
              <a:t>(a/b)</a:t>
            </a:r>
            <a:r>
              <a:rPr lang="en-US" sz="1600" b="1" baseline="30000" smtClean="0">
                <a:solidFill>
                  <a:schemeClr val="tx2"/>
                </a:solidFill>
                <a:latin typeface="Calibri" pitchFamily="34" charset="0"/>
              </a:rPr>
              <a:t>x</a:t>
            </a:r>
            <a:r>
              <a:rPr lang="en-US" sz="1600" b="1" smtClean="0">
                <a:solidFill>
                  <a:schemeClr val="tx2"/>
                </a:solidFill>
                <a:latin typeface="Calibri" pitchFamily="34" charset="0"/>
              </a:rPr>
              <a:t> = a</a:t>
            </a:r>
            <a:r>
              <a:rPr lang="en-US" sz="1600" b="1" baseline="30000" smtClean="0">
                <a:solidFill>
                  <a:schemeClr val="tx2"/>
                </a:solidFill>
                <a:latin typeface="Calibri" pitchFamily="34" charset="0"/>
              </a:rPr>
              <a:t>x</a:t>
            </a:r>
            <a:r>
              <a:rPr lang="en-US" sz="1600" b="1" smtClean="0">
                <a:solidFill>
                  <a:schemeClr val="tx2"/>
                </a:solidFill>
                <a:latin typeface="Calibri" pitchFamily="34" charset="0"/>
              </a:rPr>
              <a:t>/b</a:t>
            </a:r>
            <a:r>
              <a:rPr lang="en-US" sz="1600" b="1" baseline="30000" smtClean="0">
                <a:solidFill>
                  <a:schemeClr val="tx2"/>
                </a:solidFill>
                <a:latin typeface="Calibri" pitchFamily="34" charset="0"/>
              </a:rPr>
              <a:t>x</a:t>
            </a:r>
          </a:p>
          <a:p>
            <a:pPr lvl="3" eaLnBrk="1" hangingPunct="1"/>
            <a:r>
              <a:rPr lang="en-US" sz="1600" b="1" smtClean="0">
                <a:solidFill>
                  <a:schemeClr val="tx2"/>
                </a:solidFill>
                <a:latin typeface="Calibri" pitchFamily="34" charset="0"/>
              </a:rPr>
              <a:t>3³ + 3³ + 3³ = 3.3³ = 3</a:t>
            </a:r>
            <a:r>
              <a:rPr lang="en-US" sz="1600" b="1" baseline="30000" smtClean="0">
                <a:solidFill>
                  <a:schemeClr val="tx2"/>
                </a:solidFill>
                <a:latin typeface="Calibri" pitchFamily="34" charset="0"/>
              </a:rPr>
              <a:t>4</a:t>
            </a:r>
            <a:r>
              <a:rPr lang="en-US" sz="1600" b="1" smtClean="0">
                <a:solidFill>
                  <a:schemeClr val="tx2"/>
                </a:solidFill>
                <a:latin typeface="Calibri" pitchFamily="34" charset="0"/>
              </a:rPr>
              <a:t> </a:t>
            </a:r>
          </a:p>
          <a:p>
            <a:pPr lvl="3" eaLnBrk="1" hangingPunct="1"/>
            <a:r>
              <a:rPr lang="en-US" sz="1600" b="1" smtClean="0">
                <a:solidFill>
                  <a:schemeClr val="tx2"/>
                </a:solidFill>
                <a:latin typeface="Calibri" pitchFamily="34" charset="0"/>
              </a:rPr>
              <a:t>a</a:t>
            </a:r>
            <a:r>
              <a:rPr lang="en-US" sz="1600" b="1" baseline="30000" smtClean="0">
                <a:solidFill>
                  <a:schemeClr val="tx2"/>
                </a:solidFill>
                <a:latin typeface="Calibri" pitchFamily="34" charset="0"/>
              </a:rPr>
              <a:t>x</a:t>
            </a:r>
            <a:r>
              <a:rPr lang="en-US" sz="1600" b="1" smtClean="0">
                <a:solidFill>
                  <a:schemeClr val="tx2"/>
                </a:solidFill>
                <a:latin typeface="Calibri" pitchFamily="34" charset="0"/>
              </a:rPr>
              <a:t>b</a:t>
            </a:r>
            <a:r>
              <a:rPr lang="en-US" sz="1600" b="1" baseline="30000" smtClean="0">
                <a:solidFill>
                  <a:schemeClr val="tx2"/>
                </a:solidFill>
                <a:latin typeface="Calibri" pitchFamily="34" charset="0"/>
              </a:rPr>
              <a:t>x </a:t>
            </a:r>
            <a:r>
              <a:rPr lang="en-US" sz="1600" b="1" smtClean="0">
                <a:solidFill>
                  <a:schemeClr val="tx2"/>
                </a:solidFill>
                <a:latin typeface="Calibri" pitchFamily="34" charset="0"/>
              </a:rPr>
              <a:t>= (ab)</a:t>
            </a:r>
            <a:r>
              <a:rPr lang="en-US" sz="1600" b="1" baseline="30000" smtClean="0">
                <a:solidFill>
                  <a:schemeClr val="tx2"/>
                </a:solidFill>
                <a:latin typeface="Calibri" pitchFamily="34" charset="0"/>
              </a:rPr>
              <a:t> x</a:t>
            </a:r>
          </a:p>
          <a:p>
            <a:pPr lvl="3" eaLnBrk="1" hangingPunct="1"/>
            <a:r>
              <a:rPr lang="en-US" sz="1600" b="1" smtClean="0">
                <a:solidFill>
                  <a:schemeClr val="tx2"/>
                </a:solidFill>
                <a:latin typeface="Calibri" pitchFamily="34" charset="0"/>
              </a:rPr>
              <a:t>x</a:t>
            </a:r>
            <a:r>
              <a:rPr lang="en-US" sz="1600" b="1" baseline="30000" smtClean="0">
                <a:solidFill>
                  <a:schemeClr val="tx2"/>
                </a:solidFill>
                <a:latin typeface="Calibri" pitchFamily="34" charset="0"/>
              </a:rPr>
              <a:t>-a</a:t>
            </a:r>
            <a:r>
              <a:rPr lang="en-US" sz="1600" b="1" smtClean="0">
                <a:solidFill>
                  <a:schemeClr val="tx2"/>
                </a:solidFill>
                <a:latin typeface="Calibri" pitchFamily="34" charset="0"/>
              </a:rPr>
              <a:t> = 1/x</a:t>
            </a:r>
            <a:r>
              <a:rPr lang="en-US" sz="1600" b="1" baseline="30000" smtClean="0">
                <a:solidFill>
                  <a:schemeClr val="tx2"/>
                </a:solidFill>
                <a:latin typeface="Calibri" pitchFamily="34" charset="0"/>
              </a:rPr>
              <a:t>a</a:t>
            </a:r>
          </a:p>
          <a:p>
            <a:pPr lvl="3" eaLnBrk="1" hangingPunct="1"/>
            <a:endParaRPr lang="en-US" sz="1600" b="1" baseline="30000"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Exponents</a:t>
            </a:r>
          </a:p>
        </p:txBody>
      </p:sp>
      <p:sp>
        <p:nvSpPr>
          <p:cNvPr id="94211"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Simplifying exponential expressions</a:t>
            </a:r>
          </a:p>
          <a:p>
            <a:pPr lvl="3" eaLnBrk="1" hangingPunct="1"/>
            <a:r>
              <a:rPr lang="en-US" sz="1600" b="1" smtClean="0">
                <a:solidFill>
                  <a:schemeClr val="tx2"/>
                </a:solidFill>
                <a:latin typeface="Calibri" pitchFamily="34" charset="0"/>
              </a:rPr>
              <a:t>Always try to simplify exponential expressions when they have the same base or the same exponent. When expressions with the same base are linked by a sum, you cannot simplify but you can factor the expression:</a:t>
            </a:r>
          </a:p>
          <a:p>
            <a:pPr lvl="3" eaLnBrk="1" hangingPunct="1"/>
            <a:r>
              <a:rPr lang="en-US" sz="1600" b="1" smtClean="0">
                <a:solidFill>
                  <a:schemeClr val="tx2"/>
                </a:solidFill>
                <a:latin typeface="Calibri" pitchFamily="34" charset="0"/>
              </a:rPr>
              <a:t>7² + 7³ = 7².(7 + 1) = 49.8</a:t>
            </a:r>
          </a:p>
          <a:p>
            <a:pPr lvl="3" eaLnBrk="1" hangingPunct="1"/>
            <a:r>
              <a:rPr lang="en-US" sz="1600" b="1" smtClean="0">
                <a:solidFill>
                  <a:schemeClr val="tx2"/>
                </a:solidFill>
                <a:latin typeface="Calibri" pitchFamily="34" charset="0"/>
              </a:rPr>
              <a:t>Example: </a:t>
            </a:r>
            <a:r>
              <a:rPr lang="en-US" sz="1600" smtClean="0">
                <a:solidFill>
                  <a:schemeClr val="tx2"/>
                </a:solidFill>
                <a:latin typeface="Calibri" pitchFamily="34" charset="0"/>
              </a:rPr>
              <a:t>what is the largest prime factor of 4²¹ + 4²¹ + 4²³?</a:t>
            </a:r>
          </a:p>
          <a:p>
            <a:pPr lvl="3" eaLnBrk="1" hangingPunct="1"/>
            <a:r>
              <a:rPr lang="en-US" sz="1600" b="1" smtClean="0">
                <a:solidFill>
                  <a:schemeClr val="tx2"/>
                </a:solidFill>
                <a:latin typeface="Calibri" pitchFamily="34" charset="0"/>
              </a:rPr>
              <a:t>Answer: </a:t>
            </a:r>
            <a:r>
              <a:rPr lang="en-US" sz="1600" smtClean="0">
                <a:solidFill>
                  <a:schemeClr val="tx2"/>
                </a:solidFill>
                <a:latin typeface="Calibri" pitchFamily="34" charset="0"/>
              </a:rPr>
              <a:t>4²¹ + 4²¹ + 4²³ = 4²¹(1 + 4 + 16) = 4²¹.(21) = 4²¹(3.7). </a:t>
            </a:r>
            <a:r>
              <a:rPr lang="en-US" sz="1600" b="1" smtClean="0">
                <a:solidFill>
                  <a:schemeClr val="tx2"/>
                </a:solidFill>
                <a:latin typeface="Calibri" pitchFamily="34" charset="0"/>
              </a:rPr>
              <a:t>The largest prime factor of 4²¹ + 4²¹ + 4²³ is 7</a:t>
            </a:r>
          </a:p>
          <a:p>
            <a:pPr lvl="2" eaLnBrk="1" hangingPunct="1"/>
            <a:r>
              <a:rPr lang="en-US" sz="2000" b="1" smtClean="0">
                <a:solidFill>
                  <a:schemeClr val="tx2"/>
                </a:solidFill>
                <a:latin typeface="Calibri" pitchFamily="34" charset="0"/>
              </a:rPr>
              <a:t>Roots</a:t>
            </a:r>
          </a:p>
          <a:p>
            <a:pPr lvl="3" eaLnBrk="1" hangingPunct="1"/>
            <a:r>
              <a:rPr lang="en-US" sz="1600" b="1" smtClean="0">
                <a:solidFill>
                  <a:schemeClr val="tx2"/>
                </a:solidFill>
                <a:latin typeface="Calibri" pitchFamily="34" charset="0"/>
              </a:rPr>
              <a:t>Main difference between exponents: even roots have only one solution. √4 can only be 2, and not -2.</a:t>
            </a:r>
          </a:p>
          <a:p>
            <a:pPr lvl="3" eaLnBrk="1" hangingPunct="1"/>
            <a:r>
              <a:rPr lang="en-US" sz="1600" smtClean="0">
                <a:solidFill>
                  <a:schemeClr val="tx2"/>
                </a:solidFill>
                <a:latin typeface="Calibri" pitchFamily="34" charset="0"/>
              </a:rPr>
              <a:t>Negative roots can only exist if they are odd</a:t>
            </a:r>
            <a:r>
              <a:rPr lang="en-US" sz="1600" b="1" smtClean="0">
                <a:solidFill>
                  <a:schemeClr val="tx2"/>
                </a:solidFill>
                <a:latin typeface="Calibri" pitchFamily="34" charset="0"/>
              </a:rPr>
              <a:t>: ³ √-27 exists.</a:t>
            </a:r>
          </a:p>
          <a:p>
            <a:pPr lvl="2" eaLnBrk="1" hangingPunct="1"/>
            <a:r>
              <a:rPr lang="en-US" sz="2000" b="1" smtClean="0">
                <a:solidFill>
                  <a:schemeClr val="tx2"/>
                </a:solidFill>
                <a:latin typeface="Calibri" pitchFamily="34" charset="0"/>
              </a:rPr>
              <a:t>Simplifying a root</a:t>
            </a:r>
          </a:p>
          <a:p>
            <a:pPr lvl="3" eaLnBrk="1" hangingPunct="1"/>
            <a:r>
              <a:rPr lang="en-US" sz="1600" b="1" smtClean="0">
                <a:solidFill>
                  <a:schemeClr val="tx2"/>
                </a:solidFill>
                <a:latin typeface="Calibri" pitchFamily="34" charset="0"/>
              </a:rPr>
              <a:t>GMAT very often tries to trick you by giving a root linked by addition where it is tempting to simplify the terms, for example: √(25 + 16). It is tempting to think that this will result into 5 + 4, but </a:t>
            </a:r>
            <a:r>
              <a:rPr lang="en-US" sz="1600" b="1" u="sng" smtClean="0">
                <a:solidFill>
                  <a:schemeClr val="tx2"/>
                </a:solidFill>
                <a:latin typeface="Calibri" pitchFamily="34" charset="0"/>
              </a:rPr>
              <a:t>you can only simplify roots when the terms inside/outside are linked by multiplication or division</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Exponents</a:t>
            </a:r>
          </a:p>
        </p:txBody>
      </p:sp>
      <p:sp>
        <p:nvSpPr>
          <p:cNvPr id="95235"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Simplifying roots</a:t>
            </a:r>
          </a:p>
          <a:p>
            <a:pPr lvl="3" eaLnBrk="1" hangingPunct="1"/>
            <a:r>
              <a:rPr lang="en-US" sz="1600" b="1" smtClean="0">
                <a:solidFill>
                  <a:schemeClr val="tx2"/>
                </a:solidFill>
                <a:latin typeface="Calibri" pitchFamily="34" charset="0"/>
              </a:rPr>
              <a:t>Examples of roots simplification:</a:t>
            </a:r>
          </a:p>
          <a:p>
            <a:pPr lvl="3" eaLnBrk="1" hangingPunct="1"/>
            <a:r>
              <a:rPr lang="en-US" sz="1600" smtClean="0">
                <a:solidFill>
                  <a:schemeClr val="tx2"/>
                </a:solidFill>
                <a:latin typeface="Calibri" pitchFamily="34" charset="0"/>
              </a:rPr>
              <a:t>√25.16 = √25 . √16 = 5.4</a:t>
            </a:r>
          </a:p>
          <a:p>
            <a:pPr lvl="3" eaLnBrk="1" hangingPunct="1"/>
            <a:r>
              <a:rPr lang="en-US" sz="1600" smtClean="0">
                <a:solidFill>
                  <a:schemeClr val="tx2"/>
                </a:solidFill>
                <a:latin typeface="Calibri" pitchFamily="34" charset="0"/>
              </a:rPr>
              <a:t>√50 . √18 = √50.18 = √900 = 30</a:t>
            </a:r>
          </a:p>
          <a:p>
            <a:pPr lvl="3" eaLnBrk="1" hangingPunct="1"/>
            <a:r>
              <a:rPr lang="en-US" sz="1600" smtClean="0">
                <a:solidFill>
                  <a:schemeClr val="tx2"/>
                </a:solidFill>
                <a:latin typeface="Calibri" pitchFamily="34" charset="0"/>
              </a:rPr>
              <a:t>√144:16 = √144 : √16 = 12/4 = 3</a:t>
            </a:r>
          </a:p>
          <a:p>
            <a:pPr lvl="3" eaLnBrk="1" hangingPunct="1"/>
            <a:r>
              <a:rPr lang="en-US" sz="1600" b="1" smtClean="0">
                <a:solidFill>
                  <a:schemeClr val="tx2"/>
                </a:solidFill>
                <a:latin typeface="Calibri" pitchFamily="34" charset="0"/>
              </a:rPr>
              <a:t>√25+16 = √41 </a:t>
            </a:r>
            <a:r>
              <a:rPr lang="en-US" sz="1600" b="1" smtClean="0">
                <a:solidFill>
                  <a:schemeClr val="tx2"/>
                </a:solidFill>
                <a:latin typeface="Calibri" pitchFamily="34" charset="0"/>
                <a:sym typeface="Wingdings" pitchFamily="2" charset="2"/>
              </a:rPr>
              <a:t> you cannot simplify this one</a:t>
            </a:r>
          </a:p>
          <a:p>
            <a:pPr lvl="2" eaLnBrk="1" hangingPunct="1"/>
            <a:r>
              <a:rPr lang="en-US" sz="2000" b="1" smtClean="0">
                <a:solidFill>
                  <a:schemeClr val="tx2"/>
                </a:solidFill>
                <a:latin typeface="Calibri" pitchFamily="34" charset="0"/>
              </a:rPr>
              <a:t>Knowing common roots</a:t>
            </a:r>
          </a:p>
          <a:p>
            <a:pPr lvl="3" eaLnBrk="1" hangingPunct="1"/>
            <a:r>
              <a:rPr lang="en-US" sz="1600" b="1" smtClean="0">
                <a:solidFill>
                  <a:schemeClr val="tx2"/>
                </a:solidFill>
                <a:latin typeface="Calibri" pitchFamily="34" charset="0"/>
              </a:rPr>
              <a:t>GMAT requires you to know all the perfect square roots from 1 to 30 and also the following imperfect rules:</a:t>
            </a:r>
          </a:p>
          <a:p>
            <a:pPr lvl="3" eaLnBrk="1" hangingPunct="1"/>
            <a:r>
              <a:rPr lang="en-US" sz="1600" smtClean="0">
                <a:solidFill>
                  <a:schemeClr val="tx2"/>
                </a:solidFill>
                <a:latin typeface="Calibri" pitchFamily="34" charset="0"/>
              </a:rPr>
              <a:t>√2 ≈ 1.4</a:t>
            </a:r>
            <a:endParaRPr lang="en-US" sz="1600" b="1" smtClean="0">
              <a:solidFill>
                <a:schemeClr val="tx2"/>
              </a:solidFill>
              <a:latin typeface="Calibri" pitchFamily="34" charset="0"/>
            </a:endParaRPr>
          </a:p>
          <a:p>
            <a:pPr lvl="3" eaLnBrk="1" hangingPunct="1"/>
            <a:r>
              <a:rPr lang="en-US" sz="1600" smtClean="0">
                <a:solidFill>
                  <a:schemeClr val="tx2"/>
                </a:solidFill>
                <a:latin typeface="Calibri" pitchFamily="34" charset="0"/>
              </a:rPr>
              <a:t>√3 ≈ 1.7</a:t>
            </a:r>
          </a:p>
          <a:p>
            <a:pPr lvl="3" eaLnBrk="1" hangingPunct="1"/>
            <a:r>
              <a:rPr lang="en-US" sz="1600" smtClean="0">
                <a:solidFill>
                  <a:schemeClr val="tx2"/>
                </a:solidFill>
                <a:latin typeface="Calibri" pitchFamily="34" charset="0"/>
              </a:rPr>
              <a:t>√5 ≈ 2.25</a:t>
            </a:r>
          </a:p>
          <a:p>
            <a:pPr lvl="2" eaLnBrk="1" hangingPunct="1"/>
            <a:r>
              <a:rPr lang="en-US" sz="2000" b="1" smtClean="0">
                <a:solidFill>
                  <a:schemeClr val="tx2"/>
                </a:solidFill>
                <a:latin typeface="Calibri" pitchFamily="34" charset="0"/>
              </a:rPr>
              <a:t>Order of operation: PEMDAS</a:t>
            </a:r>
          </a:p>
          <a:p>
            <a:pPr lvl="3" eaLnBrk="1" hangingPunct="1"/>
            <a:r>
              <a:rPr lang="en-US" sz="1600" b="1" smtClean="0">
                <a:solidFill>
                  <a:schemeClr val="tx2"/>
                </a:solidFill>
                <a:latin typeface="Calibri" pitchFamily="34" charset="0"/>
              </a:rPr>
              <a:t>PEMDAS = </a:t>
            </a:r>
            <a:r>
              <a:rPr lang="en-US" sz="1600" b="1" u="sng" smtClean="0">
                <a:solidFill>
                  <a:schemeClr val="tx2"/>
                </a:solidFill>
                <a:latin typeface="Calibri" pitchFamily="34" charset="0"/>
              </a:rPr>
              <a:t>P</a:t>
            </a:r>
            <a:r>
              <a:rPr lang="en-US" sz="1600" b="1" smtClean="0">
                <a:solidFill>
                  <a:schemeClr val="tx2"/>
                </a:solidFill>
                <a:latin typeface="Calibri" pitchFamily="34" charset="0"/>
              </a:rPr>
              <a:t>arentheses, </a:t>
            </a:r>
            <a:r>
              <a:rPr lang="en-US" sz="1600" b="1" u="sng" smtClean="0">
                <a:solidFill>
                  <a:schemeClr val="tx2"/>
                </a:solidFill>
                <a:latin typeface="Calibri" pitchFamily="34" charset="0"/>
              </a:rPr>
              <a:t>E</a:t>
            </a:r>
            <a:r>
              <a:rPr lang="en-US" sz="1600" b="1" smtClean="0">
                <a:solidFill>
                  <a:schemeClr val="tx2"/>
                </a:solidFill>
                <a:latin typeface="Calibri" pitchFamily="34" charset="0"/>
              </a:rPr>
              <a:t>xponents, </a:t>
            </a:r>
            <a:r>
              <a:rPr lang="en-US" sz="1600" b="1" u="sng" smtClean="0">
                <a:solidFill>
                  <a:schemeClr val="tx2"/>
                </a:solidFill>
                <a:latin typeface="Calibri" pitchFamily="34" charset="0"/>
              </a:rPr>
              <a:t>M</a:t>
            </a:r>
            <a:r>
              <a:rPr lang="en-US" sz="1600" b="1" smtClean="0">
                <a:solidFill>
                  <a:schemeClr val="tx2"/>
                </a:solidFill>
                <a:latin typeface="Calibri" pitchFamily="34" charset="0"/>
              </a:rPr>
              <a:t>ultiplication &amp; </a:t>
            </a:r>
            <a:r>
              <a:rPr lang="en-US" sz="1600" b="1" u="sng" smtClean="0">
                <a:solidFill>
                  <a:schemeClr val="tx2"/>
                </a:solidFill>
                <a:latin typeface="Calibri" pitchFamily="34" charset="0"/>
              </a:rPr>
              <a:t>D</a:t>
            </a:r>
            <a:r>
              <a:rPr lang="en-US" sz="1600" b="1" smtClean="0">
                <a:solidFill>
                  <a:schemeClr val="tx2"/>
                </a:solidFill>
                <a:latin typeface="Calibri" pitchFamily="34" charset="0"/>
              </a:rPr>
              <a:t>ivision, </a:t>
            </a:r>
            <a:r>
              <a:rPr lang="en-US" sz="1600" b="1" u="sng" smtClean="0">
                <a:solidFill>
                  <a:schemeClr val="tx2"/>
                </a:solidFill>
                <a:latin typeface="Calibri" pitchFamily="34" charset="0"/>
              </a:rPr>
              <a:t>A</a:t>
            </a:r>
            <a:r>
              <a:rPr lang="en-US" sz="1600" b="1" smtClean="0">
                <a:solidFill>
                  <a:schemeClr val="tx2"/>
                </a:solidFill>
                <a:latin typeface="Calibri" pitchFamily="34" charset="0"/>
              </a:rPr>
              <a:t>ddition &amp; </a:t>
            </a:r>
            <a:r>
              <a:rPr lang="en-US" sz="1600" b="1" u="sng" smtClean="0">
                <a:solidFill>
                  <a:schemeClr val="tx2"/>
                </a:solidFill>
                <a:latin typeface="Calibri" pitchFamily="34" charset="0"/>
              </a:rPr>
              <a:t>S</a:t>
            </a:r>
            <a:r>
              <a:rPr lang="en-US" sz="1600" b="1" smtClean="0">
                <a:solidFill>
                  <a:schemeClr val="tx2"/>
                </a:solidFill>
                <a:latin typeface="Calibri" pitchFamily="34" charset="0"/>
              </a:rPr>
              <a:t>ubtraction</a:t>
            </a:r>
          </a:p>
          <a:p>
            <a:pPr lvl="3" eaLnBrk="1" hangingPunct="1"/>
            <a:r>
              <a:rPr lang="en-US" sz="1600" b="1" smtClean="0">
                <a:solidFill>
                  <a:schemeClr val="tx2"/>
                </a:solidFill>
                <a:latin typeface="Calibri" pitchFamily="34" charset="0"/>
              </a:rPr>
              <a:t>Most common mistake with computations: not distributing the subtraction sign to all the terms. TAKE CARE.</a:t>
            </a:r>
          </a:p>
          <a:p>
            <a:pPr lvl="3" eaLnBrk="1" hangingPunct="1"/>
            <a:r>
              <a:rPr lang="en-US" sz="1600" b="1" smtClean="0">
                <a:solidFill>
                  <a:schemeClr val="tx2"/>
                </a:solidFill>
                <a:latin typeface="Calibri" pitchFamily="34" charset="0"/>
              </a:rPr>
              <a:t>Example: (3x – 3) – (4x – 2) = 3x – 3 – 4x </a:t>
            </a:r>
            <a:r>
              <a:rPr lang="en-US" sz="1600" b="1" smtClean="0">
                <a:solidFill>
                  <a:srgbClr val="C00000"/>
                </a:solidFill>
                <a:latin typeface="Calibri" pitchFamily="34" charset="0"/>
              </a:rPr>
              <a:t>+</a:t>
            </a:r>
            <a:r>
              <a:rPr lang="en-US" sz="1600" b="1" smtClean="0">
                <a:solidFill>
                  <a:schemeClr val="tx2"/>
                </a:solidFill>
                <a:latin typeface="Calibri" pitchFamily="34" charset="0"/>
              </a:rPr>
              <a:t> 2</a:t>
            </a: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Divisibility &amp; Primes advanced</a:t>
            </a:r>
          </a:p>
        </p:txBody>
      </p:sp>
      <p:sp>
        <p:nvSpPr>
          <p:cNvPr id="96259"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Divisibility &amp; Primes advanced</a:t>
            </a:r>
          </a:p>
          <a:p>
            <a:pPr lvl="3" eaLnBrk="1" hangingPunct="1"/>
            <a:r>
              <a:rPr lang="en-US" sz="1600" b="1" smtClean="0">
                <a:solidFill>
                  <a:schemeClr val="tx2"/>
                </a:solidFill>
                <a:latin typeface="Calibri" pitchFamily="34" charset="0"/>
              </a:rPr>
              <a:t>There are 25 primes until 100. Try to know all of them. Besides 2 and 5, they all finish with 1, 3, 7 or 9. {2,3,5,7,11,13,17,19,23,29,31,37,41,43,47,53,59,61,67,71,73,79,83,89,97}</a:t>
            </a:r>
          </a:p>
          <a:p>
            <a:pPr lvl="3" eaLnBrk="1" hangingPunct="1"/>
            <a:r>
              <a:rPr lang="en-US" sz="1600" b="1" u="sng" smtClean="0">
                <a:solidFill>
                  <a:schemeClr val="tx2"/>
                </a:solidFill>
                <a:latin typeface="Calibri" pitchFamily="34" charset="0"/>
              </a:rPr>
              <a:t>There is an infinite number of primes</a:t>
            </a:r>
          </a:p>
          <a:p>
            <a:pPr lvl="2" eaLnBrk="1" hangingPunct="1"/>
            <a:r>
              <a:rPr lang="en-US" sz="2000" b="1" smtClean="0">
                <a:solidFill>
                  <a:schemeClr val="tx2"/>
                </a:solidFill>
                <a:latin typeface="Calibri" pitchFamily="34" charset="0"/>
              </a:rPr>
              <a:t>Divisibility and addition/subtraction</a:t>
            </a:r>
          </a:p>
          <a:p>
            <a:pPr lvl="3" eaLnBrk="1" hangingPunct="1"/>
            <a:r>
              <a:rPr lang="en-US" sz="1600" b="1" smtClean="0">
                <a:solidFill>
                  <a:schemeClr val="tx2"/>
                </a:solidFill>
                <a:latin typeface="Calibri" pitchFamily="34" charset="0"/>
              </a:rPr>
              <a:t>If you add or subtract multiples of an integer, the result is also a multiple.</a:t>
            </a:r>
          </a:p>
          <a:p>
            <a:pPr lvl="3" eaLnBrk="1" hangingPunct="1"/>
            <a:r>
              <a:rPr lang="en-US" sz="1600" b="1" u="sng" smtClean="0">
                <a:solidFill>
                  <a:schemeClr val="tx2"/>
                </a:solidFill>
                <a:latin typeface="Calibri" pitchFamily="34" charset="0"/>
              </a:rPr>
              <a:t>If you add/subtract a multiple of N to a non-multiple of N, result is non-multiple of N</a:t>
            </a:r>
          </a:p>
          <a:p>
            <a:pPr lvl="3" eaLnBrk="1" hangingPunct="1"/>
            <a:r>
              <a:rPr lang="en-US" sz="1600" b="1" smtClean="0">
                <a:solidFill>
                  <a:schemeClr val="tx2"/>
                </a:solidFill>
                <a:latin typeface="Calibri" pitchFamily="34" charset="0"/>
              </a:rPr>
              <a:t>When you add two non-multiples of 2, the result is a multiple of 2</a:t>
            </a:r>
          </a:p>
          <a:p>
            <a:pPr lvl="2" eaLnBrk="1" hangingPunct="1"/>
            <a:r>
              <a:rPr lang="en-US" sz="2000" b="1" smtClean="0">
                <a:solidFill>
                  <a:schemeClr val="tx2"/>
                </a:solidFill>
                <a:latin typeface="Calibri" pitchFamily="34" charset="0"/>
              </a:rPr>
              <a:t>Advanced GCF and LCM techniques</a:t>
            </a:r>
          </a:p>
          <a:p>
            <a:pPr lvl="3" eaLnBrk="1" hangingPunct="1"/>
            <a:r>
              <a:rPr lang="en-US" sz="1600" b="1" smtClean="0">
                <a:solidFill>
                  <a:schemeClr val="tx2"/>
                </a:solidFill>
                <a:latin typeface="Calibri" pitchFamily="34" charset="0"/>
              </a:rPr>
              <a:t>Finding GCF and LCM of 3 or more numbers:</a:t>
            </a:r>
          </a:p>
          <a:p>
            <a:pPr lvl="3" eaLnBrk="1" hangingPunct="1"/>
            <a:r>
              <a:rPr lang="en-US" sz="1600" b="1" smtClean="0">
                <a:solidFill>
                  <a:schemeClr val="tx2"/>
                </a:solidFill>
                <a:latin typeface="Calibri" pitchFamily="34" charset="0"/>
              </a:rPr>
              <a:t>(1) calculate the prime factors of each integer</a:t>
            </a:r>
          </a:p>
          <a:p>
            <a:pPr lvl="3" eaLnBrk="1" hangingPunct="1"/>
            <a:r>
              <a:rPr lang="en-US" sz="1600" b="1" smtClean="0">
                <a:solidFill>
                  <a:schemeClr val="tx2"/>
                </a:solidFill>
                <a:latin typeface="Calibri" pitchFamily="34" charset="0"/>
              </a:rPr>
              <a:t>(2) create a column for each prime factor found and a row for each integer</a:t>
            </a:r>
          </a:p>
          <a:p>
            <a:pPr lvl="3" eaLnBrk="1" hangingPunct="1"/>
            <a:r>
              <a:rPr lang="en-US" sz="1600" b="1" smtClean="0">
                <a:solidFill>
                  <a:schemeClr val="tx2"/>
                </a:solidFill>
                <a:latin typeface="Calibri" pitchFamily="34" charset="0"/>
              </a:rPr>
              <a:t>Raise each prime to a power, which is the number of times it appeared on that integer</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Divisibility &amp; Primes advanced</a:t>
            </a:r>
          </a:p>
        </p:txBody>
      </p:sp>
      <p:sp>
        <p:nvSpPr>
          <p:cNvPr id="97283"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Advanced GCF and LCM techniques</a:t>
            </a:r>
          </a:p>
          <a:p>
            <a:pPr lvl="3" eaLnBrk="1" hangingPunct="1"/>
            <a:r>
              <a:rPr lang="en-US" sz="1600" b="1" smtClean="0">
                <a:solidFill>
                  <a:schemeClr val="tx2"/>
                </a:solidFill>
                <a:latin typeface="Calibri" pitchFamily="34" charset="0"/>
              </a:rPr>
              <a:t>Example: </a:t>
            </a:r>
            <a:r>
              <a:rPr lang="en-US" sz="1600" smtClean="0">
                <a:solidFill>
                  <a:schemeClr val="tx2"/>
                </a:solidFill>
                <a:latin typeface="Calibri" pitchFamily="34" charset="0"/>
              </a:rPr>
              <a:t>Find the GCF and LCM of 100, 140 and 250</a:t>
            </a:r>
          </a:p>
          <a:p>
            <a:pPr lvl="3" eaLnBrk="1" hangingPunct="1"/>
            <a:r>
              <a:rPr lang="en-US" sz="1600" smtClean="0">
                <a:solidFill>
                  <a:schemeClr val="tx2"/>
                </a:solidFill>
                <a:latin typeface="Calibri" pitchFamily="34" charset="0"/>
              </a:rPr>
              <a:t>Prime factors: </a:t>
            </a:r>
            <a:r>
              <a:rPr lang="en-US" sz="1600" b="1" smtClean="0">
                <a:solidFill>
                  <a:schemeClr val="tx2"/>
                </a:solidFill>
                <a:latin typeface="Calibri" pitchFamily="34" charset="0"/>
              </a:rPr>
              <a:t>100</a:t>
            </a:r>
            <a:r>
              <a:rPr lang="en-US" sz="1600" smtClean="0">
                <a:solidFill>
                  <a:schemeClr val="tx2"/>
                </a:solidFill>
                <a:latin typeface="Calibri" pitchFamily="34" charset="0"/>
              </a:rPr>
              <a:t> </a:t>
            </a:r>
            <a:r>
              <a:rPr lang="en-US" sz="1600" smtClean="0">
                <a:solidFill>
                  <a:schemeClr val="tx2"/>
                </a:solidFill>
                <a:latin typeface="Calibri" pitchFamily="34" charset="0"/>
                <a:sym typeface="Wingdings" pitchFamily="2" charset="2"/>
              </a:rPr>
              <a:t></a:t>
            </a:r>
            <a:r>
              <a:rPr lang="en-US" sz="1600" smtClean="0">
                <a:solidFill>
                  <a:schemeClr val="tx2"/>
                </a:solidFill>
                <a:latin typeface="Calibri" pitchFamily="34" charset="0"/>
              </a:rPr>
              <a:t> 2,2,5,5.  </a:t>
            </a:r>
            <a:r>
              <a:rPr lang="en-US" sz="1600" b="1" smtClean="0">
                <a:solidFill>
                  <a:schemeClr val="tx2"/>
                </a:solidFill>
                <a:latin typeface="Calibri" pitchFamily="34" charset="0"/>
              </a:rPr>
              <a:t>140</a:t>
            </a:r>
            <a:r>
              <a:rPr lang="en-US" sz="1600" smtClean="0">
                <a:solidFill>
                  <a:schemeClr val="tx2"/>
                </a:solidFill>
                <a:latin typeface="Calibri" pitchFamily="34" charset="0"/>
              </a:rPr>
              <a:t> </a:t>
            </a:r>
            <a:r>
              <a:rPr lang="en-US" sz="1600" smtClean="0">
                <a:solidFill>
                  <a:schemeClr val="tx2"/>
                </a:solidFill>
                <a:latin typeface="Calibri" pitchFamily="34" charset="0"/>
                <a:sym typeface="Wingdings" pitchFamily="2" charset="2"/>
              </a:rPr>
              <a:t></a:t>
            </a:r>
            <a:r>
              <a:rPr lang="en-US" sz="1600" smtClean="0">
                <a:solidFill>
                  <a:schemeClr val="tx2"/>
                </a:solidFill>
                <a:latin typeface="Calibri" pitchFamily="34" charset="0"/>
              </a:rPr>
              <a:t> 2,2,5,7.  </a:t>
            </a:r>
            <a:r>
              <a:rPr lang="en-US" sz="1600" b="1" smtClean="0">
                <a:solidFill>
                  <a:schemeClr val="tx2"/>
                </a:solidFill>
                <a:latin typeface="Calibri" pitchFamily="34" charset="0"/>
              </a:rPr>
              <a:t>250 </a:t>
            </a:r>
            <a:r>
              <a:rPr lang="en-US" sz="1600" smtClean="0">
                <a:solidFill>
                  <a:schemeClr val="tx2"/>
                </a:solidFill>
                <a:latin typeface="Calibri" pitchFamily="34" charset="0"/>
                <a:sym typeface="Wingdings" pitchFamily="2" charset="2"/>
              </a:rPr>
              <a:t> 2,5,5,5</a:t>
            </a:r>
          </a:p>
          <a:p>
            <a:pPr lvl="3" eaLnBrk="1" hangingPunct="1"/>
            <a:endParaRPr lang="en-US" sz="1600" b="1" smtClean="0">
              <a:solidFill>
                <a:schemeClr val="tx2"/>
              </a:solidFill>
              <a:latin typeface="Calibri" pitchFamily="34" charset="0"/>
              <a:sym typeface="Wingdings" pitchFamily="2" charset="2"/>
            </a:endParaRPr>
          </a:p>
          <a:p>
            <a:pPr lvl="3" eaLnBrk="1" hangingPunct="1"/>
            <a:endParaRPr lang="en-US" sz="1600" b="1" smtClean="0">
              <a:solidFill>
                <a:schemeClr val="tx2"/>
              </a:solidFill>
              <a:latin typeface="Calibri" pitchFamily="34" charset="0"/>
              <a:sym typeface="Wingdings" pitchFamily="2" charset="2"/>
            </a:endParaRPr>
          </a:p>
          <a:p>
            <a:pPr lvl="3" eaLnBrk="1" hangingPunct="1"/>
            <a:endParaRPr lang="en-US" sz="1600" b="1" smtClean="0">
              <a:solidFill>
                <a:schemeClr val="tx2"/>
              </a:solidFill>
              <a:latin typeface="Calibri" pitchFamily="34" charset="0"/>
              <a:sym typeface="Wingdings" pitchFamily="2" charset="2"/>
            </a:endParaRPr>
          </a:p>
          <a:p>
            <a:pPr lvl="3" eaLnBrk="1" hangingPunct="1"/>
            <a:endParaRPr lang="en-US" sz="1600" b="1" smtClean="0">
              <a:solidFill>
                <a:schemeClr val="tx2"/>
              </a:solidFill>
              <a:latin typeface="Calibri" pitchFamily="34" charset="0"/>
              <a:sym typeface="Wingdings" pitchFamily="2" charset="2"/>
            </a:endParaRPr>
          </a:p>
          <a:p>
            <a:pPr lvl="3" eaLnBrk="1" hangingPunct="1"/>
            <a:endParaRPr lang="en-US" sz="1600" b="1" smtClean="0">
              <a:solidFill>
                <a:schemeClr val="tx2"/>
              </a:solidFill>
              <a:latin typeface="Calibri" pitchFamily="34" charset="0"/>
              <a:sym typeface="Wingdings" pitchFamily="2" charset="2"/>
            </a:endParaRPr>
          </a:p>
          <a:p>
            <a:pPr lvl="3" eaLnBrk="1" hangingPunct="1"/>
            <a:endParaRPr lang="en-US" sz="1600" b="1" smtClean="0">
              <a:solidFill>
                <a:schemeClr val="tx2"/>
              </a:solidFill>
              <a:latin typeface="Calibri" pitchFamily="34" charset="0"/>
              <a:sym typeface="Wingdings" pitchFamily="2" charset="2"/>
            </a:endParaRPr>
          </a:p>
          <a:p>
            <a:pPr lvl="3" eaLnBrk="1" hangingPunct="1"/>
            <a:r>
              <a:rPr lang="en-US" sz="1600" b="1" smtClean="0">
                <a:solidFill>
                  <a:schemeClr val="tx2"/>
                </a:solidFill>
                <a:latin typeface="Calibri" pitchFamily="34" charset="0"/>
                <a:sym typeface="Wingdings" pitchFamily="2" charset="2"/>
              </a:rPr>
              <a:t>GCF is the smallest count in any column: 2¹ . 5¹ = 10</a:t>
            </a:r>
          </a:p>
          <a:p>
            <a:pPr lvl="3" eaLnBrk="1" hangingPunct="1"/>
            <a:r>
              <a:rPr lang="en-US" sz="1600" b="1" smtClean="0">
                <a:solidFill>
                  <a:schemeClr val="tx2"/>
                </a:solidFill>
                <a:latin typeface="Calibri" pitchFamily="34" charset="0"/>
                <a:sym typeface="Wingdings" pitchFamily="2" charset="2"/>
              </a:rPr>
              <a:t>LCM is the largest count in any column: 2² . 5³ . 7¹ = 3,500</a:t>
            </a:r>
          </a:p>
          <a:p>
            <a:pPr lvl="2" eaLnBrk="1" hangingPunct="1"/>
            <a:r>
              <a:rPr lang="en-US" sz="2000" b="1" smtClean="0">
                <a:solidFill>
                  <a:schemeClr val="tx2"/>
                </a:solidFill>
                <a:latin typeface="Calibri" pitchFamily="34" charset="0"/>
              </a:rPr>
              <a:t>Three important properties of GCF and LCM:</a:t>
            </a:r>
          </a:p>
          <a:p>
            <a:pPr lvl="3" eaLnBrk="1" hangingPunct="1"/>
            <a:r>
              <a:rPr lang="en-US" sz="1600" b="1" smtClean="0">
                <a:solidFill>
                  <a:schemeClr val="tx2"/>
                </a:solidFill>
                <a:latin typeface="Calibri" pitchFamily="34" charset="0"/>
              </a:rPr>
              <a:t>(1) (GCF of m and n) . (LCM of m and n) = m.n</a:t>
            </a:r>
          </a:p>
          <a:p>
            <a:pPr lvl="3" eaLnBrk="1" hangingPunct="1"/>
            <a:r>
              <a:rPr lang="en-US" sz="1600" b="1" smtClean="0">
                <a:solidFill>
                  <a:schemeClr val="tx2"/>
                </a:solidFill>
                <a:latin typeface="Calibri" pitchFamily="34" charset="0"/>
              </a:rPr>
              <a:t>(2) GCF or m and n cannot be larger than the difference of m and n</a:t>
            </a:r>
          </a:p>
          <a:p>
            <a:pPr lvl="3" eaLnBrk="1" hangingPunct="1"/>
            <a:r>
              <a:rPr lang="en-US" sz="1600" b="1" smtClean="0">
                <a:solidFill>
                  <a:schemeClr val="tx2"/>
                </a:solidFill>
                <a:latin typeface="Calibri" pitchFamily="34" charset="0"/>
              </a:rPr>
              <a:t>(3) Consecutive multiples of n have a GCF of n. Example: the GCF of 84 and 88 is 4.</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graphicFrame>
        <p:nvGraphicFramePr>
          <p:cNvPr id="2" name="Tabela 1"/>
          <p:cNvGraphicFramePr>
            <a:graphicFrameLocks noGrp="1"/>
          </p:cNvGraphicFramePr>
          <p:nvPr/>
        </p:nvGraphicFramePr>
        <p:xfrm>
          <a:off x="1219200" y="2327275"/>
          <a:ext cx="6096000" cy="1482724"/>
        </p:xfrm>
        <a:graphic>
          <a:graphicData uri="http://schemas.openxmlformats.org/drawingml/2006/table">
            <a:tbl>
              <a:tblPr firstRow="1" bandRow="1">
                <a:tableStyleId>{073A0DAA-6AF3-43AB-8588-CEC1D06C72B9}</a:tableStyleId>
              </a:tblPr>
              <a:tblGrid>
                <a:gridCol w="1524000"/>
                <a:gridCol w="1524000"/>
                <a:gridCol w="1524000"/>
                <a:gridCol w="1524000"/>
              </a:tblGrid>
              <a:tr h="370681">
                <a:tc>
                  <a:txBody>
                    <a:bodyPr/>
                    <a:lstStyle/>
                    <a:p>
                      <a:pPr algn="ctr"/>
                      <a:r>
                        <a:rPr lang="pt-BR" sz="1600" dirty="0" err="1" smtClean="0"/>
                        <a:t>Integer</a:t>
                      </a:r>
                      <a:endParaRPr lang="pt-BR" sz="1600" dirty="0">
                        <a:latin typeface="Calibri" pitchFamily="34" charset="0"/>
                        <a:cs typeface="Calibri" pitchFamily="34" charset="0"/>
                      </a:endParaRPr>
                    </a:p>
                  </a:txBody>
                  <a:tcPr marT="45700" marB="45700"/>
                </a:tc>
                <a:tc>
                  <a:txBody>
                    <a:bodyPr/>
                    <a:lstStyle/>
                    <a:p>
                      <a:pPr algn="ctr"/>
                      <a:r>
                        <a:rPr lang="pt-BR" sz="1600" dirty="0" smtClean="0"/>
                        <a:t>2</a:t>
                      </a:r>
                      <a:endParaRPr lang="pt-BR" sz="1600" dirty="0">
                        <a:latin typeface="Calibri" pitchFamily="34" charset="0"/>
                        <a:cs typeface="Calibri" pitchFamily="34" charset="0"/>
                      </a:endParaRPr>
                    </a:p>
                  </a:txBody>
                  <a:tcPr marT="45700" marB="45700"/>
                </a:tc>
                <a:tc>
                  <a:txBody>
                    <a:bodyPr/>
                    <a:lstStyle/>
                    <a:p>
                      <a:pPr algn="ctr"/>
                      <a:r>
                        <a:rPr lang="pt-BR" sz="1600" dirty="0" smtClean="0"/>
                        <a:t>5</a:t>
                      </a:r>
                      <a:endParaRPr lang="pt-BR" sz="1600" dirty="0">
                        <a:latin typeface="Calibri" pitchFamily="34" charset="0"/>
                        <a:cs typeface="Calibri" pitchFamily="34" charset="0"/>
                      </a:endParaRPr>
                    </a:p>
                  </a:txBody>
                  <a:tcPr marT="45700" marB="45700"/>
                </a:tc>
                <a:tc>
                  <a:txBody>
                    <a:bodyPr/>
                    <a:lstStyle/>
                    <a:p>
                      <a:pPr algn="ctr"/>
                      <a:r>
                        <a:rPr lang="pt-BR" sz="1600" dirty="0" smtClean="0"/>
                        <a:t>7</a:t>
                      </a:r>
                      <a:endParaRPr lang="pt-BR" sz="1600" dirty="0">
                        <a:latin typeface="Calibri" pitchFamily="34" charset="0"/>
                        <a:cs typeface="Calibri" pitchFamily="34" charset="0"/>
                      </a:endParaRPr>
                    </a:p>
                  </a:txBody>
                  <a:tcPr marT="45700" marB="45700"/>
                </a:tc>
              </a:tr>
              <a:tr h="370681">
                <a:tc>
                  <a:txBody>
                    <a:bodyPr/>
                    <a:lstStyle/>
                    <a:p>
                      <a:pPr algn="ctr"/>
                      <a:r>
                        <a:rPr lang="pt-BR" sz="1600" dirty="0" smtClean="0">
                          <a:latin typeface="Calibri" pitchFamily="34" charset="0"/>
                          <a:cs typeface="Calibri" pitchFamily="34" charset="0"/>
                        </a:rPr>
                        <a:t>100</a:t>
                      </a:r>
                      <a:endParaRPr lang="pt-BR" sz="1600" dirty="0">
                        <a:latin typeface="Calibri" pitchFamily="34" charset="0"/>
                        <a:cs typeface="Calibri" pitchFamily="34" charset="0"/>
                      </a:endParaRPr>
                    </a:p>
                  </a:txBody>
                  <a:tcPr marT="45700" marB="45700"/>
                </a:tc>
                <a:tc>
                  <a:txBody>
                    <a:bodyPr/>
                    <a:lstStyle/>
                    <a:p>
                      <a:pPr algn="ctr"/>
                      <a:r>
                        <a:rPr lang="pt-BR" sz="1600" dirty="0" smtClean="0">
                          <a:latin typeface="Calibri" pitchFamily="34" charset="0"/>
                          <a:cs typeface="Calibri" pitchFamily="34" charset="0"/>
                        </a:rPr>
                        <a:t>2²</a:t>
                      </a:r>
                      <a:endParaRPr lang="pt-BR" sz="1600" dirty="0">
                        <a:latin typeface="Calibri" pitchFamily="34" charset="0"/>
                        <a:cs typeface="Calibri" pitchFamily="34" charset="0"/>
                      </a:endParaRPr>
                    </a:p>
                  </a:txBody>
                  <a:tcPr marT="45700" marB="45700"/>
                </a:tc>
                <a:tc>
                  <a:txBody>
                    <a:bodyPr/>
                    <a:lstStyle/>
                    <a:p>
                      <a:pPr algn="ctr"/>
                      <a:r>
                        <a:rPr lang="pt-BR" sz="1600" dirty="0" smtClean="0">
                          <a:latin typeface="Calibri" pitchFamily="34" charset="0"/>
                          <a:cs typeface="Calibri" pitchFamily="34" charset="0"/>
                        </a:rPr>
                        <a:t>5²</a:t>
                      </a:r>
                      <a:endParaRPr lang="pt-BR" sz="1600" dirty="0">
                        <a:latin typeface="Calibri" pitchFamily="34" charset="0"/>
                        <a:cs typeface="Calibri" pitchFamily="34" charset="0"/>
                      </a:endParaRPr>
                    </a:p>
                  </a:txBody>
                  <a:tcPr marT="45700" marB="45700"/>
                </a:tc>
                <a:tc>
                  <a:txBody>
                    <a:bodyPr/>
                    <a:lstStyle/>
                    <a:p>
                      <a:pPr algn="ctr"/>
                      <a:r>
                        <a:rPr lang="pt-BR" sz="1600" dirty="0" smtClean="0">
                          <a:latin typeface="Calibri" pitchFamily="34" charset="0"/>
                          <a:cs typeface="Calibri" pitchFamily="34" charset="0"/>
                        </a:rPr>
                        <a:t>-</a:t>
                      </a:r>
                      <a:endParaRPr lang="pt-BR" sz="1600" dirty="0">
                        <a:latin typeface="Calibri" pitchFamily="34" charset="0"/>
                        <a:cs typeface="Calibri" pitchFamily="34" charset="0"/>
                      </a:endParaRPr>
                    </a:p>
                  </a:txBody>
                  <a:tcPr marT="45700" marB="45700"/>
                </a:tc>
              </a:tr>
              <a:tr h="370681">
                <a:tc>
                  <a:txBody>
                    <a:bodyPr/>
                    <a:lstStyle/>
                    <a:p>
                      <a:pPr algn="ctr"/>
                      <a:r>
                        <a:rPr lang="pt-BR" sz="1600" dirty="0" smtClean="0">
                          <a:latin typeface="Calibri" pitchFamily="34" charset="0"/>
                          <a:cs typeface="Calibri" pitchFamily="34" charset="0"/>
                        </a:rPr>
                        <a:t>140</a:t>
                      </a:r>
                      <a:endParaRPr lang="pt-BR" sz="1600" dirty="0">
                        <a:latin typeface="Calibri" pitchFamily="34" charset="0"/>
                        <a:cs typeface="Calibri" pitchFamily="34" charset="0"/>
                      </a:endParaRPr>
                    </a:p>
                  </a:txBody>
                  <a:tcPr marT="45700" marB="45700"/>
                </a:tc>
                <a:tc>
                  <a:txBody>
                    <a:bodyPr/>
                    <a:lstStyle/>
                    <a:p>
                      <a:pPr algn="ctr"/>
                      <a:r>
                        <a:rPr lang="pt-BR" sz="1600" dirty="0" smtClean="0">
                          <a:latin typeface="Calibri" pitchFamily="34" charset="0"/>
                          <a:cs typeface="Calibri" pitchFamily="34" charset="0"/>
                        </a:rPr>
                        <a:t>2²</a:t>
                      </a:r>
                      <a:endParaRPr lang="pt-BR" sz="1600" dirty="0">
                        <a:latin typeface="Calibri" pitchFamily="34" charset="0"/>
                        <a:cs typeface="Calibri" pitchFamily="34" charset="0"/>
                      </a:endParaRPr>
                    </a:p>
                  </a:txBody>
                  <a:tcPr marT="45700" marB="45700"/>
                </a:tc>
                <a:tc>
                  <a:txBody>
                    <a:bodyPr/>
                    <a:lstStyle/>
                    <a:p>
                      <a:pPr algn="ctr"/>
                      <a:r>
                        <a:rPr lang="pt-BR" sz="1600" dirty="0" smtClean="0">
                          <a:latin typeface="Calibri" pitchFamily="34" charset="0"/>
                          <a:cs typeface="Calibri" pitchFamily="34" charset="0"/>
                        </a:rPr>
                        <a:t>5¹</a:t>
                      </a:r>
                      <a:endParaRPr lang="pt-BR" sz="1600" dirty="0">
                        <a:latin typeface="Calibri" pitchFamily="34" charset="0"/>
                        <a:cs typeface="Calibri" pitchFamily="34" charset="0"/>
                      </a:endParaRPr>
                    </a:p>
                  </a:txBody>
                  <a:tcPr marT="45700" marB="45700"/>
                </a:tc>
                <a:tc>
                  <a:txBody>
                    <a:bodyPr/>
                    <a:lstStyle/>
                    <a:p>
                      <a:pPr algn="ctr"/>
                      <a:r>
                        <a:rPr lang="pt-BR" sz="1600" dirty="0" smtClean="0">
                          <a:latin typeface="Calibri" pitchFamily="34" charset="0"/>
                          <a:cs typeface="Calibri" pitchFamily="34" charset="0"/>
                        </a:rPr>
                        <a:t>7¹</a:t>
                      </a:r>
                      <a:endParaRPr lang="pt-BR" sz="1600" dirty="0">
                        <a:latin typeface="Calibri" pitchFamily="34" charset="0"/>
                        <a:cs typeface="Calibri" pitchFamily="34" charset="0"/>
                      </a:endParaRPr>
                    </a:p>
                  </a:txBody>
                  <a:tcPr marT="45700" marB="45700"/>
                </a:tc>
              </a:tr>
              <a:tr h="370681">
                <a:tc>
                  <a:txBody>
                    <a:bodyPr/>
                    <a:lstStyle/>
                    <a:p>
                      <a:pPr algn="ctr"/>
                      <a:r>
                        <a:rPr lang="pt-BR" sz="1600" dirty="0" smtClean="0">
                          <a:latin typeface="Calibri" pitchFamily="34" charset="0"/>
                          <a:cs typeface="Calibri" pitchFamily="34" charset="0"/>
                        </a:rPr>
                        <a:t>250</a:t>
                      </a:r>
                      <a:endParaRPr lang="pt-BR" sz="1600" dirty="0">
                        <a:latin typeface="Calibri" pitchFamily="34" charset="0"/>
                        <a:cs typeface="Calibri" pitchFamily="34" charset="0"/>
                      </a:endParaRPr>
                    </a:p>
                  </a:txBody>
                  <a:tcPr marT="45700" marB="45700"/>
                </a:tc>
                <a:tc>
                  <a:txBody>
                    <a:bodyPr/>
                    <a:lstStyle/>
                    <a:p>
                      <a:pPr algn="ctr"/>
                      <a:r>
                        <a:rPr lang="pt-BR" sz="1600" dirty="0" smtClean="0">
                          <a:latin typeface="Calibri" pitchFamily="34" charset="0"/>
                          <a:cs typeface="Calibri" pitchFamily="34" charset="0"/>
                        </a:rPr>
                        <a:t>2¹</a:t>
                      </a:r>
                      <a:endParaRPr lang="pt-BR" sz="1600" dirty="0">
                        <a:latin typeface="Calibri" pitchFamily="34" charset="0"/>
                        <a:cs typeface="Calibri" pitchFamily="34" charset="0"/>
                      </a:endParaRPr>
                    </a:p>
                  </a:txBody>
                  <a:tcPr marT="45700" marB="45700"/>
                </a:tc>
                <a:tc>
                  <a:txBody>
                    <a:bodyPr/>
                    <a:lstStyle/>
                    <a:p>
                      <a:pPr algn="ctr"/>
                      <a:r>
                        <a:rPr lang="pt-BR" sz="1600" dirty="0" smtClean="0">
                          <a:latin typeface="Calibri" pitchFamily="34" charset="0"/>
                          <a:cs typeface="Calibri" pitchFamily="34" charset="0"/>
                        </a:rPr>
                        <a:t>5³</a:t>
                      </a:r>
                      <a:endParaRPr lang="pt-BR" sz="1600" dirty="0">
                        <a:latin typeface="Calibri" pitchFamily="34" charset="0"/>
                        <a:cs typeface="Calibri" pitchFamily="34" charset="0"/>
                      </a:endParaRPr>
                    </a:p>
                  </a:txBody>
                  <a:tcPr marT="45700" marB="45700"/>
                </a:tc>
                <a:tc>
                  <a:txBody>
                    <a:bodyPr/>
                    <a:lstStyle/>
                    <a:p>
                      <a:pPr algn="ctr"/>
                      <a:r>
                        <a:rPr lang="pt-BR" sz="1600" dirty="0" smtClean="0">
                          <a:latin typeface="Calibri" pitchFamily="34" charset="0"/>
                          <a:cs typeface="Calibri" pitchFamily="34" charset="0"/>
                        </a:rPr>
                        <a:t>-</a:t>
                      </a:r>
                      <a:endParaRPr lang="pt-BR" sz="1600" dirty="0">
                        <a:latin typeface="Calibri" pitchFamily="34" charset="0"/>
                        <a:cs typeface="Calibri" pitchFamily="34" charset="0"/>
                      </a:endParaRPr>
                    </a:p>
                  </a:txBody>
                  <a:tcPr marT="45700" marB="45700"/>
                </a:tc>
              </a:tr>
            </a:tbl>
          </a:graphicData>
        </a:graphic>
      </p:graphicFrame>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Divisibility &amp; Primes advanced</a:t>
            </a:r>
          </a:p>
        </p:txBody>
      </p:sp>
      <p:sp>
        <p:nvSpPr>
          <p:cNvPr id="98307"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Combinations of GCF or LCM</a:t>
            </a:r>
          </a:p>
          <a:p>
            <a:pPr lvl="3" eaLnBrk="1" hangingPunct="1"/>
            <a:r>
              <a:rPr lang="en-US" sz="1600" b="1" smtClean="0">
                <a:solidFill>
                  <a:schemeClr val="tx2"/>
                </a:solidFill>
                <a:latin typeface="Calibri" pitchFamily="34" charset="0"/>
              </a:rPr>
              <a:t>Very common on GMAT</a:t>
            </a:r>
          </a:p>
          <a:p>
            <a:pPr lvl="3" eaLnBrk="1" hangingPunct="1"/>
            <a:r>
              <a:rPr lang="en-US" sz="1600" b="1" smtClean="0">
                <a:solidFill>
                  <a:schemeClr val="tx2"/>
                </a:solidFill>
                <a:latin typeface="Calibri" pitchFamily="34" charset="0"/>
              </a:rPr>
              <a:t>Example: </a:t>
            </a:r>
            <a:r>
              <a:rPr lang="en-US" sz="1600" smtClean="0">
                <a:solidFill>
                  <a:schemeClr val="tx2"/>
                </a:solidFill>
                <a:latin typeface="Calibri" pitchFamily="34" charset="0"/>
              </a:rPr>
              <a:t>Is z divisible by 6?</a:t>
            </a:r>
          </a:p>
          <a:p>
            <a:pPr lvl="3" eaLnBrk="1" hangingPunct="1"/>
            <a:r>
              <a:rPr lang="en-US" sz="1600" smtClean="0">
                <a:solidFill>
                  <a:schemeClr val="tx2"/>
                </a:solidFill>
                <a:latin typeface="Calibri" pitchFamily="34" charset="0"/>
              </a:rPr>
              <a:t>(1) the GCF of z and 12 is 3</a:t>
            </a:r>
          </a:p>
          <a:p>
            <a:pPr lvl="3" eaLnBrk="1" hangingPunct="1"/>
            <a:r>
              <a:rPr lang="en-US" sz="1600" smtClean="0">
                <a:solidFill>
                  <a:schemeClr val="tx2"/>
                </a:solidFill>
                <a:latin typeface="Calibri" pitchFamily="34" charset="0"/>
              </a:rPr>
              <a:t>(2) the GCF of z and 15 is 15</a:t>
            </a:r>
          </a:p>
          <a:p>
            <a:pPr lvl="3" eaLnBrk="1" hangingPunct="1"/>
            <a:r>
              <a:rPr lang="en-US" sz="1600" b="1" smtClean="0">
                <a:solidFill>
                  <a:schemeClr val="tx2"/>
                </a:solidFill>
                <a:latin typeface="Calibri" pitchFamily="34" charset="0"/>
              </a:rPr>
              <a:t>If the GCF of z and 12 is 3, we know that z is divisible by 6 but not by 2. Therefore, z is not divisible by 6. (1) is SUFFICIENT</a:t>
            </a:r>
          </a:p>
          <a:p>
            <a:pPr lvl="3" eaLnBrk="1" hangingPunct="1"/>
            <a:r>
              <a:rPr lang="en-US" sz="1600" b="1" smtClean="0">
                <a:solidFill>
                  <a:schemeClr val="tx2"/>
                </a:solidFill>
                <a:latin typeface="Calibri" pitchFamily="34" charset="0"/>
              </a:rPr>
              <a:t>If the GCF of z and 15 is 15, we know that z is divisible by 3 and 5, but we do not know if z is divisible by 2 or not, so (2) is INSUFFICIENT. Answer: A</a:t>
            </a:r>
          </a:p>
          <a:p>
            <a:pPr lvl="3" eaLnBrk="1" hangingPunct="1"/>
            <a:endParaRPr lang="en-US" sz="1600" b="1" smtClean="0">
              <a:solidFill>
                <a:schemeClr val="tx2"/>
              </a:solidFill>
              <a:latin typeface="Calibri" pitchFamily="34" charset="0"/>
            </a:endParaRPr>
          </a:p>
          <a:p>
            <a:pPr lvl="3" eaLnBrk="1" hangingPunct="1"/>
            <a:r>
              <a:rPr lang="en-US" sz="1600" b="1" smtClean="0">
                <a:solidFill>
                  <a:schemeClr val="tx2"/>
                </a:solidFill>
                <a:latin typeface="Calibri" pitchFamily="34" charset="0"/>
              </a:rPr>
              <a:t>Example 2: </a:t>
            </a:r>
            <a:r>
              <a:rPr lang="en-US" sz="1600" smtClean="0">
                <a:solidFill>
                  <a:schemeClr val="tx2"/>
                </a:solidFill>
                <a:latin typeface="Calibri" pitchFamily="34" charset="0"/>
              </a:rPr>
              <a:t>If the LCM of a and 12 is 36, what are the possible values for a?</a:t>
            </a:r>
          </a:p>
          <a:p>
            <a:pPr lvl="3" eaLnBrk="1" hangingPunct="1"/>
            <a:r>
              <a:rPr lang="en-US" sz="1600" b="1" smtClean="0">
                <a:solidFill>
                  <a:schemeClr val="tx2"/>
                </a:solidFill>
                <a:latin typeface="Calibri" pitchFamily="34" charset="0"/>
              </a:rPr>
              <a:t>The prime factorization of 12 results into 2,2,3. The prime factorization of 36 results into 2,2,3,3. Therefore, a must have one non-shared 3 with 12 in its prime factorization, and no other non-shared prime. So, a could be:</a:t>
            </a:r>
          </a:p>
          <a:p>
            <a:pPr lvl="3" eaLnBrk="1" hangingPunct="1"/>
            <a:r>
              <a:rPr lang="en-US" sz="1600" b="1" u="sng" smtClean="0">
                <a:solidFill>
                  <a:schemeClr val="tx2"/>
                </a:solidFill>
                <a:latin typeface="Calibri" pitchFamily="34" charset="0"/>
              </a:rPr>
              <a:t>3.3 = 9</a:t>
            </a:r>
            <a:r>
              <a:rPr lang="en-US" sz="1600" b="1" smtClean="0">
                <a:solidFill>
                  <a:schemeClr val="tx2"/>
                </a:solidFill>
                <a:latin typeface="Calibri" pitchFamily="34" charset="0"/>
              </a:rPr>
              <a:t>, OR </a:t>
            </a:r>
            <a:r>
              <a:rPr lang="en-US" sz="1600" b="1" u="sng" smtClean="0">
                <a:solidFill>
                  <a:schemeClr val="tx2"/>
                </a:solidFill>
                <a:latin typeface="Calibri" pitchFamily="34" charset="0"/>
              </a:rPr>
              <a:t>2.3.3 = 18</a:t>
            </a:r>
            <a:r>
              <a:rPr lang="en-US" sz="1600" b="1" smtClean="0">
                <a:solidFill>
                  <a:schemeClr val="tx2"/>
                </a:solidFill>
                <a:latin typeface="Calibri" pitchFamily="34" charset="0"/>
              </a:rPr>
              <a:t>, OR </a:t>
            </a:r>
            <a:r>
              <a:rPr lang="en-US" sz="1600" b="1" u="sng" smtClean="0">
                <a:solidFill>
                  <a:schemeClr val="tx2"/>
                </a:solidFill>
                <a:latin typeface="Calibri" pitchFamily="34" charset="0"/>
              </a:rPr>
              <a:t>2.2.3.3 = 36</a:t>
            </a:r>
          </a:p>
          <a:p>
            <a:pPr lvl="2" eaLnBrk="1" hangingPunct="1"/>
            <a:r>
              <a:rPr lang="en-US" sz="2000" b="1" smtClean="0">
                <a:solidFill>
                  <a:schemeClr val="tx2"/>
                </a:solidFill>
                <a:latin typeface="Calibri" pitchFamily="34" charset="0"/>
              </a:rPr>
              <a:t>Counting total factors</a:t>
            </a:r>
          </a:p>
          <a:p>
            <a:pPr lvl="3" eaLnBrk="1" hangingPunct="1"/>
            <a:r>
              <a:rPr lang="en-US" sz="1600" b="1" smtClean="0">
                <a:solidFill>
                  <a:schemeClr val="tx2"/>
                </a:solidFill>
                <a:latin typeface="Calibri" pitchFamily="34" charset="0"/>
              </a:rPr>
              <a:t>If you are asked “how many different prime factors” a number or a product has, you don’t need to consider how many times each prime is repeated.</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Divisibility &amp; Primes advanced</a:t>
            </a:r>
          </a:p>
        </p:txBody>
      </p:sp>
      <p:sp>
        <p:nvSpPr>
          <p:cNvPr id="99331"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Counting total factors</a:t>
            </a:r>
          </a:p>
          <a:p>
            <a:pPr lvl="3" eaLnBrk="1" hangingPunct="1"/>
            <a:r>
              <a:rPr lang="en-US" sz="1600" b="1" smtClean="0">
                <a:solidFill>
                  <a:schemeClr val="tx2"/>
                </a:solidFill>
                <a:latin typeface="Calibri" pitchFamily="34" charset="0"/>
              </a:rPr>
              <a:t>If you are asked </a:t>
            </a:r>
            <a:r>
              <a:rPr lang="en-US" sz="1600" b="1" u="sng" smtClean="0">
                <a:solidFill>
                  <a:schemeClr val="tx2"/>
                </a:solidFill>
                <a:latin typeface="Calibri" pitchFamily="34" charset="0"/>
              </a:rPr>
              <a:t>“how many total prime factors” or “what is the length”</a:t>
            </a:r>
            <a:r>
              <a:rPr lang="en-US" sz="1600" b="1" smtClean="0">
                <a:solidFill>
                  <a:schemeClr val="tx2"/>
                </a:solidFill>
                <a:latin typeface="Calibri" pitchFamily="34" charset="0"/>
              </a:rPr>
              <a:t> of a number, then you need to count repeated prime factors as well.</a:t>
            </a:r>
          </a:p>
          <a:p>
            <a:pPr lvl="3" eaLnBrk="1" hangingPunct="1"/>
            <a:r>
              <a:rPr lang="en-US" sz="1600" b="1" smtClean="0">
                <a:solidFill>
                  <a:schemeClr val="tx2"/>
                </a:solidFill>
                <a:latin typeface="Calibri" pitchFamily="34" charset="0"/>
              </a:rPr>
              <a:t>If you are asked “how many total factors”, use the technique showed on slide 82.</a:t>
            </a:r>
          </a:p>
          <a:p>
            <a:pPr lvl="2" eaLnBrk="1" hangingPunct="1"/>
            <a:r>
              <a:rPr lang="en-US" sz="2000" b="1" smtClean="0">
                <a:solidFill>
                  <a:schemeClr val="tx2"/>
                </a:solidFill>
                <a:latin typeface="Calibri" pitchFamily="34" charset="0"/>
              </a:rPr>
              <a:t>Perfect squares, cubes, etc</a:t>
            </a:r>
          </a:p>
          <a:p>
            <a:pPr lvl="3" eaLnBrk="1" hangingPunct="1"/>
            <a:r>
              <a:rPr lang="en-US" sz="1600" b="1" smtClean="0">
                <a:solidFill>
                  <a:schemeClr val="tx2"/>
                </a:solidFill>
                <a:latin typeface="Calibri" pitchFamily="34" charset="0"/>
              </a:rPr>
              <a:t>All perfect squares have an odd number of total factors. Conversely, any integer that has an odd number of total factors is a perfect square. This happens because this number will have a factor pair with 2 repeated numbers.</a:t>
            </a:r>
          </a:p>
          <a:p>
            <a:pPr lvl="3" eaLnBrk="1" hangingPunct="1"/>
            <a:r>
              <a:rPr lang="en-US" sz="1600" b="1" smtClean="0">
                <a:solidFill>
                  <a:schemeClr val="tx2"/>
                </a:solidFill>
                <a:latin typeface="Calibri" pitchFamily="34" charset="0"/>
              </a:rPr>
              <a:t>The prime factorization of perfect squares contains only even powers of primes. This rule extends to cubes and other powers.</a:t>
            </a:r>
          </a:p>
          <a:p>
            <a:pPr lvl="3" eaLnBrk="1" hangingPunct="1"/>
            <a:endParaRPr lang="en-US" sz="1600" b="1" smtClean="0">
              <a:solidFill>
                <a:schemeClr val="tx2"/>
              </a:solidFill>
              <a:latin typeface="Calibri" pitchFamily="34" charset="0"/>
            </a:endParaRPr>
          </a:p>
          <a:p>
            <a:pPr lvl="3" eaLnBrk="1" hangingPunct="1"/>
            <a:r>
              <a:rPr lang="en-US" sz="1600" b="1" smtClean="0">
                <a:solidFill>
                  <a:schemeClr val="tx2"/>
                </a:solidFill>
                <a:latin typeface="Calibri" pitchFamily="34" charset="0"/>
              </a:rPr>
              <a:t>Advanced question: if k³ is divisible by 240, what is k’s least possible value?</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Divisibility &amp; Primes advanced</a:t>
            </a:r>
          </a:p>
        </p:txBody>
      </p:sp>
      <p:sp>
        <p:nvSpPr>
          <p:cNvPr id="100355"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Counting total factors</a:t>
            </a:r>
          </a:p>
          <a:p>
            <a:pPr lvl="3" eaLnBrk="1" hangingPunct="1"/>
            <a:r>
              <a:rPr lang="en-US" sz="1600" b="1" smtClean="0">
                <a:solidFill>
                  <a:schemeClr val="tx2"/>
                </a:solidFill>
                <a:latin typeface="Calibri" pitchFamily="34" charset="0"/>
              </a:rPr>
              <a:t>Advanced question: if k³ is divisible by 240, what is k’s least possible value?</a:t>
            </a:r>
          </a:p>
          <a:p>
            <a:pPr lvl="3" eaLnBrk="1" hangingPunct="1"/>
            <a:r>
              <a:rPr lang="en-US" sz="1600" b="1" smtClean="0">
                <a:solidFill>
                  <a:schemeClr val="tx2"/>
                </a:solidFill>
                <a:latin typeface="Calibri" pitchFamily="34" charset="0"/>
              </a:rPr>
              <a:t>The prime factorization of k³ results </a:t>
            </a:r>
            <a:r>
              <a:rPr lang="en-US" sz="1600" b="1" u="sng" smtClean="0">
                <a:solidFill>
                  <a:schemeClr val="tx2"/>
                </a:solidFill>
                <a:latin typeface="Calibri" pitchFamily="34" charset="0"/>
              </a:rPr>
              <a:t>AT LEAST</a:t>
            </a:r>
            <a:r>
              <a:rPr lang="en-US" sz="1600" b="1" smtClean="0">
                <a:solidFill>
                  <a:schemeClr val="tx2"/>
                </a:solidFill>
                <a:latin typeface="Calibri" pitchFamily="34" charset="0"/>
              </a:rPr>
              <a:t> on 2,2,2,2,3,5. So, since k³ = k.k.k, each k has at least two 2’s, one 3 and one 5. So, k’s least possible value is 2.2.3.5 = 60</a:t>
            </a:r>
          </a:p>
          <a:p>
            <a:pPr lvl="2" eaLnBrk="1" hangingPunct="1"/>
            <a:r>
              <a:rPr lang="en-US" sz="2000" b="1" smtClean="0">
                <a:solidFill>
                  <a:schemeClr val="tx2"/>
                </a:solidFill>
                <a:latin typeface="Calibri" pitchFamily="34" charset="0"/>
              </a:rPr>
              <a:t>Factorials and divisibility</a:t>
            </a:r>
          </a:p>
          <a:p>
            <a:pPr lvl="3" eaLnBrk="1" hangingPunct="1"/>
            <a:r>
              <a:rPr lang="en-US" sz="1600" b="1" smtClean="0">
                <a:solidFill>
                  <a:schemeClr val="tx2"/>
                </a:solidFill>
                <a:latin typeface="Calibri" pitchFamily="34" charset="0"/>
              </a:rPr>
              <a:t>N! is multiple of all integers from 1 to N</a:t>
            </a:r>
          </a:p>
          <a:p>
            <a:pPr lvl="3" eaLnBrk="1" hangingPunct="1"/>
            <a:r>
              <a:rPr lang="en-US" sz="1600" b="1" smtClean="0">
                <a:solidFill>
                  <a:schemeClr val="tx2"/>
                </a:solidFill>
                <a:latin typeface="Calibri" pitchFamily="34" charset="0"/>
              </a:rPr>
              <a:t>10! + 11! Is a multiple of any integer from 1 to 10, as both terms include every integer from 1 to 10.</a:t>
            </a:r>
          </a:p>
          <a:p>
            <a:pPr lvl="2" eaLnBrk="1" hangingPunct="1"/>
            <a:r>
              <a:rPr lang="en-US" sz="2200" b="1" smtClean="0">
                <a:solidFill>
                  <a:schemeClr val="tx2"/>
                </a:solidFill>
                <a:latin typeface="Calibri" pitchFamily="34" charset="0"/>
              </a:rPr>
              <a:t>Odd/Even, Pos/neg, Consec Integers Advanced</a:t>
            </a:r>
          </a:p>
          <a:p>
            <a:pPr lvl="3" eaLnBrk="1" hangingPunct="1"/>
            <a:r>
              <a:rPr lang="en-US" sz="1600" b="1" smtClean="0">
                <a:solidFill>
                  <a:schemeClr val="tx2"/>
                </a:solidFill>
                <a:latin typeface="Calibri" pitchFamily="34" charset="0"/>
              </a:rPr>
              <a:t>Property: odd integers leave a remainder of 1 when divided by 2</a:t>
            </a:r>
          </a:p>
          <a:p>
            <a:pPr lvl="3" eaLnBrk="1" hangingPunct="1"/>
            <a:r>
              <a:rPr lang="en-US" sz="1600" b="1" smtClean="0">
                <a:solidFill>
                  <a:schemeClr val="tx2"/>
                </a:solidFill>
                <a:latin typeface="Calibri" pitchFamily="34" charset="0"/>
              </a:rPr>
              <a:t>Example: </a:t>
            </a:r>
            <a:r>
              <a:rPr lang="en-US" sz="1600" smtClean="0">
                <a:solidFill>
                  <a:schemeClr val="tx2"/>
                </a:solidFill>
                <a:latin typeface="Calibri" pitchFamily="34" charset="0"/>
              </a:rPr>
              <a:t>If x, y and z are integers and xyz is divisible by 8, is x even?</a:t>
            </a:r>
          </a:p>
          <a:p>
            <a:pPr lvl="3" eaLnBrk="1" hangingPunct="1"/>
            <a:r>
              <a:rPr lang="en-US" sz="1600" smtClean="0">
                <a:solidFill>
                  <a:schemeClr val="tx2"/>
                </a:solidFill>
                <a:latin typeface="Calibri" pitchFamily="34" charset="0"/>
              </a:rPr>
              <a:t>(1) xy is divisible by 4</a:t>
            </a:r>
          </a:p>
          <a:p>
            <a:pPr lvl="3" eaLnBrk="1" hangingPunct="1"/>
            <a:r>
              <a:rPr lang="en-US" sz="1600" smtClean="0">
                <a:solidFill>
                  <a:schemeClr val="tx2"/>
                </a:solidFill>
                <a:latin typeface="Calibri" pitchFamily="34" charset="0"/>
              </a:rPr>
              <a:t>(2) x, y and z are all not divisible by 4</a:t>
            </a:r>
          </a:p>
          <a:p>
            <a:pPr lvl="3" eaLnBrk="1" hangingPunct="1"/>
            <a:r>
              <a:rPr lang="en-US" sz="1600" b="1" smtClean="0">
                <a:solidFill>
                  <a:schemeClr val="tx2"/>
                </a:solidFill>
                <a:latin typeface="Calibri" pitchFamily="34" charset="0"/>
              </a:rPr>
              <a:t>(1) is not sufficient, as y could be divisible by 4 and x could be odd.</a:t>
            </a:r>
          </a:p>
          <a:p>
            <a:pPr lvl="3" eaLnBrk="1" hangingPunct="1"/>
            <a:r>
              <a:rPr lang="en-US" sz="1600" b="1" smtClean="0">
                <a:solidFill>
                  <a:schemeClr val="tx2"/>
                </a:solidFill>
                <a:latin typeface="Calibri" pitchFamily="34" charset="0"/>
              </a:rPr>
              <a:t>(2) is SUFFICIENT, as if neither x, y and z are divisible by 4, all of them must be divisible by 2 in order to let xyz be divisible by 8. Answer: B</a:t>
            </a:r>
          </a:p>
          <a:p>
            <a:pPr lvl="3" eaLnBrk="1" hangingPunct="1"/>
            <a:endParaRPr lang="en-US" sz="1600" b="1" smtClean="0">
              <a:solidFill>
                <a:schemeClr val="tx2"/>
              </a:solidFill>
              <a:latin typeface="Calibri" pitchFamily="34" charset="0"/>
            </a:endParaRPr>
          </a:p>
          <a:p>
            <a:pPr lvl="3" eaLnBrk="1" hangingPunct="1"/>
            <a:endParaRPr lang="en-US" sz="1600"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Odd/Even, Pos/Neg Advanced</a:t>
            </a:r>
          </a:p>
        </p:txBody>
      </p:sp>
      <p:sp>
        <p:nvSpPr>
          <p:cNvPr id="101379"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Representing Evens and Odds algebraically</a:t>
            </a:r>
          </a:p>
          <a:p>
            <a:pPr lvl="3" eaLnBrk="1" hangingPunct="1"/>
            <a:r>
              <a:rPr lang="en-US" sz="1600" b="1" smtClean="0">
                <a:solidFill>
                  <a:schemeClr val="tx2"/>
                </a:solidFill>
                <a:latin typeface="Calibri" pitchFamily="34" charset="0"/>
              </a:rPr>
              <a:t>Even numbers are multiple of 2, so an arbitrary even number can be written as 2n. </a:t>
            </a:r>
            <a:r>
              <a:rPr lang="en-US" sz="1600" b="1" u="sng" smtClean="0">
                <a:solidFill>
                  <a:schemeClr val="tx2"/>
                </a:solidFill>
                <a:latin typeface="Calibri" pitchFamily="34" charset="0"/>
              </a:rPr>
              <a:t>Odd numbers are one more or one less than multiples of 2, so they can be written as 2n+1 or 2n-1</a:t>
            </a:r>
          </a:p>
          <a:p>
            <a:pPr lvl="3" eaLnBrk="1" hangingPunct="1"/>
            <a:r>
              <a:rPr lang="en-US" sz="1600" b="1" smtClean="0">
                <a:solidFill>
                  <a:schemeClr val="tx2"/>
                </a:solidFill>
                <a:latin typeface="Calibri" pitchFamily="34" charset="0"/>
              </a:rPr>
              <a:t>Advanced question: </a:t>
            </a:r>
            <a:r>
              <a:rPr lang="en-US" sz="1600" smtClean="0">
                <a:solidFill>
                  <a:schemeClr val="tx2"/>
                </a:solidFill>
                <a:latin typeface="Calibri" pitchFamily="34" charset="0"/>
              </a:rPr>
              <a:t>What is the remainder of a/4?</a:t>
            </a:r>
          </a:p>
          <a:p>
            <a:pPr lvl="3" eaLnBrk="1" hangingPunct="1"/>
            <a:r>
              <a:rPr lang="en-US" sz="1600" smtClean="0">
                <a:solidFill>
                  <a:schemeClr val="tx2"/>
                </a:solidFill>
                <a:latin typeface="Calibri" pitchFamily="34" charset="0"/>
              </a:rPr>
              <a:t>(1) a is the square of an odd integer</a:t>
            </a:r>
          </a:p>
          <a:p>
            <a:pPr lvl="3" eaLnBrk="1" hangingPunct="1"/>
            <a:r>
              <a:rPr lang="en-US" sz="1600" smtClean="0">
                <a:solidFill>
                  <a:schemeClr val="tx2"/>
                </a:solidFill>
                <a:latin typeface="Calibri" pitchFamily="34" charset="0"/>
              </a:rPr>
              <a:t>(2) a is a multiple of 3</a:t>
            </a:r>
          </a:p>
          <a:p>
            <a:pPr lvl="3" eaLnBrk="1" hangingPunct="1"/>
            <a:r>
              <a:rPr lang="en-US" sz="1600" b="1" smtClean="0">
                <a:solidFill>
                  <a:schemeClr val="tx2"/>
                </a:solidFill>
                <a:latin typeface="Calibri" pitchFamily="34" charset="0"/>
              </a:rPr>
              <a:t>Answer: if we square (2n+1) we have 4n² + 4n + 1, so it is clear that any odd number, when squared and further divided by 4 will leave a remainder of 1. So, (1) is SUFFICIENT. Statement (2) is INSUFFICIENT, as a could be an even number, like 6 or 12.</a:t>
            </a:r>
          </a:p>
          <a:p>
            <a:pPr lvl="2" eaLnBrk="1" hangingPunct="1"/>
            <a:r>
              <a:rPr lang="en-US" sz="2000" b="1" smtClean="0">
                <a:solidFill>
                  <a:schemeClr val="tx2"/>
                </a:solidFill>
                <a:latin typeface="Calibri" pitchFamily="34" charset="0"/>
              </a:rPr>
              <a:t>Absolute value</a:t>
            </a:r>
          </a:p>
          <a:p>
            <a:pPr lvl="3" eaLnBrk="1" hangingPunct="1"/>
            <a:r>
              <a:rPr lang="en-US" sz="1600" b="1" smtClean="0">
                <a:solidFill>
                  <a:schemeClr val="tx2"/>
                </a:solidFill>
                <a:latin typeface="Calibri" pitchFamily="34" charset="0"/>
              </a:rPr>
              <a:t> The absolute value |x – y| must be interpreted as </a:t>
            </a:r>
            <a:r>
              <a:rPr lang="en-US" sz="1600" b="1" u="sng" smtClean="0">
                <a:solidFill>
                  <a:schemeClr val="tx2"/>
                </a:solidFill>
                <a:latin typeface="Calibri" pitchFamily="34" charset="0"/>
              </a:rPr>
              <a:t>the distance between x and y</a:t>
            </a:r>
            <a:r>
              <a:rPr lang="en-US" sz="1600" b="1" smtClean="0">
                <a:solidFill>
                  <a:schemeClr val="tx2"/>
                </a:solidFill>
                <a:latin typeface="Calibri" pitchFamily="34" charset="0"/>
              </a:rPr>
              <a:t>. If you see the expression |x – 3| &lt; 4, think that “the distance between x and 3 is less than 4 units”.</a:t>
            </a:r>
          </a:p>
          <a:p>
            <a:pPr lvl="3" eaLnBrk="1" hangingPunct="1"/>
            <a:r>
              <a:rPr lang="en-US" sz="1600" b="1" u="sng" smtClean="0">
                <a:solidFill>
                  <a:schemeClr val="tx2"/>
                </a:solidFill>
                <a:latin typeface="Calibri" pitchFamily="34" charset="0"/>
              </a:rPr>
              <a:t>When you have 2 variables in absolute value equations, you should pick numbers to eliminate answer choices.</a:t>
            </a:r>
          </a:p>
          <a:p>
            <a:pPr lvl="3" eaLnBrk="1" hangingPunct="1"/>
            <a:endParaRPr lang="en-US" sz="1600" b="1" smtClean="0">
              <a:solidFill>
                <a:schemeClr val="tx2"/>
              </a:solidFill>
              <a:latin typeface="Calibri" pitchFamily="34" charset="0"/>
            </a:endParaRPr>
          </a:p>
          <a:p>
            <a:pPr lvl="3" eaLnBrk="1" hangingPunct="1"/>
            <a:endParaRPr lang="en-US" sz="1600"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Odd/Even, Pos/Neg Advanced</a:t>
            </a:r>
          </a:p>
        </p:txBody>
      </p:sp>
      <p:sp>
        <p:nvSpPr>
          <p:cNvPr id="102403"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Absolute value</a:t>
            </a:r>
          </a:p>
          <a:p>
            <a:pPr lvl="3" eaLnBrk="1" hangingPunct="1"/>
            <a:r>
              <a:rPr lang="en-US" sz="1600" b="1" smtClean="0">
                <a:solidFill>
                  <a:schemeClr val="tx2"/>
                </a:solidFill>
                <a:latin typeface="Calibri" pitchFamily="34" charset="0"/>
              </a:rPr>
              <a:t>Example: </a:t>
            </a:r>
            <a:r>
              <a:rPr lang="en-US" sz="1600" smtClean="0">
                <a:solidFill>
                  <a:schemeClr val="tx2"/>
                </a:solidFill>
                <a:latin typeface="Calibri" pitchFamily="34" charset="0"/>
              </a:rPr>
              <a:t>|x| - |y| = |x + y|, and xy ≠ 0. Which must be true?</a:t>
            </a:r>
          </a:p>
          <a:p>
            <a:pPr lvl="3" eaLnBrk="1" hangingPunct="1"/>
            <a:r>
              <a:rPr lang="en-US" sz="1600" b="1" smtClean="0">
                <a:solidFill>
                  <a:schemeClr val="tx2"/>
                </a:solidFill>
                <a:latin typeface="Calibri" pitchFamily="34" charset="0"/>
              </a:rPr>
              <a:t>(A)  x – y &gt; 0       (B) x – y &lt; 0    (C) x + Y + 0      (D) xy &gt; 0      (E) xy &lt; 0</a:t>
            </a:r>
          </a:p>
          <a:p>
            <a:pPr lvl="3" eaLnBrk="1" hangingPunct="1"/>
            <a:r>
              <a:rPr lang="en-US" sz="1600" b="1" smtClean="0">
                <a:solidFill>
                  <a:schemeClr val="tx2"/>
                </a:solidFill>
                <a:latin typeface="Calibri" pitchFamily="34" charset="0"/>
              </a:rPr>
              <a:t>First, picking x = 3 and y = -2, we eliminate B and D. Then, picking x = -3 and  y = 2, we eliminate A and C. Hence, answer is E.</a:t>
            </a:r>
          </a:p>
          <a:p>
            <a:pPr lvl="2" eaLnBrk="1" hangingPunct="1"/>
            <a:r>
              <a:rPr lang="en-US" sz="2000" b="1" smtClean="0">
                <a:solidFill>
                  <a:schemeClr val="tx2"/>
                </a:solidFill>
                <a:latin typeface="Calibri" pitchFamily="34" charset="0"/>
              </a:rPr>
              <a:t>Consecutive integers and divisibility</a:t>
            </a:r>
          </a:p>
          <a:p>
            <a:pPr lvl="3" eaLnBrk="1" hangingPunct="1"/>
            <a:r>
              <a:rPr lang="en-US" sz="1600" b="1" smtClean="0">
                <a:solidFill>
                  <a:schemeClr val="tx2"/>
                </a:solidFill>
                <a:latin typeface="Calibri" pitchFamily="34" charset="0"/>
              </a:rPr>
              <a:t>Advanced question: if x³ - x = p and x is odd, is p divisible by 24?</a:t>
            </a:r>
          </a:p>
          <a:p>
            <a:pPr lvl="3" eaLnBrk="1" hangingPunct="1"/>
            <a:r>
              <a:rPr lang="en-US" sz="1600" b="1" smtClean="0">
                <a:solidFill>
                  <a:schemeClr val="tx2"/>
                </a:solidFill>
                <a:latin typeface="Calibri" pitchFamily="34" charset="0"/>
              </a:rPr>
              <a:t>Factoring x³ - x: x(x² - 1). Factoring (x² - 1): (x + 1)(x – 1). So, the expression is    x(x+1)(x-1), or </a:t>
            </a:r>
            <a:r>
              <a:rPr lang="en-US" sz="1600" b="1" u="sng" smtClean="0">
                <a:solidFill>
                  <a:schemeClr val="tx2"/>
                </a:solidFill>
                <a:latin typeface="Calibri" pitchFamily="34" charset="0"/>
              </a:rPr>
              <a:t>(x-1)x(x+1)</a:t>
            </a:r>
            <a:r>
              <a:rPr lang="en-US" sz="1600" b="1" smtClean="0">
                <a:solidFill>
                  <a:schemeClr val="tx2"/>
                </a:solidFill>
                <a:latin typeface="Calibri" pitchFamily="34" charset="0"/>
              </a:rPr>
              <a:t>, which denotes a consecutive integers expression. If x is odd, x-1 and x+1 are even. So, p is at least divisible by 4. Also, one of them will at least be divisible by 2 twice, so p is at least divisible by 8. Finally, the product of any 3 consecutive numbers is divisible by 3, so p is divisible by 24.</a:t>
            </a:r>
          </a:p>
          <a:p>
            <a:pPr lvl="2" eaLnBrk="1" hangingPunct="1"/>
            <a:r>
              <a:rPr lang="en-US" sz="2000" b="1" smtClean="0">
                <a:solidFill>
                  <a:schemeClr val="tx2"/>
                </a:solidFill>
                <a:latin typeface="Calibri" pitchFamily="34" charset="0"/>
              </a:rPr>
              <a:t>Exponents and roots Advanced</a:t>
            </a:r>
          </a:p>
          <a:p>
            <a:pPr lvl="3" eaLnBrk="1" hangingPunct="1"/>
            <a:r>
              <a:rPr lang="en-US" sz="1600" b="1" smtClean="0">
                <a:solidFill>
                  <a:schemeClr val="tx2"/>
                </a:solidFill>
                <a:latin typeface="Calibri" pitchFamily="34" charset="0"/>
              </a:rPr>
              <a:t>Whenever two or more terms with exponents are added or subtracted, consider factoring them.</a:t>
            </a:r>
          </a:p>
          <a:p>
            <a:pPr lvl="3" eaLnBrk="1" hangingPunct="1"/>
            <a:r>
              <a:rPr lang="en-US" sz="1600" b="1" smtClean="0">
                <a:solidFill>
                  <a:schemeClr val="tx2"/>
                </a:solidFill>
                <a:latin typeface="Calibri" pitchFamily="34" charset="0"/>
              </a:rPr>
              <a:t>Whenever possible, break the bases into prime factors and distribute the exponents.</a:t>
            </a:r>
          </a:p>
          <a:p>
            <a:pPr lvl="3" eaLnBrk="1" hangingPunct="1"/>
            <a:endParaRPr lang="en-US" sz="1600"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Number Properties – Exponents and Roots Advanced</a:t>
            </a:r>
          </a:p>
        </p:txBody>
      </p:sp>
      <p:sp>
        <p:nvSpPr>
          <p:cNvPr id="103427"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Using conjugates to rationalize denominators</a:t>
            </a:r>
          </a:p>
          <a:p>
            <a:pPr lvl="3" eaLnBrk="1" hangingPunct="1"/>
            <a:r>
              <a:rPr lang="en-US" sz="1600" b="1" smtClean="0">
                <a:solidFill>
                  <a:schemeClr val="tx2"/>
                </a:solidFill>
                <a:latin typeface="Calibri" pitchFamily="34" charset="0"/>
              </a:rPr>
              <a:t>4 / √2 = 4/ √2 * √2/ √2 = 4 √2/2 = 2√2</a:t>
            </a:r>
          </a:p>
          <a:p>
            <a:pPr lvl="3" eaLnBrk="1" hangingPunct="1"/>
            <a:r>
              <a:rPr lang="en-US" sz="1600" b="1" smtClean="0">
                <a:solidFill>
                  <a:schemeClr val="tx2"/>
                </a:solidFill>
                <a:latin typeface="Calibri" pitchFamily="34" charset="0"/>
              </a:rPr>
              <a:t>4 / (3 - √2) = 4 / (3 - √2) * (3 + √2) / (3 + √2) = (12 + 4 √2)/(9 + 3 √2 - 3 √2 – 2)     = </a:t>
            </a:r>
            <a:r>
              <a:rPr lang="en-US" sz="1600" b="1" u="sng" smtClean="0">
                <a:solidFill>
                  <a:schemeClr val="tx2"/>
                </a:solidFill>
                <a:latin typeface="Calibri" pitchFamily="34" charset="0"/>
              </a:rPr>
              <a:t>(12 + 4 √2)/7</a:t>
            </a:r>
          </a:p>
          <a:p>
            <a:pPr lvl="3" eaLnBrk="1" hangingPunct="1"/>
            <a:r>
              <a:rPr lang="en-US" sz="1600" b="1" u="sng" smtClean="0">
                <a:solidFill>
                  <a:schemeClr val="tx2"/>
                </a:solidFill>
                <a:latin typeface="Calibri" pitchFamily="34" charset="0"/>
              </a:rPr>
              <a:t>To rationalize conjugates like a + √b, multiply by a - √b.</a:t>
            </a:r>
          </a:p>
          <a:p>
            <a:pPr lvl="2" eaLnBrk="1" hangingPunct="1"/>
            <a:r>
              <a:rPr lang="en-US" sz="2000" b="1" smtClean="0">
                <a:solidFill>
                  <a:schemeClr val="tx2"/>
                </a:solidFill>
                <a:latin typeface="Calibri" pitchFamily="34" charset="0"/>
              </a:rPr>
              <a:t>Important exponents properties</a:t>
            </a:r>
          </a:p>
          <a:p>
            <a:pPr lvl="3" eaLnBrk="1" hangingPunct="1"/>
            <a:r>
              <a:rPr lang="en-US" sz="1800" b="1" u="sng" smtClean="0">
                <a:solidFill>
                  <a:schemeClr val="tx2"/>
                </a:solidFill>
                <a:latin typeface="Calibri" pitchFamily="34" charset="0"/>
              </a:rPr>
              <a:t>If x, z and y are integers and 2</a:t>
            </a:r>
            <a:r>
              <a:rPr lang="en-US" sz="1800" b="1" u="sng" baseline="30000" smtClean="0">
                <a:solidFill>
                  <a:schemeClr val="tx2"/>
                </a:solidFill>
                <a:latin typeface="Calibri" pitchFamily="34" charset="0"/>
              </a:rPr>
              <a:t>x</a:t>
            </a:r>
            <a:r>
              <a:rPr lang="en-US" sz="1800" b="1" u="sng" smtClean="0">
                <a:solidFill>
                  <a:schemeClr val="tx2"/>
                </a:solidFill>
                <a:latin typeface="Calibri" pitchFamily="34" charset="0"/>
              </a:rPr>
              <a:t>.5</a:t>
            </a:r>
            <a:r>
              <a:rPr lang="en-US" sz="1800" b="1" u="sng" baseline="30000" smtClean="0">
                <a:solidFill>
                  <a:schemeClr val="tx2"/>
                </a:solidFill>
                <a:latin typeface="Calibri" pitchFamily="34" charset="0"/>
              </a:rPr>
              <a:t>x</a:t>
            </a:r>
            <a:r>
              <a:rPr lang="en-US" sz="1800" b="1" u="sng" smtClean="0">
                <a:solidFill>
                  <a:schemeClr val="tx2"/>
                </a:solidFill>
                <a:latin typeface="Calibri" pitchFamily="34" charset="0"/>
              </a:rPr>
              <a:t> = 2²</a:t>
            </a:r>
            <a:r>
              <a:rPr lang="en-US" sz="1800" b="1" u="sng" baseline="30000" smtClean="0">
                <a:solidFill>
                  <a:schemeClr val="tx2"/>
                </a:solidFill>
                <a:latin typeface="Calibri" pitchFamily="34" charset="0"/>
              </a:rPr>
              <a:t>y</a:t>
            </a:r>
            <a:r>
              <a:rPr lang="en-US" sz="1800" b="1" u="sng" smtClean="0">
                <a:solidFill>
                  <a:schemeClr val="tx2"/>
                </a:solidFill>
                <a:latin typeface="Calibri" pitchFamily="34" charset="0"/>
              </a:rPr>
              <a:t>.5</a:t>
            </a:r>
            <a:r>
              <a:rPr lang="en-US" sz="1800" b="1" u="sng" baseline="30000" smtClean="0">
                <a:solidFill>
                  <a:schemeClr val="tx2"/>
                </a:solidFill>
                <a:latin typeface="Calibri" pitchFamily="34" charset="0"/>
              </a:rPr>
              <a:t>z</a:t>
            </a:r>
            <a:r>
              <a:rPr lang="en-US" sz="1800" b="1" u="sng" smtClean="0">
                <a:solidFill>
                  <a:schemeClr val="tx2"/>
                </a:solidFill>
                <a:latin typeface="Calibri" pitchFamily="34" charset="0"/>
              </a:rPr>
              <a:t>, then x = 2y and x = z, as each side of the equation must have the same number of prime factors.</a:t>
            </a:r>
          </a:p>
          <a:p>
            <a:pPr lvl="3" eaLnBrk="1" hangingPunct="1"/>
            <a:endParaRPr lang="en-US" sz="1600" b="1" u="sng" smtClean="0">
              <a:solidFill>
                <a:schemeClr val="tx2"/>
              </a:solidFill>
              <a:latin typeface="Calibri" pitchFamily="34" charset="0"/>
            </a:endParaRPr>
          </a:p>
          <a:p>
            <a:pPr lvl="3" eaLnBrk="1" hangingPunct="1"/>
            <a:endParaRPr lang="en-US" sz="1600"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FDPs - Decimals</a:t>
            </a:r>
          </a:p>
        </p:txBody>
      </p:sp>
      <p:sp>
        <p:nvSpPr>
          <p:cNvPr id="104451"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Fractions, Decimals, Percents</a:t>
            </a:r>
          </a:p>
          <a:p>
            <a:pPr lvl="3" eaLnBrk="1" hangingPunct="1"/>
            <a:r>
              <a:rPr lang="en-US" sz="1600" b="1" smtClean="0">
                <a:solidFill>
                  <a:schemeClr val="tx2"/>
                </a:solidFill>
                <a:latin typeface="Calibri" pitchFamily="34" charset="0"/>
              </a:rPr>
              <a:t>Rounding to the nearest place value:</a:t>
            </a:r>
          </a:p>
          <a:p>
            <a:pPr lvl="3" eaLnBrk="1" hangingPunct="1"/>
            <a:r>
              <a:rPr lang="en-US" sz="1600" b="1" smtClean="0">
                <a:solidFill>
                  <a:schemeClr val="tx2"/>
                </a:solidFill>
                <a:latin typeface="Calibri" pitchFamily="34" charset="0"/>
              </a:rPr>
              <a:t>You must memorize tenths, hundredths, thousandths and ten thousandths.</a:t>
            </a:r>
          </a:p>
          <a:p>
            <a:pPr lvl="3" eaLnBrk="1" hangingPunct="1"/>
            <a:r>
              <a:rPr lang="en-US" sz="1600" smtClean="0">
                <a:solidFill>
                  <a:schemeClr val="tx2"/>
                </a:solidFill>
                <a:latin typeface="Calibri" pitchFamily="34" charset="0"/>
              </a:rPr>
              <a:t>Round looking at the right digit number. If it is a 5 or greater, round it up. If not, keep the original value.</a:t>
            </a:r>
          </a:p>
          <a:p>
            <a:pPr lvl="3" eaLnBrk="1" hangingPunct="1"/>
            <a:r>
              <a:rPr lang="en-US" sz="1600" b="1" smtClean="0">
                <a:solidFill>
                  <a:schemeClr val="tx2"/>
                </a:solidFill>
                <a:latin typeface="Calibri" pitchFamily="34" charset="0"/>
              </a:rPr>
              <a:t>Decimal operations: what is 10 – 0.063? </a:t>
            </a:r>
          </a:p>
          <a:p>
            <a:pPr lvl="3" eaLnBrk="1" hangingPunct="1"/>
            <a:r>
              <a:rPr lang="en-US" sz="1600" b="1" smtClean="0">
                <a:solidFill>
                  <a:schemeClr val="tx2"/>
                </a:solidFill>
                <a:latin typeface="Calibri" pitchFamily="34" charset="0"/>
              </a:rPr>
              <a:t>The key is to add zeroes to the bigger number to avoid confusions: 10.000 – 0.063. Now they have the same length and it is easier to do the subtraction.</a:t>
            </a:r>
          </a:p>
          <a:p>
            <a:pPr lvl="3" eaLnBrk="1" hangingPunct="1"/>
            <a:r>
              <a:rPr lang="en-US" sz="1600" b="1" smtClean="0">
                <a:solidFill>
                  <a:schemeClr val="tx2"/>
                </a:solidFill>
                <a:latin typeface="Calibri" pitchFamily="34" charset="0"/>
              </a:rPr>
              <a:t>Multiplication: ignore decimal point until the end. Multiply as if numbers were whole. Then, count the number of digits to the right of the decimals in both numbers and apply it to the product.</a:t>
            </a:r>
          </a:p>
          <a:p>
            <a:pPr lvl="3" eaLnBrk="1" hangingPunct="1"/>
            <a:r>
              <a:rPr lang="en-US" sz="1600" b="1" smtClean="0">
                <a:solidFill>
                  <a:schemeClr val="tx2"/>
                </a:solidFill>
                <a:latin typeface="Calibri" pitchFamily="34" charset="0"/>
              </a:rPr>
              <a:t>Example: </a:t>
            </a:r>
            <a:r>
              <a:rPr lang="en-US" sz="1600" smtClean="0">
                <a:solidFill>
                  <a:schemeClr val="tx2"/>
                </a:solidFill>
                <a:latin typeface="Calibri" pitchFamily="34" charset="0"/>
              </a:rPr>
              <a:t>1.4 . 0.02 </a:t>
            </a:r>
            <a:r>
              <a:rPr lang="en-US" sz="1600" smtClean="0">
                <a:solidFill>
                  <a:schemeClr val="tx2"/>
                </a:solidFill>
                <a:latin typeface="Calibri" pitchFamily="34" charset="0"/>
                <a:sym typeface="Wingdings" pitchFamily="2" charset="2"/>
              </a:rPr>
              <a:t> 14 x 2 = 28, and we had 1 decimal on 1.4 and 2 decimals on 0.02, so number is 0.028</a:t>
            </a:r>
          </a:p>
          <a:p>
            <a:pPr lvl="3" eaLnBrk="1" hangingPunct="1"/>
            <a:r>
              <a:rPr lang="en-US" sz="1600" b="1" smtClean="0">
                <a:solidFill>
                  <a:schemeClr val="tx2"/>
                </a:solidFill>
                <a:latin typeface="Calibri" pitchFamily="34" charset="0"/>
                <a:sym typeface="Wingdings" pitchFamily="2" charset="2"/>
              </a:rPr>
              <a:t>The same rules apply for division.</a:t>
            </a:r>
          </a:p>
          <a:p>
            <a:pPr lvl="2" eaLnBrk="1" hangingPunct="1"/>
            <a:endParaRPr lang="en-US" sz="800" b="1" smtClean="0">
              <a:solidFill>
                <a:schemeClr val="tx2"/>
              </a:solidFill>
              <a:latin typeface="Calibri" pitchFamily="34" charset="0"/>
            </a:endParaRPr>
          </a:p>
          <a:p>
            <a:pPr lvl="2" eaLnBrk="1" hangingPunct="1"/>
            <a:r>
              <a:rPr lang="en-US" sz="2000" b="1" smtClean="0">
                <a:solidFill>
                  <a:schemeClr val="tx2"/>
                </a:solidFill>
                <a:latin typeface="Calibri" pitchFamily="34" charset="0"/>
              </a:rPr>
              <a:t>Decimals on Powers and roots</a:t>
            </a:r>
          </a:p>
          <a:p>
            <a:pPr lvl="3" eaLnBrk="1" hangingPunct="1"/>
            <a:r>
              <a:rPr lang="en-US" sz="1600" smtClean="0">
                <a:solidFill>
                  <a:schemeClr val="tx2"/>
                </a:solidFill>
                <a:latin typeface="Calibri" pitchFamily="34" charset="0"/>
              </a:rPr>
              <a:t>Always use the integer. If necessary, convert the decimal into powers of ten.</a:t>
            </a:r>
          </a:p>
          <a:p>
            <a:pPr lvl="3" eaLnBrk="1" hangingPunct="1"/>
            <a:r>
              <a:rPr lang="en-US" sz="1600" smtClean="0">
                <a:solidFill>
                  <a:schemeClr val="tx2"/>
                </a:solidFill>
                <a:latin typeface="Calibri" pitchFamily="34" charset="0"/>
              </a:rPr>
              <a:t>Example: (0.5)³ </a:t>
            </a:r>
            <a:r>
              <a:rPr lang="en-US" sz="1600" smtClean="0">
                <a:solidFill>
                  <a:schemeClr val="tx2"/>
                </a:solidFill>
                <a:latin typeface="Calibri" pitchFamily="34" charset="0"/>
                <a:sym typeface="Wingdings" pitchFamily="2" charset="2"/>
              </a:rPr>
              <a:t> 0.5 = 5.10</a:t>
            </a:r>
            <a:r>
              <a:rPr lang="en-US" sz="1600" baseline="30000" smtClean="0">
                <a:solidFill>
                  <a:schemeClr val="tx2"/>
                </a:solidFill>
                <a:latin typeface="Calibri" pitchFamily="34" charset="0"/>
                <a:sym typeface="Wingdings" pitchFamily="2" charset="2"/>
              </a:rPr>
              <a:t>-</a:t>
            </a:r>
            <a:r>
              <a:rPr lang="en-US" sz="1600" smtClean="0">
                <a:solidFill>
                  <a:schemeClr val="tx2"/>
                </a:solidFill>
                <a:latin typeface="Calibri" pitchFamily="34" charset="0"/>
                <a:sym typeface="Wingdings" pitchFamily="2" charset="2"/>
              </a:rPr>
              <a:t>¹  5³.10</a:t>
            </a:r>
            <a:r>
              <a:rPr lang="en-US" sz="1600" baseline="30000" smtClean="0">
                <a:solidFill>
                  <a:schemeClr val="tx2"/>
                </a:solidFill>
                <a:latin typeface="Calibri" pitchFamily="34" charset="0"/>
                <a:sym typeface="Wingdings" pitchFamily="2" charset="2"/>
              </a:rPr>
              <a:t>-3</a:t>
            </a:r>
            <a:r>
              <a:rPr lang="en-US" sz="1600" smtClean="0">
                <a:solidFill>
                  <a:schemeClr val="tx2"/>
                </a:solidFill>
                <a:latin typeface="Calibri" pitchFamily="34" charset="0"/>
                <a:sym typeface="Wingdings" pitchFamily="2" charset="2"/>
              </a:rPr>
              <a:t>. = 125 . 10</a:t>
            </a:r>
            <a:r>
              <a:rPr lang="en-US" sz="1600" baseline="30000" smtClean="0">
                <a:solidFill>
                  <a:schemeClr val="tx2"/>
                </a:solidFill>
                <a:latin typeface="Calibri" pitchFamily="34" charset="0"/>
                <a:sym typeface="Wingdings" pitchFamily="2" charset="2"/>
              </a:rPr>
              <a:t>-3</a:t>
            </a:r>
            <a:r>
              <a:rPr lang="en-US" sz="1600" smtClean="0">
                <a:solidFill>
                  <a:schemeClr val="tx2"/>
                </a:solidFill>
                <a:latin typeface="Calibri" pitchFamily="34" charset="0"/>
                <a:sym typeface="Wingdings" pitchFamily="2" charset="2"/>
              </a:rPr>
              <a:t> = 0.125</a:t>
            </a:r>
            <a:endParaRPr lang="en-US" sz="1600"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FDPs – Decimals and Fractions</a:t>
            </a:r>
          </a:p>
        </p:txBody>
      </p:sp>
      <p:sp>
        <p:nvSpPr>
          <p:cNvPr id="105475"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Decimals on Powers and roots</a:t>
            </a:r>
          </a:p>
          <a:p>
            <a:pPr lvl="3" eaLnBrk="1" hangingPunct="1"/>
            <a:r>
              <a:rPr lang="en-US" sz="1600" smtClean="0">
                <a:solidFill>
                  <a:schemeClr val="tx2"/>
                </a:solidFill>
                <a:latin typeface="Calibri" pitchFamily="34" charset="0"/>
              </a:rPr>
              <a:t>Always use the integer. If necessary, convert the decimal into powers of ten.</a:t>
            </a:r>
          </a:p>
          <a:p>
            <a:pPr lvl="3" eaLnBrk="1" hangingPunct="1"/>
            <a:r>
              <a:rPr lang="en-US" sz="1600" smtClean="0">
                <a:solidFill>
                  <a:schemeClr val="tx2"/>
                </a:solidFill>
                <a:latin typeface="Calibri" pitchFamily="34" charset="0"/>
              </a:rPr>
              <a:t>Example 2: ³√0.000027 = (27 . 10</a:t>
            </a:r>
            <a:r>
              <a:rPr lang="en-US" sz="1600" baseline="30000" smtClean="0">
                <a:solidFill>
                  <a:schemeClr val="tx2"/>
                </a:solidFill>
                <a:latin typeface="Calibri" pitchFamily="34" charset="0"/>
              </a:rPr>
              <a:t>-6</a:t>
            </a:r>
            <a:r>
              <a:rPr lang="en-US" sz="1600" smtClean="0">
                <a:solidFill>
                  <a:schemeClr val="tx2"/>
                </a:solidFill>
                <a:latin typeface="Calibri" pitchFamily="34" charset="0"/>
              </a:rPr>
              <a:t>) </a:t>
            </a:r>
            <a:r>
              <a:rPr lang="en-US" sz="1600" baseline="30000" smtClean="0">
                <a:solidFill>
                  <a:schemeClr val="tx2"/>
                </a:solidFill>
                <a:latin typeface="Calibri" pitchFamily="34" charset="0"/>
              </a:rPr>
              <a:t>1/3</a:t>
            </a:r>
            <a:r>
              <a:rPr lang="en-US" sz="1600" smtClean="0">
                <a:solidFill>
                  <a:schemeClr val="tx2"/>
                </a:solidFill>
                <a:latin typeface="Calibri" pitchFamily="34" charset="0"/>
              </a:rPr>
              <a:t> = 27</a:t>
            </a:r>
            <a:r>
              <a:rPr lang="en-US" sz="1600" baseline="30000" smtClean="0">
                <a:solidFill>
                  <a:schemeClr val="tx2"/>
                </a:solidFill>
                <a:latin typeface="Calibri" pitchFamily="34" charset="0"/>
              </a:rPr>
              <a:t> 1/3 </a:t>
            </a:r>
            <a:r>
              <a:rPr lang="en-US" sz="1600" smtClean="0">
                <a:solidFill>
                  <a:schemeClr val="tx2"/>
                </a:solidFill>
                <a:latin typeface="Calibri" pitchFamily="34" charset="0"/>
              </a:rPr>
              <a:t>. (10</a:t>
            </a:r>
            <a:r>
              <a:rPr lang="en-US" sz="1600" baseline="30000" smtClean="0">
                <a:solidFill>
                  <a:schemeClr val="tx2"/>
                </a:solidFill>
                <a:latin typeface="Calibri" pitchFamily="34" charset="0"/>
              </a:rPr>
              <a:t>-6</a:t>
            </a:r>
            <a:r>
              <a:rPr lang="en-US" sz="1600" smtClean="0">
                <a:solidFill>
                  <a:schemeClr val="tx2"/>
                </a:solidFill>
                <a:latin typeface="Calibri" pitchFamily="34" charset="0"/>
              </a:rPr>
              <a:t>) </a:t>
            </a:r>
            <a:r>
              <a:rPr lang="en-US" sz="1600" baseline="30000" smtClean="0">
                <a:solidFill>
                  <a:schemeClr val="tx2"/>
                </a:solidFill>
                <a:latin typeface="Calibri" pitchFamily="34" charset="0"/>
              </a:rPr>
              <a:t>1/3 </a:t>
            </a:r>
            <a:r>
              <a:rPr lang="en-US" sz="1600" smtClean="0">
                <a:solidFill>
                  <a:schemeClr val="tx2"/>
                </a:solidFill>
                <a:latin typeface="Calibri" pitchFamily="34" charset="0"/>
              </a:rPr>
              <a:t> = 3.10</a:t>
            </a:r>
            <a:r>
              <a:rPr lang="en-US" sz="1600" baseline="30000" smtClean="0">
                <a:solidFill>
                  <a:schemeClr val="tx2"/>
                </a:solidFill>
                <a:latin typeface="Calibri" pitchFamily="34" charset="0"/>
              </a:rPr>
              <a:t>-2</a:t>
            </a:r>
            <a:r>
              <a:rPr lang="en-US" sz="1600" smtClean="0">
                <a:solidFill>
                  <a:schemeClr val="tx2"/>
                </a:solidFill>
                <a:latin typeface="Calibri" pitchFamily="34" charset="0"/>
              </a:rPr>
              <a:t> = 0.03</a:t>
            </a:r>
          </a:p>
          <a:p>
            <a:pPr lvl="3" eaLnBrk="1" hangingPunct="1"/>
            <a:r>
              <a:rPr lang="en-US" sz="1600" b="1" smtClean="0">
                <a:solidFill>
                  <a:schemeClr val="tx2"/>
                </a:solidFill>
                <a:latin typeface="Calibri" pitchFamily="34" charset="0"/>
              </a:rPr>
              <a:t>This technique is very important and can help you answering questions that seem complicated but become very easy when we use this.</a:t>
            </a:r>
          </a:p>
          <a:p>
            <a:pPr lvl="3" eaLnBrk="1" hangingPunct="1"/>
            <a:endParaRPr lang="en-US" sz="1600" b="1" smtClean="0">
              <a:solidFill>
                <a:schemeClr val="tx2"/>
              </a:solidFill>
              <a:latin typeface="Calibri" pitchFamily="34" charset="0"/>
            </a:endParaRPr>
          </a:p>
          <a:p>
            <a:pPr lvl="3" eaLnBrk="1" hangingPunct="1"/>
            <a:r>
              <a:rPr lang="en-US" sz="1600" b="1" smtClean="0">
                <a:solidFill>
                  <a:schemeClr val="tx2"/>
                </a:solidFill>
                <a:latin typeface="Calibri" pitchFamily="34" charset="0"/>
              </a:rPr>
              <a:t>Shortcut: the number of decimal places in the result of a x-numbered decimal is x times the number of decimals of the original decimal:</a:t>
            </a:r>
          </a:p>
          <a:p>
            <a:pPr lvl="3" eaLnBrk="1" hangingPunct="1"/>
            <a:r>
              <a:rPr lang="en-US" sz="1600" b="1" smtClean="0">
                <a:solidFill>
                  <a:schemeClr val="tx2"/>
                </a:solidFill>
                <a:latin typeface="Calibri" pitchFamily="34" charset="0"/>
              </a:rPr>
              <a:t>(0.04)³ = 0.04 * 0.04 * 0.04 = 0.000064 </a:t>
            </a:r>
            <a:r>
              <a:rPr lang="en-US" sz="1600" b="1" smtClean="0">
                <a:solidFill>
                  <a:schemeClr val="tx2"/>
                </a:solidFill>
                <a:latin typeface="Calibri" pitchFamily="34" charset="0"/>
                <a:sym typeface="Wingdings" pitchFamily="2" charset="2"/>
              </a:rPr>
              <a:t> 2 decimals powered to 3 yield 6 decimals.</a:t>
            </a:r>
          </a:p>
          <a:p>
            <a:pPr lvl="3" eaLnBrk="1" hangingPunct="1"/>
            <a:r>
              <a:rPr lang="en-US" sz="1600" b="1" smtClean="0">
                <a:solidFill>
                  <a:schemeClr val="tx2"/>
                </a:solidFill>
                <a:latin typeface="Calibri" pitchFamily="34" charset="0"/>
              </a:rPr>
              <a:t>³√0.000000008 = 0.002. A number with 9 decimals cube-rooted yields a number with 3 decimals.</a:t>
            </a:r>
          </a:p>
          <a:p>
            <a:pPr lvl="2" eaLnBrk="1" hangingPunct="1"/>
            <a:r>
              <a:rPr lang="en-US" b="1" smtClean="0">
                <a:solidFill>
                  <a:schemeClr val="tx2"/>
                </a:solidFill>
                <a:latin typeface="Calibri" pitchFamily="34" charset="0"/>
              </a:rPr>
              <a:t>Fractions</a:t>
            </a:r>
          </a:p>
          <a:p>
            <a:pPr lvl="3" eaLnBrk="1" hangingPunct="1"/>
            <a:r>
              <a:rPr lang="en-US" sz="1600" b="1" smtClean="0">
                <a:solidFill>
                  <a:schemeClr val="tx2"/>
                </a:solidFill>
                <a:latin typeface="Calibri" pitchFamily="34" charset="0"/>
              </a:rPr>
              <a:t>If you add the same number to both the numerator and denominator of a fraction, the fraction gets closer to 1, regardless of its original value. </a:t>
            </a:r>
            <a:r>
              <a:rPr lang="en-US" sz="1600" b="1" u="sng" smtClean="0">
                <a:solidFill>
                  <a:schemeClr val="tx2"/>
                </a:solidFill>
                <a:latin typeface="Calibri" pitchFamily="34" charset="0"/>
              </a:rPr>
              <a:t>This means a proper fraction will increase its value, while an improper fraction will decrease</a:t>
            </a:r>
            <a:r>
              <a:rPr lang="en-US" sz="1600" b="1" smtClean="0">
                <a:solidFill>
                  <a:schemeClr val="tx2"/>
                </a:solidFill>
                <a:latin typeface="Calibri" pitchFamily="34" charset="0"/>
              </a:rPr>
              <a:t>. This rule is very important to denominate which fraction is bigger, as you can add numbers to compare. 3/2 &gt; 4/3 &gt; 13/12 &gt; 1,013/1,012</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FDPs – Decimals and Fractions</a:t>
            </a:r>
          </a:p>
        </p:txBody>
      </p:sp>
      <p:sp>
        <p:nvSpPr>
          <p:cNvPr id="106499" name="Rectangle 3"/>
          <p:cNvSpPr>
            <a:spLocks noGrp="1" noChangeArrowheads="1"/>
          </p:cNvSpPr>
          <p:nvPr>
            <p:ph type="body" idx="1"/>
          </p:nvPr>
        </p:nvSpPr>
        <p:spPr>
          <a:xfrm>
            <a:off x="152400" y="1143000"/>
            <a:ext cx="8305800" cy="5257800"/>
          </a:xfrm>
        </p:spPr>
        <p:txBody>
          <a:bodyPr/>
          <a:lstStyle/>
          <a:p>
            <a:pPr lvl="2" eaLnBrk="1" hangingPunct="1"/>
            <a:r>
              <a:rPr lang="en-US" b="1" smtClean="0">
                <a:solidFill>
                  <a:schemeClr val="tx2"/>
                </a:solidFill>
                <a:latin typeface="Calibri" pitchFamily="34" charset="0"/>
              </a:rPr>
              <a:t>Fractions</a:t>
            </a:r>
          </a:p>
          <a:p>
            <a:pPr lvl="3" eaLnBrk="1" hangingPunct="1"/>
            <a:r>
              <a:rPr lang="en-US" sz="1600" b="1" smtClean="0">
                <a:solidFill>
                  <a:schemeClr val="tx2"/>
                </a:solidFill>
                <a:latin typeface="Calibri" pitchFamily="34" charset="0"/>
              </a:rPr>
              <a:t>To divide fractions, use the reciprocal and then multiply.  If you see double decker fractions (1/2/3/4), this is the same as 1/2 * 4/3 = 2/3</a:t>
            </a:r>
          </a:p>
          <a:p>
            <a:pPr lvl="3" eaLnBrk="1" hangingPunct="1"/>
            <a:r>
              <a:rPr lang="en-US" sz="1600" b="1" smtClean="0">
                <a:solidFill>
                  <a:schemeClr val="tx2"/>
                </a:solidFill>
                <a:latin typeface="Calibri" pitchFamily="34" charset="0"/>
              </a:rPr>
              <a:t>To compare fractions, cross-multiply and then compare the numerators. The numerator’s fraction is bigger for the bigger fraction.</a:t>
            </a:r>
          </a:p>
          <a:p>
            <a:pPr lvl="3" eaLnBrk="1" hangingPunct="1"/>
            <a:r>
              <a:rPr lang="en-US" sz="1600" b="1" smtClean="0">
                <a:solidFill>
                  <a:schemeClr val="tx2"/>
                </a:solidFill>
                <a:latin typeface="Calibri" pitchFamily="34" charset="0"/>
              </a:rPr>
              <a:t>Example: 7/9 or 4/5? 7.5 = 35, 9/4 = 36. 36 is bigger, so the fraction 4/5 is bigger.</a:t>
            </a:r>
          </a:p>
          <a:p>
            <a:pPr lvl="3" eaLnBrk="1" hangingPunct="1"/>
            <a:r>
              <a:rPr lang="en-US" sz="1600" b="1" smtClean="0">
                <a:solidFill>
                  <a:schemeClr val="tx2"/>
                </a:solidFill>
                <a:latin typeface="Calibri" pitchFamily="34" charset="0"/>
              </a:rPr>
              <a:t>Take care when simplifying fractions. The denominator may never be splitted.</a:t>
            </a:r>
          </a:p>
          <a:p>
            <a:pPr lvl="3" eaLnBrk="1" hangingPunct="1"/>
            <a:r>
              <a:rPr lang="en-US" sz="1600" b="1" smtClean="0">
                <a:solidFill>
                  <a:schemeClr val="tx2"/>
                </a:solidFill>
                <a:latin typeface="Calibri" pitchFamily="34" charset="0"/>
              </a:rPr>
              <a:t>Example: (5x – 2y) / (x – y) cannot be simplified further</a:t>
            </a:r>
          </a:p>
          <a:p>
            <a:pPr lvl="3" eaLnBrk="1" hangingPunct="1"/>
            <a:r>
              <a:rPr lang="en-US" sz="1600" b="1" smtClean="0">
                <a:solidFill>
                  <a:schemeClr val="tx2"/>
                </a:solidFill>
                <a:latin typeface="Calibri" pitchFamily="34" charset="0"/>
              </a:rPr>
              <a:t>(6x – 15y) / 10 = 6x/10 – 15y/10 = 3x/5 – 3y/2</a:t>
            </a:r>
          </a:p>
          <a:p>
            <a:pPr lvl="2" eaLnBrk="1" hangingPunct="1"/>
            <a:r>
              <a:rPr lang="en-US" sz="2000" b="1" smtClean="0">
                <a:solidFill>
                  <a:schemeClr val="tx2"/>
                </a:solidFill>
                <a:latin typeface="Calibri" pitchFamily="34" charset="0"/>
              </a:rPr>
              <a:t>Percents</a:t>
            </a:r>
          </a:p>
          <a:p>
            <a:pPr lvl="3" eaLnBrk="1" hangingPunct="1"/>
            <a:r>
              <a:rPr lang="en-US" sz="1600" b="1" smtClean="0">
                <a:solidFill>
                  <a:schemeClr val="tx2"/>
                </a:solidFill>
                <a:latin typeface="Calibri" pitchFamily="34" charset="0"/>
              </a:rPr>
              <a:t>Take care with the difference between “what is 30% of 80?”, “75% of what number is 21?” and “90 is what percent of 40?”</a:t>
            </a:r>
          </a:p>
          <a:p>
            <a:pPr lvl="3" eaLnBrk="1" hangingPunct="1"/>
            <a:r>
              <a:rPr lang="en-US" sz="1600" smtClean="0">
                <a:solidFill>
                  <a:schemeClr val="tx2"/>
                </a:solidFill>
                <a:latin typeface="Calibri" pitchFamily="34" charset="0"/>
              </a:rPr>
              <a:t>30% of 80?</a:t>
            </a:r>
            <a:r>
              <a:rPr lang="en-US" sz="1600" b="1" smtClean="0">
                <a:solidFill>
                  <a:schemeClr val="tx2"/>
                </a:solidFill>
                <a:latin typeface="Calibri" pitchFamily="34" charset="0"/>
              </a:rPr>
              <a:t> = x/80 = 30/100, x = 24</a:t>
            </a:r>
          </a:p>
          <a:p>
            <a:pPr lvl="3" eaLnBrk="1" hangingPunct="1"/>
            <a:r>
              <a:rPr lang="en-US" sz="1600" smtClean="0">
                <a:solidFill>
                  <a:schemeClr val="tx2"/>
                </a:solidFill>
                <a:latin typeface="Calibri" pitchFamily="34" charset="0"/>
              </a:rPr>
              <a:t>75% of what number is 21?</a:t>
            </a:r>
            <a:r>
              <a:rPr lang="en-US" sz="1600" b="1" smtClean="0">
                <a:solidFill>
                  <a:schemeClr val="tx2"/>
                </a:solidFill>
                <a:latin typeface="Calibri" pitchFamily="34" charset="0"/>
              </a:rPr>
              <a:t> 21/x = 75/100 = 3x = 84, x = 28</a:t>
            </a:r>
          </a:p>
          <a:p>
            <a:pPr lvl="3" eaLnBrk="1" hangingPunct="1"/>
            <a:r>
              <a:rPr lang="en-US" sz="1600" smtClean="0">
                <a:solidFill>
                  <a:schemeClr val="tx2"/>
                </a:solidFill>
                <a:latin typeface="Calibri" pitchFamily="34" charset="0"/>
              </a:rPr>
              <a:t>90 is what percent of 40? </a:t>
            </a:r>
            <a:r>
              <a:rPr lang="en-US" sz="1600" b="1" smtClean="0">
                <a:solidFill>
                  <a:schemeClr val="tx2"/>
                </a:solidFill>
                <a:latin typeface="Calibri" pitchFamily="34" charset="0"/>
              </a:rPr>
              <a:t>90/40 = x/100, x = 225</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FDPs – Percents</a:t>
            </a:r>
          </a:p>
        </p:txBody>
      </p:sp>
      <p:sp>
        <p:nvSpPr>
          <p:cNvPr id="107523"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Percent increase and decrease</a:t>
            </a:r>
          </a:p>
          <a:p>
            <a:pPr lvl="3" eaLnBrk="1" hangingPunct="1"/>
            <a:r>
              <a:rPr lang="en-US" sz="1600" smtClean="0">
                <a:solidFill>
                  <a:schemeClr val="tx2"/>
                </a:solidFill>
                <a:latin typeface="Calibri" pitchFamily="34" charset="0"/>
              </a:rPr>
              <a:t>If a quantity is increased by x percent, then the new quantity is (100 + x)% of the original. Thus, to find a 15% increase, multiply by 1.15</a:t>
            </a:r>
          </a:p>
          <a:p>
            <a:pPr lvl="3" eaLnBrk="1" hangingPunct="1"/>
            <a:r>
              <a:rPr lang="en-US" sz="1600" smtClean="0">
                <a:solidFill>
                  <a:schemeClr val="tx2"/>
                </a:solidFill>
                <a:latin typeface="Calibri" pitchFamily="34" charset="0"/>
              </a:rPr>
              <a:t>If a quantity is decreased by x percent, then the new quantity is (100 – x)% of the original. To find a 15% decrease, multiply by 0.85</a:t>
            </a:r>
          </a:p>
          <a:p>
            <a:pPr lvl="3" eaLnBrk="1" hangingPunct="1"/>
            <a:r>
              <a:rPr lang="en-US" sz="1600" b="1" smtClean="0">
                <a:solidFill>
                  <a:schemeClr val="tx2"/>
                </a:solidFill>
                <a:latin typeface="Calibri" pitchFamily="34" charset="0"/>
              </a:rPr>
              <a:t>Original +/- change = NEW</a:t>
            </a:r>
          </a:p>
          <a:p>
            <a:pPr lvl="3" eaLnBrk="1" hangingPunct="1"/>
            <a:r>
              <a:rPr lang="en-US" sz="1600" b="1" smtClean="0">
                <a:solidFill>
                  <a:schemeClr val="tx2"/>
                </a:solidFill>
                <a:latin typeface="Calibri" pitchFamily="34" charset="0"/>
              </a:rPr>
              <a:t>Data Sufficiency:</a:t>
            </a:r>
          </a:p>
          <a:p>
            <a:pPr lvl="3" eaLnBrk="1" hangingPunct="1"/>
            <a:r>
              <a:rPr lang="en-US" sz="1600" b="1" smtClean="0">
                <a:solidFill>
                  <a:schemeClr val="tx2"/>
                </a:solidFill>
                <a:latin typeface="Calibri" pitchFamily="34" charset="0"/>
              </a:rPr>
              <a:t>By what percent did the price of the book increase?</a:t>
            </a:r>
          </a:p>
          <a:p>
            <a:pPr lvl="3" eaLnBrk="1" hangingPunct="1"/>
            <a:r>
              <a:rPr lang="en-US" sz="1600" b="1" smtClean="0">
                <a:solidFill>
                  <a:schemeClr val="tx2"/>
                </a:solidFill>
                <a:latin typeface="Calibri" pitchFamily="34" charset="0"/>
              </a:rPr>
              <a:t>(1) The ratio original to new is 4:5</a:t>
            </a:r>
          </a:p>
          <a:p>
            <a:pPr lvl="3" eaLnBrk="1" hangingPunct="1"/>
            <a:r>
              <a:rPr lang="en-US" sz="1600" b="1" smtClean="0">
                <a:solidFill>
                  <a:schemeClr val="tx2"/>
                </a:solidFill>
                <a:latin typeface="Calibri" pitchFamily="34" charset="0"/>
              </a:rPr>
              <a:t>(2) the ratio change to new is 1:5</a:t>
            </a:r>
          </a:p>
          <a:p>
            <a:pPr lvl="3" eaLnBrk="1" hangingPunct="1"/>
            <a:r>
              <a:rPr lang="en-US" sz="1600" b="1" smtClean="0">
                <a:solidFill>
                  <a:schemeClr val="tx2"/>
                </a:solidFill>
                <a:latin typeface="Calibri" pitchFamily="34" charset="0"/>
              </a:rPr>
              <a:t>Both are sufficient, as this is the only information needed.</a:t>
            </a:r>
          </a:p>
          <a:p>
            <a:pPr lvl="2" eaLnBrk="1" hangingPunct="1"/>
            <a:r>
              <a:rPr lang="en-US" sz="2000" b="1" smtClean="0">
                <a:solidFill>
                  <a:schemeClr val="tx2"/>
                </a:solidFill>
                <a:latin typeface="Calibri" pitchFamily="34" charset="0"/>
              </a:rPr>
              <a:t>Successive percents</a:t>
            </a:r>
          </a:p>
          <a:p>
            <a:pPr lvl="3" eaLnBrk="1" hangingPunct="1"/>
            <a:r>
              <a:rPr lang="en-US" sz="1600" b="1" smtClean="0">
                <a:solidFill>
                  <a:schemeClr val="tx2"/>
                </a:solidFill>
                <a:latin typeface="Calibri" pitchFamily="34" charset="0"/>
              </a:rPr>
              <a:t>Those are very common on GMAT. A price which is increased by x% and then decreased by y%, for example, is the same as </a:t>
            </a:r>
            <a:r>
              <a:rPr lang="en-US" sz="1600" b="1" u="sng" smtClean="0">
                <a:solidFill>
                  <a:schemeClr val="tx2"/>
                </a:solidFill>
                <a:latin typeface="Calibri" pitchFamily="34" charset="0"/>
              </a:rPr>
              <a:t>ORIGINAL . (1 + x%) . (1 – y%)</a:t>
            </a:r>
          </a:p>
          <a:p>
            <a:pPr lvl="2" eaLnBrk="1" hangingPunct="1"/>
            <a:r>
              <a:rPr lang="en-US" sz="2000" b="1" smtClean="0">
                <a:solidFill>
                  <a:schemeClr val="tx2"/>
                </a:solidFill>
                <a:latin typeface="Calibri" pitchFamily="34" charset="0"/>
              </a:rPr>
              <a:t>Chemical mixtures</a:t>
            </a:r>
          </a:p>
          <a:p>
            <a:pPr lvl="3" eaLnBrk="1" hangingPunct="1"/>
            <a:r>
              <a:rPr lang="en-US" sz="1600" b="1" smtClean="0">
                <a:solidFill>
                  <a:schemeClr val="tx2"/>
                </a:solidFill>
                <a:latin typeface="Calibri" pitchFamily="34" charset="0"/>
              </a:rPr>
              <a:t>A 500 mL solution is 20% alcohol. If 100mL of water is added, what is the new concentration of alcohol?</a:t>
            </a:r>
          </a:p>
          <a:p>
            <a:pPr lvl="3" eaLnBrk="1" hangingPunct="1"/>
            <a:r>
              <a:rPr lang="en-US" sz="1600" b="1" smtClean="0">
                <a:solidFill>
                  <a:schemeClr val="tx2"/>
                </a:solidFill>
                <a:latin typeface="Calibri" pitchFamily="34" charset="0"/>
              </a:rPr>
              <a:t>The original ratio 1:5 will become 1:6, so the concentration is 1/6 or 16,67%</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FDPs – Percents</a:t>
            </a:r>
          </a:p>
        </p:txBody>
      </p:sp>
      <p:sp>
        <p:nvSpPr>
          <p:cNvPr id="108547"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FDPs – Mixed</a:t>
            </a:r>
          </a:p>
          <a:p>
            <a:pPr lvl="3" eaLnBrk="1" hangingPunct="1"/>
            <a:r>
              <a:rPr lang="en-US" sz="1600" smtClean="0">
                <a:solidFill>
                  <a:schemeClr val="tx2"/>
                </a:solidFill>
                <a:latin typeface="Calibri" pitchFamily="34" charset="0"/>
              </a:rPr>
              <a:t>You will be often required to work with decimals, percents and fractions by the same time</a:t>
            </a:r>
            <a:r>
              <a:rPr lang="en-US" sz="1600" b="1" smtClean="0">
                <a:solidFill>
                  <a:schemeClr val="tx2"/>
                </a:solidFill>
                <a:latin typeface="Calibri" pitchFamily="34" charset="0"/>
              </a:rPr>
              <a:t>. You have to be able to switch between them and understand the main advantages. </a:t>
            </a:r>
            <a:r>
              <a:rPr lang="en-US" sz="1600" b="1" u="sng" smtClean="0">
                <a:solidFill>
                  <a:schemeClr val="tx2"/>
                </a:solidFill>
                <a:latin typeface="Calibri" pitchFamily="34" charset="0"/>
              </a:rPr>
              <a:t>Fractions are good for calculations as we can cancel factors. Decimals are good for comparing sizes and for addition/subtraction.</a:t>
            </a:r>
          </a:p>
          <a:p>
            <a:pPr lvl="2" eaLnBrk="1" hangingPunct="1"/>
            <a:r>
              <a:rPr lang="en-US" sz="2000" b="1" smtClean="0">
                <a:solidFill>
                  <a:schemeClr val="tx2"/>
                </a:solidFill>
                <a:latin typeface="Calibri" pitchFamily="34" charset="0"/>
              </a:rPr>
              <a:t>FDPS and word translations</a:t>
            </a:r>
          </a:p>
          <a:p>
            <a:pPr lvl="3" eaLnBrk="1" hangingPunct="1"/>
            <a:r>
              <a:rPr lang="en-US" sz="1600" b="1" smtClean="0">
                <a:solidFill>
                  <a:schemeClr val="tx2"/>
                </a:solidFill>
                <a:latin typeface="Calibri" pitchFamily="34" charset="0"/>
              </a:rPr>
              <a:t>You must remember the most common:</a:t>
            </a:r>
          </a:p>
          <a:p>
            <a:pPr lvl="3" eaLnBrk="1" hangingPunct="1"/>
            <a:r>
              <a:rPr lang="en-US" sz="1600" b="1" smtClean="0">
                <a:solidFill>
                  <a:schemeClr val="tx2"/>
                </a:solidFill>
                <a:latin typeface="Calibri" pitchFamily="34" charset="0"/>
              </a:rPr>
              <a:t>X percent = X/100</a:t>
            </a:r>
          </a:p>
          <a:p>
            <a:pPr lvl="3" eaLnBrk="1" hangingPunct="1"/>
            <a:r>
              <a:rPr lang="en-US" sz="1600" b="1" smtClean="0">
                <a:solidFill>
                  <a:schemeClr val="tx2"/>
                </a:solidFill>
                <a:latin typeface="Calibri" pitchFamily="34" charset="0"/>
              </a:rPr>
              <a:t>Y is X percent of Z = Y = XZ/100 or Y/Z = X/100</a:t>
            </a:r>
          </a:p>
          <a:p>
            <a:pPr lvl="3" eaLnBrk="1" hangingPunct="1"/>
            <a:r>
              <a:rPr lang="en-US" sz="1600" b="1" smtClean="0">
                <a:solidFill>
                  <a:schemeClr val="tx2"/>
                </a:solidFill>
                <a:latin typeface="Calibri" pitchFamily="34" charset="0"/>
              </a:rPr>
              <a:t>G is 30% less than F </a:t>
            </a:r>
            <a:r>
              <a:rPr lang="en-US" sz="1600" b="1" smtClean="0">
                <a:solidFill>
                  <a:schemeClr val="tx2"/>
                </a:solidFill>
                <a:latin typeface="Calibri" pitchFamily="34" charset="0"/>
                <a:sym typeface="Wingdings" pitchFamily="2" charset="2"/>
              </a:rPr>
              <a:t> G = 0.7F</a:t>
            </a:r>
          </a:p>
          <a:p>
            <a:pPr lvl="2" eaLnBrk="1" hangingPunct="1"/>
            <a:r>
              <a:rPr lang="en-US" sz="2000" b="1" smtClean="0">
                <a:solidFill>
                  <a:schemeClr val="tx2"/>
                </a:solidFill>
                <a:latin typeface="Calibri" pitchFamily="34" charset="0"/>
              </a:rPr>
              <a:t>FDPs – Advanced</a:t>
            </a:r>
          </a:p>
          <a:p>
            <a:pPr lvl="3" eaLnBrk="1" hangingPunct="1"/>
            <a:r>
              <a:rPr lang="en-US" sz="1600" b="1" smtClean="0">
                <a:solidFill>
                  <a:schemeClr val="tx2"/>
                </a:solidFill>
                <a:latin typeface="Calibri" pitchFamily="34" charset="0"/>
              </a:rPr>
              <a:t>Terminating decimals only have 2’s and 5’s as prime factors in their denominators.</a:t>
            </a:r>
          </a:p>
          <a:p>
            <a:pPr lvl="3" eaLnBrk="1" hangingPunct="1"/>
            <a:r>
              <a:rPr lang="en-US" sz="1600" b="1" smtClean="0">
                <a:solidFill>
                  <a:schemeClr val="tx2"/>
                </a:solidFill>
                <a:latin typeface="Calibri" pitchFamily="34" charset="0"/>
              </a:rPr>
              <a:t>If the denominator has a power of 10 minus 1 (9, 99), you will have repeating decimals</a:t>
            </a:r>
          </a:p>
          <a:p>
            <a:pPr lvl="2" eaLnBrk="1" hangingPunct="1"/>
            <a:r>
              <a:rPr lang="en-US" sz="2000" b="1" smtClean="0">
                <a:solidFill>
                  <a:schemeClr val="tx2"/>
                </a:solidFill>
                <a:latin typeface="Calibri" pitchFamily="34" charset="0"/>
              </a:rPr>
              <a:t>Unknown digit problems</a:t>
            </a:r>
          </a:p>
          <a:p>
            <a:pPr lvl="3" eaLnBrk="1" hangingPunct="1"/>
            <a:r>
              <a:rPr lang="en-US" sz="1600" b="1" smtClean="0">
                <a:solidFill>
                  <a:schemeClr val="tx2"/>
                </a:solidFill>
                <a:latin typeface="Calibri" pitchFamily="34" charset="0"/>
              </a:rPr>
              <a:t>Those problems are tough, so use the following technique step by step:</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FDPs – Percents</a:t>
            </a:r>
          </a:p>
        </p:txBody>
      </p:sp>
      <p:sp>
        <p:nvSpPr>
          <p:cNvPr id="109571"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Unknown digit problems</a:t>
            </a:r>
          </a:p>
          <a:p>
            <a:pPr lvl="3" eaLnBrk="1" hangingPunct="1"/>
            <a:r>
              <a:rPr lang="en-US" sz="1600" b="1" smtClean="0">
                <a:solidFill>
                  <a:schemeClr val="tx2"/>
                </a:solidFill>
                <a:latin typeface="Calibri" pitchFamily="34" charset="0"/>
              </a:rPr>
              <a:t>(1) Look at the answer choices first, to limit your search</a:t>
            </a:r>
          </a:p>
          <a:p>
            <a:pPr lvl="3" eaLnBrk="1" hangingPunct="1"/>
            <a:r>
              <a:rPr lang="en-US" sz="1600" b="1" smtClean="0">
                <a:solidFill>
                  <a:schemeClr val="tx2"/>
                </a:solidFill>
                <a:latin typeface="Calibri" pitchFamily="34" charset="0"/>
              </a:rPr>
              <a:t>(2) use other given constraints to rule out additional possibilities</a:t>
            </a:r>
          </a:p>
          <a:p>
            <a:pPr lvl="3" eaLnBrk="1" hangingPunct="1"/>
            <a:r>
              <a:rPr lang="en-US" sz="1600" b="1" smtClean="0">
                <a:solidFill>
                  <a:schemeClr val="tx2"/>
                </a:solidFill>
                <a:latin typeface="Calibri" pitchFamily="34" charset="0"/>
              </a:rPr>
              <a:t>(3) Focus on the units digit in the product or sum.</a:t>
            </a:r>
          </a:p>
          <a:p>
            <a:pPr lvl="3" eaLnBrk="1" hangingPunct="1"/>
            <a:r>
              <a:rPr lang="en-US" sz="1600" b="1" smtClean="0">
                <a:solidFill>
                  <a:schemeClr val="tx2"/>
                </a:solidFill>
                <a:latin typeface="Calibri" pitchFamily="34" charset="0"/>
              </a:rPr>
              <a:t>(4) Test the remaining choices</a:t>
            </a:r>
          </a:p>
          <a:p>
            <a:pPr lvl="3" eaLnBrk="1" hangingPunct="1"/>
            <a:r>
              <a:rPr lang="en-US" sz="1600" b="1" smtClean="0">
                <a:solidFill>
                  <a:schemeClr val="tx2"/>
                </a:solidFill>
                <a:latin typeface="Calibri" pitchFamily="34" charset="0"/>
              </a:rPr>
              <a:t>Example: AB x CA = DEBC. In this multiplication, each letter stands for a different non-zero digit, and A.B &lt; 10; What is AB?</a:t>
            </a:r>
          </a:p>
          <a:p>
            <a:pPr lvl="3" eaLnBrk="1" hangingPunct="1"/>
            <a:r>
              <a:rPr lang="en-US" sz="1600" b="1" smtClean="0">
                <a:solidFill>
                  <a:schemeClr val="tx2"/>
                </a:solidFill>
                <a:latin typeface="Calibri" pitchFamily="34" charset="0"/>
              </a:rPr>
              <a:t>(A) 23    (B) 24     (C)  25     (D) 32       (E) 42</a:t>
            </a:r>
          </a:p>
          <a:p>
            <a:pPr lvl="3" eaLnBrk="1" hangingPunct="1"/>
            <a:r>
              <a:rPr lang="en-US" sz="1600" b="1" smtClean="0">
                <a:solidFill>
                  <a:schemeClr val="tx2"/>
                </a:solidFill>
                <a:latin typeface="Calibri" pitchFamily="34" charset="0"/>
              </a:rPr>
              <a:t>We can rule out choice C, as 2.5 = 10. Testing the others will result on E being the correct alternative.</a:t>
            </a:r>
          </a:p>
          <a:p>
            <a:pPr lvl="2" eaLnBrk="1" hangingPunct="1"/>
            <a:r>
              <a:rPr lang="en-US" sz="2000" b="1" smtClean="0">
                <a:solidFill>
                  <a:schemeClr val="tx2"/>
                </a:solidFill>
                <a:latin typeface="Calibri" pitchFamily="34" charset="0"/>
              </a:rPr>
              <a:t>Fractions and Exponents and Roots</a:t>
            </a:r>
          </a:p>
          <a:p>
            <a:pPr lvl="3" eaLnBrk="1" hangingPunct="1"/>
            <a:r>
              <a:rPr lang="en-US" sz="1600" b="1" u="sng" smtClean="0">
                <a:solidFill>
                  <a:schemeClr val="tx2"/>
                </a:solidFill>
                <a:latin typeface="Calibri" pitchFamily="34" charset="0"/>
              </a:rPr>
              <a:t>Proper fractions that are positive (0&lt;x&lt;1) will always yield an smaller number when raised to a power. Negative improper fractions when raised to an odd exponent will also yield a smaller number. All other fractions when raised to a power will yield a bigger number!</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FDPs – Percents</a:t>
            </a:r>
          </a:p>
        </p:txBody>
      </p:sp>
      <p:sp>
        <p:nvSpPr>
          <p:cNvPr id="110595"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Percents and weighted averages</a:t>
            </a:r>
          </a:p>
          <a:p>
            <a:pPr lvl="3" eaLnBrk="1" hangingPunct="1"/>
            <a:r>
              <a:rPr lang="en-US" sz="1600" smtClean="0">
                <a:solidFill>
                  <a:schemeClr val="tx2"/>
                </a:solidFill>
                <a:latin typeface="Calibri" pitchFamily="34" charset="0"/>
              </a:rPr>
              <a:t>Cereal K is 10% sugar and Cereal B is 2% sugar. What should be the ratio of them to produce a 4% sugar cereal?</a:t>
            </a:r>
          </a:p>
          <a:p>
            <a:pPr lvl="3" eaLnBrk="1" hangingPunct="1"/>
            <a:r>
              <a:rPr lang="en-US" sz="1600" b="1" smtClean="0">
                <a:solidFill>
                  <a:schemeClr val="tx2"/>
                </a:solidFill>
                <a:latin typeface="Calibri" pitchFamily="34" charset="0"/>
              </a:rPr>
              <a:t>Technique: Pick a smart number for one of the quantities and call the other quantity x. For example, picking 100 grams for Cereal K:</a:t>
            </a:r>
          </a:p>
          <a:p>
            <a:pPr lvl="3" eaLnBrk="1" hangingPunct="1"/>
            <a:r>
              <a:rPr lang="en-US" sz="1600" b="1" smtClean="0">
                <a:solidFill>
                  <a:schemeClr val="tx2"/>
                </a:solidFill>
                <a:latin typeface="Calibri" pitchFamily="34" charset="0"/>
              </a:rPr>
              <a:t>100*0.1 + 0.02*x = 0.04(100 + x) </a:t>
            </a:r>
            <a:r>
              <a:rPr lang="en-US" sz="1600" b="1" smtClean="0">
                <a:solidFill>
                  <a:schemeClr val="tx2"/>
                </a:solidFill>
                <a:latin typeface="Calibri" pitchFamily="34" charset="0"/>
                <a:sym typeface="Wingdings" pitchFamily="2" charset="2"/>
              </a:rPr>
              <a:t> </a:t>
            </a:r>
            <a:r>
              <a:rPr lang="en-US" sz="1600" b="1" smtClean="0">
                <a:solidFill>
                  <a:schemeClr val="tx2"/>
                </a:solidFill>
                <a:latin typeface="Calibri" pitchFamily="34" charset="0"/>
              </a:rPr>
              <a:t>10 + 0.02x = 4 + 0.04x</a:t>
            </a:r>
          </a:p>
          <a:p>
            <a:pPr lvl="3" eaLnBrk="1" hangingPunct="1"/>
            <a:r>
              <a:rPr lang="en-US" sz="1600" b="1" smtClean="0">
                <a:solidFill>
                  <a:schemeClr val="tx2"/>
                </a:solidFill>
                <a:latin typeface="Calibri" pitchFamily="34" charset="0"/>
              </a:rPr>
              <a:t>0.02x = 6   </a:t>
            </a:r>
            <a:r>
              <a:rPr lang="en-US" sz="1600" b="1" smtClean="0">
                <a:solidFill>
                  <a:schemeClr val="tx2"/>
                </a:solidFill>
                <a:latin typeface="Calibri" pitchFamily="34" charset="0"/>
                <a:sym typeface="Wingdings" pitchFamily="2" charset="2"/>
              </a:rPr>
              <a:t> x = 300</a:t>
            </a:r>
          </a:p>
          <a:p>
            <a:pPr lvl="3" eaLnBrk="1" hangingPunct="1"/>
            <a:r>
              <a:rPr lang="en-US" sz="1600" b="1" smtClean="0">
                <a:solidFill>
                  <a:schemeClr val="tx2"/>
                </a:solidFill>
                <a:latin typeface="Calibri" pitchFamily="34" charset="0"/>
                <a:sym typeface="Wingdings" pitchFamily="2" charset="2"/>
              </a:rPr>
              <a:t>So, the ratio is 3 parts of Cereal B to each part of Cereal K, or 1:3</a:t>
            </a:r>
          </a:p>
          <a:p>
            <a:pPr lvl="2" eaLnBrk="1" hangingPunct="1"/>
            <a:r>
              <a:rPr lang="en-US" sz="2000" b="1" smtClean="0">
                <a:solidFill>
                  <a:schemeClr val="tx2"/>
                </a:solidFill>
                <a:latin typeface="Calibri" pitchFamily="34" charset="0"/>
              </a:rPr>
              <a:t>Percent Change and Weighted Averages</a:t>
            </a:r>
          </a:p>
          <a:p>
            <a:pPr lvl="3" eaLnBrk="1" hangingPunct="1"/>
            <a:r>
              <a:rPr lang="en-US" sz="1600" smtClean="0">
                <a:solidFill>
                  <a:schemeClr val="tx2"/>
                </a:solidFill>
                <a:latin typeface="Calibri" pitchFamily="34" charset="0"/>
              </a:rPr>
              <a:t>The revenue from pen sales was up 5%, but the revenue from pencil sales declined 13%. If the overall revenue was down 1%, what was the ratio of pen and pencil revenues?</a:t>
            </a:r>
          </a:p>
          <a:p>
            <a:pPr lvl="3" eaLnBrk="1" hangingPunct="1"/>
            <a:r>
              <a:rPr lang="en-US" sz="1600" smtClean="0">
                <a:solidFill>
                  <a:schemeClr val="tx2"/>
                </a:solidFill>
                <a:latin typeface="Calibri" pitchFamily="34" charset="0"/>
              </a:rPr>
              <a:t>105 + 0.87x = 0.99(100 + x) </a:t>
            </a:r>
            <a:r>
              <a:rPr lang="en-US" sz="1600" smtClean="0">
                <a:solidFill>
                  <a:schemeClr val="tx2"/>
                </a:solidFill>
                <a:latin typeface="Calibri" pitchFamily="34" charset="0"/>
                <a:sym typeface="Wingdings" pitchFamily="2" charset="2"/>
              </a:rPr>
              <a:t> 6 = 0.12x  x = 50</a:t>
            </a:r>
          </a:p>
          <a:p>
            <a:pPr lvl="3" eaLnBrk="1" hangingPunct="1"/>
            <a:r>
              <a:rPr lang="en-US" sz="1600" smtClean="0">
                <a:solidFill>
                  <a:schemeClr val="tx2"/>
                </a:solidFill>
                <a:latin typeface="Calibri" pitchFamily="34" charset="0"/>
                <a:sym typeface="Wingdings" pitchFamily="2" charset="2"/>
              </a:rPr>
              <a:t>So, the ratio is 2:1</a:t>
            </a:r>
          </a:p>
          <a:p>
            <a:pPr lvl="3" eaLnBrk="1" hangingPunct="1"/>
            <a:r>
              <a:rPr lang="en-US" sz="1600" b="1" smtClean="0">
                <a:solidFill>
                  <a:schemeClr val="tx2"/>
                </a:solidFill>
                <a:latin typeface="Calibri" pitchFamily="34" charset="0"/>
                <a:sym typeface="Wingdings" pitchFamily="2" charset="2"/>
              </a:rPr>
              <a:t>Advanced question: A store sold 300 hammers and 12,000 nails on year 0 and 375 hammers and 18,000 nails on year 1. By approximately what percent did the ratio of hammers sold to nails sold decrease?</a:t>
            </a:r>
          </a:p>
          <a:p>
            <a:pPr lvl="3" eaLnBrk="1" hangingPunct="1"/>
            <a:r>
              <a:rPr lang="en-US" sz="1600" b="1" smtClean="0">
                <a:solidFill>
                  <a:schemeClr val="tx2"/>
                </a:solidFill>
                <a:latin typeface="Calibri" pitchFamily="34" charset="0"/>
                <a:sym typeface="Wingdings" pitchFamily="2" charset="2"/>
              </a:rPr>
              <a:t>The ratio was 1/40 and now is 1/48. This may look like a </a:t>
            </a:r>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a:xfrm>
            <a:off x="0" y="0"/>
            <a:ext cx="9144000" cy="838200"/>
          </a:xfrm>
          <a:solidFill>
            <a:srgbClr val="000066"/>
          </a:solidFill>
        </p:spPr>
        <p:txBody>
          <a:bodyPr/>
          <a:lstStyle/>
          <a:p>
            <a:pPr eaLnBrk="1" hangingPunct="1"/>
            <a:r>
              <a:rPr lang="en-US" sz="2400" smtClean="0">
                <a:solidFill>
                  <a:schemeClr val="bg1"/>
                </a:solidFill>
                <a:latin typeface="Calibri" pitchFamily="34" charset="0"/>
              </a:rPr>
              <a:t>Quantitative Review</a:t>
            </a:r>
            <a:br>
              <a:rPr lang="en-US" sz="2400" smtClean="0">
                <a:solidFill>
                  <a:schemeClr val="bg1"/>
                </a:solidFill>
                <a:latin typeface="Calibri" pitchFamily="34" charset="0"/>
              </a:rPr>
            </a:br>
            <a:r>
              <a:rPr lang="en-US" sz="2400" smtClean="0">
                <a:solidFill>
                  <a:schemeClr val="bg1"/>
                </a:solidFill>
                <a:latin typeface="Calibri" pitchFamily="34" charset="0"/>
              </a:rPr>
              <a:t>FDPs – Percents</a:t>
            </a:r>
          </a:p>
        </p:txBody>
      </p:sp>
      <p:sp>
        <p:nvSpPr>
          <p:cNvPr id="111619" name="Rectangle 3"/>
          <p:cNvSpPr>
            <a:spLocks noGrp="1" noChangeArrowheads="1"/>
          </p:cNvSpPr>
          <p:nvPr>
            <p:ph type="body" idx="1"/>
          </p:nvPr>
        </p:nvSpPr>
        <p:spPr>
          <a:xfrm>
            <a:off x="152400" y="1143000"/>
            <a:ext cx="8305800" cy="5257800"/>
          </a:xfrm>
        </p:spPr>
        <p:txBody>
          <a:bodyPr/>
          <a:lstStyle/>
          <a:p>
            <a:pPr lvl="2" eaLnBrk="1" hangingPunct="1"/>
            <a:r>
              <a:rPr lang="en-US" sz="2000" b="1" smtClean="0">
                <a:solidFill>
                  <a:schemeClr val="tx2"/>
                </a:solidFill>
                <a:latin typeface="Calibri" pitchFamily="34" charset="0"/>
              </a:rPr>
              <a:t>Percent Change and Weighted Averages</a:t>
            </a:r>
          </a:p>
          <a:p>
            <a:pPr lvl="3" eaLnBrk="1" hangingPunct="1"/>
            <a:r>
              <a:rPr lang="en-US" sz="1600" b="1" smtClean="0">
                <a:solidFill>
                  <a:schemeClr val="tx2"/>
                </a:solidFill>
                <a:latin typeface="Calibri" pitchFamily="34" charset="0"/>
                <a:sym typeface="Wingdings" pitchFamily="2" charset="2"/>
              </a:rPr>
              <a:t>The ratio was 1/40 and now is 1/48. This may look like a 20% decrease but it is not! Take care!!</a:t>
            </a:r>
          </a:p>
          <a:p>
            <a:pPr lvl="3" eaLnBrk="1" hangingPunct="1"/>
            <a:r>
              <a:rPr lang="en-US" sz="1600" b="1" smtClean="0">
                <a:solidFill>
                  <a:schemeClr val="tx2"/>
                </a:solidFill>
                <a:latin typeface="Calibri" pitchFamily="34" charset="0"/>
                <a:sym typeface="Wingdings" pitchFamily="2" charset="2"/>
              </a:rPr>
              <a:t>1/40 * 48 = 48/40 = 6/5</a:t>
            </a:r>
          </a:p>
          <a:p>
            <a:pPr lvl="3" eaLnBrk="1" hangingPunct="1"/>
            <a:r>
              <a:rPr lang="en-US" sz="1600" b="1" smtClean="0">
                <a:solidFill>
                  <a:schemeClr val="tx2"/>
                </a:solidFill>
                <a:latin typeface="Calibri" pitchFamily="34" charset="0"/>
                <a:sym typeface="Wingdings" pitchFamily="2" charset="2"/>
              </a:rPr>
              <a:t>1/48 * 48 = 5/5</a:t>
            </a:r>
          </a:p>
          <a:p>
            <a:pPr lvl="3" eaLnBrk="1" hangingPunct="1"/>
            <a:r>
              <a:rPr lang="en-US" sz="1600" b="1" smtClean="0">
                <a:solidFill>
                  <a:schemeClr val="tx2"/>
                </a:solidFill>
                <a:latin typeface="Calibri" pitchFamily="34" charset="0"/>
                <a:sym typeface="Wingdings" pitchFamily="2" charset="2"/>
              </a:rPr>
              <a:t>Therefore, the decrease was from 6 to 5, or 1/6 (16.7%)</a:t>
            </a:r>
          </a:p>
          <a:p>
            <a:pPr lvl="3" eaLnBrk="1" hangingPunct="1"/>
            <a:r>
              <a:rPr lang="en-US" sz="1600" b="1" smtClean="0">
                <a:solidFill>
                  <a:schemeClr val="tx2"/>
                </a:solidFill>
                <a:latin typeface="Calibri" pitchFamily="34" charset="0"/>
                <a:sym typeface="Wingdings" pitchFamily="2" charset="2"/>
              </a:rPr>
              <a:t>Alternative method:</a:t>
            </a:r>
          </a:p>
          <a:p>
            <a:pPr lvl="3" eaLnBrk="1" hangingPunct="1"/>
            <a:r>
              <a:rPr lang="en-US" sz="1600" b="1" smtClean="0">
                <a:solidFill>
                  <a:schemeClr val="tx2"/>
                </a:solidFill>
                <a:latin typeface="Calibri" pitchFamily="34" charset="0"/>
                <a:sym typeface="Wingdings" pitchFamily="2" charset="2"/>
              </a:rPr>
              <a:t>375/18,000/300/12,000 = 375/18,000 * 12,000/300  375/18 . 12/300</a:t>
            </a:r>
          </a:p>
          <a:p>
            <a:pPr lvl="3" eaLnBrk="1" hangingPunct="1"/>
            <a:r>
              <a:rPr lang="en-US" sz="1600" b="1" smtClean="0">
                <a:solidFill>
                  <a:schemeClr val="tx2"/>
                </a:solidFill>
                <a:latin typeface="Calibri" pitchFamily="34" charset="0"/>
                <a:sym typeface="Wingdings" pitchFamily="2" charset="2"/>
              </a:rPr>
              <a:t>750/900 = 5/6. So, if NEW/ORIGINAL = 5/6, the decrease was 1/6.</a:t>
            </a:r>
          </a:p>
          <a:p>
            <a:pPr lvl="2" eaLnBrk="1" hangingPunct="1"/>
            <a:r>
              <a:rPr lang="en-US" sz="2000" b="1" smtClean="0">
                <a:solidFill>
                  <a:schemeClr val="tx2"/>
                </a:solidFill>
                <a:latin typeface="Calibri" pitchFamily="34" charset="0"/>
                <a:sym typeface="Wingdings" pitchFamily="2" charset="2"/>
              </a:rPr>
              <a:t>Estimating decimal equivalents</a:t>
            </a:r>
          </a:p>
          <a:p>
            <a:pPr lvl="3" eaLnBrk="1" hangingPunct="1"/>
            <a:r>
              <a:rPr lang="en-US" sz="1600" b="1" smtClean="0">
                <a:solidFill>
                  <a:schemeClr val="tx2"/>
                </a:solidFill>
                <a:latin typeface="Calibri" pitchFamily="34" charset="0"/>
                <a:sym typeface="Wingdings" pitchFamily="2" charset="2"/>
              </a:rPr>
              <a:t>Example: Estimate 9/52</a:t>
            </a:r>
          </a:p>
          <a:p>
            <a:pPr lvl="3" eaLnBrk="1" hangingPunct="1"/>
            <a:r>
              <a:rPr lang="en-US" sz="1600" b="1" smtClean="0">
                <a:solidFill>
                  <a:schemeClr val="tx2"/>
                </a:solidFill>
                <a:latin typeface="Calibri" pitchFamily="34" charset="0"/>
                <a:sym typeface="Wingdings" pitchFamily="2" charset="2"/>
              </a:rPr>
              <a:t>(1) 9/52 ≠ 9/50 = 18/100 = 0.18 (high estimate)</a:t>
            </a:r>
          </a:p>
          <a:p>
            <a:pPr lvl="3" eaLnBrk="1" hangingPunct="1"/>
            <a:r>
              <a:rPr lang="en-US" sz="1600" b="1" smtClean="0">
                <a:solidFill>
                  <a:schemeClr val="tx2"/>
                </a:solidFill>
                <a:latin typeface="Calibri" pitchFamily="34" charset="0"/>
                <a:sym typeface="Wingdings" pitchFamily="2" charset="2"/>
              </a:rPr>
              <a:t>(2) 9/52 ≠ 9/54 = 1/6 = 0.167 (low estimate)</a:t>
            </a:r>
          </a:p>
          <a:p>
            <a:pPr lvl="3" eaLnBrk="1" hangingPunct="1"/>
            <a:r>
              <a:rPr lang="en-US" sz="1600" b="1" smtClean="0">
                <a:solidFill>
                  <a:schemeClr val="tx2"/>
                </a:solidFill>
                <a:latin typeface="Calibri" pitchFamily="34" charset="0"/>
                <a:sym typeface="Wingdings" pitchFamily="2" charset="2"/>
              </a:rPr>
              <a:t>Now, we know that 9/52 is very close to the middle point of 0.167 and 0.18, which is approximately 0.173</a:t>
            </a: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u="sng"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1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a:p>
            <a:pPr lvl="3" eaLnBrk="1" hangingPunct="1"/>
            <a:endParaRPr lang="en-US" sz="600" b="1" smtClean="0">
              <a:solidFill>
                <a:schemeClr val="tx2"/>
              </a:solidFill>
              <a:latin typeface="Calibri"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sign padrão">
  <a:themeElements>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sign padrão">
      <a:majorFont>
        <a:latin typeface="Arial"/>
        <a:ea typeface=""/>
        <a:cs typeface="Arial"/>
      </a:majorFont>
      <a:minorFont>
        <a:latin typeface="Arial"/>
        <a:ea typeface=""/>
        <a:cs typeface="Arial"/>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sign padrã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sign padrã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sign padrã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sign padrã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sign padrã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sign padrã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sign padrã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sign padrã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sign padrã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sign padrã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sign padrã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2386</TotalTime>
  <Words>16572</Words>
  <Application>Microsoft Office PowerPoint</Application>
  <PresentationFormat>On-screen Show (4:3)</PresentationFormat>
  <Paragraphs>2549</Paragraphs>
  <Slides>108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108</vt:i4>
      </vt:variant>
    </vt:vector>
  </HeadingPairs>
  <TitlesOfParts>
    <vt:vector size="112" baseType="lpstr">
      <vt:lpstr>Arial</vt:lpstr>
      <vt:lpstr>Calibri</vt:lpstr>
      <vt:lpstr>Wingdings</vt:lpstr>
      <vt:lpstr>Design padrão</vt:lpstr>
      <vt:lpstr>Quantitative Review Geometry - Polygons</vt:lpstr>
      <vt:lpstr>Quantitative Review  Geometry - Polygons</vt:lpstr>
      <vt:lpstr>Quantitative Review  Geometry - Polygons</vt:lpstr>
      <vt:lpstr>Quantitative Review  Geometry - Polygons</vt:lpstr>
      <vt:lpstr>Quantitative Review  Geometry - Polygons</vt:lpstr>
      <vt:lpstr>Quantitative Review  Geometry - Polygons</vt:lpstr>
      <vt:lpstr>Quantitative Review  Geometry – Triangles &amp; Diagonals</vt:lpstr>
      <vt:lpstr>Quantitative Review  Geometry – Triangles &amp; Diagonals</vt:lpstr>
      <vt:lpstr>Quantitative Review  Geometry – Triangles &amp; Diagonals</vt:lpstr>
      <vt:lpstr>Quantitative Review  Geometry – Triangles &amp; Diagonals</vt:lpstr>
      <vt:lpstr>Quantitative Review  Geometry – Triangles &amp; Diagonals</vt:lpstr>
      <vt:lpstr>Quantitative Review  Geometry – Triangles &amp; Diagonals</vt:lpstr>
      <vt:lpstr>Quantitative Review  Geometry – Circles and Cylinders</vt:lpstr>
      <vt:lpstr>Quantitative Review  Geometry – Circles and Cylinders</vt:lpstr>
      <vt:lpstr>Quantitative Review  Geometry – Circles and Cylinders</vt:lpstr>
      <vt:lpstr>Quantitative Review  Geometry – Circles and Cylinders</vt:lpstr>
      <vt:lpstr>Quantitative Review  Geometry – Circles and Cylinders</vt:lpstr>
      <vt:lpstr>Quantitative Review  Geometry – Lines and Angles</vt:lpstr>
      <vt:lpstr>Quantitative Review  Geometry – Lines and Angles</vt:lpstr>
      <vt:lpstr>Quantitative Review  Geometry – Lines and Angles</vt:lpstr>
      <vt:lpstr>Quantitative Review  Geometry – Coordinate Plan</vt:lpstr>
      <vt:lpstr>Quantitative Review  Geometry – Coordinate Plan</vt:lpstr>
      <vt:lpstr>Quantitative Review  Geometry – Coordinate Plan</vt:lpstr>
      <vt:lpstr>Quantitative Review  Geometry – Coordinate Plan</vt:lpstr>
      <vt:lpstr>Quantitative Review  Geometry – Coordinate Plan</vt:lpstr>
      <vt:lpstr>Quantitative Review  Geometry – Coordinate Plan</vt:lpstr>
      <vt:lpstr>Quantitative Review  Geometry – Coordinate Plan</vt:lpstr>
      <vt:lpstr>Quantitative Review  Geometry – Coordinate Plan</vt:lpstr>
      <vt:lpstr>Quantitative Review Algebra – Basic Equations</vt:lpstr>
      <vt:lpstr>Quantitative Review Algebra – Basic Equations</vt:lpstr>
      <vt:lpstr>Quantitative Review Algebra – Absolute Value Equations</vt:lpstr>
      <vt:lpstr>Quantitative Review Algebra – Exponential Equations</vt:lpstr>
      <vt:lpstr>Quantitative Review Algebra – Exponential Equations / Quadratics</vt:lpstr>
      <vt:lpstr>Quantitative Review Algebra – Quadratics / Factoring</vt:lpstr>
      <vt:lpstr>Quantitative Review Algebra – Factoring / Distributing</vt:lpstr>
      <vt:lpstr>Quantitative Review Algebra – Factoring / Distributing / Formulas</vt:lpstr>
      <vt:lpstr>Quantitative Review Algebra – Formulas</vt:lpstr>
      <vt:lpstr>Quantitative Review Algebra – Formulas</vt:lpstr>
      <vt:lpstr>Quantitative Review Algebra – Functions</vt:lpstr>
      <vt:lpstr>Quantitative Review Algebra – Functions / Inequalities</vt:lpstr>
      <vt:lpstr>Quantitative Review Algebra – Inequalities</vt:lpstr>
      <vt:lpstr>Quantitative Review Algebra – Inequalities</vt:lpstr>
      <vt:lpstr>Quantitative Review Algebra – Inequalities</vt:lpstr>
      <vt:lpstr>Quantitative Review Algebra – Inequalities</vt:lpstr>
      <vt:lpstr>Quantitative Review Algebra – Inequalities</vt:lpstr>
      <vt:lpstr>Quantitative Review Algebra – Inequalities</vt:lpstr>
      <vt:lpstr>Quantitative Review Algebra – VICs</vt:lpstr>
      <vt:lpstr>Quantitative Review Algebra – VICs</vt:lpstr>
      <vt:lpstr>Quantitative Review Algebra – Advanced Equations</vt:lpstr>
      <vt:lpstr>Quantitative Review Algebra – Advanced Equations</vt:lpstr>
      <vt:lpstr>Quantitative Review Algebra – Formulas and Functions Advanced</vt:lpstr>
      <vt:lpstr>Quantitative Review Algebra – Formulas and Functions Advanced</vt:lpstr>
      <vt:lpstr>Quantitative Review Algebra – Inequalities Advanced</vt:lpstr>
      <vt:lpstr>Quantitative Review Algebra – Inequalities Advanced</vt:lpstr>
      <vt:lpstr>Quantitative Review Word Translations</vt:lpstr>
      <vt:lpstr>Quantitative Review Word Translations</vt:lpstr>
      <vt:lpstr>Quantitative Review Word Translations – Rates &amp; Work</vt:lpstr>
      <vt:lpstr>Quantitative Review Word Translations – Rates &amp; Work</vt:lpstr>
      <vt:lpstr>Quantitative Review Word Translations – Rates &amp; Work</vt:lpstr>
      <vt:lpstr>Quantitative Review Word Translations – Rates &amp; Work and Ratios</vt:lpstr>
      <vt:lpstr>Quantitative Review Word Translations – Rates and Work Advanced</vt:lpstr>
      <vt:lpstr>Quantitative Review Word Translations – Rates and Work Advanced</vt:lpstr>
      <vt:lpstr>Quantitative Review Word Translations - Ratios</vt:lpstr>
      <vt:lpstr>Quantitative Review Word Translations – Ratios and Combinatorics</vt:lpstr>
      <vt:lpstr>Quantitative Review Word Translations – Ratios and Combinatorics</vt:lpstr>
      <vt:lpstr>Quantitative Review Word Translations – Combinatorics</vt:lpstr>
      <vt:lpstr>Quantitative Review Word Translations –Combinatorics</vt:lpstr>
      <vt:lpstr>Quantitative Review Word Translations – Probability</vt:lpstr>
      <vt:lpstr>Quantitative Review Word Translations – Probability</vt:lpstr>
      <vt:lpstr>Quantitative Review Word Translations – Probability and Statistics</vt:lpstr>
      <vt:lpstr>Quantitative Review Word Translations – Statistics</vt:lpstr>
      <vt:lpstr>Quantitative Review Word Translations – Overlapping Sets</vt:lpstr>
      <vt:lpstr>Quantitative Review Word Translations – Overlapping Sets</vt:lpstr>
      <vt:lpstr>Quantitative Review Word Translations – Overlapping Sets</vt:lpstr>
      <vt:lpstr>Quantitative Review Word Translations – Overlapping Sets</vt:lpstr>
      <vt:lpstr>Quantitative Review Word Translations – Minor problem types</vt:lpstr>
      <vt:lpstr>Quantitative Review Word Translations – Comb / Prop / Stats Advanced</vt:lpstr>
      <vt:lpstr>Quantitative Review Word Translations – Comb / Prop / Stats Advanced</vt:lpstr>
      <vt:lpstr>Quantitative Review Word Translations – Comb / Prop / Stats Advanced</vt:lpstr>
      <vt:lpstr>Quantitative Review Number Properties – Divisibility and primes</vt:lpstr>
      <vt:lpstr>Quantitative Review Number Properties – Divisibility and primes</vt:lpstr>
      <vt:lpstr>Quantitative Review Number Properties – Divisibility and primes</vt:lpstr>
      <vt:lpstr>Quantitative Review Number Properties – Divisibility and primes</vt:lpstr>
      <vt:lpstr>Quantitative Review Number Properties – Divisibility and primes</vt:lpstr>
      <vt:lpstr>Quantitative Review Number Properties – Divisibility and primes</vt:lpstr>
      <vt:lpstr>Quantitative Review Number Properties – Divisibility and primes + POS/NEG</vt:lpstr>
      <vt:lpstr>Quantitative Review Number Properties – Positive / Negative</vt:lpstr>
      <vt:lpstr>Quantitative Review Number Properties – Consecutive Integers</vt:lpstr>
      <vt:lpstr>Quantitative Review Number Properties – Consecutive Integers And Exponents</vt:lpstr>
      <vt:lpstr>Quantitative Review Number Properties – Exponents</vt:lpstr>
      <vt:lpstr>Quantitative Review Number Properties – Exponents</vt:lpstr>
      <vt:lpstr>Quantitative Review Number Properties – Exponents</vt:lpstr>
      <vt:lpstr>Quantitative Review Number Properties – Divisibility &amp; Primes advanced</vt:lpstr>
      <vt:lpstr>Quantitative Review Number Properties – Divisibility &amp; Primes advanced</vt:lpstr>
      <vt:lpstr>Quantitative Review Number Properties – Divisibility &amp; Primes advanced</vt:lpstr>
      <vt:lpstr>Quantitative Review Number Properties – Divisibility &amp; Primes advanced</vt:lpstr>
      <vt:lpstr>Quantitative Review Number Properties – Divisibility &amp; Primes advanced</vt:lpstr>
      <vt:lpstr>Quantitative Review Number Properties – Odd/Even, Pos/Neg Advanced</vt:lpstr>
      <vt:lpstr>Quantitative Review Number Properties – Odd/Even, Pos/Neg Advanced</vt:lpstr>
      <vt:lpstr>Quantitative Review Number Properties – Exponents and Roots Advanced</vt:lpstr>
      <vt:lpstr>Quantitative Review FDPs - Decimals</vt:lpstr>
      <vt:lpstr>Quantitative Review FDPs – Decimals and Fractions</vt:lpstr>
      <vt:lpstr>Quantitative Review FDPs – Decimals and Fractions</vt:lpstr>
      <vt:lpstr>Quantitative Review FDPs – Percents</vt:lpstr>
      <vt:lpstr>Quantitative Review FDPs – Percents</vt:lpstr>
      <vt:lpstr>Quantitative Review FDPs – Percents</vt:lpstr>
      <vt:lpstr>Quantitative Review FDPs – Percents</vt:lpstr>
      <vt:lpstr>Quantitative Review FDPs – Percents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Quantitative Review Geometry</dc:title>
  <dc:creator/>
  <cp:lastModifiedBy>Zahir Kachwalla</cp:lastModifiedBy>
  <cp:revision>150</cp:revision>
  <cp:lastPrinted>2011-01-21T17:51:23Z</cp:lastPrinted>
  <dcterms:created xsi:type="dcterms:W3CDTF">2010-12-17T21:16:20Z</dcterms:created>
  <dcterms:modified xsi:type="dcterms:W3CDTF">2012-02-21T09:45:41Z</dcterms:modified>
</cp:coreProperties>
</file>