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7.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8.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9.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7" r:id="rId2"/>
    <p:sldMasterId id="2147483660" r:id="rId3"/>
    <p:sldMasterId id="2147483669" r:id="rId4"/>
    <p:sldMasterId id="2147483672" r:id="rId5"/>
    <p:sldMasterId id="2147483678" r:id="rId6"/>
    <p:sldMasterId id="2147483684" r:id="rId7"/>
    <p:sldMasterId id="2147483687" r:id="rId8"/>
    <p:sldMasterId id="2147483690" r:id="rId9"/>
    <p:sldMasterId id="2147483693" r:id="rId10"/>
  </p:sldMasterIdLst>
  <p:notesMasterIdLst>
    <p:notesMasterId r:id="rId130"/>
  </p:notesMasterIdLst>
  <p:sldIdLst>
    <p:sldId id="256" r:id="rId11"/>
    <p:sldId id="301" r:id="rId12"/>
    <p:sldId id="424" r:id="rId13"/>
    <p:sldId id="333" r:id="rId14"/>
    <p:sldId id="345" r:id="rId15"/>
    <p:sldId id="460" r:id="rId16"/>
    <p:sldId id="451" r:id="rId17"/>
    <p:sldId id="383" r:id="rId18"/>
    <p:sldId id="384" r:id="rId19"/>
    <p:sldId id="385" r:id="rId20"/>
    <p:sldId id="386" r:id="rId21"/>
    <p:sldId id="464" r:id="rId22"/>
    <p:sldId id="389" r:id="rId23"/>
    <p:sldId id="409" r:id="rId24"/>
    <p:sldId id="392" r:id="rId25"/>
    <p:sldId id="408" r:id="rId26"/>
    <p:sldId id="393" r:id="rId27"/>
    <p:sldId id="394" r:id="rId28"/>
    <p:sldId id="395" r:id="rId29"/>
    <p:sldId id="396" r:id="rId30"/>
    <p:sldId id="397" r:id="rId31"/>
    <p:sldId id="398" r:id="rId32"/>
    <p:sldId id="399" r:id="rId33"/>
    <p:sldId id="400" r:id="rId34"/>
    <p:sldId id="439" r:id="rId35"/>
    <p:sldId id="401" r:id="rId36"/>
    <p:sldId id="420" r:id="rId37"/>
    <p:sldId id="402" r:id="rId38"/>
    <p:sldId id="422" r:id="rId39"/>
    <p:sldId id="423" r:id="rId40"/>
    <p:sldId id="403" r:id="rId41"/>
    <p:sldId id="404" r:id="rId42"/>
    <p:sldId id="405" r:id="rId43"/>
    <p:sldId id="406" r:id="rId44"/>
    <p:sldId id="407" r:id="rId45"/>
    <p:sldId id="440" r:id="rId46"/>
    <p:sldId id="441" r:id="rId47"/>
    <p:sldId id="442" r:id="rId48"/>
    <p:sldId id="443" r:id="rId49"/>
    <p:sldId id="444" r:id="rId50"/>
    <p:sldId id="445" r:id="rId51"/>
    <p:sldId id="446" r:id="rId52"/>
    <p:sldId id="447" r:id="rId53"/>
    <p:sldId id="448" r:id="rId54"/>
    <p:sldId id="449" r:id="rId55"/>
    <p:sldId id="455" r:id="rId56"/>
    <p:sldId id="450" r:id="rId57"/>
    <p:sldId id="452" r:id="rId58"/>
    <p:sldId id="257" r:id="rId59"/>
    <p:sldId id="259" r:id="rId60"/>
    <p:sldId id="260" r:id="rId61"/>
    <p:sldId id="267" r:id="rId62"/>
    <p:sldId id="262" r:id="rId63"/>
    <p:sldId id="276" r:id="rId64"/>
    <p:sldId id="266" r:id="rId65"/>
    <p:sldId id="275" r:id="rId66"/>
    <p:sldId id="261" r:id="rId67"/>
    <p:sldId id="277" r:id="rId68"/>
    <p:sldId id="459" r:id="rId69"/>
    <p:sldId id="463" r:id="rId70"/>
    <p:sldId id="268" r:id="rId71"/>
    <p:sldId id="269" r:id="rId72"/>
    <p:sldId id="272" r:id="rId73"/>
    <p:sldId id="288" r:id="rId74"/>
    <p:sldId id="326" r:id="rId75"/>
    <p:sldId id="327" r:id="rId76"/>
    <p:sldId id="328" r:id="rId77"/>
    <p:sldId id="287" r:id="rId78"/>
    <p:sldId id="330" r:id="rId79"/>
    <p:sldId id="338" r:id="rId80"/>
    <p:sldId id="331" r:id="rId81"/>
    <p:sldId id="332" r:id="rId82"/>
    <p:sldId id="343" r:id="rId83"/>
    <p:sldId id="344" r:id="rId84"/>
    <p:sldId id="339" r:id="rId85"/>
    <p:sldId id="340" r:id="rId86"/>
    <p:sldId id="341" r:id="rId87"/>
    <p:sldId id="342" r:id="rId88"/>
    <p:sldId id="292" r:id="rId89"/>
    <p:sldId id="411" r:id="rId90"/>
    <p:sldId id="414" r:id="rId91"/>
    <p:sldId id="412" r:id="rId92"/>
    <p:sldId id="413" r:id="rId93"/>
    <p:sldId id="454" r:id="rId94"/>
    <p:sldId id="461" r:id="rId95"/>
    <p:sldId id="381" r:id="rId96"/>
    <p:sldId id="382" r:id="rId97"/>
    <p:sldId id="294" r:id="rId98"/>
    <p:sldId id="428" r:id="rId99"/>
    <p:sldId id="429" r:id="rId100"/>
    <p:sldId id="370" r:id="rId101"/>
    <p:sldId id="430" r:id="rId102"/>
    <p:sldId id="431" r:id="rId103"/>
    <p:sldId id="434" r:id="rId104"/>
    <p:sldId id="438" r:id="rId105"/>
    <p:sldId id="456" r:id="rId106"/>
    <p:sldId id="432" r:id="rId107"/>
    <p:sldId id="433" r:id="rId108"/>
    <p:sldId id="436" r:id="rId109"/>
    <p:sldId id="462" r:id="rId110"/>
    <p:sldId id="425" r:id="rId111"/>
    <p:sldId id="427" r:id="rId112"/>
    <p:sldId id="426" r:id="rId113"/>
    <p:sldId id="364" r:id="rId114"/>
    <p:sldId id="435" r:id="rId115"/>
    <p:sldId id="457" r:id="rId116"/>
    <p:sldId id="377" r:id="rId117"/>
    <p:sldId id="378" r:id="rId118"/>
    <p:sldId id="379" r:id="rId119"/>
    <p:sldId id="416" r:id="rId120"/>
    <p:sldId id="417" r:id="rId121"/>
    <p:sldId id="418" r:id="rId122"/>
    <p:sldId id="419" r:id="rId123"/>
    <p:sldId id="421" r:id="rId124"/>
    <p:sldId id="458" r:id="rId125"/>
    <p:sldId id="453" r:id="rId126"/>
    <p:sldId id="346" r:id="rId127"/>
    <p:sldId id="415" r:id="rId128"/>
    <p:sldId id="437" r:id="rId1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D050"/>
    <a:srgbClr val="000000"/>
    <a:srgbClr val="558ED5"/>
    <a:srgbClr val="F57F09"/>
    <a:srgbClr val="B3A2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38" autoAdjust="0"/>
    <p:restoredTop sz="98224" autoAdjust="0"/>
  </p:normalViewPr>
  <p:slideViewPr>
    <p:cSldViewPr>
      <p:cViewPr varScale="1">
        <p:scale>
          <a:sx n="69" d="100"/>
          <a:sy n="69" d="100"/>
        </p:scale>
        <p:origin x="-1380" y="-90"/>
      </p:cViewPr>
      <p:guideLst>
        <p:guide orient="horz" pos="2160"/>
        <p:guide pos="2880"/>
      </p:guideLst>
    </p:cSldViewPr>
  </p:slideViewPr>
  <p:outlineViewPr>
    <p:cViewPr>
      <p:scale>
        <a:sx n="33" d="100"/>
        <a:sy n="33" d="100"/>
      </p:scale>
      <p:origin x="0" y="8416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117" Type="http://schemas.openxmlformats.org/officeDocument/2006/relationships/slide" Target="slides/slide107.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slide" Target="slides/slide74.xml"/><Relationship Id="rId89" Type="http://schemas.openxmlformats.org/officeDocument/2006/relationships/slide" Target="slides/slide79.xml"/><Relationship Id="rId112" Type="http://schemas.openxmlformats.org/officeDocument/2006/relationships/slide" Target="slides/slide102.xml"/><Relationship Id="rId133" Type="http://schemas.openxmlformats.org/officeDocument/2006/relationships/theme" Target="theme/theme1.xml"/><Relationship Id="rId16" Type="http://schemas.openxmlformats.org/officeDocument/2006/relationships/slide" Target="slides/slide6.xml"/><Relationship Id="rId107" Type="http://schemas.openxmlformats.org/officeDocument/2006/relationships/slide" Target="slides/slide97.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102" Type="http://schemas.openxmlformats.org/officeDocument/2006/relationships/slide" Target="slides/slide92.xml"/><Relationship Id="rId123" Type="http://schemas.openxmlformats.org/officeDocument/2006/relationships/slide" Target="slides/slide113.xml"/><Relationship Id="rId128" Type="http://schemas.openxmlformats.org/officeDocument/2006/relationships/slide" Target="slides/slide118.xml"/><Relationship Id="rId5" Type="http://schemas.openxmlformats.org/officeDocument/2006/relationships/slideMaster" Target="slideMasters/slideMaster5.xml"/><Relationship Id="rId90" Type="http://schemas.openxmlformats.org/officeDocument/2006/relationships/slide" Target="slides/slide80.xml"/><Relationship Id="rId95" Type="http://schemas.openxmlformats.org/officeDocument/2006/relationships/slide" Target="slides/slide85.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69" Type="http://schemas.openxmlformats.org/officeDocument/2006/relationships/slide" Target="slides/slide59.xml"/><Relationship Id="rId77" Type="http://schemas.openxmlformats.org/officeDocument/2006/relationships/slide" Target="slides/slide67.xml"/><Relationship Id="rId100" Type="http://schemas.openxmlformats.org/officeDocument/2006/relationships/slide" Target="slides/slide90.xml"/><Relationship Id="rId105" Type="http://schemas.openxmlformats.org/officeDocument/2006/relationships/slide" Target="slides/slide95.xml"/><Relationship Id="rId113" Type="http://schemas.openxmlformats.org/officeDocument/2006/relationships/slide" Target="slides/slide103.xml"/><Relationship Id="rId118" Type="http://schemas.openxmlformats.org/officeDocument/2006/relationships/slide" Target="slides/slide108.xml"/><Relationship Id="rId126" Type="http://schemas.openxmlformats.org/officeDocument/2006/relationships/slide" Target="slides/slide116.xml"/><Relationship Id="rId134"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slide" Target="slides/slide62.xml"/><Relationship Id="rId80" Type="http://schemas.openxmlformats.org/officeDocument/2006/relationships/slide" Target="slides/slide70.xml"/><Relationship Id="rId85" Type="http://schemas.openxmlformats.org/officeDocument/2006/relationships/slide" Target="slides/slide75.xml"/><Relationship Id="rId93" Type="http://schemas.openxmlformats.org/officeDocument/2006/relationships/slide" Target="slides/slide83.xml"/><Relationship Id="rId98" Type="http://schemas.openxmlformats.org/officeDocument/2006/relationships/slide" Target="slides/slide88.xml"/><Relationship Id="rId121" Type="http://schemas.openxmlformats.org/officeDocument/2006/relationships/slide" Target="slides/slide111.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103" Type="http://schemas.openxmlformats.org/officeDocument/2006/relationships/slide" Target="slides/slide93.xml"/><Relationship Id="rId108" Type="http://schemas.openxmlformats.org/officeDocument/2006/relationships/slide" Target="slides/slide98.xml"/><Relationship Id="rId116" Type="http://schemas.openxmlformats.org/officeDocument/2006/relationships/slide" Target="slides/slide106.xml"/><Relationship Id="rId124" Type="http://schemas.openxmlformats.org/officeDocument/2006/relationships/slide" Target="slides/slide114.xml"/><Relationship Id="rId129" Type="http://schemas.openxmlformats.org/officeDocument/2006/relationships/slide" Target="slides/slide119.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slide" Target="slides/slide78.xml"/><Relationship Id="rId91" Type="http://schemas.openxmlformats.org/officeDocument/2006/relationships/slide" Target="slides/slide81.xml"/><Relationship Id="rId96" Type="http://schemas.openxmlformats.org/officeDocument/2006/relationships/slide" Target="slides/slide86.xml"/><Relationship Id="rId111" Type="http://schemas.openxmlformats.org/officeDocument/2006/relationships/slide" Target="slides/slide101.xml"/><Relationship Id="rId13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6" Type="http://schemas.openxmlformats.org/officeDocument/2006/relationships/slide" Target="slides/slide96.xml"/><Relationship Id="rId114" Type="http://schemas.openxmlformats.org/officeDocument/2006/relationships/slide" Target="slides/slide104.xml"/><Relationship Id="rId119" Type="http://schemas.openxmlformats.org/officeDocument/2006/relationships/slide" Target="slides/slide109.xml"/><Relationship Id="rId127" Type="http://schemas.openxmlformats.org/officeDocument/2006/relationships/slide" Target="slides/slide11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slide" Target="slides/slide76.xml"/><Relationship Id="rId94" Type="http://schemas.openxmlformats.org/officeDocument/2006/relationships/slide" Target="slides/slide84.xml"/><Relationship Id="rId99" Type="http://schemas.openxmlformats.org/officeDocument/2006/relationships/slide" Target="slides/slide89.xml"/><Relationship Id="rId101" Type="http://schemas.openxmlformats.org/officeDocument/2006/relationships/slide" Target="slides/slide91.xml"/><Relationship Id="rId122" Type="http://schemas.openxmlformats.org/officeDocument/2006/relationships/slide" Target="slides/slide112.xml"/><Relationship Id="rId130"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109" Type="http://schemas.openxmlformats.org/officeDocument/2006/relationships/slide" Target="slides/slide9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97" Type="http://schemas.openxmlformats.org/officeDocument/2006/relationships/slide" Target="slides/slide87.xml"/><Relationship Id="rId104" Type="http://schemas.openxmlformats.org/officeDocument/2006/relationships/slide" Target="slides/slide94.xml"/><Relationship Id="rId120" Type="http://schemas.openxmlformats.org/officeDocument/2006/relationships/slide" Target="slides/slide110.xml"/><Relationship Id="rId125" Type="http://schemas.openxmlformats.org/officeDocument/2006/relationships/slide" Target="slides/slide115.xml"/><Relationship Id="rId7" Type="http://schemas.openxmlformats.org/officeDocument/2006/relationships/slideMaster" Target="slideMasters/slideMaster7.xml"/><Relationship Id="rId71" Type="http://schemas.openxmlformats.org/officeDocument/2006/relationships/slide" Target="slides/slide61.xml"/><Relationship Id="rId92" Type="http://schemas.openxmlformats.org/officeDocument/2006/relationships/slide" Target="slides/slide82.xml"/><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110" Type="http://schemas.openxmlformats.org/officeDocument/2006/relationships/slide" Target="slides/slide100.xml"/><Relationship Id="rId115" Type="http://schemas.openxmlformats.org/officeDocument/2006/relationships/slide" Target="slides/slide105.xml"/><Relationship Id="rId131" Type="http://schemas.openxmlformats.org/officeDocument/2006/relationships/presProps" Target="presProps.xml"/><Relationship Id="rId61" Type="http://schemas.openxmlformats.org/officeDocument/2006/relationships/slide" Target="slides/slide51.xml"/><Relationship Id="rId82" Type="http://schemas.openxmlformats.org/officeDocument/2006/relationships/slide" Target="slides/slide72.xml"/><Relationship Id="rId19" Type="http://schemas.openxmlformats.org/officeDocument/2006/relationships/slide" Target="slides/slide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622B13-A72E-41AA-ACFE-CB81D0BC8D7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1FA70739-9EE5-4C23-A168-33DDBF3418E5}">
      <dgm:prSet phldrT="[Text]"/>
      <dgm:spPr/>
      <dgm:t>
        <a:bodyPr/>
        <a:lstStyle/>
        <a:p>
          <a:r>
            <a:rPr lang="en-US" dirty="0" smtClean="0"/>
            <a:t>37 questions – 75 minutes  </a:t>
          </a:r>
          <a:endParaRPr lang="en-US" dirty="0"/>
        </a:p>
      </dgm:t>
    </dgm:pt>
    <dgm:pt modelId="{40559BEA-8A0A-4046-BAFF-835A318B2F89}" type="parTrans" cxnId="{596D1538-7DEB-4C25-94DA-42D8D8C600EF}">
      <dgm:prSet/>
      <dgm:spPr/>
      <dgm:t>
        <a:bodyPr/>
        <a:lstStyle/>
        <a:p>
          <a:endParaRPr lang="en-US"/>
        </a:p>
      </dgm:t>
    </dgm:pt>
    <dgm:pt modelId="{8FB38291-187F-4A83-97FB-3E9031089870}" type="sibTrans" cxnId="{596D1538-7DEB-4C25-94DA-42D8D8C600EF}">
      <dgm:prSet/>
      <dgm:spPr/>
      <dgm:t>
        <a:bodyPr/>
        <a:lstStyle/>
        <a:p>
          <a:endParaRPr lang="en-US"/>
        </a:p>
      </dgm:t>
    </dgm:pt>
    <dgm:pt modelId="{C27CB64A-10BF-4645-AE76-73267F2DB76D}">
      <dgm:prSet phldrT="[Text]"/>
      <dgm:spPr/>
      <dgm:t>
        <a:bodyPr/>
        <a:lstStyle/>
        <a:p>
          <a:r>
            <a:rPr lang="en-US" dirty="0" smtClean="0"/>
            <a:t>Data sufficiency </a:t>
          </a:r>
          <a:endParaRPr lang="en-US" dirty="0"/>
        </a:p>
      </dgm:t>
    </dgm:pt>
    <dgm:pt modelId="{9A87BD70-CCF0-4B69-A539-D769E22FBFC0}" type="parTrans" cxnId="{305E2EA8-E119-4ED8-B0C5-D05C17A2F7F2}">
      <dgm:prSet/>
      <dgm:spPr/>
      <dgm:t>
        <a:bodyPr/>
        <a:lstStyle/>
        <a:p>
          <a:endParaRPr lang="en-US"/>
        </a:p>
      </dgm:t>
    </dgm:pt>
    <dgm:pt modelId="{5C458976-57D3-47F0-9173-EB4A2BA7DB56}" type="sibTrans" cxnId="{305E2EA8-E119-4ED8-B0C5-D05C17A2F7F2}">
      <dgm:prSet/>
      <dgm:spPr/>
      <dgm:t>
        <a:bodyPr/>
        <a:lstStyle/>
        <a:p>
          <a:endParaRPr lang="en-US"/>
        </a:p>
      </dgm:t>
    </dgm:pt>
    <dgm:pt modelId="{09D4503C-7C2B-4821-B0FF-DEA9439592DE}">
      <dgm:prSet phldrT="[Text]"/>
      <dgm:spPr/>
      <dgm:t>
        <a:bodyPr/>
        <a:lstStyle/>
        <a:p>
          <a:r>
            <a:rPr lang="en-US" dirty="0" smtClean="0"/>
            <a:t>Yes </a:t>
          </a:r>
          <a:r>
            <a:rPr lang="en-US" smtClean="0"/>
            <a:t>/ No</a:t>
          </a:r>
          <a:endParaRPr lang="en-US" dirty="0"/>
        </a:p>
      </dgm:t>
    </dgm:pt>
    <dgm:pt modelId="{A7355D04-CA85-470C-AA97-81B3334DCFBE}" type="parTrans" cxnId="{5CD74EFE-CA49-42B6-908C-6541B4ED19AF}">
      <dgm:prSet/>
      <dgm:spPr/>
      <dgm:t>
        <a:bodyPr/>
        <a:lstStyle/>
        <a:p>
          <a:endParaRPr lang="en-US"/>
        </a:p>
      </dgm:t>
    </dgm:pt>
    <dgm:pt modelId="{14BBA20F-1F61-4C97-B12A-3E70DE7F75A5}" type="sibTrans" cxnId="{5CD74EFE-CA49-42B6-908C-6541B4ED19AF}">
      <dgm:prSet/>
      <dgm:spPr/>
      <dgm:t>
        <a:bodyPr/>
        <a:lstStyle/>
        <a:p>
          <a:endParaRPr lang="en-US"/>
        </a:p>
      </dgm:t>
    </dgm:pt>
    <dgm:pt modelId="{F71A7B8E-747B-458D-A310-C72BCDE78C96}">
      <dgm:prSet phldrT="[Text]"/>
      <dgm:spPr/>
      <dgm:t>
        <a:bodyPr/>
        <a:lstStyle/>
        <a:p>
          <a:r>
            <a:rPr lang="en-US" dirty="0" smtClean="0"/>
            <a:t>Value </a:t>
          </a:r>
          <a:endParaRPr lang="en-US" dirty="0"/>
        </a:p>
      </dgm:t>
    </dgm:pt>
    <dgm:pt modelId="{F85F8FB0-047E-4042-BFB9-C0E729DA655C}" type="parTrans" cxnId="{10A96723-5680-4B48-8562-692177505EE0}">
      <dgm:prSet/>
      <dgm:spPr/>
      <dgm:t>
        <a:bodyPr/>
        <a:lstStyle/>
        <a:p>
          <a:endParaRPr lang="en-US"/>
        </a:p>
      </dgm:t>
    </dgm:pt>
    <dgm:pt modelId="{DC171CAE-4531-4DFC-947D-5ED3C55A3394}" type="sibTrans" cxnId="{10A96723-5680-4B48-8562-692177505EE0}">
      <dgm:prSet/>
      <dgm:spPr/>
      <dgm:t>
        <a:bodyPr/>
        <a:lstStyle/>
        <a:p>
          <a:endParaRPr lang="en-US"/>
        </a:p>
      </dgm:t>
    </dgm:pt>
    <dgm:pt modelId="{90FF08BB-FE51-4B7E-B0F5-87E8EAB10A0E}">
      <dgm:prSet phldrT="[Text]"/>
      <dgm:spPr/>
      <dgm:t>
        <a:bodyPr/>
        <a:lstStyle/>
        <a:p>
          <a:r>
            <a:rPr lang="en-US" dirty="0" smtClean="0"/>
            <a:t>Problem solving </a:t>
          </a:r>
          <a:endParaRPr lang="en-US" dirty="0"/>
        </a:p>
      </dgm:t>
    </dgm:pt>
    <dgm:pt modelId="{E007AF1B-3B4D-4872-8172-A8DF18D1E68C}" type="parTrans" cxnId="{67FED317-86B1-4365-A920-02FF777CABB4}">
      <dgm:prSet/>
      <dgm:spPr/>
      <dgm:t>
        <a:bodyPr/>
        <a:lstStyle/>
        <a:p>
          <a:endParaRPr lang="en-US"/>
        </a:p>
      </dgm:t>
    </dgm:pt>
    <dgm:pt modelId="{22B88C93-4065-4D3C-B4D2-5AC6753F6FF4}" type="sibTrans" cxnId="{67FED317-86B1-4365-A920-02FF777CABB4}">
      <dgm:prSet/>
      <dgm:spPr/>
      <dgm:t>
        <a:bodyPr/>
        <a:lstStyle/>
        <a:p>
          <a:endParaRPr lang="en-US"/>
        </a:p>
      </dgm:t>
    </dgm:pt>
    <dgm:pt modelId="{F8B9348B-4132-432E-B09B-C761287B99DD}">
      <dgm:prSet phldrT="[Text]"/>
      <dgm:spPr/>
      <dgm:t>
        <a:bodyPr/>
        <a:lstStyle/>
        <a:p>
          <a:r>
            <a:rPr lang="en-US" dirty="0" smtClean="0"/>
            <a:t>Value </a:t>
          </a:r>
          <a:endParaRPr lang="en-US" dirty="0"/>
        </a:p>
      </dgm:t>
    </dgm:pt>
    <dgm:pt modelId="{702B16E6-3747-4920-9A7B-F2D9B0DD03DC}" type="parTrans" cxnId="{982576D2-7B66-43C7-A65A-9827E868C136}">
      <dgm:prSet/>
      <dgm:spPr/>
      <dgm:t>
        <a:bodyPr/>
        <a:lstStyle/>
        <a:p>
          <a:endParaRPr lang="en-US"/>
        </a:p>
      </dgm:t>
    </dgm:pt>
    <dgm:pt modelId="{97610D65-997E-40A4-8264-CC172C7AAC39}" type="sibTrans" cxnId="{982576D2-7B66-43C7-A65A-9827E868C136}">
      <dgm:prSet/>
      <dgm:spPr/>
      <dgm:t>
        <a:bodyPr/>
        <a:lstStyle/>
        <a:p>
          <a:endParaRPr lang="en-US"/>
        </a:p>
      </dgm:t>
    </dgm:pt>
    <dgm:pt modelId="{88AF6306-C064-40F9-A729-DD3C1FC92B36}" type="pres">
      <dgm:prSet presAssocID="{13622B13-A72E-41AA-ACFE-CB81D0BC8D73}" presName="hierChild1" presStyleCnt="0">
        <dgm:presLayoutVars>
          <dgm:chPref val="1"/>
          <dgm:dir/>
          <dgm:animOne val="branch"/>
          <dgm:animLvl val="lvl"/>
          <dgm:resizeHandles/>
        </dgm:presLayoutVars>
      </dgm:prSet>
      <dgm:spPr/>
      <dgm:t>
        <a:bodyPr/>
        <a:lstStyle/>
        <a:p>
          <a:endParaRPr lang="en-US"/>
        </a:p>
      </dgm:t>
    </dgm:pt>
    <dgm:pt modelId="{1FFED1FF-5025-4C0D-B463-CC3C795F4B90}" type="pres">
      <dgm:prSet presAssocID="{1FA70739-9EE5-4C23-A168-33DDBF3418E5}" presName="hierRoot1" presStyleCnt="0"/>
      <dgm:spPr/>
    </dgm:pt>
    <dgm:pt modelId="{C0AE1B25-5D61-4C13-9B4E-2B4AE9AC532B}" type="pres">
      <dgm:prSet presAssocID="{1FA70739-9EE5-4C23-A168-33DDBF3418E5}" presName="composite" presStyleCnt="0"/>
      <dgm:spPr/>
    </dgm:pt>
    <dgm:pt modelId="{AA67D20C-9740-4D9C-88E7-0F596C9E71DA}" type="pres">
      <dgm:prSet presAssocID="{1FA70739-9EE5-4C23-A168-33DDBF3418E5}" presName="background" presStyleLbl="node0" presStyleIdx="0" presStyleCnt="1"/>
      <dgm:spPr/>
    </dgm:pt>
    <dgm:pt modelId="{CE1056F4-D92E-4648-A849-1D27AFCC4E90}" type="pres">
      <dgm:prSet presAssocID="{1FA70739-9EE5-4C23-A168-33DDBF3418E5}" presName="text" presStyleLbl="fgAcc0" presStyleIdx="0" presStyleCnt="1">
        <dgm:presLayoutVars>
          <dgm:chPref val="3"/>
        </dgm:presLayoutVars>
      </dgm:prSet>
      <dgm:spPr/>
      <dgm:t>
        <a:bodyPr/>
        <a:lstStyle/>
        <a:p>
          <a:endParaRPr lang="en-US"/>
        </a:p>
      </dgm:t>
    </dgm:pt>
    <dgm:pt modelId="{95F8882C-1248-4E92-85C7-FC9D0A0F342C}" type="pres">
      <dgm:prSet presAssocID="{1FA70739-9EE5-4C23-A168-33DDBF3418E5}" presName="hierChild2" presStyleCnt="0"/>
      <dgm:spPr/>
    </dgm:pt>
    <dgm:pt modelId="{B556A51C-C93C-4A70-9684-A25D6B572226}" type="pres">
      <dgm:prSet presAssocID="{9A87BD70-CCF0-4B69-A539-D769E22FBFC0}" presName="Name10" presStyleLbl="parChTrans1D2" presStyleIdx="0" presStyleCnt="2"/>
      <dgm:spPr/>
      <dgm:t>
        <a:bodyPr/>
        <a:lstStyle/>
        <a:p>
          <a:endParaRPr lang="en-US"/>
        </a:p>
      </dgm:t>
    </dgm:pt>
    <dgm:pt modelId="{18B2EAB9-CE3E-40B1-8860-9DB57A8458F1}" type="pres">
      <dgm:prSet presAssocID="{C27CB64A-10BF-4645-AE76-73267F2DB76D}" presName="hierRoot2" presStyleCnt="0"/>
      <dgm:spPr/>
    </dgm:pt>
    <dgm:pt modelId="{3EB04D81-2387-4C1B-9DAB-7F5CB1622E21}" type="pres">
      <dgm:prSet presAssocID="{C27CB64A-10BF-4645-AE76-73267F2DB76D}" presName="composite2" presStyleCnt="0"/>
      <dgm:spPr/>
    </dgm:pt>
    <dgm:pt modelId="{FDD60130-7B47-4CD5-B27A-033C59113C95}" type="pres">
      <dgm:prSet presAssocID="{C27CB64A-10BF-4645-AE76-73267F2DB76D}" presName="background2" presStyleLbl="node2" presStyleIdx="0" presStyleCnt="2"/>
      <dgm:spPr/>
    </dgm:pt>
    <dgm:pt modelId="{F0919D53-A350-4655-AA7A-52AA238DA433}" type="pres">
      <dgm:prSet presAssocID="{C27CB64A-10BF-4645-AE76-73267F2DB76D}" presName="text2" presStyleLbl="fgAcc2" presStyleIdx="0" presStyleCnt="2">
        <dgm:presLayoutVars>
          <dgm:chPref val="3"/>
        </dgm:presLayoutVars>
      </dgm:prSet>
      <dgm:spPr/>
      <dgm:t>
        <a:bodyPr/>
        <a:lstStyle/>
        <a:p>
          <a:endParaRPr lang="en-US"/>
        </a:p>
      </dgm:t>
    </dgm:pt>
    <dgm:pt modelId="{C9434DB5-E48A-4741-93B0-B8CB533EE5BE}" type="pres">
      <dgm:prSet presAssocID="{C27CB64A-10BF-4645-AE76-73267F2DB76D}" presName="hierChild3" presStyleCnt="0"/>
      <dgm:spPr/>
    </dgm:pt>
    <dgm:pt modelId="{7328F883-D392-4EA5-B5DB-8ADC5E74CC6E}" type="pres">
      <dgm:prSet presAssocID="{A7355D04-CA85-470C-AA97-81B3334DCFBE}" presName="Name17" presStyleLbl="parChTrans1D3" presStyleIdx="0" presStyleCnt="3"/>
      <dgm:spPr/>
      <dgm:t>
        <a:bodyPr/>
        <a:lstStyle/>
        <a:p>
          <a:endParaRPr lang="en-US"/>
        </a:p>
      </dgm:t>
    </dgm:pt>
    <dgm:pt modelId="{4B70FAB1-9720-4889-B00E-FC4CAC292F7B}" type="pres">
      <dgm:prSet presAssocID="{09D4503C-7C2B-4821-B0FF-DEA9439592DE}" presName="hierRoot3" presStyleCnt="0"/>
      <dgm:spPr/>
    </dgm:pt>
    <dgm:pt modelId="{AA9AB2DD-C13F-48CE-9C73-C803A6DD7E94}" type="pres">
      <dgm:prSet presAssocID="{09D4503C-7C2B-4821-B0FF-DEA9439592DE}" presName="composite3" presStyleCnt="0"/>
      <dgm:spPr/>
    </dgm:pt>
    <dgm:pt modelId="{65C16C10-E43F-4A97-9847-E0DD97EE1B02}" type="pres">
      <dgm:prSet presAssocID="{09D4503C-7C2B-4821-B0FF-DEA9439592DE}" presName="background3" presStyleLbl="node3" presStyleIdx="0" presStyleCnt="3"/>
      <dgm:spPr/>
    </dgm:pt>
    <dgm:pt modelId="{4A1853A6-0BFB-45B4-9861-F1FDD8535340}" type="pres">
      <dgm:prSet presAssocID="{09D4503C-7C2B-4821-B0FF-DEA9439592DE}" presName="text3" presStyleLbl="fgAcc3" presStyleIdx="0" presStyleCnt="3">
        <dgm:presLayoutVars>
          <dgm:chPref val="3"/>
        </dgm:presLayoutVars>
      </dgm:prSet>
      <dgm:spPr/>
      <dgm:t>
        <a:bodyPr/>
        <a:lstStyle/>
        <a:p>
          <a:endParaRPr lang="en-US"/>
        </a:p>
      </dgm:t>
    </dgm:pt>
    <dgm:pt modelId="{67A5A744-C58B-420C-9D01-50BA1AACE944}" type="pres">
      <dgm:prSet presAssocID="{09D4503C-7C2B-4821-B0FF-DEA9439592DE}" presName="hierChild4" presStyleCnt="0"/>
      <dgm:spPr/>
    </dgm:pt>
    <dgm:pt modelId="{3629EC6E-800B-4EB0-B265-74FDC3905B3F}" type="pres">
      <dgm:prSet presAssocID="{F85F8FB0-047E-4042-BFB9-C0E729DA655C}" presName="Name17" presStyleLbl="parChTrans1D3" presStyleIdx="1" presStyleCnt="3"/>
      <dgm:spPr/>
      <dgm:t>
        <a:bodyPr/>
        <a:lstStyle/>
        <a:p>
          <a:endParaRPr lang="en-US"/>
        </a:p>
      </dgm:t>
    </dgm:pt>
    <dgm:pt modelId="{9A6E2909-4E20-4962-B349-D88DEBC1557B}" type="pres">
      <dgm:prSet presAssocID="{F71A7B8E-747B-458D-A310-C72BCDE78C96}" presName="hierRoot3" presStyleCnt="0"/>
      <dgm:spPr/>
    </dgm:pt>
    <dgm:pt modelId="{1CF1D310-96CE-4C5B-962B-920A2F2D49FE}" type="pres">
      <dgm:prSet presAssocID="{F71A7B8E-747B-458D-A310-C72BCDE78C96}" presName="composite3" presStyleCnt="0"/>
      <dgm:spPr/>
    </dgm:pt>
    <dgm:pt modelId="{3ECDE335-EBE4-4214-A343-3D0F5C931C87}" type="pres">
      <dgm:prSet presAssocID="{F71A7B8E-747B-458D-A310-C72BCDE78C96}" presName="background3" presStyleLbl="node3" presStyleIdx="1" presStyleCnt="3"/>
      <dgm:spPr/>
    </dgm:pt>
    <dgm:pt modelId="{72E09B69-6AD3-4E69-8DF9-2DB8ABA83F94}" type="pres">
      <dgm:prSet presAssocID="{F71A7B8E-747B-458D-A310-C72BCDE78C96}" presName="text3" presStyleLbl="fgAcc3" presStyleIdx="1" presStyleCnt="3">
        <dgm:presLayoutVars>
          <dgm:chPref val="3"/>
        </dgm:presLayoutVars>
      </dgm:prSet>
      <dgm:spPr/>
      <dgm:t>
        <a:bodyPr/>
        <a:lstStyle/>
        <a:p>
          <a:endParaRPr lang="en-US"/>
        </a:p>
      </dgm:t>
    </dgm:pt>
    <dgm:pt modelId="{868EDA6E-5221-4BC8-BB32-234D516359AA}" type="pres">
      <dgm:prSet presAssocID="{F71A7B8E-747B-458D-A310-C72BCDE78C96}" presName="hierChild4" presStyleCnt="0"/>
      <dgm:spPr/>
    </dgm:pt>
    <dgm:pt modelId="{A41CAFE2-0316-45FB-A5F3-C6249FB8A3AC}" type="pres">
      <dgm:prSet presAssocID="{E007AF1B-3B4D-4872-8172-A8DF18D1E68C}" presName="Name10" presStyleLbl="parChTrans1D2" presStyleIdx="1" presStyleCnt="2"/>
      <dgm:spPr/>
      <dgm:t>
        <a:bodyPr/>
        <a:lstStyle/>
        <a:p>
          <a:endParaRPr lang="en-US"/>
        </a:p>
      </dgm:t>
    </dgm:pt>
    <dgm:pt modelId="{BF9BABA8-8A41-4A74-A253-D744B6AA930A}" type="pres">
      <dgm:prSet presAssocID="{90FF08BB-FE51-4B7E-B0F5-87E8EAB10A0E}" presName="hierRoot2" presStyleCnt="0"/>
      <dgm:spPr/>
    </dgm:pt>
    <dgm:pt modelId="{CADFE560-0FF2-46FA-BFA2-A2D1A1E0CB46}" type="pres">
      <dgm:prSet presAssocID="{90FF08BB-FE51-4B7E-B0F5-87E8EAB10A0E}" presName="composite2" presStyleCnt="0"/>
      <dgm:spPr/>
    </dgm:pt>
    <dgm:pt modelId="{B54AAB6C-6C00-4A9F-B536-DCCB2781A2AC}" type="pres">
      <dgm:prSet presAssocID="{90FF08BB-FE51-4B7E-B0F5-87E8EAB10A0E}" presName="background2" presStyleLbl="node2" presStyleIdx="1" presStyleCnt="2"/>
      <dgm:spPr/>
    </dgm:pt>
    <dgm:pt modelId="{60CD7B7D-CFAE-45C2-AEB8-4571C938714B}" type="pres">
      <dgm:prSet presAssocID="{90FF08BB-FE51-4B7E-B0F5-87E8EAB10A0E}" presName="text2" presStyleLbl="fgAcc2" presStyleIdx="1" presStyleCnt="2">
        <dgm:presLayoutVars>
          <dgm:chPref val="3"/>
        </dgm:presLayoutVars>
      </dgm:prSet>
      <dgm:spPr/>
      <dgm:t>
        <a:bodyPr/>
        <a:lstStyle/>
        <a:p>
          <a:endParaRPr lang="en-US"/>
        </a:p>
      </dgm:t>
    </dgm:pt>
    <dgm:pt modelId="{2C8BB598-F083-4B93-90FA-645641E21DF7}" type="pres">
      <dgm:prSet presAssocID="{90FF08BB-FE51-4B7E-B0F5-87E8EAB10A0E}" presName="hierChild3" presStyleCnt="0"/>
      <dgm:spPr/>
    </dgm:pt>
    <dgm:pt modelId="{2D9053D6-513D-494A-8994-383609B89B19}" type="pres">
      <dgm:prSet presAssocID="{702B16E6-3747-4920-9A7B-F2D9B0DD03DC}" presName="Name17" presStyleLbl="parChTrans1D3" presStyleIdx="2" presStyleCnt="3"/>
      <dgm:spPr/>
      <dgm:t>
        <a:bodyPr/>
        <a:lstStyle/>
        <a:p>
          <a:endParaRPr lang="en-US"/>
        </a:p>
      </dgm:t>
    </dgm:pt>
    <dgm:pt modelId="{4506B922-5EB0-46BC-9B90-E5878E7956AC}" type="pres">
      <dgm:prSet presAssocID="{F8B9348B-4132-432E-B09B-C761287B99DD}" presName="hierRoot3" presStyleCnt="0"/>
      <dgm:spPr/>
    </dgm:pt>
    <dgm:pt modelId="{7EF67801-99C4-47F6-8A9B-AE89614352A0}" type="pres">
      <dgm:prSet presAssocID="{F8B9348B-4132-432E-B09B-C761287B99DD}" presName="composite3" presStyleCnt="0"/>
      <dgm:spPr/>
    </dgm:pt>
    <dgm:pt modelId="{EDF692CB-23B1-4B88-88C5-4D97BBB5BFD3}" type="pres">
      <dgm:prSet presAssocID="{F8B9348B-4132-432E-B09B-C761287B99DD}" presName="background3" presStyleLbl="node3" presStyleIdx="2" presStyleCnt="3"/>
      <dgm:spPr/>
    </dgm:pt>
    <dgm:pt modelId="{93A6A8D0-A354-4917-B9B2-552F11679222}" type="pres">
      <dgm:prSet presAssocID="{F8B9348B-4132-432E-B09B-C761287B99DD}" presName="text3" presStyleLbl="fgAcc3" presStyleIdx="2" presStyleCnt="3">
        <dgm:presLayoutVars>
          <dgm:chPref val="3"/>
        </dgm:presLayoutVars>
      </dgm:prSet>
      <dgm:spPr/>
      <dgm:t>
        <a:bodyPr/>
        <a:lstStyle/>
        <a:p>
          <a:endParaRPr lang="en-US"/>
        </a:p>
      </dgm:t>
    </dgm:pt>
    <dgm:pt modelId="{82CF2FF7-CFE9-40FE-A4A9-89C51DA589E0}" type="pres">
      <dgm:prSet presAssocID="{F8B9348B-4132-432E-B09B-C761287B99DD}" presName="hierChild4" presStyleCnt="0"/>
      <dgm:spPr/>
    </dgm:pt>
  </dgm:ptLst>
  <dgm:cxnLst>
    <dgm:cxn modelId="{B1C5B141-938D-4139-A171-F8EE2F746349}" type="presOf" srcId="{9A87BD70-CCF0-4B69-A539-D769E22FBFC0}" destId="{B556A51C-C93C-4A70-9684-A25D6B572226}" srcOrd="0" destOrd="0" presId="urn:microsoft.com/office/officeart/2005/8/layout/hierarchy1"/>
    <dgm:cxn modelId="{5CD74EFE-CA49-42B6-908C-6541B4ED19AF}" srcId="{C27CB64A-10BF-4645-AE76-73267F2DB76D}" destId="{09D4503C-7C2B-4821-B0FF-DEA9439592DE}" srcOrd="0" destOrd="0" parTransId="{A7355D04-CA85-470C-AA97-81B3334DCFBE}" sibTransId="{14BBA20F-1F61-4C97-B12A-3E70DE7F75A5}"/>
    <dgm:cxn modelId="{10A96723-5680-4B48-8562-692177505EE0}" srcId="{C27CB64A-10BF-4645-AE76-73267F2DB76D}" destId="{F71A7B8E-747B-458D-A310-C72BCDE78C96}" srcOrd="1" destOrd="0" parTransId="{F85F8FB0-047E-4042-BFB9-C0E729DA655C}" sibTransId="{DC171CAE-4531-4DFC-947D-5ED3C55A3394}"/>
    <dgm:cxn modelId="{C8A82E7F-4928-40B4-BE40-A65CBBD71BB4}" type="presOf" srcId="{A7355D04-CA85-470C-AA97-81B3334DCFBE}" destId="{7328F883-D392-4EA5-B5DB-8ADC5E74CC6E}" srcOrd="0" destOrd="0" presId="urn:microsoft.com/office/officeart/2005/8/layout/hierarchy1"/>
    <dgm:cxn modelId="{B9DAF490-09EC-4427-95E7-665A37C2A9C7}" type="presOf" srcId="{E007AF1B-3B4D-4872-8172-A8DF18D1E68C}" destId="{A41CAFE2-0316-45FB-A5F3-C6249FB8A3AC}" srcOrd="0" destOrd="0" presId="urn:microsoft.com/office/officeart/2005/8/layout/hierarchy1"/>
    <dgm:cxn modelId="{56054BE8-A076-4006-8A74-C582043FE73C}" type="presOf" srcId="{F71A7B8E-747B-458D-A310-C72BCDE78C96}" destId="{72E09B69-6AD3-4E69-8DF9-2DB8ABA83F94}" srcOrd="0" destOrd="0" presId="urn:microsoft.com/office/officeart/2005/8/layout/hierarchy1"/>
    <dgm:cxn modelId="{982576D2-7B66-43C7-A65A-9827E868C136}" srcId="{90FF08BB-FE51-4B7E-B0F5-87E8EAB10A0E}" destId="{F8B9348B-4132-432E-B09B-C761287B99DD}" srcOrd="0" destOrd="0" parTransId="{702B16E6-3747-4920-9A7B-F2D9B0DD03DC}" sibTransId="{97610D65-997E-40A4-8264-CC172C7AAC39}"/>
    <dgm:cxn modelId="{6D843527-8F96-4D77-ADFB-8E1D4B74A794}" type="presOf" srcId="{C27CB64A-10BF-4645-AE76-73267F2DB76D}" destId="{F0919D53-A350-4655-AA7A-52AA238DA433}" srcOrd="0" destOrd="0" presId="urn:microsoft.com/office/officeart/2005/8/layout/hierarchy1"/>
    <dgm:cxn modelId="{CAA33FEB-B863-493D-8F5F-C790D53A8453}" type="presOf" srcId="{702B16E6-3747-4920-9A7B-F2D9B0DD03DC}" destId="{2D9053D6-513D-494A-8994-383609B89B19}" srcOrd="0" destOrd="0" presId="urn:microsoft.com/office/officeart/2005/8/layout/hierarchy1"/>
    <dgm:cxn modelId="{305E2EA8-E119-4ED8-B0C5-D05C17A2F7F2}" srcId="{1FA70739-9EE5-4C23-A168-33DDBF3418E5}" destId="{C27CB64A-10BF-4645-AE76-73267F2DB76D}" srcOrd="0" destOrd="0" parTransId="{9A87BD70-CCF0-4B69-A539-D769E22FBFC0}" sibTransId="{5C458976-57D3-47F0-9173-EB4A2BA7DB56}"/>
    <dgm:cxn modelId="{0239D637-5E68-4EF6-8869-1E2E1D93F6F0}" type="presOf" srcId="{F85F8FB0-047E-4042-BFB9-C0E729DA655C}" destId="{3629EC6E-800B-4EB0-B265-74FDC3905B3F}" srcOrd="0" destOrd="0" presId="urn:microsoft.com/office/officeart/2005/8/layout/hierarchy1"/>
    <dgm:cxn modelId="{045C6E7B-EB48-4019-9EA8-5B1A54E54965}" type="presOf" srcId="{90FF08BB-FE51-4B7E-B0F5-87E8EAB10A0E}" destId="{60CD7B7D-CFAE-45C2-AEB8-4571C938714B}" srcOrd="0" destOrd="0" presId="urn:microsoft.com/office/officeart/2005/8/layout/hierarchy1"/>
    <dgm:cxn modelId="{BD4E8C04-CF1A-4034-BA5D-4F5973757D23}" type="presOf" srcId="{F8B9348B-4132-432E-B09B-C761287B99DD}" destId="{93A6A8D0-A354-4917-B9B2-552F11679222}" srcOrd="0" destOrd="0" presId="urn:microsoft.com/office/officeart/2005/8/layout/hierarchy1"/>
    <dgm:cxn modelId="{82839698-615F-4620-BA41-76D794E4A938}" type="presOf" srcId="{09D4503C-7C2B-4821-B0FF-DEA9439592DE}" destId="{4A1853A6-0BFB-45B4-9861-F1FDD8535340}" srcOrd="0" destOrd="0" presId="urn:microsoft.com/office/officeart/2005/8/layout/hierarchy1"/>
    <dgm:cxn modelId="{BF4C26F9-8CCB-458E-86AA-BB36BA6AA538}" type="presOf" srcId="{13622B13-A72E-41AA-ACFE-CB81D0BC8D73}" destId="{88AF6306-C064-40F9-A729-DD3C1FC92B36}" srcOrd="0" destOrd="0" presId="urn:microsoft.com/office/officeart/2005/8/layout/hierarchy1"/>
    <dgm:cxn modelId="{884887CB-44F6-4629-8015-B47514FC647C}" type="presOf" srcId="{1FA70739-9EE5-4C23-A168-33DDBF3418E5}" destId="{CE1056F4-D92E-4648-A849-1D27AFCC4E90}" srcOrd="0" destOrd="0" presId="urn:microsoft.com/office/officeart/2005/8/layout/hierarchy1"/>
    <dgm:cxn modelId="{596D1538-7DEB-4C25-94DA-42D8D8C600EF}" srcId="{13622B13-A72E-41AA-ACFE-CB81D0BC8D73}" destId="{1FA70739-9EE5-4C23-A168-33DDBF3418E5}" srcOrd="0" destOrd="0" parTransId="{40559BEA-8A0A-4046-BAFF-835A318B2F89}" sibTransId="{8FB38291-187F-4A83-97FB-3E9031089870}"/>
    <dgm:cxn modelId="{67FED317-86B1-4365-A920-02FF777CABB4}" srcId="{1FA70739-9EE5-4C23-A168-33DDBF3418E5}" destId="{90FF08BB-FE51-4B7E-B0F5-87E8EAB10A0E}" srcOrd="1" destOrd="0" parTransId="{E007AF1B-3B4D-4872-8172-A8DF18D1E68C}" sibTransId="{22B88C93-4065-4D3C-B4D2-5AC6753F6FF4}"/>
    <dgm:cxn modelId="{95610C88-7E04-44F9-B9A5-2BE5F8BFCB80}" type="presParOf" srcId="{88AF6306-C064-40F9-A729-DD3C1FC92B36}" destId="{1FFED1FF-5025-4C0D-B463-CC3C795F4B90}" srcOrd="0" destOrd="0" presId="urn:microsoft.com/office/officeart/2005/8/layout/hierarchy1"/>
    <dgm:cxn modelId="{43CF8FB6-491A-45C1-9E5D-9EC1109FDDDE}" type="presParOf" srcId="{1FFED1FF-5025-4C0D-B463-CC3C795F4B90}" destId="{C0AE1B25-5D61-4C13-9B4E-2B4AE9AC532B}" srcOrd="0" destOrd="0" presId="urn:microsoft.com/office/officeart/2005/8/layout/hierarchy1"/>
    <dgm:cxn modelId="{3B4A7481-4141-480C-BCF5-0280B49D2C21}" type="presParOf" srcId="{C0AE1B25-5D61-4C13-9B4E-2B4AE9AC532B}" destId="{AA67D20C-9740-4D9C-88E7-0F596C9E71DA}" srcOrd="0" destOrd="0" presId="urn:microsoft.com/office/officeart/2005/8/layout/hierarchy1"/>
    <dgm:cxn modelId="{F344C6ED-5B52-48C8-B76E-4630BE2BDD4F}" type="presParOf" srcId="{C0AE1B25-5D61-4C13-9B4E-2B4AE9AC532B}" destId="{CE1056F4-D92E-4648-A849-1D27AFCC4E90}" srcOrd="1" destOrd="0" presId="urn:microsoft.com/office/officeart/2005/8/layout/hierarchy1"/>
    <dgm:cxn modelId="{F832B1F6-7EA9-4BA5-8458-E4728F0AE640}" type="presParOf" srcId="{1FFED1FF-5025-4C0D-B463-CC3C795F4B90}" destId="{95F8882C-1248-4E92-85C7-FC9D0A0F342C}" srcOrd="1" destOrd="0" presId="urn:microsoft.com/office/officeart/2005/8/layout/hierarchy1"/>
    <dgm:cxn modelId="{79F948E6-457A-4ACC-A4A8-1DDC6CB16F61}" type="presParOf" srcId="{95F8882C-1248-4E92-85C7-FC9D0A0F342C}" destId="{B556A51C-C93C-4A70-9684-A25D6B572226}" srcOrd="0" destOrd="0" presId="urn:microsoft.com/office/officeart/2005/8/layout/hierarchy1"/>
    <dgm:cxn modelId="{DBCE3FB3-0481-4D2B-9F85-82F0387ECBC1}" type="presParOf" srcId="{95F8882C-1248-4E92-85C7-FC9D0A0F342C}" destId="{18B2EAB9-CE3E-40B1-8860-9DB57A8458F1}" srcOrd="1" destOrd="0" presId="urn:microsoft.com/office/officeart/2005/8/layout/hierarchy1"/>
    <dgm:cxn modelId="{12966AC9-E238-4D56-A692-2D8E301A0CF3}" type="presParOf" srcId="{18B2EAB9-CE3E-40B1-8860-9DB57A8458F1}" destId="{3EB04D81-2387-4C1B-9DAB-7F5CB1622E21}" srcOrd="0" destOrd="0" presId="urn:microsoft.com/office/officeart/2005/8/layout/hierarchy1"/>
    <dgm:cxn modelId="{96826EA5-EBB9-4E58-A592-624A6D016D86}" type="presParOf" srcId="{3EB04D81-2387-4C1B-9DAB-7F5CB1622E21}" destId="{FDD60130-7B47-4CD5-B27A-033C59113C95}" srcOrd="0" destOrd="0" presId="urn:microsoft.com/office/officeart/2005/8/layout/hierarchy1"/>
    <dgm:cxn modelId="{997550F1-D0D6-4203-AC34-C90CE2D35F36}" type="presParOf" srcId="{3EB04D81-2387-4C1B-9DAB-7F5CB1622E21}" destId="{F0919D53-A350-4655-AA7A-52AA238DA433}" srcOrd="1" destOrd="0" presId="urn:microsoft.com/office/officeart/2005/8/layout/hierarchy1"/>
    <dgm:cxn modelId="{6D79274E-307E-4452-9ACA-9F2184E0ED03}" type="presParOf" srcId="{18B2EAB9-CE3E-40B1-8860-9DB57A8458F1}" destId="{C9434DB5-E48A-4741-93B0-B8CB533EE5BE}" srcOrd="1" destOrd="0" presId="urn:microsoft.com/office/officeart/2005/8/layout/hierarchy1"/>
    <dgm:cxn modelId="{7B2B544A-A857-4EFB-8CD2-48093C030039}" type="presParOf" srcId="{C9434DB5-E48A-4741-93B0-B8CB533EE5BE}" destId="{7328F883-D392-4EA5-B5DB-8ADC5E74CC6E}" srcOrd="0" destOrd="0" presId="urn:microsoft.com/office/officeart/2005/8/layout/hierarchy1"/>
    <dgm:cxn modelId="{A53DAADF-2C97-4E2A-BFB7-C74B0D0B40B8}" type="presParOf" srcId="{C9434DB5-E48A-4741-93B0-B8CB533EE5BE}" destId="{4B70FAB1-9720-4889-B00E-FC4CAC292F7B}" srcOrd="1" destOrd="0" presId="urn:microsoft.com/office/officeart/2005/8/layout/hierarchy1"/>
    <dgm:cxn modelId="{F6ECA6A4-20D2-43F2-935B-BDB4424404F2}" type="presParOf" srcId="{4B70FAB1-9720-4889-B00E-FC4CAC292F7B}" destId="{AA9AB2DD-C13F-48CE-9C73-C803A6DD7E94}" srcOrd="0" destOrd="0" presId="urn:microsoft.com/office/officeart/2005/8/layout/hierarchy1"/>
    <dgm:cxn modelId="{BBF3118D-1E19-4969-ADB8-7443004BE84E}" type="presParOf" srcId="{AA9AB2DD-C13F-48CE-9C73-C803A6DD7E94}" destId="{65C16C10-E43F-4A97-9847-E0DD97EE1B02}" srcOrd="0" destOrd="0" presId="urn:microsoft.com/office/officeart/2005/8/layout/hierarchy1"/>
    <dgm:cxn modelId="{9C0C0AF0-293C-486C-9B15-AB4DA631ADF8}" type="presParOf" srcId="{AA9AB2DD-C13F-48CE-9C73-C803A6DD7E94}" destId="{4A1853A6-0BFB-45B4-9861-F1FDD8535340}" srcOrd="1" destOrd="0" presId="urn:microsoft.com/office/officeart/2005/8/layout/hierarchy1"/>
    <dgm:cxn modelId="{9ABA13A7-2577-4286-B50D-7F90F97E222F}" type="presParOf" srcId="{4B70FAB1-9720-4889-B00E-FC4CAC292F7B}" destId="{67A5A744-C58B-420C-9D01-50BA1AACE944}" srcOrd="1" destOrd="0" presId="urn:microsoft.com/office/officeart/2005/8/layout/hierarchy1"/>
    <dgm:cxn modelId="{2C09F28B-DEA9-4C44-8C1C-DBCD88868BEC}" type="presParOf" srcId="{C9434DB5-E48A-4741-93B0-B8CB533EE5BE}" destId="{3629EC6E-800B-4EB0-B265-74FDC3905B3F}" srcOrd="2" destOrd="0" presId="urn:microsoft.com/office/officeart/2005/8/layout/hierarchy1"/>
    <dgm:cxn modelId="{8B456989-D732-4D26-B376-407FFE496ABF}" type="presParOf" srcId="{C9434DB5-E48A-4741-93B0-B8CB533EE5BE}" destId="{9A6E2909-4E20-4962-B349-D88DEBC1557B}" srcOrd="3" destOrd="0" presId="urn:microsoft.com/office/officeart/2005/8/layout/hierarchy1"/>
    <dgm:cxn modelId="{C20C2121-3989-4E59-941C-412FEC1580E4}" type="presParOf" srcId="{9A6E2909-4E20-4962-B349-D88DEBC1557B}" destId="{1CF1D310-96CE-4C5B-962B-920A2F2D49FE}" srcOrd="0" destOrd="0" presId="urn:microsoft.com/office/officeart/2005/8/layout/hierarchy1"/>
    <dgm:cxn modelId="{BE551D39-474C-4574-9294-BCD985023B1D}" type="presParOf" srcId="{1CF1D310-96CE-4C5B-962B-920A2F2D49FE}" destId="{3ECDE335-EBE4-4214-A343-3D0F5C931C87}" srcOrd="0" destOrd="0" presId="urn:microsoft.com/office/officeart/2005/8/layout/hierarchy1"/>
    <dgm:cxn modelId="{27422DE0-E563-4E0F-AC42-6D85AE73015D}" type="presParOf" srcId="{1CF1D310-96CE-4C5B-962B-920A2F2D49FE}" destId="{72E09B69-6AD3-4E69-8DF9-2DB8ABA83F94}" srcOrd="1" destOrd="0" presId="urn:microsoft.com/office/officeart/2005/8/layout/hierarchy1"/>
    <dgm:cxn modelId="{366AFD80-AB53-4C4A-9EEF-B55320717395}" type="presParOf" srcId="{9A6E2909-4E20-4962-B349-D88DEBC1557B}" destId="{868EDA6E-5221-4BC8-BB32-234D516359AA}" srcOrd="1" destOrd="0" presId="urn:microsoft.com/office/officeart/2005/8/layout/hierarchy1"/>
    <dgm:cxn modelId="{9849F1D7-6E93-4F5E-B32E-3AA13FAEAC2B}" type="presParOf" srcId="{95F8882C-1248-4E92-85C7-FC9D0A0F342C}" destId="{A41CAFE2-0316-45FB-A5F3-C6249FB8A3AC}" srcOrd="2" destOrd="0" presId="urn:microsoft.com/office/officeart/2005/8/layout/hierarchy1"/>
    <dgm:cxn modelId="{287265C0-63B1-4C48-AF7E-5F39837B2562}" type="presParOf" srcId="{95F8882C-1248-4E92-85C7-FC9D0A0F342C}" destId="{BF9BABA8-8A41-4A74-A253-D744B6AA930A}" srcOrd="3" destOrd="0" presId="urn:microsoft.com/office/officeart/2005/8/layout/hierarchy1"/>
    <dgm:cxn modelId="{86F74143-4584-4C5D-A479-EAC25730CAF5}" type="presParOf" srcId="{BF9BABA8-8A41-4A74-A253-D744B6AA930A}" destId="{CADFE560-0FF2-46FA-BFA2-A2D1A1E0CB46}" srcOrd="0" destOrd="0" presId="urn:microsoft.com/office/officeart/2005/8/layout/hierarchy1"/>
    <dgm:cxn modelId="{565ED70F-9815-4F7E-AF47-DA3F1217551A}" type="presParOf" srcId="{CADFE560-0FF2-46FA-BFA2-A2D1A1E0CB46}" destId="{B54AAB6C-6C00-4A9F-B536-DCCB2781A2AC}" srcOrd="0" destOrd="0" presId="urn:microsoft.com/office/officeart/2005/8/layout/hierarchy1"/>
    <dgm:cxn modelId="{8B214C88-9D6F-4FE8-8233-84AE5DD92658}" type="presParOf" srcId="{CADFE560-0FF2-46FA-BFA2-A2D1A1E0CB46}" destId="{60CD7B7D-CFAE-45C2-AEB8-4571C938714B}" srcOrd="1" destOrd="0" presId="urn:microsoft.com/office/officeart/2005/8/layout/hierarchy1"/>
    <dgm:cxn modelId="{39BB9771-6ED2-4B6B-ABCD-07513938FF68}" type="presParOf" srcId="{BF9BABA8-8A41-4A74-A253-D744B6AA930A}" destId="{2C8BB598-F083-4B93-90FA-645641E21DF7}" srcOrd="1" destOrd="0" presId="urn:microsoft.com/office/officeart/2005/8/layout/hierarchy1"/>
    <dgm:cxn modelId="{DD8D86E8-B802-4522-AE5F-C892DF4DC00A}" type="presParOf" srcId="{2C8BB598-F083-4B93-90FA-645641E21DF7}" destId="{2D9053D6-513D-494A-8994-383609B89B19}" srcOrd="0" destOrd="0" presId="urn:microsoft.com/office/officeart/2005/8/layout/hierarchy1"/>
    <dgm:cxn modelId="{C0ACD68B-C4A4-4AAF-98B2-20334D2E7D5D}" type="presParOf" srcId="{2C8BB598-F083-4B93-90FA-645641E21DF7}" destId="{4506B922-5EB0-46BC-9B90-E5878E7956AC}" srcOrd="1" destOrd="0" presId="urn:microsoft.com/office/officeart/2005/8/layout/hierarchy1"/>
    <dgm:cxn modelId="{B929AE46-EAE5-46A0-B5C6-F71D4891821F}" type="presParOf" srcId="{4506B922-5EB0-46BC-9B90-E5878E7956AC}" destId="{7EF67801-99C4-47F6-8A9B-AE89614352A0}" srcOrd="0" destOrd="0" presId="urn:microsoft.com/office/officeart/2005/8/layout/hierarchy1"/>
    <dgm:cxn modelId="{F1C50B9D-0441-4EEC-9D9F-92AAA06C3DD9}" type="presParOf" srcId="{7EF67801-99C4-47F6-8A9B-AE89614352A0}" destId="{EDF692CB-23B1-4B88-88C5-4D97BBB5BFD3}" srcOrd="0" destOrd="0" presId="urn:microsoft.com/office/officeart/2005/8/layout/hierarchy1"/>
    <dgm:cxn modelId="{4990F9F0-5AE9-410F-9466-A1646C23D81A}" type="presParOf" srcId="{7EF67801-99C4-47F6-8A9B-AE89614352A0}" destId="{93A6A8D0-A354-4917-B9B2-552F11679222}" srcOrd="1" destOrd="0" presId="urn:microsoft.com/office/officeart/2005/8/layout/hierarchy1"/>
    <dgm:cxn modelId="{5A405ABB-211C-4CA8-BB72-74A2A47DE339}" type="presParOf" srcId="{4506B922-5EB0-46BC-9B90-E5878E7956AC}" destId="{82CF2FF7-CFE9-40FE-A4A9-89C51DA589E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57F691-BC80-4E81-91FA-CB28A17C3BD4}" type="doc">
      <dgm:prSet loTypeId="urn:microsoft.com/office/officeart/2005/8/layout/venn1" loCatId="relationship" qsTypeId="urn:microsoft.com/office/officeart/2005/8/quickstyle/simple3" qsCatId="simple" csTypeId="urn:microsoft.com/office/officeart/2005/8/colors/accent1_2" csCatId="accent1" phldr="1"/>
      <dgm:spPr/>
    </dgm:pt>
    <dgm:pt modelId="{1CCC9110-A7C3-4696-9905-EB46AB3BE256}">
      <dgm:prSet phldrT="[Text]" custT="1"/>
      <dgm:spPr/>
      <dgm:t>
        <a:bodyPr/>
        <a:lstStyle/>
        <a:p>
          <a:r>
            <a:rPr lang="en-IN" sz="1200"/>
            <a:t>a</a:t>
          </a:r>
        </a:p>
      </dgm:t>
    </dgm:pt>
    <dgm:pt modelId="{9F6B13EB-5358-4A64-A338-A6FCBDF2F369}" type="parTrans" cxnId="{839F8D6A-911B-4028-8C98-45E906B53C44}">
      <dgm:prSet/>
      <dgm:spPr/>
      <dgm:t>
        <a:bodyPr/>
        <a:lstStyle/>
        <a:p>
          <a:endParaRPr lang="en-IN"/>
        </a:p>
      </dgm:t>
    </dgm:pt>
    <dgm:pt modelId="{13C288DF-FDE2-475B-A2EE-5BD6E3CA1500}" type="sibTrans" cxnId="{839F8D6A-911B-4028-8C98-45E906B53C44}">
      <dgm:prSet/>
      <dgm:spPr/>
      <dgm:t>
        <a:bodyPr/>
        <a:lstStyle/>
        <a:p>
          <a:endParaRPr lang="en-IN"/>
        </a:p>
      </dgm:t>
    </dgm:pt>
    <dgm:pt modelId="{3BA63406-A1A2-46FB-8F05-BC3431A96131}">
      <dgm:prSet phldrT="[Text]" custT="1"/>
      <dgm:spPr/>
      <dgm:t>
        <a:bodyPr/>
        <a:lstStyle/>
        <a:p>
          <a:r>
            <a:rPr lang="en-IN" sz="1200"/>
            <a:t>b</a:t>
          </a:r>
        </a:p>
      </dgm:t>
    </dgm:pt>
    <dgm:pt modelId="{1E616492-1902-4077-874A-9C12C833B332}" type="parTrans" cxnId="{F8AA08A4-F1BF-4BC9-B18A-BF74D185FE48}">
      <dgm:prSet/>
      <dgm:spPr/>
      <dgm:t>
        <a:bodyPr/>
        <a:lstStyle/>
        <a:p>
          <a:endParaRPr lang="en-IN"/>
        </a:p>
      </dgm:t>
    </dgm:pt>
    <dgm:pt modelId="{FBCB4754-0A2D-427F-B7B8-FF34A3A0F20D}" type="sibTrans" cxnId="{F8AA08A4-F1BF-4BC9-B18A-BF74D185FE48}">
      <dgm:prSet/>
      <dgm:spPr/>
      <dgm:t>
        <a:bodyPr/>
        <a:lstStyle/>
        <a:p>
          <a:endParaRPr lang="en-IN"/>
        </a:p>
      </dgm:t>
    </dgm:pt>
    <dgm:pt modelId="{1C7B14B9-E710-43FA-8BF9-9E72FBEBF33D}" type="pres">
      <dgm:prSet presAssocID="{6957F691-BC80-4E81-91FA-CB28A17C3BD4}" presName="compositeShape" presStyleCnt="0">
        <dgm:presLayoutVars>
          <dgm:chMax val="7"/>
          <dgm:dir/>
          <dgm:resizeHandles val="exact"/>
        </dgm:presLayoutVars>
      </dgm:prSet>
      <dgm:spPr/>
    </dgm:pt>
    <dgm:pt modelId="{7EEBB471-C709-4DFD-A6E6-D79C80B0ECFE}" type="pres">
      <dgm:prSet presAssocID="{1CCC9110-A7C3-4696-9905-EB46AB3BE256}" presName="circ1" presStyleLbl="vennNode1" presStyleIdx="0" presStyleCnt="2"/>
      <dgm:spPr/>
      <dgm:t>
        <a:bodyPr/>
        <a:lstStyle/>
        <a:p>
          <a:endParaRPr lang="en-IN"/>
        </a:p>
      </dgm:t>
    </dgm:pt>
    <dgm:pt modelId="{71A382AF-B9D5-4F3B-9AFF-495ADED743D0}" type="pres">
      <dgm:prSet presAssocID="{1CCC9110-A7C3-4696-9905-EB46AB3BE256}" presName="circ1Tx" presStyleLbl="revTx" presStyleIdx="0" presStyleCnt="0">
        <dgm:presLayoutVars>
          <dgm:chMax val="0"/>
          <dgm:chPref val="0"/>
          <dgm:bulletEnabled val="1"/>
        </dgm:presLayoutVars>
      </dgm:prSet>
      <dgm:spPr/>
      <dgm:t>
        <a:bodyPr/>
        <a:lstStyle/>
        <a:p>
          <a:endParaRPr lang="en-IN"/>
        </a:p>
      </dgm:t>
    </dgm:pt>
    <dgm:pt modelId="{85AC9F50-2EA1-4774-86AC-0AA47BB59D3D}" type="pres">
      <dgm:prSet presAssocID="{3BA63406-A1A2-46FB-8F05-BC3431A96131}" presName="circ2" presStyleLbl="vennNode1" presStyleIdx="1" presStyleCnt="2" custLinFactNeighborX="-6015" custLinFactNeighborY="-273"/>
      <dgm:spPr/>
      <dgm:t>
        <a:bodyPr/>
        <a:lstStyle/>
        <a:p>
          <a:endParaRPr lang="en-IN"/>
        </a:p>
      </dgm:t>
    </dgm:pt>
    <dgm:pt modelId="{D788BF69-32F0-4F2C-953F-6D1005F2DDD0}" type="pres">
      <dgm:prSet presAssocID="{3BA63406-A1A2-46FB-8F05-BC3431A96131}" presName="circ2Tx" presStyleLbl="revTx" presStyleIdx="0" presStyleCnt="0">
        <dgm:presLayoutVars>
          <dgm:chMax val="0"/>
          <dgm:chPref val="0"/>
          <dgm:bulletEnabled val="1"/>
        </dgm:presLayoutVars>
      </dgm:prSet>
      <dgm:spPr/>
      <dgm:t>
        <a:bodyPr/>
        <a:lstStyle/>
        <a:p>
          <a:endParaRPr lang="en-IN"/>
        </a:p>
      </dgm:t>
    </dgm:pt>
  </dgm:ptLst>
  <dgm:cxnLst>
    <dgm:cxn modelId="{F8AA08A4-F1BF-4BC9-B18A-BF74D185FE48}" srcId="{6957F691-BC80-4E81-91FA-CB28A17C3BD4}" destId="{3BA63406-A1A2-46FB-8F05-BC3431A96131}" srcOrd="1" destOrd="0" parTransId="{1E616492-1902-4077-874A-9C12C833B332}" sibTransId="{FBCB4754-0A2D-427F-B7B8-FF34A3A0F20D}"/>
    <dgm:cxn modelId="{FE1595AC-4DA3-4DCD-83AC-F31C4ECDAC37}" type="presOf" srcId="{1CCC9110-A7C3-4696-9905-EB46AB3BE256}" destId="{7EEBB471-C709-4DFD-A6E6-D79C80B0ECFE}" srcOrd="0" destOrd="0" presId="urn:microsoft.com/office/officeart/2005/8/layout/venn1"/>
    <dgm:cxn modelId="{08AEDD9B-DEEB-4851-8FF2-F5548DC458BF}" type="presOf" srcId="{6957F691-BC80-4E81-91FA-CB28A17C3BD4}" destId="{1C7B14B9-E710-43FA-8BF9-9E72FBEBF33D}" srcOrd="0" destOrd="0" presId="urn:microsoft.com/office/officeart/2005/8/layout/venn1"/>
    <dgm:cxn modelId="{1E94BF21-4F08-4D52-8802-8987C40E7D5C}" type="presOf" srcId="{1CCC9110-A7C3-4696-9905-EB46AB3BE256}" destId="{71A382AF-B9D5-4F3B-9AFF-495ADED743D0}" srcOrd="1" destOrd="0" presId="urn:microsoft.com/office/officeart/2005/8/layout/venn1"/>
    <dgm:cxn modelId="{24F46CCB-C130-491C-ABF5-A1B195F06C2A}" type="presOf" srcId="{3BA63406-A1A2-46FB-8F05-BC3431A96131}" destId="{D788BF69-32F0-4F2C-953F-6D1005F2DDD0}" srcOrd="1" destOrd="0" presId="urn:microsoft.com/office/officeart/2005/8/layout/venn1"/>
    <dgm:cxn modelId="{839F8D6A-911B-4028-8C98-45E906B53C44}" srcId="{6957F691-BC80-4E81-91FA-CB28A17C3BD4}" destId="{1CCC9110-A7C3-4696-9905-EB46AB3BE256}" srcOrd="0" destOrd="0" parTransId="{9F6B13EB-5358-4A64-A338-A6FCBDF2F369}" sibTransId="{13C288DF-FDE2-475B-A2EE-5BD6E3CA1500}"/>
    <dgm:cxn modelId="{30B6027D-697D-4394-858C-87C28E237FD6}" type="presOf" srcId="{3BA63406-A1A2-46FB-8F05-BC3431A96131}" destId="{85AC9F50-2EA1-4774-86AC-0AA47BB59D3D}" srcOrd="0" destOrd="0" presId="urn:microsoft.com/office/officeart/2005/8/layout/venn1"/>
    <dgm:cxn modelId="{83EE09FE-E0B9-4DB6-9606-EA6C3622D4AD}" type="presParOf" srcId="{1C7B14B9-E710-43FA-8BF9-9E72FBEBF33D}" destId="{7EEBB471-C709-4DFD-A6E6-D79C80B0ECFE}" srcOrd="0" destOrd="0" presId="urn:microsoft.com/office/officeart/2005/8/layout/venn1"/>
    <dgm:cxn modelId="{7CDAD14F-5D50-42A3-BB08-3C28AE625243}" type="presParOf" srcId="{1C7B14B9-E710-43FA-8BF9-9E72FBEBF33D}" destId="{71A382AF-B9D5-4F3B-9AFF-495ADED743D0}" srcOrd="1" destOrd="0" presId="urn:microsoft.com/office/officeart/2005/8/layout/venn1"/>
    <dgm:cxn modelId="{0E88EE49-9EA1-4142-B916-F24BC5F65AD3}" type="presParOf" srcId="{1C7B14B9-E710-43FA-8BF9-9E72FBEBF33D}" destId="{85AC9F50-2EA1-4774-86AC-0AA47BB59D3D}" srcOrd="2" destOrd="0" presId="urn:microsoft.com/office/officeart/2005/8/layout/venn1"/>
    <dgm:cxn modelId="{45A36280-D6FC-4724-8961-F3560E2651E7}" type="presParOf" srcId="{1C7B14B9-E710-43FA-8BF9-9E72FBEBF33D}" destId="{D788BF69-32F0-4F2C-953F-6D1005F2DDD0}"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6E465493-5EDA-4C0D-91CB-24005430FF42}" type="doc">
      <dgm:prSet loTypeId="urn:microsoft.com/office/officeart/2005/8/layout/venn1" loCatId="relationship" qsTypeId="urn:microsoft.com/office/officeart/2005/8/quickstyle/simple1" qsCatId="simple" csTypeId="urn:microsoft.com/office/officeart/2005/8/colors/accent1_2" csCatId="accent1" phldr="1"/>
      <dgm:spPr/>
    </dgm:pt>
    <dgm:pt modelId="{C7D7FE18-0EA8-431F-971E-C0C0B4002B05}">
      <dgm:prSet phldrT="[Text]" custT="1"/>
      <dgm:spPr/>
      <dgm:t>
        <a:bodyPr/>
        <a:lstStyle/>
        <a:p>
          <a:r>
            <a:rPr lang="en-US" sz="1000" dirty="0" smtClean="0"/>
            <a:t>Only A</a:t>
          </a:r>
          <a:endParaRPr lang="en-US" sz="1000" dirty="0"/>
        </a:p>
      </dgm:t>
    </dgm:pt>
    <dgm:pt modelId="{C9B5D030-66FF-4746-BF9C-24430A862BE4}" type="parTrans" cxnId="{771EF222-799B-4630-9B4F-19A6A4EBDDA9}">
      <dgm:prSet/>
      <dgm:spPr/>
      <dgm:t>
        <a:bodyPr/>
        <a:lstStyle/>
        <a:p>
          <a:endParaRPr lang="en-US" sz="1000"/>
        </a:p>
      </dgm:t>
    </dgm:pt>
    <dgm:pt modelId="{07156797-FDFD-45BE-B78C-51A4CF951E7C}" type="sibTrans" cxnId="{771EF222-799B-4630-9B4F-19A6A4EBDDA9}">
      <dgm:prSet/>
      <dgm:spPr/>
      <dgm:t>
        <a:bodyPr/>
        <a:lstStyle/>
        <a:p>
          <a:endParaRPr lang="en-US" sz="1000"/>
        </a:p>
      </dgm:t>
    </dgm:pt>
    <dgm:pt modelId="{47318C55-9DAF-43FE-B890-8A0254B0FC7B}">
      <dgm:prSet phldrT="[Text]" custT="1"/>
      <dgm:spPr/>
      <dgm:t>
        <a:bodyPr/>
        <a:lstStyle/>
        <a:p>
          <a:r>
            <a:rPr lang="en-US" sz="1000" dirty="0" smtClean="0"/>
            <a:t>Only C</a:t>
          </a:r>
          <a:endParaRPr lang="en-US" sz="1000" dirty="0"/>
        </a:p>
      </dgm:t>
    </dgm:pt>
    <dgm:pt modelId="{674F73B4-48E0-49D4-BBE8-F52C64D99AD3}" type="parTrans" cxnId="{21731186-EDCE-47E0-AE64-D9E1E7C90DE9}">
      <dgm:prSet/>
      <dgm:spPr/>
      <dgm:t>
        <a:bodyPr/>
        <a:lstStyle/>
        <a:p>
          <a:endParaRPr lang="en-US" sz="1000"/>
        </a:p>
      </dgm:t>
    </dgm:pt>
    <dgm:pt modelId="{25C17EBF-F425-4CB7-9863-FA9A7E4434B5}" type="sibTrans" cxnId="{21731186-EDCE-47E0-AE64-D9E1E7C90DE9}">
      <dgm:prSet/>
      <dgm:spPr/>
      <dgm:t>
        <a:bodyPr/>
        <a:lstStyle/>
        <a:p>
          <a:endParaRPr lang="en-US" sz="1000"/>
        </a:p>
      </dgm:t>
    </dgm:pt>
    <dgm:pt modelId="{86EE9904-AE9C-49BF-9B3E-E5CE9DB8A08E}">
      <dgm:prSet phldrT="[Text]" custT="1"/>
      <dgm:spPr/>
      <dgm:t>
        <a:bodyPr/>
        <a:lstStyle/>
        <a:p>
          <a:r>
            <a:rPr lang="en-US" sz="1000" dirty="0" smtClean="0"/>
            <a:t>Only B</a:t>
          </a:r>
          <a:endParaRPr lang="en-US" sz="1000" dirty="0"/>
        </a:p>
      </dgm:t>
    </dgm:pt>
    <dgm:pt modelId="{D06FE5E9-DECB-4627-9A4F-540D3514750D}" type="parTrans" cxnId="{2AD861CA-9DDC-458B-BC51-ECB3687E322B}">
      <dgm:prSet/>
      <dgm:spPr/>
      <dgm:t>
        <a:bodyPr/>
        <a:lstStyle/>
        <a:p>
          <a:endParaRPr lang="en-US" sz="1000"/>
        </a:p>
      </dgm:t>
    </dgm:pt>
    <dgm:pt modelId="{E0305926-5C98-48E8-B97D-64C243736000}" type="sibTrans" cxnId="{2AD861CA-9DDC-458B-BC51-ECB3687E322B}">
      <dgm:prSet/>
      <dgm:spPr/>
      <dgm:t>
        <a:bodyPr/>
        <a:lstStyle/>
        <a:p>
          <a:endParaRPr lang="en-US" sz="1000"/>
        </a:p>
      </dgm:t>
    </dgm:pt>
    <dgm:pt modelId="{F3304709-7C01-4754-81C0-93500FCF49B8}" type="pres">
      <dgm:prSet presAssocID="{6E465493-5EDA-4C0D-91CB-24005430FF42}" presName="compositeShape" presStyleCnt="0">
        <dgm:presLayoutVars>
          <dgm:chMax val="7"/>
          <dgm:dir/>
          <dgm:resizeHandles val="exact"/>
        </dgm:presLayoutVars>
      </dgm:prSet>
      <dgm:spPr/>
    </dgm:pt>
    <dgm:pt modelId="{61BF3334-39F7-4C1B-AA5F-492B35279A89}" type="pres">
      <dgm:prSet presAssocID="{C7D7FE18-0EA8-431F-971E-C0C0B4002B05}" presName="circ1" presStyleLbl="vennNode1" presStyleIdx="0" presStyleCnt="3"/>
      <dgm:spPr/>
      <dgm:t>
        <a:bodyPr/>
        <a:lstStyle/>
        <a:p>
          <a:endParaRPr lang="en-US"/>
        </a:p>
      </dgm:t>
    </dgm:pt>
    <dgm:pt modelId="{89E7CCEA-FC7A-49EB-AA1A-65633BF5279A}" type="pres">
      <dgm:prSet presAssocID="{C7D7FE18-0EA8-431F-971E-C0C0B4002B05}" presName="circ1Tx" presStyleLbl="revTx" presStyleIdx="0" presStyleCnt="0">
        <dgm:presLayoutVars>
          <dgm:chMax val="0"/>
          <dgm:chPref val="0"/>
          <dgm:bulletEnabled val="1"/>
        </dgm:presLayoutVars>
      </dgm:prSet>
      <dgm:spPr/>
      <dgm:t>
        <a:bodyPr/>
        <a:lstStyle/>
        <a:p>
          <a:endParaRPr lang="en-US"/>
        </a:p>
      </dgm:t>
    </dgm:pt>
    <dgm:pt modelId="{11C38DD9-968E-4B7A-B857-20FD4DEBD923}" type="pres">
      <dgm:prSet presAssocID="{47318C55-9DAF-43FE-B890-8A0254B0FC7B}" presName="circ2" presStyleLbl="vennNode1" presStyleIdx="1" presStyleCnt="3"/>
      <dgm:spPr/>
      <dgm:t>
        <a:bodyPr/>
        <a:lstStyle/>
        <a:p>
          <a:endParaRPr lang="en-US"/>
        </a:p>
      </dgm:t>
    </dgm:pt>
    <dgm:pt modelId="{9B8B4B7B-2DF8-4175-88A5-741D7DE648CF}" type="pres">
      <dgm:prSet presAssocID="{47318C55-9DAF-43FE-B890-8A0254B0FC7B}" presName="circ2Tx" presStyleLbl="revTx" presStyleIdx="0" presStyleCnt="0">
        <dgm:presLayoutVars>
          <dgm:chMax val="0"/>
          <dgm:chPref val="0"/>
          <dgm:bulletEnabled val="1"/>
        </dgm:presLayoutVars>
      </dgm:prSet>
      <dgm:spPr/>
      <dgm:t>
        <a:bodyPr/>
        <a:lstStyle/>
        <a:p>
          <a:endParaRPr lang="en-US"/>
        </a:p>
      </dgm:t>
    </dgm:pt>
    <dgm:pt modelId="{0202350E-5053-45A7-973A-3ECEF9A54CA2}" type="pres">
      <dgm:prSet presAssocID="{86EE9904-AE9C-49BF-9B3E-E5CE9DB8A08E}" presName="circ3" presStyleLbl="vennNode1" presStyleIdx="2" presStyleCnt="3"/>
      <dgm:spPr/>
      <dgm:t>
        <a:bodyPr/>
        <a:lstStyle/>
        <a:p>
          <a:endParaRPr lang="en-US"/>
        </a:p>
      </dgm:t>
    </dgm:pt>
    <dgm:pt modelId="{101C5F7B-0544-48B6-AF9D-6E7889793470}" type="pres">
      <dgm:prSet presAssocID="{86EE9904-AE9C-49BF-9B3E-E5CE9DB8A08E}" presName="circ3Tx" presStyleLbl="revTx" presStyleIdx="0" presStyleCnt="0">
        <dgm:presLayoutVars>
          <dgm:chMax val="0"/>
          <dgm:chPref val="0"/>
          <dgm:bulletEnabled val="1"/>
        </dgm:presLayoutVars>
      </dgm:prSet>
      <dgm:spPr/>
      <dgm:t>
        <a:bodyPr/>
        <a:lstStyle/>
        <a:p>
          <a:endParaRPr lang="en-US"/>
        </a:p>
      </dgm:t>
    </dgm:pt>
  </dgm:ptLst>
  <dgm:cxnLst>
    <dgm:cxn modelId="{6F58BD5E-5A82-44AB-813A-5FE288333391}" type="presOf" srcId="{47318C55-9DAF-43FE-B890-8A0254B0FC7B}" destId="{11C38DD9-968E-4B7A-B857-20FD4DEBD923}" srcOrd="0" destOrd="0" presId="urn:microsoft.com/office/officeart/2005/8/layout/venn1"/>
    <dgm:cxn modelId="{D650D0A4-3F7C-43DF-BA31-5E7F58CB9581}" type="presOf" srcId="{86EE9904-AE9C-49BF-9B3E-E5CE9DB8A08E}" destId="{0202350E-5053-45A7-973A-3ECEF9A54CA2}" srcOrd="0" destOrd="0" presId="urn:microsoft.com/office/officeart/2005/8/layout/venn1"/>
    <dgm:cxn modelId="{771EF222-799B-4630-9B4F-19A6A4EBDDA9}" srcId="{6E465493-5EDA-4C0D-91CB-24005430FF42}" destId="{C7D7FE18-0EA8-431F-971E-C0C0B4002B05}" srcOrd="0" destOrd="0" parTransId="{C9B5D030-66FF-4746-BF9C-24430A862BE4}" sibTransId="{07156797-FDFD-45BE-B78C-51A4CF951E7C}"/>
    <dgm:cxn modelId="{C8DEDCE8-2F53-475B-B0F4-72A31EDB4108}" type="presOf" srcId="{86EE9904-AE9C-49BF-9B3E-E5CE9DB8A08E}" destId="{101C5F7B-0544-48B6-AF9D-6E7889793470}" srcOrd="1" destOrd="0" presId="urn:microsoft.com/office/officeart/2005/8/layout/venn1"/>
    <dgm:cxn modelId="{2AD861CA-9DDC-458B-BC51-ECB3687E322B}" srcId="{6E465493-5EDA-4C0D-91CB-24005430FF42}" destId="{86EE9904-AE9C-49BF-9B3E-E5CE9DB8A08E}" srcOrd="2" destOrd="0" parTransId="{D06FE5E9-DECB-4627-9A4F-540D3514750D}" sibTransId="{E0305926-5C98-48E8-B97D-64C243736000}"/>
    <dgm:cxn modelId="{B8BCD5F1-84BF-4720-8A66-55F01FA4C344}" type="presOf" srcId="{C7D7FE18-0EA8-431F-971E-C0C0B4002B05}" destId="{89E7CCEA-FC7A-49EB-AA1A-65633BF5279A}" srcOrd="1" destOrd="0" presId="urn:microsoft.com/office/officeart/2005/8/layout/venn1"/>
    <dgm:cxn modelId="{616BFEB4-475C-456B-BA86-D4CE0557E731}" type="presOf" srcId="{6E465493-5EDA-4C0D-91CB-24005430FF42}" destId="{F3304709-7C01-4754-81C0-93500FCF49B8}" srcOrd="0" destOrd="0" presId="urn:microsoft.com/office/officeart/2005/8/layout/venn1"/>
    <dgm:cxn modelId="{21731186-EDCE-47E0-AE64-D9E1E7C90DE9}" srcId="{6E465493-5EDA-4C0D-91CB-24005430FF42}" destId="{47318C55-9DAF-43FE-B890-8A0254B0FC7B}" srcOrd="1" destOrd="0" parTransId="{674F73B4-48E0-49D4-BBE8-F52C64D99AD3}" sibTransId="{25C17EBF-F425-4CB7-9863-FA9A7E4434B5}"/>
    <dgm:cxn modelId="{CCAE93D2-888D-489D-AEF0-C010B1B93758}" type="presOf" srcId="{C7D7FE18-0EA8-431F-971E-C0C0B4002B05}" destId="{61BF3334-39F7-4C1B-AA5F-492B35279A89}" srcOrd="0" destOrd="0" presId="urn:microsoft.com/office/officeart/2005/8/layout/venn1"/>
    <dgm:cxn modelId="{BE9C75F6-8581-425F-B82C-17659E774777}" type="presOf" srcId="{47318C55-9DAF-43FE-B890-8A0254B0FC7B}" destId="{9B8B4B7B-2DF8-4175-88A5-741D7DE648CF}" srcOrd="1" destOrd="0" presId="urn:microsoft.com/office/officeart/2005/8/layout/venn1"/>
    <dgm:cxn modelId="{FBE22215-CFE3-4A51-B274-692A3FDFDBE9}" type="presParOf" srcId="{F3304709-7C01-4754-81C0-93500FCF49B8}" destId="{61BF3334-39F7-4C1B-AA5F-492B35279A89}" srcOrd="0" destOrd="0" presId="urn:microsoft.com/office/officeart/2005/8/layout/venn1"/>
    <dgm:cxn modelId="{8A048B51-F6B9-450B-9823-76E42E4F3AAC}" type="presParOf" srcId="{F3304709-7C01-4754-81C0-93500FCF49B8}" destId="{89E7CCEA-FC7A-49EB-AA1A-65633BF5279A}" srcOrd="1" destOrd="0" presId="urn:microsoft.com/office/officeart/2005/8/layout/venn1"/>
    <dgm:cxn modelId="{C0363E03-C462-412C-BB7F-3E8B2A515011}" type="presParOf" srcId="{F3304709-7C01-4754-81C0-93500FCF49B8}" destId="{11C38DD9-968E-4B7A-B857-20FD4DEBD923}" srcOrd="2" destOrd="0" presId="urn:microsoft.com/office/officeart/2005/8/layout/venn1"/>
    <dgm:cxn modelId="{0E4EA767-CAB6-4355-AE00-70FA381D5FCE}" type="presParOf" srcId="{F3304709-7C01-4754-81C0-93500FCF49B8}" destId="{9B8B4B7B-2DF8-4175-88A5-741D7DE648CF}" srcOrd="3" destOrd="0" presId="urn:microsoft.com/office/officeart/2005/8/layout/venn1"/>
    <dgm:cxn modelId="{606E2232-3EA1-475C-80E4-1615F86A5BA4}" type="presParOf" srcId="{F3304709-7C01-4754-81C0-93500FCF49B8}" destId="{0202350E-5053-45A7-973A-3ECEF9A54CA2}" srcOrd="4" destOrd="0" presId="urn:microsoft.com/office/officeart/2005/8/layout/venn1"/>
    <dgm:cxn modelId="{64F49715-92EC-43A8-8538-AC9F2143C606}" type="presParOf" srcId="{F3304709-7C01-4754-81C0-93500FCF49B8}" destId="{101C5F7B-0544-48B6-AF9D-6E7889793470}"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57C8DE-03F4-4A41-ACE0-0545606128E2}"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67EF63CA-ECBC-4BC4-998F-5277C3B737ED}">
      <dgm:prSet phldrT="[Text]"/>
      <dgm:spPr/>
      <dgm:t>
        <a:bodyPr/>
        <a:lstStyle/>
        <a:p>
          <a:endParaRPr lang="en-US" dirty="0"/>
        </a:p>
      </dgm:t>
    </dgm:pt>
    <dgm:pt modelId="{36C97338-3344-47B6-BBE0-BEAB1438E60E}" type="parTrans" cxnId="{3CAFECAD-FB99-4058-A927-DFA4B69A89DE}">
      <dgm:prSet/>
      <dgm:spPr/>
      <dgm:t>
        <a:bodyPr/>
        <a:lstStyle/>
        <a:p>
          <a:endParaRPr lang="en-US"/>
        </a:p>
      </dgm:t>
    </dgm:pt>
    <dgm:pt modelId="{2CCACE0A-A780-46B5-83C1-28D595B392E1}" type="sibTrans" cxnId="{3CAFECAD-FB99-4058-A927-DFA4B69A89DE}">
      <dgm:prSet/>
      <dgm:spPr/>
      <dgm:t>
        <a:bodyPr/>
        <a:lstStyle/>
        <a:p>
          <a:endParaRPr lang="en-US"/>
        </a:p>
      </dgm:t>
    </dgm:pt>
    <dgm:pt modelId="{73D70228-445C-40A8-B4DA-32ACDFBF7A1C}">
      <dgm:prSet phldrT="[Text]"/>
      <dgm:spPr/>
      <dgm:t>
        <a:bodyPr/>
        <a:lstStyle/>
        <a:p>
          <a:r>
            <a:rPr lang="en-US" dirty="0" smtClean="0"/>
            <a:t>EVEN</a:t>
          </a:r>
          <a:endParaRPr lang="en-US" dirty="0"/>
        </a:p>
      </dgm:t>
    </dgm:pt>
    <dgm:pt modelId="{A1F4EC5E-80FA-4AB9-800A-8CFAEFF526E2}" type="parTrans" cxnId="{4AA6A1B5-4198-43AA-AFF0-AF325785EF42}">
      <dgm:prSet/>
      <dgm:spPr/>
      <dgm:t>
        <a:bodyPr/>
        <a:lstStyle/>
        <a:p>
          <a:endParaRPr lang="en-US"/>
        </a:p>
      </dgm:t>
    </dgm:pt>
    <dgm:pt modelId="{C48A029D-42E4-402D-BFB3-80F0CF9619C5}" type="sibTrans" cxnId="{4AA6A1B5-4198-43AA-AFF0-AF325785EF42}">
      <dgm:prSet/>
      <dgm:spPr/>
      <dgm:t>
        <a:bodyPr/>
        <a:lstStyle/>
        <a:p>
          <a:endParaRPr lang="en-US"/>
        </a:p>
      </dgm:t>
    </dgm:pt>
    <dgm:pt modelId="{CD28E0F4-FBD4-4AF6-905B-3E79257E5F71}">
      <dgm:prSet phldrT="[Text]"/>
      <dgm:spPr/>
      <dgm:t>
        <a:bodyPr/>
        <a:lstStyle/>
        <a:p>
          <a:r>
            <a:rPr lang="en-US" dirty="0" smtClean="0"/>
            <a:t>NEITHER POSITIVE NOR NEGATIVE</a:t>
          </a:r>
          <a:endParaRPr lang="en-US" dirty="0"/>
        </a:p>
      </dgm:t>
    </dgm:pt>
    <dgm:pt modelId="{DD48E72E-FF0B-45E5-8026-DDAE90FB1882}" type="parTrans" cxnId="{3C84A1F6-D01F-4197-86FD-FCD77774A63D}">
      <dgm:prSet/>
      <dgm:spPr/>
      <dgm:t>
        <a:bodyPr/>
        <a:lstStyle/>
        <a:p>
          <a:endParaRPr lang="en-US"/>
        </a:p>
      </dgm:t>
    </dgm:pt>
    <dgm:pt modelId="{743FAD9E-9565-425E-B6DC-2A88A78954F4}" type="sibTrans" cxnId="{3C84A1F6-D01F-4197-86FD-FCD77774A63D}">
      <dgm:prSet/>
      <dgm:spPr/>
      <dgm:t>
        <a:bodyPr/>
        <a:lstStyle/>
        <a:p>
          <a:endParaRPr lang="en-US"/>
        </a:p>
      </dgm:t>
    </dgm:pt>
    <dgm:pt modelId="{9CECA668-28CB-495B-BEED-D32010FC2F23}">
      <dgm:prSet phldrT="[Text]"/>
      <dgm:spPr/>
      <dgm:t>
        <a:bodyPr/>
        <a:lstStyle/>
        <a:p>
          <a:r>
            <a:rPr lang="en-US" dirty="0" smtClean="0"/>
            <a:t>MULTIPLE OF ALL NUMBERS</a:t>
          </a:r>
          <a:endParaRPr lang="en-US" dirty="0"/>
        </a:p>
      </dgm:t>
    </dgm:pt>
    <dgm:pt modelId="{EFB9FE5F-7BEC-4066-9565-47E8857DB8CA}" type="parTrans" cxnId="{910C67D4-06C0-4DDE-9768-0B8BAEE4A192}">
      <dgm:prSet/>
      <dgm:spPr/>
      <dgm:t>
        <a:bodyPr/>
        <a:lstStyle/>
        <a:p>
          <a:endParaRPr lang="en-US"/>
        </a:p>
      </dgm:t>
    </dgm:pt>
    <dgm:pt modelId="{729A49D6-28C8-4B32-82E5-CA05BD5BF754}" type="sibTrans" cxnId="{910C67D4-06C0-4DDE-9768-0B8BAEE4A192}">
      <dgm:prSet/>
      <dgm:spPr/>
      <dgm:t>
        <a:bodyPr/>
        <a:lstStyle/>
        <a:p>
          <a:endParaRPr lang="en-US"/>
        </a:p>
      </dgm:t>
    </dgm:pt>
    <dgm:pt modelId="{6A0C7AF7-A794-4065-B864-E0AC52D1AC1D}">
      <dgm:prSet phldrT="[Text]"/>
      <dgm:spPr/>
      <dgm:t>
        <a:bodyPr/>
        <a:lstStyle/>
        <a:p>
          <a:r>
            <a:rPr lang="en-US" dirty="0" smtClean="0"/>
            <a:t>FACTOR OF NO NUMBER</a:t>
          </a:r>
          <a:endParaRPr lang="en-US" dirty="0"/>
        </a:p>
      </dgm:t>
    </dgm:pt>
    <dgm:pt modelId="{6BDB44F2-1CAF-4867-B6D4-AF5580F587C8}" type="parTrans" cxnId="{15891B87-075C-4277-B123-E9A1CA74661C}">
      <dgm:prSet/>
      <dgm:spPr/>
      <dgm:t>
        <a:bodyPr/>
        <a:lstStyle/>
        <a:p>
          <a:endParaRPr lang="en-US"/>
        </a:p>
      </dgm:t>
    </dgm:pt>
    <dgm:pt modelId="{E5E9D192-D620-487A-8B16-1E175BBAEBD6}" type="sibTrans" cxnId="{15891B87-075C-4277-B123-E9A1CA74661C}">
      <dgm:prSet/>
      <dgm:spPr/>
      <dgm:t>
        <a:bodyPr/>
        <a:lstStyle/>
        <a:p>
          <a:endParaRPr lang="en-US"/>
        </a:p>
      </dgm:t>
    </dgm:pt>
    <dgm:pt modelId="{861C903A-3898-4343-A2CA-290A844134D0}" type="pres">
      <dgm:prSet presAssocID="{0E57C8DE-03F4-4A41-ACE0-0545606128E2}" presName="Name0" presStyleCnt="0">
        <dgm:presLayoutVars>
          <dgm:chMax val="1"/>
          <dgm:dir/>
          <dgm:animLvl val="ctr"/>
          <dgm:resizeHandles val="exact"/>
        </dgm:presLayoutVars>
      </dgm:prSet>
      <dgm:spPr/>
      <dgm:t>
        <a:bodyPr/>
        <a:lstStyle/>
        <a:p>
          <a:endParaRPr lang="en-US"/>
        </a:p>
      </dgm:t>
    </dgm:pt>
    <dgm:pt modelId="{C9D7EE8C-1322-457A-B67D-1A32F5EEBC03}" type="pres">
      <dgm:prSet presAssocID="{67EF63CA-ECBC-4BC4-998F-5277C3B737ED}" presName="centerShape" presStyleLbl="node0" presStyleIdx="0" presStyleCnt="1"/>
      <dgm:spPr/>
      <dgm:t>
        <a:bodyPr/>
        <a:lstStyle/>
        <a:p>
          <a:endParaRPr lang="en-US"/>
        </a:p>
      </dgm:t>
    </dgm:pt>
    <dgm:pt modelId="{5DAD998D-2CF8-4AC3-AEB9-6C34ADDB4564}" type="pres">
      <dgm:prSet presAssocID="{73D70228-445C-40A8-B4DA-32ACDFBF7A1C}" presName="node" presStyleLbl="node1" presStyleIdx="0" presStyleCnt="4">
        <dgm:presLayoutVars>
          <dgm:bulletEnabled val="1"/>
        </dgm:presLayoutVars>
      </dgm:prSet>
      <dgm:spPr/>
      <dgm:t>
        <a:bodyPr/>
        <a:lstStyle/>
        <a:p>
          <a:endParaRPr lang="en-US"/>
        </a:p>
      </dgm:t>
    </dgm:pt>
    <dgm:pt modelId="{444233CA-3FC0-413E-B619-B8901AC781CA}" type="pres">
      <dgm:prSet presAssocID="{73D70228-445C-40A8-B4DA-32ACDFBF7A1C}" presName="dummy" presStyleCnt="0"/>
      <dgm:spPr/>
    </dgm:pt>
    <dgm:pt modelId="{BAF420AD-32EC-453E-8B0A-5B2CF135E092}" type="pres">
      <dgm:prSet presAssocID="{C48A029D-42E4-402D-BFB3-80F0CF9619C5}" presName="sibTrans" presStyleLbl="sibTrans2D1" presStyleIdx="0" presStyleCnt="4"/>
      <dgm:spPr/>
      <dgm:t>
        <a:bodyPr/>
        <a:lstStyle/>
        <a:p>
          <a:endParaRPr lang="en-US"/>
        </a:p>
      </dgm:t>
    </dgm:pt>
    <dgm:pt modelId="{B0423615-E586-488E-9CDB-F7646AA7F562}" type="pres">
      <dgm:prSet presAssocID="{CD28E0F4-FBD4-4AF6-905B-3E79257E5F71}" presName="node" presStyleLbl="node1" presStyleIdx="1" presStyleCnt="4">
        <dgm:presLayoutVars>
          <dgm:bulletEnabled val="1"/>
        </dgm:presLayoutVars>
      </dgm:prSet>
      <dgm:spPr/>
      <dgm:t>
        <a:bodyPr/>
        <a:lstStyle/>
        <a:p>
          <a:endParaRPr lang="en-US"/>
        </a:p>
      </dgm:t>
    </dgm:pt>
    <dgm:pt modelId="{19A8F829-90BC-4357-BB2A-57C31562BBE8}" type="pres">
      <dgm:prSet presAssocID="{CD28E0F4-FBD4-4AF6-905B-3E79257E5F71}" presName="dummy" presStyleCnt="0"/>
      <dgm:spPr/>
    </dgm:pt>
    <dgm:pt modelId="{5BEAC5F6-D119-4D7D-BF86-DE72C14EC4AD}" type="pres">
      <dgm:prSet presAssocID="{743FAD9E-9565-425E-B6DC-2A88A78954F4}" presName="sibTrans" presStyleLbl="sibTrans2D1" presStyleIdx="1" presStyleCnt="4"/>
      <dgm:spPr/>
      <dgm:t>
        <a:bodyPr/>
        <a:lstStyle/>
        <a:p>
          <a:endParaRPr lang="en-US"/>
        </a:p>
      </dgm:t>
    </dgm:pt>
    <dgm:pt modelId="{FAA5BA38-01F2-47E8-AE21-2D2EB0AF82ED}" type="pres">
      <dgm:prSet presAssocID="{9CECA668-28CB-495B-BEED-D32010FC2F23}" presName="node" presStyleLbl="node1" presStyleIdx="2" presStyleCnt="4">
        <dgm:presLayoutVars>
          <dgm:bulletEnabled val="1"/>
        </dgm:presLayoutVars>
      </dgm:prSet>
      <dgm:spPr/>
      <dgm:t>
        <a:bodyPr/>
        <a:lstStyle/>
        <a:p>
          <a:endParaRPr lang="en-US"/>
        </a:p>
      </dgm:t>
    </dgm:pt>
    <dgm:pt modelId="{A0E34F3F-ADA0-4A70-BE46-7953AF53559C}" type="pres">
      <dgm:prSet presAssocID="{9CECA668-28CB-495B-BEED-D32010FC2F23}" presName="dummy" presStyleCnt="0"/>
      <dgm:spPr/>
    </dgm:pt>
    <dgm:pt modelId="{FB8367FB-BB78-48D6-A583-7DDCFA33DD65}" type="pres">
      <dgm:prSet presAssocID="{729A49D6-28C8-4B32-82E5-CA05BD5BF754}" presName="sibTrans" presStyleLbl="sibTrans2D1" presStyleIdx="2" presStyleCnt="4"/>
      <dgm:spPr/>
      <dgm:t>
        <a:bodyPr/>
        <a:lstStyle/>
        <a:p>
          <a:endParaRPr lang="en-US"/>
        </a:p>
      </dgm:t>
    </dgm:pt>
    <dgm:pt modelId="{7342F6E7-019D-4688-A160-107637024898}" type="pres">
      <dgm:prSet presAssocID="{6A0C7AF7-A794-4065-B864-E0AC52D1AC1D}" presName="node" presStyleLbl="node1" presStyleIdx="3" presStyleCnt="4">
        <dgm:presLayoutVars>
          <dgm:bulletEnabled val="1"/>
        </dgm:presLayoutVars>
      </dgm:prSet>
      <dgm:spPr/>
      <dgm:t>
        <a:bodyPr/>
        <a:lstStyle/>
        <a:p>
          <a:endParaRPr lang="en-US"/>
        </a:p>
      </dgm:t>
    </dgm:pt>
    <dgm:pt modelId="{F29D9BF8-9610-4004-9692-934B0D137315}" type="pres">
      <dgm:prSet presAssocID="{6A0C7AF7-A794-4065-B864-E0AC52D1AC1D}" presName="dummy" presStyleCnt="0"/>
      <dgm:spPr/>
    </dgm:pt>
    <dgm:pt modelId="{DF22FA77-1FB7-4EF0-A3B3-2656565C3405}" type="pres">
      <dgm:prSet presAssocID="{E5E9D192-D620-487A-8B16-1E175BBAEBD6}" presName="sibTrans" presStyleLbl="sibTrans2D1" presStyleIdx="3" presStyleCnt="4"/>
      <dgm:spPr/>
      <dgm:t>
        <a:bodyPr/>
        <a:lstStyle/>
        <a:p>
          <a:endParaRPr lang="en-US"/>
        </a:p>
      </dgm:t>
    </dgm:pt>
  </dgm:ptLst>
  <dgm:cxnLst>
    <dgm:cxn modelId="{D2D3229C-42B6-47BE-9E82-D32375E1102C}" type="presOf" srcId="{67EF63CA-ECBC-4BC4-998F-5277C3B737ED}" destId="{C9D7EE8C-1322-457A-B67D-1A32F5EEBC03}" srcOrd="0" destOrd="0" presId="urn:microsoft.com/office/officeart/2005/8/layout/radial6"/>
    <dgm:cxn modelId="{1E614405-4AFC-4493-A277-17AD547CF8D4}" type="presOf" srcId="{6A0C7AF7-A794-4065-B864-E0AC52D1AC1D}" destId="{7342F6E7-019D-4688-A160-107637024898}" srcOrd="0" destOrd="0" presId="urn:microsoft.com/office/officeart/2005/8/layout/radial6"/>
    <dgm:cxn modelId="{5D350786-7D4D-480A-800D-070F37236C31}" type="presOf" srcId="{E5E9D192-D620-487A-8B16-1E175BBAEBD6}" destId="{DF22FA77-1FB7-4EF0-A3B3-2656565C3405}" srcOrd="0" destOrd="0" presId="urn:microsoft.com/office/officeart/2005/8/layout/radial6"/>
    <dgm:cxn modelId="{3CAFECAD-FB99-4058-A927-DFA4B69A89DE}" srcId="{0E57C8DE-03F4-4A41-ACE0-0545606128E2}" destId="{67EF63CA-ECBC-4BC4-998F-5277C3B737ED}" srcOrd="0" destOrd="0" parTransId="{36C97338-3344-47B6-BBE0-BEAB1438E60E}" sibTransId="{2CCACE0A-A780-46B5-83C1-28D595B392E1}"/>
    <dgm:cxn modelId="{910C67D4-06C0-4DDE-9768-0B8BAEE4A192}" srcId="{67EF63CA-ECBC-4BC4-998F-5277C3B737ED}" destId="{9CECA668-28CB-495B-BEED-D32010FC2F23}" srcOrd="2" destOrd="0" parTransId="{EFB9FE5F-7BEC-4066-9565-47E8857DB8CA}" sibTransId="{729A49D6-28C8-4B32-82E5-CA05BD5BF754}"/>
    <dgm:cxn modelId="{17BA50A6-437B-422A-B17A-A4F7B870F6D2}" type="presOf" srcId="{C48A029D-42E4-402D-BFB3-80F0CF9619C5}" destId="{BAF420AD-32EC-453E-8B0A-5B2CF135E092}" srcOrd="0" destOrd="0" presId="urn:microsoft.com/office/officeart/2005/8/layout/radial6"/>
    <dgm:cxn modelId="{15891B87-075C-4277-B123-E9A1CA74661C}" srcId="{67EF63CA-ECBC-4BC4-998F-5277C3B737ED}" destId="{6A0C7AF7-A794-4065-B864-E0AC52D1AC1D}" srcOrd="3" destOrd="0" parTransId="{6BDB44F2-1CAF-4867-B6D4-AF5580F587C8}" sibTransId="{E5E9D192-D620-487A-8B16-1E175BBAEBD6}"/>
    <dgm:cxn modelId="{6161478A-481B-487E-A6B4-8EB7C58AA650}" type="presOf" srcId="{CD28E0F4-FBD4-4AF6-905B-3E79257E5F71}" destId="{B0423615-E586-488E-9CDB-F7646AA7F562}" srcOrd="0" destOrd="0" presId="urn:microsoft.com/office/officeart/2005/8/layout/radial6"/>
    <dgm:cxn modelId="{8802F69C-751A-475F-9EBA-711A45988832}" type="presOf" srcId="{0E57C8DE-03F4-4A41-ACE0-0545606128E2}" destId="{861C903A-3898-4343-A2CA-290A844134D0}" srcOrd="0" destOrd="0" presId="urn:microsoft.com/office/officeart/2005/8/layout/radial6"/>
    <dgm:cxn modelId="{D2C18F88-02AA-4BB8-A051-ACA5C0482FD2}" type="presOf" srcId="{73D70228-445C-40A8-B4DA-32ACDFBF7A1C}" destId="{5DAD998D-2CF8-4AC3-AEB9-6C34ADDB4564}" srcOrd="0" destOrd="0" presId="urn:microsoft.com/office/officeart/2005/8/layout/radial6"/>
    <dgm:cxn modelId="{3C84A1F6-D01F-4197-86FD-FCD77774A63D}" srcId="{67EF63CA-ECBC-4BC4-998F-5277C3B737ED}" destId="{CD28E0F4-FBD4-4AF6-905B-3E79257E5F71}" srcOrd="1" destOrd="0" parTransId="{DD48E72E-FF0B-45E5-8026-DDAE90FB1882}" sibTransId="{743FAD9E-9565-425E-B6DC-2A88A78954F4}"/>
    <dgm:cxn modelId="{616FDBC0-C60B-494D-9559-FBC2F70A2B38}" type="presOf" srcId="{9CECA668-28CB-495B-BEED-D32010FC2F23}" destId="{FAA5BA38-01F2-47E8-AE21-2D2EB0AF82ED}" srcOrd="0" destOrd="0" presId="urn:microsoft.com/office/officeart/2005/8/layout/radial6"/>
    <dgm:cxn modelId="{5D3A6C93-4D4D-4C23-85FB-A802439037A4}" type="presOf" srcId="{729A49D6-28C8-4B32-82E5-CA05BD5BF754}" destId="{FB8367FB-BB78-48D6-A583-7DDCFA33DD65}" srcOrd="0" destOrd="0" presId="urn:microsoft.com/office/officeart/2005/8/layout/radial6"/>
    <dgm:cxn modelId="{A683F732-DF3D-469B-8CCF-0ED7D04CB640}" type="presOf" srcId="{743FAD9E-9565-425E-B6DC-2A88A78954F4}" destId="{5BEAC5F6-D119-4D7D-BF86-DE72C14EC4AD}" srcOrd="0" destOrd="0" presId="urn:microsoft.com/office/officeart/2005/8/layout/radial6"/>
    <dgm:cxn modelId="{4AA6A1B5-4198-43AA-AFF0-AF325785EF42}" srcId="{67EF63CA-ECBC-4BC4-998F-5277C3B737ED}" destId="{73D70228-445C-40A8-B4DA-32ACDFBF7A1C}" srcOrd="0" destOrd="0" parTransId="{A1F4EC5E-80FA-4AB9-800A-8CFAEFF526E2}" sibTransId="{C48A029D-42E4-402D-BFB3-80F0CF9619C5}"/>
    <dgm:cxn modelId="{E7B8D73B-FA1B-4300-8236-0066E0ED5BDA}" type="presParOf" srcId="{861C903A-3898-4343-A2CA-290A844134D0}" destId="{C9D7EE8C-1322-457A-B67D-1A32F5EEBC03}" srcOrd="0" destOrd="0" presId="urn:microsoft.com/office/officeart/2005/8/layout/radial6"/>
    <dgm:cxn modelId="{6C84DCB1-6F5A-45EA-A115-FF5032883FDA}" type="presParOf" srcId="{861C903A-3898-4343-A2CA-290A844134D0}" destId="{5DAD998D-2CF8-4AC3-AEB9-6C34ADDB4564}" srcOrd="1" destOrd="0" presId="urn:microsoft.com/office/officeart/2005/8/layout/radial6"/>
    <dgm:cxn modelId="{A1FD6A4B-708D-485D-94C2-A43C99E85C56}" type="presParOf" srcId="{861C903A-3898-4343-A2CA-290A844134D0}" destId="{444233CA-3FC0-413E-B619-B8901AC781CA}" srcOrd="2" destOrd="0" presId="urn:microsoft.com/office/officeart/2005/8/layout/radial6"/>
    <dgm:cxn modelId="{7FC59968-DF83-4528-8B49-79818344167F}" type="presParOf" srcId="{861C903A-3898-4343-A2CA-290A844134D0}" destId="{BAF420AD-32EC-453E-8B0A-5B2CF135E092}" srcOrd="3" destOrd="0" presId="urn:microsoft.com/office/officeart/2005/8/layout/radial6"/>
    <dgm:cxn modelId="{8002DB40-F2AE-4F44-9C4E-E7B4FA0A6925}" type="presParOf" srcId="{861C903A-3898-4343-A2CA-290A844134D0}" destId="{B0423615-E586-488E-9CDB-F7646AA7F562}" srcOrd="4" destOrd="0" presId="urn:microsoft.com/office/officeart/2005/8/layout/radial6"/>
    <dgm:cxn modelId="{1691E5CD-32E4-46B6-B5C9-300E0A19248B}" type="presParOf" srcId="{861C903A-3898-4343-A2CA-290A844134D0}" destId="{19A8F829-90BC-4357-BB2A-57C31562BBE8}" srcOrd="5" destOrd="0" presId="urn:microsoft.com/office/officeart/2005/8/layout/radial6"/>
    <dgm:cxn modelId="{FDB97933-4089-4585-A07C-75FF1557EBFA}" type="presParOf" srcId="{861C903A-3898-4343-A2CA-290A844134D0}" destId="{5BEAC5F6-D119-4D7D-BF86-DE72C14EC4AD}" srcOrd="6" destOrd="0" presId="urn:microsoft.com/office/officeart/2005/8/layout/radial6"/>
    <dgm:cxn modelId="{5F1BE2BE-E4FE-46FB-83ED-2936B337CF53}" type="presParOf" srcId="{861C903A-3898-4343-A2CA-290A844134D0}" destId="{FAA5BA38-01F2-47E8-AE21-2D2EB0AF82ED}" srcOrd="7" destOrd="0" presId="urn:microsoft.com/office/officeart/2005/8/layout/radial6"/>
    <dgm:cxn modelId="{452F02B6-B2B9-404E-A0C2-E7DE1F727B08}" type="presParOf" srcId="{861C903A-3898-4343-A2CA-290A844134D0}" destId="{A0E34F3F-ADA0-4A70-BE46-7953AF53559C}" srcOrd="8" destOrd="0" presId="urn:microsoft.com/office/officeart/2005/8/layout/radial6"/>
    <dgm:cxn modelId="{3122E234-9A90-48AC-BBCF-68AA76C1FCC9}" type="presParOf" srcId="{861C903A-3898-4343-A2CA-290A844134D0}" destId="{FB8367FB-BB78-48D6-A583-7DDCFA33DD65}" srcOrd="9" destOrd="0" presId="urn:microsoft.com/office/officeart/2005/8/layout/radial6"/>
    <dgm:cxn modelId="{B8756B22-B315-4296-AA84-FE3435E7C602}" type="presParOf" srcId="{861C903A-3898-4343-A2CA-290A844134D0}" destId="{7342F6E7-019D-4688-A160-107637024898}" srcOrd="10" destOrd="0" presId="urn:microsoft.com/office/officeart/2005/8/layout/radial6"/>
    <dgm:cxn modelId="{2E3FBE17-ACE9-4755-8F4D-9C86DF900531}" type="presParOf" srcId="{861C903A-3898-4343-A2CA-290A844134D0}" destId="{F29D9BF8-9610-4004-9692-934B0D137315}" srcOrd="11" destOrd="0" presId="urn:microsoft.com/office/officeart/2005/8/layout/radial6"/>
    <dgm:cxn modelId="{92F2B22C-3371-4F6A-9F42-5FCB5CAB0ABF}" type="presParOf" srcId="{861C903A-3898-4343-A2CA-290A844134D0}" destId="{DF22FA77-1FB7-4EF0-A3B3-2656565C3405}"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9053D6-513D-494A-8994-383609B89B19}">
      <dsp:nvSpPr>
        <dsp:cNvPr id="0" name=""/>
        <dsp:cNvSpPr/>
      </dsp:nvSpPr>
      <dsp:spPr>
        <a:xfrm>
          <a:off x="3747076" y="1993940"/>
          <a:ext cx="91440" cy="371071"/>
        </a:xfrm>
        <a:custGeom>
          <a:avLst/>
          <a:gdLst/>
          <a:ahLst/>
          <a:cxnLst/>
          <a:rect l="0" t="0" r="0" b="0"/>
          <a:pathLst>
            <a:path>
              <a:moveTo>
                <a:pt x="45720" y="0"/>
              </a:moveTo>
              <a:lnTo>
                <a:pt x="45720" y="3710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1CAFE2-0316-45FB-A5F3-C6249FB8A3AC}">
      <dsp:nvSpPr>
        <dsp:cNvPr id="0" name=""/>
        <dsp:cNvSpPr/>
      </dsp:nvSpPr>
      <dsp:spPr>
        <a:xfrm>
          <a:off x="2623228" y="812677"/>
          <a:ext cx="1169567" cy="371071"/>
        </a:xfrm>
        <a:custGeom>
          <a:avLst/>
          <a:gdLst/>
          <a:ahLst/>
          <a:cxnLst/>
          <a:rect l="0" t="0" r="0" b="0"/>
          <a:pathLst>
            <a:path>
              <a:moveTo>
                <a:pt x="0" y="0"/>
              </a:moveTo>
              <a:lnTo>
                <a:pt x="0" y="252874"/>
              </a:lnTo>
              <a:lnTo>
                <a:pt x="1169567" y="252874"/>
              </a:lnTo>
              <a:lnTo>
                <a:pt x="1169567" y="37107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29EC6E-800B-4EB0-B265-74FDC3905B3F}">
      <dsp:nvSpPr>
        <dsp:cNvPr id="0" name=""/>
        <dsp:cNvSpPr/>
      </dsp:nvSpPr>
      <dsp:spPr>
        <a:xfrm>
          <a:off x="1453661" y="1993940"/>
          <a:ext cx="779711" cy="371071"/>
        </a:xfrm>
        <a:custGeom>
          <a:avLst/>
          <a:gdLst/>
          <a:ahLst/>
          <a:cxnLst/>
          <a:rect l="0" t="0" r="0" b="0"/>
          <a:pathLst>
            <a:path>
              <a:moveTo>
                <a:pt x="0" y="0"/>
              </a:moveTo>
              <a:lnTo>
                <a:pt x="0" y="252874"/>
              </a:lnTo>
              <a:lnTo>
                <a:pt x="779711" y="252874"/>
              </a:lnTo>
              <a:lnTo>
                <a:pt x="779711" y="3710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28F883-D392-4EA5-B5DB-8ADC5E74CC6E}">
      <dsp:nvSpPr>
        <dsp:cNvPr id="0" name=""/>
        <dsp:cNvSpPr/>
      </dsp:nvSpPr>
      <dsp:spPr>
        <a:xfrm>
          <a:off x="673949" y="1993940"/>
          <a:ext cx="779711" cy="371071"/>
        </a:xfrm>
        <a:custGeom>
          <a:avLst/>
          <a:gdLst/>
          <a:ahLst/>
          <a:cxnLst/>
          <a:rect l="0" t="0" r="0" b="0"/>
          <a:pathLst>
            <a:path>
              <a:moveTo>
                <a:pt x="779711" y="0"/>
              </a:moveTo>
              <a:lnTo>
                <a:pt x="779711" y="252874"/>
              </a:lnTo>
              <a:lnTo>
                <a:pt x="0" y="252874"/>
              </a:lnTo>
              <a:lnTo>
                <a:pt x="0" y="3710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56A51C-C93C-4A70-9684-A25D6B572226}">
      <dsp:nvSpPr>
        <dsp:cNvPr id="0" name=""/>
        <dsp:cNvSpPr/>
      </dsp:nvSpPr>
      <dsp:spPr>
        <a:xfrm>
          <a:off x="1453661" y="812677"/>
          <a:ext cx="1169567" cy="371071"/>
        </a:xfrm>
        <a:custGeom>
          <a:avLst/>
          <a:gdLst/>
          <a:ahLst/>
          <a:cxnLst/>
          <a:rect l="0" t="0" r="0" b="0"/>
          <a:pathLst>
            <a:path>
              <a:moveTo>
                <a:pt x="1169567" y="0"/>
              </a:moveTo>
              <a:lnTo>
                <a:pt x="1169567" y="252874"/>
              </a:lnTo>
              <a:lnTo>
                <a:pt x="0" y="252874"/>
              </a:lnTo>
              <a:lnTo>
                <a:pt x="0" y="37107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67D20C-9740-4D9C-88E7-0F596C9E71DA}">
      <dsp:nvSpPr>
        <dsp:cNvPr id="0" name=""/>
        <dsp:cNvSpPr/>
      </dsp:nvSpPr>
      <dsp:spPr>
        <a:xfrm>
          <a:off x="1985283" y="2486"/>
          <a:ext cx="1275891" cy="8101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1056F4-D92E-4648-A849-1D27AFCC4E90}">
      <dsp:nvSpPr>
        <dsp:cNvPr id="0" name=""/>
        <dsp:cNvSpPr/>
      </dsp:nvSpPr>
      <dsp:spPr>
        <a:xfrm>
          <a:off x="2127048" y="137163"/>
          <a:ext cx="1275891" cy="8101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37 questions – 75 minutes  </a:t>
          </a:r>
          <a:endParaRPr lang="en-US" sz="1600" kern="1200" dirty="0"/>
        </a:p>
      </dsp:txBody>
      <dsp:txXfrm>
        <a:off x="2150778" y="160893"/>
        <a:ext cx="1228431" cy="762731"/>
      </dsp:txXfrm>
    </dsp:sp>
    <dsp:sp modelId="{FDD60130-7B47-4CD5-B27A-033C59113C95}">
      <dsp:nvSpPr>
        <dsp:cNvPr id="0" name=""/>
        <dsp:cNvSpPr/>
      </dsp:nvSpPr>
      <dsp:spPr>
        <a:xfrm>
          <a:off x="815715" y="1183749"/>
          <a:ext cx="1275891" cy="8101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919D53-A350-4655-AA7A-52AA238DA433}">
      <dsp:nvSpPr>
        <dsp:cNvPr id="0" name=""/>
        <dsp:cNvSpPr/>
      </dsp:nvSpPr>
      <dsp:spPr>
        <a:xfrm>
          <a:off x="957481" y="1318427"/>
          <a:ext cx="1275891" cy="8101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Data sufficiency </a:t>
          </a:r>
          <a:endParaRPr lang="en-US" sz="1600" kern="1200" dirty="0"/>
        </a:p>
      </dsp:txBody>
      <dsp:txXfrm>
        <a:off x="981211" y="1342157"/>
        <a:ext cx="1228431" cy="762731"/>
      </dsp:txXfrm>
    </dsp:sp>
    <dsp:sp modelId="{65C16C10-E43F-4A97-9847-E0DD97EE1B02}">
      <dsp:nvSpPr>
        <dsp:cNvPr id="0" name=""/>
        <dsp:cNvSpPr/>
      </dsp:nvSpPr>
      <dsp:spPr>
        <a:xfrm>
          <a:off x="36003" y="2365012"/>
          <a:ext cx="1275891" cy="8101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1853A6-0BFB-45B4-9861-F1FDD8535340}">
      <dsp:nvSpPr>
        <dsp:cNvPr id="0" name=""/>
        <dsp:cNvSpPr/>
      </dsp:nvSpPr>
      <dsp:spPr>
        <a:xfrm>
          <a:off x="177769" y="2499690"/>
          <a:ext cx="1275891" cy="8101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Yes </a:t>
          </a:r>
          <a:r>
            <a:rPr lang="en-US" sz="1600" kern="1200" smtClean="0"/>
            <a:t>/ No</a:t>
          </a:r>
          <a:endParaRPr lang="en-US" sz="1600" kern="1200" dirty="0"/>
        </a:p>
      </dsp:txBody>
      <dsp:txXfrm>
        <a:off x="201499" y="2523420"/>
        <a:ext cx="1228431" cy="762731"/>
      </dsp:txXfrm>
    </dsp:sp>
    <dsp:sp modelId="{3ECDE335-EBE4-4214-A343-3D0F5C931C87}">
      <dsp:nvSpPr>
        <dsp:cNvPr id="0" name=""/>
        <dsp:cNvSpPr/>
      </dsp:nvSpPr>
      <dsp:spPr>
        <a:xfrm>
          <a:off x="1595427" y="2365012"/>
          <a:ext cx="1275891" cy="8101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E09B69-6AD3-4E69-8DF9-2DB8ABA83F94}">
      <dsp:nvSpPr>
        <dsp:cNvPr id="0" name=""/>
        <dsp:cNvSpPr/>
      </dsp:nvSpPr>
      <dsp:spPr>
        <a:xfrm>
          <a:off x="1737193" y="2499690"/>
          <a:ext cx="1275891" cy="8101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Value </a:t>
          </a:r>
          <a:endParaRPr lang="en-US" sz="1600" kern="1200" dirty="0"/>
        </a:p>
      </dsp:txBody>
      <dsp:txXfrm>
        <a:off x="1760923" y="2523420"/>
        <a:ext cx="1228431" cy="762731"/>
      </dsp:txXfrm>
    </dsp:sp>
    <dsp:sp modelId="{B54AAB6C-6C00-4A9F-B536-DCCB2781A2AC}">
      <dsp:nvSpPr>
        <dsp:cNvPr id="0" name=""/>
        <dsp:cNvSpPr/>
      </dsp:nvSpPr>
      <dsp:spPr>
        <a:xfrm>
          <a:off x="3154850" y="1183749"/>
          <a:ext cx="1275891" cy="8101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CD7B7D-CFAE-45C2-AEB8-4571C938714B}">
      <dsp:nvSpPr>
        <dsp:cNvPr id="0" name=""/>
        <dsp:cNvSpPr/>
      </dsp:nvSpPr>
      <dsp:spPr>
        <a:xfrm>
          <a:off x="3296616" y="1318427"/>
          <a:ext cx="1275891" cy="8101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Problem solving </a:t>
          </a:r>
          <a:endParaRPr lang="en-US" sz="1600" kern="1200" dirty="0"/>
        </a:p>
      </dsp:txBody>
      <dsp:txXfrm>
        <a:off x="3320346" y="1342157"/>
        <a:ext cx="1228431" cy="762731"/>
      </dsp:txXfrm>
    </dsp:sp>
    <dsp:sp modelId="{EDF692CB-23B1-4B88-88C5-4D97BBB5BFD3}">
      <dsp:nvSpPr>
        <dsp:cNvPr id="0" name=""/>
        <dsp:cNvSpPr/>
      </dsp:nvSpPr>
      <dsp:spPr>
        <a:xfrm>
          <a:off x="3154850" y="2365012"/>
          <a:ext cx="1275891" cy="8101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A6A8D0-A354-4917-B9B2-552F11679222}">
      <dsp:nvSpPr>
        <dsp:cNvPr id="0" name=""/>
        <dsp:cNvSpPr/>
      </dsp:nvSpPr>
      <dsp:spPr>
        <a:xfrm>
          <a:off x="3296616" y="2499690"/>
          <a:ext cx="1275891" cy="8101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Value </a:t>
          </a:r>
          <a:endParaRPr lang="en-US" sz="1600" kern="1200" dirty="0"/>
        </a:p>
      </dsp:txBody>
      <dsp:txXfrm>
        <a:off x="3320346" y="2523420"/>
        <a:ext cx="1228431" cy="7627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EBB471-C709-4DFD-A6E6-D79C80B0ECFE}">
      <dsp:nvSpPr>
        <dsp:cNvPr id="0" name=""/>
        <dsp:cNvSpPr/>
      </dsp:nvSpPr>
      <dsp:spPr>
        <a:xfrm>
          <a:off x="200801" y="3383"/>
          <a:ext cx="1237197" cy="1237197"/>
        </a:xfrm>
        <a:prstGeom prst="ellipse">
          <a:avLst/>
        </a:prstGeom>
        <a:gradFill rotWithShape="0">
          <a:gsLst>
            <a:gs pos="0">
              <a:schemeClr val="accent1">
                <a:alpha val="50000"/>
                <a:hueOff val="0"/>
                <a:satOff val="0"/>
                <a:lumOff val="0"/>
                <a:alphaOff val="0"/>
                <a:tint val="50000"/>
                <a:satMod val="300000"/>
              </a:schemeClr>
            </a:gs>
            <a:gs pos="35000">
              <a:schemeClr val="accent1">
                <a:alpha val="50000"/>
                <a:hueOff val="0"/>
                <a:satOff val="0"/>
                <a:lumOff val="0"/>
                <a:alphaOff val="0"/>
                <a:tint val="37000"/>
                <a:satMod val="300000"/>
              </a:schemeClr>
            </a:gs>
            <a:gs pos="100000">
              <a:schemeClr val="accent1">
                <a:alpha val="50000"/>
                <a:hueOff val="0"/>
                <a:satOff val="0"/>
                <a:lumOff val="0"/>
                <a:alphaOff val="0"/>
                <a:tint val="15000"/>
                <a:satMod val="350000"/>
              </a:schemeClr>
            </a:gs>
          </a:gsLst>
          <a:lin ang="1620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IN" sz="1200" kern="1200"/>
            <a:t>a</a:t>
          </a:r>
        </a:p>
      </dsp:txBody>
      <dsp:txXfrm>
        <a:off x="373563" y="149275"/>
        <a:ext cx="713339" cy="945413"/>
      </dsp:txXfrm>
    </dsp:sp>
    <dsp:sp modelId="{85AC9F50-2EA1-4774-86AC-0AA47BB59D3D}">
      <dsp:nvSpPr>
        <dsp:cNvPr id="0" name=""/>
        <dsp:cNvSpPr/>
      </dsp:nvSpPr>
      <dsp:spPr>
        <a:xfrm>
          <a:off x="1018058" y="6"/>
          <a:ext cx="1237197" cy="1237197"/>
        </a:xfrm>
        <a:prstGeom prst="ellipse">
          <a:avLst/>
        </a:prstGeom>
        <a:gradFill rotWithShape="0">
          <a:gsLst>
            <a:gs pos="0">
              <a:schemeClr val="accent1">
                <a:alpha val="50000"/>
                <a:hueOff val="0"/>
                <a:satOff val="0"/>
                <a:lumOff val="0"/>
                <a:alphaOff val="0"/>
                <a:tint val="50000"/>
                <a:satMod val="300000"/>
              </a:schemeClr>
            </a:gs>
            <a:gs pos="35000">
              <a:schemeClr val="accent1">
                <a:alpha val="50000"/>
                <a:hueOff val="0"/>
                <a:satOff val="0"/>
                <a:lumOff val="0"/>
                <a:alphaOff val="0"/>
                <a:tint val="37000"/>
                <a:satMod val="300000"/>
              </a:schemeClr>
            </a:gs>
            <a:gs pos="100000">
              <a:schemeClr val="accent1">
                <a:alpha val="50000"/>
                <a:hueOff val="0"/>
                <a:satOff val="0"/>
                <a:lumOff val="0"/>
                <a:alphaOff val="0"/>
                <a:tint val="15000"/>
                <a:satMod val="350000"/>
              </a:schemeClr>
            </a:gs>
          </a:gsLst>
          <a:lin ang="1620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IN" sz="1200" kern="1200"/>
            <a:t>b</a:t>
          </a:r>
        </a:p>
      </dsp:txBody>
      <dsp:txXfrm>
        <a:off x="1369154" y="145898"/>
        <a:ext cx="713339" cy="9454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BF3334-39F7-4C1B-AA5F-492B35279A89}">
      <dsp:nvSpPr>
        <dsp:cNvPr id="0" name=""/>
        <dsp:cNvSpPr/>
      </dsp:nvSpPr>
      <dsp:spPr>
        <a:xfrm>
          <a:off x="910647" y="28803"/>
          <a:ext cx="1382553" cy="138255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n-US" sz="1000" kern="1200" dirty="0" smtClean="0"/>
            <a:t>Only A</a:t>
          </a:r>
          <a:endParaRPr lang="en-US" sz="1000" kern="1200" dirty="0"/>
        </a:p>
      </dsp:txBody>
      <dsp:txXfrm>
        <a:off x="1094987" y="270750"/>
        <a:ext cx="1013872" cy="622149"/>
      </dsp:txXfrm>
    </dsp:sp>
    <dsp:sp modelId="{11C38DD9-968E-4B7A-B857-20FD4DEBD923}">
      <dsp:nvSpPr>
        <dsp:cNvPr id="0" name=""/>
        <dsp:cNvSpPr/>
      </dsp:nvSpPr>
      <dsp:spPr>
        <a:xfrm>
          <a:off x="1409518" y="892899"/>
          <a:ext cx="1382553" cy="138255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n-US" sz="1000" kern="1200" dirty="0" smtClean="0"/>
            <a:t>Only C</a:t>
          </a:r>
          <a:endParaRPr lang="en-US" sz="1000" kern="1200" dirty="0"/>
        </a:p>
      </dsp:txBody>
      <dsp:txXfrm>
        <a:off x="1832349" y="1250058"/>
        <a:ext cx="829532" cy="760404"/>
      </dsp:txXfrm>
    </dsp:sp>
    <dsp:sp modelId="{0202350E-5053-45A7-973A-3ECEF9A54CA2}">
      <dsp:nvSpPr>
        <dsp:cNvPr id="0" name=""/>
        <dsp:cNvSpPr/>
      </dsp:nvSpPr>
      <dsp:spPr>
        <a:xfrm>
          <a:off x="411775" y="892899"/>
          <a:ext cx="1382553" cy="138255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n-US" sz="1000" kern="1200" dirty="0" smtClean="0"/>
            <a:t>Only B</a:t>
          </a:r>
          <a:endParaRPr lang="en-US" sz="1000" kern="1200" dirty="0"/>
        </a:p>
      </dsp:txBody>
      <dsp:txXfrm>
        <a:off x="541966" y="1250058"/>
        <a:ext cx="829532" cy="7604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E34937-8DD6-4178-B5AB-960D8EF390A4}" type="datetimeFigureOut">
              <a:rPr lang="en-US" smtClean="0"/>
              <a:t>12/7/2011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9305B5-7082-4E6A-8E29-9695BABCBF1C}" type="slidenum">
              <a:rPr lang="en-US" smtClean="0"/>
              <a:t>‹#›</a:t>
            </a:fld>
            <a:endParaRPr lang="en-US"/>
          </a:p>
        </p:txBody>
      </p:sp>
    </p:spTree>
    <p:extLst>
      <p:ext uri="{BB962C8B-B14F-4D97-AF65-F5344CB8AC3E}">
        <p14:creationId xmlns:p14="http://schemas.microsoft.com/office/powerpoint/2010/main" val="2031672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9305B5-7082-4E6A-8E29-9695BABCBF1C}" type="slidenum">
              <a:rPr lang="en-US" smtClean="0"/>
              <a:t>14</a:t>
            </a:fld>
            <a:endParaRPr lang="en-US"/>
          </a:p>
        </p:txBody>
      </p:sp>
    </p:spTree>
    <p:extLst>
      <p:ext uri="{BB962C8B-B14F-4D97-AF65-F5344CB8AC3E}">
        <p14:creationId xmlns:p14="http://schemas.microsoft.com/office/powerpoint/2010/main" val="18907075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9305B5-7082-4E6A-8E29-9695BABCBF1C}"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835679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9305B5-7082-4E6A-8E29-9695BABCBF1C}" type="slidenum">
              <a:rPr lang="en-US" smtClean="0"/>
              <a:t>56</a:t>
            </a:fld>
            <a:endParaRPr lang="en-US"/>
          </a:p>
        </p:txBody>
      </p:sp>
    </p:spTree>
    <p:extLst>
      <p:ext uri="{BB962C8B-B14F-4D97-AF65-F5344CB8AC3E}">
        <p14:creationId xmlns:p14="http://schemas.microsoft.com/office/powerpoint/2010/main" val="763511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9305B5-7082-4E6A-8E29-9695BABCBF1C}" type="slidenum">
              <a:rPr lang="en-US" smtClean="0"/>
              <a:t>72</a:t>
            </a:fld>
            <a:endParaRPr lang="en-US"/>
          </a:p>
        </p:txBody>
      </p:sp>
    </p:spTree>
    <p:extLst>
      <p:ext uri="{BB962C8B-B14F-4D97-AF65-F5344CB8AC3E}">
        <p14:creationId xmlns:p14="http://schemas.microsoft.com/office/powerpoint/2010/main" val="3205996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9305B5-7082-4E6A-8E29-9695BABCBF1C}" type="slidenum">
              <a:rPr lang="en-US" smtClean="0"/>
              <a:t>73</a:t>
            </a:fld>
            <a:endParaRPr lang="en-US"/>
          </a:p>
        </p:txBody>
      </p:sp>
    </p:spTree>
    <p:extLst>
      <p:ext uri="{BB962C8B-B14F-4D97-AF65-F5344CB8AC3E}">
        <p14:creationId xmlns:p14="http://schemas.microsoft.com/office/powerpoint/2010/main" val="3205996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9305B5-7082-4E6A-8E29-9695BABCBF1C}" type="slidenum">
              <a:rPr lang="en-US" smtClean="0"/>
              <a:t>74</a:t>
            </a:fld>
            <a:endParaRPr lang="en-US"/>
          </a:p>
        </p:txBody>
      </p:sp>
    </p:spTree>
    <p:extLst>
      <p:ext uri="{BB962C8B-B14F-4D97-AF65-F5344CB8AC3E}">
        <p14:creationId xmlns:p14="http://schemas.microsoft.com/office/powerpoint/2010/main" val="32059968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9305B5-7082-4E6A-8E29-9695BABCBF1C}" type="slidenum">
              <a:rPr lang="en-US" smtClean="0"/>
              <a:t>80</a:t>
            </a:fld>
            <a:endParaRPr lang="en-US"/>
          </a:p>
        </p:txBody>
      </p:sp>
    </p:spTree>
    <p:extLst>
      <p:ext uri="{BB962C8B-B14F-4D97-AF65-F5344CB8AC3E}">
        <p14:creationId xmlns:p14="http://schemas.microsoft.com/office/powerpoint/2010/main" val="300734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t>07-12-2011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91EAA60-DC60-489F-9DC4-CCE6F16A876C}" type="slidenum">
              <a:rPr lang="en-IN" smtClean="0"/>
              <a:t>‹#›</a:t>
            </a:fld>
            <a:endParaRPr lang="en-IN"/>
          </a:p>
        </p:txBody>
      </p:sp>
    </p:spTree>
    <p:extLst>
      <p:ext uri="{BB962C8B-B14F-4D97-AF65-F5344CB8AC3E}">
        <p14:creationId xmlns:p14="http://schemas.microsoft.com/office/powerpoint/2010/main" val="19171281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7526265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362570784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379393088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362570784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379393088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360223615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80628992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295425730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428308420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175331118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10192213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302881291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418217556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398454839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4292828006"/>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976961320"/>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2219083658"/>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11"/>
          </p:nvPr>
        </p:nvSpPr>
        <p:spPr/>
        <p:txBody>
          <a:bodyPr/>
          <a:lstStyle/>
          <a:p>
            <a:endParaRPr lang="en-IN">
              <a:solidFill>
                <a:prstClr val="black">
                  <a:tint val="75000"/>
                </a:prstClr>
              </a:solidFill>
            </a:endParaRPr>
          </a:p>
        </p:txBody>
      </p:sp>
      <p:sp>
        <p:nvSpPr>
          <p:cNvPr id="6" name="Slide Number Placeholder 5"/>
          <p:cNvSpPr>
            <a:spLocks noGrp="1"/>
          </p:cNvSpPr>
          <p:nvPr>
            <p:ph type="sldNum" sz="quarter" idx="12"/>
          </p:nvPr>
        </p:nvSpPr>
        <p:spPr/>
        <p:txBody>
          <a:body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57032028"/>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48680"/>
          </a:xfrm>
          <a:solidFill>
            <a:schemeClr val="tx2">
              <a:lumMod val="50000"/>
            </a:schemeClr>
          </a:solidFill>
        </p:spPr>
        <p:txBody>
          <a:bodyPr>
            <a:normAutofit/>
          </a:bodyPr>
          <a:lstStyle>
            <a:lvl1pPr>
              <a:defRPr sz="1500" b="1">
                <a:solidFill>
                  <a:schemeClr val="bg1"/>
                </a:solidFill>
              </a:defRPr>
            </a:lvl1pPr>
          </a:lstStyle>
          <a:p>
            <a:r>
              <a:rPr lang="en-US" smtClean="0"/>
              <a:t>Click to edit Master title style</a:t>
            </a:r>
            <a:endParaRPr lang="en-IN"/>
          </a:p>
        </p:txBody>
      </p:sp>
      <p:sp>
        <p:nvSpPr>
          <p:cNvPr id="3" name="Content Placeholder 2"/>
          <p:cNvSpPr>
            <a:spLocks noGrp="1"/>
          </p:cNvSpPr>
          <p:nvPr>
            <p:ph idx="1"/>
          </p:nvPr>
        </p:nvSpPr>
        <p:spPr>
          <a:xfrm>
            <a:off x="0" y="548680"/>
            <a:ext cx="9144000" cy="6309320"/>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extLst>
      <p:ext uri="{BB962C8B-B14F-4D97-AF65-F5344CB8AC3E}">
        <p14:creationId xmlns:p14="http://schemas.microsoft.com/office/powerpoint/2010/main" val="144311675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8.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2.xml"/><Relationship Id="rId1" Type="http://schemas.openxmlformats.org/officeDocument/2006/relationships/slideLayout" Target="../slideLayouts/slideLayout11.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6.xml"/><Relationship Id="rId1" Type="http://schemas.openxmlformats.org/officeDocument/2006/relationships/slideLayout" Target="../slideLayouts/slideLayout15.xml"/></Relationships>
</file>

<file path=ppt/slideMasters/_rels/slideMaster9.xml.rels><?xml version="1.0" encoding="UTF-8" standalone="yes"?>
<Relationships xmlns="http://schemas.openxmlformats.org/package/2006/relationships"><Relationship Id="rId3" Type="http://schemas.openxmlformats.org/officeDocument/2006/relationships/theme" Target="../theme/theme9.xml"/><Relationship Id="rId2" Type="http://schemas.openxmlformats.org/officeDocument/2006/relationships/slideLayout" Target="../slideLayouts/slideLayout18.xml"/><Relationship Id="rId1" Type="http://schemas.openxmlformats.org/officeDocument/2006/relationships/slideLayout" Target="../slideLayouts/slideLayout17.xml"/></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20.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t>07-12-2011</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t>‹#›</a:t>
            </a:fld>
            <a:endParaRPr lang="en-IN"/>
          </a:p>
        </p:txBody>
      </p:sp>
    </p:spTree>
    <p:extLst>
      <p:ext uri="{BB962C8B-B14F-4D97-AF65-F5344CB8AC3E}">
        <p14:creationId xmlns:p14="http://schemas.microsoft.com/office/powerpoint/2010/main" val="3141732403"/>
      </p:ext>
    </p:extLst>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2209778711"/>
      </p:ext>
    </p:extLst>
  </p:cSld>
  <p:clrMap bg1="lt1" tx1="dk1" bg2="lt2" tx2="dk2" accent1="accent1" accent2="accent2" accent3="accent3" accent4="accent4" accent5="accent5" accent6="accent6" hlink="hlink" folHlink="folHlink"/>
  <p:sldLayoutIdLst>
    <p:sldLayoutId id="2147483658" r:id="rId1"/>
    <p:sldLayoutId id="2147483659"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2209778711"/>
      </p:ext>
    </p:extLst>
  </p:cSld>
  <p:clrMap bg1="lt1" tx1="dk1" bg2="lt2" tx2="dk2" accent1="accent1" accent2="accent2" accent3="accent3" accent4="accent4" accent5="accent5" accent6="accent6" hlink="hlink" folHlink="folHlink"/>
  <p:sldLayoutIdLst>
    <p:sldLayoutId id="2147483661" r:id="rId1"/>
    <p:sldLayoutId id="2147483662"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2323896260"/>
      </p:ext>
    </p:extLst>
  </p:cSld>
  <p:clrMap bg1="lt1" tx1="dk1" bg2="lt2" tx2="dk2" accent1="accent1" accent2="accent2" accent3="accent3" accent4="accent4" accent5="accent5" accent6="accent6" hlink="hlink" folHlink="folHlink"/>
  <p:sldLayoutIdLst>
    <p:sldLayoutId id="2147483670" r:id="rId1"/>
    <p:sldLayoutId id="2147483671"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552420849"/>
      </p:ext>
    </p:extLst>
  </p:cSld>
  <p:clrMap bg1="lt1" tx1="dk1" bg2="lt2" tx2="dk2" accent1="accent1" accent2="accent2" accent3="accent3" accent4="accent4" accent5="accent5" accent6="accent6" hlink="hlink" folHlink="folHlink"/>
  <p:sldLayoutIdLst>
    <p:sldLayoutId id="2147483673" r:id="rId1"/>
    <p:sldLayoutId id="2147483674"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3864181712"/>
      </p:ext>
    </p:extLst>
  </p:cSld>
  <p:clrMap bg1="lt1" tx1="dk1" bg2="lt2" tx2="dk2" accent1="accent1" accent2="accent2" accent3="accent3" accent4="accent4" accent5="accent5" accent6="accent6" hlink="hlink" folHlink="folHlink"/>
  <p:sldLayoutIdLst>
    <p:sldLayoutId id="2147483679" r:id="rId1"/>
    <p:sldLayoutId id="2147483680"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3787576619"/>
      </p:ext>
    </p:extLst>
  </p:cSld>
  <p:clrMap bg1="lt1" tx1="dk1" bg2="lt2" tx2="dk2" accent1="accent1" accent2="accent2" accent3="accent3" accent4="accent4" accent5="accent5" accent6="accent6" hlink="hlink" folHlink="folHlink"/>
  <p:sldLayoutIdLst>
    <p:sldLayoutId id="2147483685" r:id="rId1"/>
    <p:sldLayoutId id="2147483686"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2304370655"/>
      </p:ext>
    </p:extLst>
  </p:cSld>
  <p:clrMap bg1="lt1" tx1="dk1" bg2="lt2" tx2="dk2" accent1="accent1" accent2="accent2" accent3="accent3" accent4="accent4" accent5="accent5" accent6="accent6" hlink="hlink" folHlink="folHlink"/>
  <p:sldLayoutIdLst>
    <p:sldLayoutId id="2147483688" r:id="rId1"/>
    <p:sldLayoutId id="2147483689"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767079080"/>
      </p:ext>
    </p:extLst>
  </p:cSld>
  <p:clrMap bg1="lt1" tx1="dk1" bg2="lt2" tx2="dk2" accent1="accent1" accent2="accent2" accent3="accent3" accent4="accent4" accent5="accent5" accent6="accent6" hlink="hlink" folHlink="folHlink"/>
  <p:sldLayoutIdLst>
    <p:sldLayoutId id="2147483691" r:id="rId1"/>
    <p:sldLayoutId id="2147483692"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1D7D7-C025-45DA-B04A-2EEEEAAC5ED6}" type="datetimeFigureOut">
              <a:rPr lang="en-IN" smtClean="0">
                <a:solidFill>
                  <a:prstClr val="black">
                    <a:tint val="75000"/>
                  </a:prstClr>
                </a:solidFill>
              </a:rPr>
              <a:pPr/>
              <a:t>07-12-2011</a:t>
            </a:fld>
            <a:endParaRPr lang="en-IN">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EAA60-DC60-489F-9DC4-CCE6F16A876C}" type="slidenum">
              <a:rPr lang="en-IN" smtClean="0">
                <a:solidFill>
                  <a:prstClr val="black">
                    <a:tint val="75000"/>
                  </a:prstClr>
                </a:solidFill>
              </a:rPr>
              <a:pPr/>
              <a:t>‹#›</a:t>
            </a:fld>
            <a:endParaRPr lang="en-IN">
              <a:solidFill>
                <a:prstClr val="black">
                  <a:tint val="75000"/>
                </a:prstClr>
              </a:solidFill>
            </a:endParaRPr>
          </a:p>
        </p:txBody>
      </p:sp>
    </p:spTree>
    <p:extLst>
      <p:ext uri="{BB962C8B-B14F-4D97-AF65-F5344CB8AC3E}">
        <p14:creationId xmlns:p14="http://schemas.microsoft.com/office/powerpoint/2010/main" val="2390983811"/>
      </p:ext>
    </p:extLst>
  </p:cSld>
  <p:clrMap bg1="lt1" tx1="dk1" bg2="lt2" tx2="dk2" accent1="accent1" accent2="accent2" accent3="accent3" accent4="accent4" accent5="accent5" accent6="accent6" hlink="hlink" folHlink="folHlink"/>
  <p:sldLayoutIdLst>
    <p:sldLayoutId id="2147483694" r:id="rId1"/>
    <p:sldLayoutId id="2147483695"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0.xml"/><Relationship Id="rId4" Type="http://schemas.openxmlformats.org/officeDocument/2006/relationships/image" Target="../media/image8.png"/></Relationships>
</file>

<file path=ppt/slides/_rels/slide9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0.xml"/><Relationship Id="rId4" Type="http://schemas.openxmlformats.org/officeDocument/2006/relationships/image" Target="../media/image11.png"/></Relationships>
</file>

<file path=ppt/slides/_rels/slide9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9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0.xml"/><Relationship Id="rId4" Type="http://schemas.openxmlformats.org/officeDocument/2006/relationships/image" Target="../media/image15.pn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9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10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0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4500" dirty="0" smtClean="0">
                <a:solidFill>
                  <a:schemeClr val="bg1"/>
                </a:solidFill>
              </a:rPr>
              <a:t>GMAT QUANTITATIVE REVIEW</a:t>
            </a:r>
            <a:endParaRPr lang="en-IN" sz="4500" dirty="0">
              <a:solidFill>
                <a:schemeClr val="bg1"/>
              </a:solidFill>
            </a:endParaRPr>
          </a:p>
        </p:txBody>
      </p:sp>
      <p:sp>
        <p:nvSpPr>
          <p:cNvPr id="3" name="Subtitle 2"/>
          <p:cNvSpPr>
            <a:spLocks noGrp="1"/>
          </p:cNvSpPr>
          <p:nvPr>
            <p:ph type="subTitle" idx="1"/>
          </p:nvPr>
        </p:nvSpPr>
        <p:spPr>
          <a:xfrm>
            <a:off x="1187624" y="3886200"/>
            <a:ext cx="6840760" cy="1752600"/>
          </a:xfrm>
        </p:spPr>
        <p:txBody>
          <a:bodyPr>
            <a:normAutofit/>
          </a:bodyPr>
          <a:lstStyle/>
          <a:p>
            <a:pPr algn="l"/>
            <a:r>
              <a:rPr lang="en-US" sz="2000" dirty="0" smtClean="0">
                <a:solidFill>
                  <a:srgbClr val="FFC000"/>
                </a:solidFill>
              </a:rPr>
              <a:t> </a:t>
            </a:r>
            <a:endParaRPr lang="en-IN" sz="2000" dirty="0">
              <a:solidFill>
                <a:srgbClr val="FFC000"/>
              </a:solidFill>
            </a:endParaRPr>
          </a:p>
        </p:txBody>
      </p:sp>
    </p:spTree>
    <p:extLst>
      <p:ext uri="{BB962C8B-B14F-4D97-AF65-F5344CB8AC3E}">
        <p14:creationId xmlns:p14="http://schemas.microsoft.com/office/powerpoint/2010/main" val="40775342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QUANTITATIVE SECTION STRUCTURE </a:t>
            </a:r>
            <a:endParaRPr lang="en-IN" dirty="0"/>
          </a:p>
        </p:txBody>
      </p:sp>
      <p:sp>
        <p:nvSpPr>
          <p:cNvPr id="3" name="Content Placeholder 2"/>
          <p:cNvSpPr>
            <a:spLocks noGrp="1"/>
          </p:cNvSpPr>
          <p:nvPr>
            <p:ph idx="1"/>
          </p:nvPr>
        </p:nvSpPr>
        <p:spPr>
          <a:xfrm>
            <a:off x="5004048" y="548680"/>
            <a:ext cx="4139952" cy="6309320"/>
          </a:xfrm>
        </p:spPr>
        <p:txBody>
          <a:bodyPr>
            <a:normAutofit lnSpcReduction="10000"/>
          </a:bodyPr>
          <a:lstStyle/>
          <a:p>
            <a:pPr marL="0" indent="0">
              <a:buNone/>
            </a:pPr>
            <a:r>
              <a:rPr lang="en-US" sz="1000" b="1" dirty="0" smtClean="0">
                <a:latin typeface="+mj-lt"/>
              </a:rPr>
              <a:t>DATA SUFFICIENCY</a:t>
            </a:r>
          </a:p>
          <a:p>
            <a:pPr marL="0" indent="0">
              <a:buNone/>
            </a:pPr>
            <a:endParaRPr lang="en-US" sz="1000" b="1" dirty="0">
              <a:latin typeface="+mj-lt"/>
            </a:endParaRPr>
          </a:p>
          <a:p>
            <a:pPr marL="0" indent="0">
              <a:buNone/>
            </a:pPr>
            <a:r>
              <a:rPr lang="en-US" sz="1000" b="1" dirty="0" smtClean="0">
                <a:latin typeface="+mj-lt"/>
              </a:rPr>
              <a:t>Yes/No</a:t>
            </a:r>
            <a:r>
              <a:rPr lang="en-US" sz="1000" dirty="0" smtClean="0">
                <a:latin typeface="+mj-lt"/>
              </a:rPr>
              <a:t>: </a:t>
            </a:r>
            <a:r>
              <a:rPr lang="en-IN" sz="1000" b="1" dirty="0" smtClean="0">
                <a:solidFill>
                  <a:srgbClr val="FF0000"/>
                </a:solidFill>
                <a:latin typeface="+mj-lt"/>
              </a:rPr>
              <a:t>A Statement in a Yes/No question is SUFFICIENT if it allows us to answer “Yes” or “No” to the prompt with certainty</a:t>
            </a:r>
            <a:r>
              <a:rPr lang="en-IN" sz="1000" dirty="0" smtClean="0">
                <a:latin typeface="+mj-lt"/>
              </a:rPr>
              <a:t>. The same is true when we consider the statements together. DO NOT CONFUSE NO WITH INSUFFICIENCY. </a:t>
            </a:r>
            <a:endParaRPr lang="en-IN" sz="1000" dirty="0">
              <a:latin typeface="+mj-lt"/>
            </a:endParaRPr>
          </a:p>
          <a:p>
            <a:pPr marL="0" indent="0">
              <a:buNone/>
            </a:pPr>
            <a:endParaRPr lang="en-IN" sz="1000" b="1" dirty="0" smtClean="0">
              <a:latin typeface="+mj-lt"/>
            </a:endParaRPr>
          </a:p>
          <a:p>
            <a:pPr marL="0" indent="0">
              <a:buNone/>
            </a:pPr>
            <a:r>
              <a:rPr lang="en-US" sz="1000" b="1" dirty="0" smtClean="0">
                <a:latin typeface="+mj-lt"/>
              </a:rPr>
              <a:t>Value</a:t>
            </a:r>
            <a:r>
              <a:rPr lang="en-US" sz="1000" dirty="0" smtClean="0">
                <a:latin typeface="+mj-lt"/>
              </a:rPr>
              <a:t>: </a:t>
            </a:r>
            <a:r>
              <a:rPr lang="en-IN" sz="1000" b="1" dirty="0">
                <a:solidFill>
                  <a:srgbClr val="FF0000"/>
                </a:solidFill>
                <a:latin typeface="+mj-lt"/>
              </a:rPr>
              <a:t>A Statement in a Value question is SUFFICIENT if we can </a:t>
            </a:r>
            <a:r>
              <a:rPr lang="en-IN" sz="1000" b="1" dirty="0" smtClean="0">
                <a:solidFill>
                  <a:srgbClr val="FF0000"/>
                </a:solidFill>
                <a:latin typeface="+mj-lt"/>
              </a:rPr>
              <a:t>identify </a:t>
            </a:r>
            <a:r>
              <a:rPr lang="en-IN" sz="1000" b="1" dirty="0">
                <a:solidFill>
                  <a:srgbClr val="FF0000"/>
                </a:solidFill>
                <a:latin typeface="+mj-lt"/>
              </a:rPr>
              <a:t>exactly one value for the quantity in the </a:t>
            </a:r>
            <a:r>
              <a:rPr lang="en-IN" sz="1000" b="1" dirty="0" smtClean="0">
                <a:solidFill>
                  <a:srgbClr val="FF0000"/>
                </a:solidFill>
                <a:latin typeface="+mj-lt"/>
              </a:rPr>
              <a:t>prompt</a:t>
            </a:r>
            <a:r>
              <a:rPr lang="en-IN" sz="1000" dirty="0" smtClean="0">
                <a:latin typeface="+mj-lt"/>
              </a:rPr>
              <a:t>. </a:t>
            </a:r>
            <a:r>
              <a:rPr lang="en-IN" sz="1000" dirty="0">
                <a:latin typeface="+mj-lt"/>
              </a:rPr>
              <a:t>It is INSUFFICIENT if </a:t>
            </a:r>
            <a:r>
              <a:rPr lang="en-IN" sz="1000" dirty="0" smtClean="0">
                <a:latin typeface="+mj-lt"/>
              </a:rPr>
              <a:t>we cannot find </a:t>
            </a:r>
            <a:r>
              <a:rPr lang="en-IN" sz="1000" dirty="0">
                <a:latin typeface="+mj-lt"/>
              </a:rPr>
              <a:t>exactly one </a:t>
            </a:r>
            <a:r>
              <a:rPr lang="en-IN" sz="1000" dirty="0" smtClean="0">
                <a:latin typeface="+mj-lt"/>
              </a:rPr>
              <a:t>value. For example, if x</a:t>
            </a:r>
            <a:r>
              <a:rPr lang="en-IN" sz="1000" baseline="30000" dirty="0" smtClean="0">
                <a:latin typeface="+mj-lt"/>
              </a:rPr>
              <a:t>2 </a:t>
            </a:r>
            <a:r>
              <a:rPr lang="en-IN" sz="1000" dirty="0" smtClean="0">
                <a:latin typeface="+mj-lt"/>
              </a:rPr>
              <a:t>= 16, then x could be equal to 4 or -4. Hence, this would be insufficient to find the value of x </a:t>
            </a:r>
          </a:p>
          <a:p>
            <a:pPr marL="0" indent="0">
              <a:buNone/>
            </a:pPr>
            <a:endParaRPr lang="en-IN" sz="1000" dirty="0">
              <a:latin typeface="+mj-lt"/>
            </a:endParaRPr>
          </a:p>
          <a:p>
            <a:pPr>
              <a:buFontTx/>
              <a:buChar char="-"/>
            </a:pPr>
            <a:r>
              <a:rPr lang="en-US" sz="1000" dirty="0" smtClean="0">
                <a:latin typeface="+mj-lt"/>
              </a:rPr>
              <a:t>On harder questions, if you have determined that one statement is definitely insufficient, the answer is more likely to be C than E</a:t>
            </a:r>
          </a:p>
          <a:p>
            <a:pPr>
              <a:buFontTx/>
              <a:buChar char="-"/>
            </a:pPr>
            <a:r>
              <a:rPr lang="en-US" sz="1000" dirty="0" smtClean="0">
                <a:latin typeface="+mj-lt"/>
              </a:rPr>
              <a:t>Always re-phrase questions to the most basic form</a:t>
            </a:r>
          </a:p>
          <a:p>
            <a:pPr>
              <a:buFontTx/>
              <a:buChar char="-"/>
            </a:pPr>
            <a:r>
              <a:rPr lang="en-IN" sz="1000" dirty="0" smtClean="0">
                <a:latin typeface="+mj-lt"/>
              </a:rPr>
              <a:t>In </a:t>
            </a:r>
            <a:r>
              <a:rPr lang="en-IN" sz="1000" dirty="0">
                <a:latin typeface="+mj-lt"/>
              </a:rPr>
              <a:t>general, if you have a whole number constraint on a </a:t>
            </a:r>
            <a:r>
              <a:rPr lang="en-IN" sz="1000" dirty="0" smtClean="0">
                <a:latin typeface="+mj-lt"/>
              </a:rPr>
              <a:t>data </a:t>
            </a:r>
            <a:r>
              <a:rPr lang="en-IN" sz="1000" dirty="0">
                <a:latin typeface="+mj-lt"/>
              </a:rPr>
              <a:t>s</a:t>
            </a:r>
            <a:r>
              <a:rPr lang="en-IN" sz="1000" dirty="0" smtClean="0">
                <a:latin typeface="+mj-lt"/>
              </a:rPr>
              <a:t>ufficiency </a:t>
            </a:r>
            <a:r>
              <a:rPr lang="en-IN" sz="1000" dirty="0">
                <a:latin typeface="+mj-lt"/>
              </a:rPr>
              <a:t>problem, </a:t>
            </a:r>
            <a:r>
              <a:rPr lang="en-IN" sz="1000" dirty="0" smtClean="0">
                <a:latin typeface="+mj-lt"/>
              </a:rPr>
              <a:t>you should </a:t>
            </a:r>
            <a:r>
              <a:rPr lang="en-IN" sz="1000" dirty="0">
                <a:latin typeface="+mj-lt"/>
              </a:rPr>
              <a:t>suspect that you can answer the question with very little </a:t>
            </a:r>
            <a:r>
              <a:rPr lang="en-IN" sz="1000" dirty="0" smtClean="0">
                <a:latin typeface="+mj-lt"/>
              </a:rPr>
              <a:t>information. </a:t>
            </a:r>
            <a:r>
              <a:rPr lang="en-US" sz="1000" dirty="0">
                <a:latin typeface="+mj-lt"/>
              </a:rPr>
              <a:t>This pattern </a:t>
            </a:r>
            <a:r>
              <a:rPr lang="en-US" sz="1000" dirty="0" smtClean="0">
                <a:latin typeface="+mj-lt"/>
              </a:rPr>
              <a:t>is </a:t>
            </a:r>
            <a:r>
              <a:rPr lang="en-IN" sz="1000" dirty="0" smtClean="0">
                <a:latin typeface="+mj-lt"/>
              </a:rPr>
              <a:t>not </a:t>
            </a:r>
            <a:r>
              <a:rPr lang="en-IN" sz="1000" dirty="0">
                <a:latin typeface="+mj-lt"/>
              </a:rPr>
              <a:t>a hard-and-fast rule, but it can guide you in a </a:t>
            </a:r>
            <a:r>
              <a:rPr lang="en-IN" sz="1000" dirty="0" smtClean="0">
                <a:latin typeface="+mj-lt"/>
              </a:rPr>
              <a:t>pinch</a:t>
            </a:r>
            <a:endParaRPr lang="en-US" sz="1000" dirty="0" smtClean="0">
              <a:latin typeface="+mj-lt"/>
            </a:endParaRPr>
          </a:p>
          <a:p>
            <a:endParaRPr lang="en-US" sz="1000" b="1" dirty="0" smtClean="0">
              <a:latin typeface="+mj-lt"/>
            </a:endParaRPr>
          </a:p>
          <a:p>
            <a:endParaRPr lang="en-US" sz="1000" b="1" dirty="0">
              <a:latin typeface="+mj-lt"/>
            </a:endParaRPr>
          </a:p>
          <a:p>
            <a:pPr marL="0" indent="0">
              <a:buNone/>
            </a:pPr>
            <a:r>
              <a:rPr lang="en-US" sz="1000" b="1" dirty="0" smtClean="0">
                <a:latin typeface="+mj-lt"/>
              </a:rPr>
              <a:t>UNLESS EXPLICITLY MENTIONED, always test for – </a:t>
            </a:r>
          </a:p>
          <a:p>
            <a:r>
              <a:rPr lang="en-US" sz="1000" b="1" dirty="0" smtClean="0">
                <a:latin typeface="+mj-lt"/>
              </a:rPr>
              <a:t>Positive / negative numbers</a:t>
            </a:r>
          </a:p>
          <a:p>
            <a:r>
              <a:rPr lang="en-US" sz="1000" b="1" dirty="0" smtClean="0">
                <a:latin typeface="+mj-lt"/>
              </a:rPr>
              <a:t>Even / odd numbers</a:t>
            </a:r>
          </a:p>
          <a:p>
            <a:r>
              <a:rPr lang="en-US" sz="1000" b="1" dirty="0" smtClean="0">
                <a:latin typeface="+mj-lt"/>
              </a:rPr>
              <a:t>Integers / fractions </a:t>
            </a:r>
          </a:p>
          <a:p>
            <a:r>
              <a:rPr lang="en-US" sz="1000" b="1" dirty="0" smtClean="0">
                <a:latin typeface="+mj-lt"/>
              </a:rPr>
              <a:t>0 , 1 and – 1 </a:t>
            </a:r>
          </a:p>
          <a:p>
            <a:pPr marL="0" indent="0">
              <a:buNone/>
            </a:pPr>
            <a:endParaRPr lang="en-US" sz="1000" b="1" dirty="0">
              <a:latin typeface="+mj-lt"/>
            </a:endParaRPr>
          </a:p>
          <a:p>
            <a:pPr marL="0" indent="0">
              <a:buNone/>
            </a:pPr>
            <a:r>
              <a:rPr lang="en-US" sz="1000" b="1" dirty="0" smtClean="0">
                <a:latin typeface="+mj-lt"/>
              </a:rPr>
              <a:t>10 most important topics in order – </a:t>
            </a:r>
          </a:p>
          <a:p>
            <a:r>
              <a:rPr lang="en-IN" sz="1000" dirty="0" smtClean="0"/>
              <a:t>Ratios </a:t>
            </a:r>
            <a:endParaRPr lang="en-IN" sz="1000" dirty="0"/>
          </a:p>
          <a:p>
            <a:r>
              <a:rPr lang="en-IN" sz="1000" dirty="0"/>
              <a:t>Factors and Multiples </a:t>
            </a:r>
          </a:p>
          <a:p>
            <a:r>
              <a:rPr lang="en-IN" sz="1000" dirty="0"/>
              <a:t>Systems of Equations </a:t>
            </a:r>
          </a:p>
          <a:p>
            <a:r>
              <a:rPr lang="en-IN" sz="1000" dirty="0"/>
              <a:t>Rates </a:t>
            </a:r>
          </a:p>
          <a:p>
            <a:r>
              <a:rPr lang="en-IN" sz="1000" dirty="0"/>
              <a:t>Overlapping Sets </a:t>
            </a:r>
          </a:p>
          <a:p>
            <a:r>
              <a:rPr lang="en-IN" sz="1000" dirty="0"/>
              <a:t>Right Triangles </a:t>
            </a:r>
          </a:p>
          <a:p>
            <a:r>
              <a:rPr lang="en-IN" sz="1000" dirty="0"/>
              <a:t>Inequalities </a:t>
            </a:r>
          </a:p>
          <a:p>
            <a:r>
              <a:rPr lang="en-IN" sz="1000" dirty="0"/>
              <a:t>Exponents </a:t>
            </a:r>
          </a:p>
          <a:p>
            <a:r>
              <a:rPr lang="en-IN" sz="1000" dirty="0" err="1"/>
              <a:t>Percents</a:t>
            </a:r>
            <a:r>
              <a:rPr lang="en-IN" sz="1000" dirty="0"/>
              <a:t> and </a:t>
            </a:r>
            <a:r>
              <a:rPr lang="en-IN" sz="1000" dirty="0" err="1"/>
              <a:t>Percent</a:t>
            </a:r>
            <a:r>
              <a:rPr lang="en-IN" sz="1000" dirty="0"/>
              <a:t> Change </a:t>
            </a:r>
          </a:p>
          <a:p>
            <a:r>
              <a:rPr lang="en-IN" sz="1000" dirty="0"/>
              <a:t>Coordinate Geometry </a:t>
            </a:r>
          </a:p>
          <a:p>
            <a:pPr marL="0" indent="0">
              <a:buNone/>
            </a:pPr>
            <a:endParaRPr lang="en-US" sz="1000" b="1" dirty="0" smtClean="0">
              <a:latin typeface="+mj-lt"/>
            </a:endParaRPr>
          </a:p>
          <a:p>
            <a:pPr marL="0" indent="0">
              <a:buNone/>
            </a:pPr>
            <a:endParaRPr lang="en-US" sz="1000" b="1" dirty="0" smtClean="0">
              <a:latin typeface="+mj-lt"/>
            </a:endParaRPr>
          </a:p>
          <a:p>
            <a:pPr marL="355600" indent="-355600"/>
            <a:endParaRPr lang="en-US" sz="1000" dirty="0" smtClean="0"/>
          </a:p>
        </p:txBody>
      </p:sp>
      <p:graphicFrame>
        <p:nvGraphicFramePr>
          <p:cNvPr id="4" name="Diagram 3"/>
          <p:cNvGraphicFramePr/>
          <p:nvPr>
            <p:extLst>
              <p:ext uri="{D42A27DB-BD31-4B8C-83A1-F6EECF244321}">
                <p14:modId xmlns:p14="http://schemas.microsoft.com/office/powerpoint/2010/main" val="2424372463"/>
              </p:ext>
            </p:extLst>
          </p:nvPr>
        </p:nvGraphicFramePr>
        <p:xfrm>
          <a:off x="179512" y="692696"/>
          <a:ext cx="4608512" cy="331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17930650"/>
              </p:ext>
            </p:extLst>
          </p:nvPr>
        </p:nvGraphicFramePr>
        <p:xfrm>
          <a:off x="323528" y="4347102"/>
          <a:ext cx="4464495" cy="1890210"/>
        </p:xfrm>
        <a:graphic>
          <a:graphicData uri="http://schemas.openxmlformats.org/drawingml/2006/table">
            <a:tbl>
              <a:tblPr firstRow="1" bandRow="1">
                <a:tableStyleId>{5C22544A-7EE6-4342-B048-85BDC9FD1C3A}</a:tableStyleId>
              </a:tblPr>
              <a:tblGrid>
                <a:gridCol w="1224136"/>
                <a:gridCol w="1368152"/>
                <a:gridCol w="1872207"/>
              </a:tblGrid>
              <a:tr h="315035">
                <a:tc>
                  <a:txBody>
                    <a:bodyPr/>
                    <a:lstStyle/>
                    <a:p>
                      <a:r>
                        <a:rPr lang="en-US" sz="1100" dirty="0" smtClean="0"/>
                        <a:t>At _ minutes.. </a:t>
                      </a:r>
                      <a:endParaRPr lang="en-US" sz="1100" dirty="0"/>
                    </a:p>
                  </a:txBody>
                  <a:tcPr/>
                </a:tc>
                <a:tc>
                  <a:txBody>
                    <a:bodyPr/>
                    <a:lstStyle/>
                    <a:p>
                      <a:r>
                        <a:rPr lang="en-US" sz="1100" dirty="0" smtClean="0"/>
                        <a:t>..</a:t>
                      </a:r>
                      <a:r>
                        <a:rPr lang="en-US" sz="1100" baseline="0" dirty="0" smtClean="0"/>
                        <a:t> Be at question # … </a:t>
                      </a:r>
                      <a:endParaRPr lang="en-US" sz="1100" dirty="0"/>
                    </a:p>
                  </a:txBody>
                  <a:tcPr/>
                </a:tc>
                <a:tc>
                  <a:txBody>
                    <a:bodyPr/>
                    <a:lstStyle/>
                    <a:p>
                      <a:endParaRPr lang="en-US" sz="1100" dirty="0"/>
                    </a:p>
                  </a:txBody>
                  <a:tcPr/>
                </a:tc>
              </a:tr>
              <a:tr h="315035">
                <a:tc>
                  <a:txBody>
                    <a:bodyPr/>
                    <a:lstStyle/>
                    <a:p>
                      <a:r>
                        <a:rPr lang="en-US" sz="1100" dirty="0" smtClean="0"/>
                        <a:t>60</a:t>
                      </a:r>
                      <a:endParaRPr lang="en-US" sz="1100" dirty="0"/>
                    </a:p>
                  </a:txBody>
                  <a:tcPr/>
                </a:tc>
                <a:tc>
                  <a:txBody>
                    <a:bodyPr/>
                    <a:lstStyle/>
                    <a:p>
                      <a:r>
                        <a:rPr lang="en-US" sz="1100" dirty="0" smtClean="0"/>
                        <a:t>10</a:t>
                      </a:r>
                      <a:endParaRPr lang="en-US" sz="1100" dirty="0"/>
                    </a:p>
                  </a:txBody>
                  <a:tcPr/>
                </a:tc>
                <a:tc>
                  <a:txBody>
                    <a:bodyPr/>
                    <a:lstStyle/>
                    <a:p>
                      <a:r>
                        <a:rPr lang="en-US" sz="1100" dirty="0" smtClean="0"/>
                        <a:t>15 minutes – 10 questions</a:t>
                      </a:r>
                      <a:endParaRPr lang="en-US" sz="1100" dirty="0"/>
                    </a:p>
                  </a:txBody>
                  <a:tcPr/>
                </a:tc>
              </a:tr>
              <a:tr h="315035">
                <a:tc>
                  <a:txBody>
                    <a:bodyPr/>
                    <a:lstStyle/>
                    <a:p>
                      <a:r>
                        <a:rPr lang="en-US" sz="1100" dirty="0" smtClean="0"/>
                        <a:t>40</a:t>
                      </a:r>
                      <a:endParaRPr lang="en-US" sz="1100" dirty="0"/>
                    </a:p>
                  </a:txBody>
                  <a:tcPr/>
                </a:tc>
                <a:tc>
                  <a:txBody>
                    <a:bodyPr/>
                    <a:lstStyle/>
                    <a:p>
                      <a:r>
                        <a:rPr lang="en-US" sz="1100" dirty="0" smtClean="0"/>
                        <a:t>20</a:t>
                      </a:r>
                      <a:endParaRPr lang="en-US" sz="1100" dirty="0"/>
                    </a:p>
                  </a:txBody>
                  <a:tcPr/>
                </a:tc>
                <a:tc>
                  <a:txBody>
                    <a:bodyPr/>
                    <a:lstStyle/>
                    <a:p>
                      <a:r>
                        <a:rPr lang="en-US" sz="1100" dirty="0" smtClean="0"/>
                        <a:t>20 minutes – 10 questions </a:t>
                      </a:r>
                      <a:endParaRPr lang="en-US" sz="1100" dirty="0"/>
                    </a:p>
                  </a:txBody>
                  <a:tcPr/>
                </a:tc>
              </a:tr>
              <a:tr h="315035">
                <a:tc>
                  <a:txBody>
                    <a:bodyPr/>
                    <a:lstStyle/>
                    <a:p>
                      <a:r>
                        <a:rPr lang="en-US" sz="1100" dirty="0" smtClean="0"/>
                        <a:t>20</a:t>
                      </a:r>
                      <a:endParaRPr lang="en-US" sz="1100" dirty="0"/>
                    </a:p>
                  </a:txBody>
                  <a:tcPr/>
                </a:tc>
                <a:tc>
                  <a:txBody>
                    <a:bodyPr/>
                    <a:lstStyle/>
                    <a:p>
                      <a:r>
                        <a:rPr lang="en-US" sz="1100" dirty="0" smtClean="0"/>
                        <a:t>30</a:t>
                      </a:r>
                      <a:endParaRPr lang="en-US" sz="1100" dirty="0"/>
                    </a:p>
                  </a:txBody>
                  <a:tcPr/>
                </a:tc>
                <a:tc>
                  <a:txBody>
                    <a:bodyPr/>
                    <a:lstStyle/>
                    <a:p>
                      <a:r>
                        <a:rPr lang="en-US" sz="1100" dirty="0" smtClean="0"/>
                        <a:t>20 minutes – 10 questions</a:t>
                      </a:r>
                      <a:endParaRPr lang="en-US" sz="1100" dirty="0"/>
                    </a:p>
                  </a:txBody>
                  <a:tcPr/>
                </a:tc>
              </a:tr>
              <a:tr h="315035">
                <a:tc>
                  <a:txBody>
                    <a:bodyPr/>
                    <a:lstStyle/>
                    <a:p>
                      <a:r>
                        <a:rPr lang="en-US" sz="1100" dirty="0" smtClean="0"/>
                        <a:t>15</a:t>
                      </a:r>
                      <a:endParaRPr lang="en-US" sz="1100" dirty="0"/>
                    </a:p>
                  </a:txBody>
                  <a:tcPr/>
                </a:tc>
                <a:tc>
                  <a:txBody>
                    <a:bodyPr/>
                    <a:lstStyle/>
                    <a:p>
                      <a:r>
                        <a:rPr lang="en-US" sz="1100" dirty="0" smtClean="0"/>
                        <a:t>32</a:t>
                      </a:r>
                      <a:endParaRPr lang="en-US" sz="1100" dirty="0"/>
                    </a:p>
                  </a:txBody>
                  <a:tcPr/>
                </a:tc>
                <a:tc>
                  <a:txBody>
                    <a:bodyPr/>
                    <a:lstStyle/>
                    <a:p>
                      <a:r>
                        <a:rPr lang="en-US" sz="1100" dirty="0" smtClean="0"/>
                        <a:t>5 minutes – 2 questions </a:t>
                      </a:r>
                      <a:endParaRPr lang="en-US" sz="1100" dirty="0"/>
                    </a:p>
                  </a:txBody>
                  <a:tcPr/>
                </a:tc>
              </a:tr>
              <a:tr h="315035">
                <a:tc>
                  <a:txBody>
                    <a:bodyPr/>
                    <a:lstStyle/>
                    <a:p>
                      <a:r>
                        <a:rPr lang="en-US" sz="1100" dirty="0" smtClean="0"/>
                        <a:t>0</a:t>
                      </a:r>
                      <a:endParaRPr lang="en-US" sz="1100" dirty="0"/>
                    </a:p>
                  </a:txBody>
                  <a:tcPr/>
                </a:tc>
                <a:tc>
                  <a:txBody>
                    <a:bodyPr/>
                    <a:lstStyle/>
                    <a:p>
                      <a:r>
                        <a:rPr lang="en-US" sz="1100" dirty="0" smtClean="0"/>
                        <a:t>37</a:t>
                      </a:r>
                      <a:endParaRPr lang="en-US" sz="1100" dirty="0"/>
                    </a:p>
                  </a:txBody>
                  <a:tcPr/>
                </a:tc>
                <a:tc>
                  <a:txBody>
                    <a:bodyPr/>
                    <a:lstStyle/>
                    <a:p>
                      <a:r>
                        <a:rPr lang="en-US" sz="1100" dirty="0" smtClean="0"/>
                        <a:t>15 minutes – 5 questions</a:t>
                      </a:r>
                      <a:endParaRPr lang="en-US" sz="1100" dirty="0"/>
                    </a:p>
                  </a:txBody>
                  <a:tcPr/>
                </a:tc>
              </a:tr>
            </a:tbl>
          </a:graphicData>
        </a:graphic>
      </p:graphicFrame>
    </p:spTree>
    <p:extLst>
      <p:ext uri="{BB962C8B-B14F-4D97-AF65-F5344CB8AC3E}">
        <p14:creationId xmlns:p14="http://schemas.microsoft.com/office/powerpoint/2010/main" val="35771744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GMAT STRATEGY/TIPS </a:t>
            </a:r>
            <a:endParaRPr lang="en-IN" dirty="0"/>
          </a:p>
        </p:txBody>
      </p:sp>
      <p:sp>
        <p:nvSpPr>
          <p:cNvPr id="3" name="Content Placeholder 2"/>
          <p:cNvSpPr>
            <a:spLocks noGrp="1"/>
          </p:cNvSpPr>
          <p:nvPr>
            <p:ph idx="1"/>
          </p:nvPr>
        </p:nvSpPr>
        <p:spPr/>
        <p:txBody>
          <a:bodyPr>
            <a:normAutofit/>
          </a:bodyPr>
          <a:lstStyle/>
          <a:p>
            <a:r>
              <a:rPr lang="en-US" sz="1100" b="1" dirty="0" smtClean="0">
                <a:solidFill>
                  <a:srgbClr val="F57F09"/>
                </a:solidFill>
                <a:latin typeface="+mj-lt"/>
              </a:rPr>
              <a:t>DO NOT assume that a number is an integer unless explicitly stated in the problem or if the object of a problem has a physical restriction of being divided (such as votes, cards, pencils etc.)</a:t>
            </a:r>
          </a:p>
          <a:p>
            <a:pPr marL="531813" indent="-176213">
              <a:buFontTx/>
              <a:buChar char="-"/>
            </a:pPr>
            <a:r>
              <a:rPr lang="en-US" sz="1100" dirty="0" smtClean="0">
                <a:latin typeface="+mj-lt"/>
              </a:rPr>
              <a:t>Example: if p &lt; q and p &lt; r, is pqr &lt; p? </a:t>
            </a:r>
          </a:p>
          <a:p>
            <a:pPr marL="531813" indent="0">
              <a:buNone/>
            </a:pPr>
            <a:r>
              <a:rPr lang="en-US" sz="1100" dirty="0" smtClean="0">
                <a:latin typeface="+mj-lt"/>
              </a:rPr>
              <a:t>Statement (1): pq &lt; 0 </a:t>
            </a:r>
          </a:p>
          <a:p>
            <a:pPr marL="531813" indent="0">
              <a:buNone/>
            </a:pPr>
            <a:r>
              <a:rPr lang="en-US" sz="1100" dirty="0" smtClean="0">
                <a:latin typeface="+mj-lt"/>
              </a:rPr>
              <a:t>Statement (2): pr &lt; 0 </a:t>
            </a:r>
          </a:p>
          <a:p>
            <a:pPr marL="723900" indent="-192088">
              <a:buFont typeface="Wingdings" pitchFamily="2" charset="2"/>
              <a:buChar char="à"/>
            </a:pPr>
            <a:r>
              <a:rPr lang="en-US" sz="1100" dirty="0" smtClean="0">
                <a:latin typeface="+mj-lt"/>
              </a:rPr>
              <a:t>Statement </a:t>
            </a:r>
            <a:r>
              <a:rPr lang="en-US" sz="1100" dirty="0">
                <a:latin typeface="+mj-lt"/>
              </a:rPr>
              <a:t>(1) INSUFFICIENT: We learn from this statement that either </a:t>
            </a:r>
            <a:r>
              <a:rPr lang="en-US" sz="1100" i="1" dirty="0">
                <a:latin typeface="+mj-lt"/>
              </a:rPr>
              <a:t>p</a:t>
            </a:r>
            <a:r>
              <a:rPr lang="en-US" sz="1100" dirty="0">
                <a:latin typeface="+mj-lt"/>
              </a:rPr>
              <a:t> or </a:t>
            </a:r>
            <a:r>
              <a:rPr lang="en-US" sz="1100" i="1" dirty="0">
                <a:latin typeface="+mj-lt"/>
              </a:rPr>
              <a:t>q</a:t>
            </a:r>
            <a:r>
              <a:rPr lang="en-US" sz="1100" dirty="0">
                <a:latin typeface="+mj-lt"/>
              </a:rPr>
              <a:t> is negative, but since we know from the question that</a:t>
            </a:r>
            <a:r>
              <a:rPr lang="en-US" sz="1100" i="1" dirty="0">
                <a:latin typeface="+mj-lt"/>
              </a:rPr>
              <a:t> p &lt; q</a:t>
            </a:r>
            <a:r>
              <a:rPr lang="en-US" sz="1100" dirty="0">
                <a:latin typeface="+mj-lt"/>
              </a:rPr>
              <a:t>, </a:t>
            </a:r>
            <a:r>
              <a:rPr lang="en-US" sz="1100" i="1" dirty="0">
                <a:latin typeface="+mj-lt"/>
              </a:rPr>
              <a:t>p</a:t>
            </a:r>
            <a:r>
              <a:rPr lang="en-US" sz="1100" dirty="0">
                <a:latin typeface="+mj-lt"/>
              </a:rPr>
              <a:t> must be negative. To determine whether </a:t>
            </a:r>
            <a:r>
              <a:rPr lang="en-US" sz="1100" i="1" dirty="0">
                <a:latin typeface="+mj-lt"/>
              </a:rPr>
              <a:t>pqr</a:t>
            </a:r>
            <a:r>
              <a:rPr lang="en-US" sz="1100" dirty="0">
                <a:latin typeface="+mj-lt"/>
              </a:rPr>
              <a:t> &lt; </a:t>
            </a:r>
            <a:r>
              <a:rPr lang="en-US" sz="1100" i="1" dirty="0">
                <a:latin typeface="+mj-lt"/>
              </a:rPr>
              <a:t>p</a:t>
            </a:r>
            <a:r>
              <a:rPr lang="en-US" sz="1100" dirty="0">
                <a:latin typeface="+mj-lt"/>
              </a:rPr>
              <a:t>, let's test values for </a:t>
            </a:r>
            <a:r>
              <a:rPr lang="en-US" sz="1100" i="1" dirty="0">
                <a:latin typeface="+mj-lt"/>
              </a:rPr>
              <a:t>p</a:t>
            </a:r>
            <a:r>
              <a:rPr lang="en-US" sz="1100" dirty="0">
                <a:latin typeface="+mj-lt"/>
              </a:rPr>
              <a:t>, </a:t>
            </a:r>
            <a:r>
              <a:rPr lang="en-US" sz="1100" i="1" dirty="0">
                <a:latin typeface="+mj-lt"/>
              </a:rPr>
              <a:t>q</a:t>
            </a:r>
            <a:r>
              <a:rPr lang="en-US" sz="1100" dirty="0">
                <a:latin typeface="+mj-lt"/>
              </a:rPr>
              <a:t>, and </a:t>
            </a:r>
            <a:r>
              <a:rPr lang="en-US" sz="1100" i="1" dirty="0">
                <a:latin typeface="+mj-lt"/>
              </a:rPr>
              <a:t>r</a:t>
            </a:r>
            <a:r>
              <a:rPr lang="en-US" sz="1100" dirty="0">
                <a:latin typeface="+mj-lt"/>
              </a:rPr>
              <a:t>. Our test values must meet only 2 conditions: </a:t>
            </a:r>
            <a:r>
              <a:rPr lang="en-US" sz="1100" i="1" dirty="0">
                <a:latin typeface="+mj-lt"/>
              </a:rPr>
              <a:t>p</a:t>
            </a:r>
            <a:r>
              <a:rPr lang="en-US" sz="1100" dirty="0">
                <a:latin typeface="+mj-lt"/>
              </a:rPr>
              <a:t> must be negative and </a:t>
            </a:r>
            <a:r>
              <a:rPr lang="en-US" sz="1100" i="1" dirty="0">
                <a:latin typeface="+mj-lt"/>
              </a:rPr>
              <a:t>q</a:t>
            </a:r>
            <a:r>
              <a:rPr lang="en-US" sz="1100" dirty="0">
                <a:latin typeface="+mj-lt"/>
              </a:rPr>
              <a:t> must be </a:t>
            </a:r>
            <a:r>
              <a:rPr lang="en-US" sz="1100" dirty="0" smtClean="0">
                <a:latin typeface="+mj-lt"/>
              </a:rPr>
              <a:t>positive.  However, r could be either positive or negative, and hence, the product could be either negative  (may or may not be less than p) or positive (greater than p)</a:t>
            </a:r>
          </a:p>
          <a:p>
            <a:pPr marL="723900" indent="-192088">
              <a:buFont typeface="Wingdings" pitchFamily="2" charset="2"/>
              <a:buChar char="à"/>
            </a:pPr>
            <a:r>
              <a:rPr lang="en-US" sz="1100" dirty="0" smtClean="0">
                <a:latin typeface="+mj-lt"/>
              </a:rPr>
              <a:t>Statement </a:t>
            </a:r>
            <a:r>
              <a:rPr lang="en-US" sz="1100" dirty="0">
                <a:latin typeface="+mj-lt"/>
              </a:rPr>
              <a:t>(2) INSUFFICIENT: We learn from this statement that either </a:t>
            </a:r>
            <a:r>
              <a:rPr lang="en-US" sz="1100" i="1" dirty="0">
                <a:latin typeface="+mj-lt"/>
              </a:rPr>
              <a:t>p</a:t>
            </a:r>
            <a:r>
              <a:rPr lang="en-US" sz="1100" dirty="0">
                <a:latin typeface="+mj-lt"/>
              </a:rPr>
              <a:t> or </a:t>
            </a:r>
            <a:r>
              <a:rPr lang="en-US" sz="1100" i="1" dirty="0">
                <a:latin typeface="+mj-lt"/>
              </a:rPr>
              <a:t>r</a:t>
            </a:r>
            <a:r>
              <a:rPr lang="en-US" sz="1100" dirty="0">
                <a:latin typeface="+mj-lt"/>
              </a:rPr>
              <a:t> is negative, but since we know from the question that</a:t>
            </a:r>
            <a:r>
              <a:rPr lang="en-US" sz="1100" i="1" dirty="0">
                <a:latin typeface="+mj-lt"/>
              </a:rPr>
              <a:t> p &lt;</a:t>
            </a:r>
            <a:r>
              <a:rPr lang="en-US" sz="1100" dirty="0">
                <a:latin typeface="+mj-lt"/>
              </a:rPr>
              <a:t> </a:t>
            </a:r>
            <a:r>
              <a:rPr lang="en-US" sz="1100" i="1" dirty="0">
                <a:latin typeface="+mj-lt"/>
              </a:rPr>
              <a:t>r</a:t>
            </a:r>
            <a:r>
              <a:rPr lang="en-US" sz="1100" dirty="0">
                <a:latin typeface="+mj-lt"/>
              </a:rPr>
              <a:t>, </a:t>
            </a:r>
            <a:r>
              <a:rPr lang="en-US" sz="1100" i="1" dirty="0">
                <a:latin typeface="+mj-lt"/>
              </a:rPr>
              <a:t>p</a:t>
            </a:r>
            <a:r>
              <a:rPr lang="en-US" sz="1100" dirty="0">
                <a:latin typeface="+mj-lt"/>
              </a:rPr>
              <a:t> must be </a:t>
            </a:r>
            <a:r>
              <a:rPr lang="en-US" sz="1100" dirty="0" smtClean="0">
                <a:latin typeface="+mj-lt"/>
              </a:rPr>
              <a:t>negative and r must be positive. However, q could be either positive or negative. </a:t>
            </a:r>
          </a:p>
          <a:p>
            <a:pPr marL="723900" indent="-192088">
              <a:buFont typeface="Wingdings" pitchFamily="2" charset="2"/>
              <a:buChar char="à"/>
            </a:pPr>
            <a:r>
              <a:rPr lang="en-US" sz="1100" dirty="0">
                <a:latin typeface="+mj-lt"/>
              </a:rPr>
              <a:t>If we look at both statements together, we know that </a:t>
            </a:r>
            <a:r>
              <a:rPr lang="en-US" sz="1100" i="1" dirty="0">
                <a:latin typeface="+mj-lt"/>
              </a:rPr>
              <a:t>p</a:t>
            </a:r>
            <a:r>
              <a:rPr lang="en-US" sz="1100" dirty="0">
                <a:latin typeface="+mj-lt"/>
              </a:rPr>
              <a:t> is negative and that both </a:t>
            </a:r>
            <a:r>
              <a:rPr lang="en-US" sz="1100" i="1" dirty="0">
                <a:latin typeface="+mj-lt"/>
              </a:rPr>
              <a:t>q</a:t>
            </a:r>
            <a:r>
              <a:rPr lang="en-US" sz="1100" dirty="0">
                <a:latin typeface="+mj-lt"/>
              </a:rPr>
              <a:t> and </a:t>
            </a:r>
            <a:r>
              <a:rPr lang="en-US" sz="1100" i="1" dirty="0">
                <a:latin typeface="+mj-lt"/>
              </a:rPr>
              <a:t>r</a:t>
            </a:r>
            <a:r>
              <a:rPr lang="en-US" sz="1100" dirty="0">
                <a:latin typeface="+mj-lt"/>
              </a:rPr>
              <a:t> are positive. To determine whether </a:t>
            </a:r>
            <a:r>
              <a:rPr lang="en-US" sz="1100" i="1" dirty="0">
                <a:latin typeface="+mj-lt"/>
              </a:rPr>
              <a:t>pqr</a:t>
            </a:r>
            <a:r>
              <a:rPr lang="en-US" sz="1100" dirty="0">
                <a:latin typeface="+mj-lt"/>
              </a:rPr>
              <a:t> &lt; </a:t>
            </a:r>
            <a:r>
              <a:rPr lang="en-US" sz="1100" i="1" dirty="0">
                <a:latin typeface="+mj-lt"/>
              </a:rPr>
              <a:t>p</a:t>
            </a:r>
            <a:r>
              <a:rPr lang="en-US" sz="1100" dirty="0">
                <a:latin typeface="+mj-lt"/>
              </a:rPr>
              <a:t>, let's test values for </a:t>
            </a:r>
            <a:r>
              <a:rPr lang="en-US" sz="1100" i="1" dirty="0">
                <a:latin typeface="+mj-lt"/>
              </a:rPr>
              <a:t>p</a:t>
            </a:r>
            <a:r>
              <a:rPr lang="en-US" sz="1100" dirty="0">
                <a:latin typeface="+mj-lt"/>
              </a:rPr>
              <a:t>, </a:t>
            </a:r>
            <a:r>
              <a:rPr lang="en-US" sz="1100" i="1" dirty="0">
                <a:latin typeface="+mj-lt"/>
              </a:rPr>
              <a:t>q</a:t>
            </a:r>
            <a:r>
              <a:rPr lang="en-US" sz="1100" dirty="0">
                <a:latin typeface="+mj-lt"/>
              </a:rPr>
              <a:t>, and </a:t>
            </a:r>
            <a:r>
              <a:rPr lang="en-US" sz="1100" i="1" dirty="0">
                <a:latin typeface="+mj-lt"/>
              </a:rPr>
              <a:t>r</a:t>
            </a:r>
            <a:r>
              <a:rPr lang="en-US" sz="1100" dirty="0">
                <a:latin typeface="+mj-lt"/>
              </a:rPr>
              <a:t>. Our test values must meet 3 conditions: </a:t>
            </a:r>
            <a:r>
              <a:rPr lang="en-US" sz="1100" i="1" dirty="0">
                <a:latin typeface="+mj-lt"/>
              </a:rPr>
              <a:t>p</a:t>
            </a:r>
            <a:r>
              <a:rPr lang="en-US" sz="1100" dirty="0">
                <a:latin typeface="+mj-lt"/>
              </a:rPr>
              <a:t> must be negative, </a:t>
            </a:r>
            <a:r>
              <a:rPr lang="en-US" sz="1100" i="1" dirty="0">
                <a:latin typeface="+mj-lt"/>
              </a:rPr>
              <a:t>q</a:t>
            </a:r>
            <a:r>
              <a:rPr lang="en-US" sz="1100" dirty="0">
                <a:latin typeface="+mj-lt"/>
              </a:rPr>
              <a:t> must be positive, and </a:t>
            </a:r>
            <a:r>
              <a:rPr lang="en-US" sz="1100" i="1" dirty="0">
                <a:latin typeface="+mj-lt"/>
              </a:rPr>
              <a:t>r</a:t>
            </a:r>
            <a:r>
              <a:rPr lang="en-US" sz="1100" dirty="0">
                <a:latin typeface="+mj-lt"/>
              </a:rPr>
              <a:t> must be </a:t>
            </a:r>
            <a:r>
              <a:rPr lang="en-US" sz="1100" dirty="0" smtClean="0">
                <a:latin typeface="+mj-lt"/>
              </a:rPr>
              <a:t>positive. For instance, if p = -2 , q = 10, r = 5; pqr = -100, which is less than p. Taking another example, </a:t>
            </a:r>
            <a:r>
              <a:rPr lang="en-US" sz="1100" dirty="0">
                <a:latin typeface="+mj-lt"/>
              </a:rPr>
              <a:t>if p = -2 , q = 7</a:t>
            </a:r>
            <a:r>
              <a:rPr lang="en-US" sz="1100" dirty="0" smtClean="0">
                <a:latin typeface="+mj-lt"/>
              </a:rPr>
              <a:t>, </a:t>
            </a:r>
            <a:r>
              <a:rPr lang="en-US" sz="1100" dirty="0">
                <a:latin typeface="+mj-lt"/>
              </a:rPr>
              <a:t>r = </a:t>
            </a:r>
            <a:r>
              <a:rPr lang="en-US" sz="1100" dirty="0" smtClean="0">
                <a:latin typeface="+mj-lt"/>
              </a:rPr>
              <a:t>4; </a:t>
            </a:r>
            <a:r>
              <a:rPr lang="en-US" sz="1100" dirty="0">
                <a:latin typeface="+mj-lt"/>
              </a:rPr>
              <a:t>pqr = </a:t>
            </a:r>
            <a:r>
              <a:rPr lang="en-US" sz="1100" dirty="0" smtClean="0">
                <a:latin typeface="+mj-lt"/>
              </a:rPr>
              <a:t>-56, </a:t>
            </a:r>
            <a:r>
              <a:rPr lang="en-US" sz="1100" dirty="0">
                <a:latin typeface="+mj-lt"/>
              </a:rPr>
              <a:t>which is </a:t>
            </a:r>
            <a:r>
              <a:rPr lang="en-US" sz="1100" dirty="0" smtClean="0">
                <a:latin typeface="+mj-lt"/>
              </a:rPr>
              <a:t>also less </a:t>
            </a:r>
            <a:r>
              <a:rPr lang="en-US" sz="1100" dirty="0">
                <a:latin typeface="+mj-lt"/>
              </a:rPr>
              <a:t>than </a:t>
            </a:r>
            <a:r>
              <a:rPr lang="en-US" sz="1100" dirty="0" smtClean="0">
                <a:latin typeface="+mj-lt"/>
              </a:rPr>
              <a:t>p. Therefore, at </a:t>
            </a:r>
            <a:r>
              <a:rPr lang="en-US" sz="1100" dirty="0">
                <a:latin typeface="+mj-lt"/>
              </a:rPr>
              <a:t>first glance, it may appear that we will always get a "YES" answer. But don't forget to test out fractional (decimal) values as well. The problem never specifies that </a:t>
            </a:r>
            <a:r>
              <a:rPr lang="en-US" sz="1100" i="1" dirty="0">
                <a:latin typeface="+mj-lt"/>
              </a:rPr>
              <a:t>p</a:t>
            </a:r>
            <a:r>
              <a:rPr lang="en-US" sz="1100" dirty="0">
                <a:latin typeface="+mj-lt"/>
              </a:rPr>
              <a:t>, </a:t>
            </a:r>
            <a:r>
              <a:rPr lang="en-US" sz="1100" i="1" dirty="0">
                <a:latin typeface="+mj-lt"/>
              </a:rPr>
              <a:t>q</a:t>
            </a:r>
            <a:r>
              <a:rPr lang="en-US" sz="1100" dirty="0">
                <a:latin typeface="+mj-lt"/>
              </a:rPr>
              <a:t>, and </a:t>
            </a:r>
            <a:r>
              <a:rPr lang="en-US" sz="1100" i="1" dirty="0">
                <a:latin typeface="+mj-lt"/>
              </a:rPr>
              <a:t>r</a:t>
            </a:r>
            <a:r>
              <a:rPr lang="en-US" sz="1100" dirty="0">
                <a:latin typeface="+mj-lt"/>
              </a:rPr>
              <a:t> must be </a:t>
            </a:r>
            <a:r>
              <a:rPr lang="en-US" sz="1100" dirty="0" smtClean="0">
                <a:latin typeface="+mj-lt"/>
              </a:rPr>
              <a:t>integers. If p = -2, q = 0.3 and r = 0.4, pqr = -0.24, which is NOT less than p. Hence, the correct answer is E – Both statements together are insufficient </a:t>
            </a:r>
            <a:endParaRPr lang="en-US" sz="1100" dirty="0">
              <a:latin typeface="+mj-lt"/>
            </a:endParaRPr>
          </a:p>
          <a:p>
            <a:pPr marL="531812" indent="0">
              <a:buNone/>
            </a:pPr>
            <a:endParaRPr lang="en-US" sz="1100" dirty="0" smtClean="0">
              <a:latin typeface="+mj-lt"/>
            </a:endParaRPr>
          </a:p>
          <a:p>
            <a:pPr marL="355600" lvl="1" indent="-355600">
              <a:buFont typeface="Arial" pitchFamily="34" charset="0"/>
              <a:buChar char="•"/>
              <a:defRPr/>
            </a:pPr>
            <a:r>
              <a:rPr lang="en-US" sz="1100" b="1" dirty="0">
                <a:solidFill>
                  <a:srgbClr val="F57F09"/>
                </a:solidFill>
                <a:latin typeface="+mj-lt"/>
                <a:sym typeface="Wingdings" pitchFamily="2" charset="2"/>
              </a:rPr>
              <a:t>GMAT can also hide POSITIVE CONSTRAINTS</a:t>
            </a:r>
            <a:r>
              <a:rPr lang="en-US" sz="1100" b="1" dirty="0" smtClean="0">
                <a:solidFill>
                  <a:srgbClr val="F57F09"/>
                </a:solidFill>
                <a:latin typeface="+mj-lt"/>
                <a:sym typeface="Wingdings" pitchFamily="2" charset="2"/>
              </a:rPr>
              <a:t>.</a:t>
            </a:r>
            <a:r>
              <a:rPr lang="en-US" sz="1100" b="1" dirty="0" smtClean="0">
                <a:latin typeface="+mj-lt"/>
                <a:sym typeface="Wingdings" pitchFamily="2" charset="2"/>
              </a:rPr>
              <a:t> </a:t>
            </a:r>
            <a:r>
              <a:rPr lang="en-US" sz="1100" dirty="0">
                <a:latin typeface="+mj-lt"/>
                <a:sym typeface="Wingdings" pitchFamily="2" charset="2"/>
              </a:rPr>
              <a:t>Sides of a square, number of votes, </a:t>
            </a:r>
            <a:r>
              <a:rPr lang="en-US" sz="1100" dirty="0" smtClean="0">
                <a:latin typeface="+mj-lt"/>
                <a:sym typeface="Wingdings" pitchFamily="2" charset="2"/>
              </a:rPr>
              <a:t>etc. </a:t>
            </a:r>
            <a:r>
              <a:rPr lang="en-US" sz="1100" dirty="0">
                <a:latin typeface="+mj-lt"/>
                <a:sym typeface="Wingdings" pitchFamily="2" charset="2"/>
              </a:rPr>
              <a:t>will always be positive. When you have a positive constraint, you can:</a:t>
            </a:r>
          </a:p>
          <a:p>
            <a:pPr lvl="1">
              <a:defRPr/>
            </a:pPr>
            <a:r>
              <a:rPr lang="en-US" sz="1100" dirty="0">
                <a:latin typeface="+mj-lt"/>
                <a:sym typeface="Wingdings" pitchFamily="2" charset="2"/>
              </a:rPr>
              <a:t>Eliminate negative solutions from a quadratic function</a:t>
            </a:r>
          </a:p>
          <a:p>
            <a:pPr lvl="1">
              <a:defRPr/>
            </a:pPr>
            <a:r>
              <a:rPr lang="en-US" sz="1100" dirty="0">
                <a:latin typeface="+mj-lt"/>
                <a:sym typeface="Wingdings" pitchFamily="2" charset="2"/>
              </a:rPr>
              <a:t>Multiply or divide an inequality by a variable</a:t>
            </a:r>
          </a:p>
          <a:p>
            <a:pPr lvl="1">
              <a:defRPr/>
            </a:pPr>
            <a:r>
              <a:rPr lang="en-US" sz="1100" dirty="0">
                <a:latin typeface="+mj-lt"/>
                <a:sym typeface="Wingdings" pitchFamily="2" charset="2"/>
              </a:rPr>
              <a:t>Cross-multiply inequalities: x/y &lt; y/x  x² &lt; y²</a:t>
            </a:r>
          </a:p>
          <a:p>
            <a:pPr lvl="1">
              <a:defRPr/>
            </a:pPr>
            <a:r>
              <a:rPr lang="en-US" sz="1100" dirty="0">
                <a:latin typeface="+mj-lt"/>
                <a:sym typeface="Wingdings" pitchFamily="2" charset="2"/>
              </a:rPr>
              <a:t>Change  an inequality sign for reciprocals: x&lt;y; 1/x &gt; </a:t>
            </a:r>
            <a:r>
              <a:rPr lang="en-US" sz="1100" dirty="0" smtClean="0">
                <a:latin typeface="+mj-lt"/>
                <a:sym typeface="Wingdings" pitchFamily="2" charset="2"/>
              </a:rPr>
              <a:t>1/y</a:t>
            </a:r>
          </a:p>
          <a:p>
            <a:pPr marL="457200" lvl="1" indent="0">
              <a:buNone/>
              <a:defRPr/>
            </a:pPr>
            <a:endParaRPr lang="en-US" sz="1100" dirty="0" smtClean="0">
              <a:latin typeface="+mj-lt"/>
              <a:sym typeface="Wingdings" pitchFamily="2" charset="2"/>
            </a:endParaRPr>
          </a:p>
          <a:p>
            <a:r>
              <a:rPr lang="en-US" sz="1100" b="1" dirty="0">
                <a:solidFill>
                  <a:srgbClr val="F57F09"/>
                </a:solidFill>
              </a:rPr>
              <a:t>DO NOT ASSUME THE SIGN OF A VARIABLE</a:t>
            </a:r>
          </a:p>
          <a:p>
            <a:pPr marL="531813" indent="-176213">
              <a:buFontTx/>
              <a:buChar char="-"/>
            </a:pPr>
            <a:r>
              <a:rPr lang="en-US" sz="1100" dirty="0"/>
              <a:t>Example</a:t>
            </a:r>
            <a:r>
              <a:rPr lang="en-US" sz="1100" b="1" dirty="0"/>
              <a:t>: </a:t>
            </a:r>
            <a:r>
              <a:rPr lang="en-US" sz="1100" dirty="0"/>
              <a:t>Is T/S &gt; F/G?</a:t>
            </a:r>
          </a:p>
          <a:p>
            <a:pPr marL="355600" indent="176213">
              <a:buNone/>
            </a:pPr>
            <a:r>
              <a:rPr lang="en-US" sz="1100" dirty="0"/>
              <a:t>(1) T &lt; S</a:t>
            </a:r>
          </a:p>
          <a:p>
            <a:pPr marL="355600" indent="176213">
              <a:buNone/>
            </a:pPr>
            <a:r>
              <a:rPr lang="en-US" sz="1100" dirty="0"/>
              <a:t>(2) F &gt; G</a:t>
            </a:r>
          </a:p>
          <a:p>
            <a:pPr marL="531813" indent="0">
              <a:buNone/>
            </a:pPr>
            <a:r>
              <a:rPr lang="en-US" sz="1100" dirty="0"/>
              <a:t>If one assumes the signs for all four variables to be positive, then T/S (an improper fraction) is NOT greater than F/G (an improper fraction). However, if negative signs are taken into account, we cannot conclusively ascertain whether T/S &gt; F/G </a:t>
            </a:r>
          </a:p>
          <a:p>
            <a:pPr marL="0" lvl="1" indent="0">
              <a:buNone/>
              <a:defRPr/>
            </a:pPr>
            <a:endParaRPr lang="en-US" sz="1000" dirty="0">
              <a:latin typeface="+mj-lt"/>
              <a:sym typeface="Wingdings" pitchFamily="2" charset="2"/>
            </a:endParaRPr>
          </a:p>
          <a:p>
            <a:pPr marL="355600" indent="-355600"/>
            <a:endParaRPr lang="en-US" sz="1000" dirty="0" smtClean="0"/>
          </a:p>
        </p:txBody>
      </p:sp>
    </p:spTree>
    <p:extLst>
      <p:ext uri="{BB962C8B-B14F-4D97-AF65-F5344CB8AC3E}">
        <p14:creationId xmlns:p14="http://schemas.microsoft.com/office/powerpoint/2010/main" val="10477379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GMAT STRATEGY/TIPS </a:t>
            </a:r>
            <a:endParaRPr lang="en-IN" dirty="0"/>
          </a:p>
        </p:txBody>
      </p:sp>
      <p:graphicFrame>
        <p:nvGraphicFramePr>
          <p:cNvPr id="4" name="Content Placeholder 3"/>
          <p:cNvGraphicFramePr>
            <a:graphicFrameLocks/>
          </p:cNvGraphicFramePr>
          <p:nvPr>
            <p:extLst>
              <p:ext uri="{D42A27DB-BD31-4B8C-83A1-F6EECF244321}">
                <p14:modId xmlns:p14="http://schemas.microsoft.com/office/powerpoint/2010/main" val="2535884522"/>
              </p:ext>
            </p:extLst>
          </p:nvPr>
        </p:nvGraphicFramePr>
        <p:xfrm>
          <a:off x="107504" y="650448"/>
          <a:ext cx="8928992" cy="5873199"/>
        </p:xfrm>
        <a:graphic>
          <a:graphicData uri="http://schemas.openxmlformats.org/drawingml/2006/table">
            <a:tbl>
              <a:tblPr firstRow="1" bandRow="1">
                <a:tableStyleId>{5C22544A-7EE6-4342-B048-85BDC9FD1C3A}</a:tableStyleId>
              </a:tblPr>
              <a:tblGrid>
                <a:gridCol w="2569033"/>
                <a:gridCol w="6359959"/>
              </a:tblGrid>
              <a:tr h="249639">
                <a:tc gridSpan="2">
                  <a:txBody>
                    <a:bodyPr/>
                    <a:lstStyle/>
                    <a:p>
                      <a:r>
                        <a:rPr lang="en-US" sz="1000" dirty="0" smtClean="0">
                          <a:latin typeface="+mj-lt"/>
                        </a:rPr>
                        <a:t>VERY IMPORTANT !! </a:t>
                      </a:r>
                      <a:endParaRPr lang="en-US" sz="1000" dirty="0">
                        <a:latin typeface="+mj-lt"/>
                      </a:endParaRPr>
                    </a:p>
                  </a:txBody>
                  <a:tcPr/>
                </a:tc>
                <a:tc hMerge="1">
                  <a:txBody>
                    <a:bodyPr/>
                    <a:lstStyle/>
                    <a:p>
                      <a:endParaRPr lang="en-US" sz="1200" dirty="0"/>
                    </a:p>
                  </a:txBody>
                  <a:tcPr/>
                </a:tc>
              </a:tr>
              <a:tr h="370840">
                <a:tc>
                  <a:txBody>
                    <a:bodyPr/>
                    <a:lstStyle/>
                    <a:p>
                      <a:r>
                        <a:rPr lang="en-US" sz="1000" dirty="0" smtClean="0">
                          <a:solidFill>
                            <a:schemeClr val="bg1"/>
                          </a:solidFill>
                          <a:latin typeface="+mj-lt"/>
                        </a:rPr>
                        <a:t>STATEMENT</a:t>
                      </a:r>
                      <a:r>
                        <a:rPr lang="en-US" sz="1000" baseline="0" dirty="0" smtClean="0">
                          <a:solidFill>
                            <a:schemeClr val="bg1"/>
                          </a:solidFill>
                          <a:latin typeface="+mj-lt"/>
                        </a:rPr>
                        <a:t> </a:t>
                      </a:r>
                      <a:endParaRPr lang="en-US" sz="1000" dirty="0">
                        <a:solidFill>
                          <a:schemeClr val="bg1"/>
                        </a:solidFill>
                        <a:latin typeface="+mj-lt"/>
                      </a:endParaRPr>
                    </a:p>
                  </a:txBody>
                  <a:tcPr>
                    <a:solidFill>
                      <a:schemeClr val="tx2">
                        <a:lumMod val="60000"/>
                        <a:lumOff val="40000"/>
                      </a:schemeClr>
                    </a:solidFill>
                  </a:tcPr>
                </a:tc>
                <a:tc>
                  <a:txBody>
                    <a:bodyPr/>
                    <a:lstStyle/>
                    <a:p>
                      <a:r>
                        <a:rPr lang="en-US" sz="1000" dirty="0" smtClean="0">
                          <a:solidFill>
                            <a:schemeClr val="bg1"/>
                          </a:solidFill>
                          <a:latin typeface="+mj-lt"/>
                        </a:rPr>
                        <a:t>IMPLICATION</a:t>
                      </a:r>
                      <a:endParaRPr lang="en-US" sz="1000" dirty="0">
                        <a:solidFill>
                          <a:schemeClr val="bg1"/>
                        </a:solidFill>
                        <a:latin typeface="+mj-lt"/>
                      </a:endParaRPr>
                    </a:p>
                  </a:txBody>
                  <a:tcPr>
                    <a:solidFill>
                      <a:schemeClr val="tx2">
                        <a:lumMod val="60000"/>
                        <a:lumOff val="40000"/>
                      </a:schemeClr>
                    </a:solidFill>
                  </a:tcPr>
                </a:tc>
              </a:tr>
              <a:tr h="370840">
                <a:tc>
                  <a:txBody>
                    <a:bodyPr/>
                    <a:lstStyle/>
                    <a:p>
                      <a:r>
                        <a:rPr lang="en-US" sz="1000" b="0" i="0" u="none" strike="noStrike" kern="1200" baseline="0" dirty="0" smtClean="0">
                          <a:solidFill>
                            <a:schemeClr val="dk1"/>
                          </a:solidFill>
                          <a:latin typeface="+mj-lt"/>
                          <a:ea typeface="+mn-ea"/>
                          <a:cs typeface="+mn-cs"/>
                        </a:rPr>
                        <a:t>xy &gt; 0</a:t>
                      </a:r>
                      <a:endParaRPr lang="en-US" sz="1000" dirty="0">
                        <a:latin typeface="+mj-lt"/>
                      </a:endParaRPr>
                    </a:p>
                  </a:txBody>
                  <a:tcPr/>
                </a:tc>
                <a:tc>
                  <a:txBody>
                    <a:bodyPr/>
                    <a:lstStyle/>
                    <a:p>
                      <a:r>
                        <a:rPr lang="en-IN" sz="1000" b="0" i="0" u="none" strike="noStrike" kern="1200" baseline="0" dirty="0" smtClean="0">
                          <a:solidFill>
                            <a:schemeClr val="dk1"/>
                          </a:solidFill>
                          <a:latin typeface="+mj-lt"/>
                          <a:ea typeface="+mn-ea"/>
                          <a:cs typeface="+mn-cs"/>
                        </a:rPr>
                        <a:t>x and y are both positive OR both negative</a:t>
                      </a:r>
                      <a:endParaRPr lang="en-US" sz="1000" i="0" dirty="0">
                        <a:latin typeface="+mj-lt"/>
                      </a:endParaRPr>
                    </a:p>
                  </a:txBody>
                  <a:tcPr/>
                </a:tc>
              </a:tr>
              <a:tr h="370840">
                <a:tc>
                  <a:txBody>
                    <a:bodyPr/>
                    <a:lstStyle/>
                    <a:p>
                      <a:r>
                        <a:rPr lang="en-US" sz="1000" dirty="0" smtClean="0">
                          <a:latin typeface="+mj-lt"/>
                        </a:rPr>
                        <a:t>xy</a:t>
                      </a:r>
                      <a:r>
                        <a:rPr lang="en-US" sz="1000" baseline="0" dirty="0" smtClean="0">
                          <a:latin typeface="+mj-lt"/>
                        </a:rPr>
                        <a:t> &lt; 0</a:t>
                      </a:r>
                      <a:endParaRPr lang="en-US" sz="1000" dirty="0">
                        <a:latin typeface="+mj-lt"/>
                      </a:endParaRPr>
                    </a:p>
                  </a:txBody>
                  <a:tcPr/>
                </a:tc>
                <a:tc>
                  <a:txBody>
                    <a:bodyPr/>
                    <a:lstStyle/>
                    <a:p>
                      <a:r>
                        <a:rPr lang="en-IN" sz="1000" b="0" i="0" u="none" strike="noStrike" kern="1200" baseline="0" dirty="0" smtClean="0">
                          <a:solidFill>
                            <a:schemeClr val="dk1"/>
                          </a:solidFill>
                          <a:latin typeface="+mj-lt"/>
                          <a:ea typeface="+mn-ea"/>
                          <a:cs typeface="+mn-cs"/>
                        </a:rPr>
                        <a:t>x and y have different signs (one positive, one negative)</a:t>
                      </a:r>
                      <a:endParaRPr lang="en-US" sz="1000" i="0" dirty="0">
                        <a:latin typeface="+mj-lt"/>
                      </a:endParaRPr>
                    </a:p>
                  </a:txBody>
                  <a:tcPr/>
                </a:tc>
              </a:tr>
              <a:tr h="370840">
                <a:tc>
                  <a:txBody>
                    <a:bodyPr/>
                    <a:lstStyle/>
                    <a:p>
                      <a:r>
                        <a:rPr lang="en-US" sz="1000" baseline="0" dirty="0" smtClean="0">
                          <a:latin typeface="+mj-lt"/>
                        </a:rPr>
                        <a:t>x</a:t>
                      </a:r>
                      <a:r>
                        <a:rPr lang="en-US" sz="1000" baseline="30000" dirty="0" smtClean="0">
                          <a:latin typeface="+mj-lt"/>
                        </a:rPr>
                        <a:t>2</a:t>
                      </a:r>
                      <a:r>
                        <a:rPr lang="en-US" sz="1000" baseline="0" dirty="0" smtClean="0">
                          <a:latin typeface="+mj-lt"/>
                        </a:rPr>
                        <a:t> – x &lt; 0 </a:t>
                      </a:r>
                      <a:endParaRPr lang="en-US" sz="100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x</a:t>
                      </a:r>
                      <a:r>
                        <a:rPr lang="en-US" sz="1000" i="0" baseline="30000" dirty="0" smtClean="0">
                          <a:latin typeface="+mj-lt"/>
                        </a:rPr>
                        <a:t>2</a:t>
                      </a:r>
                      <a:r>
                        <a:rPr lang="en-US" sz="1000" i="0" baseline="0" dirty="0" smtClean="0">
                          <a:latin typeface="+mj-lt"/>
                        </a:rPr>
                        <a:t> &lt; x, so 0 &lt; x &lt; 1 (i.e., x is a positive fraction) </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latin typeface="+mj-lt"/>
                        </a:rPr>
                        <a:t>x</a:t>
                      </a:r>
                      <a:r>
                        <a:rPr lang="en-US" sz="1000" baseline="30000" dirty="0" smtClean="0">
                          <a:latin typeface="+mj-lt"/>
                        </a:rPr>
                        <a:t>2</a:t>
                      </a:r>
                      <a:r>
                        <a:rPr lang="en-US" sz="1000" baseline="0" dirty="0" smtClean="0">
                          <a:latin typeface="+mj-lt"/>
                        </a:rPr>
                        <a:t>  &gt; x</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x is negative, or x &gt; 1 (i.e., x cannot be equal to 0 or 1)</a:t>
                      </a:r>
                    </a:p>
                  </a:txBody>
                  <a:tcPr/>
                </a:tc>
              </a:tr>
              <a:tr h="370840">
                <a:tc>
                  <a:txBody>
                    <a:bodyPr/>
                    <a:lstStyle/>
                    <a:p>
                      <a:r>
                        <a:rPr lang="en-GB" sz="1000" kern="1200" dirty="0" smtClean="0">
                          <a:solidFill>
                            <a:schemeClr val="dk1"/>
                          </a:solidFill>
                          <a:effectLst/>
                          <a:latin typeface="+mj-lt"/>
                          <a:ea typeface="+mn-ea"/>
                          <a:cs typeface="+mn-cs"/>
                        </a:rPr>
                        <a:t>a</a:t>
                      </a:r>
                      <a:r>
                        <a:rPr lang="en-GB" sz="1000" kern="1200" baseline="30000" dirty="0" smtClean="0">
                          <a:solidFill>
                            <a:schemeClr val="dk1"/>
                          </a:solidFill>
                          <a:effectLst/>
                          <a:latin typeface="+mj-lt"/>
                          <a:ea typeface="+mn-ea"/>
                          <a:cs typeface="+mn-cs"/>
                        </a:rPr>
                        <a:t>2</a:t>
                      </a:r>
                      <a:r>
                        <a:rPr lang="en-GB" sz="1000" kern="1200" dirty="0" smtClean="0">
                          <a:solidFill>
                            <a:schemeClr val="dk1"/>
                          </a:solidFill>
                          <a:effectLst/>
                          <a:latin typeface="+mj-lt"/>
                          <a:ea typeface="+mn-ea"/>
                          <a:cs typeface="+mn-cs"/>
                        </a:rPr>
                        <a:t>b</a:t>
                      </a:r>
                      <a:r>
                        <a:rPr lang="en-GB" sz="1000" kern="1200" baseline="30000" dirty="0" smtClean="0">
                          <a:solidFill>
                            <a:schemeClr val="dk1"/>
                          </a:solidFill>
                          <a:effectLst/>
                          <a:latin typeface="+mj-lt"/>
                          <a:ea typeface="+mn-ea"/>
                          <a:cs typeface="+mn-cs"/>
                        </a:rPr>
                        <a:t>3</a:t>
                      </a:r>
                      <a:r>
                        <a:rPr lang="en-GB" sz="1000" kern="1200" dirty="0" smtClean="0">
                          <a:solidFill>
                            <a:schemeClr val="dk1"/>
                          </a:solidFill>
                          <a:effectLst/>
                          <a:latin typeface="+mj-lt"/>
                          <a:ea typeface="+mn-ea"/>
                          <a:cs typeface="+mn-cs"/>
                        </a:rPr>
                        <a:t> &lt; 0 </a:t>
                      </a:r>
                      <a:endParaRPr lang="en-US" sz="100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b &lt; 0  (since  </a:t>
                      </a:r>
                      <a:r>
                        <a:rPr lang="en-GB" sz="1000" i="0" kern="1200" dirty="0" smtClean="0">
                          <a:solidFill>
                            <a:schemeClr val="dk1"/>
                          </a:solidFill>
                          <a:effectLst/>
                          <a:latin typeface="+mj-lt"/>
                          <a:ea typeface="+mn-ea"/>
                          <a:cs typeface="+mn-cs"/>
                        </a:rPr>
                        <a:t>a</a:t>
                      </a:r>
                      <a:r>
                        <a:rPr lang="en-GB" sz="1000" i="0" kern="1200" baseline="30000" dirty="0" smtClean="0">
                          <a:solidFill>
                            <a:schemeClr val="dk1"/>
                          </a:solidFill>
                          <a:effectLst/>
                          <a:latin typeface="+mj-lt"/>
                          <a:ea typeface="+mn-ea"/>
                          <a:cs typeface="+mn-cs"/>
                        </a:rPr>
                        <a:t>2 </a:t>
                      </a:r>
                      <a:r>
                        <a:rPr lang="en-GB" sz="1000" i="0" kern="1200" baseline="0" dirty="0" smtClean="0">
                          <a:solidFill>
                            <a:schemeClr val="dk1"/>
                          </a:solidFill>
                          <a:effectLst/>
                          <a:latin typeface="+mj-lt"/>
                          <a:ea typeface="+mn-ea"/>
                          <a:cs typeface="+mn-cs"/>
                        </a:rPr>
                        <a:t>will always be positive). However, it is important to note that we cannot determine the sign of “a” based on this inequality as an even exponent masks the sign of the base </a:t>
                      </a:r>
                      <a:endParaRPr lang="en-US" sz="1000" i="0" baseline="0" dirty="0" smtClean="0">
                        <a:latin typeface="+mj-lt"/>
                      </a:endParaRPr>
                    </a:p>
                  </a:txBody>
                  <a:tcPr/>
                </a:tc>
              </a:tr>
              <a:tr h="370840">
                <a:tc>
                  <a:txBody>
                    <a:bodyPr/>
                    <a:lstStyle/>
                    <a:p>
                      <a:r>
                        <a:rPr lang="en-US" sz="1000" baseline="0" dirty="0" smtClean="0">
                          <a:latin typeface="+mj-lt"/>
                        </a:rPr>
                        <a:t>Sum of 2 prime numbers is odd</a:t>
                      </a:r>
                    </a:p>
                    <a:p>
                      <a:r>
                        <a:rPr lang="en-US" sz="1000" baseline="0" dirty="0" smtClean="0">
                          <a:latin typeface="+mj-lt"/>
                        </a:rPr>
                        <a:t>Product of x prime numbers is even</a:t>
                      </a:r>
                      <a:endParaRPr lang="en-US" sz="100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One of the prime numbers has to be 2 </a:t>
                      </a:r>
                    </a:p>
                  </a:txBody>
                  <a:tcPr/>
                </a:tc>
              </a:tr>
              <a:tr h="370840">
                <a:tc>
                  <a:txBody>
                    <a:bodyPr/>
                    <a:lstStyle/>
                    <a:p>
                      <a:r>
                        <a:rPr lang="en-US" sz="1000" baseline="0" dirty="0" smtClean="0">
                          <a:latin typeface="+mj-lt"/>
                        </a:rPr>
                        <a:t>x is not a positive number</a:t>
                      </a:r>
                      <a:endParaRPr lang="en-US" sz="100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This means that x can either be negative or </a:t>
                      </a:r>
                      <a:r>
                        <a:rPr lang="en-US" sz="1000" b="1" i="0" baseline="0" dirty="0" smtClean="0">
                          <a:solidFill>
                            <a:srgbClr val="FF0000"/>
                          </a:solidFill>
                          <a:latin typeface="+mj-lt"/>
                        </a:rPr>
                        <a:t>zero</a:t>
                      </a:r>
                    </a:p>
                  </a:txBody>
                  <a:tcPr/>
                </a:tc>
              </a:tr>
              <a:tr h="370840">
                <a:tc>
                  <a:txBody>
                    <a:bodyPr/>
                    <a:lstStyle/>
                    <a:p>
                      <a:r>
                        <a:rPr lang="en-US" sz="1000" baseline="0" dirty="0" smtClean="0">
                          <a:latin typeface="+mj-lt"/>
                        </a:rPr>
                        <a:t>x</a:t>
                      </a:r>
                      <a:r>
                        <a:rPr lang="en-US" sz="1000" baseline="30000" dirty="0" smtClean="0">
                          <a:latin typeface="+mj-lt"/>
                        </a:rPr>
                        <a:t>2</a:t>
                      </a:r>
                      <a:r>
                        <a:rPr lang="en-US" sz="1000" baseline="0" dirty="0" smtClean="0">
                          <a:latin typeface="+mj-lt"/>
                        </a:rPr>
                        <a:t> is a positive number</a:t>
                      </a:r>
                      <a:endParaRPr lang="en-US" sz="100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x could be either positive or negative. The only deduction you can conclusively make is that x is not equal to zero</a:t>
                      </a:r>
                    </a:p>
                  </a:txBody>
                  <a:tcPr/>
                </a:tc>
              </a:tr>
              <a:tr h="370840">
                <a:tc>
                  <a:txBody>
                    <a:bodyPr/>
                    <a:lstStyle/>
                    <a:p>
                      <a:r>
                        <a:rPr lang="en-US" sz="1000" i="0" baseline="0" dirty="0" smtClean="0">
                          <a:latin typeface="+mj-lt"/>
                        </a:rPr>
                        <a:t>| x | = x </a:t>
                      </a:r>
                      <a:endParaRPr lang="en-US" sz="1000" i="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x is greater than or equal to </a:t>
                      </a:r>
                      <a:r>
                        <a:rPr lang="en-US" sz="1000" b="1" i="0" baseline="0" dirty="0" smtClean="0">
                          <a:solidFill>
                            <a:srgbClr val="FF0000"/>
                          </a:solidFill>
                          <a:latin typeface="+mj-lt"/>
                        </a:rPr>
                        <a:t>zero . If |X| = - X, then X has to be either negative or zero because |X| will always be positive </a:t>
                      </a:r>
                    </a:p>
                  </a:txBody>
                  <a:tcPr/>
                </a:tc>
              </a:tr>
              <a:tr h="370840">
                <a:tc>
                  <a:txBody>
                    <a:bodyPr/>
                    <a:lstStyle/>
                    <a:p>
                      <a:r>
                        <a:rPr lang="en-US" sz="1000" i="0" kern="1200" baseline="0" dirty="0" smtClean="0">
                          <a:solidFill>
                            <a:schemeClr val="dk1"/>
                          </a:solidFill>
                          <a:effectLst/>
                          <a:latin typeface="+mj-lt"/>
                          <a:ea typeface="+mn-ea"/>
                          <a:cs typeface="+mn-cs"/>
                        </a:rPr>
                        <a:t>n</a:t>
                      </a:r>
                      <a:r>
                        <a:rPr lang="en-US" sz="1000" i="0" kern="1200" baseline="30000" dirty="0" smtClean="0">
                          <a:solidFill>
                            <a:schemeClr val="dk1"/>
                          </a:solidFill>
                          <a:effectLst/>
                          <a:latin typeface="+mj-lt"/>
                          <a:ea typeface="+mn-ea"/>
                          <a:cs typeface="+mn-cs"/>
                        </a:rPr>
                        <a:t>3 </a:t>
                      </a:r>
                      <a:r>
                        <a:rPr lang="en-US" sz="1000" i="0" kern="1200" baseline="0" dirty="0" smtClean="0">
                          <a:solidFill>
                            <a:schemeClr val="dk1"/>
                          </a:solidFill>
                          <a:effectLst/>
                          <a:latin typeface="+mj-lt"/>
                          <a:ea typeface="+mn-ea"/>
                          <a:cs typeface="+mn-cs"/>
                        </a:rPr>
                        <a:t> &lt; </a:t>
                      </a:r>
                      <a:r>
                        <a:rPr lang="en-US" sz="1000" i="0" kern="1200" dirty="0" smtClean="0">
                          <a:solidFill>
                            <a:schemeClr val="dk1"/>
                          </a:solidFill>
                          <a:effectLst/>
                          <a:latin typeface="+mj-lt"/>
                          <a:ea typeface="+mn-ea"/>
                          <a:cs typeface="+mn-cs"/>
                        </a:rPr>
                        <a:t>n</a:t>
                      </a:r>
                      <a:r>
                        <a:rPr lang="en-US" sz="1000" i="0" kern="1200" baseline="30000" dirty="0" smtClean="0">
                          <a:solidFill>
                            <a:schemeClr val="dk1"/>
                          </a:solidFill>
                          <a:effectLst/>
                          <a:latin typeface="+mj-lt"/>
                          <a:ea typeface="+mn-ea"/>
                          <a:cs typeface="+mn-cs"/>
                        </a:rPr>
                        <a:t>2</a:t>
                      </a:r>
                      <a:r>
                        <a:rPr lang="en-US" sz="1000" i="0" kern="1200" dirty="0" smtClean="0">
                          <a:solidFill>
                            <a:schemeClr val="dk1"/>
                          </a:solidFill>
                          <a:effectLst/>
                          <a:latin typeface="+mj-lt"/>
                          <a:ea typeface="+mn-ea"/>
                          <a:cs typeface="+mn-cs"/>
                        </a:rPr>
                        <a:t> </a:t>
                      </a:r>
                      <a:endParaRPr lang="en-US" sz="1000" i="0" kern="1200" baseline="30000" dirty="0" smtClean="0">
                        <a:solidFill>
                          <a:schemeClr val="dk1"/>
                        </a:solidFill>
                        <a:effectLst/>
                        <a:latin typeface="+mj-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kern="1200" dirty="0" smtClean="0">
                          <a:solidFill>
                            <a:schemeClr val="dk1"/>
                          </a:solidFill>
                          <a:effectLst/>
                          <a:latin typeface="+mj-lt"/>
                          <a:ea typeface="+mn-ea"/>
                          <a:cs typeface="+mn-cs"/>
                        </a:rPr>
                        <a:t>n</a:t>
                      </a:r>
                      <a:r>
                        <a:rPr lang="en-US" sz="1000" i="0" kern="1200" baseline="30000" dirty="0" smtClean="0">
                          <a:solidFill>
                            <a:schemeClr val="dk1"/>
                          </a:solidFill>
                          <a:effectLst/>
                          <a:latin typeface="+mj-lt"/>
                          <a:ea typeface="+mn-ea"/>
                          <a:cs typeface="+mn-cs"/>
                        </a:rPr>
                        <a:t>3</a:t>
                      </a:r>
                      <a:r>
                        <a:rPr lang="en-US" sz="1000" i="0" kern="1200" dirty="0" smtClean="0">
                          <a:solidFill>
                            <a:schemeClr val="dk1"/>
                          </a:solidFill>
                          <a:effectLst/>
                          <a:latin typeface="+mj-lt"/>
                          <a:ea typeface="+mn-ea"/>
                          <a:cs typeface="+mn-cs"/>
                        </a:rPr>
                        <a:t> will be smaller than n</a:t>
                      </a:r>
                      <a:r>
                        <a:rPr lang="en-US" sz="1000" i="0" kern="1200" baseline="30000" dirty="0" smtClean="0">
                          <a:solidFill>
                            <a:schemeClr val="dk1"/>
                          </a:solidFill>
                          <a:effectLst/>
                          <a:latin typeface="+mj-lt"/>
                          <a:ea typeface="+mn-ea"/>
                          <a:cs typeface="+mn-cs"/>
                        </a:rPr>
                        <a:t>2</a:t>
                      </a:r>
                      <a:r>
                        <a:rPr lang="en-US" sz="1000" i="0" kern="1200" dirty="0" smtClean="0">
                          <a:solidFill>
                            <a:schemeClr val="dk1"/>
                          </a:solidFill>
                          <a:effectLst/>
                          <a:latin typeface="+mj-lt"/>
                          <a:ea typeface="+mn-ea"/>
                          <a:cs typeface="+mn-cs"/>
                        </a:rPr>
                        <a:t> if n is either a negative number or a positive fraction (i.e., between 1 and 0)</a:t>
                      </a:r>
                      <a:endParaRPr lang="en-US" sz="1000" i="0" baseline="0" dirty="0" smtClean="0">
                        <a:latin typeface="+mj-lt"/>
                      </a:endParaRPr>
                    </a:p>
                  </a:txBody>
                  <a:tcPr/>
                </a:tc>
              </a:tr>
              <a:tr h="370840">
                <a:tc>
                  <a:txBody>
                    <a:bodyPr/>
                    <a:lstStyle/>
                    <a:p>
                      <a:r>
                        <a:rPr lang="en-US" sz="1000" i="0" baseline="0" dirty="0" smtClean="0">
                          <a:latin typeface="+mj-lt"/>
                        </a:rPr>
                        <a:t>Is x &gt; 0? </a:t>
                      </a:r>
                      <a:endParaRPr lang="en-US" sz="1000" i="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Is x positive? </a:t>
                      </a:r>
                    </a:p>
                  </a:txBody>
                  <a:tcPr/>
                </a:tc>
              </a:tr>
              <a:tr h="370840">
                <a:tc>
                  <a:txBody>
                    <a:bodyPr/>
                    <a:lstStyle/>
                    <a:p>
                      <a:r>
                        <a:rPr lang="en-US" sz="1000" i="0" baseline="0" dirty="0" smtClean="0">
                          <a:latin typeface="+mj-lt"/>
                        </a:rPr>
                        <a:t>(</a:t>
                      </a:r>
                      <a:r>
                        <a:rPr lang="en-US" sz="1000" i="0" baseline="0" dirty="0" err="1" smtClean="0">
                          <a:latin typeface="+mj-lt"/>
                        </a:rPr>
                        <a:t>xy</a:t>
                      </a:r>
                      <a:r>
                        <a:rPr lang="en-US" sz="1000" i="0" baseline="0" dirty="0" smtClean="0">
                          <a:latin typeface="+mj-lt"/>
                        </a:rPr>
                        <a:t>)</a:t>
                      </a:r>
                      <a:r>
                        <a:rPr lang="en-US" sz="1000" i="0" baseline="30000" dirty="0" smtClean="0">
                          <a:latin typeface="+mj-lt"/>
                        </a:rPr>
                        <a:t>2</a:t>
                      </a:r>
                      <a:r>
                        <a:rPr lang="en-US" sz="1000" i="0" baseline="0" dirty="0" smtClean="0">
                          <a:latin typeface="+mj-lt"/>
                        </a:rPr>
                        <a:t> = </a:t>
                      </a:r>
                      <a:r>
                        <a:rPr lang="en-US" sz="1000" i="0" baseline="0" dirty="0" err="1" smtClean="0">
                          <a:latin typeface="+mj-lt"/>
                        </a:rPr>
                        <a:t>xy</a:t>
                      </a:r>
                      <a:r>
                        <a:rPr lang="en-US" sz="1000" i="0" baseline="0" dirty="0" smtClean="0">
                          <a:latin typeface="+mj-lt"/>
                        </a:rPr>
                        <a:t> </a:t>
                      </a:r>
                      <a:endParaRPr lang="en-US" sz="1000" i="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kern="1200" dirty="0" smtClean="0">
                          <a:solidFill>
                            <a:schemeClr val="dk1"/>
                          </a:solidFill>
                          <a:effectLst/>
                          <a:latin typeface="+mj-lt"/>
                          <a:ea typeface="+mn-ea"/>
                          <a:cs typeface="+mn-cs"/>
                        </a:rPr>
                        <a:t>(</a:t>
                      </a:r>
                      <a:r>
                        <a:rPr lang="en-US" sz="1000" i="0" kern="1200" dirty="0" err="1" smtClean="0">
                          <a:solidFill>
                            <a:schemeClr val="dk1"/>
                          </a:solidFill>
                          <a:effectLst/>
                          <a:latin typeface="+mj-lt"/>
                          <a:ea typeface="+mn-ea"/>
                          <a:cs typeface="+mn-cs"/>
                        </a:rPr>
                        <a:t>xy</a:t>
                      </a:r>
                      <a:r>
                        <a:rPr lang="en-US" sz="1000" i="0" kern="1200" dirty="0" smtClean="0">
                          <a:solidFill>
                            <a:schemeClr val="dk1"/>
                          </a:solidFill>
                          <a:effectLst/>
                          <a:latin typeface="+mj-lt"/>
                          <a:ea typeface="+mn-ea"/>
                          <a:cs typeface="+mn-cs"/>
                        </a:rPr>
                        <a:t>)</a:t>
                      </a:r>
                      <a:r>
                        <a:rPr lang="en-US" sz="1000" i="0" kern="1200" baseline="30000" dirty="0" smtClean="0">
                          <a:solidFill>
                            <a:schemeClr val="dk1"/>
                          </a:solidFill>
                          <a:effectLst/>
                          <a:latin typeface="+mj-lt"/>
                          <a:ea typeface="+mn-ea"/>
                          <a:cs typeface="+mn-cs"/>
                        </a:rPr>
                        <a:t>2</a:t>
                      </a:r>
                      <a:r>
                        <a:rPr lang="en-US" sz="1000" i="0" kern="1200" dirty="0" smtClean="0">
                          <a:solidFill>
                            <a:schemeClr val="dk1"/>
                          </a:solidFill>
                          <a:effectLst/>
                          <a:latin typeface="+mj-lt"/>
                          <a:ea typeface="+mn-ea"/>
                          <a:cs typeface="+mn-cs"/>
                        </a:rPr>
                        <a:t> – </a:t>
                      </a:r>
                      <a:r>
                        <a:rPr lang="en-US" sz="1000" i="0" kern="1200" dirty="0" err="1" smtClean="0">
                          <a:solidFill>
                            <a:schemeClr val="dk1"/>
                          </a:solidFill>
                          <a:effectLst/>
                          <a:latin typeface="+mj-lt"/>
                          <a:ea typeface="+mn-ea"/>
                          <a:cs typeface="+mn-cs"/>
                        </a:rPr>
                        <a:t>xy</a:t>
                      </a:r>
                      <a:r>
                        <a:rPr lang="en-US" sz="1000" i="0" kern="1200" dirty="0" smtClean="0">
                          <a:solidFill>
                            <a:schemeClr val="dk1"/>
                          </a:solidFill>
                          <a:effectLst/>
                          <a:latin typeface="+mj-lt"/>
                          <a:ea typeface="+mn-ea"/>
                          <a:cs typeface="+mn-cs"/>
                        </a:rPr>
                        <a:t> = 0 ;</a:t>
                      </a:r>
                      <a:r>
                        <a:rPr lang="en-US" sz="1000" i="0" kern="1200" baseline="0" dirty="0" smtClean="0">
                          <a:solidFill>
                            <a:schemeClr val="dk1"/>
                          </a:solidFill>
                          <a:effectLst/>
                          <a:latin typeface="+mj-lt"/>
                          <a:ea typeface="+mn-ea"/>
                          <a:cs typeface="+mn-cs"/>
                        </a:rPr>
                        <a:t> </a:t>
                      </a:r>
                      <a:r>
                        <a:rPr lang="en-US" sz="1000" i="0" kern="1200" dirty="0" err="1" smtClean="0">
                          <a:solidFill>
                            <a:schemeClr val="dk1"/>
                          </a:solidFill>
                          <a:effectLst/>
                          <a:latin typeface="+mj-lt"/>
                          <a:ea typeface="+mn-ea"/>
                          <a:cs typeface="+mn-cs"/>
                        </a:rPr>
                        <a:t>xy</a:t>
                      </a:r>
                      <a:r>
                        <a:rPr lang="en-US" sz="1000" i="0" kern="1200" dirty="0" smtClean="0">
                          <a:solidFill>
                            <a:schemeClr val="dk1"/>
                          </a:solidFill>
                          <a:effectLst/>
                          <a:latin typeface="+mj-lt"/>
                          <a:ea typeface="+mn-ea"/>
                          <a:cs typeface="+mn-cs"/>
                        </a:rPr>
                        <a:t> (</a:t>
                      </a:r>
                      <a:r>
                        <a:rPr lang="en-US" sz="1000" i="0" kern="1200" dirty="0" err="1" smtClean="0">
                          <a:solidFill>
                            <a:schemeClr val="dk1"/>
                          </a:solidFill>
                          <a:effectLst/>
                          <a:latin typeface="+mj-lt"/>
                          <a:ea typeface="+mn-ea"/>
                          <a:cs typeface="+mn-cs"/>
                        </a:rPr>
                        <a:t>xy</a:t>
                      </a:r>
                      <a:r>
                        <a:rPr lang="en-US" sz="1000" i="0" kern="1200" dirty="0" smtClean="0">
                          <a:solidFill>
                            <a:schemeClr val="dk1"/>
                          </a:solidFill>
                          <a:effectLst/>
                          <a:latin typeface="+mj-lt"/>
                          <a:ea typeface="+mn-ea"/>
                          <a:cs typeface="+mn-cs"/>
                        </a:rPr>
                        <a:t> – 1) = 0 ;</a:t>
                      </a:r>
                      <a:r>
                        <a:rPr lang="en-US" sz="1000" i="0" kern="1200" baseline="0" dirty="0" smtClean="0">
                          <a:solidFill>
                            <a:schemeClr val="dk1"/>
                          </a:solidFill>
                          <a:effectLst/>
                          <a:latin typeface="+mj-lt"/>
                          <a:ea typeface="+mn-ea"/>
                          <a:cs typeface="+mn-cs"/>
                        </a:rPr>
                        <a:t> </a:t>
                      </a:r>
                      <a:r>
                        <a:rPr lang="en-US" sz="1000" i="0" kern="1200" dirty="0" smtClean="0">
                          <a:solidFill>
                            <a:schemeClr val="dk1"/>
                          </a:solidFill>
                          <a:effectLst/>
                          <a:latin typeface="+mj-lt"/>
                          <a:ea typeface="+mn-ea"/>
                          <a:cs typeface="+mn-cs"/>
                        </a:rPr>
                        <a:t>So </a:t>
                      </a:r>
                      <a:r>
                        <a:rPr lang="en-US" sz="1000" i="0" kern="1200" dirty="0" err="1" smtClean="0">
                          <a:solidFill>
                            <a:schemeClr val="dk1"/>
                          </a:solidFill>
                          <a:effectLst/>
                          <a:latin typeface="+mj-lt"/>
                          <a:ea typeface="+mn-ea"/>
                          <a:cs typeface="+mn-cs"/>
                        </a:rPr>
                        <a:t>xy</a:t>
                      </a:r>
                      <a:r>
                        <a:rPr lang="en-US" sz="1000" i="0" kern="1200" dirty="0" smtClean="0">
                          <a:solidFill>
                            <a:schemeClr val="dk1"/>
                          </a:solidFill>
                          <a:effectLst/>
                          <a:latin typeface="+mj-lt"/>
                          <a:ea typeface="+mn-ea"/>
                          <a:cs typeface="+mn-cs"/>
                        </a:rPr>
                        <a:t> = 0 or 1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i="0" kern="1200" dirty="0" smtClean="0">
                          <a:solidFill>
                            <a:schemeClr val="dk1"/>
                          </a:solidFill>
                          <a:effectLst/>
                          <a:latin typeface="+mj-lt"/>
                          <a:ea typeface="+mn-ea"/>
                          <a:cs typeface="+mn-cs"/>
                        </a:rPr>
                        <a:t>If </a:t>
                      </a:r>
                      <a:r>
                        <a:rPr lang="en-US" sz="1000" i="0" kern="1200" dirty="0" err="1" smtClean="0">
                          <a:solidFill>
                            <a:schemeClr val="dk1"/>
                          </a:solidFill>
                          <a:effectLst/>
                          <a:latin typeface="+mj-lt"/>
                          <a:ea typeface="+mn-ea"/>
                          <a:cs typeface="+mn-cs"/>
                        </a:rPr>
                        <a:t>xy</a:t>
                      </a:r>
                      <a:r>
                        <a:rPr lang="en-US" sz="1000" i="0" kern="1200" dirty="0" smtClean="0">
                          <a:solidFill>
                            <a:schemeClr val="dk1"/>
                          </a:solidFill>
                          <a:effectLst/>
                          <a:latin typeface="+mj-lt"/>
                          <a:ea typeface="+mn-ea"/>
                          <a:cs typeface="+mn-cs"/>
                        </a:rPr>
                        <a:t> = 0, either x or y (or both) must be zero</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b="1" i="0" kern="1200" dirty="0" smtClean="0">
                          <a:solidFill>
                            <a:srgbClr val="FF0000"/>
                          </a:solidFill>
                          <a:effectLst/>
                          <a:latin typeface="+mj-lt"/>
                          <a:ea typeface="+mn-ea"/>
                          <a:cs typeface="+mn-cs"/>
                        </a:rPr>
                        <a:t>If </a:t>
                      </a:r>
                      <a:r>
                        <a:rPr lang="en-US" sz="1000" b="1" i="0" kern="1200" dirty="0" err="1" smtClean="0">
                          <a:solidFill>
                            <a:srgbClr val="FF0000"/>
                          </a:solidFill>
                          <a:effectLst/>
                          <a:latin typeface="+mj-lt"/>
                          <a:ea typeface="+mn-ea"/>
                          <a:cs typeface="+mn-cs"/>
                        </a:rPr>
                        <a:t>xy</a:t>
                      </a:r>
                      <a:r>
                        <a:rPr lang="en-US" sz="1000" b="1" i="0" kern="1200" dirty="0" smtClean="0">
                          <a:solidFill>
                            <a:srgbClr val="FF0000"/>
                          </a:solidFill>
                          <a:effectLst/>
                          <a:latin typeface="+mj-lt"/>
                          <a:ea typeface="+mn-ea"/>
                          <a:cs typeface="+mn-cs"/>
                        </a:rPr>
                        <a:t> = 1, x and y are reciprocals of one another</a:t>
                      </a:r>
                      <a:r>
                        <a:rPr lang="en-US" sz="1000" i="0" kern="1200" dirty="0" smtClean="0">
                          <a:solidFill>
                            <a:schemeClr val="dk1"/>
                          </a:solidFill>
                          <a:effectLst/>
                          <a:latin typeface="+mj-lt"/>
                          <a:ea typeface="+mn-ea"/>
                          <a:cs typeface="+mn-cs"/>
                        </a:rPr>
                        <a:t>, x =1 and y =1</a:t>
                      </a:r>
                      <a:r>
                        <a:rPr lang="en-US" sz="1000" i="0" kern="1200" baseline="0" dirty="0" smtClean="0">
                          <a:solidFill>
                            <a:schemeClr val="dk1"/>
                          </a:solidFill>
                          <a:effectLst/>
                          <a:latin typeface="+mj-lt"/>
                          <a:ea typeface="+mn-ea"/>
                          <a:cs typeface="+mn-cs"/>
                        </a:rPr>
                        <a:t> or x = -1 and y = -1</a:t>
                      </a:r>
                      <a:endParaRPr lang="en-US" sz="1000" i="0" kern="1200" dirty="0" smtClean="0">
                        <a:solidFill>
                          <a:schemeClr val="dk1"/>
                        </a:solidFill>
                        <a:effectLst/>
                        <a:latin typeface="+mj-lt"/>
                        <a:ea typeface="+mn-ea"/>
                        <a:cs typeface="+mn-cs"/>
                      </a:endParaRPr>
                    </a:p>
                  </a:txBody>
                  <a:tcPr/>
                </a:tc>
              </a:tr>
              <a:tr h="462448">
                <a:tc>
                  <a:txBody>
                    <a:bodyPr/>
                    <a:lstStyle/>
                    <a:p>
                      <a:r>
                        <a:rPr lang="en-US" sz="1000" i="0" baseline="0" dirty="0" smtClean="0">
                          <a:latin typeface="+mj-lt"/>
                        </a:rPr>
                        <a:t>x</a:t>
                      </a:r>
                      <a:r>
                        <a:rPr lang="en-US" sz="1000" i="0" baseline="30000" dirty="0" smtClean="0">
                          <a:latin typeface="+mj-lt"/>
                        </a:rPr>
                        <a:t>2 </a:t>
                      </a:r>
                      <a:r>
                        <a:rPr lang="en-US" sz="1000" i="0" baseline="0" dirty="0" smtClean="0">
                          <a:latin typeface="+mj-lt"/>
                        </a:rPr>
                        <a:t> &gt; y </a:t>
                      </a:r>
                    </a:p>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x &lt; y</a:t>
                      </a:r>
                      <a:r>
                        <a:rPr lang="en-US" sz="1000" i="0" baseline="30000" dirty="0" smtClean="0">
                          <a:latin typeface="+mj-lt"/>
                        </a:rPr>
                        <a:t>2 </a:t>
                      </a:r>
                      <a:r>
                        <a:rPr lang="en-US" sz="1000" i="0" baseline="0" dirty="0" smtClean="0">
                          <a:latin typeface="+mj-lt"/>
                        </a:rPr>
                        <a:t> </a:t>
                      </a:r>
                    </a:p>
                    <a:p>
                      <a:endParaRPr lang="en-US" sz="1000" i="0" baseline="0"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i="0" baseline="0" dirty="0" smtClean="0">
                          <a:latin typeface="+mj-lt"/>
                        </a:rPr>
                        <a:t>Does not necessarily imply that x &gt; y or x &lt; y</a:t>
                      </a:r>
                    </a:p>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US" sz="1000" i="0" baseline="0" dirty="0" smtClean="0">
                          <a:latin typeface="+mj-lt"/>
                        </a:rPr>
                        <a:t>Be very careful when dealing with exponents, particularly even ones, as they mask the sign of the base which could be negative</a:t>
                      </a:r>
                    </a:p>
                  </a:txBody>
                  <a:tcPr/>
                </a:tc>
              </a:tr>
            </a:tbl>
          </a:graphicData>
        </a:graphic>
      </p:graphicFrame>
    </p:spTree>
    <p:extLst>
      <p:ext uri="{BB962C8B-B14F-4D97-AF65-F5344CB8AC3E}">
        <p14:creationId xmlns:p14="http://schemas.microsoft.com/office/powerpoint/2010/main" val="12900632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GMAT STRATEGY/TIPS </a:t>
            </a:r>
            <a:endParaRPr lang="en-IN" dirty="0"/>
          </a:p>
        </p:txBody>
      </p:sp>
      <p:graphicFrame>
        <p:nvGraphicFramePr>
          <p:cNvPr id="4" name="Content Placeholder 3"/>
          <p:cNvGraphicFramePr>
            <a:graphicFrameLocks/>
          </p:cNvGraphicFramePr>
          <p:nvPr>
            <p:extLst>
              <p:ext uri="{D42A27DB-BD31-4B8C-83A1-F6EECF244321}">
                <p14:modId xmlns:p14="http://schemas.microsoft.com/office/powerpoint/2010/main" val="2113107753"/>
              </p:ext>
            </p:extLst>
          </p:nvPr>
        </p:nvGraphicFramePr>
        <p:xfrm>
          <a:off x="107504" y="650448"/>
          <a:ext cx="8928992" cy="6165632"/>
        </p:xfrm>
        <a:graphic>
          <a:graphicData uri="http://schemas.openxmlformats.org/drawingml/2006/table">
            <a:tbl>
              <a:tblPr firstRow="1" bandRow="1">
                <a:tableStyleId>{5C22544A-7EE6-4342-B048-85BDC9FD1C3A}</a:tableStyleId>
              </a:tblPr>
              <a:tblGrid>
                <a:gridCol w="2569033"/>
                <a:gridCol w="6359959"/>
              </a:tblGrid>
              <a:tr h="249639">
                <a:tc gridSpan="2">
                  <a:txBody>
                    <a:bodyPr/>
                    <a:lstStyle/>
                    <a:p>
                      <a:r>
                        <a:rPr lang="en-US" sz="1000" dirty="0" smtClean="0"/>
                        <a:t>VERY IMPORTANT !! </a:t>
                      </a:r>
                      <a:endParaRPr lang="en-US" sz="1000" dirty="0"/>
                    </a:p>
                  </a:txBody>
                  <a:tcPr/>
                </a:tc>
                <a:tc hMerge="1">
                  <a:txBody>
                    <a:bodyPr/>
                    <a:lstStyle/>
                    <a:p>
                      <a:endParaRPr lang="en-US" sz="1200" dirty="0"/>
                    </a:p>
                  </a:txBody>
                  <a:tcPr/>
                </a:tc>
              </a:tr>
              <a:tr h="370840">
                <a:tc>
                  <a:txBody>
                    <a:bodyPr/>
                    <a:lstStyle/>
                    <a:p>
                      <a:r>
                        <a:rPr lang="en-US" sz="1000" dirty="0" smtClean="0">
                          <a:solidFill>
                            <a:schemeClr val="bg1"/>
                          </a:solidFill>
                        </a:rPr>
                        <a:t>STATEMENT</a:t>
                      </a:r>
                      <a:r>
                        <a:rPr lang="en-US" sz="1000" baseline="0" dirty="0" smtClean="0">
                          <a:solidFill>
                            <a:schemeClr val="bg1"/>
                          </a:solidFill>
                        </a:rPr>
                        <a:t> </a:t>
                      </a:r>
                      <a:endParaRPr lang="en-US" sz="1000" dirty="0">
                        <a:solidFill>
                          <a:schemeClr val="bg1"/>
                        </a:solidFill>
                      </a:endParaRPr>
                    </a:p>
                  </a:txBody>
                  <a:tcPr>
                    <a:solidFill>
                      <a:schemeClr val="tx2">
                        <a:lumMod val="60000"/>
                        <a:lumOff val="40000"/>
                      </a:schemeClr>
                    </a:solidFill>
                  </a:tcPr>
                </a:tc>
                <a:tc>
                  <a:txBody>
                    <a:bodyPr/>
                    <a:lstStyle/>
                    <a:p>
                      <a:r>
                        <a:rPr lang="en-US" sz="1000" dirty="0" smtClean="0">
                          <a:solidFill>
                            <a:schemeClr val="bg1"/>
                          </a:solidFill>
                        </a:rPr>
                        <a:t>IMPLICATION</a:t>
                      </a:r>
                      <a:endParaRPr lang="en-US" sz="1000" dirty="0">
                        <a:solidFill>
                          <a:schemeClr val="bg1"/>
                        </a:solidFill>
                      </a:endParaRPr>
                    </a:p>
                  </a:txBody>
                  <a:tcPr>
                    <a:solidFill>
                      <a:schemeClr val="tx2">
                        <a:lumMod val="60000"/>
                        <a:lumOff val="40000"/>
                      </a:schemeClr>
                    </a:solidFill>
                  </a:tcPr>
                </a:tc>
              </a:tr>
              <a:tr h="370840">
                <a:tc>
                  <a:txBody>
                    <a:bodyPr/>
                    <a:lstStyle/>
                    <a:p>
                      <a:r>
                        <a:rPr lang="en-US" sz="1000" baseline="0" dirty="0" smtClean="0"/>
                        <a:t>a and b are integers, and a ≠ b, is |</a:t>
                      </a:r>
                      <a:r>
                        <a:rPr lang="en-US" sz="1000" baseline="0" dirty="0" err="1" smtClean="0"/>
                        <a:t>a|b</a:t>
                      </a:r>
                      <a:r>
                        <a:rPr lang="en-US" sz="1000" baseline="0" dirty="0" smtClean="0"/>
                        <a:t> &gt; 0,  given that |</a:t>
                      </a:r>
                      <a:r>
                        <a:rPr lang="en-US" sz="1000" baseline="0" dirty="0" err="1" smtClean="0"/>
                        <a:t>a|</a:t>
                      </a:r>
                      <a:r>
                        <a:rPr lang="en-US" sz="1000" baseline="30000" dirty="0" err="1" smtClean="0"/>
                        <a:t>b</a:t>
                      </a:r>
                      <a:r>
                        <a:rPr lang="en-US" sz="1000" baseline="0" dirty="0" smtClean="0"/>
                        <a:t> is a non-zero integer? </a:t>
                      </a:r>
                      <a:endParaRPr lang="en-US" sz="1000" dirty="0"/>
                    </a:p>
                  </a:txBody>
                  <a:tcPr/>
                </a:tc>
                <a:tc>
                  <a:txBody>
                    <a:bodyPr/>
                    <a:lstStyle/>
                    <a:p>
                      <a:r>
                        <a:rPr lang="en-US" sz="1000" dirty="0" smtClean="0"/>
                        <a:t>For </a:t>
                      </a:r>
                      <a:r>
                        <a:rPr lang="en-US" sz="1000" baseline="0" dirty="0" smtClean="0"/>
                        <a:t>|</a:t>
                      </a:r>
                      <a:r>
                        <a:rPr lang="en-US" sz="1000" baseline="0" dirty="0" err="1" smtClean="0"/>
                        <a:t>a|b</a:t>
                      </a:r>
                      <a:r>
                        <a:rPr lang="en-US" sz="1000" baseline="0" dirty="0" smtClean="0"/>
                        <a:t> &gt; 0, a must be non-zero and b must be positive  (since |a| will always be positive)</a:t>
                      </a:r>
                    </a:p>
                    <a:p>
                      <a:r>
                        <a:rPr lang="en-US" sz="1000" baseline="0" dirty="0" smtClean="0"/>
                        <a:t>If |</a:t>
                      </a:r>
                      <a:r>
                        <a:rPr lang="en-US" sz="1000" baseline="0" dirty="0" err="1" smtClean="0"/>
                        <a:t>a|</a:t>
                      </a:r>
                      <a:r>
                        <a:rPr lang="en-US" sz="1000" baseline="30000" dirty="0" err="1" smtClean="0"/>
                        <a:t>b</a:t>
                      </a:r>
                      <a:r>
                        <a:rPr lang="en-US" sz="1000" baseline="0" dirty="0" smtClean="0"/>
                        <a:t> is a non-zero integer, obviously |a| is not zero , as 0 raised to any exponent is 0. Therefore, the first condition is satisfied. </a:t>
                      </a:r>
                    </a:p>
                    <a:p>
                      <a:r>
                        <a:rPr lang="en-US" sz="1000" kern="1200" dirty="0" smtClean="0">
                          <a:solidFill>
                            <a:schemeClr val="dk1"/>
                          </a:solidFill>
                          <a:effectLst/>
                          <a:latin typeface="+mn-lt"/>
                          <a:ea typeface="+mn-ea"/>
                          <a:cs typeface="+mn-cs"/>
                        </a:rPr>
                        <a:t>Given that </a:t>
                      </a:r>
                      <a:r>
                        <a:rPr lang="en-US" sz="1000" i="1" kern="1200" dirty="0" smtClean="0">
                          <a:solidFill>
                            <a:schemeClr val="dk1"/>
                          </a:solidFill>
                          <a:effectLst/>
                          <a:latin typeface="+mn-lt"/>
                          <a:ea typeface="+mn-ea"/>
                          <a:cs typeface="+mn-cs"/>
                        </a:rPr>
                        <a:t>a</a:t>
                      </a:r>
                      <a:r>
                        <a:rPr lang="en-US" sz="1000" kern="1200" dirty="0" smtClean="0">
                          <a:solidFill>
                            <a:schemeClr val="dk1"/>
                          </a:solidFill>
                          <a:effectLst/>
                          <a:latin typeface="+mn-lt"/>
                          <a:ea typeface="+mn-ea"/>
                          <a:cs typeface="+mn-cs"/>
                        </a:rPr>
                        <a:t> is non-zero, |</a:t>
                      </a:r>
                      <a:r>
                        <a:rPr lang="en-US" sz="1000" i="1" kern="1200" dirty="0" smtClean="0">
                          <a:solidFill>
                            <a:schemeClr val="dk1"/>
                          </a:solidFill>
                          <a:effectLst/>
                          <a:latin typeface="+mn-lt"/>
                          <a:ea typeface="+mn-ea"/>
                          <a:cs typeface="+mn-cs"/>
                        </a:rPr>
                        <a:t>a</a:t>
                      </a:r>
                      <a:r>
                        <a:rPr lang="en-US" sz="1000" kern="1200" dirty="0" smtClean="0">
                          <a:solidFill>
                            <a:schemeClr val="dk1"/>
                          </a:solidFill>
                          <a:effectLst/>
                          <a:latin typeface="+mn-lt"/>
                          <a:ea typeface="+mn-ea"/>
                          <a:cs typeface="+mn-cs"/>
                        </a:rPr>
                        <a:t>| must be positive integer. At first glance, it seems that </a:t>
                      </a:r>
                      <a:r>
                        <a:rPr lang="en-US" sz="1000" i="1" kern="1200" dirty="0" smtClean="0">
                          <a:solidFill>
                            <a:schemeClr val="dk1"/>
                          </a:solidFill>
                          <a:effectLst/>
                          <a:latin typeface="+mn-lt"/>
                          <a:ea typeface="+mn-ea"/>
                          <a:cs typeface="+mn-cs"/>
                        </a:rPr>
                        <a:t>b</a:t>
                      </a:r>
                      <a:r>
                        <a:rPr lang="en-US" sz="1000" kern="1200" dirty="0" smtClean="0">
                          <a:solidFill>
                            <a:schemeClr val="dk1"/>
                          </a:solidFill>
                          <a:effectLst/>
                          <a:latin typeface="+mn-lt"/>
                          <a:ea typeface="+mn-ea"/>
                          <a:cs typeface="+mn-cs"/>
                        </a:rPr>
                        <a:t> must be positive because a positive integer raised to a negative integer is typically fractional (e.g., </a:t>
                      </a:r>
                      <a:r>
                        <a:rPr lang="en-US" sz="1000" i="1" kern="1200" dirty="0" smtClean="0">
                          <a:solidFill>
                            <a:schemeClr val="dk1"/>
                          </a:solidFill>
                          <a:effectLst/>
                          <a:latin typeface="+mn-lt"/>
                          <a:ea typeface="+mn-ea"/>
                          <a:cs typeface="+mn-cs"/>
                        </a:rPr>
                        <a:t>a</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 = 1/</a:t>
                      </a:r>
                      <a:r>
                        <a:rPr lang="en-US" sz="1000" i="1" kern="1200" dirty="0" smtClean="0">
                          <a:solidFill>
                            <a:schemeClr val="dk1"/>
                          </a:solidFill>
                          <a:effectLst/>
                          <a:latin typeface="+mn-lt"/>
                          <a:ea typeface="+mn-ea"/>
                          <a:cs typeface="+mn-cs"/>
                        </a:rPr>
                        <a:t>a</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 Hence, it appears that </a:t>
                      </a:r>
                      <a:r>
                        <a:rPr lang="en-US" sz="1000" i="1" kern="1200" dirty="0" smtClean="0">
                          <a:solidFill>
                            <a:schemeClr val="dk1"/>
                          </a:solidFill>
                          <a:effectLst/>
                          <a:latin typeface="+mn-lt"/>
                          <a:ea typeface="+mn-ea"/>
                          <a:cs typeface="+mn-cs"/>
                        </a:rPr>
                        <a:t>b</a:t>
                      </a:r>
                      <a:r>
                        <a:rPr lang="en-US" sz="1000" kern="1200" dirty="0" smtClean="0">
                          <a:solidFill>
                            <a:schemeClr val="dk1"/>
                          </a:solidFill>
                          <a:effectLst/>
                          <a:latin typeface="+mn-lt"/>
                          <a:ea typeface="+mn-ea"/>
                          <a:cs typeface="+mn-cs"/>
                        </a:rPr>
                        <a:t> cannot be negative. However, there is a special case where this is not so: </a:t>
                      </a:r>
                    </a:p>
                    <a:p>
                      <a:r>
                        <a:rPr lang="en-US" sz="1000" b="1" kern="1200" dirty="0" smtClean="0">
                          <a:solidFill>
                            <a:srgbClr val="FF0000"/>
                          </a:solidFill>
                          <a:effectLst/>
                          <a:latin typeface="+mn-lt"/>
                          <a:ea typeface="+mn-ea"/>
                          <a:cs typeface="+mn-cs"/>
                        </a:rPr>
                        <a:t>If |</a:t>
                      </a:r>
                      <a:r>
                        <a:rPr lang="en-US" sz="1000" b="1" i="1" kern="1200" dirty="0" smtClean="0">
                          <a:solidFill>
                            <a:srgbClr val="FF0000"/>
                          </a:solidFill>
                          <a:effectLst/>
                          <a:latin typeface="+mn-lt"/>
                          <a:ea typeface="+mn-ea"/>
                          <a:cs typeface="+mn-cs"/>
                        </a:rPr>
                        <a:t>a</a:t>
                      </a:r>
                      <a:r>
                        <a:rPr lang="en-US" sz="1000" b="1" kern="1200" dirty="0" smtClean="0">
                          <a:solidFill>
                            <a:srgbClr val="FF0000"/>
                          </a:solidFill>
                          <a:effectLst/>
                          <a:latin typeface="+mn-lt"/>
                          <a:ea typeface="+mn-ea"/>
                          <a:cs typeface="+mn-cs"/>
                        </a:rPr>
                        <a:t>| = 1, then </a:t>
                      </a:r>
                      <a:r>
                        <a:rPr lang="en-US" sz="1000" b="1" i="1" kern="1200" dirty="0" smtClean="0">
                          <a:solidFill>
                            <a:srgbClr val="FF0000"/>
                          </a:solidFill>
                          <a:effectLst/>
                          <a:latin typeface="+mn-lt"/>
                          <a:ea typeface="+mn-ea"/>
                          <a:cs typeface="+mn-cs"/>
                        </a:rPr>
                        <a:t>b</a:t>
                      </a:r>
                      <a:r>
                        <a:rPr lang="en-US" sz="1000" b="1" kern="1200" dirty="0" smtClean="0">
                          <a:solidFill>
                            <a:srgbClr val="FF0000"/>
                          </a:solidFill>
                          <a:effectLst/>
                          <a:latin typeface="+mn-lt"/>
                          <a:ea typeface="+mn-ea"/>
                          <a:cs typeface="+mn-cs"/>
                        </a:rPr>
                        <a:t> could be anything (positive, negative, or zero) since |1|</a:t>
                      </a:r>
                      <a:r>
                        <a:rPr lang="en-US" sz="1000" b="1" i="1" kern="1200" baseline="30000" dirty="0" smtClean="0">
                          <a:solidFill>
                            <a:srgbClr val="FF0000"/>
                          </a:solidFill>
                          <a:effectLst/>
                          <a:latin typeface="+mn-lt"/>
                          <a:ea typeface="+mn-ea"/>
                          <a:cs typeface="+mn-cs"/>
                        </a:rPr>
                        <a:t>b</a:t>
                      </a:r>
                      <a:r>
                        <a:rPr lang="en-US" sz="1000" b="1" kern="1200" dirty="0" smtClean="0">
                          <a:solidFill>
                            <a:srgbClr val="FF0000"/>
                          </a:solidFill>
                          <a:effectLst/>
                          <a:latin typeface="+mn-lt"/>
                          <a:ea typeface="+mn-ea"/>
                          <a:cs typeface="+mn-cs"/>
                        </a:rPr>
                        <a:t> is always equal to 1</a:t>
                      </a:r>
                      <a:r>
                        <a:rPr lang="en-US" sz="1000" kern="1200" dirty="0" smtClean="0">
                          <a:solidFill>
                            <a:schemeClr val="dk1"/>
                          </a:solidFill>
                          <a:effectLst/>
                          <a:latin typeface="+mn-lt"/>
                          <a:ea typeface="+mn-ea"/>
                          <a:cs typeface="+mn-cs"/>
                        </a:rPr>
                        <a:t>, which is a non-zero integer . In addition, there is also the possibility that </a:t>
                      </a:r>
                      <a:r>
                        <a:rPr lang="en-US" sz="1000" i="1" kern="1200" dirty="0" smtClean="0">
                          <a:solidFill>
                            <a:schemeClr val="dk1"/>
                          </a:solidFill>
                          <a:effectLst/>
                          <a:latin typeface="+mn-lt"/>
                          <a:ea typeface="+mn-ea"/>
                          <a:cs typeface="+mn-cs"/>
                        </a:rPr>
                        <a:t>b</a:t>
                      </a:r>
                      <a:r>
                        <a:rPr lang="en-US" sz="1000" kern="1200" dirty="0" smtClean="0">
                          <a:solidFill>
                            <a:schemeClr val="dk1"/>
                          </a:solidFill>
                          <a:effectLst/>
                          <a:latin typeface="+mn-lt"/>
                          <a:ea typeface="+mn-ea"/>
                          <a:cs typeface="+mn-cs"/>
                        </a:rPr>
                        <a:t> = 0. If |</a:t>
                      </a:r>
                      <a:r>
                        <a:rPr lang="en-US" sz="1000" i="1" kern="1200" dirty="0" smtClean="0">
                          <a:solidFill>
                            <a:schemeClr val="dk1"/>
                          </a:solidFill>
                          <a:effectLst/>
                          <a:latin typeface="+mn-lt"/>
                          <a:ea typeface="+mn-ea"/>
                          <a:cs typeface="+mn-cs"/>
                        </a:rPr>
                        <a:t>b</a:t>
                      </a:r>
                      <a:r>
                        <a:rPr lang="en-US" sz="1000" kern="1200" dirty="0" smtClean="0">
                          <a:solidFill>
                            <a:schemeClr val="dk1"/>
                          </a:solidFill>
                          <a:effectLst/>
                          <a:latin typeface="+mn-lt"/>
                          <a:ea typeface="+mn-ea"/>
                          <a:cs typeface="+mn-cs"/>
                        </a:rPr>
                        <a:t>| = 0, then |a|</a:t>
                      </a:r>
                      <a:r>
                        <a:rPr lang="en-US" sz="1000" kern="1200" baseline="30000" dirty="0" smtClean="0">
                          <a:solidFill>
                            <a:schemeClr val="dk1"/>
                          </a:solidFill>
                          <a:effectLst/>
                          <a:latin typeface="+mn-lt"/>
                          <a:ea typeface="+mn-ea"/>
                          <a:cs typeface="+mn-cs"/>
                        </a:rPr>
                        <a:t>0</a:t>
                      </a:r>
                      <a:r>
                        <a:rPr lang="en-US" sz="1000" kern="1200" dirty="0" smtClean="0">
                          <a:solidFill>
                            <a:schemeClr val="dk1"/>
                          </a:solidFill>
                          <a:effectLst/>
                          <a:latin typeface="+mn-lt"/>
                          <a:ea typeface="+mn-ea"/>
                          <a:cs typeface="+mn-cs"/>
                        </a:rPr>
                        <a:t> is always 1, which is a non-zero integer.</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Hence, based on the statement provided, we cannot determine whether </a:t>
                      </a:r>
                      <a:r>
                        <a:rPr lang="en-US" sz="1000" i="1" kern="1200" dirty="0" smtClean="0">
                          <a:solidFill>
                            <a:schemeClr val="dk1"/>
                          </a:solidFill>
                          <a:effectLst/>
                          <a:latin typeface="+mn-lt"/>
                          <a:ea typeface="+mn-ea"/>
                          <a:cs typeface="+mn-cs"/>
                        </a:rPr>
                        <a:t>b</a:t>
                      </a:r>
                      <a:r>
                        <a:rPr lang="en-US" sz="1000" kern="1200" dirty="0" smtClean="0">
                          <a:solidFill>
                            <a:schemeClr val="dk1"/>
                          </a:solidFill>
                          <a:effectLst/>
                          <a:latin typeface="+mn-lt"/>
                          <a:ea typeface="+mn-ea"/>
                          <a:cs typeface="+mn-cs"/>
                        </a:rPr>
                        <a:t> is positive</a:t>
                      </a:r>
                      <a:br>
                        <a:rPr lang="en-US" sz="1000" kern="1200" dirty="0" smtClean="0">
                          <a:solidFill>
                            <a:schemeClr val="dk1"/>
                          </a:solidFill>
                          <a:effectLst/>
                          <a:latin typeface="+mn-lt"/>
                          <a:ea typeface="+mn-ea"/>
                          <a:cs typeface="+mn-cs"/>
                        </a:rPr>
                      </a:br>
                      <a:endParaRPr lang="en-US" sz="1000" dirty="0"/>
                    </a:p>
                  </a:txBody>
                  <a:tcPr/>
                </a:tc>
              </a:tr>
              <a:tr h="370840">
                <a:tc>
                  <a:txBody>
                    <a:bodyPr/>
                    <a:lstStyle/>
                    <a:p>
                      <a:r>
                        <a:rPr lang="en-US" sz="1000" dirty="0" smtClean="0"/>
                        <a:t>SQUARING NUMBERS </a:t>
                      </a:r>
                      <a:endParaRPr lang="en-US" sz="1000" dirty="0"/>
                    </a:p>
                  </a:txBody>
                  <a:tcPr/>
                </a:tc>
                <a:tc>
                  <a:txBody>
                    <a:bodyPr/>
                    <a:lstStyle/>
                    <a:p>
                      <a:pPr marL="171450" indent="-171450">
                        <a:buFontTx/>
                        <a:buChar char="-"/>
                      </a:pPr>
                      <a:r>
                        <a:rPr lang="en-IN" sz="1000" dirty="0" smtClean="0"/>
                        <a:t>Negative numbers and numbers greater than 1  get larger</a:t>
                      </a:r>
                    </a:p>
                    <a:p>
                      <a:pPr marL="171450" indent="-171450">
                        <a:buFontTx/>
                        <a:buChar char="-"/>
                      </a:pPr>
                      <a:r>
                        <a:rPr lang="en-IN" sz="1000" dirty="0" smtClean="0"/>
                        <a:t>0 and 1 stay the same </a:t>
                      </a:r>
                    </a:p>
                    <a:p>
                      <a:pPr marL="171450" indent="-171450">
                        <a:buFontTx/>
                        <a:buChar char="-"/>
                      </a:pPr>
                      <a:r>
                        <a:rPr lang="en-IN" sz="1000" dirty="0" smtClean="0"/>
                        <a:t>Numbers between 0 and 1  get smaller</a:t>
                      </a:r>
                      <a:endParaRPr lang="en-US" sz="1000" dirty="0"/>
                    </a:p>
                  </a:txBody>
                  <a:tcPr/>
                </a:tc>
              </a:tr>
              <a:tr h="561673">
                <a:tc>
                  <a:txBody>
                    <a:bodyPr/>
                    <a:lstStyle/>
                    <a:p>
                      <a:r>
                        <a:rPr lang="en-US" sz="1000" baseline="0" dirty="0" smtClean="0"/>
                        <a:t>CUBING NUMBERS </a:t>
                      </a:r>
                      <a:endParaRPr lang="en-US" sz="1000" baseline="0" dirty="0"/>
                    </a:p>
                  </a:txBody>
                  <a:tcPr/>
                </a:tc>
                <a:tc>
                  <a: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dirty="0" smtClean="0"/>
                        <a:t>Numbers between -1 and 0 and numbers greater than 1  get larger</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dirty="0" smtClean="0"/>
                        <a:t>1, 0 and -1 stay the same</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dirty="0" smtClean="0"/>
                        <a:t>Numbers less than -1 and numbers between 0 and 1  get smaller</a:t>
                      </a:r>
                      <a:endParaRPr lang="en-US" sz="1000" baseline="0" dirty="0" smtClean="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t>Quadratic equations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latin typeface="Calibri" pitchFamily="34" charset="0"/>
                        </a:rPr>
                        <a:t>x</a:t>
                      </a:r>
                      <a:r>
                        <a:rPr lang="en-US" sz="1000" baseline="30000" dirty="0" smtClean="0">
                          <a:latin typeface="Calibri" pitchFamily="34" charset="0"/>
                        </a:rPr>
                        <a:t>2 </a:t>
                      </a:r>
                      <a:r>
                        <a:rPr lang="en-US" sz="1000" dirty="0" smtClean="0">
                          <a:latin typeface="Calibri" pitchFamily="34" charset="0"/>
                        </a:rPr>
                        <a:t>- y</a:t>
                      </a:r>
                      <a:r>
                        <a:rPr lang="en-US" sz="1000" baseline="30000" dirty="0" smtClean="0">
                          <a:latin typeface="Calibri" pitchFamily="34" charset="0"/>
                        </a:rPr>
                        <a:t>2 </a:t>
                      </a:r>
                      <a:r>
                        <a:rPr lang="en-US" sz="1000" dirty="0" smtClean="0">
                          <a:latin typeface="Calibri" pitchFamily="34" charset="0"/>
                        </a:rPr>
                        <a:t>= (x + y)(x – y)</a:t>
                      </a:r>
                    </a:p>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latin typeface="Calibri" pitchFamily="34" charset="0"/>
                        </a:rPr>
                        <a:t>x</a:t>
                      </a:r>
                      <a:r>
                        <a:rPr lang="en-US" sz="1000" baseline="30000" dirty="0" smtClean="0">
                          <a:latin typeface="Calibri" pitchFamily="34" charset="0"/>
                        </a:rPr>
                        <a:t>2 </a:t>
                      </a:r>
                      <a:r>
                        <a:rPr lang="en-US" sz="1000" dirty="0" smtClean="0">
                          <a:latin typeface="Calibri" pitchFamily="34" charset="0"/>
                        </a:rPr>
                        <a:t>+ 2xy + y</a:t>
                      </a:r>
                      <a:r>
                        <a:rPr lang="en-US" sz="1000" baseline="30000" dirty="0" smtClean="0">
                          <a:latin typeface="Calibri" pitchFamily="34" charset="0"/>
                        </a:rPr>
                        <a:t>2 </a:t>
                      </a:r>
                      <a:r>
                        <a:rPr lang="en-US" sz="1000" dirty="0" smtClean="0">
                          <a:latin typeface="Calibri" pitchFamily="34" charset="0"/>
                        </a:rPr>
                        <a:t>= (x + y)(x + y) = (x + y)</a:t>
                      </a:r>
                      <a:r>
                        <a:rPr lang="en-US" sz="1000" baseline="30000" dirty="0" smtClean="0">
                          <a:latin typeface="Calibri" pitchFamily="34" charset="0"/>
                        </a:rPr>
                        <a:t>2</a:t>
                      </a:r>
                    </a:p>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latin typeface="Calibri" pitchFamily="34" charset="0"/>
                        </a:rPr>
                        <a:t>x</a:t>
                      </a:r>
                      <a:r>
                        <a:rPr lang="en-US" sz="1000" baseline="30000" dirty="0" smtClean="0">
                          <a:latin typeface="Calibri" pitchFamily="34" charset="0"/>
                        </a:rPr>
                        <a:t>2 </a:t>
                      </a:r>
                      <a:r>
                        <a:rPr lang="en-US" sz="1000" dirty="0" smtClean="0">
                          <a:latin typeface="Calibri" pitchFamily="34" charset="0"/>
                        </a:rPr>
                        <a:t>– 2xy + y</a:t>
                      </a:r>
                      <a:r>
                        <a:rPr lang="en-US" sz="1000" baseline="30000" dirty="0" smtClean="0">
                          <a:latin typeface="Calibri" pitchFamily="34" charset="0"/>
                        </a:rPr>
                        <a:t>2 </a:t>
                      </a:r>
                      <a:r>
                        <a:rPr lang="en-US" sz="1000" dirty="0" smtClean="0">
                          <a:latin typeface="Calibri" pitchFamily="34" charset="0"/>
                        </a:rPr>
                        <a:t>= (x - y)(x - y) = (x - y)</a:t>
                      </a:r>
                      <a:r>
                        <a:rPr lang="en-US" sz="1000" baseline="30000" dirty="0" smtClean="0">
                          <a:latin typeface="Calibri" pitchFamily="34" charset="0"/>
                        </a:rPr>
                        <a:t>2</a:t>
                      </a:r>
                    </a:p>
                    <a:p>
                      <a:pPr marL="0" marR="0" indent="0" algn="l" defTabSz="914400" rtl="0" eaLnBrk="1" fontAlgn="auto" latinLnBrk="0" hangingPunct="1">
                        <a:lnSpc>
                          <a:spcPct val="100000"/>
                        </a:lnSpc>
                        <a:spcBef>
                          <a:spcPts val="0"/>
                        </a:spcBef>
                        <a:spcAft>
                          <a:spcPts val="0"/>
                        </a:spcAft>
                        <a:buClrTx/>
                        <a:buSzTx/>
                        <a:buFontTx/>
                        <a:buNone/>
                        <a:tabLst/>
                        <a:defRPr/>
                      </a:pPr>
                      <a:r>
                        <a:rPr lang="pt-BR" sz="1000" i="1" kern="1200" dirty="0" smtClean="0">
                          <a:solidFill>
                            <a:schemeClr val="dk1"/>
                          </a:solidFill>
                          <a:latin typeface="+mn-lt"/>
                          <a:ea typeface="+mn-ea"/>
                          <a:cs typeface="+mn-cs"/>
                        </a:rPr>
                        <a:t>a</a:t>
                      </a:r>
                      <a:r>
                        <a:rPr lang="pt-BR" sz="1000" kern="1200" baseline="30000" dirty="0" smtClean="0">
                          <a:solidFill>
                            <a:schemeClr val="dk1"/>
                          </a:solidFill>
                          <a:latin typeface="+mn-lt"/>
                          <a:ea typeface="+mn-ea"/>
                          <a:cs typeface="+mn-cs"/>
                        </a:rPr>
                        <a:t>3</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b</a:t>
                      </a:r>
                      <a:r>
                        <a:rPr lang="pt-BR" sz="1000" kern="1200" baseline="30000" dirty="0" smtClean="0">
                          <a:solidFill>
                            <a:schemeClr val="dk1"/>
                          </a:solidFill>
                          <a:latin typeface="+mn-lt"/>
                          <a:ea typeface="+mn-ea"/>
                          <a:cs typeface="+mn-cs"/>
                        </a:rPr>
                        <a:t>3</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a</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b</a:t>
                      </a:r>
                      <a:r>
                        <a:rPr lang="pt-BR" sz="1000" kern="1200" dirty="0" smtClean="0">
                          <a:solidFill>
                            <a:schemeClr val="dk1"/>
                          </a:solidFill>
                          <a:latin typeface="+mn-lt"/>
                          <a:ea typeface="+mn-ea"/>
                          <a:cs typeface="+mn-cs"/>
                        </a:rPr>
                        <a:t>)(</a:t>
                      </a:r>
                      <a:r>
                        <a:rPr lang="pt-BR" sz="1000" i="1" kern="1200" dirty="0" smtClean="0">
                          <a:solidFill>
                            <a:schemeClr val="dk1"/>
                          </a:solidFill>
                          <a:latin typeface="+mn-lt"/>
                          <a:ea typeface="+mn-ea"/>
                          <a:cs typeface="+mn-cs"/>
                        </a:rPr>
                        <a:t>a</a:t>
                      </a:r>
                      <a:r>
                        <a:rPr lang="pt-BR" sz="1000" kern="1200" baseline="30000" dirty="0" smtClean="0">
                          <a:solidFill>
                            <a:schemeClr val="dk1"/>
                          </a:solidFill>
                          <a:latin typeface="+mn-lt"/>
                          <a:ea typeface="+mn-ea"/>
                          <a:cs typeface="+mn-cs"/>
                        </a:rPr>
                        <a:t>2</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ab</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b</a:t>
                      </a:r>
                      <a:r>
                        <a:rPr lang="pt-BR" sz="1000" kern="1200" baseline="30000" dirty="0" smtClean="0">
                          <a:solidFill>
                            <a:schemeClr val="dk1"/>
                          </a:solidFill>
                          <a:latin typeface="+mn-lt"/>
                          <a:ea typeface="+mn-ea"/>
                          <a:cs typeface="+mn-cs"/>
                        </a:rPr>
                        <a:t>2</a:t>
                      </a:r>
                      <a:r>
                        <a:rPr lang="pt-BR" sz="1000" kern="1200" dirty="0" smtClean="0">
                          <a:solidFill>
                            <a:schemeClr val="dk1"/>
                          </a:solidFill>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pt-BR" sz="1000" i="1" kern="1200" dirty="0" smtClean="0">
                          <a:solidFill>
                            <a:schemeClr val="dk1"/>
                          </a:solidFill>
                          <a:latin typeface="+mn-lt"/>
                          <a:ea typeface="+mn-ea"/>
                          <a:cs typeface="+mn-cs"/>
                        </a:rPr>
                        <a:t>a</a:t>
                      </a:r>
                      <a:r>
                        <a:rPr lang="pt-BR" sz="1000" kern="1200" baseline="30000" dirty="0" smtClean="0">
                          <a:solidFill>
                            <a:schemeClr val="dk1"/>
                          </a:solidFill>
                          <a:latin typeface="+mn-lt"/>
                          <a:ea typeface="+mn-ea"/>
                          <a:cs typeface="+mn-cs"/>
                        </a:rPr>
                        <a:t>3</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b</a:t>
                      </a:r>
                      <a:r>
                        <a:rPr lang="pt-BR" sz="1000" kern="1200" baseline="30000" dirty="0" smtClean="0">
                          <a:solidFill>
                            <a:schemeClr val="dk1"/>
                          </a:solidFill>
                          <a:latin typeface="+mn-lt"/>
                          <a:ea typeface="+mn-ea"/>
                          <a:cs typeface="+mn-cs"/>
                        </a:rPr>
                        <a:t>3</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a</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b</a:t>
                      </a:r>
                      <a:r>
                        <a:rPr lang="pt-BR" sz="1000" kern="1200" dirty="0" smtClean="0">
                          <a:solidFill>
                            <a:schemeClr val="dk1"/>
                          </a:solidFill>
                          <a:latin typeface="+mn-lt"/>
                          <a:ea typeface="+mn-ea"/>
                          <a:cs typeface="+mn-cs"/>
                        </a:rPr>
                        <a:t>)(</a:t>
                      </a:r>
                      <a:r>
                        <a:rPr lang="pt-BR" sz="1000" i="1" kern="1200" dirty="0" smtClean="0">
                          <a:solidFill>
                            <a:schemeClr val="dk1"/>
                          </a:solidFill>
                          <a:latin typeface="+mn-lt"/>
                          <a:ea typeface="+mn-ea"/>
                          <a:cs typeface="+mn-cs"/>
                        </a:rPr>
                        <a:t>a</a:t>
                      </a:r>
                      <a:r>
                        <a:rPr lang="pt-BR" sz="1000" kern="1200" baseline="30000" dirty="0" smtClean="0">
                          <a:solidFill>
                            <a:schemeClr val="dk1"/>
                          </a:solidFill>
                          <a:latin typeface="+mn-lt"/>
                          <a:ea typeface="+mn-ea"/>
                          <a:cs typeface="+mn-cs"/>
                        </a:rPr>
                        <a:t>2</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ab</a:t>
                      </a:r>
                      <a:r>
                        <a:rPr lang="pt-BR" sz="1000" kern="1200" dirty="0" smtClean="0">
                          <a:solidFill>
                            <a:schemeClr val="dk1"/>
                          </a:solidFill>
                          <a:latin typeface="+mn-lt"/>
                          <a:ea typeface="+mn-ea"/>
                          <a:cs typeface="+mn-cs"/>
                        </a:rPr>
                        <a:t> + </a:t>
                      </a:r>
                      <a:r>
                        <a:rPr lang="pt-BR" sz="1000" i="1" kern="1200" dirty="0" smtClean="0">
                          <a:solidFill>
                            <a:schemeClr val="dk1"/>
                          </a:solidFill>
                          <a:latin typeface="+mn-lt"/>
                          <a:ea typeface="+mn-ea"/>
                          <a:cs typeface="+mn-cs"/>
                        </a:rPr>
                        <a:t>b</a:t>
                      </a:r>
                      <a:r>
                        <a:rPr lang="pt-BR" sz="1000" kern="1200" baseline="30000" dirty="0" smtClean="0">
                          <a:solidFill>
                            <a:schemeClr val="dk1"/>
                          </a:solidFill>
                          <a:latin typeface="+mn-lt"/>
                          <a:ea typeface="+mn-ea"/>
                          <a:cs typeface="+mn-cs"/>
                        </a:rPr>
                        <a:t>2</a:t>
                      </a:r>
                      <a:r>
                        <a:rPr lang="pt-BR" sz="1000" kern="1200" dirty="0" smtClean="0">
                          <a:solidFill>
                            <a:schemeClr val="dk1"/>
                          </a:solidFill>
                          <a:latin typeface="+mn-lt"/>
                          <a:ea typeface="+mn-ea"/>
                          <a:cs typeface="+mn-cs"/>
                        </a:rPr>
                        <a:t>)</a:t>
                      </a:r>
                      <a:endParaRPr lang="en-US" sz="1000" baseline="30000" dirty="0" smtClean="0">
                        <a:latin typeface="Calibri"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pt-BR" sz="1000" dirty="0" smtClean="0"/>
                        <a:t>(a-b)</a:t>
                      </a:r>
                      <a:r>
                        <a:rPr lang="pt-BR" sz="1000" baseline="30000" dirty="0" smtClean="0"/>
                        <a:t>3</a:t>
                      </a:r>
                      <a:r>
                        <a:rPr lang="pt-BR" sz="1000" dirty="0" smtClean="0"/>
                        <a:t> = a</a:t>
                      </a:r>
                      <a:r>
                        <a:rPr lang="pt-BR" sz="1000" baseline="30000" dirty="0" smtClean="0"/>
                        <a:t>3 </a:t>
                      </a:r>
                      <a:r>
                        <a:rPr lang="pt-BR" sz="1000" dirty="0" smtClean="0"/>
                        <a:t>- 3a</a:t>
                      </a:r>
                      <a:r>
                        <a:rPr lang="pt-BR" sz="1000" baseline="30000" dirty="0" smtClean="0"/>
                        <a:t>2</a:t>
                      </a:r>
                      <a:r>
                        <a:rPr lang="pt-BR" sz="1000" dirty="0" smtClean="0"/>
                        <a:t>b + 3ab</a:t>
                      </a:r>
                      <a:r>
                        <a:rPr lang="pt-BR" sz="1000" baseline="30000" dirty="0" smtClean="0"/>
                        <a:t>2</a:t>
                      </a:r>
                      <a:r>
                        <a:rPr lang="pt-BR" sz="1000" dirty="0" smtClean="0"/>
                        <a:t> -b</a:t>
                      </a:r>
                      <a:r>
                        <a:rPr lang="pt-BR" sz="1000" baseline="30000" dirty="0" smtClean="0"/>
                        <a:t>3</a:t>
                      </a:r>
                    </a:p>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(a + b)</a:t>
                      </a:r>
                      <a:r>
                        <a:rPr lang="en-IN" sz="1000" baseline="30000" dirty="0" smtClean="0"/>
                        <a:t>3</a:t>
                      </a:r>
                      <a:r>
                        <a:rPr lang="en-IN" sz="1000" dirty="0" smtClean="0"/>
                        <a:t> = a</a:t>
                      </a:r>
                      <a:r>
                        <a:rPr lang="en-IN" sz="1000" baseline="30000" dirty="0" smtClean="0"/>
                        <a:t>3</a:t>
                      </a:r>
                      <a:r>
                        <a:rPr lang="en-IN" sz="1000" dirty="0" smtClean="0"/>
                        <a:t> + 3a</a:t>
                      </a:r>
                      <a:r>
                        <a:rPr lang="en-IN" sz="1000" baseline="30000" dirty="0" smtClean="0"/>
                        <a:t>2</a:t>
                      </a:r>
                      <a:r>
                        <a:rPr lang="en-IN" sz="1000" dirty="0" smtClean="0"/>
                        <a:t>b + 3ab</a:t>
                      </a:r>
                      <a:r>
                        <a:rPr lang="en-IN" sz="1000" baseline="30000" dirty="0" smtClean="0"/>
                        <a:t>2</a:t>
                      </a:r>
                      <a:r>
                        <a:rPr lang="en-IN" sz="1000" dirty="0" smtClean="0"/>
                        <a:t> + b</a:t>
                      </a:r>
                      <a:r>
                        <a:rPr lang="en-IN" sz="1000" baseline="30000" dirty="0" smtClean="0"/>
                        <a:t>3</a:t>
                      </a:r>
                      <a:endParaRPr lang="en-US" sz="1000" baseline="0" dirty="0" smtClean="0"/>
                    </a:p>
                  </a:txBody>
                  <a:tcPr/>
                </a:tc>
              </a:tr>
              <a:tr h="370840">
                <a:tc>
                  <a:txBody>
                    <a:bodyPr/>
                    <a:lstStyle/>
                    <a:p>
                      <a:r>
                        <a:rPr lang="en-US" sz="1000" baseline="0" dirty="0" smtClean="0"/>
                        <a:t>Grows by K</a:t>
                      </a:r>
                      <a:endParaRPr lang="en-US" sz="100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This means literally adding k to the original number. If the original number is x, the result is </a:t>
                      </a:r>
                      <a:r>
                        <a:rPr lang="en-IN" sz="1000" dirty="0" err="1" smtClean="0"/>
                        <a:t>x+k</a:t>
                      </a:r>
                      <a:endParaRPr lang="en-US" sz="1000" kern="1200" dirty="0" smtClean="0">
                        <a:solidFill>
                          <a:schemeClr val="dk1"/>
                        </a:solidFill>
                        <a:effectLst/>
                        <a:latin typeface="+mn-lt"/>
                        <a:ea typeface="+mn-ea"/>
                        <a:cs typeface="+mn-cs"/>
                      </a:endParaRPr>
                    </a:p>
                  </a:txBody>
                  <a:tcPr/>
                </a:tc>
              </a:tr>
              <a:tr h="370840">
                <a:tc>
                  <a:txBody>
                    <a:bodyPr/>
                    <a:lstStyle/>
                    <a:p>
                      <a:r>
                        <a:rPr lang="en-US" sz="1000" dirty="0" smtClean="0"/>
                        <a:t>Grows by k times</a:t>
                      </a:r>
                      <a:endParaRPr lang="en-US" sz="100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This means the new number is the old number </a:t>
                      </a:r>
                      <a:r>
                        <a:rPr lang="en-IN" sz="1000" u="sng" dirty="0" smtClean="0">
                          <a:effectLst/>
                        </a:rPr>
                        <a:t>plus</a:t>
                      </a:r>
                      <a:r>
                        <a:rPr lang="en-IN" sz="1000" dirty="0" smtClean="0"/>
                        <a:t> k times the number. If the original number is x, the result is x + </a:t>
                      </a:r>
                      <a:r>
                        <a:rPr lang="en-IN" sz="1000" dirty="0" err="1" smtClean="0"/>
                        <a:t>kx</a:t>
                      </a:r>
                      <a:r>
                        <a:rPr lang="en-IN" sz="1000" dirty="0" smtClean="0"/>
                        <a:t> = x (1+k) </a:t>
                      </a:r>
                      <a:endParaRPr lang="en-US" sz="1000" baseline="0" dirty="0" smtClean="0"/>
                    </a:p>
                  </a:txBody>
                  <a:tcPr/>
                </a:tc>
              </a:tr>
              <a:tr h="370840">
                <a:tc>
                  <a:txBody>
                    <a:bodyPr/>
                    <a:lstStyle/>
                    <a:p>
                      <a:r>
                        <a:rPr lang="en-IN" sz="1000" dirty="0" smtClean="0"/>
                        <a:t>Grows to k times</a:t>
                      </a:r>
                      <a:endParaRPr lang="en-US" sz="100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This means the new number is simply k times the old number. If the original number is x, the result is </a:t>
                      </a:r>
                      <a:r>
                        <a:rPr lang="en-IN" sz="1000" dirty="0" err="1" smtClean="0"/>
                        <a:t>kx</a:t>
                      </a:r>
                      <a:endParaRPr lang="en-US" sz="1000" baseline="0" dirty="0" smtClean="0"/>
                    </a:p>
                  </a:txBody>
                  <a:tcPr/>
                </a:tc>
              </a:tr>
              <a:tr h="370840">
                <a:tc>
                  <a:txBody>
                    <a:bodyPr/>
                    <a:lstStyle/>
                    <a:p>
                      <a:r>
                        <a:rPr lang="en-IN" sz="1000" dirty="0" smtClean="0"/>
                        <a:t>Grows by k%</a:t>
                      </a:r>
                      <a:endParaRPr lang="en-US" sz="100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In this case, we simply add k% of the number to itself. If the original number is x, the result is x(1 + k/100) </a:t>
                      </a:r>
                      <a:endParaRPr lang="en-US" sz="1000" baseline="0" dirty="0" smtClean="0"/>
                    </a:p>
                  </a:txBody>
                  <a:tcPr/>
                </a:tc>
              </a:tr>
            </a:tbl>
          </a:graphicData>
        </a:graphic>
      </p:graphicFrame>
    </p:spTree>
    <p:extLst>
      <p:ext uri="{BB962C8B-B14F-4D97-AF65-F5344CB8AC3E}">
        <p14:creationId xmlns:p14="http://schemas.microsoft.com/office/powerpoint/2010/main" val="6492421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GMAT STRATEGY/TIPS </a:t>
            </a:r>
            <a:endParaRPr lang="en-IN" dirty="0"/>
          </a:p>
        </p:txBody>
      </p:sp>
      <p:graphicFrame>
        <p:nvGraphicFramePr>
          <p:cNvPr id="4" name="Content Placeholder 3"/>
          <p:cNvGraphicFramePr>
            <a:graphicFrameLocks/>
          </p:cNvGraphicFramePr>
          <p:nvPr>
            <p:extLst>
              <p:ext uri="{D42A27DB-BD31-4B8C-83A1-F6EECF244321}">
                <p14:modId xmlns:p14="http://schemas.microsoft.com/office/powerpoint/2010/main" val="1771872450"/>
              </p:ext>
            </p:extLst>
          </p:nvPr>
        </p:nvGraphicFramePr>
        <p:xfrm>
          <a:off x="107504" y="650448"/>
          <a:ext cx="8928992" cy="3803432"/>
        </p:xfrm>
        <a:graphic>
          <a:graphicData uri="http://schemas.openxmlformats.org/drawingml/2006/table">
            <a:tbl>
              <a:tblPr firstRow="1" bandRow="1">
                <a:tableStyleId>{5C22544A-7EE6-4342-B048-85BDC9FD1C3A}</a:tableStyleId>
              </a:tblPr>
              <a:tblGrid>
                <a:gridCol w="2569033"/>
                <a:gridCol w="6359959"/>
              </a:tblGrid>
              <a:tr h="249639">
                <a:tc gridSpan="2">
                  <a:txBody>
                    <a:bodyPr/>
                    <a:lstStyle/>
                    <a:p>
                      <a:r>
                        <a:rPr lang="en-US" sz="1000" dirty="0" smtClean="0"/>
                        <a:t>VERY IMPORTANT !! </a:t>
                      </a:r>
                      <a:endParaRPr lang="en-US" sz="1000" dirty="0"/>
                    </a:p>
                  </a:txBody>
                  <a:tcPr/>
                </a:tc>
                <a:tc hMerge="1">
                  <a:txBody>
                    <a:bodyPr/>
                    <a:lstStyle/>
                    <a:p>
                      <a:endParaRPr lang="en-US" sz="1200" dirty="0"/>
                    </a:p>
                  </a:txBody>
                  <a:tcPr/>
                </a:tc>
              </a:tr>
              <a:tr h="370840">
                <a:tc>
                  <a:txBody>
                    <a:bodyPr/>
                    <a:lstStyle/>
                    <a:p>
                      <a:r>
                        <a:rPr lang="en-US" sz="1000" dirty="0" smtClean="0">
                          <a:solidFill>
                            <a:schemeClr val="bg1"/>
                          </a:solidFill>
                        </a:rPr>
                        <a:t>STATEMENT</a:t>
                      </a:r>
                      <a:r>
                        <a:rPr lang="en-US" sz="1000" baseline="0" dirty="0" smtClean="0">
                          <a:solidFill>
                            <a:schemeClr val="bg1"/>
                          </a:solidFill>
                        </a:rPr>
                        <a:t> </a:t>
                      </a:r>
                      <a:endParaRPr lang="en-US" sz="1000" dirty="0">
                        <a:solidFill>
                          <a:schemeClr val="bg1"/>
                        </a:solidFill>
                      </a:endParaRPr>
                    </a:p>
                  </a:txBody>
                  <a:tcPr>
                    <a:solidFill>
                      <a:schemeClr val="tx2">
                        <a:lumMod val="60000"/>
                        <a:lumOff val="40000"/>
                      </a:schemeClr>
                    </a:solidFill>
                  </a:tcPr>
                </a:tc>
                <a:tc>
                  <a:txBody>
                    <a:bodyPr/>
                    <a:lstStyle/>
                    <a:p>
                      <a:r>
                        <a:rPr lang="en-US" sz="1000" dirty="0" smtClean="0">
                          <a:solidFill>
                            <a:schemeClr val="bg1"/>
                          </a:solidFill>
                        </a:rPr>
                        <a:t>IMPLICATION</a:t>
                      </a:r>
                      <a:endParaRPr lang="en-US" sz="1000" dirty="0">
                        <a:solidFill>
                          <a:schemeClr val="bg1"/>
                        </a:solidFill>
                      </a:endParaRPr>
                    </a:p>
                  </a:txBody>
                  <a:tcPr>
                    <a:solidFill>
                      <a:schemeClr val="tx2">
                        <a:lumMod val="60000"/>
                        <a:lumOff val="40000"/>
                      </a:schemeClr>
                    </a:solidFill>
                  </a:tcPr>
                </a:tc>
              </a:tr>
              <a:tr h="370840">
                <a:tc>
                  <a:txBody>
                    <a:bodyPr/>
                    <a:lstStyle/>
                    <a:p>
                      <a:r>
                        <a:rPr lang="en-US" sz="1000" dirty="0" smtClean="0"/>
                        <a:t>The distance between p and m is the same as the distance between p and n </a:t>
                      </a:r>
                      <a:endParaRPr lang="en-US" sz="1000" dirty="0"/>
                    </a:p>
                  </a:txBody>
                  <a:tcPr/>
                </a:tc>
                <a:tc>
                  <a:txBody>
                    <a:bodyPr/>
                    <a:lstStyle/>
                    <a:p>
                      <a:r>
                        <a:rPr lang="en-US" sz="1000" dirty="0" smtClean="0"/>
                        <a:t>| p -  m |</a:t>
                      </a:r>
                      <a:r>
                        <a:rPr lang="en-US" sz="1000" baseline="0" dirty="0" smtClean="0"/>
                        <a:t> = | p – n |</a:t>
                      </a:r>
                      <a:endParaRPr lang="en-US" sz="1000" dirty="0"/>
                    </a:p>
                  </a:txBody>
                  <a:tcPr/>
                </a:tc>
              </a:tr>
              <a:tr h="370840">
                <a:tc>
                  <a:txBody>
                    <a:bodyPr/>
                    <a:lstStyle/>
                    <a:p>
                      <a:endParaRPr lang="en-US" sz="1000" dirty="0"/>
                    </a:p>
                  </a:txBody>
                  <a:tcPr/>
                </a:tc>
                <a:tc>
                  <a:txBody>
                    <a:bodyPr/>
                    <a:lstStyle/>
                    <a:p>
                      <a:pPr marL="171450" indent="-171450">
                        <a:buFontTx/>
                        <a:buChar char="-"/>
                      </a:pPr>
                      <a:endParaRPr lang="en-US" sz="1000" dirty="0"/>
                    </a:p>
                  </a:txBody>
                  <a:tcPr/>
                </a:tc>
              </a:tr>
              <a:tr h="561673">
                <a:tc>
                  <a:txBody>
                    <a:bodyPr/>
                    <a:lstStyle/>
                    <a:p>
                      <a:endParaRPr lang="en-US" sz="1000" baseline="0" dirty="0"/>
                    </a:p>
                  </a:txBody>
                  <a:tcPr/>
                </a:tc>
                <a:tc>
                  <a: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n-US" sz="1000" baseline="0" dirty="0" smtClean="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baseline="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baseline="0" dirty="0" smtClean="0"/>
                    </a:p>
                  </a:txBody>
                  <a:tcPr/>
                </a:tc>
              </a:tr>
              <a:tr h="370840">
                <a:tc>
                  <a:txBody>
                    <a:bodyPr/>
                    <a:lstStyle/>
                    <a:p>
                      <a:endParaRPr lang="en-US" sz="100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kern="1200" dirty="0" smtClean="0">
                        <a:solidFill>
                          <a:schemeClr val="dk1"/>
                        </a:solidFill>
                        <a:effectLst/>
                        <a:latin typeface="+mn-lt"/>
                        <a:ea typeface="+mn-ea"/>
                        <a:cs typeface="+mn-cs"/>
                      </a:endParaRPr>
                    </a:p>
                  </a:txBody>
                  <a:tcPr/>
                </a:tc>
              </a:tr>
              <a:tr h="370840">
                <a:tc>
                  <a:txBody>
                    <a:bodyPr/>
                    <a:lstStyle/>
                    <a:p>
                      <a:endParaRPr lang="en-US" sz="100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baseline="0" dirty="0" smtClean="0"/>
                    </a:p>
                  </a:txBody>
                  <a:tcPr/>
                </a:tc>
              </a:tr>
              <a:tr h="370840">
                <a:tc>
                  <a:txBody>
                    <a:bodyPr/>
                    <a:lstStyle/>
                    <a:p>
                      <a:endParaRPr lang="en-US" sz="100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baseline="0" dirty="0" smtClean="0"/>
                    </a:p>
                  </a:txBody>
                  <a:tcPr/>
                </a:tc>
              </a:tr>
              <a:tr h="370840">
                <a:tc>
                  <a:txBody>
                    <a:bodyPr/>
                    <a:lstStyle/>
                    <a:p>
                      <a:endParaRPr lang="en-US" sz="100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baseline="0" dirty="0" smtClean="0"/>
                    </a:p>
                  </a:txBody>
                  <a:tcPr/>
                </a:tc>
              </a:tr>
            </a:tbl>
          </a:graphicData>
        </a:graphic>
      </p:graphicFrame>
    </p:spTree>
    <p:extLst>
      <p:ext uri="{BB962C8B-B14F-4D97-AF65-F5344CB8AC3E}">
        <p14:creationId xmlns:p14="http://schemas.microsoft.com/office/powerpoint/2010/main" val="34366881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GMAT STRATEGY/TIPS </a:t>
            </a:r>
            <a:endParaRPr lang="en-IN" dirty="0"/>
          </a:p>
        </p:txBody>
      </p:sp>
      <p:sp>
        <p:nvSpPr>
          <p:cNvPr id="3" name="TextBox 2"/>
          <p:cNvSpPr txBox="1"/>
          <p:nvPr/>
        </p:nvSpPr>
        <p:spPr>
          <a:xfrm>
            <a:off x="0" y="476672"/>
            <a:ext cx="9144000" cy="3785652"/>
          </a:xfrm>
          <a:prstGeom prst="rect">
            <a:avLst/>
          </a:prstGeom>
          <a:noFill/>
        </p:spPr>
        <p:txBody>
          <a:bodyPr wrap="square" rtlCol="0">
            <a:spAutoFit/>
          </a:bodyPr>
          <a:lstStyle/>
          <a:p>
            <a:pPr marL="285750" indent="-285750">
              <a:buFont typeface="Arial" pitchFamily="34" charset="0"/>
              <a:buChar char="•"/>
            </a:pPr>
            <a:endParaRPr lang="en-IN" sz="1000" dirty="0" smtClean="0"/>
          </a:p>
          <a:p>
            <a:pPr marL="285750" indent="-285750">
              <a:buFont typeface="Arial" pitchFamily="34" charset="0"/>
              <a:buChar char="•"/>
            </a:pPr>
            <a:r>
              <a:rPr lang="en-IN" sz="1000" dirty="0" smtClean="0"/>
              <a:t>64 </a:t>
            </a:r>
            <a:r>
              <a:rPr lang="en-IN" sz="1000" dirty="0"/>
              <a:t>is the only number (besides 1) under 100 that is the square of an integer and the cube of an </a:t>
            </a:r>
            <a:r>
              <a:rPr lang="en-IN" sz="1000" dirty="0" smtClean="0"/>
              <a:t>integer</a:t>
            </a:r>
          </a:p>
          <a:p>
            <a:pPr marL="285750" indent="-285750">
              <a:buFont typeface="Arial" pitchFamily="34" charset="0"/>
              <a:buChar char="•"/>
            </a:pPr>
            <a:r>
              <a:rPr lang="en-IN" sz="1000" dirty="0"/>
              <a:t>16 and 81 are the only numbers (again, besides 1) that are both the square of an integer and the square of a </a:t>
            </a:r>
            <a:r>
              <a:rPr lang="en-IN" sz="1000" dirty="0" smtClean="0"/>
              <a:t>square</a:t>
            </a:r>
          </a:p>
          <a:p>
            <a:pPr marL="285750" indent="-285750">
              <a:buFont typeface="Arial" pitchFamily="34" charset="0"/>
              <a:buChar char="•"/>
            </a:pPr>
            <a:r>
              <a:rPr lang="en-IN" sz="1000" dirty="0"/>
              <a:t>30 and 42 are the smallest integers with at least three prime </a:t>
            </a:r>
            <a:r>
              <a:rPr lang="en-IN" sz="1000" dirty="0" smtClean="0"/>
              <a:t>factors</a:t>
            </a:r>
          </a:p>
          <a:p>
            <a:pPr marL="285750" indent="-285750">
              <a:buFont typeface="Arial" pitchFamily="34" charset="0"/>
              <a:buChar char="•"/>
            </a:pPr>
            <a:r>
              <a:rPr lang="en-IN" sz="1000" dirty="0"/>
              <a:t>The only integers with exactly three factors are the squares of prime </a:t>
            </a:r>
            <a:r>
              <a:rPr lang="en-IN" sz="1000" dirty="0" smtClean="0"/>
              <a:t>numbers</a:t>
            </a:r>
          </a:p>
          <a:p>
            <a:pPr marL="285750" indent="-285750">
              <a:buFont typeface="Arial" pitchFamily="34" charset="0"/>
              <a:buChar char="•"/>
            </a:pPr>
            <a:r>
              <a:rPr lang="en-IN" sz="1000" dirty="0"/>
              <a:t>When odd number n is doubled, 2n has twice as many factors as </a:t>
            </a:r>
            <a:r>
              <a:rPr lang="en-IN" sz="1000" dirty="0" smtClean="0"/>
              <a:t>n</a:t>
            </a:r>
          </a:p>
          <a:p>
            <a:pPr marL="285750" indent="-285750">
              <a:buFont typeface="Arial" pitchFamily="34" charset="0"/>
              <a:buChar char="•"/>
            </a:pPr>
            <a:r>
              <a:rPr lang="en-IN" sz="1000" dirty="0"/>
              <a:t>When even number is doubled, 2n has 1.5 more factors as </a:t>
            </a:r>
            <a:r>
              <a:rPr lang="en-IN" sz="1000" dirty="0" smtClean="0"/>
              <a:t>n</a:t>
            </a:r>
          </a:p>
          <a:p>
            <a:pPr marL="285750" indent="-285750">
              <a:buFont typeface="Arial" pitchFamily="34" charset="0"/>
              <a:buChar char="•"/>
            </a:pPr>
            <a:r>
              <a:rPr lang="en-IN" sz="1000" dirty="0" smtClean="0"/>
              <a:t>All </a:t>
            </a:r>
            <a:r>
              <a:rPr lang="en-IN" sz="1000" dirty="0"/>
              <a:t>prime numbers above 3 are of the form </a:t>
            </a:r>
            <a:r>
              <a:rPr lang="en-IN" sz="1000" dirty="0" smtClean="0"/>
              <a:t>6n – 1 or 6n + 1 </a:t>
            </a:r>
            <a:r>
              <a:rPr lang="en-IN" sz="1000" dirty="0"/>
              <a:t>, because all other numbers are divisible by 2 or </a:t>
            </a:r>
            <a:r>
              <a:rPr lang="en-IN" sz="1000" dirty="0" smtClean="0"/>
              <a:t>3</a:t>
            </a:r>
          </a:p>
          <a:p>
            <a:pPr marL="285750" indent="-285750">
              <a:buFont typeface="Arial" pitchFamily="34" charset="0"/>
              <a:buChar char="•"/>
            </a:pPr>
            <a:r>
              <a:rPr lang="en-IN" sz="1000" dirty="0" err="1" smtClean="0"/>
              <a:t>X</a:t>
            </a:r>
            <a:r>
              <a:rPr lang="en-IN" sz="1000" baseline="30000" dirty="0" err="1" smtClean="0"/>
              <a:t>n</a:t>
            </a:r>
            <a:r>
              <a:rPr lang="en-IN" sz="1000" dirty="0" smtClean="0"/>
              <a:t> – </a:t>
            </a:r>
            <a:r>
              <a:rPr lang="en-IN" sz="1000" dirty="0" err="1" smtClean="0"/>
              <a:t>y</a:t>
            </a:r>
            <a:r>
              <a:rPr lang="en-IN" sz="1000" baseline="30000" dirty="0" err="1" smtClean="0"/>
              <a:t>n</a:t>
            </a:r>
            <a:r>
              <a:rPr lang="en-IN" sz="1000" dirty="0" smtClean="0"/>
              <a:t>  is always divisible by x – y and is divisible by x + y if n is even </a:t>
            </a:r>
          </a:p>
          <a:p>
            <a:pPr marL="285750" indent="-285750">
              <a:buFont typeface="Arial" pitchFamily="34" charset="0"/>
              <a:buChar char="•"/>
            </a:pPr>
            <a:r>
              <a:rPr lang="en-GB" sz="1000" dirty="0"/>
              <a:t>Generally the last digit </a:t>
            </a:r>
            <a:r>
              <a:rPr lang="en-GB" sz="1000" dirty="0" smtClean="0"/>
              <a:t>of 1! + 2! … + N!</a:t>
            </a:r>
            <a:r>
              <a:rPr lang="en-GB" sz="1000" dirty="0"/>
              <a:t> </a:t>
            </a:r>
            <a:r>
              <a:rPr lang="ru-RU" sz="1000" dirty="0"/>
              <a:t> </a:t>
            </a:r>
            <a:r>
              <a:rPr lang="en-GB" sz="1000" dirty="0"/>
              <a:t> can take ONLY 3 values:</a:t>
            </a:r>
            <a:br>
              <a:rPr lang="en-GB" sz="1000" dirty="0"/>
            </a:br>
            <a:r>
              <a:rPr lang="en-GB" sz="1000" dirty="0"/>
              <a:t>A. N=1 --&gt; last digit 1;</a:t>
            </a:r>
            <a:br>
              <a:rPr lang="en-GB" sz="1000" dirty="0"/>
            </a:br>
            <a:r>
              <a:rPr lang="en-GB" sz="1000" dirty="0"/>
              <a:t>B. N=3 --&gt; last digit 9;</a:t>
            </a:r>
            <a:br>
              <a:rPr lang="en-GB" sz="1000" dirty="0"/>
            </a:br>
            <a:r>
              <a:rPr lang="en-GB" sz="1000" dirty="0"/>
              <a:t>C. N=any other value --&gt; last digit 3 (N=2 --&gt; 1!+2!=3 and for N=4 --&gt; 1!+2!+3!+4!=33, </a:t>
            </a:r>
            <a:r>
              <a:rPr lang="ru-RU" sz="1000" dirty="0"/>
              <a:t> </a:t>
            </a:r>
            <a:r>
              <a:rPr lang="en-GB" sz="1000" dirty="0"/>
              <a:t> the terms after N=4 will end by 0 thus not affect last digit and it'll remain 3).</a:t>
            </a:r>
            <a:endParaRPr lang="en-IN" sz="1000" dirty="0" smtClean="0"/>
          </a:p>
          <a:p>
            <a:pPr marL="285750" indent="-285750">
              <a:buFont typeface="Arial" pitchFamily="34" charset="0"/>
              <a:buChar char="•"/>
            </a:pPr>
            <a:r>
              <a:rPr lang="en-IN" sz="1000" b="1" dirty="0"/>
              <a:t>Finding the number of powers of a prime </a:t>
            </a:r>
            <a:r>
              <a:rPr lang="en-IN" sz="1000" b="1" dirty="0" smtClean="0"/>
              <a:t>number P in n! </a:t>
            </a:r>
          </a:p>
          <a:p>
            <a:pPr marL="742950" lvl="1" indent="-285750">
              <a:buFont typeface="Arial" pitchFamily="34" charset="0"/>
              <a:buChar char="•"/>
            </a:pPr>
            <a:r>
              <a:rPr lang="en-IN" sz="1000" b="1" dirty="0" smtClean="0"/>
              <a:t>n/p + n/p</a:t>
            </a:r>
            <a:r>
              <a:rPr lang="en-IN" sz="1000" b="1" baseline="30000" dirty="0" smtClean="0"/>
              <a:t>2</a:t>
            </a:r>
            <a:r>
              <a:rPr lang="en-IN" sz="1000" b="1" dirty="0" smtClean="0"/>
              <a:t> + n/p</a:t>
            </a:r>
            <a:r>
              <a:rPr lang="en-IN" sz="1000" b="1" baseline="30000" dirty="0" smtClean="0"/>
              <a:t>3</a:t>
            </a:r>
            <a:r>
              <a:rPr lang="en-IN" sz="1000" b="1" dirty="0" smtClean="0"/>
              <a:t> …. Till </a:t>
            </a:r>
            <a:r>
              <a:rPr lang="en-IN" sz="1000" b="1" dirty="0" err="1" smtClean="0"/>
              <a:t>p</a:t>
            </a:r>
            <a:r>
              <a:rPr lang="en-IN" sz="1000" b="1" baseline="30000" dirty="0" err="1" smtClean="0"/>
              <a:t>x</a:t>
            </a:r>
            <a:r>
              <a:rPr lang="en-IN" sz="1000" b="1" dirty="0" smtClean="0"/>
              <a:t> &lt; n </a:t>
            </a:r>
          </a:p>
          <a:p>
            <a:pPr marL="742950" lvl="1" indent="-285750">
              <a:buFont typeface="Arial" pitchFamily="34" charset="0"/>
              <a:buChar char="•"/>
            </a:pPr>
            <a:r>
              <a:rPr lang="en-IN" sz="1000" b="1" dirty="0" smtClean="0"/>
              <a:t>For example, what is the power of 2 in 25!?</a:t>
            </a:r>
          </a:p>
          <a:p>
            <a:pPr marL="1200150" lvl="2" indent="-285750">
              <a:buFont typeface="Arial" pitchFamily="34" charset="0"/>
              <a:buChar char="•"/>
            </a:pPr>
            <a:r>
              <a:rPr lang="en-IN" sz="1000" b="1" dirty="0" smtClean="0"/>
              <a:t>25/2 + 25/4 + 25/8 + 25/16 </a:t>
            </a:r>
            <a:r>
              <a:rPr lang="en-IN" sz="1000" b="1" dirty="0" smtClean="0">
                <a:sym typeface="Wingdings" pitchFamily="2" charset="2"/>
              </a:rPr>
              <a:t></a:t>
            </a:r>
            <a:r>
              <a:rPr lang="en-IN" sz="1000" b="1" dirty="0" smtClean="0"/>
              <a:t> 12+ 6 + 3 + 1 </a:t>
            </a:r>
            <a:r>
              <a:rPr lang="en-IN" sz="1000" b="1" dirty="0" smtClean="0">
                <a:sym typeface="Wingdings" pitchFamily="2" charset="2"/>
              </a:rPr>
              <a:t> 22 </a:t>
            </a:r>
          </a:p>
          <a:p>
            <a:pPr marL="285750" indent="-285750">
              <a:buFont typeface="Arial" pitchFamily="34" charset="0"/>
              <a:buChar char="•"/>
            </a:pPr>
            <a:r>
              <a:rPr lang="en-IN" sz="1000" b="1" dirty="0"/>
              <a:t>Finding the power of non-prime in n</a:t>
            </a:r>
            <a:r>
              <a:rPr lang="en-IN" sz="1000" b="1" dirty="0" smtClean="0"/>
              <a:t>!</a:t>
            </a:r>
          </a:p>
          <a:p>
            <a:pPr marL="742950" lvl="1" indent="-285750">
              <a:buFont typeface="Arial" pitchFamily="34" charset="0"/>
              <a:buChar char="•"/>
            </a:pPr>
            <a:r>
              <a:rPr lang="en-IN" sz="1000" dirty="0" smtClean="0"/>
              <a:t>For example, how </a:t>
            </a:r>
            <a:r>
              <a:rPr lang="en-IN" sz="1000" dirty="0"/>
              <a:t>many powers of 900 are in 50</a:t>
            </a:r>
            <a:r>
              <a:rPr lang="en-IN" sz="1000" dirty="0" smtClean="0"/>
              <a:t>!?</a:t>
            </a:r>
          </a:p>
          <a:p>
            <a:pPr marL="1200150" lvl="2" indent="-285750">
              <a:buFont typeface="Arial" pitchFamily="34" charset="0"/>
              <a:buChar char="•"/>
            </a:pPr>
            <a:r>
              <a:rPr lang="en-IN" sz="1000" dirty="0" smtClean="0"/>
              <a:t>Step 1: Determine the </a:t>
            </a:r>
            <a:r>
              <a:rPr lang="en-IN" sz="1000" dirty="0"/>
              <a:t>p</a:t>
            </a:r>
            <a:r>
              <a:rPr lang="en-IN" sz="1000" dirty="0" smtClean="0"/>
              <a:t>rime factorization  the number: PF of 900 is 2</a:t>
            </a:r>
            <a:r>
              <a:rPr lang="en-IN" sz="1000" baseline="30000" dirty="0" smtClean="0"/>
              <a:t>2</a:t>
            </a:r>
            <a:r>
              <a:rPr lang="en-IN" sz="1000" dirty="0" smtClean="0"/>
              <a:t>*3</a:t>
            </a:r>
            <a:r>
              <a:rPr lang="en-IN" sz="1000" baseline="30000" dirty="0" smtClean="0"/>
              <a:t>2</a:t>
            </a:r>
            <a:r>
              <a:rPr lang="en-IN" sz="1000" dirty="0" smtClean="0"/>
              <a:t>*5</a:t>
            </a:r>
            <a:r>
              <a:rPr lang="en-IN" sz="1000" baseline="30000" dirty="0" smtClean="0"/>
              <a:t>2</a:t>
            </a:r>
          </a:p>
          <a:p>
            <a:pPr marL="1200150" lvl="2" indent="-285750">
              <a:buFont typeface="Arial" pitchFamily="34" charset="0"/>
              <a:buChar char="•"/>
            </a:pPr>
            <a:r>
              <a:rPr lang="en-IN" sz="1000" dirty="0" smtClean="0"/>
              <a:t>Step 2: Find the powers of these prime numbers in n! (refer above)</a:t>
            </a:r>
          </a:p>
          <a:p>
            <a:pPr marL="1657350" lvl="3" indent="-285750">
              <a:buFont typeface="Arial" pitchFamily="34" charset="0"/>
              <a:buChar char="•"/>
            </a:pPr>
            <a:r>
              <a:rPr lang="en-IN" sz="1000" dirty="0" smtClean="0"/>
              <a:t>Power of 2 = 47, power of 3 = 22 and power of 5 = 12 </a:t>
            </a:r>
          </a:p>
          <a:p>
            <a:pPr marL="1200150" lvl="2" indent="-285750">
              <a:buFont typeface="Arial" pitchFamily="34" charset="0"/>
              <a:buChar char="•"/>
            </a:pPr>
            <a:r>
              <a:rPr lang="en-IN" sz="1000" dirty="0" smtClean="0"/>
              <a:t>Step 3</a:t>
            </a:r>
            <a:r>
              <a:rPr lang="en-IN" sz="1000" dirty="0"/>
              <a:t>: We need all the prime {2,3,5} to be represented twice in 900, 5 can provide us with only 6 pairs, thus there is 900 in the power of 6 in 50</a:t>
            </a:r>
            <a:r>
              <a:rPr lang="en-IN" sz="1000" dirty="0" smtClean="0"/>
              <a:t>!</a:t>
            </a:r>
            <a:endParaRPr lang="en-IN" sz="1000" dirty="0"/>
          </a:p>
          <a:p>
            <a:pPr marL="285750" indent="-285750">
              <a:buFont typeface="Arial" pitchFamily="34" charset="0"/>
              <a:buChar char="•"/>
            </a:pPr>
            <a:endParaRPr lang="en-US" sz="1000" dirty="0"/>
          </a:p>
        </p:txBody>
      </p:sp>
    </p:spTree>
    <p:extLst>
      <p:ext uri="{BB962C8B-B14F-4D97-AF65-F5344CB8AC3E}">
        <p14:creationId xmlns:p14="http://schemas.microsoft.com/office/powerpoint/2010/main" val="30800445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400" dirty="0" smtClean="0">
                <a:solidFill>
                  <a:prstClr val="black"/>
                </a:solidFill>
              </a:rPr>
              <a:t>OVERLAPPING SETS</a:t>
            </a:r>
          </a:p>
        </p:txBody>
      </p:sp>
    </p:spTree>
    <p:extLst>
      <p:ext uri="{BB962C8B-B14F-4D97-AF65-F5344CB8AC3E}">
        <p14:creationId xmlns:p14="http://schemas.microsoft.com/office/powerpoint/2010/main" val="13566280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OVERLAPPING SETS – VENN DIAGRAMS</a:t>
            </a:r>
            <a:endParaRPr lang="en-IN" dirty="0"/>
          </a:p>
        </p:txBody>
      </p:sp>
      <p:sp>
        <p:nvSpPr>
          <p:cNvPr id="4" name="Text Box 2"/>
          <p:cNvSpPr txBox="1">
            <a:spLocks noChangeArrowheads="1"/>
          </p:cNvSpPr>
          <p:nvPr/>
        </p:nvSpPr>
        <p:spPr bwMode="auto">
          <a:xfrm>
            <a:off x="179512" y="723972"/>
            <a:ext cx="8712968" cy="1544394"/>
          </a:xfrm>
          <a:prstGeom prst="rect">
            <a:avLst/>
          </a:prstGeom>
          <a:solidFill>
            <a:schemeClr val="bg2"/>
          </a:solidFill>
          <a:ln w="9525">
            <a:solidFill>
              <a:schemeClr val="bg1"/>
            </a:solidFill>
            <a:miter lim="800000"/>
            <a:headEnd/>
            <a:tailEnd/>
          </a:ln>
        </p:spPr>
        <p:txBody>
          <a:bodyPr rot="0" vert="horz" wrap="square" lIns="91440" tIns="45720" rIns="91440" bIns="45720" anchor="t" anchorCtr="0">
            <a:noAutofit/>
          </a:bodyPr>
          <a:lstStyle/>
          <a:p>
            <a:pPr marL="457200">
              <a:lnSpc>
                <a:spcPct val="115000"/>
              </a:lnSpc>
            </a:pPr>
            <a:r>
              <a:rPr lang="en-US" sz="1000" dirty="0">
                <a:solidFill>
                  <a:prstClr val="black"/>
                </a:solidFill>
                <a:latin typeface="Times New Roman"/>
                <a:ea typeface="Calibri"/>
                <a:cs typeface="Times New Roman"/>
              </a:rPr>
              <a:t> </a:t>
            </a:r>
            <a:endParaRPr lang="en-IN" sz="1100" dirty="0">
              <a:solidFill>
                <a:prstClr val="black"/>
              </a:solidFill>
              <a:ea typeface="Calibri"/>
              <a:cs typeface="Times New Roman"/>
            </a:endParaRPr>
          </a:p>
          <a:p>
            <a:pPr>
              <a:lnSpc>
                <a:spcPct val="115000"/>
              </a:lnSpc>
            </a:pPr>
            <a:endParaRPr lang="en-US" sz="1000" dirty="0" smtClean="0">
              <a:solidFill>
                <a:prstClr val="black"/>
              </a:solidFill>
              <a:latin typeface="Times New Roman"/>
              <a:ea typeface="Calibri"/>
              <a:cs typeface="Times New Roman"/>
            </a:endParaRPr>
          </a:p>
          <a:p>
            <a:pPr>
              <a:lnSpc>
                <a:spcPct val="115000"/>
              </a:lnSpc>
            </a:pPr>
            <a:endParaRPr lang="en-US" sz="1000" dirty="0">
              <a:solidFill>
                <a:prstClr val="black"/>
              </a:solidFill>
              <a:latin typeface="Times New Roman"/>
              <a:ea typeface="Calibri"/>
              <a:cs typeface="Times New Roman"/>
            </a:endParaRPr>
          </a:p>
          <a:p>
            <a:pPr>
              <a:lnSpc>
                <a:spcPct val="115000"/>
              </a:lnSpc>
            </a:pPr>
            <a:endParaRPr lang="en-US" sz="1000" dirty="0" smtClean="0">
              <a:solidFill>
                <a:prstClr val="black"/>
              </a:solidFill>
              <a:latin typeface="Times New Roman"/>
              <a:ea typeface="Calibri"/>
              <a:cs typeface="Times New Roman"/>
            </a:endParaRPr>
          </a:p>
          <a:p>
            <a:pPr>
              <a:lnSpc>
                <a:spcPct val="115000"/>
              </a:lnSpc>
            </a:pPr>
            <a:endParaRPr lang="en-US" sz="1000" dirty="0">
              <a:solidFill>
                <a:prstClr val="black"/>
              </a:solidFill>
              <a:latin typeface="Times New Roman"/>
              <a:ea typeface="Calibri"/>
              <a:cs typeface="Times New Roman"/>
            </a:endParaRPr>
          </a:p>
          <a:p>
            <a:pPr>
              <a:lnSpc>
                <a:spcPct val="115000"/>
              </a:lnSpc>
            </a:pPr>
            <a:endParaRPr lang="en-US" sz="1000" dirty="0" smtClean="0">
              <a:solidFill>
                <a:prstClr val="black"/>
              </a:solidFill>
              <a:latin typeface="Times New Roman"/>
              <a:ea typeface="Calibri"/>
              <a:cs typeface="Times New Roman"/>
            </a:endParaRPr>
          </a:p>
          <a:p>
            <a:pPr>
              <a:lnSpc>
                <a:spcPct val="115000"/>
              </a:lnSpc>
            </a:pPr>
            <a:endParaRPr lang="en-US" sz="1000" dirty="0">
              <a:solidFill>
                <a:prstClr val="black"/>
              </a:solidFill>
              <a:latin typeface="Times New Roman"/>
              <a:ea typeface="Calibri"/>
              <a:cs typeface="Times New Roman"/>
            </a:endParaRPr>
          </a:p>
          <a:p>
            <a:pPr>
              <a:lnSpc>
                <a:spcPct val="115000"/>
              </a:lnSpc>
            </a:pPr>
            <a:endParaRPr lang="en-US" sz="1000" dirty="0" smtClean="0">
              <a:solidFill>
                <a:prstClr val="black"/>
              </a:solidFill>
              <a:latin typeface="Times New Roman"/>
              <a:ea typeface="Calibri"/>
              <a:cs typeface="Times New Roman"/>
            </a:endParaRPr>
          </a:p>
          <a:p>
            <a:pPr marL="457200">
              <a:lnSpc>
                <a:spcPct val="115000"/>
              </a:lnSpc>
            </a:pPr>
            <a:r>
              <a:rPr lang="en-US" sz="1000" dirty="0">
                <a:solidFill>
                  <a:prstClr val="black"/>
                </a:solidFill>
                <a:latin typeface="Times New Roman"/>
                <a:ea typeface="Calibri"/>
                <a:cs typeface="Times New Roman"/>
              </a:rPr>
              <a:t> </a:t>
            </a:r>
            <a:endParaRPr lang="en-IN" sz="1100" dirty="0">
              <a:solidFill>
                <a:prstClr val="black"/>
              </a:solidFill>
              <a:ea typeface="Calibri"/>
              <a:cs typeface="Times New Roman"/>
            </a:endParaRPr>
          </a:p>
          <a:p>
            <a:pPr marL="457200">
              <a:lnSpc>
                <a:spcPct val="115000"/>
              </a:lnSpc>
              <a:spcAft>
                <a:spcPts val="1000"/>
              </a:spcAft>
            </a:pPr>
            <a:r>
              <a:rPr lang="en-US" sz="1000" dirty="0">
                <a:solidFill>
                  <a:prstClr val="black"/>
                </a:solidFill>
                <a:latin typeface="Times New Roman"/>
                <a:ea typeface="Calibri"/>
                <a:cs typeface="Times New Roman"/>
              </a:rPr>
              <a:t> </a:t>
            </a:r>
            <a:endParaRPr lang="en-IN" sz="1100" dirty="0">
              <a:solidFill>
                <a:prstClr val="black"/>
              </a:solidFill>
              <a:ea typeface="Calibri"/>
              <a:cs typeface="Times New Roman"/>
            </a:endParaRPr>
          </a:p>
          <a:p>
            <a:pPr>
              <a:lnSpc>
                <a:spcPct val="115000"/>
              </a:lnSpc>
              <a:spcAft>
                <a:spcPts val="1000"/>
              </a:spcAft>
            </a:pPr>
            <a:r>
              <a:rPr lang="en-US" sz="1100" dirty="0">
                <a:solidFill>
                  <a:prstClr val="black"/>
                </a:solidFill>
                <a:ea typeface="Calibri"/>
                <a:cs typeface="Times New Roman"/>
              </a:rPr>
              <a:t> </a:t>
            </a:r>
            <a:endParaRPr lang="en-IN" sz="1100" dirty="0">
              <a:solidFill>
                <a:prstClr val="black"/>
              </a:solidFill>
              <a:ea typeface="Calibri"/>
              <a:cs typeface="Times New Roman"/>
            </a:endParaRPr>
          </a:p>
        </p:txBody>
      </p:sp>
      <p:graphicFrame>
        <p:nvGraphicFramePr>
          <p:cNvPr id="5" name="Diagram 4"/>
          <p:cNvGraphicFramePr/>
          <p:nvPr>
            <p:extLst>
              <p:ext uri="{D42A27DB-BD31-4B8C-83A1-F6EECF244321}">
                <p14:modId xmlns:p14="http://schemas.microsoft.com/office/powerpoint/2010/main" val="2381660222"/>
              </p:ext>
            </p:extLst>
          </p:nvPr>
        </p:nvGraphicFramePr>
        <p:xfrm>
          <a:off x="179512" y="836712"/>
          <a:ext cx="2530475" cy="12439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1331640" y="1351515"/>
            <a:ext cx="144016" cy="246221"/>
          </a:xfrm>
          <a:prstGeom prst="rect">
            <a:avLst/>
          </a:prstGeom>
          <a:noFill/>
        </p:spPr>
        <p:txBody>
          <a:bodyPr wrap="square" rtlCol="0">
            <a:spAutoFit/>
          </a:bodyPr>
          <a:lstStyle/>
          <a:p>
            <a:r>
              <a:rPr lang="en-US" sz="1000" dirty="0" smtClean="0">
                <a:solidFill>
                  <a:prstClr val="black"/>
                </a:solidFill>
              </a:rPr>
              <a:t>X</a:t>
            </a:r>
            <a:endParaRPr lang="en-IN" sz="1000" dirty="0">
              <a:solidFill>
                <a:prstClr val="black"/>
              </a:solidFill>
            </a:endParaRPr>
          </a:p>
        </p:txBody>
      </p:sp>
      <p:sp>
        <p:nvSpPr>
          <p:cNvPr id="8" name="TextBox 7"/>
          <p:cNvSpPr txBox="1"/>
          <p:nvPr/>
        </p:nvSpPr>
        <p:spPr>
          <a:xfrm>
            <a:off x="2943599" y="1645117"/>
            <a:ext cx="4364868" cy="623248"/>
          </a:xfrm>
          <a:prstGeom prst="rect">
            <a:avLst/>
          </a:prstGeom>
          <a:noFill/>
        </p:spPr>
        <p:txBody>
          <a:bodyPr wrap="square" rtlCol="0">
            <a:spAutoFit/>
          </a:bodyPr>
          <a:lstStyle/>
          <a:p>
            <a:pPr>
              <a:lnSpc>
                <a:spcPct val="115000"/>
              </a:lnSpc>
            </a:pPr>
            <a:r>
              <a:rPr lang="en-US" sz="1000" b="1" dirty="0" smtClean="0">
                <a:solidFill>
                  <a:srgbClr val="548DD4"/>
                </a:solidFill>
                <a:latin typeface="Times New Roman"/>
                <a:ea typeface="Calibri"/>
                <a:cs typeface="Times New Roman"/>
              </a:rPr>
              <a:t>Formula</a:t>
            </a:r>
            <a:r>
              <a:rPr lang="en-US" sz="1000" b="1" dirty="0">
                <a:solidFill>
                  <a:srgbClr val="548DD4"/>
                </a:solidFill>
                <a:latin typeface="Times New Roman"/>
                <a:ea typeface="Calibri"/>
                <a:cs typeface="Times New Roman"/>
              </a:rPr>
              <a:t>:</a:t>
            </a:r>
            <a:r>
              <a:rPr lang="en-US" sz="1000" dirty="0">
                <a:solidFill>
                  <a:prstClr val="black"/>
                </a:solidFill>
                <a:latin typeface="Times New Roman"/>
                <a:ea typeface="Calibri"/>
                <a:cs typeface="Times New Roman"/>
              </a:rPr>
              <a:t> Total – Neither = A + B – X</a:t>
            </a:r>
            <a:endParaRPr lang="en-IN" sz="1100" dirty="0">
              <a:solidFill>
                <a:prstClr val="black"/>
              </a:solidFill>
              <a:ea typeface="Calibri"/>
              <a:cs typeface="Times New Roman"/>
            </a:endParaRPr>
          </a:p>
          <a:p>
            <a:pPr>
              <a:lnSpc>
                <a:spcPct val="115000"/>
              </a:lnSpc>
            </a:pPr>
            <a:r>
              <a:rPr lang="en-US" sz="1000" b="1" dirty="0">
                <a:solidFill>
                  <a:srgbClr val="548DD4"/>
                </a:solidFill>
                <a:latin typeface="Times New Roman"/>
                <a:ea typeface="Calibri"/>
                <a:cs typeface="Times New Roman"/>
              </a:rPr>
              <a:t>Formula for elements who are AT LEAST one of the two groups:</a:t>
            </a:r>
            <a:r>
              <a:rPr lang="en-US" sz="1000" dirty="0">
                <a:solidFill>
                  <a:srgbClr val="548DD4"/>
                </a:solidFill>
                <a:latin typeface="Times New Roman"/>
                <a:ea typeface="Calibri"/>
                <a:cs typeface="Times New Roman"/>
              </a:rPr>
              <a:t> </a:t>
            </a:r>
            <a:r>
              <a:rPr lang="en-US" sz="1000" dirty="0">
                <a:solidFill>
                  <a:prstClr val="black"/>
                </a:solidFill>
                <a:latin typeface="Times New Roman"/>
                <a:ea typeface="Calibri"/>
                <a:cs typeface="Times New Roman"/>
              </a:rPr>
              <a:t>A + B – X </a:t>
            </a:r>
            <a:endParaRPr lang="en-IN" sz="1100" dirty="0">
              <a:solidFill>
                <a:prstClr val="black"/>
              </a:solidFill>
              <a:ea typeface="Calibri"/>
              <a:cs typeface="Times New Roman"/>
            </a:endParaRPr>
          </a:p>
          <a:p>
            <a:pPr>
              <a:lnSpc>
                <a:spcPct val="115000"/>
              </a:lnSpc>
            </a:pPr>
            <a:r>
              <a:rPr lang="en-US" sz="1000" b="1" dirty="0">
                <a:solidFill>
                  <a:srgbClr val="548DD4"/>
                </a:solidFill>
                <a:latin typeface="Times New Roman"/>
                <a:ea typeface="Calibri"/>
                <a:cs typeface="Times New Roman"/>
              </a:rPr>
              <a:t>Formula for elements who are in ONLY one of the two groups:</a:t>
            </a:r>
            <a:r>
              <a:rPr lang="en-US" sz="1000" dirty="0">
                <a:solidFill>
                  <a:srgbClr val="548DD4"/>
                </a:solidFill>
                <a:latin typeface="Times New Roman"/>
                <a:ea typeface="Calibri"/>
                <a:cs typeface="Times New Roman"/>
              </a:rPr>
              <a:t> </a:t>
            </a:r>
            <a:r>
              <a:rPr lang="en-US" sz="1000" dirty="0">
                <a:solidFill>
                  <a:prstClr val="black"/>
                </a:solidFill>
                <a:latin typeface="Times New Roman"/>
                <a:ea typeface="Calibri"/>
                <a:cs typeface="Times New Roman"/>
              </a:rPr>
              <a:t>A + B – 2X </a:t>
            </a:r>
            <a:endParaRPr lang="en-IN" sz="1100" dirty="0">
              <a:solidFill>
                <a:prstClr val="black"/>
              </a:solidFill>
              <a:ea typeface="Calibri"/>
              <a:cs typeface="Times New Roman"/>
            </a:endParaRPr>
          </a:p>
        </p:txBody>
      </p:sp>
      <p:sp>
        <p:nvSpPr>
          <p:cNvPr id="9" name="TextBox 8"/>
          <p:cNvSpPr txBox="1"/>
          <p:nvPr/>
        </p:nvSpPr>
        <p:spPr>
          <a:xfrm>
            <a:off x="2915816" y="767566"/>
            <a:ext cx="1903318" cy="871008"/>
          </a:xfrm>
          <a:prstGeom prst="rect">
            <a:avLst/>
          </a:prstGeom>
          <a:noFill/>
        </p:spPr>
        <p:txBody>
          <a:bodyPr wrap="square" rtlCol="0">
            <a:spAutoFit/>
          </a:bodyPr>
          <a:lstStyle/>
          <a:p>
            <a:pPr>
              <a:lnSpc>
                <a:spcPct val="115000"/>
              </a:lnSpc>
            </a:pPr>
            <a:r>
              <a:rPr lang="en-US" sz="1100" dirty="0">
                <a:solidFill>
                  <a:prstClr val="black"/>
                </a:solidFill>
                <a:latin typeface="Times New Roman"/>
                <a:ea typeface="Calibri"/>
                <a:cs typeface="Times New Roman"/>
              </a:rPr>
              <a:t>Only in group A = a</a:t>
            </a:r>
            <a:endParaRPr lang="en-IN" sz="1400" dirty="0">
              <a:solidFill>
                <a:prstClr val="black"/>
              </a:solidFill>
              <a:ea typeface="Calibri"/>
              <a:cs typeface="Times New Roman"/>
            </a:endParaRPr>
          </a:p>
          <a:p>
            <a:pPr>
              <a:lnSpc>
                <a:spcPct val="115000"/>
              </a:lnSpc>
            </a:pPr>
            <a:r>
              <a:rPr lang="en-US" sz="1100" dirty="0">
                <a:solidFill>
                  <a:prstClr val="black"/>
                </a:solidFill>
                <a:latin typeface="Times New Roman"/>
                <a:ea typeface="Calibri"/>
                <a:cs typeface="Times New Roman"/>
              </a:rPr>
              <a:t>Only in group B = b</a:t>
            </a:r>
            <a:endParaRPr lang="en-IN" sz="1400" dirty="0">
              <a:solidFill>
                <a:prstClr val="black"/>
              </a:solidFill>
              <a:ea typeface="Calibri"/>
              <a:cs typeface="Times New Roman"/>
            </a:endParaRPr>
          </a:p>
          <a:p>
            <a:pPr>
              <a:lnSpc>
                <a:spcPct val="115000"/>
              </a:lnSpc>
            </a:pPr>
            <a:r>
              <a:rPr lang="en-US" sz="1100" dirty="0">
                <a:solidFill>
                  <a:prstClr val="black"/>
                </a:solidFill>
                <a:latin typeface="Times New Roman"/>
                <a:ea typeface="Calibri"/>
                <a:cs typeface="Times New Roman"/>
              </a:rPr>
              <a:t>Both in group A &amp; B = X</a:t>
            </a:r>
            <a:endParaRPr lang="en-IN" sz="1400" dirty="0">
              <a:solidFill>
                <a:prstClr val="black"/>
              </a:solidFill>
              <a:ea typeface="Calibri"/>
              <a:cs typeface="Times New Roman"/>
            </a:endParaRPr>
          </a:p>
          <a:p>
            <a:pPr>
              <a:lnSpc>
                <a:spcPct val="115000"/>
              </a:lnSpc>
            </a:pPr>
            <a:r>
              <a:rPr lang="en-US" sz="1100" dirty="0">
                <a:solidFill>
                  <a:prstClr val="black"/>
                </a:solidFill>
                <a:latin typeface="Times New Roman"/>
                <a:ea typeface="Calibri"/>
                <a:cs typeface="Times New Roman"/>
              </a:rPr>
              <a:t>Neither = </a:t>
            </a:r>
            <a:r>
              <a:rPr lang="en-US" sz="1100" dirty="0" smtClean="0">
                <a:solidFill>
                  <a:prstClr val="black"/>
                </a:solidFill>
                <a:latin typeface="Times New Roman"/>
                <a:ea typeface="Calibri"/>
                <a:cs typeface="Times New Roman"/>
              </a:rPr>
              <a:t>N</a:t>
            </a:r>
            <a:endParaRPr lang="en-IN" sz="1400" dirty="0">
              <a:solidFill>
                <a:prstClr val="black"/>
              </a:solidFill>
              <a:ea typeface="Calibri"/>
              <a:cs typeface="Times New Roman"/>
            </a:endParaRPr>
          </a:p>
        </p:txBody>
      </p:sp>
      <p:graphicFrame>
        <p:nvGraphicFramePr>
          <p:cNvPr id="10" name="Table 9"/>
          <p:cNvGraphicFramePr>
            <a:graphicFrameLocks noGrp="1"/>
          </p:cNvGraphicFramePr>
          <p:nvPr>
            <p:extLst>
              <p:ext uri="{D42A27DB-BD31-4B8C-83A1-F6EECF244321}">
                <p14:modId xmlns:p14="http://schemas.microsoft.com/office/powerpoint/2010/main" val="1808225165"/>
              </p:ext>
            </p:extLst>
          </p:nvPr>
        </p:nvGraphicFramePr>
        <p:xfrm>
          <a:off x="221510" y="2420888"/>
          <a:ext cx="8693854" cy="1864360"/>
        </p:xfrm>
        <a:graphic>
          <a:graphicData uri="http://schemas.openxmlformats.org/drawingml/2006/table">
            <a:tbl>
              <a:tblPr firstRow="1" bandRow="1">
                <a:tableStyleId>{5C22544A-7EE6-4342-B048-85BDC9FD1C3A}</a:tableStyleId>
              </a:tblPr>
              <a:tblGrid>
                <a:gridCol w="4346927"/>
                <a:gridCol w="4346927"/>
              </a:tblGrid>
              <a:tr h="370840">
                <a:tc>
                  <a:txBody>
                    <a:bodyPr/>
                    <a:lstStyle/>
                    <a:p>
                      <a:r>
                        <a:rPr lang="en-US" sz="1100" dirty="0" smtClean="0">
                          <a:latin typeface="+mj-lt"/>
                        </a:rPr>
                        <a:t>Question</a:t>
                      </a:r>
                      <a:endParaRPr lang="en-US" sz="1100" dirty="0">
                        <a:latin typeface="+mj-lt"/>
                      </a:endParaRPr>
                    </a:p>
                  </a:txBody>
                  <a:tcPr/>
                </a:tc>
                <a:tc>
                  <a:txBody>
                    <a:bodyPr/>
                    <a:lstStyle/>
                    <a:p>
                      <a:r>
                        <a:rPr lang="en-US" sz="1100" kern="1200" baseline="0" dirty="0" smtClean="0">
                          <a:solidFill>
                            <a:schemeClr val="bg1"/>
                          </a:solidFill>
                          <a:latin typeface="+mj-lt"/>
                          <a:ea typeface="+mn-ea"/>
                          <a:cs typeface="+mn-cs"/>
                        </a:rPr>
                        <a:t>Solution</a:t>
                      </a:r>
                      <a:endParaRPr lang="en-US" sz="1100" kern="1200" baseline="0" dirty="0">
                        <a:solidFill>
                          <a:schemeClr val="bg1"/>
                        </a:solidFill>
                        <a:latin typeface="+mj-lt"/>
                        <a:ea typeface="+mn-ea"/>
                        <a:cs typeface="+mn-cs"/>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latin typeface="+mj-lt"/>
                          <a:ea typeface="+mn-ea"/>
                          <a:cs typeface="+mn-cs"/>
                        </a:rPr>
                        <a:t>In an office having a certain number of employees, 20 like coffee, 30 like tea,</a:t>
                      </a:r>
                      <a:r>
                        <a:rPr lang="en-US" sz="1000" kern="1200" baseline="0" dirty="0" smtClean="0">
                          <a:solidFill>
                            <a:schemeClr val="dk1"/>
                          </a:solidFill>
                          <a:latin typeface="+mj-lt"/>
                          <a:ea typeface="+mn-ea"/>
                          <a:cs typeface="+mn-cs"/>
                        </a:rPr>
                        <a:t> </a:t>
                      </a:r>
                      <a:r>
                        <a:rPr lang="en-US" sz="1000" kern="1200" dirty="0" smtClean="0">
                          <a:solidFill>
                            <a:schemeClr val="dk1"/>
                          </a:solidFill>
                          <a:latin typeface="+mj-lt"/>
                          <a:ea typeface="+mn-ea"/>
                          <a:cs typeface="+mn-cs"/>
                        </a:rPr>
                        <a:t>5 like neither of the two</a:t>
                      </a:r>
                      <a:r>
                        <a:rPr lang="en-US" sz="1000" kern="1200" baseline="0" dirty="0" smtClean="0">
                          <a:solidFill>
                            <a:schemeClr val="dk1"/>
                          </a:solidFill>
                          <a:latin typeface="+mj-lt"/>
                          <a:ea typeface="+mn-ea"/>
                          <a:cs typeface="+mn-cs"/>
                        </a:rPr>
                        <a:t> and </a:t>
                      </a:r>
                      <a:r>
                        <a:rPr lang="en-US" sz="1000" kern="1200" dirty="0" smtClean="0">
                          <a:solidFill>
                            <a:schemeClr val="dk1"/>
                          </a:solidFill>
                          <a:latin typeface="+mj-lt"/>
                          <a:ea typeface="+mn-ea"/>
                          <a:cs typeface="+mn-cs"/>
                        </a:rPr>
                        <a:t>10 like both the beverages</a:t>
                      </a:r>
                      <a:endParaRPr lang="en-IN" sz="1000" kern="1200" dirty="0" smtClean="0">
                        <a:solidFill>
                          <a:schemeClr val="dk1"/>
                        </a:solidFill>
                        <a:latin typeface="+mj-lt"/>
                        <a:ea typeface="+mn-ea"/>
                        <a:cs typeface="+mn-cs"/>
                      </a:endParaRPr>
                    </a:p>
                  </a:txBody>
                  <a:tcPr/>
                </a:tc>
                <a:tc>
                  <a:txBody>
                    <a:bodyPr/>
                    <a:lstStyle/>
                    <a:p>
                      <a:pPr marL="171450" indent="-171450">
                        <a:lnSpc>
                          <a:spcPct val="115000"/>
                        </a:lnSpc>
                        <a:spcAft>
                          <a:spcPts val="0"/>
                        </a:spcAft>
                        <a:buFont typeface="Arial" pitchFamily="34" charset="0"/>
                        <a:buChar char="•"/>
                      </a:pPr>
                      <a:r>
                        <a:rPr lang="en-US" sz="1000" kern="1200" baseline="0" dirty="0" smtClean="0">
                          <a:solidFill>
                            <a:schemeClr val="dk1"/>
                          </a:solidFill>
                          <a:latin typeface="+mj-lt"/>
                          <a:ea typeface="+mn-ea"/>
                          <a:cs typeface="+mn-cs"/>
                        </a:rPr>
                        <a:t>The number of employees who likes at least one: (20+30 – 10) = 40 </a:t>
                      </a:r>
                      <a:endParaRPr lang="en-IN" sz="1000" kern="1200" baseline="0" dirty="0" smtClean="0">
                        <a:solidFill>
                          <a:schemeClr val="dk1"/>
                        </a:solidFill>
                        <a:latin typeface="+mj-lt"/>
                        <a:ea typeface="+mn-ea"/>
                        <a:cs typeface="+mn-cs"/>
                      </a:endParaRPr>
                    </a:p>
                    <a:p>
                      <a:pPr marL="171450" indent="-171450">
                        <a:lnSpc>
                          <a:spcPct val="115000"/>
                        </a:lnSpc>
                        <a:spcAft>
                          <a:spcPts val="0"/>
                        </a:spcAft>
                        <a:buFont typeface="Arial" pitchFamily="34" charset="0"/>
                        <a:buChar char="•"/>
                      </a:pPr>
                      <a:r>
                        <a:rPr lang="en-US" sz="1000" kern="1200" baseline="0" dirty="0" smtClean="0">
                          <a:solidFill>
                            <a:schemeClr val="dk1"/>
                          </a:solidFill>
                          <a:latin typeface="+mj-lt"/>
                          <a:ea typeface="+mn-ea"/>
                          <a:cs typeface="+mn-cs"/>
                        </a:rPr>
                        <a:t>The number of employees who likes only one: (20+30 – 20) = 30 </a:t>
                      </a:r>
                      <a:endParaRPr lang="en-IN" sz="1000" kern="1200" baseline="0" dirty="0" smtClean="0">
                        <a:solidFill>
                          <a:schemeClr val="dk1"/>
                        </a:solidFill>
                        <a:latin typeface="+mj-lt"/>
                        <a:ea typeface="+mn-ea"/>
                        <a:cs typeface="+mn-cs"/>
                      </a:endParaRPr>
                    </a:p>
                    <a:p>
                      <a:pPr marL="171450" indent="-171450">
                        <a:lnSpc>
                          <a:spcPct val="115000"/>
                        </a:lnSpc>
                        <a:spcAft>
                          <a:spcPts val="0"/>
                        </a:spcAft>
                        <a:buFont typeface="Arial" pitchFamily="34" charset="0"/>
                        <a:buChar char="•"/>
                      </a:pPr>
                      <a:r>
                        <a:rPr lang="en-US" sz="1000" kern="1200" baseline="0" dirty="0" smtClean="0">
                          <a:solidFill>
                            <a:schemeClr val="dk1"/>
                          </a:solidFill>
                          <a:latin typeface="+mj-lt"/>
                          <a:ea typeface="+mn-ea"/>
                          <a:cs typeface="+mn-cs"/>
                        </a:rPr>
                        <a:t>The total staff in the office, if there are no other persons than those given in the question above: At least one (40) + None (5) = 45 </a:t>
                      </a:r>
                      <a:endParaRPr lang="en-IN" sz="1000" kern="1200" baseline="0" dirty="0" smtClean="0">
                        <a:solidFill>
                          <a:schemeClr val="dk1"/>
                        </a:solidFill>
                        <a:latin typeface="+mj-lt"/>
                        <a:ea typeface="+mn-ea"/>
                        <a:cs typeface="+mn-cs"/>
                      </a:endParaRPr>
                    </a:p>
                  </a:txBody>
                  <a:tcPr/>
                </a:tc>
              </a:tr>
              <a:tr h="370840">
                <a:tc>
                  <a:txBody>
                    <a:bodyPr/>
                    <a:lstStyle/>
                    <a:p>
                      <a:r>
                        <a:rPr lang="en-US" sz="1000" dirty="0" smtClean="0">
                          <a:latin typeface="+mj-lt"/>
                        </a:rPr>
                        <a:t>If the drama club and music club are combined, what percentage of the combined membership will be male? </a:t>
                      </a:r>
                    </a:p>
                    <a:p>
                      <a:pPr marL="228600" indent="-228600">
                        <a:buAutoNum type="arabicParenBoth"/>
                      </a:pPr>
                      <a:r>
                        <a:rPr lang="en-US" sz="1000" dirty="0" smtClean="0">
                          <a:latin typeface="+mj-lt"/>
                        </a:rPr>
                        <a:t>Of the 16 members of the drama</a:t>
                      </a:r>
                      <a:r>
                        <a:rPr lang="en-US" sz="1000" baseline="0" dirty="0" smtClean="0">
                          <a:latin typeface="+mj-lt"/>
                        </a:rPr>
                        <a:t> club, 15 are male </a:t>
                      </a:r>
                      <a:endParaRPr lang="en-US" sz="1000" dirty="0" smtClean="0">
                        <a:latin typeface="+mj-l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latin typeface="+mj-lt"/>
                        </a:rPr>
                        <a:t>(2)</a:t>
                      </a:r>
                      <a:r>
                        <a:rPr lang="en-US" sz="1000" baseline="0" dirty="0" smtClean="0">
                          <a:latin typeface="+mj-lt"/>
                        </a:rPr>
                        <a:t>  </a:t>
                      </a:r>
                      <a:r>
                        <a:rPr lang="en-US" sz="1000" dirty="0" smtClean="0">
                          <a:latin typeface="+mj-lt"/>
                        </a:rPr>
                        <a:t>Of the 15 members of the music</a:t>
                      </a:r>
                      <a:r>
                        <a:rPr lang="en-US" sz="1000" baseline="0" dirty="0" smtClean="0">
                          <a:latin typeface="+mj-lt"/>
                        </a:rPr>
                        <a:t> club, 10 are male </a:t>
                      </a:r>
                      <a:endParaRPr lang="en-US" sz="1000" dirty="0" smtClean="0">
                        <a:latin typeface="+mj-lt"/>
                      </a:endParaRPr>
                    </a:p>
                  </a:txBody>
                  <a:tcPr/>
                </a:tc>
                <a:tc>
                  <a:txBody>
                    <a:bodyPr/>
                    <a:lstStyle/>
                    <a:p>
                      <a:r>
                        <a:rPr lang="en-US" sz="1000" baseline="0" dirty="0" smtClean="0">
                          <a:latin typeface="+mj-lt"/>
                        </a:rPr>
                        <a:t>BOTH STATEMENTS TOGETHER ARE INSUFFICIENT  since </a:t>
                      </a:r>
                      <a:r>
                        <a:rPr lang="en-US" sz="1000" b="1" baseline="0" dirty="0" smtClean="0">
                          <a:latin typeface="+mj-lt"/>
                        </a:rPr>
                        <a:t>we don’t know how many members of the drama club were also members of the music club</a:t>
                      </a:r>
                      <a:r>
                        <a:rPr lang="en-US" sz="1000" baseline="0" dirty="0" smtClean="0">
                          <a:latin typeface="+mj-lt"/>
                        </a:rPr>
                        <a:t>. We cannot assume that there was no overlap </a:t>
                      </a:r>
                    </a:p>
                  </a:txBody>
                  <a:tcPr/>
                </a:tc>
              </a:tr>
            </a:tbl>
          </a:graphicData>
        </a:graphic>
      </p:graphicFrame>
    </p:spTree>
    <p:extLst>
      <p:ext uri="{BB962C8B-B14F-4D97-AF65-F5344CB8AC3E}">
        <p14:creationId xmlns:p14="http://schemas.microsoft.com/office/powerpoint/2010/main" val="38981199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DOUBLE SET MATRIX – 2 MUTUALLY EXCLUSIVE OPTIONS FOR A DECISION </a:t>
            </a:r>
            <a:endParaRPr lang="en-IN" dirty="0"/>
          </a:p>
        </p:txBody>
      </p:sp>
      <p:sp>
        <p:nvSpPr>
          <p:cNvPr id="4" name="Text Box 3"/>
          <p:cNvSpPr txBox="1">
            <a:spLocks noChangeArrowheads="1"/>
          </p:cNvSpPr>
          <p:nvPr/>
        </p:nvSpPr>
        <p:spPr bwMode="auto">
          <a:xfrm>
            <a:off x="107504" y="607908"/>
            <a:ext cx="8856984" cy="1380932"/>
          </a:xfrm>
          <a:prstGeom prst="rect">
            <a:avLst/>
          </a:prstGeom>
          <a:solidFill>
            <a:schemeClr val="bg2"/>
          </a:solidFill>
          <a:ln w="9525">
            <a:solidFill>
              <a:schemeClr val="bg1"/>
            </a:solidFill>
            <a:miter lim="800000"/>
            <a:headEnd/>
            <a:tailEnd/>
          </a:ln>
        </p:spPr>
        <p:txBody>
          <a:bodyPr rot="0" vert="horz" wrap="square" lIns="91440" tIns="45720" rIns="91440" bIns="45720" anchor="t" anchorCtr="0">
            <a:noAutofit/>
          </a:bodyPr>
          <a:lstStyle/>
          <a:p>
            <a:pPr>
              <a:lnSpc>
                <a:spcPct val="115000"/>
              </a:lnSpc>
              <a:spcAft>
                <a:spcPts val="1000"/>
              </a:spcAft>
            </a:pPr>
            <a:r>
              <a:rPr lang="en-IN" sz="1100" dirty="0" smtClean="0">
                <a:solidFill>
                  <a:prstClr val="black"/>
                </a:solidFill>
                <a:latin typeface="+mj-lt"/>
                <a:ea typeface="Calibri"/>
                <a:cs typeface="Times New Roman"/>
              </a:rPr>
              <a:t>For </a:t>
            </a:r>
            <a:r>
              <a:rPr lang="en-IN" sz="1100" dirty="0">
                <a:solidFill>
                  <a:prstClr val="black"/>
                </a:solidFill>
                <a:latin typeface="+mj-lt"/>
                <a:ea typeface="Calibri"/>
                <a:cs typeface="Times New Roman"/>
              </a:rPr>
              <a:t>GMAT problems involving only </a:t>
            </a:r>
            <a:r>
              <a:rPr lang="en-IN" sz="1100" i="1" dirty="0">
                <a:solidFill>
                  <a:prstClr val="black"/>
                </a:solidFill>
                <a:latin typeface="+mj-lt"/>
                <a:ea typeface="Calibri"/>
                <a:cs typeface="Times New Roman"/>
              </a:rPr>
              <a:t>two </a:t>
            </a:r>
            <a:r>
              <a:rPr lang="en-IN" sz="1100" dirty="0">
                <a:solidFill>
                  <a:prstClr val="black"/>
                </a:solidFill>
                <a:latin typeface="+mj-lt"/>
                <a:ea typeface="Calibri"/>
                <a:cs typeface="Times New Roman"/>
              </a:rPr>
              <a:t>categorizations or decisions, the most efficient tool is the </a:t>
            </a:r>
            <a:r>
              <a:rPr lang="en-IN" sz="1100" i="1" dirty="0">
                <a:solidFill>
                  <a:prstClr val="black"/>
                </a:solidFill>
                <a:latin typeface="+mj-lt"/>
                <a:ea typeface="Calibri"/>
                <a:cs typeface="Times New Roman"/>
              </a:rPr>
              <a:t>Double Set Matrix: </a:t>
            </a:r>
            <a:r>
              <a:rPr lang="en-IN" sz="1100" dirty="0">
                <a:solidFill>
                  <a:prstClr val="black"/>
                </a:solidFill>
                <a:latin typeface="+mj-lt"/>
                <a:ea typeface="Calibri"/>
                <a:cs typeface="Times New Roman"/>
              </a:rPr>
              <a:t>a table whose rows correspond to the options for one decision and whose columns correspond to the options for the other decision. </a:t>
            </a:r>
          </a:p>
          <a:p>
            <a:pPr>
              <a:lnSpc>
                <a:spcPct val="115000"/>
              </a:lnSpc>
            </a:pPr>
            <a:r>
              <a:rPr lang="en-IN" sz="1100" dirty="0">
                <a:solidFill>
                  <a:prstClr val="black"/>
                </a:solidFill>
                <a:latin typeface="+mj-lt"/>
                <a:ea typeface="Calibri"/>
                <a:cs typeface="Times New Roman"/>
              </a:rPr>
              <a:t>The rows should correspond to the </a:t>
            </a:r>
            <a:r>
              <a:rPr lang="en-IN" sz="1100" b="1" dirty="0">
                <a:solidFill>
                  <a:prstClr val="black"/>
                </a:solidFill>
                <a:latin typeface="+mj-lt"/>
                <a:ea typeface="Calibri"/>
                <a:cs typeface="Times New Roman"/>
              </a:rPr>
              <a:t>mutually exclusive</a:t>
            </a:r>
            <a:r>
              <a:rPr lang="en-IN" sz="1100" dirty="0">
                <a:solidFill>
                  <a:prstClr val="black"/>
                </a:solidFill>
                <a:latin typeface="+mj-lt"/>
                <a:ea typeface="Calibri"/>
                <a:cs typeface="Times New Roman"/>
              </a:rPr>
              <a:t> options for one decision. Likewise, the columns should correspond to the mutually exclusive options for the </a:t>
            </a:r>
            <a:r>
              <a:rPr lang="en-IN" sz="1100" dirty="0" smtClean="0">
                <a:solidFill>
                  <a:prstClr val="black"/>
                </a:solidFill>
                <a:latin typeface="+mj-lt"/>
                <a:ea typeface="Calibri"/>
                <a:cs typeface="Times New Roman"/>
              </a:rPr>
              <a:t>other.  For </a:t>
            </a:r>
            <a:r>
              <a:rPr lang="en-IN" sz="1100" dirty="0">
                <a:solidFill>
                  <a:prstClr val="black"/>
                </a:solidFill>
                <a:latin typeface="+mj-lt"/>
                <a:ea typeface="Calibri"/>
                <a:cs typeface="Times New Roman"/>
              </a:rPr>
              <a:t>instance, if a problem deals with students getting either right or wrong answers on problems 1 and 2, the columns should not be "problem 1" and "problem 2," and the rows should not be "right" and "wrong." Instead, the columns should list options for one decision-problem 1 correct, problem 1 incorrect, total-and the rows should list options for the other decision-problem 2 correct, problem 2 incorrect, </a:t>
            </a:r>
            <a:r>
              <a:rPr lang="en-IN" sz="1100" dirty="0" smtClean="0">
                <a:solidFill>
                  <a:prstClr val="black"/>
                </a:solidFill>
                <a:latin typeface="+mj-lt"/>
                <a:ea typeface="Calibri"/>
                <a:cs typeface="Times New Roman"/>
              </a:rPr>
              <a:t>total</a:t>
            </a:r>
            <a:r>
              <a:rPr lang="en-IN" sz="1100" dirty="0">
                <a:solidFill>
                  <a:prstClr val="black"/>
                </a:solidFill>
                <a:latin typeface="+mj-lt"/>
                <a:ea typeface="Calibri"/>
                <a:cs typeface="Times New Roman"/>
              </a:rPr>
              <a:t> </a:t>
            </a:r>
          </a:p>
        </p:txBody>
      </p:sp>
      <p:graphicFrame>
        <p:nvGraphicFramePr>
          <p:cNvPr id="7" name="Table 6"/>
          <p:cNvGraphicFramePr>
            <a:graphicFrameLocks noGrp="1"/>
          </p:cNvGraphicFramePr>
          <p:nvPr>
            <p:extLst>
              <p:ext uri="{D42A27DB-BD31-4B8C-83A1-F6EECF244321}">
                <p14:modId xmlns:p14="http://schemas.microsoft.com/office/powerpoint/2010/main" val="1703460461"/>
              </p:ext>
            </p:extLst>
          </p:nvPr>
        </p:nvGraphicFramePr>
        <p:xfrm>
          <a:off x="118765" y="2060848"/>
          <a:ext cx="3869378" cy="1527304"/>
        </p:xfrm>
        <a:graphic>
          <a:graphicData uri="http://schemas.openxmlformats.org/drawingml/2006/table">
            <a:tbl>
              <a:tblPr firstRow="1" bandRow="1">
                <a:tableStyleId>{5C22544A-7EE6-4342-B048-85BDC9FD1C3A}</a:tableStyleId>
              </a:tblPr>
              <a:tblGrid>
                <a:gridCol w="1055285"/>
                <a:gridCol w="938031"/>
                <a:gridCol w="938031"/>
                <a:gridCol w="938031"/>
              </a:tblGrid>
              <a:tr h="546616">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Example</a:t>
                      </a:r>
                      <a:r>
                        <a:rPr lang="en-IN" sz="1000" baseline="0" dirty="0" smtClean="0"/>
                        <a:t> # 1:</a:t>
                      </a:r>
                    </a:p>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t>Of 30 integers, 15 are in set A, 22 are in set B, and 8 are in both set A and B. How many of the integers are in NEITHER set A nor set B?</a:t>
                      </a:r>
                    </a:p>
                  </a:txBody>
                  <a:tcPr/>
                </a:tc>
                <a:tc hMerge="1">
                  <a:txBody>
                    <a:bodyPr/>
                    <a:lstStyle/>
                    <a:p>
                      <a:endParaRPr lang="en-IN" sz="1000" dirty="0"/>
                    </a:p>
                  </a:txBody>
                  <a:tcPr/>
                </a:tc>
                <a:tc hMerge="1">
                  <a:txBody>
                    <a:bodyPr/>
                    <a:lstStyle/>
                    <a:p>
                      <a:endParaRPr lang="en-IN" sz="1000" dirty="0"/>
                    </a:p>
                  </a:txBody>
                  <a:tcPr/>
                </a:tc>
                <a:tc hMerge="1">
                  <a:txBody>
                    <a:bodyPr/>
                    <a:lstStyle/>
                    <a:p>
                      <a:endParaRPr lang="en-IN" sz="1000" dirty="0"/>
                    </a:p>
                  </a:txBody>
                  <a:tcPr/>
                </a:tc>
              </a:tr>
              <a:tr h="230768">
                <a:tc>
                  <a:txBody>
                    <a:bodyPr/>
                    <a:lstStyle/>
                    <a:p>
                      <a:endParaRPr lang="en-IN" sz="1000" dirty="0"/>
                    </a:p>
                  </a:txBody>
                  <a:tcPr>
                    <a:solidFill>
                      <a:schemeClr val="bg1">
                        <a:lumMod val="85000"/>
                      </a:schemeClr>
                    </a:solidFill>
                  </a:tcPr>
                </a:tc>
                <a:tc>
                  <a:txBody>
                    <a:bodyPr/>
                    <a:lstStyle/>
                    <a:p>
                      <a:r>
                        <a:rPr lang="en-US" sz="1000" dirty="0" smtClean="0"/>
                        <a:t>A</a:t>
                      </a:r>
                      <a:endParaRPr lang="en-IN" sz="1000" dirty="0"/>
                    </a:p>
                  </a:txBody>
                  <a:tcPr>
                    <a:solidFill>
                      <a:schemeClr val="bg1">
                        <a:lumMod val="85000"/>
                      </a:schemeClr>
                    </a:solidFill>
                  </a:tcPr>
                </a:tc>
                <a:tc>
                  <a:txBody>
                    <a:bodyPr/>
                    <a:lstStyle/>
                    <a:p>
                      <a:r>
                        <a:rPr lang="en-US" sz="1000" dirty="0" smtClean="0"/>
                        <a:t>NOT A</a:t>
                      </a:r>
                      <a:endParaRPr lang="en-IN" sz="1000" dirty="0"/>
                    </a:p>
                  </a:txBody>
                  <a:tcPr>
                    <a:solidFill>
                      <a:schemeClr val="bg1">
                        <a:lumMod val="85000"/>
                      </a:schemeClr>
                    </a:solidFill>
                  </a:tcPr>
                </a:tc>
                <a:tc>
                  <a:txBody>
                    <a:bodyPr/>
                    <a:lstStyle/>
                    <a:p>
                      <a:r>
                        <a:rPr lang="en-US" sz="1000" dirty="0" smtClean="0"/>
                        <a:t>TOTAL</a:t>
                      </a:r>
                      <a:endParaRPr lang="en-IN" sz="1000" dirty="0"/>
                    </a:p>
                  </a:txBody>
                  <a:tcPr>
                    <a:solidFill>
                      <a:schemeClr val="bg1">
                        <a:lumMod val="85000"/>
                      </a:schemeClr>
                    </a:solidFill>
                  </a:tcPr>
                </a:tc>
              </a:tr>
              <a:tr h="242289">
                <a:tc>
                  <a:txBody>
                    <a:bodyPr/>
                    <a:lstStyle/>
                    <a:p>
                      <a:r>
                        <a:rPr lang="en-US" sz="1000" dirty="0" smtClean="0"/>
                        <a:t>B</a:t>
                      </a:r>
                      <a:endParaRPr lang="en-IN" sz="1000" dirty="0"/>
                    </a:p>
                  </a:txBody>
                  <a:tcPr>
                    <a:solidFill>
                      <a:schemeClr val="bg1">
                        <a:lumMod val="85000"/>
                      </a:schemeClr>
                    </a:solidFill>
                  </a:tcPr>
                </a:tc>
                <a:tc>
                  <a:txBody>
                    <a:bodyPr/>
                    <a:lstStyle/>
                    <a:p>
                      <a:r>
                        <a:rPr lang="en-US" sz="1000" dirty="0" smtClean="0">
                          <a:solidFill>
                            <a:schemeClr val="tx1"/>
                          </a:solidFill>
                        </a:rPr>
                        <a:t>8</a:t>
                      </a:r>
                      <a:endParaRPr lang="en-IN" sz="1000" dirty="0">
                        <a:solidFill>
                          <a:schemeClr val="tx1"/>
                        </a:solidFill>
                      </a:endParaRPr>
                    </a:p>
                  </a:txBody>
                  <a:tcPr>
                    <a:solidFill>
                      <a:schemeClr val="accent1">
                        <a:lumMod val="20000"/>
                        <a:lumOff val="80000"/>
                      </a:schemeClr>
                    </a:solidFill>
                  </a:tcPr>
                </a:tc>
                <a:tc>
                  <a:txBody>
                    <a:bodyPr/>
                    <a:lstStyle/>
                    <a:p>
                      <a:r>
                        <a:rPr lang="en-US" sz="1000" dirty="0" smtClean="0">
                          <a:solidFill>
                            <a:srgbClr val="00B050"/>
                          </a:solidFill>
                        </a:rPr>
                        <a:t>14</a:t>
                      </a:r>
                      <a:endParaRPr lang="en-IN" sz="1000" dirty="0">
                        <a:solidFill>
                          <a:srgbClr val="00B050"/>
                        </a:solidFill>
                      </a:endParaRPr>
                    </a:p>
                  </a:txBody>
                  <a:tcPr>
                    <a:solidFill>
                      <a:schemeClr val="accent1">
                        <a:lumMod val="20000"/>
                        <a:lumOff val="80000"/>
                      </a:schemeClr>
                    </a:solidFill>
                  </a:tcPr>
                </a:tc>
                <a:tc>
                  <a:txBody>
                    <a:bodyPr/>
                    <a:lstStyle/>
                    <a:p>
                      <a:r>
                        <a:rPr lang="en-US" sz="1000" dirty="0" smtClean="0">
                          <a:solidFill>
                            <a:schemeClr val="tx1"/>
                          </a:solidFill>
                        </a:rPr>
                        <a:t>22</a:t>
                      </a:r>
                      <a:endParaRPr lang="en-IN" sz="1000" dirty="0">
                        <a:solidFill>
                          <a:schemeClr val="tx1"/>
                        </a:solidFill>
                      </a:endParaRPr>
                    </a:p>
                  </a:txBody>
                  <a:tcPr>
                    <a:solidFill>
                      <a:schemeClr val="accent1">
                        <a:lumMod val="20000"/>
                        <a:lumOff val="80000"/>
                      </a:schemeClr>
                    </a:solidFill>
                  </a:tcPr>
                </a:tc>
              </a:tr>
              <a:tr h="247144">
                <a:tc>
                  <a:txBody>
                    <a:bodyPr/>
                    <a:lstStyle/>
                    <a:p>
                      <a:r>
                        <a:rPr lang="en-US" sz="1000" dirty="0" smtClean="0"/>
                        <a:t>NOT B</a:t>
                      </a:r>
                      <a:endParaRPr lang="en-IN" sz="1000" dirty="0"/>
                    </a:p>
                  </a:txBody>
                  <a:tcPr>
                    <a:solidFill>
                      <a:schemeClr val="bg1">
                        <a:lumMod val="85000"/>
                      </a:schemeClr>
                    </a:solidFill>
                  </a:tcPr>
                </a:tc>
                <a:tc>
                  <a:txBody>
                    <a:bodyPr/>
                    <a:lstStyle/>
                    <a:p>
                      <a:r>
                        <a:rPr lang="en-US" sz="1000" dirty="0" smtClean="0"/>
                        <a:t>7</a:t>
                      </a:r>
                      <a:endParaRPr lang="en-IN" sz="1000" dirty="0"/>
                    </a:p>
                  </a:txBody>
                  <a:tcPr>
                    <a:solidFill>
                      <a:schemeClr val="accent1">
                        <a:lumMod val="20000"/>
                        <a:lumOff val="80000"/>
                      </a:schemeClr>
                    </a:solidFill>
                  </a:tcPr>
                </a:tc>
                <a:tc>
                  <a:txBody>
                    <a:bodyPr/>
                    <a:lstStyle/>
                    <a:p>
                      <a:r>
                        <a:rPr lang="en-US" sz="1000" dirty="0" smtClean="0">
                          <a:solidFill>
                            <a:srgbClr val="FF0000"/>
                          </a:solidFill>
                        </a:rPr>
                        <a:t>1</a:t>
                      </a:r>
                      <a:endParaRPr lang="en-IN" sz="1000" dirty="0">
                        <a:solidFill>
                          <a:srgbClr val="FF0000"/>
                        </a:solidFill>
                      </a:endParaRPr>
                    </a:p>
                  </a:txBody>
                  <a:tcPr>
                    <a:solidFill>
                      <a:schemeClr val="accent1">
                        <a:lumMod val="20000"/>
                        <a:lumOff val="80000"/>
                      </a:schemeClr>
                    </a:solidFill>
                  </a:tcPr>
                </a:tc>
                <a:tc>
                  <a:txBody>
                    <a:bodyPr/>
                    <a:lstStyle/>
                    <a:p>
                      <a:r>
                        <a:rPr lang="en-US" sz="1000" dirty="0" smtClean="0">
                          <a:solidFill>
                            <a:srgbClr val="00B050"/>
                          </a:solidFill>
                        </a:rPr>
                        <a:t>8</a:t>
                      </a:r>
                      <a:endParaRPr lang="en-IN" sz="1000" dirty="0">
                        <a:solidFill>
                          <a:srgbClr val="00B050"/>
                        </a:solidFill>
                      </a:endParaRPr>
                    </a:p>
                  </a:txBody>
                  <a:tcPr>
                    <a:solidFill>
                      <a:schemeClr val="accent1">
                        <a:lumMod val="20000"/>
                        <a:lumOff val="80000"/>
                      </a:schemeClr>
                    </a:solidFill>
                  </a:tcPr>
                </a:tc>
              </a:tr>
              <a:tr h="216024">
                <a:tc>
                  <a:txBody>
                    <a:bodyPr/>
                    <a:lstStyle/>
                    <a:p>
                      <a:r>
                        <a:rPr lang="en-US" sz="1000" dirty="0" smtClean="0"/>
                        <a:t>TOTAL</a:t>
                      </a:r>
                      <a:endParaRPr lang="en-IN" sz="1000" dirty="0"/>
                    </a:p>
                  </a:txBody>
                  <a:tcPr>
                    <a:solidFill>
                      <a:schemeClr val="bg1">
                        <a:lumMod val="85000"/>
                      </a:schemeClr>
                    </a:solidFill>
                  </a:tcPr>
                </a:tc>
                <a:tc>
                  <a:txBody>
                    <a:bodyPr/>
                    <a:lstStyle/>
                    <a:p>
                      <a:r>
                        <a:rPr lang="en-US" sz="1000" dirty="0" smtClean="0">
                          <a:solidFill>
                            <a:schemeClr val="tx1"/>
                          </a:solidFill>
                        </a:rPr>
                        <a:t>15</a:t>
                      </a:r>
                      <a:endParaRPr lang="en-IN" sz="1000" dirty="0">
                        <a:solidFill>
                          <a:schemeClr val="tx1"/>
                        </a:solidFill>
                      </a:endParaRPr>
                    </a:p>
                  </a:txBody>
                  <a:tcPr>
                    <a:solidFill>
                      <a:schemeClr val="accent1">
                        <a:lumMod val="20000"/>
                        <a:lumOff val="80000"/>
                      </a:schemeClr>
                    </a:solidFill>
                  </a:tcPr>
                </a:tc>
                <a:tc>
                  <a:txBody>
                    <a:bodyPr/>
                    <a:lstStyle/>
                    <a:p>
                      <a:r>
                        <a:rPr lang="en-US" sz="1000" dirty="0" smtClean="0">
                          <a:solidFill>
                            <a:srgbClr val="00B050"/>
                          </a:solidFill>
                        </a:rPr>
                        <a:t>15</a:t>
                      </a:r>
                      <a:endParaRPr lang="en-IN" sz="1000" dirty="0">
                        <a:solidFill>
                          <a:srgbClr val="00B050"/>
                        </a:solidFill>
                      </a:endParaRPr>
                    </a:p>
                  </a:txBody>
                  <a:tcPr>
                    <a:solidFill>
                      <a:schemeClr val="accent1">
                        <a:lumMod val="20000"/>
                        <a:lumOff val="80000"/>
                      </a:schemeClr>
                    </a:solidFill>
                  </a:tcPr>
                </a:tc>
                <a:tc>
                  <a:txBody>
                    <a:bodyPr/>
                    <a:lstStyle/>
                    <a:p>
                      <a:r>
                        <a:rPr lang="en-US" sz="1000" dirty="0" smtClean="0"/>
                        <a:t>30</a:t>
                      </a:r>
                      <a:endParaRPr lang="en-IN" sz="1000" dirty="0"/>
                    </a:p>
                  </a:txBody>
                  <a:tcPr>
                    <a:solidFill>
                      <a:schemeClr val="accent1">
                        <a:lumMod val="20000"/>
                        <a:lumOff val="80000"/>
                      </a:schemeClr>
                    </a:solidFill>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41352626"/>
              </p:ext>
            </p:extLst>
          </p:nvPr>
        </p:nvGraphicFramePr>
        <p:xfrm>
          <a:off x="4283968" y="2046104"/>
          <a:ext cx="4680519" cy="3172440"/>
        </p:xfrm>
        <a:graphic>
          <a:graphicData uri="http://schemas.openxmlformats.org/drawingml/2006/table">
            <a:tbl>
              <a:tblPr firstRow="1" bandRow="1">
                <a:tableStyleId>{5C22544A-7EE6-4342-B048-85BDC9FD1C3A}</a:tableStyleId>
              </a:tblPr>
              <a:tblGrid>
                <a:gridCol w="1276506"/>
                <a:gridCol w="1134671"/>
                <a:gridCol w="1134671"/>
                <a:gridCol w="1134671"/>
              </a:tblGrid>
              <a:tr h="370840">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Example</a:t>
                      </a:r>
                      <a:r>
                        <a:rPr lang="en-IN" sz="1000" baseline="0" dirty="0" smtClean="0"/>
                        <a:t> # 2:</a:t>
                      </a:r>
                    </a:p>
                    <a:p>
                      <a:r>
                        <a:rPr lang="en-IN" sz="1000" b="0" i="0" u="none" strike="noStrike" kern="1200" baseline="0" dirty="0" smtClean="0">
                          <a:solidFill>
                            <a:schemeClr val="lt1"/>
                          </a:solidFill>
                          <a:latin typeface="+mn-lt"/>
                          <a:ea typeface="+mn-ea"/>
                          <a:cs typeface="+mn-cs"/>
                        </a:rPr>
                        <a:t>50% of the apartments in a certain building have windows and hardwood floors. 25% of the apartments without windows have hardwood floors. If 40% of the apartments do not have hardwood floors, what percentage of the apartments with windows have hardwood floors?</a:t>
                      </a:r>
                      <a:endParaRPr lang="en-IN" sz="1000" i="0" dirty="0" smtClean="0"/>
                    </a:p>
                  </a:txBody>
                  <a:tcPr/>
                </a:tc>
                <a:tc hMerge="1">
                  <a:txBody>
                    <a:bodyPr/>
                    <a:lstStyle/>
                    <a:p>
                      <a:endParaRPr lang="en-IN" sz="1000" dirty="0"/>
                    </a:p>
                  </a:txBody>
                  <a:tcPr/>
                </a:tc>
                <a:tc hMerge="1">
                  <a:txBody>
                    <a:bodyPr/>
                    <a:lstStyle/>
                    <a:p>
                      <a:endParaRPr lang="en-IN" sz="1000" dirty="0"/>
                    </a:p>
                  </a:txBody>
                  <a:tcPr/>
                </a:tc>
                <a:tc hMerge="1">
                  <a:txBody>
                    <a:bodyPr/>
                    <a:lstStyle/>
                    <a:p>
                      <a:endParaRPr lang="en-IN" sz="1000" dirty="0"/>
                    </a:p>
                  </a:txBody>
                  <a:tcPr/>
                </a:tc>
              </a:tr>
              <a:tr h="370840">
                <a:tc>
                  <a:txBody>
                    <a:bodyPr/>
                    <a:lstStyle/>
                    <a:p>
                      <a:endParaRPr lang="en-IN" sz="1000" dirty="0"/>
                    </a:p>
                  </a:txBody>
                  <a:tcPr>
                    <a:solidFill>
                      <a:schemeClr val="bg1">
                        <a:lumMod val="85000"/>
                      </a:schemeClr>
                    </a:solidFill>
                  </a:tcPr>
                </a:tc>
                <a:tc>
                  <a:txBody>
                    <a:bodyPr/>
                    <a:lstStyle/>
                    <a:p>
                      <a:r>
                        <a:rPr lang="en-IN" sz="1000" dirty="0" smtClean="0"/>
                        <a:t>Hardwood Floors</a:t>
                      </a:r>
                      <a:endParaRPr lang="en-IN" sz="1000" dirty="0"/>
                    </a:p>
                  </a:txBody>
                  <a:tcPr>
                    <a:solidFill>
                      <a:schemeClr val="bg1">
                        <a:lumMod val="85000"/>
                      </a:schemeClr>
                    </a:solidFill>
                  </a:tcPr>
                </a:tc>
                <a:tc>
                  <a:txBody>
                    <a:bodyPr/>
                    <a:lstStyle/>
                    <a:p>
                      <a:r>
                        <a:rPr lang="en-IN" sz="1000" dirty="0" smtClean="0"/>
                        <a:t>No Hardwood</a:t>
                      </a:r>
                      <a:r>
                        <a:rPr lang="en-IN" sz="1000" baseline="0" dirty="0" smtClean="0"/>
                        <a:t> Floors</a:t>
                      </a:r>
                      <a:endParaRPr lang="en-IN" sz="1000" dirty="0"/>
                    </a:p>
                  </a:txBody>
                  <a:tcPr>
                    <a:solidFill>
                      <a:schemeClr val="bg1">
                        <a:lumMod val="85000"/>
                      </a:schemeClr>
                    </a:solidFill>
                  </a:tcPr>
                </a:tc>
                <a:tc>
                  <a:txBody>
                    <a:bodyPr/>
                    <a:lstStyle/>
                    <a:p>
                      <a:r>
                        <a:rPr lang="en-US" sz="1000" dirty="0" smtClean="0"/>
                        <a:t>TOTAL</a:t>
                      </a:r>
                      <a:endParaRPr lang="en-IN" sz="1000" dirty="0"/>
                    </a:p>
                  </a:txBody>
                  <a:tcPr>
                    <a:solidFill>
                      <a:schemeClr val="bg1">
                        <a:lumMod val="85000"/>
                      </a:schemeClr>
                    </a:solidFill>
                  </a:tcPr>
                </a:tc>
              </a:tr>
              <a:tr h="370840">
                <a:tc>
                  <a:txBody>
                    <a:bodyPr/>
                    <a:lstStyle/>
                    <a:p>
                      <a:r>
                        <a:rPr lang="en-IN" sz="1000" dirty="0" smtClean="0"/>
                        <a:t>Windows</a:t>
                      </a:r>
                      <a:endParaRPr lang="en-IN" sz="1000" dirty="0"/>
                    </a:p>
                  </a:txBody>
                  <a:tcPr>
                    <a:solidFill>
                      <a:schemeClr val="bg1">
                        <a:lumMod val="85000"/>
                      </a:schemeClr>
                    </a:solidFill>
                  </a:tcPr>
                </a:tc>
                <a:tc>
                  <a:txBody>
                    <a:bodyPr/>
                    <a:lstStyle/>
                    <a:p>
                      <a:r>
                        <a:rPr lang="en-IN" sz="1000" dirty="0" smtClean="0">
                          <a:solidFill>
                            <a:schemeClr val="tx1"/>
                          </a:solidFill>
                        </a:rPr>
                        <a:t>50</a:t>
                      </a:r>
                      <a:endParaRPr lang="en-IN" sz="1000" dirty="0">
                        <a:solidFill>
                          <a:schemeClr val="tx1"/>
                        </a:solidFill>
                      </a:endParaRPr>
                    </a:p>
                  </a:txBody>
                  <a:tcPr>
                    <a:solidFill>
                      <a:schemeClr val="accent1">
                        <a:lumMod val="20000"/>
                        <a:lumOff val="80000"/>
                      </a:schemeClr>
                    </a:solidFill>
                  </a:tcPr>
                </a:tc>
                <a:tc>
                  <a:txBody>
                    <a:bodyPr/>
                    <a:lstStyle/>
                    <a:p>
                      <a:endParaRPr lang="en-IN" sz="1000" dirty="0"/>
                    </a:p>
                  </a:txBody>
                  <a:tcPr>
                    <a:solidFill>
                      <a:schemeClr val="accent1">
                        <a:lumMod val="20000"/>
                        <a:lumOff val="80000"/>
                      </a:schemeClr>
                    </a:solidFill>
                  </a:tcPr>
                </a:tc>
                <a:tc>
                  <a:txBody>
                    <a:bodyPr/>
                    <a:lstStyle/>
                    <a:p>
                      <a:endParaRPr lang="en-IN" sz="1000" dirty="0">
                        <a:solidFill>
                          <a:srgbClr val="00B050"/>
                        </a:solidFill>
                      </a:endParaRPr>
                    </a:p>
                  </a:txBody>
                  <a:tcPr>
                    <a:solidFill>
                      <a:schemeClr val="accent1">
                        <a:lumMod val="20000"/>
                        <a:lumOff val="80000"/>
                      </a:schemeClr>
                    </a:solidFill>
                  </a:tcPr>
                </a:tc>
              </a:tr>
              <a:tr h="370840">
                <a:tc>
                  <a:txBody>
                    <a:bodyPr/>
                    <a:lstStyle/>
                    <a:p>
                      <a:r>
                        <a:rPr lang="en-IN" sz="1000" dirty="0" smtClean="0"/>
                        <a:t>No Windows</a:t>
                      </a:r>
                      <a:r>
                        <a:rPr lang="en-IN" sz="1000" baseline="0" dirty="0" smtClean="0"/>
                        <a:t> </a:t>
                      </a:r>
                      <a:endParaRPr lang="en-IN" sz="1000" dirty="0"/>
                    </a:p>
                  </a:txBody>
                  <a:tcPr>
                    <a:solidFill>
                      <a:schemeClr val="bg1">
                        <a:lumMod val="85000"/>
                      </a:schemeClr>
                    </a:solidFill>
                  </a:tcPr>
                </a:tc>
                <a:tc>
                  <a:txBody>
                    <a:bodyPr/>
                    <a:lstStyle/>
                    <a:p>
                      <a:r>
                        <a:rPr lang="en-IN" sz="1000" dirty="0" smtClean="0"/>
                        <a:t>0.25x</a:t>
                      </a:r>
                      <a:endParaRPr lang="en-IN" sz="1000" dirty="0"/>
                    </a:p>
                  </a:txBody>
                  <a:tcPr>
                    <a:solidFill>
                      <a:schemeClr val="accent1">
                        <a:lumMod val="20000"/>
                        <a:lumOff val="80000"/>
                      </a:schemeClr>
                    </a:solidFill>
                  </a:tcPr>
                </a:tc>
                <a:tc>
                  <a:txBody>
                    <a:bodyPr/>
                    <a:lstStyle/>
                    <a:p>
                      <a:endParaRPr lang="en-IN" sz="1000" dirty="0">
                        <a:solidFill>
                          <a:srgbClr val="FF0000"/>
                        </a:solidFill>
                      </a:endParaRPr>
                    </a:p>
                  </a:txBody>
                  <a:tcPr>
                    <a:solidFill>
                      <a:schemeClr val="accent1">
                        <a:lumMod val="20000"/>
                        <a:lumOff val="80000"/>
                      </a:schemeClr>
                    </a:solidFill>
                  </a:tcPr>
                </a:tc>
                <a:tc>
                  <a:txBody>
                    <a:bodyPr/>
                    <a:lstStyle/>
                    <a:p>
                      <a:r>
                        <a:rPr lang="en-IN" sz="1000" dirty="0" smtClean="0"/>
                        <a:t>x</a:t>
                      </a:r>
                      <a:endParaRPr lang="en-IN" sz="1000" dirty="0"/>
                    </a:p>
                  </a:txBody>
                  <a:tcPr>
                    <a:solidFill>
                      <a:schemeClr val="accent1">
                        <a:lumMod val="20000"/>
                        <a:lumOff val="80000"/>
                      </a:schemeClr>
                    </a:solidFill>
                  </a:tcPr>
                </a:tc>
              </a:tr>
              <a:tr h="327640">
                <a:tc>
                  <a:txBody>
                    <a:bodyPr/>
                    <a:lstStyle/>
                    <a:p>
                      <a:r>
                        <a:rPr lang="en-US" sz="1000" dirty="0" smtClean="0"/>
                        <a:t>TOTAL</a:t>
                      </a:r>
                      <a:endParaRPr lang="en-IN" sz="1000" dirty="0"/>
                    </a:p>
                  </a:txBody>
                  <a:tcPr>
                    <a:solidFill>
                      <a:schemeClr val="bg1">
                        <a:lumMod val="85000"/>
                      </a:schemeClr>
                    </a:solidFill>
                  </a:tcPr>
                </a:tc>
                <a:tc>
                  <a:txBody>
                    <a:bodyPr/>
                    <a:lstStyle/>
                    <a:p>
                      <a:r>
                        <a:rPr lang="en-IN" sz="1000" dirty="0" smtClean="0">
                          <a:solidFill>
                            <a:srgbClr val="00B050"/>
                          </a:solidFill>
                        </a:rPr>
                        <a:t>60</a:t>
                      </a:r>
                      <a:endParaRPr lang="en-IN" sz="1000" dirty="0">
                        <a:solidFill>
                          <a:srgbClr val="00B050"/>
                        </a:solidFill>
                      </a:endParaRPr>
                    </a:p>
                  </a:txBody>
                  <a:tcPr>
                    <a:solidFill>
                      <a:schemeClr val="accent1">
                        <a:lumMod val="20000"/>
                        <a:lumOff val="80000"/>
                      </a:schemeClr>
                    </a:solidFill>
                  </a:tcPr>
                </a:tc>
                <a:tc>
                  <a:txBody>
                    <a:bodyPr/>
                    <a:lstStyle/>
                    <a:p>
                      <a:r>
                        <a:rPr lang="en-IN" sz="1000" dirty="0" smtClean="0">
                          <a:solidFill>
                            <a:srgbClr val="00B050"/>
                          </a:solidFill>
                        </a:rPr>
                        <a:t>40</a:t>
                      </a:r>
                      <a:endParaRPr lang="en-IN" sz="1000" dirty="0">
                        <a:solidFill>
                          <a:srgbClr val="00B050"/>
                        </a:solidFill>
                      </a:endParaRPr>
                    </a:p>
                  </a:txBody>
                  <a:tcPr>
                    <a:solidFill>
                      <a:schemeClr val="accent1">
                        <a:lumMod val="20000"/>
                        <a:lumOff val="80000"/>
                      </a:schemeClr>
                    </a:solidFill>
                  </a:tcPr>
                </a:tc>
                <a:tc>
                  <a:txBody>
                    <a:bodyPr/>
                    <a:lstStyle/>
                    <a:p>
                      <a:r>
                        <a:rPr lang="en-IN" sz="1000" dirty="0" smtClean="0"/>
                        <a:t>100 (assumed)</a:t>
                      </a:r>
                      <a:endParaRPr lang="en-IN" sz="1000" dirty="0"/>
                    </a:p>
                  </a:txBody>
                  <a:tcPr>
                    <a:solidFill>
                      <a:schemeClr val="accent1">
                        <a:lumMod val="20000"/>
                        <a:lumOff val="80000"/>
                      </a:schemeClr>
                    </a:solidFill>
                  </a:tcPr>
                </a:tc>
              </a:tr>
              <a:tr h="554320">
                <a:tc gridSpan="4">
                  <a:txBody>
                    <a:bodyPr/>
                    <a:lstStyle/>
                    <a:p>
                      <a:r>
                        <a:rPr lang="en-IN" sz="1000" dirty="0" smtClean="0"/>
                        <a:t>50 + 0.25x = 60</a:t>
                      </a:r>
                    </a:p>
                    <a:p>
                      <a:r>
                        <a:rPr lang="en-IN" sz="1000" dirty="0" smtClean="0"/>
                        <a:t>0.25x = 10</a:t>
                      </a:r>
                    </a:p>
                    <a:p>
                      <a:r>
                        <a:rPr lang="en-IN" sz="1000" dirty="0" smtClean="0"/>
                        <a:t>x</a:t>
                      </a:r>
                      <a:r>
                        <a:rPr lang="en-IN" sz="1000" baseline="0" dirty="0" smtClean="0"/>
                        <a:t> = 40 </a:t>
                      </a:r>
                    </a:p>
                    <a:p>
                      <a:r>
                        <a:rPr lang="en-IN" sz="1000" baseline="0" dirty="0" smtClean="0"/>
                        <a:t>Therefore, total number of apartments with windows is 60, and the percentage of apartments with windows that have hardwood floors = (50/60)*100 = 83.33%</a:t>
                      </a:r>
                    </a:p>
                  </a:txBody>
                  <a:tcPr>
                    <a:solidFill>
                      <a:schemeClr val="bg1">
                        <a:lumMod val="85000"/>
                      </a:schemeClr>
                    </a:solidFill>
                  </a:tcPr>
                </a:tc>
                <a:tc hMerge="1">
                  <a:txBody>
                    <a:bodyPr/>
                    <a:lstStyle/>
                    <a:p>
                      <a:endParaRPr lang="en-IN" sz="1000" dirty="0">
                        <a:solidFill>
                          <a:srgbClr val="00B050"/>
                        </a:solidFill>
                      </a:endParaRPr>
                    </a:p>
                  </a:txBody>
                  <a:tcPr>
                    <a:solidFill>
                      <a:schemeClr val="accent1">
                        <a:lumMod val="20000"/>
                        <a:lumOff val="80000"/>
                      </a:schemeClr>
                    </a:solidFill>
                  </a:tcPr>
                </a:tc>
                <a:tc hMerge="1">
                  <a:txBody>
                    <a:bodyPr/>
                    <a:lstStyle/>
                    <a:p>
                      <a:endParaRPr lang="en-IN" sz="1000" dirty="0">
                        <a:solidFill>
                          <a:srgbClr val="00B050"/>
                        </a:solidFill>
                      </a:endParaRPr>
                    </a:p>
                  </a:txBody>
                  <a:tcPr>
                    <a:solidFill>
                      <a:schemeClr val="accent1">
                        <a:lumMod val="20000"/>
                        <a:lumOff val="80000"/>
                      </a:schemeClr>
                    </a:solidFill>
                  </a:tcPr>
                </a:tc>
                <a:tc hMerge="1">
                  <a:txBody>
                    <a:bodyPr/>
                    <a:lstStyle/>
                    <a:p>
                      <a:endParaRPr lang="en-IN" sz="1000" dirty="0"/>
                    </a:p>
                  </a:txBody>
                  <a:tcPr>
                    <a:solidFill>
                      <a:schemeClr val="accent1">
                        <a:lumMod val="20000"/>
                        <a:lumOff val="80000"/>
                      </a:schemeClr>
                    </a:solidFill>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896234573"/>
              </p:ext>
            </p:extLst>
          </p:nvPr>
        </p:nvGraphicFramePr>
        <p:xfrm>
          <a:off x="107505" y="3621896"/>
          <a:ext cx="3888432" cy="3191480"/>
        </p:xfrm>
        <a:graphic>
          <a:graphicData uri="http://schemas.openxmlformats.org/drawingml/2006/table">
            <a:tbl>
              <a:tblPr firstRow="1" bandRow="1">
                <a:tableStyleId>{5C22544A-7EE6-4342-B048-85BDC9FD1C3A}</a:tableStyleId>
              </a:tblPr>
              <a:tblGrid>
                <a:gridCol w="1060482"/>
                <a:gridCol w="942650"/>
                <a:gridCol w="942650"/>
                <a:gridCol w="942650"/>
              </a:tblGrid>
              <a:tr h="370840">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Example</a:t>
                      </a:r>
                      <a:r>
                        <a:rPr lang="en-IN" sz="1000" baseline="0" dirty="0" smtClean="0"/>
                        <a:t> # 3: </a:t>
                      </a:r>
                    </a:p>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In a group of 80 college students, how many own a car? </a:t>
                      </a:r>
                    </a:p>
                    <a:p>
                      <a:pPr marL="228600" marR="0" indent="-228600" algn="l" defTabSz="914400" rtl="0" eaLnBrk="1" fontAlgn="auto" latinLnBrk="0" hangingPunct="1">
                        <a:lnSpc>
                          <a:spcPct val="100000"/>
                        </a:lnSpc>
                        <a:spcBef>
                          <a:spcPts val="0"/>
                        </a:spcBef>
                        <a:spcAft>
                          <a:spcPts val="0"/>
                        </a:spcAft>
                        <a:buClrTx/>
                        <a:buSzTx/>
                        <a:buFontTx/>
                        <a:buAutoNum type="arabicParenBoth"/>
                        <a:tabLst/>
                        <a:defRPr/>
                      </a:pPr>
                      <a:r>
                        <a:rPr lang="en-IN" sz="1000" dirty="0" smtClean="0"/>
                        <a:t>Of the students who do not own a car, 14 are male</a:t>
                      </a:r>
                    </a:p>
                    <a:p>
                      <a:pPr marL="228600" marR="0" indent="-228600" algn="l" defTabSz="914400" rtl="0" eaLnBrk="1" fontAlgn="auto" latinLnBrk="0" hangingPunct="1">
                        <a:lnSpc>
                          <a:spcPct val="100000"/>
                        </a:lnSpc>
                        <a:spcBef>
                          <a:spcPts val="0"/>
                        </a:spcBef>
                        <a:spcAft>
                          <a:spcPts val="0"/>
                        </a:spcAft>
                        <a:buClrTx/>
                        <a:buSzTx/>
                        <a:buFontTx/>
                        <a:buAutoNum type="arabicParenBoth"/>
                        <a:tabLst/>
                        <a:defRPr/>
                      </a:pPr>
                      <a:r>
                        <a:rPr lang="en-IN" sz="1000" dirty="0" smtClean="0"/>
                        <a:t>Of the students who own a car, 42% are female</a:t>
                      </a:r>
                      <a:endParaRPr lang="en-IN" sz="1000" i="0" dirty="0" smtClean="0"/>
                    </a:p>
                  </a:txBody>
                  <a:tcPr/>
                </a:tc>
                <a:tc hMerge="1">
                  <a:txBody>
                    <a:bodyPr/>
                    <a:lstStyle/>
                    <a:p>
                      <a:endParaRPr lang="en-IN" sz="1000" dirty="0"/>
                    </a:p>
                  </a:txBody>
                  <a:tcPr/>
                </a:tc>
                <a:tc hMerge="1">
                  <a:txBody>
                    <a:bodyPr/>
                    <a:lstStyle/>
                    <a:p>
                      <a:endParaRPr lang="en-IN" sz="1000" dirty="0"/>
                    </a:p>
                  </a:txBody>
                  <a:tcPr/>
                </a:tc>
                <a:tc hMerge="1">
                  <a:txBody>
                    <a:bodyPr/>
                    <a:lstStyle/>
                    <a:p>
                      <a:endParaRPr lang="en-IN" sz="1000" dirty="0"/>
                    </a:p>
                  </a:txBody>
                  <a:tcPr/>
                </a:tc>
              </a:tr>
              <a:tr h="370840">
                <a:tc>
                  <a:txBody>
                    <a:bodyPr/>
                    <a:lstStyle/>
                    <a:p>
                      <a:endParaRPr lang="en-IN" sz="1000" dirty="0"/>
                    </a:p>
                  </a:txBody>
                  <a:tcPr>
                    <a:solidFill>
                      <a:schemeClr val="bg1">
                        <a:lumMod val="85000"/>
                      </a:schemeClr>
                    </a:solidFill>
                  </a:tcPr>
                </a:tc>
                <a:tc>
                  <a:txBody>
                    <a:bodyPr/>
                    <a:lstStyle/>
                    <a:p>
                      <a:r>
                        <a:rPr lang="en-IN" sz="1000" dirty="0" smtClean="0"/>
                        <a:t>Male</a:t>
                      </a:r>
                      <a:endParaRPr lang="en-IN" sz="1000" dirty="0"/>
                    </a:p>
                  </a:txBody>
                  <a:tcPr>
                    <a:solidFill>
                      <a:schemeClr val="bg1">
                        <a:lumMod val="85000"/>
                      </a:schemeClr>
                    </a:solidFill>
                  </a:tcPr>
                </a:tc>
                <a:tc>
                  <a:txBody>
                    <a:bodyPr/>
                    <a:lstStyle/>
                    <a:p>
                      <a:r>
                        <a:rPr lang="en-IN" sz="1000" dirty="0" smtClean="0"/>
                        <a:t>Female</a:t>
                      </a:r>
                      <a:endParaRPr lang="en-IN" sz="1000" dirty="0"/>
                    </a:p>
                  </a:txBody>
                  <a:tcPr>
                    <a:solidFill>
                      <a:schemeClr val="bg1">
                        <a:lumMod val="85000"/>
                      </a:schemeClr>
                    </a:solidFill>
                  </a:tcPr>
                </a:tc>
                <a:tc>
                  <a:txBody>
                    <a:bodyPr/>
                    <a:lstStyle/>
                    <a:p>
                      <a:r>
                        <a:rPr lang="en-US" sz="1000" dirty="0" smtClean="0"/>
                        <a:t>TOTAL</a:t>
                      </a:r>
                      <a:endParaRPr lang="en-IN" sz="1000" dirty="0"/>
                    </a:p>
                  </a:txBody>
                  <a:tcPr>
                    <a:solidFill>
                      <a:schemeClr val="bg1">
                        <a:lumMod val="85000"/>
                      </a:schemeClr>
                    </a:solidFill>
                  </a:tcPr>
                </a:tc>
              </a:tr>
              <a:tr h="370840">
                <a:tc>
                  <a:txBody>
                    <a:bodyPr/>
                    <a:lstStyle/>
                    <a:p>
                      <a:r>
                        <a:rPr lang="en-IN" sz="1000" dirty="0" smtClean="0"/>
                        <a:t>Own a car</a:t>
                      </a:r>
                      <a:endParaRPr lang="en-IN" sz="1000" dirty="0"/>
                    </a:p>
                  </a:txBody>
                  <a:tcPr>
                    <a:solidFill>
                      <a:schemeClr val="bg1">
                        <a:lumMod val="85000"/>
                      </a:schemeClr>
                    </a:solidFill>
                  </a:tcPr>
                </a:tc>
                <a:tc>
                  <a:txBody>
                    <a:bodyPr/>
                    <a:lstStyle/>
                    <a:p>
                      <a:endParaRPr lang="en-IN" sz="1000" dirty="0">
                        <a:solidFill>
                          <a:schemeClr val="tx1"/>
                        </a:solidFill>
                      </a:endParaRPr>
                    </a:p>
                  </a:txBody>
                  <a:tcPr>
                    <a:solidFill>
                      <a:schemeClr val="accent1">
                        <a:lumMod val="20000"/>
                        <a:lumOff val="80000"/>
                      </a:schemeClr>
                    </a:solidFill>
                  </a:tcPr>
                </a:tc>
                <a:tc>
                  <a:txBody>
                    <a:bodyPr/>
                    <a:lstStyle/>
                    <a:p>
                      <a:r>
                        <a:rPr lang="en-IN" sz="1000" dirty="0" smtClean="0"/>
                        <a:t>0.42x</a:t>
                      </a:r>
                      <a:endParaRPr lang="en-IN" sz="1000" dirty="0"/>
                    </a:p>
                  </a:txBody>
                  <a:tcPr>
                    <a:solidFill>
                      <a:schemeClr val="accent1">
                        <a:lumMod val="20000"/>
                        <a:lumOff val="80000"/>
                      </a:schemeClr>
                    </a:solidFill>
                  </a:tcPr>
                </a:tc>
                <a:tc>
                  <a:txBody>
                    <a:bodyPr/>
                    <a:lstStyle/>
                    <a:p>
                      <a:r>
                        <a:rPr lang="en-IN" sz="1000" dirty="0" smtClean="0">
                          <a:solidFill>
                            <a:schemeClr val="tx2">
                              <a:lumMod val="75000"/>
                            </a:schemeClr>
                          </a:solidFill>
                        </a:rPr>
                        <a:t>x</a:t>
                      </a:r>
                      <a:endParaRPr lang="en-IN" sz="1000" dirty="0">
                        <a:solidFill>
                          <a:schemeClr val="tx2">
                            <a:lumMod val="75000"/>
                          </a:schemeClr>
                        </a:solidFill>
                      </a:endParaRPr>
                    </a:p>
                  </a:txBody>
                  <a:tcPr>
                    <a:solidFill>
                      <a:schemeClr val="accent1">
                        <a:lumMod val="20000"/>
                        <a:lumOff val="80000"/>
                      </a:schemeClr>
                    </a:solidFill>
                  </a:tcPr>
                </a:tc>
              </a:tr>
              <a:tr h="370840">
                <a:tc>
                  <a:txBody>
                    <a:bodyPr/>
                    <a:lstStyle/>
                    <a:p>
                      <a:r>
                        <a:rPr lang="en-IN" sz="1000" dirty="0" smtClean="0"/>
                        <a:t>Do not own a car</a:t>
                      </a:r>
                      <a:endParaRPr lang="en-IN" sz="1000" dirty="0"/>
                    </a:p>
                  </a:txBody>
                  <a:tcPr>
                    <a:solidFill>
                      <a:schemeClr val="bg1">
                        <a:lumMod val="85000"/>
                      </a:schemeClr>
                    </a:solidFill>
                  </a:tcPr>
                </a:tc>
                <a:tc>
                  <a:txBody>
                    <a:bodyPr/>
                    <a:lstStyle/>
                    <a:p>
                      <a:r>
                        <a:rPr lang="en-IN" sz="1000" dirty="0" smtClean="0">
                          <a:solidFill>
                            <a:schemeClr val="tx2">
                              <a:lumMod val="75000"/>
                            </a:schemeClr>
                          </a:solidFill>
                        </a:rPr>
                        <a:t>14</a:t>
                      </a:r>
                      <a:endParaRPr lang="en-IN" sz="1000" dirty="0">
                        <a:solidFill>
                          <a:schemeClr val="tx2">
                            <a:lumMod val="75000"/>
                          </a:schemeClr>
                        </a:solidFill>
                      </a:endParaRPr>
                    </a:p>
                  </a:txBody>
                  <a:tcPr>
                    <a:solidFill>
                      <a:schemeClr val="accent1">
                        <a:lumMod val="20000"/>
                        <a:lumOff val="80000"/>
                      </a:schemeClr>
                    </a:solidFill>
                  </a:tcPr>
                </a:tc>
                <a:tc>
                  <a:txBody>
                    <a:bodyPr/>
                    <a:lstStyle/>
                    <a:p>
                      <a:endParaRPr lang="en-IN" sz="1000" dirty="0">
                        <a:solidFill>
                          <a:srgbClr val="FF0000"/>
                        </a:solidFill>
                      </a:endParaRPr>
                    </a:p>
                  </a:txBody>
                  <a:tcPr>
                    <a:solidFill>
                      <a:schemeClr val="accent1">
                        <a:lumMod val="20000"/>
                        <a:lumOff val="80000"/>
                      </a:schemeClr>
                    </a:solidFill>
                  </a:tcPr>
                </a:tc>
                <a:tc>
                  <a:txBody>
                    <a:bodyPr/>
                    <a:lstStyle/>
                    <a:p>
                      <a:endParaRPr lang="en-IN" sz="1000" dirty="0"/>
                    </a:p>
                  </a:txBody>
                  <a:tcPr>
                    <a:solidFill>
                      <a:schemeClr val="accent1">
                        <a:lumMod val="20000"/>
                        <a:lumOff val="80000"/>
                      </a:schemeClr>
                    </a:solidFill>
                  </a:tcPr>
                </a:tc>
              </a:tr>
              <a:tr h="346680">
                <a:tc>
                  <a:txBody>
                    <a:bodyPr/>
                    <a:lstStyle/>
                    <a:p>
                      <a:r>
                        <a:rPr lang="en-US" sz="1000" dirty="0" smtClean="0"/>
                        <a:t>TOTAL</a:t>
                      </a:r>
                      <a:endParaRPr lang="en-IN" sz="1000" dirty="0"/>
                    </a:p>
                  </a:txBody>
                  <a:tcPr>
                    <a:solidFill>
                      <a:schemeClr val="bg1">
                        <a:lumMod val="85000"/>
                      </a:schemeClr>
                    </a:solidFill>
                  </a:tcPr>
                </a:tc>
                <a:tc>
                  <a:txBody>
                    <a:bodyPr/>
                    <a:lstStyle/>
                    <a:p>
                      <a:endParaRPr lang="en-IN" sz="1000" dirty="0">
                        <a:solidFill>
                          <a:srgbClr val="00B050"/>
                        </a:solidFill>
                      </a:endParaRPr>
                    </a:p>
                  </a:txBody>
                  <a:tcPr>
                    <a:solidFill>
                      <a:schemeClr val="accent1">
                        <a:lumMod val="20000"/>
                        <a:lumOff val="80000"/>
                      </a:schemeClr>
                    </a:solidFill>
                  </a:tcPr>
                </a:tc>
                <a:tc>
                  <a:txBody>
                    <a:bodyPr/>
                    <a:lstStyle/>
                    <a:p>
                      <a:endParaRPr lang="en-IN" sz="1000" dirty="0">
                        <a:solidFill>
                          <a:srgbClr val="00B050"/>
                        </a:solidFill>
                      </a:endParaRPr>
                    </a:p>
                  </a:txBody>
                  <a:tcPr>
                    <a:solidFill>
                      <a:schemeClr val="accent1">
                        <a:lumMod val="20000"/>
                        <a:lumOff val="80000"/>
                      </a:schemeClr>
                    </a:solidFill>
                  </a:tcPr>
                </a:tc>
                <a:tc>
                  <a:txBody>
                    <a:bodyPr/>
                    <a:lstStyle/>
                    <a:p>
                      <a:r>
                        <a:rPr lang="en-IN" sz="1000" dirty="0" smtClean="0"/>
                        <a:t>80</a:t>
                      </a:r>
                      <a:endParaRPr lang="en-IN" sz="1000" dirty="0"/>
                    </a:p>
                  </a:txBody>
                  <a:tcPr>
                    <a:solidFill>
                      <a:schemeClr val="accent1">
                        <a:lumMod val="20000"/>
                        <a:lumOff val="80000"/>
                      </a:schemeClr>
                    </a:solidFill>
                  </a:tcPr>
                </a:tc>
              </a:tr>
              <a:tr h="554320">
                <a:tc gridSpan="4">
                  <a:txBody>
                    <a:bodyPr/>
                    <a:lstStyle/>
                    <a:p>
                      <a:r>
                        <a:rPr lang="en-IN" sz="1000" dirty="0" smtClean="0"/>
                        <a:t>Of the students who own a car, 42% are female --&gt; let # of students who own a car be x.</a:t>
                      </a:r>
                      <a:r>
                        <a:rPr lang="en-IN" sz="1000" baseline="0" dirty="0" smtClean="0"/>
                        <a:t> Therefore 0.42</a:t>
                      </a:r>
                      <a:r>
                        <a:rPr lang="en-IN" sz="1000" dirty="0" smtClean="0"/>
                        <a:t>x  = # of females who own a car. But 0.42x</a:t>
                      </a:r>
                      <a:r>
                        <a:rPr lang="en-IN" sz="1000" baseline="0" dirty="0" smtClean="0"/>
                        <a:t> </a:t>
                      </a:r>
                      <a:r>
                        <a:rPr lang="en-IN" sz="1000" dirty="0" smtClean="0"/>
                        <a:t>must be an integer, as it represent # of females. Therefore, 21x/50  must be an integer,</a:t>
                      </a:r>
                      <a:r>
                        <a:rPr lang="en-IN" sz="1000" baseline="0" dirty="0" smtClean="0"/>
                        <a:t> which is only possible if x </a:t>
                      </a:r>
                      <a:r>
                        <a:rPr lang="en-IN" sz="1000" dirty="0" smtClean="0"/>
                        <a:t>is a multiple of 50.</a:t>
                      </a:r>
                      <a:r>
                        <a:rPr lang="en-IN" sz="1000" baseline="0" dirty="0" smtClean="0"/>
                        <a:t> Since the total  </a:t>
                      </a:r>
                      <a:r>
                        <a:rPr lang="en-IN" sz="1000" dirty="0" smtClean="0"/>
                        <a:t># of students who own car must also be less than (or equal to) 80. x</a:t>
                      </a:r>
                      <a:r>
                        <a:rPr lang="en-IN" sz="1000" baseline="0" dirty="0" smtClean="0"/>
                        <a:t> = 50</a:t>
                      </a:r>
                    </a:p>
                  </a:txBody>
                  <a:tcPr>
                    <a:solidFill>
                      <a:schemeClr val="bg1">
                        <a:lumMod val="85000"/>
                      </a:schemeClr>
                    </a:solidFill>
                  </a:tcPr>
                </a:tc>
                <a:tc hMerge="1">
                  <a:txBody>
                    <a:bodyPr/>
                    <a:lstStyle/>
                    <a:p>
                      <a:endParaRPr lang="en-IN" sz="1000" dirty="0">
                        <a:solidFill>
                          <a:srgbClr val="00B050"/>
                        </a:solidFill>
                      </a:endParaRPr>
                    </a:p>
                  </a:txBody>
                  <a:tcPr>
                    <a:solidFill>
                      <a:schemeClr val="accent1">
                        <a:lumMod val="20000"/>
                        <a:lumOff val="80000"/>
                      </a:schemeClr>
                    </a:solidFill>
                  </a:tcPr>
                </a:tc>
                <a:tc hMerge="1">
                  <a:txBody>
                    <a:bodyPr/>
                    <a:lstStyle/>
                    <a:p>
                      <a:endParaRPr lang="en-IN" sz="1000" dirty="0">
                        <a:solidFill>
                          <a:srgbClr val="00B050"/>
                        </a:solidFill>
                      </a:endParaRPr>
                    </a:p>
                  </a:txBody>
                  <a:tcPr>
                    <a:solidFill>
                      <a:schemeClr val="accent1">
                        <a:lumMod val="20000"/>
                        <a:lumOff val="80000"/>
                      </a:schemeClr>
                    </a:solidFill>
                  </a:tcPr>
                </a:tc>
                <a:tc hMerge="1">
                  <a:txBody>
                    <a:bodyPr/>
                    <a:lstStyle/>
                    <a:p>
                      <a:endParaRPr lang="en-IN" sz="1000" dirty="0"/>
                    </a:p>
                  </a:txBody>
                  <a:tcPr>
                    <a:solidFill>
                      <a:schemeClr val="accent1">
                        <a:lumMod val="20000"/>
                        <a:lumOff val="80000"/>
                      </a:schemeClr>
                    </a:solidFill>
                  </a:tcPr>
                </a:tc>
              </a:tr>
            </a:tbl>
          </a:graphicData>
        </a:graphic>
      </p:graphicFrame>
    </p:spTree>
    <p:extLst>
      <p:ext uri="{BB962C8B-B14F-4D97-AF65-F5344CB8AC3E}">
        <p14:creationId xmlns:p14="http://schemas.microsoft.com/office/powerpoint/2010/main" val="22306141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OVERLAPPING SETS </a:t>
            </a:r>
            <a:endParaRPr lang="en-IN" dirty="0"/>
          </a:p>
        </p:txBody>
      </p:sp>
      <p:sp>
        <p:nvSpPr>
          <p:cNvPr id="5" name="Text Box 2"/>
          <p:cNvSpPr txBox="1">
            <a:spLocks noChangeArrowheads="1"/>
          </p:cNvSpPr>
          <p:nvPr/>
        </p:nvSpPr>
        <p:spPr bwMode="auto">
          <a:xfrm>
            <a:off x="179512" y="620688"/>
            <a:ext cx="5904656" cy="2808312"/>
          </a:xfrm>
          <a:prstGeom prst="rect">
            <a:avLst/>
          </a:prstGeom>
          <a:solidFill>
            <a:schemeClr val="bg2"/>
          </a:solidFill>
          <a:ln w="9525">
            <a:solidFill>
              <a:schemeClr val="bg1"/>
            </a:solidFill>
            <a:miter lim="800000"/>
            <a:headEnd/>
            <a:tailEnd/>
          </a:ln>
        </p:spPr>
        <p:txBody>
          <a:bodyPr rot="0" vert="horz" wrap="square" lIns="91440" tIns="45720" rIns="91440" bIns="45720" anchor="t" anchorCtr="0">
            <a:noAutofit/>
          </a:bodyPr>
          <a:lstStyle/>
          <a:p>
            <a:pPr>
              <a:lnSpc>
                <a:spcPct val="115000"/>
              </a:lnSpc>
            </a:pPr>
            <a:r>
              <a:rPr lang="en-US" sz="1000" b="1" dirty="0">
                <a:solidFill>
                  <a:srgbClr val="548DD4"/>
                </a:solidFill>
                <a:latin typeface="Times New Roman"/>
                <a:ea typeface="Calibri"/>
                <a:cs typeface="Times New Roman"/>
              </a:rPr>
              <a:t>Formula:</a:t>
            </a:r>
            <a:r>
              <a:rPr lang="en-US" sz="1000" dirty="0">
                <a:solidFill>
                  <a:prstClr val="black"/>
                </a:solidFill>
                <a:latin typeface="Times New Roman"/>
                <a:ea typeface="Calibri"/>
                <a:cs typeface="Times New Roman"/>
              </a:rPr>
              <a:t> Total – Neither = A + B + C – (a+b+c+2x) </a:t>
            </a:r>
            <a:endParaRPr lang="en-IN" sz="1100" dirty="0">
              <a:solidFill>
                <a:prstClr val="black"/>
              </a:solidFill>
              <a:ea typeface="Calibri"/>
              <a:cs typeface="Times New Roman"/>
            </a:endParaRPr>
          </a:p>
          <a:p>
            <a:pPr>
              <a:lnSpc>
                <a:spcPct val="115000"/>
              </a:lnSpc>
            </a:pPr>
            <a:r>
              <a:rPr lang="en-US" sz="1000" b="1" dirty="0">
                <a:solidFill>
                  <a:srgbClr val="548DD4"/>
                </a:solidFill>
                <a:latin typeface="Times New Roman"/>
                <a:ea typeface="Calibri"/>
                <a:cs typeface="Times New Roman"/>
              </a:rPr>
              <a:t> </a:t>
            </a:r>
            <a:endParaRPr lang="en-IN" sz="1100" dirty="0">
              <a:solidFill>
                <a:prstClr val="black"/>
              </a:solidFill>
              <a:ea typeface="Calibri"/>
              <a:cs typeface="Times New Roman"/>
            </a:endParaRPr>
          </a:p>
          <a:p>
            <a:pPr>
              <a:lnSpc>
                <a:spcPct val="115000"/>
              </a:lnSpc>
            </a:pPr>
            <a:r>
              <a:rPr lang="en-US" sz="1000" b="1" dirty="0">
                <a:solidFill>
                  <a:srgbClr val="548DD4"/>
                </a:solidFill>
                <a:latin typeface="Times New Roman"/>
                <a:ea typeface="Calibri"/>
                <a:cs typeface="Times New Roman"/>
              </a:rPr>
              <a:t>Formula for elements who are AT LEAST one of the three groups:</a:t>
            </a:r>
            <a:r>
              <a:rPr lang="en-US" sz="1000" dirty="0">
                <a:solidFill>
                  <a:srgbClr val="548DD4"/>
                </a:solidFill>
                <a:latin typeface="Times New Roman"/>
                <a:ea typeface="Calibri"/>
                <a:cs typeface="Times New Roman"/>
              </a:rPr>
              <a:t> </a:t>
            </a:r>
            <a:r>
              <a:rPr lang="en-US" sz="1000" dirty="0">
                <a:solidFill>
                  <a:prstClr val="black"/>
                </a:solidFill>
                <a:latin typeface="Times New Roman"/>
                <a:ea typeface="Calibri"/>
                <a:cs typeface="Times New Roman"/>
              </a:rPr>
              <a:t>A + B + C – (a + b + c + 2x) </a:t>
            </a:r>
            <a:endParaRPr lang="en-US" sz="1000" dirty="0" smtClean="0">
              <a:solidFill>
                <a:prstClr val="black"/>
              </a:solidFill>
              <a:latin typeface="Times New Roman"/>
              <a:ea typeface="Calibri"/>
              <a:cs typeface="Times New Roman"/>
            </a:endParaRPr>
          </a:p>
          <a:p>
            <a:pPr>
              <a:lnSpc>
                <a:spcPct val="115000"/>
              </a:lnSpc>
            </a:pPr>
            <a:r>
              <a:rPr lang="en-US" sz="1000" dirty="0" smtClean="0">
                <a:solidFill>
                  <a:prstClr val="black"/>
                </a:solidFill>
                <a:latin typeface="Times New Roman"/>
                <a:ea typeface="Calibri"/>
                <a:cs typeface="Times New Roman"/>
              </a:rPr>
              <a:t>It is important to note that “a” represents elements that belong ONLY to A and C (not B) </a:t>
            </a:r>
            <a:endParaRPr lang="en-IN" sz="1100" dirty="0">
              <a:solidFill>
                <a:prstClr val="black"/>
              </a:solidFill>
              <a:ea typeface="Calibri"/>
              <a:cs typeface="Times New Roman"/>
            </a:endParaRPr>
          </a:p>
          <a:p>
            <a:pPr>
              <a:lnSpc>
                <a:spcPct val="115000"/>
              </a:lnSpc>
            </a:pPr>
            <a:r>
              <a:rPr lang="en-US" sz="1000" b="1" dirty="0">
                <a:solidFill>
                  <a:srgbClr val="548DD4"/>
                </a:solidFill>
                <a:latin typeface="Times New Roman"/>
                <a:ea typeface="Calibri"/>
                <a:cs typeface="Times New Roman"/>
              </a:rPr>
              <a:t> </a:t>
            </a:r>
            <a:endParaRPr lang="en-IN" sz="1100" dirty="0">
              <a:solidFill>
                <a:prstClr val="black"/>
              </a:solidFill>
              <a:ea typeface="Calibri"/>
              <a:cs typeface="Times New Roman"/>
            </a:endParaRPr>
          </a:p>
          <a:p>
            <a:pPr>
              <a:lnSpc>
                <a:spcPct val="115000"/>
              </a:lnSpc>
            </a:pPr>
            <a:r>
              <a:rPr lang="en-US" sz="1000" b="1" dirty="0" smtClean="0">
                <a:solidFill>
                  <a:srgbClr val="548DD4"/>
                </a:solidFill>
                <a:latin typeface="Times New Roman"/>
                <a:ea typeface="Calibri"/>
                <a:cs typeface="Times New Roman"/>
              </a:rPr>
              <a:t>Total = A + B + C – (a+ x + b + x + c + x) + x </a:t>
            </a:r>
          </a:p>
          <a:p>
            <a:pPr>
              <a:lnSpc>
                <a:spcPct val="115000"/>
              </a:lnSpc>
            </a:pPr>
            <a:endParaRPr lang="en-US" sz="1000" b="1" dirty="0">
              <a:solidFill>
                <a:srgbClr val="548DD4"/>
              </a:solidFill>
              <a:latin typeface="Times New Roman"/>
              <a:ea typeface="Calibri"/>
              <a:cs typeface="Times New Roman"/>
            </a:endParaRPr>
          </a:p>
          <a:p>
            <a:pPr>
              <a:lnSpc>
                <a:spcPct val="115000"/>
              </a:lnSpc>
            </a:pPr>
            <a:r>
              <a:rPr lang="en-US" sz="1000" b="1" dirty="0" smtClean="0">
                <a:solidFill>
                  <a:srgbClr val="548DD4"/>
                </a:solidFill>
                <a:latin typeface="Times New Roman"/>
                <a:ea typeface="Calibri"/>
                <a:cs typeface="Times New Roman"/>
              </a:rPr>
              <a:t>Formula </a:t>
            </a:r>
            <a:r>
              <a:rPr lang="en-US" sz="1000" b="1" dirty="0">
                <a:solidFill>
                  <a:srgbClr val="548DD4"/>
                </a:solidFill>
                <a:latin typeface="Times New Roman"/>
                <a:ea typeface="Calibri"/>
                <a:cs typeface="Times New Roman"/>
              </a:rPr>
              <a:t>for elements in any two of the groups:</a:t>
            </a:r>
            <a:r>
              <a:rPr lang="en-US" sz="1000" dirty="0">
                <a:solidFill>
                  <a:prstClr val="black"/>
                </a:solidFill>
                <a:latin typeface="Times New Roman"/>
                <a:ea typeface="Calibri"/>
                <a:cs typeface="Times New Roman"/>
              </a:rPr>
              <a:t> a+ b + </a:t>
            </a:r>
            <a:r>
              <a:rPr lang="en-US" sz="1000" dirty="0" smtClean="0">
                <a:solidFill>
                  <a:prstClr val="black"/>
                </a:solidFill>
                <a:latin typeface="Times New Roman"/>
                <a:ea typeface="Calibri"/>
                <a:cs typeface="Times New Roman"/>
              </a:rPr>
              <a:t>c</a:t>
            </a:r>
          </a:p>
          <a:p>
            <a:pPr>
              <a:lnSpc>
                <a:spcPct val="115000"/>
              </a:lnSpc>
            </a:pPr>
            <a:endParaRPr lang="en-US" sz="1000" dirty="0">
              <a:solidFill>
                <a:prstClr val="black"/>
              </a:solidFill>
              <a:latin typeface="Times New Roman"/>
              <a:ea typeface="Calibri"/>
              <a:cs typeface="Times New Roman"/>
            </a:endParaRPr>
          </a:p>
          <a:p>
            <a:pPr>
              <a:lnSpc>
                <a:spcPct val="115000"/>
              </a:lnSpc>
            </a:pPr>
            <a:r>
              <a:rPr lang="en-US" sz="1000" dirty="0" smtClean="0">
                <a:solidFill>
                  <a:prstClr val="black"/>
                </a:solidFill>
                <a:latin typeface="Times New Roman"/>
                <a:ea typeface="Calibri"/>
                <a:cs typeface="Times New Roman"/>
              </a:rPr>
              <a:t>Note: Work from the inside out </a:t>
            </a:r>
            <a:endParaRPr lang="en-US" sz="1000" dirty="0" smtClean="0">
              <a:solidFill>
                <a:prstClr val="black"/>
              </a:solidFill>
              <a:latin typeface="Times New Roman"/>
              <a:ea typeface="Calibri"/>
              <a:cs typeface="Times New Roman"/>
            </a:endParaRPr>
          </a:p>
          <a:p>
            <a:pPr>
              <a:lnSpc>
                <a:spcPct val="115000"/>
              </a:lnSpc>
            </a:pPr>
            <a:endParaRPr lang="en-US" sz="1000" dirty="0">
              <a:solidFill>
                <a:prstClr val="black"/>
              </a:solidFill>
              <a:latin typeface="Times New Roman"/>
              <a:ea typeface="Calibri"/>
              <a:cs typeface="Times New Roman"/>
            </a:endParaRPr>
          </a:p>
          <a:p>
            <a:pPr>
              <a:lnSpc>
                <a:spcPct val="115000"/>
              </a:lnSpc>
            </a:pPr>
            <a:r>
              <a:rPr lang="en-US" sz="1000" dirty="0" smtClean="0">
                <a:solidFill>
                  <a:prstClr val="black"/>
                </a:solidFill>
                <a:latin typeface="Times New Roman"/>
                <a:ea typeface="Calibri"/>
                <a:cs typeface="Times New Roman"/>
              </a:rPr>
              <a:t>Only A = A – a – b – x </a:t>
            </a:r>
          </a:p>
          <a:p>
            <a:pPr>
              <a:lnSpc>
                <a:spcPct val="115000"/>
              </a:lnSpc>
            </a:pPr>
            <a:r>
              <a:rPr lang="en-US" sz="1000" dirty="0" smtClean="0">
                <a:solidFill>
                  <a:prstClr val="black"/>
                </a:solidFill>
                <a:latin typeface="Times New Roman"/>
                <a:ea typeface="Calibri"/>
                <a:cs typeface="Times New Roman"/>
              </a:rPr>
              <a:t>Only B = B – b – c – x </a:t>
            </a:r>
          </a:p>
          <a:p>
            <a:pPr>
              <a:lnSpc>
                <a:spcPct val="115000"/>
              </a:lnSpc>
            </a:pPr>
            <a:r>
              <a:rPr lang="en-US" sz="1000" dirty="0" smtClean="0">
                <a:solidFill>
                  <a:prstClr val="black"/>
                </a:solidFill>
                <a:latin typeface="Times New Roman"/>
                <a:ea typeface="Calibri"/>
                <a:cs typeface="Times New Roman"/>
              </a:rPr>
              <a:t>Only C = C – a – c – x </a:t>
            </a:r>
          </a:p>
          <a:p>
            <a:pPr>
              <a:lnSpc>
                <a:spcPct val="115000"/>
              </a:lnSpc>
            </a:pPr>
            <a:endParaRPr lang="en-US" sz="1000" dirty="0" smtClean="0">
              <a:solidFill>
                <a:prstClr val="black"/>
              </a:solidFill>
              <a:latin typeface="Times New Roman"/>
              <a:ea typeface="Calibri"/>
              <a:cs typeface="Times New Roman"/>
            </a:endParaRPr>
          </a:p>
        </p:txBody>
      </p:sp>
      <p:graphicFrame>
        <p:nvGraphicFramePr>
          <p:cNvPr id="3" name="Table 2"/>
          <p:cNvGraphicFramePr>
            <a:graphicFrameLocks noGrp="1"/>
          </p:cNvGraphicFramePr>
          <p:nvPr>
            <p:extLst>
              <p:ext uri="{D42A27DB-BD31-4B8C-83A1-F6EECF244321}">
                <p14:modId xmlns:p14="http://schemas.microsoft.com/office/powerpoint/2010/main" val="3340317816"/>
              </p:ext>
            </p:extLst>
          </p:nvPr>
        </p:nvGraphicFramePr>
        <p:xfrm>
          <a:off x="198625" y="3517472"/>
          <a:ext cx="8693854" cy="3295904"/>
        </p:xfrm>
        <a:graphic>
          <a:graphicData uri="http://schemas.openxmlformats.org/drawingml/2006/table">
            <a:tbl>
              <a:tblPr firstRow="1" bandRow="1">
                <a:tableStyleId>{5C22544A-7EE6-4342-B048-85BDC9FD1C3A}</a:tableStyleId>
              </a:tblPr>
              <a:tblGrid>
                <a:gridCol w="4346927"/>
                <a:gridCol w="4346927"/>
              </a:tblGrid>
              <a:tr h="370840">
                <a:tc>
                  <a:txBody>
                    <a:bodyPr/>
                    <a:lstStyle/>
                    <a:p>
                      <a:r>
                        <a:rPr lang="en-US" sz="1100" dirty="0" smtClean="0"/>
                        <a:t>Problem</a:t>
                      </a:r>
                      <a:endParaRPr lang="en-US" sz="1100" dirty="0"/>
                    </a:p>
                  </a:txBody>
                  <a:tcPr/>
                </a:tc>
                <a:tc>
                  <a:txBody>
                    <a:bodyPr/>
                    <a:lstStyle/>
                    <a:p>
                      <a:r>
                        <a:rPr lang="en-US" sz="1100" dirty="0" smtClean="0"/>
                        <a:t>Solution</a:t>
                      </a:r>
                      <a:endParaRPr lang="en-US" sz="1100"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smtClean="0">
                          <a:effectLst/>
                        </a:rPr>
                        <a:t>In a class of 100 students who play any of the three games, 35 play football, 45 play volley ball and 50 play baseball. If 10 play all three games, then how many play only two games </a:t>
                      </a:r>
                      <a:endParaRPr lang="en-IN" sz="1100" dirty="0" smtClean="0">
                        <a:effectLst/>
                        <a:latin typeface="+mn-lt"/>
                        <a:ea typeface="Calibri"/>
                        <a:cs typeface="Times New Roman"/>
                      </a:endParaRPr>
                    </a:p>
                  </a:txBody>
                  <a:tcPr/>
                </a:tc>
                <a:tc>
                  <a:txBody>
                    <a:bodyPr/>
                    <a:lstStyle/>
                    <a:p>
                      <a:pPr marL="176213" lvl="0" indent="-176213">
                        <a:lnSpc>
                          <a:spcPct val="115000"/>
                        </a:lnSpc>
                        <a:spcAft>
                          <a:spcPts val="0"/>
                        </a:spcAft>
                        <a:buFont typeface="Wingdings"/>
                        <a:buChar char=""/>
                        <a:tabLst>
                          <a:tab pos="180340" algn="l"/>
                        </a:tabLst>
                      </a:pPr>
                      <a:r>
                        <a:rPr lang="en-US" sz="1100" dirty="0" smtClean="0">
                          <a:effectLst/>
                        </a:rPr>
                        <a:t>Total – Neither = A + B + C – (a+b+c+2x)</a:t>
                      </a:r>
                      <a:endParaRPr lang="en-IN" sz="1100" dirty="0" smtClean="0">
                        <a:effectLst/>
                      </a:endParaRPr>
                    </a:p>
                    <a:p>
                      <a:pPr marL="176213" lvl="0" indent="-176213">
                        <a:lnSpc>
                          <a:spcPct val="115000"/>
                        </a:lnSpc>
                        <a:spcAft>
                          <a:spcPts val="0"/>
                        </a:spcAft>
                        <a:buFont typeface="Wingdings"/>
                        <a:buChar char=""/>
                        <a:tabLst>
                          <a:tab pos="180340" algn="l"/>
                        </a:tabLst>
                      </a:pPr>
                      <a:r>
                        <a:rPr lang="en-US" sz="1100" dirty="0" smtClean="0">
                          <a:effectLst/>
                        </a:rPr>
                        <a:t>100 – 0 = 35 + 45 + 50 – ( a + b + c) – 2(10) </a:t>
                      </a:r>
                      <a:endParaRPr lang="en-IN" sz="1100" dirty="0" smtClean="0">
                        <a:effectLst/>
                      </a:endParaRPr>
                    </a:p>
                    <a:p>
                      <a:pPr marL="176213" lvl="0" indent="-176213">
                        <a:lnSpc>
                          <a:spcPct val="115000"/>
                        </a:lnSpc>
                        <a:spcAft>
                          <a:spcPts val="0"/>
                        </a:spcAft>
                        <a:buFont typeface="Wingdings"/>
                        <a:buChar char=""/>
                        <a:tabLst>
                          <a:tab pos="180340" algn="l"/>
                        </a:tabLst>
                      </a:pPr>
                      <a:r>
                        <a:rPr lang="en-US" sz="1100" dirty="0" smtClean="0">
                          <a:effectLst/>
                        </a:rPr>
                        <a:t>100 = 110 – (a + b + c)</a:t>
                      </a:r>
                      <a:endParaRPr lang="en-IN" sz="1100" dirty="0" smtClean="0">
                        <a:effectLst/>
                      </a:endParaRPr>
                    </a:p>
                    <a:p>
                      <a:pPr marL="176213" lvl="0" indent="-176213">
                        <a:lnSpc>
                          <a:spcPct val="115000"/>
                        </a:lnSpc>
                        <a:spcAft>
                          <a:spcPts val="1000"/>
                        </a:spcAft>
                        <a:buFont typeface="Wingdings"/>
                        <a:buChar char=""/>
                        <a:tabLst>
                          <a:tab pos="180340" algn="l"/>
                        </a:tabLst>
                      </a:pPr>
                      <a:r>
                        <a:rPr lang="en-US" sz="1100" dirty="0" smtClean="0">
                          <a:effectLst/>
                        </a:rPr>
                        <a:t>Therefore, number of students who play only two games is 10</a:t>
                      </a:r>
                      <a:endParaRPr lang="en-IN" sz="1100" dirty="0" smtClean="0">
                        <a:effectLst/>
                      </a:endParaRPr>
                    </a:p>
                    <a:p>
                      <a:endParaRPr lang="en-US" sz="1100" dirty="0"/>
                    </a:p>
                  </a:txBody>
                  <a:tcPr/>
                </a:tc>
              </a:tr>
              <a:tr h="370840">
                <a:tc>
                  <a:txBody>
                    <a:bodyPr/>
                    <a:lstStyle/>
                    <a:p>
                      <a:r>
                        <a:rPr lang="en-IN" sz="1100" dirty="0" smtClean="0"/>
                        <a:t>A social club has 200 members. Everyone in the club who speaks German also speaks English. 70 members only speak Spanish. If no one speaks all 3 languages, how many speak 2 out of 3 languages?</a:t>
                      </a:r>
                      <a:br>
                        <a:rPr lang="en-IN" sz="1100" dirty="0" smtClean="0"/>
                      </a:br>
                      <a:r>
                        <a:rPr lang="en-IN" sz="1100" dirty="0" smtClean="0"/>
                        <a:t/>
                      </a:r>
                      <a:br>
                        <a:rPr lang="en-IN" sz="1100" dirty="0" smtClean="0"/>
                      </a:br>
                      <a:r>
                        <a:rPr lang="en-IN" sz="1100" dirty="0" smtClean="0"/>
                        <a:t>1) 60 only speak English</a:t>
                      </a:r>
                      <a:br>
                        <a:rPr lang="en-IN" sz="1100" dirty="0" smtClean="0"/>
                      </a:br>
                      <a:r>
                        <a:rPr lang="en-IN" sz="1100" dirty="0" smtClean="0"/>
                        <a:t/>
                      </a:r>
                      <a:br>
                        <a:rPr lang="en-IN" sz="1100" dirty="0" smtClean="0"/>
                      </a:br>
                      <a:r>
                        <a:rPr lang="en-IN" sz="1100" dirty="0" smtClean="0"/>
                        <a:t>2) 20 don't speak any of the 3 languages</a:t>
                      </a:r>
                      <a:endParaRPr lang="en-US" sz="1100" dirty="0"/>
                    </a:p>
                  </a:txBody>
                  <a:tcPr/>
                </a:tc>
                <a:tc>
                  <a:txBody>
                    <a:bodyPr/>
                    <a:lstStyle/>
                    <a:p>
                      <a:pPr marL="171450" indent="-171450">
                        <a:buFontTx/>
                        <a:buChar char="-"/>
                      </a:pPr>
                      <a:r>
                        <a:rPr lang="en-US" sz="1100" dirty="0" smtClean="0"/>
                        <a:t>Statement 1</a:t>
                      </a:r>
                      <a:r>
                        <a:rPr lang="en-US" sz="1100" baseline="0" dirty="0" smtClean="0"/>
                        <a:t>: </a:t>
                      </a:r>
                      <a:r>
                        <a:rPr lang="en-US" sz="1100" dirty="0" smtClean="0"/>
                        <a:t>From</a:t>
                      </a:r>
                      <a:r>
                        <a:rPr lang="en-US" sz="1100" baseline="0" dirty="0" smtClean="0"/>
                        <a:t> the prompt, we know that there are no members who speak only German, and there are no members who speak all 3 languages. Therefore, the number of members who speak 2 out the 3 languages will be: 200 – members who speak none of the languages = only English + only Spanish – 2 of 3 languages. However, we don’t have any information about the number of members who don’t speak any language. Hence, INSUFFICIENT </a:t>
                      </a:r>
                    </a:p>
                    <a:p>
                      <a:pPr marL="171450" indent="-171450">
                        <a:buFontTx/>
                        <a:buChar char="-"/>
                      </a:pPr>
                      <a:r>
                        <a:rPr lang="en-US" sz="1100" baseline="0" dirty="0" smtClean="0"/>
                        <a:t>Statement 2: INSUFFICIENT because we do not know the members who speak only English </a:t>
                      </a:r>
                    </a:p>
                    <a:p>
                      <a:pPr marL="171450" indent="-171450">
                        <a:buFontTx/>
                        <a:buChar char="-"/>
                      </a:pPr>
                      <a:r>
                        <a:rPr lang="en-US" sz="1100" baseline="0" dirty="0" smtClean="0"/>
                        <a:t>Statement 1 and 2 TOGETHER are SUFFICIENT </a:t>
                      </a:r>
                    </a:p>
                  </a:txBody>
                  <a:tcPr/>
                </a:tc>
              </a:tr>
            </a:tbl>
          </a:graphicData>
        </a:graphic>
      </p:graphicFrame>
      <p:graphicFrame>
        <p:nvGraphicFramePr>
          <p:cNvPr id="4" name="Diagram 3"/>
          <p:cNvGraphicFramePr/>
          <p:nvPr>
            <p:extLst>
              <p:ext uri="{D42A27DB-BD31-4B8C-83A1-F6EECF244321}">
                <p14:modId xmlns:p14="http://schemas.microsoft.com/office/powerpoint/2010/main" val="2182209344"/>
              </p:ext>
            </p:extLst>
          </p:nvPr>
        </p:nvGraphicFramePr>
        <p:xfrm>
          <a:off x="5868144" y="620688"/>
          <a:ext cx="3203848" cy="2304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flipH="1">
            <a:off x="7344308" y="1742619"/>
            <a:ext cx="252028" cy="246221"/>
          </a:xfrm>
          <a:prstGeom prst="rect">
            <a:avLst/>
          </a:prstGeom>
          <a:noFill/>
        </p:spPr>
        <p:txBody>
          <a:bodyPr wrap="square" rtlCol="0">
            <a:spAutoFit/>
          </a:bodyPr>
          <a:lstStyle/>
          <a:p>
            <a:r>
              <a:rPr lang="en-US" sz="1000" dirty="0" smtClean="0"/>
              <a:t>x</a:t>
            </a:r>
            <a:endParaRPr lang="en-US" sz="1000" dirty="0"/>
          </a:p>
        </p:txBody>
      </p:sp>
      <p:sp>
        <p:nvSpPr>
          <p:cNvPr id="7" name="TextBox 6"/>
          <p:cNvSpPr txBox="1"/>
          <p:nvPr/>
        </p:nvSpPr>
        <p:spPr>
          <a:xfrm flipH="1">
            <a:off x="7704348" y="1578564"/>
            <a:ext cx="252028" cy="246221"/>
          </a:xfrm>
          <a:prstGeom prst="rect">
            <a:avLst/>
          </a:prstGeom>
          <a:noFill/>
        </p:spPr>
        <p:txBody>
          <a:bodyPr wrap="square" rtlCol="0">
            <a:spAutoFit/>
          </a:bodyPr>
          <a:lstStyle/>
          <a:p>
            <a:r>
              <a:rPr lang="en-US" sz="1000" dirty="0" smtClean="0"/>
              <a:t>a</a:t>
            </a:r>
            <a:endParaRPr lang="en-US" sz="1000" dirty="0"/>
          </a:p>
        </p:txBody>
      </p:sp>
      <p:sp>
        <p:nvSpPr>
          <p:cNvPr id="9" name="TextBox 8"/>
          <p:cNvSpPr txBox="1"/>
          <p:nvPr/>
        </p:nvSpPr>
        <p:spPr>
          <a:xfrm flipH="1">
            <a:off x="7344308" y="2102659"/>
            <a:ext cx="252028" cy="246221"/>
          </a:xfrm>
          <a:prstGeom prst="rect">
            <a:avLst/>
          </a:prstGeom>
          <a:noFill/>
        </p:spPr>
        <p:txBody>
          <a:bodyPr wrap="square" rtlCol="0">
            <a:spAutoFit/>
          </a:bodyPr>
          <a:lstStyle/>
          <a:p>
            <a:r>
              <a:rPr lang="en-US" sz="1000" dirty="0" smtClean="0"/>
              <a:t>c</a:t>
            </a:r>
            <a:endParaRPr lang="en-US" sz="1000" dirty="0"/>
          </a:p>
        </p:txBody>
      </p:sp>
      <p:sp>
        <p:nvSpPr>
          <p:cNvPr id="10" name="TextBox 9"/>
          <p:cNvSpPr txBox="1"/>
          <p:nvPr/>
        </p:nvSpPr>
        <p:spPr>
          <a:xfrm flipH="1">
            <a:off x="7020272" y="1607826"/>
            <a:ext cx="252028" cy="246221"/>
          </a:xfrm>
          <a:prstGeom prst="rect">
            <a:avLst/>
          </a:prstGeom>
          <a:noFill/>
        </p:spPr>
        <p:txBody>
          <a:bodyPr wrap="square" rtlCol="0">
            <a:spAutoFit/>
          </a:bodyPr>
          <a:lstStyle/>
          <a:p>
            <a:r>
              <a:rPr lang="en-US" sz="1000" dirty="0" smtClean="0"/>
              <a:t>b</a:t>
            </a:r>
            <a:endParaRPr lang="en-US" sz="1000" dirty="0"/>
          </a:p>
        </p:txBody>
      </p:sp>
    </p:spTree>
    <p:extLst>
      <p:ext uri="{BB962C8B-B14F-4D97-AF65-F5344CB8AC3E}">
        <p14:creationId xmlns:p14="http://schemas.microsoft.com/office/powerpoint/2010/main" val="30149404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OVERLAPPING SETS </a:t>
            </a:r>
            <a:endParaRPr lang="en-IN" dirty="0"/>
          </a:p>
        </p:txBody>
      </p:sp>
      <p:graphicFrame>
        <p:nvGraphicFramePr>
          <p:cNvPr id="3" name="Table 2"/>
          <p:cNvGraphicFramePr>
            <a:graphicFrameLocks noGrp="1"/>
          </p:cNvGraphicFramePr>
          <p:nvPr>
            <p:extLst>
              <p:ext uri="{D42A27DB-BD31-4B8C-83A1-F6EECF244321}">
                <p14:modId xmlns:p14="http://schemas.microsoft.com/office/powerpoint/2010/main" val="2784572988"/>
              </p:ext>
            </p:extLst>
          </p:nvPr>
        </p:nvGraphicFramePr>
        <p:xfrm>
          <a:off x="107504" y="764704"/>
          <a:ext cx="8693854" cy="4353560"/>
        </p:xfrm>
        <a:graphic>
          <a:graphicData uri="http://schemas.openxmlformats.org/drawingml/2006/table">
            <a:tbl>
              <a:tblPr firstRow="1" bandRow="1">
                <a:tableStyleId>{5C22544A-7EE6-4342-B048-85BDC9FD1C3A}</a:tableStyleId>
              </a:tblPr>
              <a:tblGrid>
                <a:gridCol w="4346927"/>
                <a:gridCol w="4346927"/>
              </a:tblGrid>
              <a:tr h="370840">
                <a:tc>
                  <a:txBody>
                    <a:bodyPr/>
                    <a:lstStyle/>
                    <a:p>
                      <a:r>
                        <a:rPr lang="en-US" sz="1100" dirty="0" smtClean="0"/>
                        <a:t>Problem</a:t>
                      </a:r>
                      <a:endParaRPr lang="en-US" sz="1100" dirty="0"/>
                    </a:p>
                  </a:txBody>
                  <a:tcPr/>
                </a:tc>
                <a:tc>
                  <a:txBody>
                    <a:bodyPr/>
                    <a:lstStyle/>
                    <a:p>
                      <a:r>
                        <a:rPr lang="en-US" sz="1100" dirty="0" smtClean="0"/>
                        <a:t>Solution</a:t>
                      </a:r>
                      <a:endParaRPr lang="en-US" sz="1100"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100" b="0" dirty="0" smtClean="0">
                          <a:effectLst/>
                        </a:rPr>
                        <a:t>Workers are grouped by their areas of expertise, and are placed on at least one team. 20 are on the marketing team, 30 are on the Sales team, and 40 are on the Vision team. 5 workers are on both the Marketing and Sales teams, 6 workers are on both the Sales and Vision teams, 9 workers are on both the Marketing and Vision teams, and 4 workers are on all three teams. How many workers are there in total?</a:t>
                      </a:r>
                      <a:endParaRPr lang="en-IN" sz="1100" b="0" dirty="0" smtClean="0">
                        <a:effectLst/>
                        <a:latin typeface="+mn-lt"/>
                        <a:ea typeface="Calibri"/>
                        <a:cs typeface="Times New Roman"/>
                      </a:endParaRPr>
                    </a:p>
                  </a:txBody>
                  <a:tcPr/>
                </a:tc>
                <a:tc>
                  <a:txBody>
                    <a:bodyPr/>
                    <a:lstStyle/>
                    <a:p>
                      <a:pPr marL="171450" indent="-171450">
                        <a:buFont typeface="Wingdings"/>
                        <a:buChar char="à"/>
                      </a:pPr>
                      <a:r>
                        <a:rPr lang="en-US" sz="1100" dirty="0" smtClean="0"/>
                        <a:t>Workers</a:t>
                      </a:r>
                      <a:r>
                        <a:rPr lang="en-US" sz="1100" baseline="0" dirty="0" smtClean="0"/>
                        <a:t> are placed on at least one team – this implies that number of workers on none of the teams = 0 </a:t>
                      </a:r>
                    </a:p>
                    <a:p>
                      <a:pPr marL="171450" indent="-171450">
                        <a:buFont typeface="Wingdings"/>
                        <a:buChar char="à"/>
                      </a:pPr>
                      <a:r>
                        <a:rPr lang="en-US" sz="1100" baseline="0" dirty="0" smtClean="0"/>
                        <a:t>Marketing = 20</a:t>
                      </a:r>
                    </a:p>
                    <a:p>
                      <a:pPr marL="171450" indent="-171450">
                        <a:buFont typeface="Wingdings"/>
                        <a:buChar char="à"/>
                      </a:pPr>
                      <a:r>
                        <a:rPr lang="en-US" sz="1100" baseline="0" dirty="0" smtClean="0"/>
                        <a:t>Sales = 30</a:t>
                      </a:r>
                    </a:p>
                    <a:p>
                      <a:pPr marL="171450" indent="-171450">
                        <a:buFont typeface="Wingdings"/>
                        <a:buChar char="à"/>
                      </a:pPr>
                      <a:r>
                        <a:rPr lang="en-US" sz="1100" baseline="0" dirty="0" smtClean="0"/>
                        <a:t>Vision = 40 </a:t>
                      </a:r>
                    </a:p>
                    <a:p>
                      <a:pPr marL="171450" indent="-171450">
                        <a:buFont typeface="Wingdings"/>
                        <a:buChar char="à"/>
                      </a:pPr>
                      <a:r>
                        <a:rPr lang="en-US" sz="1100" baseline="0" dirty="0" smtClean="0"/>
                        <a:t>Marketing + Sales = 5 – this could include people who are part of the vision team as well. We cannot assume that 5 members exclusively belong to the marketing and sales team </a:t>
                      </a:r>
                    </a:p>
                    <a:p>
                      <a:pPr marL="171450" indent="-171450">
                        <a:buFont typeface="Wingdings"/>
                        <a:buChar char="à"/>
                      </a:pPr>
                      <a:r>
                        <a:rPr lang="en-US" sz="1100" baseline="0" dirty="0" smtClean="0"/>
                        <a:t>Sales + Vision = 6 </a:t>
                      </a:r>
                    </a:p>
                    <a:p>
                      <a:pPr marL="171450" indent="-171450">
                        <a:buFont typeface="Wingdings"/>
                        <a:buChar char="à"/>
                      </a:pPr>
                      <a:r>
                        <a:rPr lang="en-US" sz="1100" baseline="0" dirty="0" smtClean="0"/>
                        <a:t>Marketing + Vision = 9 </a:t>
                      </a:r>
                    </a:p>
                    <a:p>
                      <a:pPr marL="171450" indent="-171450">
                        <a:buFont typeface="Wingdings"/>
                        <a:buChar char="à"/>
                      </a:pPr>
                      <a:r>
                        <a:rPr lang="en-US" sz="1100" baseline="0" dirty="0" smtClean="0"/>
                        <a:t>All three = 4 </a:t>
                      </a:r>
                    </a:p>
                    <a:p>
                      <a:pPr marL="0" indent="0">
                        <a:buFont typeface="Wingdings"/>
                        <a:buNone/>
                      </a:pPr>
                      <a:endParaRPr lang="en-US" sz="1100" baseline="0" dirty="0"/>
                    </a:p>
                    <a:p>
                      <a:pPr marL="0" indent="0">
                        <a:buFont typeface="Wingdings"/>
                        <a:buNone/>
                      </a:pPr>
                      <a:r>
                        <a:rPr lang="en-US" sz="1100" baseline="0" dirty="0" smtClean="0"/>
                        <a:t>Exclusively on Marketing + Sales = 1 </a:t>
                      </a:r>
                    </a:p>
                    <a:p>
                      <a:pPr marL="0" indent="0">
                        <a:buFont typeface="Wingdings"/>
                        <a:buNone/>
                      </a:pPr>
                      <a:r>
                        <a:rPr lang="en-US" sz="1100" baseline="0" dirty="0" smtClean="0"/>
                        <a:t>Exclusively on Sales + Vision = 2</a:t>
                      </a:r>
                    </a:p>
                    <a:p>
                      <a:pPr marL="0" indent="0">
                        <a:buFont typeface="Wingdings"/>
                        <a:buNone/>
                      </a:pPr>
                      <a:r>
                        <a:rPr lang="en-US" sz="1100" baseline="0" dirty="0" smtClean="0"/>
                        <a:t>Exclusively on Marketing + Vision = 5 </a:t>
                      </a:r>
                    </a:p>
                    <a:p>
                      <a:pPr marL="0" indent="0">
                        <a:buFont typeface="Wingdings"/>
                        <a:buNone/>
                      </a:pPr>
                      <a:endParaRPr lang="en-US" sz="1100" baseline="0" dirty="0" smtClean="0"/>
                    </a:p>
                    <a:p>
                      <a:pPr marL="0" indent="0">
                        <a:buFont typeface="Wingdings"/>
                        <a:buNone/>
                      </a:pPr>
                      <a:r>
                        <a:rPr lang="en-US" sz="1100" baseline="0" dirty="0" smtClean="0"/>
                        <a:t>Therefore, total = 20 + 30 + 40 – (1+2+5 + 4*2)</a:t>
                      </a:r>
                    </a:p>
                    <a:p>
                      <a:pPr marL="0" indent="0">
                        <a:buFont typeface="Wingdings"/>
                        <a:buNone/>
                      </a:pPr>
                      <a:r>
                        <a:rPr lang="en-US" sz="1100" baseline="0" dirty="0" smtClean="0"/>
                        <a:t>Total = 74 </a:t>
                      </a:r>
                    </a:p>
                    <a:p>
                      <a:pPr marL="0" indent="0">
                        <a:buFont typeface="Wingdings"/>
                        <a:buNone/>
                      </a:pPr>
                      <a:endParaRPr lang="en-US" sz="1100" baseline="0" dirty="0" smtClean="0"/>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en-US" sz="1100" baseline="0" dirty="0" smtClean="0"/>
                        <a:t>Alternatively, total = 20 + 30 + 40 – (6+9+4) + 4 </a:t>
                      </a:r>
                    </a:p>
                    <a:p>
                      <a:pPr marL="0" indent="0">
                        <a:buFont typeface="Wingdings"/>
                        <a:buNone/>
                      </a:pPr>
                      <a:endParaRPr lang="en-US" sz="1100" baseline="0" dirty="0" smtClean="0"/>
                    </a:p>
                  </a:txBody>
                  <a:tcPr/>
                </a:tc>
              </a:tr>
              <a:tr h="370840">
                <a:tc>
                  <a:txBody>
                    <a:bodyPr/>
                    <a:lstStyle/>
                    <a:p>
                      <a:endParaRPr lang="en-US" sz="1100" dirty="0"/>
                    </a:p>
                  </a:txBody>
                  <a:tcPr/>
                </a:tc>
                <a:tc>
                  <a:txBody>
                    <a:bodyPr/>
                    <a:lstStyle/>
                    <a:p>
                      <a:pPr marL="171450" indent="-171450">
                        <a:buFontTx/>
                        <a:buChar char="-"/>
                      </a:pPr>
                      <a:endParaRPr lang="en-US" sz="1100" baseline="0" dirty="0" smtClean="0"/>
                    </a:p>
                  </a:txBody>
                  <a:tcPr/>
                </a:tc>
              </a:tr>
            </a:tbl>
          </a:graphicData>
        </a:graphic>
      </p:graphicFrame>
    </p:spTree>
    <p:extLst>
      <p:ext uri="{BB962C8B-B14F-4D97-AF65-F5344CB8AC3E}">
        <p14:creationId xmlns:p14="http://schemas.microsoft.com/office/powerpoint/2010/main" val="26240723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800" dirty="0" smtClean="0">
                <a:solidFill>
                  <a:prstClr val="black"/>
                </a:solidFill>
              </a:rPr>
              <a:t>STATISTICS</a:t>
            </a:r>
            <a:endParaRPr lang="en-IN" sz="5800" dirty="0">
              <a:solidFill>
                <a:prstClr val="black"/>
              </a:solidFill>
            </a:endParaRPr>
          </a:p>
        </p:txBody>
      </p:sp>
    </p:spTree>
    <p:extLst>
      <p:ext uri="{BB962C8B-B14F-4D97-AF65-F5344CB8AC3E}">
        <p14:creationId xmlns:p14="http://schemas.microsoft.com/office/powerpoint/2010/main" val="24470763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MEAN – THE AVERAGE </a:t>
            </a:r>
            <a:endParaRPr lang="en-IN" dirty="0"/>
          </a:p>
        </p:txBody>
      </p:sp>
      <p:sp>
        <p:nvSpPr>
          <p:cNvPr id="6" name="Rectangle 5"/>
          <p:cNvSpPr/>
          <p:nvPr/>
        </p:nvSpPr>
        <p:spPr>
          <a:xfrm>
            <a:off x="179824" y="620688"/>
            <a:ext cx="8856360" cy="1296144"/>
          </a:xfrm>
          <a:prstGeom prst="rect">
            <a:avLst/>
          </a:prstGeom>
          <a:solidFill>
            <a:srgbClr val="92D050"/>
          </a:solidFill>
          <a:ln>
            <a:solidFill>
              <a:schemeClr val="bg1">
                <a:lumMod val="8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US" sz="1000" dirty="0" smtClean="0"/>
              <a:t>MEAN = MEDIAN in a set of consecutive integers</a:t>
            </a:r>
          </a:p>
          <a:p>
            <a:pPr marL="285750" indent="-285750">
              <a:buFont typeface="Arial" pitchFamily="34" charset="0"/>
              <a:buChar char="•"/>
            </a:pPr>
            <a:r>
              <a:rPr lang="en-IN" sz="1000" dirty="0" smtClean="0"/>
              <a:t>If </a:t>
            </a:r>
            <a:r>
              <a:rPr lang="en-IN" sz="1000" dirty="0"/>
              <a:t>each one of the given numbers is increased (or decreased) by K, their average is increased (</a:t>
            </a:r>
            <a:r>
              <a:rPr lang="en-IN" sz="1000" dirty="0" smtClean="0"/>
              <a:t>or </a:t>
            </a:r>
            <a:r>
              <a:rPr lang="en-US" sz="1000" dirty="0" smtClean="0"/>
              <a:t>decreased</a:t>
            </a:r>
            <a:r>
              <a:rPr lang="en-US" sz="1000" dirty="0"/>
              <a:t>) by </a:t>
            </a:r>
            <a:r>
              <a:rPr lang="en-US" sz="1000" dirty="0" smtClean="0"/>
              <a:t>k</a:t>
            </a:r>
          </a:p>
          <a:p>
            <a:pPr marL="285750" indent="-285750">
              <a:buFont typeface="Arial" pitchFamily="34" charset="0"/>
              <a:buChar char="•"/>
            </a:pPr>
            <a:r>
              <a:rPr lang="en-IN" sz="1000" dirty="0"/>
              <a:t>If each one of some given numbers is multiplied by K, their average is multiplied by </a:t>
            </a:r>
            <a:r>
              <a:rPr lang="en-IN" sz="1000" dirty="0" smtClean="0"/>
              <a:t>K</a:t>
            </a:r>
          </a:p>
          <a:p>
            <a:pPr marL="285750" indent="-285750">
              <a:buFont typeface="Arial" pitchFamily="34" charset="0"/>
              <a:buChar char="•"/>
            </a:pPr>
            <a:r>
              <a:rPr lang="en-IN" sz="1000" dirty="0"/>
              <a:t>The sum of first “n” natural numbers is given by </a:t>
            </a:r>
            <a:r>
              <a:rPr lang="en-IN" sz="1000" dirty="0" smtClean="0"/>
              <a:t>n (</a:t>
            </a:r>
            <a:r>
              <a:rPr lang="en-IN" sz="1000" dirty="0"/>
              <a:t>n + 1)/</a:t>
            </a:r>
            <a:r>
              <a:rPr lang="en-IN" sz="1000" dirty="0" smtClean="0"/>
              <a:t>2</a:t>
            </a:r>
          </a:p>
          <a:p>
            <a:pPr marL="285750" indent="-285750">
              <a:buFont typeface="Arial" pitchFamily="34" charset="0"/>
              <a:buChar char="•"/>
            </a:pPr>
            <a:r>
              <a:rPr lang="en-IN" sz="1000" dirty="0" smtClean="0"/>
              <a:t>If </a:t>
            </a:r>
            <a:r>
              <a:rPr lang="en-IN" sz="1000" dirty="0"/>
              <a:t>the average of a few consecutive integers is 0, then either all </a:t>
            </a:r>
            <a:r>
              <a:rPr lang="en-IN" sz="1000" dirty="0" smtClean="0"/>
              <a:t>the numbers </a:t>
            </a:r>
            <a:r>
              <a:rPr lang="en-IN" sz="1000" dirty="0"/>
              <a:t>are zero or there will </a:t>
            </a:r>
            <a:r>
              <a:rPr lang="en-IN" sz="1000" dirty="0" smtClean="0"/>
              <a:t>be an </a:t>
            </a:r>
            <a:r>
              <a:rPr lang="en-IN" sz="1000" dirty="0"/>
              <a:t>odd number of </a:t>
            </a:r>
            <a:r>
              <a:rPr lang="en-IN" sz="1000" dirty="0" smtClean="0"/>
              <a:t>integers</a:t>
            </a:r>
          </a:p>
        </p:txBody>
      </p:sp>
      <p:sp>
        <p:nvSpPr>
          <p:cNvPr id="7" name="Rectangle 6"/>
          <p:cNvSpPr/>
          <p:nvPr/>
        </p:nvSpPr>
        <p:spPr>
          <a:xfrm>
            <a:off x="179824" y="1988840"/>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DETERMINING THE MEAN</a:t>
            </a:r>
          </a:p>
          <a:p>
            <a:pPr algn="ctr"/>
            <a:r>
              <a:rPr lang="en-US" sz="1100" b="1" dirty="0" smtClean="0">
                <a:solidFill>
                  <a:schemeClr val="tx1"/>
                </a:solidFill>
              </a:rPr>
              <a:t>Mean = Sum of terms/ number of terms</a:t>
            </a:r>
            <a:endParaRPr lang="en-US" sz="1100" b="1" dirty="0">
              <a:solidFill>
                <a:schemeClr val="tx1"/>
              </a:solidFill>
            </a:endParaRPr>
          </a:p>
        </p:txBody>
      </p:sp>
      <p:sp>
        <p:nvSpPr>
          <p:cNvPr id="8" name="Rectangle 7"/>
          <p:cNvSpPr/>
          <p:nvPr/>
        </p:nvSpPr>
        <p:spPr>
          <a:xfrm>
            <a:off x="179512" y="2636912"/>
            <a:ext cx="2808312"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en-IN" sz="1100" b="1" dirty="0" smtClean="0">
                <a:solidFill>
                  <a:schemeClr val="tx1"/>
                </a:solidFill>
              </a:rPr>
              <a:t>For an evenly spaced set (i.e., </a:t>
            </a:r>
            <a:r>
              <a:rPr lang="en-US" sz="1100" b="1" dirty="0">
                <a:solidFill>
                  <a:schemeClr val="tx1"/>
                </a:solidFill>
              </a:rPr>
              <a:t>series where the difference between any two consecutive numbers is the </a:t>
            </a:r>
            <a:r>
              <a:rPr lang="en-US" sz="1100" b="1" dirty="0" smtClean="0">
                <a:solidFill>
                  <a:schemeClr val="tx1"/>
                </a:solidFill>
              </a:rPr>
              <a:t>same – 3, 6, 9)</a:t>
            </a:r>
            <a:r>
              <a:rPr lang="en-IN" sz="1100" b="1" dirty="0" smtClean="0">
                <a:solidFill>
                  <a:schemeClr val="tx1"/>
                </a:solidFill>
              </a:rPr>
              <a:t>, or a set of consecutive integers</a:t>
            </a:r>
          </a:p>
          <a:p>
            <a:pPr marL="171450" lvl="0" indent="-171450">
              <a:buFontTx/>
              <a:buChar char="-"/>
            </a:pPr>
            <a:r>
              <a:rPr lang="en-IN" sz="1100" dirty="0" smtClean="0">
                <a:solidFill>
                  <a:schemeClr val="tx1"/>
                </a:solidFill>
              </a:rPr>
              <a:t>Mean = (first term + last term) / 2 </a:t>
            </a:r>
          </a:p>
          <a:p>
            <a:pPr marL="171450" lvl="0" indent="-171450">
              <a:buFontTx/>
              <a:buChar char="-"/>
            </a:pPr>
            <a:r>
              <a:rPr lang="en-IN" sz="1100" dirty="0" smtClean="0">
                <a:solidFill>
                  <a:schemeClr val="tx1"/>
                </a:solidFill>
              </a:rPr>
              <a:t>Mean = middle term (if the number of terms in the set is even, then the mean is the average of the middle two terms)</a:t>
            </a:r>
          </a:p>
          <a:p>
            <a:pPr marL="171450" indent="-171450">
              <a:buFontTx/>
              <a:buChar char="-"/>
            </a:pPr>
            <a:r>
              <a:rPr lang="en-US" sz="1100" dirty="0">
                <a:solidFill>
                  <a:schemeClr val="tx1"/>
                </a:solidFill>
              </a:rPr>
              <a:t>IMPORTANT: The mean of a set of consecutive integers will be an INTEGER </a:t>
            </a:r>
            <a:r>
              <a:rPr lang="en-US" sz="1100" u="sng" dirty="0">
                <a:solidFill>
                  <a:schemeClr val="tx1"/>
                </a:solidFill>
              </a:rPr>
              <a:t>only </a:t>
            </a:r>
            <a:r>
              <a:rPr lang="en-US" sz="1100" dirty="0">
                <a:solidFill>
                  <a:schemeClr val="tx1"/>
                </a:solidFill>
              </a:rPr>
              <a:t>if the number of elements in the set is ODD or if the difference </a:t>
            </a:r>
            <a:r>
              <a:rPr lang="en-US" sz="1100" dirty="0" smtClean="0">
                <a:solidFill>
                  <a:schemeClr val="tx1"/>
                </a:solidFill>
              </a:rPr>
              <a:t>between/sum of the “consecutive” terms  </a:t>
            </a:r>
            <a:r>
              <a:rPr lang="en-US" sz="1100" dirty="0">
                <a:solidFill>
                  <a:schemeClr val="tx1"/>
                </a:solidFill>
              </a:rPr>
              <a:t>is divisible by </a:t>
            </a:r>
            <a:r>
              <a:rPr lang="en-US" sz="1100" dirty="0" smtClean="0">
                <a:solidFill>
                  <a:schemeClr val="tx1"/>
                </a:solidFill>
              </a:rPr>
              <a:t>2. For example,  in </a:t>
            </a:r>
            <a:r>
              <a:rPr lang="en-US" sz="1100" dirty="0">
                <a:solidFill>
                  <a:schemeClr val="tx1"/>
                </a:solidFill>
              </a:rPr>
              <a:t>the case of 2,4,6 and 8, the average is </a:t>
            </a:r>
            <a:r>
              <a:rPr lang="en-US" sz="1100" dirty="0" smtClean="0">
                <a:solidFill>
                  <a:schemeClr val="tx1"/>
                </a:solidFill>
              </a:rPr>
              <a:t>5</a:t>
            </a:r>
            <a:endParaRPr lang="en-IN" sz="1100" dirty="0">
              <a:solidFill>
                <a:schemeClr val="tx1"/>
              </a:solidFill>
            </a:endParaRPr>
          </a:p>
          <a:p>
            <a:pPr marL="171450" lvl="0" indent="-171450">
              <a:buFontTx/>
              <a:buChar char="-"/>
            </a:pPr>
            <a:endParaRPr lang="en-IN" sz="1100" dirty="0" smtClean="0">
              <a:solidFill>
                <a:schemeClr val="tx1"/>
              </a:solidFill>
            </a:endParaRPr>
          </a:p>
          <a:p>
            <a:pPr marL="171450" lvl="0" indent="-171450">
              <a:buFontTx/>
              <a:buChar char="-"/>
            </a:pPr>
            <a:endParaRPr lang="en-IN" sz="1100" dirty="0" smtClean="0">
              <a:solidFill>
                <a:schemeClr val="tx1"/>
              </a:solidFill>
            </a:endParaRPr>
          </a:p>
          <a:p>
            <a:pPr lvl="0"/>
            <a:endParaRPr lang="en-IN" sz="1100" dirty="0" smtClean="0">
              <a:solidFill>
                <a:schemeClr val="tx1"/>
              </a:solidFill>
            </a:endParaRPr>
          </a:p>
          <a:p>
            <a:pPr lvl="0"/>
            <a:endParaRPr lang="en-IN" sz="1100" dirty="0">
              <a:solidFill>
                <a:schemeClr val="tx1"/>
              </a:solidFill>
            </a:endParaRPr>
          </a:p>
          <a:p>
            <a:pPr lvl="0"/>
            <a:endParaRPr lang="en-IN" sz="1100" dirty="0">
              <a:solidFill>
                <a:schemeClr val="tx1"/>
              </a:solidFill>
            </a:endParaRPr>
          </a:p>
        </p:txBody>
      </p:sp>
      <p:sp>
        <p:nvSpPr>
          <p:cNvPr id="9" name="Rectangle 8"/>
          <p:cNvSpPr/>
          <p:nvPr/>
        </p:nvSpPr>
        <p:spPr>
          <a:xfrm>
            <a:off x="3203848" y="1988840"/>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a:p>
            <a:pPr algn="ctr"/>
            <a:r>
              <a:rPr lang="en-US" dirty="0" smtClean="0"/>
              <a:t>CHANGE IN MEAN</a:t>
            </a:r>
          </a:p>
          <a:p>
            <a:pPr algn="ctr"/>
            <a:r>
              <a:rPr lang="en-US" sz="1100" b="1" dirty="0">
                <a:solidFill>
                  <a:schemeClr val="dk1"/>
                </a:solidFill>
              </a:rPr>
              <a:t>Change in mean = New term – Old </a:t>
            </a:r>
            <a:r>
              <a:rPr lang="en-US" sz="1100" b="1" dirty="0" smtClean="0">
                <a:solidFill>
                  <a:schemeClr val="dk1"/>
                </a:solidFill>
              </a:rPr>
              <a:t>mean/ </a:t>
            </a:r>
            <a:r>
              <a:rPr lang="en-US" sz="1100" b="1" dirty="0">
                <a:solidFill>
                  <a:schemeClr val="dk1"/>
                </a:solidFill>
              </a:rPr>
              <a:t>New number of terms</a:t>
            </a:r>
          </a:p>
          <a:p>
            <a:pPr algn="ctr"/>
            <a:r>
              <a:rPr lang="en-US" dirty="0" smtClean="0"/>
              <a:t> </a:t>
            </a:r>
            <a:endParaRPr lang="en-US" dirty="0"/>
          </a:p>
        </p:txBody>
      </p:sp>
      <p:sp>
        <p:nvSpPr>
          <p:cNvPr id="10" name="Rectangle 9"/>
          <p:cNvSpPr/>
          <p:nvPr/>
        </p:nvSpPr>
        <p:spPr>
          <a:xfrm>
            <a:off x="3203848" y="2636912"/>
            <a:ext cx="2808000"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buFontTx/>
              <a:buChar char="-"/>
            </a:pPr>
            <a:r>
              <a:rPr lang="en-US" sz="1100" dirty="0" smtClean="0">
                <a:solidFill>
                  <a:schemeClr val="dk1"/>
                </a:solidFill>
              </a:rPr>
              <a:t>If </a:t>
            </a:r>
            <a:r>
              <a:rPr lang="en-US" sz="1100" dirty="0">
                <a:solidFill>
                  <a:schemeClr val="dk1"/>
                </a:solidFill>
              </a:rPr>
              <a:t>a set currently has 9 terms and a mean value of 56, and you add a tenth term of 71, then the mean will increase by (71 - 56)/10 = </a:t>
            </a:r>
            <a:r>
              <a:rPr lang="en-US" sz="1100" dirty="0" smtClean="0">
                <a:solidFill>
                  <a:schemeClr val="dk1"/>
                </a:solidFill>
              </a:rPr>
              <a:t>1.5</a:t>
            </a:r>
            <a:endParaRPr lang="en-IN" sz="1100" dirty="0" smtClean="0">
              <a:solidFill>
                <a:schemeClr val="dk1"/>
              </a:solidFill>
            </a:endParaRPr>
          </a:p>
          <a:p>
            <a:pPr marL="171450" indent="-171450">
              <a:buFontTx/>
              <a:buChar char="-"/>
            </a:pPr>
            <a:r>
              <a:rPr lang="en-US" sz="1100" dirty="0" smtClean="0">
                <a:solidFill>
                  <a:schemeClr val="dk1"/>
                </a:solidFill>
              </a:rPr>
              <a:t>You </a:t>
            </a:r>
            <a:r>
              <a:rPr lang="en-US" sz="1100" dirty="0">
                <a:solidFill>
                  <a:schemeClr val="dk1"/>
                </a:solidFill>
              </a:rPr>
              <a:t>can interpret this formula conceptually as taking the "excess" or "deficit" in the new term relative to the mean and redistributing that excess (or deficit) evenly to all of the terms in the set, including that new term. For instance, in the example above, the new term (71) exceeds the average by 71 - 56 = 15. When you add the new term to the set, those 15 "extra points" are distributed evenly among all ten data points, increasing each by 1.5</a:t>
            </a:r>
            <a:endParaRPr lang="en-IN" sz="1100" dirty="0">
              <a:solidFill>
                <a:schemeClr val="dk1"/>
              </a:solidFill>
            </a:endParaRPr>
          </a:p>
          <a:p>
            <a:pPr marL="171450" indent="-171450">
              <a:buFont typeface="Arial" pitchFamily="34" charset="0"/>
              <a:buChar char="•"/>
            </a:pPr>
            <a:endParaRPr lang="en-IN" sz="1100" dirty="0">
              <a:solidFill>
                <a:schemeClr val="dk1"/>
              </a:solidFill>
            </a:endParaRPr>
          </a:p>
          <a:p>
            <a:pPr marL="171450" lvl="0" indent="-171450">
              <a:buFont typeface="Arial" pitchFamily="34" charset="0"/>
              <a:buChar char="•"/>
            </a:pPr>
            <a:endParaRPr lang="en-US" sz="1100" dirty="0"/>
          </a:p>
        </p:txBody>
      </p:sp>
      <p:sp>
        <p:nvSpPr>
          <p:cNvPr id="11" name="Rectangle 10"/>
          <p:cNvSpPr/>
          <p:nvPr/>
        </p:nvSpPr>
        <p:spPr>
          <a:xfrm>
            <a:off x="6228184" y="1988840"/>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RESIDUALS</a:t>
            </a:r>
          </a:p>
          <a:p>
            <a:pPr algn="ctr"/>
            <a:r>
              <a:rPr lang="en-US" sz="1100" b="1" dirty="0">
                <a:solidFill>
                  <a:schemeClr val="dk1"/>
                </a:solidFill>
              </a:rPr>
              <a:t>Residuals = Data point – </a:t>
            </a:r>
            <a:r>
              <a:rPr lang="en-US" sz="1100" b="1" dirty="0" smtClean="0">
                <a:solidFill>
                  <a:schemeClr val="dk1"/>
                </a:solidFill>
              </a:rPr>
              <a:t>Mean</a:t>
            </a:r>
            <a:r>
              <a:rPr lang="en-US" dirty="0" smtClean="0"/>
              <a:t> </a:t>
            </a:r>
            <a:endParaRPr lang="en-US" dirty="0"/>
          </a:p>
        </p:txBody>
      </p:sp>
      <p:sp>
        <p:nvSpPr>
          <p:cNvPr id="12" name="Rectangle 11"/>
          <p:cNvSpPr/>
          <p:nvPr/>
        </p:nvSpPr>
        <p:spPr>
          <a:xfrm>
            <a:off x="6228184" y="2636912"/>
            <a:ext cx="2808000"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dirty="0" smtClean="0">
                <a:solidFill>
                  <a:schemeClr val="dk1"/>
                </a:solidFill>
              </a:rPr>
              <a:t>For </a:t>
            </a:r>
            <a:r>
              <a:rPr lang="en-US" sz="1100" dirty="0">
                <a:solidFill>
                  <a:schemeClr val="dk1"/>
                </a:solidFill>
              </a:rPr>
              <a:t>any set, the residuals sum to zero. Alternatively, the positive residuals ("overs") and negative residuals ("unders") for any set will cancel </a:t>
            </a:r>
            <a:r>
              <a:rPr lang="en-US" sz="1100" dirty="0" smtClean="0">
                <a:solidFill>
                  <a:schemeClr val="dk1"/>
                </a:solidFill>
              </a:rPr>
              <a:t>out</a:t>
            </a:r>
          </a:p>
          <a:p>
            <a:pPr marL="171450" indent="-171450">
              <a:buFontTx/>
              <a:buChar char="-"/>
            </a:pPr>
            <a:r>
              <a:rPr lang="en-US" sz="1100" dirty="0" smtClean="0">
                <a:solidFill>
                  <a:schemeClr val="dk1"/>
                </a:solidFill>
              </a:rPr>
              <a:t>If </a:t>
            </a:r>
            <a:r>
              <a:rPr lang="en-US" sz="1100" dirty="0">
                <a:solidFill>
                  <a:schemeClr val="dk1"/>
                </a:solidFill>
              </a:rPr>
              <a:t>the mean of the set {97, 100, 85, 90, 94, 80, 92, x} is 91, what is the value of </a:t>
            </a:r>
            <a:r>
              <a:rPr lang="en-US" sz="1100" dirty="0" smtClean="0">
                <a:solidFill>
                  <a:schemeClr val="dk1"/>
                </a:solidFill>
              </a:rPr>
              <a:t>x?</a:t>
            </a:r>
            <a:endParaRPr lang="en-IN" sz="1100" dirty="0" smtClean="0">
              <a:solidFill>
                <a:schemeClr val="dk1"/>
              </a:solidFill>
            </a:endParaRPr>
          </a:p>
          <a:p>
            <a:pPr marL="171450" indent="-171450">
              <a:buFontTx/>
              <a:buChar char="-"/>
            </a:pPr>
            <a:r>
              <a:rPr lang="en-US" sz="1100" dirty="0" smtClean="0">
                <a:solidFill>
                  <a:schemeClr val="dk1"/>
                </a:solidFill>
              </a:rPr>
              <a:t>You </a:t>
            </a:r>
            <a:r>
              <a:rPr lang="en-US" sz="1100" dirty="0">
                <a:solidFill>
                  <a:schemeClr val="dk1"/>
                </a:solidFill>
              </a:rPr>
              <a:t>could certainly solve this problem with the traditional formula for averages, but you would waste a lot of time on arithmetic. Instead, just use the given mean of 91 to compute the residuals for all the terms except x: +6, +9, -6, -1, +3, -11, + 1. These residuals sum to +1.Therefore, x must leave a residual of -1, since all the residuals sum to zero. As a result, x is one less than the mean, or 90</a:t>
            </a:r>
            <a:endParaRPr lang="en-IN" sz="1100" dirty="0">
              <a:solidFill>
                <a:schemeClr val="dk1"/>
              </a:solidFill>
            </a:endParaRPr>
          </a:p>
          <a:p>
            <a:endParaRPr lang="en-US" sz="1100" dirty="0" smtClean="0">
              <a:solidFill>
                <a:schemeClr val="dk1"/>
              </a:solidFill>
            </a:endParaRPr>
          </a:p>
          <a:p>
            <a:endParaRPr lang="en-US" sz="1100" dirty="0">
              <a:solidFill>
                <a:schemeClr val="dk1"/>
              </a:solidFill>
            </a:endParaRPr>
          </a:p>
          <a:p>
            <a:endParaRPr lang="en-IN" sz="1100" dirty="0">
              <a:solidFill>
                <a:schemeClr val="dk1"/>
              </a:solidFill>
            </a:endParaRPr>
          </a:p>
        </p:txBody>
      </p:sp>
    </p:spTree>
    <p:extLst>
      <p:ext uri="{BB962C8B-B14F-4D97-AF65-F5344CB8AC3E}">
        <p14:creationId xmlns:p14="http://schemas.microsoft.com/office/powerpoint/2010/main" val="27879800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MEDIAN – THE MIDDLE TERM </a:t>
            </a:r>
            <a:endParaRPr lang="en-IN" dirty="0"/>
          </a:p>
        </p:txBody>
      </p:sp>
      <p:sp>
        <p:nvSpPr>
          <p:cNvPr id="6" name="Rectangle 5"/>
          <p:cNvSpPr/>
          <p:nvPr/>
        </p:nvSpPr>
        <p:spPr>
          <a:xfrm>
            <a:off x="179512" y="5589240"/>
            <a:ext cx="8856672" cy="1008112"/>
          </a:xfrm>
          <a:prstGeom prst="rect">
            <a:avLst/>
          </a:prstGeom>
          <a:solidFill>
            <a:srgbClr val="92D050"/>
          </a:solidFill>
          <a:ln>
            <a:solidFill>
              <a:schemeClr val="bg1">
                <a:lumMod val="8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itchFamily="34" charset="0"/>
              <a:buChar char="•"/>
            </a:pPr>
            <a:endParaRPr lang="en-US" sz="1100" dirty="0" smtClean="0"/>
          </a:p>
          <a:p>
            <a:pPr marL="171450" indent="-171450">
              <a:buFont typeface="Arial" pitchFamily="34" charset="0"/>
              <a:buChar char="•"/>
            </a:pPr>
            <a:r>
              <a:rPr lang="en-US" sz="1100" dirty="0" smtClean="0"/>
              <a:t>MEAN = MEDIAN in a set of consecutive integers. However, just because the mean and the median are equal does not mean that the set comprises of evenly spaced/consecutive integers </a:t>
            </a:r>
          </a:p>
          <a:p>
            <a:pPr marL="171450" indent="-171450">
              <a:buFont typeface="Arial" pitchFamily="34" charset="0"/>
              <a:buChar char="•"/>
            </a:pPr>
            <a:r>
              <a:rPr lang="en-IN" sz="1100" dirty="0"/>
              <a:t>Ultimately, if your mean and median are the same, what it tells you is that your data </a:t>
            </a:r>
            <a:r>
              <a:rPr lang="en-IN" sz="1100" dirty="0" smtClean="0"/>
              <a:t>is </a:t>
            </a:r>
            <a:r>
              <a:rPr lang="en-IN" sz="1100" dirty="0"/>
              <a:t>arranged symmetrically around the median. For every bit over the mean on one side, there's a corresponding bit under the mean on the other side, balancing it out. When they're different, that tells you that this symmetry has been broken</a:t>
            </a:r>
            <a:endParaRPr lang="en-US" sz="1100" dirty="0"/>
          </a:p>
          <a:p>
            <a:pPr algn="ctr"/>
            <a:r>
              <a:rPr lang="en-US" dirty="0" smtClean="0"/>
              <a:t> </a:t>
            </a:r>
            <a:endParaRPr lang="en-US" dirty="0"/>
          </a:p>
        </p:txBody>
      </p:sp>
      <p:sp>
        <p:nvSpPr>
          <p:cNvPr id="7" name="Rectangle 6"/>
          <p:cNvSpPr/>
          <p:nvPr/>
        </p:nvSpPr>
        <p:spPr>
          <a:xfrm>
            <a:off x="179824" y="764704"/>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DETERMINING THE MEDIAN</a:t>
            </a:r>
            <a:endParaRPr lang="en-US" dirty="0"/>
          </a:p>
        </p:txBody>
      </p:sp>
      <p:sp>
        <p:nvSpPr>
          <p:cNvPr id="8" name="Rectangle 7"/>
          <p:cNvSpPr/>
          <p:nvPr/>
        </p:nvSpPr>
        <p:spPr>
          <a:xfrm>
            <a:off x="191132" y="1412776"/>
            <a:ext cx="2796692"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en-US" sz="1100" dirty="0">
                <a:solidFill>
                  <a:schemeClr val="tx1"/>
                </a:solidFill>
              </a:rPr>
              <a:t>To find the median, list the numbers in ascending or descending order, and find the middle term</a:t>
            </a:r>
          </a:p>
          <a:p>
            <a:pPr lvl="0"/>
            <a:endParaRPr lang="en-US" sz="1100" dirty="0"/>
          </a:p>
          <a:p>
            <a:pPr lvl="0"/>
            <a:r>
              <a:rPr lang="en-US" sz="1100" dirty="0">
                <a:solidFill>
                  <a:schemeClr val="tx1"/>
                </a:solidFill>
              </a:rPr>
              <a:t>When number of terms N is large, then the following two formulae are useful for finding the middle term:</a:t>
            </a:r>
            <a:endParaRPr lang="en-US" sz="1100" dirty="0"/>
          </a:p>
          <a:p>
            <a:pPr marL="355600" lvl="1" indent="-260350">
              <a:buFont typeface="Arial" pitchFamily="34" charset="0"/>
              <a:buChar char="•"/>
            </a:pPr>
            <a:r>
              <a:rPr lang="en-US" sz="1100" dirty="0">
                <a:solidFill>
                  <a:schemeClr val="tx1"/>
                </a:solidFill>
              </a:rPr>
              <a:t>When N is odd, the middle term is (N+1)/2</a:t>
            </a:r>
            <a:r>
              <a:rPr lang="en-US" sz="1100" baseline="30000" dirty="0">
                <a:solidFill>
                  <a:schemeClr val="tx1"/>
                </a:solidFill>
              </a:rPr>
              <a:t>th</a:t>
            </a:r>
            <a:r>
              <a:rPr lang="en-US" sz="1100" dirty="0">
                <a:solidFill>
                  <a:schemeClr val="tx1"/>
                </a:solidFill>
              </a:rPr>
              <a:t> term</a:t>
            </a:r>
            <a:endParaRPr lang="en-IN" sz="1100" dirty="0">
              <a:solidFill>
                <a:schemeClr val="tx1"/>
              </a:solidFill>
            </a:endParaRPr>
          </a:p>
          <a:p>
            <a:pPr marL="355600" lvl="1" indent="-260350">
              <a:buFont typeface="Arial" pitchFamily="34" charset="0"/>
              <a:buChar char="•"/>
            </a:pPr>
            <a:r>
              <a:rPr lang="en-US" sz="1100" dirty="0">
                <a:solidFill>
                  <a:schemeClr val="tx1"/>
                </a:solidFill>
              </a:rPr>
              <a:t>When N is even,  the median will be the average of the middle two terms, i.e., average of the (N/2)</a:t>
            </a:r>
            <a:r>
              <a:rPr lang="en-US" sz="1100" baseline="30000" dirty="0" err="1">
                <a:solidFill>
                  <a:schemeClr val="tx1"/>
                </a:solidFill>
              </a:rPr>
              <a:t>th</a:t>
            </a:r>
            <a:r>
              <a:rPr lang="en-US" sz="1100" dirty="0">
                <a:solidFill>
                  <a:schemeClr val="tx1"/>
                </a:solidFill>
              </a:rPr>
              <a:t> term and the (N/2)</a:t>
            </a:r>
            <a:r>
              <a:rPr lang="en-US" sz="1100" baseline="30000" dirty="0" err="1">
                <a:solidFill>
                  <a:schemeClr val="tx1"/>
                </a:solidFill>
              </a:rPr>
              <a:t>th</a:t>
            </a:r>
            <a:r>
              <a:rPr lang="en-US" sz="1100" dirty="0">
                <a:solidFill>
                  <a:schemeClr val="tx1"/>
                </a:solidFill>
              </a:rPr>
              <a:t> + 1 term</a:t>
            </a:r>
            <a:endParaRPr lang="en-IN" sz="1100" dirty="0">
              <a:solidFill>
                <a:schemeClr val="tx1"/>
              </a:solidFill>
            </a:endParaRPr>
          </a:p>
        </p:txBody>
      </p:sp>
      <p:sp>
        <p:nvSpPr>
          <p:cNvPr id="9" name="Rectangle 8"/>
          <p:cNvSpPr/>
          <p:nvPr/>
        </p:nvSpPr>
        <p:spPr>
          <a:xfrm>
            <a:off x="3203848" y="764704"/>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VALUE OF THE MEDIAN</a:t>
            </a:r>
            <a:endParaRPr lang="en-US" dirty="0"/>
          </a:p>
        </p:txBody>
      </p:sp>
      <p:sp>
        <p:nvSpPr>
          <p:cNvPr id="10" name="Rectangle 9"/>
          <p:cNvSpPr/>
          <p:nvPr/>
        </p:nvSpPr>
        <p:spPr>
          <a:xfrm>
            <a:off x="3215156" y="1412776"/>
            <a:ext cx="2796692"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lvl="0" indent="-171450">
              <a:buFont typeface="Arial" pitchFamily="34" charset="0"/>
              <a:buChar char="•"/>
            </a:pPr>
            <a:r>
              <a:rPr lang="en-US" sz="1100" dirty="0">
                <a:solidFill>
                  <a:schemeClr val="tx1"/>
                </a:solidFill>
                <a:ea typeface="Calibri"/>
                <a:cs typeface="Times New Roman"/>
              </a:rPr>
              <a:t>When the number of items in a set of integers is </a:t>
            </a:r>
            <a:r>
              <a:rPr lang="en-US" sz="1100" b="1" dirty="0">
                <a:solidFill>
                  <a:schemeClr val="tx1"/>
                </a:solidFill>
                <a:ea typeface="Calibri"/>
                <a:cs typeface="Times New Roman"/>
              </a:rPr>
              <a:t>odd</a:t>
            </a:r>
            <a:r>
              <a:rPr lang="en-US" sz="1100" dirty="0">
                <a:solidFill>
                  <a:schemeClr val="tx1"/>
                </a:solidFill>
                <a:ea typeface="Calibri"/>
                <a:cs typeface="Times New Roman"/>
              </a:rPr>
              <a:t>, the median is an </a:t>
            </a:r>
            <a:r>
              <a:rPr lang="en-US" sz="1100" b="1" dirty="0">
                <a:solidFill>
                  <a:schemeClr val="tx1"/>
                </a:solidFill>
                <a:ea typeface="Calibri"/>
                <a:cs typeface="Times New Roman"/>
              </a:rPr>
              <a:t>integer</a:t>
            </a:r>
            <a:endParaRPr lang="en-US" sz="1100" b="1" dirty="0"/>
          </a:p>
          <a:p>
            <a:pPr marL="171450" lvl="0" indent="-171450">
              <a:buFont typeface="Arial" pitchFamily="34" charset="0"/>
              <a:buChar char="•"/>
            </a:pPr>
            <a:r>
              <a:rPr lang="en-US" sz="1100" dirty="0">
                <a:solidFill>
                  <a:schemeClr val="tx1"/>
                </a:solidFill>
                <a:ea typeface="Calibri"/>
                <a:cs typeface="Times New Roman"/>
              </a:rPr>
              <a:t>When the number of terms in a set of integers is </a:t>
            </a:r>
            <a:r>
              <a:rPr lang="en-US" sz="1100" b="1" dirty="0">
                <a:solidFill>
                  <a:schemeClr val="tx1"/>
                </a:solidFill>
                <a:ea typeface="Calibri"/>
                <a:cs typeface="Times New Roman"/>
              </a:rPr>
              <a:t>even</a:t>
            </a:r>
            <a:r>
              <a:rPr lang="en-US" sz="1100" dirty="0">
                <a:solidFill>
                  <a:schemeClr val="tx1"/>
                </a:solidFill>
                <a:ea typeface="Calibri"/>
                <a:cs typeface="Times New Roman"/>
              </a:rPr>
              <a:t>, the median can only end with </a:t>
            </a:r>
            <a:r>
              <a:rPr lang="en-US" sz="1100" b="1" dirty="0">
                <a:solidFill>
                  <a:schemeClr val="tx1"/>
                </a:solidFill>
                <a:ea typeface="Calibri"/>
                <a:cs typeface="Times New Roman"/>
              </a:rPr>
              <a:t>0.5</a:t>
            </a:r>
            <a:r>
              <a:rPr lang="en-US" sz="1100" dirty="0">
                <a:solidFill>
                  <a:schemeClr val="tx1"/>
                </a:solidFill>
                <a:ea typeface="Calibri"/>
                <a:cs typeface="Times New Roman"/>
              </a:rPr>
              <a:t> as it is the average of the middle two terms. However, it is important to note that the median does not ALWAYS end in 0.5 when the number of terms in the set is even. For example, the median for 2,4,6,8,10,12 is 7 </a:t>
            </a:r>
            <a:endParaRPr lang="en-US" sz="1100" dirty="0"/>
          </a:p>
        </p:txBody>
      </p:sp>
      <p:sp>
        <p:nvSpPr>
          <p:cNvPr id="11" name="Rectangle 10"/>
          <p:cNvSpPr/>
          <p:nvPr/>
        </p:nvSpPr>
        <p:spPr>
          <a:xfrm>
            <a:off x="6228184" y="764704"/>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ADVANCED PROPERTIES OF MEDIANS </a:t>
            </a:r>
            <a:endParaRPr lang="en-US" dirty="0"/>
          </a:p>
        </p:txBody>
      </p:sp>
      <p:sp>
        <p:nvSpPr>
          <p:cNvPr id="12" name="Rectangle 11"/>
          <p:cNvSpPr/>
          <p:nvPr/>
        </p:nvSpPr>
        <p:spPr>
          <a:xfrm>
            <a:off x="6239492" y="1412776"/>
            <a:ext cx="2796692"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dirty="0">
                <a:solidFill>
                  <a:schemeClr val="tx1"/>
                </a:solidFill>
                <a:ea typeface="Calibri"/>
                <a:cs typeface="Times New Roman"/>
              </a:rPr>
              <a:t>Median of combined set will always lie between the two medians or could be equal to one or both the medians of the two sets</a:t>
            </a:r>
            <a:endParaRPr lang="en-US" sz="1100" dirty="0">
              <a:solidFill>
                <a:schemeClr val="tx1"/>
              </a:solidFill>
            </a:endParaRPr>
          </a:p>
          <a:p>
            <a:pPr lvl="0"/>
            <a:endParaRPr lang="en-US" sz="1100" dirty="0" smtClean="0">
              <a:solidFill>
                <a:schemeClr val="tx1"/>
              </a:solidFill>
            </a:endParaRPr>
          </a:p>
          <a:p>
            <a:pPr lvl="0"/>
            <a:r>
              <a:rPr lang="en-US" sz="1100" dirty="0">
                <a:solidFill>
                  <a:schemeClr val="tx1"/>
                </a:solidFill>
              </a:rPr>
              <a:t>For example:   </a:t>
            </a:r>
            <a:r>
              <a:rPr lang="en-US" sz="1100" dirty="0" err="1">
                <a:solidFill>
                  <a:schemeClr val="tx1"/>
                </a:solidFill>
              </a:rPr>
              <a:t>a,b,c</a:t>
            </a:r>
            <a:r>
              <a:rPr lang="en-US" sz="1100" dirty="0">
                <a:solidFill>
                  <a:schemeClr val="tx1"/>
                </a:solidFill>
              </a:rPr>
              <a:t> are integers and a&lt;b&lt;c. S is the set of all integers from a to b, inclusive. Q is the set of all integers from b to c, inclusive. The median of set S is (3/4)*b.  The median of set Q is (7/8)*c.  If R is the set of all integers from a to c, inclusive, what fraction of c is the median of set R?</a:t>
            </a:r>
          </a:p>
          <a:p>
            <a:pPr lvl="0"/>
            <a:endParaRPr lang="en-IN" sz="1100" dirty="0">
              <a:solidFill>
                <a:schemeClr val="tx1"/>
              </a:solidFill>
            </a:endParaRPr>
          </a:p>
          <a:p>
            <a:pPr lvl="0"/>
            <a:r>
              <a:rPr lang="en-US" sz="1100" dirty="0">
                <a:solidFill>
                  <a:schemeClr val="tx1"/>
                </a:solidFill>
              </a:rPr>
              <a:t>Since we the sets contain consecutive integers, the median = (largest + smallest term)/2 </a:t>
            </a:r>
            <a:endParaRPr lang="en-IN" sz="1100" dirty="0">
              <a:solidFill>
                <a:schemeClr val="tx1"/>
              </a:solidFill>
            </a:endParaRPr>
          </a:p>
          <a:p>
            <a:pPr lvl="0"/>
            <a:r>
              <a:rPr lang="en-US" sz="1100" dirty="0">
                <a:solidFill>
                  <a:schemeClr val="tx1"/>
                </a:solidFill>
              </a:rPr>
              <a:t>Therefore, equate (</a:t>
            </a:r>
            <a:r>
              <a:rPr lang="en-US" sz="1100" dirty="0" err="1">
                <a:solidFill>
                  <a:schemeClr val="tx1"/>
                </a:solidFill>
              </a:rPr>
              <a:t>a+b</a:t>
            </a:r>
            <a:r>
              <a:rPr lang="en-US" sz="1100" dirty="0">
                <a:solidFill>
                  <a:schemeClr val="tx1"/>
                </a:solidFill>
              </a:rPr>
              <a:t>)/2 to (3/4)*b for Set S and (</a:t>
            </a:r>
            <a:r>
              <a:rPr lang="en-US" sz="1100" dirty="0" err="1">
                <a:solidFill>
                  <a:schemeClr val="tx1"/>
                </a:solidFill>
              </a:rPr>
              <a:t>b+c</a:t>
            </a:r>
            <a:r>
              <a:rPr lang="en-US" sz="1100" dirty="0">
                <a:solidFill>
                  <a:schemeClr val="tx1"/>
                </a:solidFill>
              </a:rPr>
              <a:t>)/2 to (7/8)*c for Set Q. Similarly, equate (</a:t>
            </a:r>
            <a:r>
              <a:rPr lang="en-US" sz="1100" dirty="0" err="1">
                <a:solidFill>
                  <a:schemeClr val="tx1"/>
                </a:solidFill>
              </a:rPr>
              <a:t>a+c</a:t>
            </a:r>
            <a:r>
              <a:rPr lang="en-US" sz="1100" dirty="0">
                <a:solidFill>
                  <a:schemeClr val="tx1"/>
                </a:solidFill>
              </a:rPr>
              <a:t>)/2 </a:t>
            </a:r>
            <a:endParaRPr lang="en-IN" sz="1100" dirty="0">
              <a:solidFill>
                <a:schemeClr val="tx1"/>
              </a:solidFill>
            </a:endParaRPr>
          </a:p>
          <a:p>
            <a:pPr lvl="0"/>
            <a:endParaRPr lang="en-US" sz="1100" dirty="0"/>
          </a:p>
        </p:txBody>
      </p:sp>
    </p:spTree>
    <p:extLst>
      <p:ext uri="{BB962C8B-B14F-4D97-AF65-F5344CB8AC3E}">
        <p14:creationId xmlns:p14="http://schemas.microsoft.com/office/powerpoint/2010/main" val="18480495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WEIGHTED AVERAGE </a:t>
            </a:r>
            <a:endParaRPr lang="en-IN" dirty="0"/>
          </a:p>
        </p:txBody>
      </p:sp>
      <p:sp>
        <p:nvSpPr>
          <p:cNvPr id="6" name="Rectangle 5"/>
          <p:cNvSpPr/>
          <p:nvPr/>
        </p:nvSpPr>
        <p:spPr>
          <a:xfrm>
            <a:off x="176385" y="692696"/>
            <a:ext cx="8856672" cy="864096"/>
          </a:xfrm>
          <a:prstGeom prst="rect">
            <a:avLst/>
          </a:prstGeom>
          <a:solidFill>
            <a:srgbClr val="92D050"/>
          </a:solidFill>
          <a:ln>
            <a:solidFill>
              <a:schemeClr val="bg1">
                <a:lumMod val="8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r>
              <a:rPr lang="en-US" dirty="0"/>
              <a:t>weight1*data point 1) + (weight2*data point 2) </a:t>
            </a:r>
            <a:r>
              <a:rPr lang="en-US" dirty="0" smtClean="0"/>
              <a:t>                  (</a:t>
            </a:r>
            <a:r>
              <a:rPr lang="en-US" dirty="0"/>
              <a:t>weight 1 + weight 2) </a:t>
            </a:r>
          </a:p>
        </p:txBody>
      </p:sp>
      <p:sp>
        <p:nvSpPr>
          <p:cNvPr id="7" name="Rectangle 6"/>
          <p:cNvSpPr/>
          <p:nvPr/>
        </p:nvSpPr>
        <p:spPr>
          <a:xfrm>
            <a:off x="179824" y="1772816"/>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SUM OF THE WEIGHTS</a:t>
            </a:r>
            <a:endParaRPr lang="en-US" dirty="0"/>
          </a:p>
        </p:txBody>
      </p:sp>
      <p:sp>
        <p:nvSpPr>
          <p:cNvPr id="8" name="Rectangle 7"/>
          <p:cNvSpPr/>
          <p:nvPr/>
        </p:nvSpPr>
        <p:spPr>
          <a:xfrm>
            <a:off x="191132" y="2420888"/>
            <a:ext cx="2796692" cy="4320480"/>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US" sz="1100" dirty="0">
                <a:solidFill>
                  <a:schemeClr val="dk1"/>
                </a:solidFill>
              </a:rPr>
              <a:t>The sum of the weights must equal to 1. However, </a:t>
            </a:r>
            <a:r>
              <a:rPr lang="en-US" sz="1100" b="1" dirty="0">
                <a:solidFill>
                  <a:schemeClr val="dk1"/>
                </a:solidFill>
              </a:rPr>
              <a:t>if the sum of the weights does not equal 1, we need to divide by the sum of the weights. </a:t>
            </a:r>
            <a:r>
              <a:rPr lang="en-US" sz="1100" dirty="0">
                <a:solidFill>
                  <a:schemeClr val="dk1"/>
                </a:solidFill>
              </a:rPr>
              <a:t>If the "weights" are fractions or percentages, then the denominator of the weighted-average expression (sum of weights) will already be </a:t>
            </a:r>
            <a:r>
              <a:rPr lang="en-US" sz="1100" dirty="0" smtClean="0">
                <a:solidFill>
                  <a:schemeClr val="dk1"/>
                </a:solidFill>
              </a:rPr>
              <a:t>1</a:t>
            </a:r>
          </a:p>
          <a:p>
            <a:pPr>
              <a:defRPr/>
            </a:pPr>
            <a:endParaRPr lang="en-US" sz="1100" dirty="0" smtClean="0">
              <a:solidFill>
                <a:schemeClr val="dk1"/>
              </a:solidFill>
            </a:endParaRPr>
          </a:p>
          <a:p>
            <a:pPr>
              <a:defRPr/>
            </a:pPr>
            <a:r>
              <a:rPr lang="en-US" sz="1100" b="1" dirty="0" smtClean="0">
                <a:solidFill>
                  <a:schemeClr val="dk1"/>
                </a:solidFill>
              </a:rPr>
              <a:t>Example: </a:t>
            </a:r>
            <a:endParaRPr lang="en-US" sz="1100" b="1" dirty="0">
              <a:solidFill>
                <a:schemeClr val="dk1"/>
              </a:solidFill>
            </a:endParaRPr>
          </a:p>
          <a:p>
            <a:r>
              <a:rPr lang="en-US" sz="1100" dirty="0">
                <a:solidFill>
                  <a:schemeClr val="dk1"/>
                </a:solidFill>
              </a:rPr>
              <a:t>If we put a weight of 2 on 20 and a weight of 3 on 30, we have to divide by 5 to get weights that sum to 1, as shown below:</a:t>
            </a:r>
            <a:endParaRPr lang="en-IN" sz="1100" dirty="0">
              <a:solidFill>
                <a:schemeClr val="dk1"/>
              </a:solidFill>
            </a:endParaRPr>
          </a:p>
          <a:p>
            <a:r>
              <a:rPr lang="en-US" sz="1100" dirty="0">
                <a:solidFill>
                  <a:schemeClr val="dk1"/>
                </a:solidFill>
              </a:rPr>
              <a:t> </a:t>
            </a:r>
            <a:endParaRPr lang="en-IN" sz="1100" dirty="0">
              <a:solidFill>
                <a:schemeClr val="dk1"/>
              </a:solidFill>
            </a:endParaRPr>
          </a:p>
          <a:p>
            <a:pPr lvl="0"/>
            <a:r>
              <a:rPr lang="en-US" sz="1100" dirty="0">
                <a:solidFill>
                  <a:schemeClr val="dk1"/>
                </a:solidFill>
              </a:rPr>
              <a:t>[2(20) + 3(30)]/ 5 = (2/5)*20 + (3/5)* 30 </a:t>
            </a:r>
            <a:endParaRPr lang="en-IN" sz="1100" dirty="0">
              <a:solidFill>
                <a:schemeClr val="dk1"/>
              </a:solidFill>
            </a:endParaRPr>
          </a:p>
          <a:p>
            <a:pPr lvl="0"/>
            <a:r>
              <a:rPr lang="en-US" sz="1100" dirty="0">
                <a:solidFill>
                  <a:schemeClr val="dk1"/>
                </a:solidFill>
              </a:rPr>
              <a:t>Average = 26 </a:t>
            </a:r>
            <a:endParaRPr lang="en-IN" sz="1100" dirty="0">
              <a:solidFill>
                <a:schemeClr val="dk1"/>
              </a:solidFill>
            </a:endParaRPr>
          </a:p>
          <a:p>
            <a:pPr>
              <a:defRPr/>
            </a:pPr>
            <a:endParaRPr lang="en-IN" sz="1100" dirty="0">
              <a:solidFill>
                <a:schemeClr val="dk1"/>
              </a:solidFill>
            </a:endParaRPr>
          </a:p>
        </p:txBody>
      </p:sp>
      <p:sp>
        <p:nvSpPr>
          <p:cNvPr id="9" name="Rectangle 8"/>
          <p:cNvSpPr/>
          <p:nvPr/>
        </p:nvSpPr>
        <p:spPr>
          <a:xfrm>
            <a:off x="3203848" y="1772816"/>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ADVANCED PROPERTIES </a:t>
            </a:r>
            <a:endParaRPr lang="en-US" dirty="0"/>
          </a:p>
        </p:txBody>
      </p:sp>
      <p:sp>
        <p:nvSpPr>
          <p:cNvPr id="10" name="Rectangle 9"/>
          <p:cNvSpPr/>
          <p:nvPr/>
        </p:nvSpPr>
        <p:spPr>
          <a:xfrm>
            <a:off x="3215156" y="2420888"/>
            <a:ext cx="2796692" cy="4320480"/>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US" sz="1000" dirty="0">
                <a:solidFill>
                  <a:schemeClr val="dk1"/>
                </a:solidFill>
              </a:rPr>
              <a:t>A weighted average of only two values will fall closer to whichever value is weighted more </a:t>
            </a:r>
            <a:r>
              <a:rPr lang="en-US" sz="1000" dirty="0" smtClean="0">
                <a:solidFill>
                  <a:schemeClr val="dk1"/>
                </a:solidFill>
              </a:rPr>
              <a:t>heavily</a:t>
            </a:r>
          </a:p>
          <a:p>
            <a:pPr marL="171450" indent="-171450">
              <a:buFontTx/>
              <a:buChar char="-"/>
              <a:defRPr/>
            </a:pPr>
            <a:r>
              <a:rPr lang="en-US" sz="1000" dirty="0" smtClean="0">
                <a:solidFill>
                  <a:schemeClr val="dk1"/>
                </a:solidFill>
              </a:rPr>
              <a:t>For </a:t>
            </a:r>
            <a:r>
              <a:rPr lang="en-US" sz="1000" dirty="0">
                <a:solidFill>
                  <a:schemeClr val="dk1"/>
                </a:solidFill>
              </a:rPr>
              <a:t>instance, if a drink is made by mixing 2 shots of a liquor containing 15% alcohol with 3 shots of a liquor containing 20% alcohol, then the alcohol content of the mixed drink will be closer to 20% than to 15</a:t>
            </a:r>
            <a:r>
              <a:rPr lang="en-US" sz="1000" dirty="0" smtClean="0">
                <a:solidFill>
                  <a:schemeClr val="dk1"/>
                </a:solidFill>
              </a:rPr>
              <a:t>%</a:t>
            </a:r>
          </a:p>
          <a:p>
            <a:pPr>
              <a:defRPr/>
            </a:pPr>
            <a:endParaRPr lang="en-US" sz="1000" dirty="0" smtClean="0">
              <a:solidFill>
                <a:schemeClr val="dk1"/>
              </a:solidFill>
            </a:endParaRPr>
          </a:p>
          <a:p>
            <a:pPr>
              <a:defRPr/>
            </a:pPr>
            <a:endParaRPr lang="en-US" sz="1000" dirty="0">
              <a:solidFill>
                <a:schemeClr val="dk1"/>
              </a:solidFill>
            </a:endParaRPr>
          </a:p>
          <a:p>
            <a:pPr>
              <a:defRPr/>
            </a:pPr>
            <a:r>
              <a:rPr lang="en-US" sz="1000" dirty="0" smtClean="0">
                <a:solidFill>
                  <a:schemeClr val="dk1"/>
                </a:solidFill>
              </a:rPr>
              <a:t>The </a:t>
            </a:r>
            <a:r>
              <a:rPr lang="en-US" sz="1000" dirty="0">
                <a:solidFill>
                  <a:schemeClr val="dk1"/>
                </a:solidFill>
              </a:rPr>
              <a:t>ratio that determines how to weight the averages of two or more subgroups in a weighted average ALSO REFLECTS the ratio of the distances from the weighted average to each subgroup’s </a:t>
            </a:r>
            <a:r>
              <a:rPr lang="en-US" sz="1000" dirty="0" smtClean="0">
                <a:solidFill>
                  <a:schemeClr val="dk1"/>
                </a:solidFill>
              </a:rPr>
              <a:t>average</a:t>
            </a:r>
          </a:p>
          <a:p>
            <a:pPr marL="171450" indent="-171450">
              <a:buFontTx/>
              <a:buChar char="-"/>
              <a:defRPr/>
            </a:pPr>
            <a:r>
              <a:rPr lang="en-US" sz="1000" dirty="0" smtClean="0">
                <a:solidFill>
                  <a:schemeClr val="dk1"/>
                </a:solidFill>
              </a:rPr>
              <a:t>If </a:t>
            </a:r>
            <a:r>
              <a:rPr lang="en-US" sz="1000" dirty="0">
                <a:solidFill>
                  <a:schemeClr val="dk1"/>
                </a:solidFill>
              </a:rPr>
              <a:t>the average weight of the entire group was twice as close to the average weight of the men as it was to the average weight of the women, there must be twice as many men as </a:t>
            </a:r>
            <a:r>
              <a:rPr lang="en-US" sz="1000" dirty="0" smtClean="0">
                <a:solidFill>
                  <a:schemeClr val="dk1"/>
                </a:solidFill>
              </a:rPr>
              <a:t>women</a:t>
            </a:r>
          </a:p>
          <a:p>
            <a:pPr>
              <a:defRPr/>
            </a:pPr>
            <a:endParaRPr lang="en-US" sz="1000" dirty="0">
              <a:solidFill>
                <a:schemeClr val="tx1"/>
              </a:solidFill>
            </a:endParaRPr>
          </a:p>
          <a:p>
            <a:pPr>
              <a:defRPr/>
            </a:pPr>
            <a:r>
              <a:rPr lang="en-US" sz="1000" dirty="0">
                <a:solidFill>
                  <a:schemeClr val="tx1"/>
                </a:solidFill>
              </a:rPr>
              <a:t>In case </a:t>
            </a:r>
            <a:r>
              <a:rPr lang="en-US" sz="1000" dirty="0" smtClean="0">
                <a:solidFill>
                  <a:schemeClr val="tx1"/>
                </a:solidFill>
              </a:rPr>
              <a:t>two </a:t>
            </a:r>
            <a:r>
              <a:rPr lang="en-US" sz="1000" dirty="0">
                <a:solidFill>
                  <a:schemeClr val="tx1"/>
                </a:solidFill>
              </a:rPr>
              <a:t>groups </a:t>
            </a:r>
            <a:r>
              <a:rPr lang="en-US" sz="1000" dirty="0" smtClean="0">
                <a:solidFill>
                  <a:schemeClr val="tx1"/>
                </a:solidFill>
              </a:rPr>
              <a:t>have an </a:t>
            </a:r>
            <a:r>
              <a:rPr lang="en-US" sz="1000" dirty="0">
                <a:solidFill>
                  <a:schemeClr val="tx1"/>
                </a:solidFill>
              </a:rPr>
              <a:t>equal number of </a:t>
            </a:r>
            <a:r>
              <a:rPr lang="en-US" sz="1000" dirty="0" smtClean="0">
                <a:solidFill>
                  <a:schemeClr val="tx1"/>
                </a:solidFill>
              </a:rPr>
              <a:t>elements, </a:t>
            </a:r>
            <a:r>
              <a:rPr lang="en-US" sz="1000" dirty="0">
                <a:solidFill>
                  <a:schemeClr val="tx1"/>
                </a:solidFill>
              </a:rPr>
              <a:t>then the weighted average of the two groups combined will be the average of the individual averages of the two </a:t>
            </a:r>
            <a:r>
              <a:rPr lang="en-US" sz="1000" dirty="0" smtClean="0">
                <a:solidFill>
                  <a:schemeClr val="tx1"/>
                </a:solidFill>
              </a:rPr>
              <a:t>groups</a:t>
            </a:r>
            <a:endParaRPr lang="en-IN" sz="1000" dirty="0">
              <a:solidFill>
                <a:schemeClr val="dk1"/>
              </a:solidFill>
            </a:endParaRPr>
          </a:p>
          <a:p>
            <a:pPr>
              <a:defRPr/>
            </a:pPr>
            <a:endParaRPr lang="en-US" sz="1000" dirty="0" smtClean="0">
              <a:solidFill>
                <a:schemeClr val="dk1"/>
              </a:solidFill>
            </a:endParaRPr>
          </a:p>
          <a:p>
            <a:pPr>
              <a:defRPr/>
            </a:pPr>
            <a:endParaRPr lang="en-IN" sz="1000" dirty="0">
              <a:solidFill>
                <a:schemeClr val="dk1"/>
              </a:solidFill>
            </a:endParaRPr>
          </a:p>
          <a:p>
            <a:pPr>
              <a:defRPr/>
            </a:pPr>
            <a:endParaRPr lang="en-IN" sz="1000" dirty="0"/>
          </a:p>
          <a:p>
            <a:pPr>
              <a:defRPr/>
            </a:pPr>
            <a:endParaRPr lang="en-IN" sz="1000" dirty="0">
              <a:solidFill>
                <a:schemeClr val="dk1"/>
              </a:solidFill>
            </a:endParaRPr>
          </a:p>
        </p:txBody>
      </p:sp>
      <p:sp>
        <p:nvSpPr>
          <p:cNvPr id="11" name="Rectangle 10"/>
          <p:cNvSpPr/>
          <p:nvPr/>
        </p:nvSpPr>
        <p:spPr>
          <a:xfrm>
            <a:off x="6228184" y="1772816"/>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DATA SUFFICIENCY QUESTIONS</a:t>
            </a:r>
            <a:endParaRPr lang="en-US" dirty="0"/>
          </a:p>
        </p:txBody>
      </p:sp>
      <p:sp>
        <p:nvSpPr>
          <p:cNvPr id="12" name="Rectangle 11"/>
          <p:cNvSpPr/>
          <p:nvPr/>
        </p:nvSpPr>
        <p:spPr>
          <a:xfrm>
            <a:off x="6239492" y="2420888"/>
            <a:ext cx="2796692" cy="4320480"/>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US" sz="1100" dirty="0">
                <a:solidFill>
                  <a:schemeClr val="dk1"/>
                </a:solidFill>
              </a:rPr>
              <a:t>Importantly for Data Sufficiency problems-you do not necessarily need concrete values for the weights in a weighted-average problem. Having just the ratios of the weights will allow you to find a weighted average. Simply write the ratio as a fraction, and use the numerator and the denominator as </a:t>
            </a:r>
            <a:r>
              <a:rPr lang="en-US" sz="1100" dirty="0" smtClean="0">
                <a:solidFill>
                  <a:schemeClr val="dk1"/>
                </a:solidFill>
              </a:rPr>
              <a:t>weights</a:t>
            </a:r>
          </a:p>
          <a:p>
            <a:pPr marL="171450" indent="-171450">
              <a:buFontTx/>
              <a:buChar char="-"/>
            </a:pPr>
            <a:r>
              <a:rPr lang="en-US" sz="1100" dirty="0" smtClean="0">
                <a:solidFill>
                  <a:schemeClr val="dk1"/>
                </a:solidFill>
              </a:rPr>
              <a:t>A </a:t>
            </a:r>
            <a:r>
              <a:rPr lang="en-US" sz="1100" dirty="0">
                <a:solidFill>
                  <a:schemeClr val="dk1"/>
                </a:solidFill>
              </a:rPr>
              <a:t>mixture of "lean" ground beef (10% fat) and "super-lean" ground beef (4% fat) contains twice as much lean beef as super-lean beef. What is the percentage of fat in the </a:t>
            </a:r>
            <a:r>
              <a:rPr lang="en-US" sz="1100" dirty="0" smtClean="0">
                <a:solidFill>
                  <a:schemeClr val="dk1"/>
                </a:solidFill>
              </a:rPr>
              <a:t>mixture?</a:t>
            </a:r>
            <a:endParaRPr lang="en-IN" sz="1100" dirty="0" smtClean="0">
              <a:solidFill>
                <a:schemeClr val="dk1"/>
              </a:solidFill>
            </a:endParaRPr>
          </a:p>
          <a:p>
            <a:pPr marL="171450" indent="-171450">
              <a:buFontTx/>
              <a:buChar char="-"/>
            </a:pPr>
            <a:r>
              <a:rPr lang="en-US" sz="1100" dirty="0" smtClean="0">
                <a:solidFill>
                  <a:schemeClr val="dk1"/>
                </a:solidFill>
              </a:rPr>
              <a:t>The </a:t>
            </a:r>
            <a:r>
              <a:rPr lang="en-US" sz="1100" dirty="0">
                <a:solidFill>
                  <a:schemeClr val="dk1"/>
                </a:solidFill>
              </a:rPr>
              <a:t>ratio of lean beef to super-lean beef is 2 : 1, and so we can use 2 as the weight for the lean beef and 1 as the weight for the super-lean </a:t>
            </a:r>
            <a:r>
              <a:rPr lang="en-US" sz="1100" dirty="0" smtClean="0">
                <a:solidFill>
                  <a:schemeClr val="dk1"/>
                </a:solidFill>
              </a:rPr>
              <a:t>beef</a:t>
            </a:r>
            <a:endParaRPr lang="en-IN" sz="1100" dirty="0" smtClean="0">
              <a:solidFill>
                <a:schemeClr val="dk1"/>
              </a:solidFill>
            </a:endParaRPr>
          </a:p>
          <a:p>
            <a:pPr marL="171450" indent="-171450">
              <a:buFontTx/>
              <a:buChar char="-"/>
            </a:pPr>
            <a:r>
              <a:rPr lang="en-US" sz="1100" dirty="0" smtClean="0">
                <a:solidFill>
                  <a:schemeClr val="dk1"/>
                </a:solidFill>
              </a:rPr>
              <a:t>The </a:t>
            </a:r>
            <a:r>
              <a:rPr lang="en-US" sz="1100" dirty="0">
                <a:solidFill>
                  <a:schemeClr val="dk1"/>
                </a:solidFill>
              </a:rPr>
              <a:t>percentage of fat in the mixture is [ (10%)*2} + (4%)*1 ]/ (2+ 1) = 24%/3 = 8</a:t>
            </a:r>
            <a:r>
              <a:rPr lang="en-US" sz="1100" dirty="0" smtClean="0">
                <a:solidFill>
                  <a:schemeClr val="dk1"/>
                </a:solidFill>
              </a:rPr>
              <a:t>%</a:t>
            </a:r>
            <a:endParaRPr lang="en-IN" sz="1100" dirty="0" smtClean="0">
              <a:solidFill>
                <a:schemeClr val="dk1"/>
              </a:solidFill>
            </a:endParaRPr>
          </a:p>
          <a:p>
            <a:pPr lvl="0"/>
            <a:endParaRPr lang="en-US" sz="1100" dirty="0" smtClean="0">
              <a:solidFill>
                <a:schemeClr val="dk1"/>
              </a:solidFill>
            </a:endParaRPr>
          </a:p>
          <a:p>
            <a:pPr>
              <a:defRPr/>
            </a:pPr>
            <a:endParaRPr lang="en-US" sz="1100" dirty="0">
              <a:solidFill>
                <a:schemeClr val="dk1"/>
              </a:solidFill>
            </a:endParaRPr>
          </a:p>
          <a:p>
            <a:pPr>
              <a:defRPr/>
            </a:pPr>
            <a:endParaRPr lang="en-IN" sz="1100" dirty="0">
              <a:solidFill>
                <a:schemeClr val="dk1"/>
              </a:solidFill>
            </a:endParaRPr>
          </a:p>
        </p:txBody>
      </p:sp>
      <p:sp>
        <p:nvSpPr>
          <p:cNvPr id="3" name="Division 2"/>
          <p:cNvSpPr/>
          <p:nvPr/>
        </p:nvSpPr>
        <p:spPr>
          <a:xfrm>
            <a:off x="5327620" y="890718"/>
            <a:ext cx="911872" cy="468052"/>
          </a:xfrm>
          <a:prstGeom prst="mathDivid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20128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 RANGE AND STANDARD DEVIATION</a:t>
            </a:r>
            <a:endParaRPr lang="en-IN" dirty="0"/>
          </a:p>
        </p:txBody>
      </p:sp>
      <p:sp>
        <p:nvSpPr>
          <p:cNvPr id="3" name="Content Placeholder 2"/>
          <p:cNvSpPr>
            <a:spLocks noGrp="1"/>
          </p:cNvSpPr>
          <p:nvPr>
            <p:ph idx="1"/>
          </p:nvPr>
        </p:nvSpPr>
        <p:spPr/>
        <p:txBody>
          <a:bodyPr>
            <a:noAutofit/>
          </a:bodyPr>
          <a:lstStyle/>
          <a:p>
            <a:pPr marL="0" indent="0">
              <a:buNone/>
            </a:pPr>
            <a:r>
              <a:rPr lang="en-US" sz="1100" dirty="0" smtClean="0"/>
              <a:t>Mode is the term that occurs most frequently. There may be no mode, or more than one mode in a given series </a:t>
            </a:r>
          </a:p>
          <a:p>
            <a:pPr marL="0" indent="0">
              <a:buNone/>
            </a:pPr>
            <a:endParaRPr lang="en-US" sz="1100" dirty="0" smtClean="0"/>
          </a:p>
          <a:p>
            <a:pPr marL="0" indent="0">
              <a:buNone/>
            </a:pPr>
            <a:r>
              <a:rPr lang="en-US" sz="1100" dirty="0" smtClean="0"/>
              <a:t>RANGE </a:t>
            </a:r>
          </a:p>
          <a:p>
            <a:pPr>
              <a:buFontTx/>
              <a:buChar char="-"/>
            </a:pPr>
            <a:r>
              <a:rPr lang="en-US" sz="1100" dirty="0" smtClean="0"/>
              <a:t>Maximum value – minimum value </a:t>
            </a:r>
          </a:p>
          <a:p>
            <a:pPr>
              <a:buFontTx/>
              <a:buChar char="-"/>
            </a:pPr>
            <a:r>
              <a:rPr lang="en-US" sz="1100" dirty="0" smtClean="0"/>
              <a:t>Range </a:t>
            </a:r>
            <a:r>
              <a:rPr lang="en-US" sz="1100" dirty="0"/>
              <a:t>does not change when a constant value is either added to or subtracted from every term in a </a:t>
            </a:r>
            <a:r>
              <a:rPr lang="en-US" sz="1100" dirty="0" smtClean="0"/>
              <a:t>set</a:t>
            </a:r>
          </a:p>
          <a:p>
            <a:pPr>
              <a:buFontTx/>
              <a:buChar char="-"/>
            </a:pPr>
            <a:r>
              <a:rPr lang="en-US" sz="1100" dirty="0"/>
              <a:t>Range is multiplied or divided by that constant value which is used to multiply/ divide every term in a set</a:t>
            </a:r>
            <a:endParaRPr lang="en-IN" sz="1100" dirty="0"/>
          </a:p>
          <a:p>
            <a:pPr>
              <a:buFontTx/>
              <a:buChar char="-"/>
            </a:pPr>
            <a:r>
              <a:rPr lang="en-US" sz="1100" dirty="0"/>
              <a:t>Range = 0 when all values are the same </a:t>
            </a:r>
            <a:endParaRPr lang="en-IN" sz="1100" dirty="0"/>
          </a:p>
          <a:p>
            <a:pPr>
              <a:buFontTx/>
              <a:buChar char="-"/>
            </a:pPr>
            <a:r>
              <a:rPr lang="en-US" sz="1100" dirty="0"/>
              <a:t>Range is always &gt;= </a:t>
            </a:r>
            <a:r>
              <a:rPr lang="en-US" sz="1100" dirty="0" smtClean="0"/>
              <a:t>0</a:t>
            </a:r>
          </a:p>
          <a:p>
            <a:pPr>
              <a:buFontTx/>
              <a:buChar char="-"/>
            </a:pPr>
            <a:r>
              <a:rPr lang="en-IN" sz="1100" dirty="0" smtClean="0"/>
              <a:t>Range </a:t>
            </a:r>
            <a:r>
              <a:rPr lang="en-IN" sz="1100" dirty="0"/>
              <a:t>of a</a:t>
            </a:r>
            <a:r>
              <a:rPr lang="en-IN" sz="1100" dirty="0" smtClean="0"/>
              <a:t> </a:t>
            </a:r>
            <a:r>
              <a:rPr lang="en-IN" sz="1100" dirty="0"/>
              <a:t>set has to be equal or greater than difference between any two numbers in the set</a:t>
            </a:r>
            <a:endParaRPr lang="en-US" sz="1100" dirty="0" smtClean="0"/>
          </a:p>
          <a:p>
            <a:pPr marL="0" indent="0">
              <a:buNone/>
            </a:pPr>
            <a:endParaRPr lang="en-US" sz="1100" dirty="0"/>
          </a:p>
          <a:p>
            <a:pPr marL="0" indent="0">
              <a:buNone/>
            </a:pPr>
            <a:r>
              <a:rPr lang="en-US" sz="1100" dirty="0" smtClean="0"/>
              <a:t>STANDARD DEVIATION </a:t>
            </a:r>
          </a:p>
          <a:p>
            <a:pPr>
              <a:buFontTx/>
              <a:buChar char="-"/>
            </a:pPr>
            <a:r>
              <a:rPr lang="en-US" sz="1100" b="1" dirty="0" smtClean="0"/>
              <a:t>Formula</a:t>
            </a:r>
            <a:r>
              <a:rPr lang="en-US" sz="1100" b="1" dirty="0"/>
              <a:t>: √ (term</a:t>
            </a:r>
            <a:r>
              <a:rPr lang="en-US" sz="1100" b="1" baseline="-25000" dirty="0"/>
              <a:t>1</a:t>
            </a:r>
            <a:r>
              <a:rPr lang="en-US" sz="1100" b="1" dirty="0"/>
              <a:t> – average)</a:t>
            </a:r>
            <a:r>
              <a:rPr lang="en-US" sz="1100" b="1" baseline="30000" dirty="0"/>
              <a:t>2</a:t>
            </a:r>
            <a:r>
              <a:rPr lang="en-US" sz="1100" b="1" dirty="0"/>
              <a:t> + (term</a:t>
            </a:r>
            <a:r>
              <a:rPr lang="en-US" sz="1100" b="1" baseline="-25000" dirty="0"/>
              <a:t>2</a:t>
            </a:r>
            <a:r>
              <a:rPr lang="en-US" sz="1100" b="1" dirty="0"/>
              <a:t> – average)</a:t>
            </a:r>
            <a:r>
              <a:rPr lang="en-US" sz="1100" b="1" baseline="30000" dirty="0"/>
              <a:t>2</a:t>
            </a:r>
            <a:r>
              <a:rPr lang="en-US" sz="1100" b="1" dirty="0"/>
              <a:t> + (term</a:t>
            </a:r>
            <a:r>
              <a:rPr lang="en-US" sz="1100" b="1" baseline="-25000" dirty="0"/>
              <a:t>3</a:t>
            </a:r>
            <a:r>
              <a:rPr lang="en-US" sz="1100" b="1" dirty="0"/>
              <a:t> – average)</a:t>
            </a:r>
            <a:r>
              <a:rPr lang="en-US" sz="1100" b="1" baseline="30000" dirty="0"/>
              <a:t>2</a:t>
            </a:r>
            <a:r>
              <a:rPr lang="en-US" sz="1100" b="1" dirty="0"/>
              <a:t> / √number of </a:t>
            </a:r>
            <a:r>
              <a:rPr lang="en-US" sz="1100" b="1" dirty="0" smtClean="0"/>
              <a:t>terms</a:t>
            </a:r>
          </a:p>
          <a:p>
            <a:pPr>
              <a:buFontTx/>
              <a:buChar char="-"/>
            </a:pPr>
            <a:r>
              <a:rPr lang="en-US" sz="1100" b="1" dirty="0" smtClean="0"/>
              <a:t>Rules</a:t>
            </a:r>
            <a:endParaRPr lang="en-IN" sz="1100" dirty="0"/>
          </a:p>
          <a:p>
            <a:pPr marL="811213" lvl="0" indent="-280988">
              <a:buFont typeface="+mj-lt"/>
              <a:buAutoNum type="romanUcPeriod"/>
            </a:pPr>
            <a:r>
              <a:rPr lang="en-US" sz="1100" dirty="0"/>
              <a:t>The set in which numbers are farther away from each other than the numbers in some other set will have greater value of standard </a:t>
            </a:r>
            <a:r>
              <a:rPr lang="en-US" sz="1100" dirty="0" smtClean="0"/>
              <a:t>deviation</a:t>
            </a:r>
          </a:p>
          <a:p>
            <a:pPr marL="987425" lvl="1" indent="-176213"/>
            <a:r>
              <a:rPr lang="en-US" sz="1100" dirty="0"/>
              <a:t>A = {2,4,6,8,10}</a:t>
            </a:r>
            <a:endParaRPr lang="en-IN" sz="1100" dirty="0"/>
          </a:p>
          <a:p>
            <a:pPr marL="987425" lvl="1" indent="-176213"/>
            <a:r>
              <a:rPr lang="en-US" sz="1100" dirty="0"/>
              <a:t>B = {3,6,9,12,15}</a:t>
            </a:r>
            <a:endParaRPr lang="en-IN" sz="1100" dirty="0"/>
          </a:p>
          <a:p>
            <a:pPr marL="987425" lvl="1" indent="-176213"/>
            <a:r>
              <a:rPr lang="en-US" sz="1100" dirty="0"/>
              <a:t>In set B, the numbers are wider away from each other and hence will have greater value of standard </a:t>
            </a:r>
            <a:r>
              <a:rPr lang="en-US" sz="1100" dirty="0" smtClean="0"/>
              <a:t>deviation</a:t>
            </a:r>
            <a:endParaRPr lang="en-IN" sz="1100" dirty="0"/>
          </a:p>
          <a:p>
            <a:pPr marL="811213" lvl="0" indent="-280988">
              <a:buFont typeface="+mj-lt"/>
              <a:buAutoNum type="romanUcPeriod"/>
            </a:pPr>
            <a:r>
              <a:rPr lang="en-US" sz="1100" dirty="0"/>
              <a:t>Standard deviation does not change when a constant value is either added to or subtracted from every term in a set</a:t>
            </a:r>
            <a:endParaRPr lang="en-IN" sz="1100" dirty="0"/>
          </a:p>
          <a:p>
            <a:pPr marL="811213" lvl="0" indent="-280988">
              <a:buFont typeface="+mj-lt"/>
              <a:buAutoNum type="romanUcPeriod"/>
            </a:pPr>
            <a:r>
              <a:rPr lang="en-US" sz="1100" dirty="0"/>
              <a:t>Standard deviation is multiplied or divided by that constant value which is used to multiply or divide every term in a </a:t>
            </a:r>
            <a:r>
              <a:rPr lang="en-US" sz="1100" dirty="0" smtClean="0"/>
              <a:t>set</a:t>
            </a:r>
          </a:p>
          <a:p>
            <a:pPr marL="811213" lvl="0" indent="-280988">
              <a:buFont typeface="+mj-lt"/>
              <a:buAutoNum type="romanUcPeriod"/>
            </a:pPr>
            <a:r>
              <a:rPr lang="en-US" sz="1100" dirty="0" smtClean="0"/>
              <a:t>Taking the absolute value of the elements of a set will not change the standard deviation if all elements are positive or negative</a:t>
            </a:r>
            <a:endParaRPr lang="en-IN" sz="1100" dirty="0"/>
          </a:p>
          <a:p>
            <a:pPr marL="811213" lvl="0" indent="-280988">
              <a:buFont typeface="+mj-lt"/>
              <a:buAutoNum type="romanUcPeriod"/>
            </a:pPr>
            <a:r>
              <a:rPr lang="en-US" sz="1100" dirty="0"/>
              <a:t>If y=ax + b, and if the standard deviation of x series is ‘S’, then the standard deviation of y series will be a*s </a:t>
            </a:r>
            <a:endParaRPr lang="en-IN" sz="1100" dirty="0"/>
          </a:p>
          <a:p>
            <a:pPr marL="811213" lvl="0" indent="-280988">
              <a:buFont typeface="+mj-lt"/>
              <a:buAutoNum type="romanUcPeriod"/>
            </a:pPr>
            <a:r>
              <a:rPr lang="en-US" sz="1100" dirty="0"/>
              <a:t>The SD of any list is not dependent on the average, but on the deviation of the numbers from the average. So just by knowing that two lists having different averages doesn't say anything about their standard deviation </a:t>
            </a:r>
            <a:r>
              <a:rPr lang="en-US" sz="1100" dirty="0">
                <a:solidFill>
                  <a:srgbClr val="FF0000"/>
                </a:solidFill>
              </a:rPr>
              <a:t>- different averages can have the same SD</a:t>
            </a:r>
            <a:endParaRPr lang="en-IN" sz="1100" dirty="0">
              <a:solidFill>
                <a:srgbClr val="FF0000"/>
              </a:solidFill>
            </a:endParaRPr>
          </a:p>
          <a:p>
            <a:pPr marL="811213" lvl="0" indent="-280988">
              <a:buFont typeface="+mj-lt"/>
              <a:buAutoNum type="romanUcPeriod"/>
            </a:pPr>
            <a:r>
              <a:rPr lang="en-US" sz="1100" dirty="0"/>
              <a:t>If mean = maximum value it means that all values are equal and SD is </a:t>
            </a:r>
            <a:r>
              <a:rPr lang="en-US" sz="1100" dirty="0" smtClean="0"/>
              <a:t>0</a:t>
            </a:r>
            <a:endParaRPr lang="en-IN" sz="1100" dirty="0"/>
          </a:p>
          <a:p>
            <a:pPr marL="0" indent="0">
              <a:buNone/>
            </a:pPr>
            <a:endParaRPr lang="en-US" sz="1100" dirty="0" smtClean="0"/>
          </a:p>
          <a:p>
            <a:pPr marL="0" indent="0">
              <a:buNone/>
            </a:pPr>
            <a:r>
              <a:rPr lang="en-US" sz="1100" dirty="0" smtClean="0"/>
              <a:t>VARIANCE = STANDARD DEVIATION</a:t>
            </a:r>
            <a:r>
              <a:rPr lang="en-US" sz="1100" baseline="30000" dirty="0" smtClean="0"/>
              <a:t>2</a:t>
            </a:r>
            <a:endParaRPr lang="en-IN" sz="1100" baseline="30000" dirty="0"/>
          </a:p>
          <a:p>
            <a:pPr marL="0" indent="0">
              <a:buNone/>
            </a:pPr>
            <a:endParaRPr lang="en-US" sz="1100" dirty="0"/>
          </a:p>
        </p:txBody>
      </p:sp>
    </p:spTree>
    <p:extLst>
      <p:ext uri="{BB962C8B-B14F-4D97-AF65-F5344CB8AC3E}">
        <p14:creationId xmlns:p14="http://schemas.microsoft.com/office/powerpoint/2010/main" val="12098157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4000" dirty="0" smtClean="0">
                <a:solidFill>
                  <a:prstClr val="black"/>
                </a:solidFill>
              </a:rPr>
              <a:t>FRACTIONS,DIGITS AND DECIMALS AND PERCENTAGES</a:t>
            </a:r>
            <a:endParaRPr lang="en-IN" sz="4000" dirty="0">
              <a:solidFill>
                <a:prstClr val="black"/>
              </a:solidFill>
            </a:endParaRPr>
          </a:p>
        </p:txBody>
      </p:sp>
    </p:spTree>
    <p:extLst>
      <p:ext uri="{BB962C8B-B14F-4D97-AF65-F5344CB8AC3E}">
        <p14:creationId xmlns:p14="http://schemas.microsoft.com/office/powerpoint/2010/main" val="4067074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6"/>
          <p:cNvPicPr>
            <a:picLocks noChangeAspect="1" noChangeArrowheads="1"/>
          </p:cNvPicPr>
          <p:nvPr/>
        </p:nvPicPr>
        <p:blipFill>
          <a:blip r:embed="rId2">
            <a:extLst>
              <a:ext uri="{28A0092B-C50C-407E-A947-70E740481C1C}">
                <a14:useLocalDpi xmlns:a14="http://schemas.microsoft.com/office/drawing/2010/main" val="0"/>
              </a:ext>
            </a:extLst>
          </a:blip>
          <a:srcRect l="30469" t="33333" r="53906" b="47917"/>
          <a:stretch>
            <a:fillRect/>
          </a:stretch>
        </p:blipFill>
        <p:spPr bwMode="auto">
          <a:xfrm>
            <a:off x="6660232" y="2924944"/>
            <a:ext cx="914400" cy="8382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a:spLocks noGrp="1"/>
          </p:cNvSpPr>
          <p:nvPr>
            <p:ph type="title"/>
          </p:nvPr>
        </p:nvSpPr>
        <p:spPr>
          <a:xfrm>
            <a:off x="3408" y="0"/>
            <a:ext cx="9144000" cy="548680"/>
          </a:xfrm>
        </p:spPr>
        <p:txBody>
          <a:bodyPr/>
          <a:lstStyle/>
          <a:p>
            <a:r>
              <a:rPr lang="en-US" dirty="0" smtClean="0"/>
              <a:t>FRACTIONS</a:t>
            </a:r>
            <a:endParaRPr lang="en-IN" dirty="0"/>
          </a:p>
        </p:txBody>
      </p:sp>
      <p:sp>
        <p:nvSpPr>
          <p:cNvPr id="5" name="Rectangle 4"/>
          <p:cNvSpPr/>
          <p:nvPr/>
        </p:nvSpPr>
        <p:spPr>
          <a:xfrm>
            <a:off x="0" y="548680"/>
            <a:ext cx="9144000" cy="63093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b="1" dirty="0" smtClean="0">
                <a:solidFill>
                  <a:prstClr val="black"/>
                </a:solidFill>
              </a:rPr>
              <a:t>PROPER FRACTIONS</a:t>
            </a:r>
          </a:p>
          <a:p>
            <a:pPr marL="285750" indent="-285750">
              <a:buFont typeface="Arial" pitchFamily="34" charset="0"/>
              <a:buChar char="•"/>
            </a:pPr>
            <a:r>
              <a:rPr lang="en-US" sz="1100" dirty="0">
                <a:solidFill>
                  <a:prstClr val="black"/>
                </a:solidFill>
              </a:rPr>
              <a:t>Proper fractions fall between 0 and 1. In proper fractions, the numerator is always smaller than the </a:t>
            </a:r>
            <a:r>
              <a:rPr lang="en-US" sz="1100" dirty="0" smtClean="0">
                <a:solidFill>
                  <a:prstClr val="black"/>
                </a:solidFill>
              </a:rPr>
              <a:t>denominator</a:t>
            </a:r>
          </a:p>
          <a:p>
            <a:endParaRPr lang="en-US" sz="1100" dirty="0" smtClean="0">
              <a:solidFill>
                <a:prstClr val="black"/>
              </a:solidFill>
            </a:endParaRPr>
          </a:p>
          <a:p>
            <a:r>
              <a:rPr lang="en-US" sz="1100" b="1" dirty="0" smtClean="0">
                <a:solidFill>
                  <a:prstClr val="black"/>
                </a:solidFill>
              </a:rPr>
              <a:t>IMPROPER FRACTIONS</a:t>
            </a:r>
          </a:p>
          <a:p>
            <a:pPr marL="285750" indent="-285750">
              <a:buFont typeface="Arial" pitchFamily="34" charset="0"/>
              <a:buChar char="•"/>
            </a:pPr>
            <a:r>
              <a:rPr lang="en-US" sz="1100" dirty="0">
                <a:solidFill>
                  <a:prstClr val="black"/>
                </a:solidFill>
              </a:rPr>
              <a:t>In improper fractions, the numerator is always greater than the </a:t>
            </a:r>
            <a:r>
              <a:rPr lang="en-US" sz="1100" dirty="0" smtClean="0">
                <a:solidFill>
                  <a:prstClr val="black"/>
                </a:solidFill>
              </a:rPr>
              <a:t>denominator. Improper fractions are therefore always greater than 1. For example, 3/2 = 1.5, 5/4 = 1.25</a:t>
            </a:r>
          </a:p>
          <a:p>
            <a:pPr marL="285750" indent="-285750">
              <a:buFont typeface="Arial" pitchFamily="34" charset="0"/>
              <a:buChar char="•"/>
            </a:pPr>
            <a:r>
              <a:rPr lang="en-US" sz="1100" dirty="0" smtClean="0">
                <a:solidFill>
                  <a:prstClr val="black"/>
                </a:solidFill>
              </a:rPr>
              <a:t>Improper </a:t>
            </a:r>
            <a:r>
              <a:rPr lang="en-US" sz="1100" dirty="0">
                <a:solidFill>
                  <a:prstClr val="black"/>
                </a:solidFill>
              </a:rPr>
              <a:t>fractions can be rewritten as mixed numbers, i.e. as an integer and a proper </a:t>
            </a:r>
            <a:r>
              <a:rPr lang="en-US" sz="1100" dirty="0" smtClean="0">
                <a:solidFill>
                  <a:prstClr val="black"/>
                </a:solidFill>
              </a:rPr>
              <a:t>fraction</a:t>
            </a:r>
          </a:p>
          <a:p>
            <a:endParaRPr lang="en-US" sz="1100" dirty="0" smtClean="0">
              <a:solidFill>
                <a:prstClr val="black"/>
              </a:solidFill>
            </a:endParaRPr>
          </a:p>
          <a:p>
            <a:r>
              <a:rPr lang="en-US" sz="1100" b="1" dirty="0" smtClean="0">
                <a:solidFill>
                  <a:prstClr val="black"/>
                </a:solidFill>
              </a:rPr>
              <a:t>COMPARING FRACTIONS</a:t>
            </a:r>
          </a:p>
          <a:p>
            <a:pPr marL="285750" indent="-285750">
              <a:lnSpc>
                <a:spcPct val="115000"/>
              </a:lnSpc>
              <a:buFont typeface="Arial" pitchFamily="34" charset="0"/>
              <a:buChar char="•"/>
              <a:tabLst>
                <a:tab pos="180340" algn="l"/>
              </a:tabLst>
            </a:pPr>
            <a:r>
              <a:rPr lang="en-US" sz="1100" dirty="0">
                <a:solidFill>
                  <a:prstClr val="black"/>
                </a:solidFill>
              </a:rPr>
              <a:t>The traditional method of comparing fractions entails finding a common denominator and comparing the </a:t>
            </a:r>
            <a:r>
              <a:rPr lang="en-US" sz="1100" dirty="0" smtClean="0">
                <a:solidFill>
                  <a:prstClr val="black"/>
                </a:solidFill>
              </a:rPr>
              <a:t>numerators</a:t>
            </a:r>
            <a:endParaRPr lang="en-IN" sz="1100" dirty="0" smtClean="0">
              <a:solidFill>
                <a:prstClr val="black"/>
              </a:solidFill>
            </a:endParaRPr>
          </a:p>
          <a:p>
            <a:pPr marL="285750" indent="-285750">
              <a:lnSpc>
                <a:spcPct val="115000"/>
              </a:lnSpc>
              <a:buFont typeface="Arial" pitchFamily="34" charset="0"/>
              <a:buChar char="•"/>
              <a:tabLst>
                <a:tab pos="180340" algn="l"/>
              </a:tabLst>
            </a:pPr>
            <a:r>
              <a:rPr lang="en-US" sz="1100" dirty="0" smtClean="0">
                <a:solidFill>
                  <a:prstClr val="black"/>
                </a:solidFill>
              </a:rPr>
              <a:t>The </a:t>
            </a:r>
            <a:r>
              <a:rPr lang="en-US" sz="1100" dirty="0">
                <a:solidFill>
                  <a:prstClr val="black"/>
                </a:solidFill>
              </a:rPr>
              <a:t>shortcut method entails multiplying the numerator of one fraction with the denominator of the other </a:t>
            </a:r>
            <a:r>
              <a:rPr lang="en-US" sz="1100" dirty="0" smtClean="0">
                <a:solidFill>
                  <a:prstClr val="black"/>
                </a:solidFill>
              </a:rPr>
              <a:t>fraction</a:t>
            </a:r>
          </a:p>
          <a:p>
            <a:endParaRPr lang="en-US" sz="1100" dirty="0" smtClean="0">
              <a:solidFill>
                <a:prstClr val="black"/>
              </a:solidFill>
            </a:endParaRPr>
          </a:p>
          <a:p>
            <a:r>
              <a:rPr lang="en-US" sz="1100" b="1" dirty="0" smtClean="0">
                <a:solidFill>
                  <a:prstClr val="black"/>
                </a:solidFill>
              </a:rPr>
              <a:t>FRACTION RULES FOR POSITIVE, PROPER FRACTIONS</a:t>
            </a:r>
          </a:p>
          <a:p>
            <a:pPr marL="285750" indent="-285750">
              <a:lnSpc>
                <a:spcPct val="115000"/>
              </a:lnSpc>
              <a:buFont typeface="Arial" pitchFamily="34" charset="0"/>
              <a:buChar char="•"/>
              <a:tabLst>
                <a:tab pos="180340" algn="l"/>
              </a:tabLst>
            </a:pPr>
            <a:r>
              <a:rPr lang="en-US" sz="1100" dirty="0">
                <a:solidFill>
                  <a:prstClr val="black"/>
                </a:solidFill>
              </a:rPr>
              <a:t>As the numerator increases, the value of the fraction increases as it approaches 1, assuming that the denominator is held </a:t>
            </a:r>
            <a:r>
              <a:rPr lang="en-US" sz="1100" dirty="0" smtClean="0">
                <a:solidFill>
                  <a:prstClr val="black"/>
                </a:solidFill>
              </a:rPr>
              <a:t>constant</a:t>
            </a:r>
            <a:endParaRPr lang="en-IN" sz="1100" dirty="0">
              <a:solidFill>
                <a:prstClr val="black"/>
              </a:solidFill>
            </a:endParaRPr>
          </a:p>
          <a:p>
            <a:pPr marL="285750" indent="-285750">
              <a:lnSpc>
                <a:spcPct val="115000"/>
              </a:lnSpc>
              <a:buFont typeface="Arial" pitchFamily="34" charset="0"/>
              <a:buChar char="•"/>
              <a:tabLst>
                <a:tab pos="180340" algn="l"/>
              </a:tabLst>
            </a:pPr>
            <a:r>
              <a:rPr lang="en-US" sz="1100" dirty="0">
                <a:solidFill>
                  <a:prstClr val="black"/>
                </a:solidFill>
              </a:rPr>
              <a:t>As the denominator increases, the value of the fraction decreases as it approaches 1, assuming that the numerator is held </a:t>
            </a:r>
            <a:r>
              <a:rPr lang="en-US" sz="1100" dirty="0" smtClean="0">
                <a:solidFill>
                  <a:prstClr val="black"/>
                </a:solidFill>
              </a:rPr>
              <a:t>constant</a:t>
            </a:r>
            <a:endParaRPr lang="en-IN" sz="1100" dirty="0">
              <a:solidFill>
                <a:prstClr val="black"/>
              </a:solidFill>
            </a:endParaRPr>
          </a:p>
          <a:p>
            <a:pPr marL="285750" indent="-285750">
              <a:lnSpc>
                <a:spcPct val="115000"/>
              </a:lnSpc>
              <a:buFont typeface="Arial" pitchFamily="34" charset="0"/>
              <a:buChar char="•"/>
              <a:tabLst>
                <a:tab pos="180340" algn="l"/>
              </a:tabLst>
            </a:pPr>
            <a:r>
              <a:rPr lang="en-US" sz="1100" dirty="0">
                <a:solidFill>
                  <a:prstClr val="black"/>
                </a:solidFill>
              </a:rPr>
              <a:t>Increasing both the numerator and denominator by the </a:t>
            </a:r>
            <a:r>
              <a:rPr lang="en-US" sz="1100" b="1" dirty="0">
                <a:solidFill>
                  <a:prstClr val="black"/>
                </a:solidFill>
              </a:rPr>
              <a:t>same value </a:t>
            </a:r>
            <a:r>
              <a:rPr lang="en-US" sz="1100" dirty="0">
                <a:solidFill>
                  <a:prstClr val="black"/>
                </a:solidFill>
              </a:rPr>
              <a:t>brings the fraction closer to </a:t>
            </a:r>
            <a:r>
              <a:rPr lang="en-US" sz="1100" dirty="0" smtClean="0">
                <a:solidFill>
                  <a:prstClr val="black"/>
                </a:solidFill>
              </a:rPr>
              <a:t>1, regardless of the original value of the fraction. Hence, a proper fraction will increase in value, while an improper fraction will decrease in value </a:t>
            </a:r>
          </a:p>
          <a:p>
            <a:pPr marL="533400" indent="-168275">
              <a:lnSpc>
                <a:spcPct val="115000"/>
              </a:lnSpc>
              <a:buFontTx/>
              <a:buChar char="-"/>
              <a:tabLst>
                <a:tab pos="180340" algn="l"/>
              </a:tabLst>
            </a:pPr>
            <a:r>
              <a:rPr lang="en-US" sz="1100" dirty="0" smtClean="0">
                <a:solidFill>
                  <a:prstClr val="black"/>
                </a:solidFill>
              </a:rPr>
              <a:t>Example: 3/2 </a:t>
            </a:r>
            <a:r>
              <a:rPr lang="en-US" sz="1100" dirty="0">
                <a:solidFill>
                  <a:prstClr val="black"/>
                </a:solidFill>
              </a:rPr>
              <a:t>&gt; 4/3 &gt; 13/12 &gt; </a:t>
            </a:r>
            <a:r>
              <a:rPr lang="en-US" sz="1100" dirty="0" smtClean="0">
                <a:solidFill>
                  <a:prstClr val="black"/>
                </a:solidFill>
              </a:rPr>
              <a:t>1,013/1,012</a:t>
            </a:r>
          </a:p>
          <a:p>
            <a:pPr marL="365125">
              <a:lnSpc>
                <a:spcPct val="115000"/>
              </a:lnSpc>
              <a:tabLst>
                <a:tab pos="180340" algn="l"/>
              </a:tabLst>
            </a:pPr>
            <a:endParaRPr lang="en-US" sz="1100" dirty="0" smtClean="0">
              <a:solidFill>
                <a:prstClr val="black"/>
              </a:solidFill>
            </a:endParaRPr>
          </a:p>
          <a:p>
            <a:r>
              <a:rPr lang="en-US" sz="1100" b="1" dirty="0" smtClean="0">
                <a:solidFill>
                  <a:prstClr val="black"/>
                </a:solidFill>
              </a:rPr>
              <a:t>IMPACT OF ARITHMETIC OPERATIONS ON PROPER FRACTIONS</a:t>
            </a:r>
          </a:p>
          <a:p>
            <a:pPr marL="171450" indent="-171450">
              <a:lnSpc>
                <a:spcPct val="115000"/>
              </a:lnSpc>
              <a:buFont typeface="Arial" pitchFamily="34" charset="0"/>
              <a:buChar char="•"/>
              <a:tabLst>
                <a:tab pos="180340" algn="l"/>
              </a:tabLst>
            </a:pPr>
            <a:r>
              <a:rPr lang="en-US" sz="1100" dirty="0">
                <a:solidFill>
                  <a:prstClr val="black"/>
                </a:solidFill>
              </a:rPr>
              <a:t>Adding fractions increase their value </a:t>
            </a:r>
            <a:endParaRPr lang="en-IN" sz="1100" dirty="0">
              <a:solidFill>
                <a:prstClr val="black"/>
              </a:solidFill>
            </a:endParaRPr>
          </a:p>
          <a:p>
            <a:pPr marL="171450" indent="-171450">
              <a:lnSpc>
                <a:spcPct val="115000"/>
              </a:lnSpc>
              <a:buFont typeface="Arial" pitchFamily="34" charset="0"/>
              <a:buChar char="•"/>
              <a:tabLst>
                <a:tab pos="180340" algn="l"/>
              </a:tabLst>
            </a:pPr>
            <a:r>
              <a:rPr lang="en-US" sz="1100" dirty="0">
                <a:solidFill>
                  <a:prstClr val="black"/>
                </a:solidFill>
              </a:rPr>
              <a:t>Subtracting fractions decrease their </a:t>
            </a:r>
            <a:r>
              <a:rPr lang="en-US" sz="1100" dirty="0" smtClean="0">
                <a:solidFill>
                  <a:prstClr val="black"/>
                </a:solidFill>
              </a:rPr>
              <a:t>value</a:t>
            </a:r>
            <a:endParaRPr lang="en-IN" sz="1100" dirty="0">
              <a:solidFill>
                <a:prstClr val="black"/>
              </a:solidFill>
            </a:endParaRPr>
          </a:p>
          <a:p>
            <a:pPr marL="171450" indent="-171450">
              <a:lnSpc>
                <a:spcPct val="115000"/>
              </a:lnSpc>
              <a:buFont typeface="Arial" pitchFamily="34" charset="0"/>
              <a:buChar char="•"/>
              <a:tabLst>
                <a:tab pos="180340" algn="l"/>
              </a:tabLst>
            </a:pPr>
            <a:r>
              <a:rPr lang="en-US" sz="1100" dirty="0">
                <a:solidFill>
                  <a:prstClr val="black"/>
                </a:solidFill>
              </a:rPr>
              <a:t>Multiplying fractions decrease their </a:t>
            </a:r>
            <a:r>
              <a:rPr lang="en-US" sz="1100" dirty="0" smtClean="0">
                <a:solidFill>
                  <a:prstClr val="black"/>
                </a:solidFill>
              </a:rPr>
              <a:t>value</a:t>
            </a:r>
            <a:endParaRPr lang="en-IN" sz="1100" dirty="0" smtClean="0">
              <a:solidFill>
                <a:prstClr val="black"/>
              </a:solidFill>
            </a:endParaRPr>
          </a:p>
          <a:p>
            <a:pPr marL="533400" indent="-168275">
              <a:lnSpc>
                <a:spcPct val="115000"/>
              </a:lnSpc>
              <a:buFontTx/>
              <a:buChar char="-"/>
              <a:tabLst>
                <a:tab pos="180340" algn="l"/>
              </a:tabLst>
            </a:pPr>
            <a:r>
              <a:rPr lang="en-US" sz="1100" dirty="0" smtClean="0">
                <a:solidFill>
                  <a:prstClr val="black"/>
                </a:solidFill>
              </a:rPr>
              <a:t>Squaring a positive fraction reduces its value. For example, (1/2)</a:t>
            </a:r>
            <a:r>
              <a:rPr lang="en-US" sz="1100" baseline="30000" dirty="0" smtClean="0">
                <a:solidFill>
                  <a:prstClr val="black"/>
                </a:solidFill>
              </a:rPr>
              <a:t>2 </a:t>
            </a:r>
            <a:r>
              <a:rPr lang="en-US" sz="1100" dirty="0" smtClean="0">
                <a:solidFill>
                  <a:prstClr val="black"/>
                </a:solidFill>
              </a:rPr>
              <a:t>= (1/4), where 1/ 2 &gt; 1/ 4</a:t>
            </a:r>
          </a:p>
          <a:p>
            <a:pPr marL="533400" indent="-168275">
              <a:lnSpc>
                <a:spcPct val="115000"/>
              </a:lnSpc>
              <a:buFontTx/>
              <a:buChar char="-"/>
              <a:tabLst>
                <a:tab pos="180340" algn="l"/>
              </a:tabLst>
            </a:pPr>
            <a:r>
              <a:rPr lang="en-US" sz="1100" dirty="0" smtClean="0">
                <a:solidFill>
                  <a:prstClr val="black"/>
                </a:solidFill>
              </a:rPr>
              <a:t>Squaring a negative fraction increases its value. For example, (-1/2)</a:t>
            </a:r>
            <a:r>
              <a:rPr lang="en-US" sz="1100" baseline="30000" dirty="0" smtClean="0">
                <a:solidFill>
                  <a:prstClr val="black"/>
                </a:solidFill>
              </a:rPr>
              <a:t>2 </a:t>
            </a:r>
            <a:r>
              <a:rPr lang="en-US" sz="1100" dirty="0">
                <a:solidFill>
                  <a:prstClr val="black"/>
                </a:solidFill>
              </a:rPr>
              <a:t>= (1/4), where 1/ </a:t>
            </a:r>
            <a:r>
              <a:rPr lang="en-US" sz="1100" dirty="0" smtClean="0">
                <a:solidFill>
                  <a:prstClr val="black"/>
                </a:solidFill>
              </a:rPr>
              <a:t>4 &gt; - 1/ 2</a:t>
            </a:r>
          </a:p>
          <a:p>
            <a:pPr marL="533400" indent="-168275">
              <a:lnSpc>
                <a:spcPct val="115000"/>
              </a:lnSpc>
              <a:buFontTx/>
              <a:buChar char="-"/>
              <a:tabLst>
                <a:tab pos="180340" algn="l"/>
              </a:tabLst>
            </a:pPr>
            <a:r>
              <a:rPr lang="en-US" sz="1100" dirty="0" smtClean="0">
                <a:solidFill>
                  <a:prstClr val="black"/>
                </a:solidFill>
              </a:rPr>
              <a:t>Cubing a positive fraction reduces its value</a:t>
            </a:r>
          </a:p>
          <a:p>
            <a:pPr marL="533400" indent="-168275">
              <a:lnSpc>
                <a:spcPct val="115000"/>
              </a:lnSpc>
              <a:buFontTx/>
              <a:buChar char="-"/>
              <a:tabLst>
                <a:tab pos="180340" algn="l"/>
              </a:tabLst>
            </a:pPr>
            <a:r>
              <a:rPr lang="en-US" sz="1100" dirty="0" smtClean="0">
                <a:solidFill>
                  <a:prstClr val="black"/>
                </a:solidFill>
              </a:rPr>
              <a:t>Cubing a negative fraction increases its value (i.e., it becomes a smaller NEGATIVE number)</a:t>
            </a:r>
          </a:p>
          <a:p>
            <a:pPr marL="533400" indent="-168275">
              <a:lnSpc>
                <a:spcPct val="115000"/>
              </a:lnSpc>
              <a:buFontTx/>
              <a:buChar char="-"/>
              <a:tabLst>
                <a:tab pos="180340" algn="l"/>
              </a:tabLst>
            </a:pPr>
            <a:r>
              <a:rPr lang="en-US" sz="1100" dirty="0" smtClean="0">
                <a:solidFill>
                  <a:prstClr val="black"/>
                </a:solidFill>
              </a:rPr>
              <a:t>Multiplying </a:t>
            </a:r>
            <a:r>
              <a:rPr lang="en-US" sz="1100" dirty="0">
                <a:solidFill>
                  <a:prstClr val="black"/>
                </a:solidFill>
              </a:rPr>
              <a:t>the numerator of a positive, proper fraction increases the value of the fraction as it </a:t>
            </a:r>
            <a:r>
              <a:rPr lang="en-US" sz="1100" dirty="0" smtClean="0">
                <a:solidFill>
                  <a:prstClr val="black"/>
                </a:solidFill>
              </a:rPr>
              <a:t>approaches 1</a:t>
            </a:r>
          </a:p>
          <a:p>
            <a:pPr marL="533400" indent="-168275">
              <a:lnSpc>
                <a:spcPct val="115000"/>
              </a:lnSpc>
              <a:buFontTx/>
              <a:buChar char="-"/>
              <a:tabLst>
                <a:tab pos="180340" algn="l"/>
              </a:tabLst>
            </a:pPr>
            <a:r>
              <a:rPr lang="en-US" sz="1100" dirty="0" smtClean="0">
                <a:solidFill>
                  <a:prstClr val="black"/>
                </a:solidFill>
              </a:rPr>
              <a:t>There </a:t>
            </a:r>
            <a:r>
              <a:rPr lang="en-US" sz="1100" dirty="0">
                <a:solidFill>
                  <a:prstClr val="black"/>
                </a:solidFill>
              </a:rPr>
              <a:t>will be no change in the value of the fraction if both the numerator and the denominator are multiplied by the same </a:t>
            </a:r>
            <a:r>
              <a:rPr lang="en-US" sz="1100" dirty="0" smtClean="0">
                <a:solidFill>
                  <a:prstClr val="black"/>
                </a:solidFill>
              </a:rPr>
              <a:t>constant</a:t>
            </a:r>
            <a:endParaRPr lang="en-IN" sz="1100" dirty="0">
              <a:solidFill>
                <a:prstClr val="black"/>
              </a:solidFill>
            </a:endParaRPr>
          </a:p>
          <a:p>
            <a:pPr marL="171450" indent="-171450">
              <a:lnSpc>
                <a:spcPct val="115000"/>
              </a:lnSpc>
              <a:buFont typeface="Arial" pitchFamily="34" charset="0"/>
              <a:buChar char="•"/>
              <a:tabLst>
                <a:tab pos="180340" algn="l"/>
              </a:tabLst>
            </a:pPr>
            <a:r>
              <a:rPr lang="en-US" sz="1100" dirty="0">
                <a:solidFill>
                  <a:prstClr val="black"/>
                </a:solidFill>
              </a:rPr>
              <a:t>Dividing fractions increase their </a:t>
            </a:r>
            <a:r>
              <a:rPr lang="en-US" sz="1100" dirty="0" smtClean="0">
                <a:solidFill>
                  <a:prstClr val="black"/>
                </a:solidFill>
              </a:rPr>
              <a:t>value</a:t>
            </a:r>
          </a:p>
          <a:p>
            <a:pPr marL="171450" indent="-171450">
              <a:lnSpc>
                <a:spcPct val="115000"/>
              </a:lnSpc>
              <a:buFont typeface="Arial" pitchFamily="34" charset="0"/>
              <a:buChar char="•"/>
              <a:tabLst>
                <a:tab pos="180340" algn="l"/>
              </a:tabLst>
            </a:pPr>
            <a:r>
              <a:rPr lang="en-US" sz="1100" dirty="0" smtClean="0">
                <a:solidFill>
                  <a:prstClr val="black"/>
                </a:solidFill>
              </a:rPr>
              <a:t>Taking the square root of a fraction increases its value </a:t>
            </a:r>
            <a:endParaRPr lang="en-IN" sz="1100" dirty="0">
              <a:solidFill>
                <a:prstClr val="black"/>
              </a:solidFill>
            </a:endParaRPr>
          </a:p>
          <a:p>
            <a:pPr>
              <a:lnSpc>
                <a:spcPct val="115000"/>
              </a:lnSpc>
              <a:tabLst>
                <a:tab pos="180340" algn="l"/>
              </a:tabLst>
            </a:pPr>
            <a:endParaRPr lang="en-IN" sz="1100" dirty="0">
              <a:solidFill>
                <a:prstClr val="black"/>
              </a:solidFill>
            </a:endParaRPr>
          </a:p>
          <a:p>
            <a:pPr>
              <a:lnSpc>
                <a:spcPct val="115000"/>
              </a:lnSpc>
              <a:tabLst>
                <a:tab pos="180340" algn="l"/>
              </a:tabLst>
            </a:pPr>
            <a:r>
              <a:rPr lang="en-US" sz="1100" b="1" dirty="0" smtClean="0">
                <a:solidFill>
                  <a:prstClr val="black"/>
                </a:solidFill>
              </a:rPr>
              <a:t>If there is an addition or subtraction operation in the denominator, the fraction CANNOT be simplified further</a:t>
            </a:r>
            <a:endParaRPr lang="en-IN" sz="1100" dirty="0">
              <a:solidFill>
                <a:prstClr val="black"/>
              </a:solidFill>
            </a:endParaRPr>
          </a:p>
        </p:txBody>
      </p:sp>
    </p:spTree>
    <p:extLst>
      <p:ext uri="{BB962C8B-B14F-4D97-AF65-F5344CB8AC3E}">
        <p14:creationId xmlns:p14="http://schemas.microsoft.com/office/powerpoint/2010/main" val="11476532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DIGITS AND DECIMALS</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1610492"/>
              </p:ext>
            </p:extLst>
          </p:nvPr>
        </p:nvGraphicFramePr>
        <p:xfrm>
          <a:off x="107504" y="597996"/>
          <a:ext cx="8928992" cy="6032500"/>
        </p:xfrm>
        <a:graphic>
          <a:graphicData uri="http://schemas.openxmlformats.org/drawingml/2006/table">
            <a:tbl>
              <a:tblPr firstRow="1" bandRow="1">
                <a:tableStyleId>{5C22544A-7EE6-4342-B048-85BDC9FD1C3A}</a:tableStyleId>
              </a:tblPr>
              <a:tblGrid>
                <a:gridCol w="864096"/>
                <a:gridCol w="4536504"/>
                <a:gridCol w="3528392"/>
              </a:tblGrid>
              <a:tr h="370840">
                <a:tc>
                  <a:txBody>
                    <a:bodyPr/>
                    <a:lstStyle/>
                    <a:p>
                      <a:r>
                        <a:rPr lang="en-US" sz="1000" dirty="0" smtClean="0">
                          <a:latin typeface="+mn-lt"/>
                        </a:rPr>
                        <a:t>OPERATION</a:t>
                      </a:r>
                      <a:endParaRPr lang="en-IN" sz="1000" dirty="0">
                        <a:latin typeface="+mn-lt"/>
                      </a:endParaRPr>
                    </a:p>
                  </a:txBody>
                  <a:tcPr/>
                </a:tc>
                <a:tc>
                  <a:txBody>
                    <a:bodyPr/>
                    <a:lstStyle/>
                    <a:p>
                      <a:r>
                        <a:rPr lang="en-US" sz="1000" dirty="0" smtClean="0">
                          <a:latin typeface="+mn-lt"/>
                        </a:rPr>
                        <a:t>DESCRIPTION</a:t>
                      </a:r>
                      <a:endParaRPr lang="en-IN" sz="1000" dirty="0">
                        <a:latin typeface="+mn-lt"/>
                      </a:endParaRPr>
                    </a:p>
                  </a:txBody>
                  <a:tcPr/>
                </a:tc>
                <a:tc>
                  <a:txBody>
                    <a:bodyPr/>
                    <a:lstStyle/>
                    <a:p>
                      <a:r>
                        <a:rPr lang="en-US" sz="1000" dirty="0" smtClean="0">
                          <a:latin typeface="+mn-lt"/>
                        </a:rPr>
                        <a:t>EXAMPLE</a:t>
                      </a:r>
                      <a:endParaRPr lang="en-IN" sz="1000" dirty="0">
                        <a:latin typeface="+mn-lt"/>
                      </a:endParaRPr>
                    </a:p>
                  </a:txBody>
                  <a:tcPr/>
                </a:tc>
              </a:tr>
              <a:tr h="370840">
                <a:tc>
                  <a:txBody>
                    <a:bodyPr/>
                    <a:lstStyle/>
                    <a:p>
                      <a:pPr>
                        <a:lnSpc>
                          <a:spcPct val="115000"/>
                        </a:lnSpc>
                        <a:spcAft>
                          <a:spcPts val="0"/>
                        </a:spcAft>
                      </a:pPr>
                      <a:r>
                        <a:rPr lang="en-US" sz="1000" dirty="0">
                          <a:effectLst/>
                        </a:rPr>
                        <a:t>Place Value </a:t>
                      </a:r>
                      <a:endParaRPr lang="en-IN" sz="1000" dirty="0">
                        <a:effectLst/>
                        <a:latin typeface="Calibri"/>
                        <a:ea typeface="Calibri"/>
                        <a:cs typeface="Times New Roman"/>
                      </a:endParaRPr>
                    </a:p>
                  </a:txBody>
                  <a:tcPr marL="18543" marR="18543" marT="0" marB="0"/>
                </a:tc>
                <a:tc>
                  <a:txBody>
                    <a:bodyPr/>
                    <a:lstStyle/>
                    <a:p>
                      <a:pPr>
                        <a:lnSpc>
                          <a:spcPct val="115000"/>
                        </a:lnSpc>
                        <a:spcAft>
                          <a:spcPts val="0"/>
                        </a:spcAft>
                      </a:pPr>
                      <a:r>
                        <a:rPr lang="en-IN" sz="1000" dirty="0">
                          <a:effectLst/>
                        </a:rPr>
                        <a:t>Every digit in a number has a particular place value depending on its location within the </a:t>
                      </a:r>
                      <a:r>
                        <a:rPr lang="en-IN" sz="1000" dirty="0" smtClean="0">
                          <a:effectLst/>
                        </a:rPr>
                        <a:t>number</a:t>
                      </a:r>
                    </a:p>
                    <a:p>
                      <a:pPr>
                        <a:lnSpc>
                          <a:spcPct val="115000"/>
                        </a:lnSpc>
                        <a:spcAft>
                          <a:spcPts val="0"/>
                        </a:spcAft>
                      </a:pPr>
                      <a:r>
                        <a:rPr lang="en-IN" sz="1000" dirty="0">
                          <a:effectLst/>
                        </a:rPr>
                        <a:t> </a:t>
                      </a:r>
                    </a:p>
                    <a:p>
                      <a:pPr>
                        <a:lnSpc>
                          <a:spcPct val="115000"/>
                        </a:lnSpc>
                        <a:spcAft>
                          <a:spcPts val="0"/>
                        </a:spcAft>
                      </a:pPr>
                      <a:r>
                        <a:rPr lang="en-IN" sz="1000" dirty="0">
                          <a:effectLst/>
                        </a:rPr>
                        <a:t>For example, in the number 452, the digit 2 is in the ones (or "units") place, the digit 5 is in the tens place, and the digit 4 is in the hundreds place. The name of each location corresponds to the "value" of that place. Thus:</a:t>
                      </a:r>
                    </a:p>
                    <a:p>
                      <a:pPr>
                        <a:lnSpc>
                          <a:spcPct val="115000"/>
                        </a:lnSpc>
                        <a:spcAft>
                          <a:spcPts val="0"/>
                        </a:spcAft>
                      </a:pPr>
                      <a:r>
                        <a:rPr lang="en-IN" sz="1000" dirty="0">
                          <a:effectLst/>
                        </a:rPr>
                        <a:t> </a:t>
                      </a:r>
                    </a:p>
                    <a:p>
                      <a:pPr>
                        <a:lnSpc>
                          <a:spcPct val="115000"/>
                        </a:lnSpc>
                        <a:spcAft>
                          <a:spcPts val="0"/>
                        </a:spcAft>
                      </a:pPr>
                      <a:r>
                        <a:rPr lang="en-IN" sz="1000" dirty="0">
                          <a:effectLst/>
                        </a:rPr>
                        <a:t>2 is worth two "units" (two "ones"), or 2 </a:t>
                      </a:r>
                      <a:r>
                        <a:rPr lang="en-IN" sz="1000" dirty="0" smtClean="0">
                          <a:effectLst/>
                        </a:rPr>
                        <a:t>(2 </a:t>
                      </a:r>
                      <a:r>
                        <a:rPr lang="en-IN" sz="1000" dirty="0">
                          <a:effectLst/>
                        </a:rPr>
                        <a:t>x 1</a:t>
                      </a:r>
                      <a:r>
                        <a:rPr lang="en-IN" sz="1000" dirty="0" smtClean="0">
                          <a:effectLst/>
                        </a:rPr>
                        <a:t>)</a:t>
                      </a:r>
                      <a:endParaRPr lang="en-IN" sz="1000" dirty="0">
                        <a:effectLst/>
                      </a:endParaRPr>
                    </a:p>
                    <a:p>
                      <a:pPr>
                        <a:lnSpc>
                          <a:spcPct val="115000"/>
                        </a:lnSpc>
                        <a:spcAft>
                          <a:spcPts val="0"/>
                        </a:spcAft>
                      </a:pPr>
                      <a:r>
                        <a:rPr lang="en-IN" sz="1000" dirty="0">
                          <a:effectLst/>
                        </a:rPr>
                        <a:t>5 is worth five tens, or 50 </a:t>
                      </a:r>
                      <a:r>
                        <a:rPr lang="en-IN" sz="1000" dirty="0" smtClean="0">
                          <a:effectLst/>
                        </a:rPr>
                        <a:t>(5 </a:t>
                      </a:r>
                      <a:r>
                        <a:rPr lang="en-IN" sz="1000" dirty="0">
                          <a:effectLst/>
                        </a:rPr>
                        <a:t>x 10</a:t>
                      </a:r>
                      <a:r>
                        <a:rPr lang="en-IN" sz="1000" dirty="0" smtClean="0">
                          <a:effectLst/>
                        </a:rPr>
                        <a:t>)</a:t>
                      </a:r>
                      <a:endParaRPr lang="en-IN" sz="1000" dirty="0">
                        <a:effectLst/>
                      </a:endParaRPr>
                    </a:p>
                    <a:p>
                      <a:pPr>
                        <a:lnSpc>
                          <a:spcPct val="115000"/>
                        </a:lnSpc>
                        <a:spcAft>
                          <a:spcPts val="0"/>
                        </a:spcAft>
                      </a:pPr>
                      <a:r>
                        <a:rPr lang="en-IN" sz="1000" dirty="0">
                          <a:effectLst/>
                        </a:rPr>
                        <a:t>4 is worth four hundreds, or 400 </a:t>
                      </a:r>
                      <a:r>
                        <a:rPr lang="en-IN" sz="1000" dirty="0" smtClean="0">
                          <a:effectLst/>
                        </a:rPr>
                        <a:t>( </a:t>
                      </a:r>
                      <a:r>
                        <a:rPr lang="en-IN" sz="1000" dirty="0">
                          <a:effectLst/>
                        </a:rPr>
                        <a:t>4 x 100</a:t>
                      </a:r>
                      <a:r>
                        <a:rPr lang="en-IN" sz="1000" dirty="0" smtClean="0">
                          <a:effectLst/>
                        </a:rPr>
                        <a:t>)</a:t>
                      </a:r>
                      <a:endParaRPr lang="en-IN" sz="1000" dirty="0">
                        <a:effectLst/>
                      </a:endParaRPr>
                    </a:p>
                    <a:p>
                      <a:pPr>
                        <a:lnSpc>
                          <a:spcPct val="115000"/>
                        </a:lnSpc>
                        <a:spcAft>
                          <a:spcPts val="0"/>
                        </a:spcAft>
                      </a:pPr>
                      <a:r>
                        <a:rPr lang="en-IN" sz="1000" dirty="0">
                          <a:effectLst/>
                        </a:rPr>
                        <a:t>We can now write the number 452 as the sum of these products:</a:t>
                      </a:r>
                    </a:p>
                    <a:p>
                      <a:pPr>
                        <a:spcAft>
                          <a:spcPts val="0"/>
                        </a:spcAft>
                        <a:tabLst>
                          <a:tab pos="180340" algn="l"/>
                        </a:tabLst>
                      </a:pPr>
                      <a:r>
                        <a:rPr lang="en-IN" sz="1000" dirty="0">
                          <a:effectLst/>
                        </a:rPr>
                        <a:t>452 = 4 x 100 </a:t>
                      </a:r>
                      <a:r>
                        <a:rPr lang="en-IN" sz="1000" dirty="0" smtClean="0">
                          <a:effectLst/>
                        </a:rPr>
                        <a:t>+ </a:t>
                      </a:r>
                      <a:r>
                        <a:rPr lang="en-IN" sz="1000" dirty="0">
                          <a:effectLst/>
                        </a:rPr>
                        <a:t>5 x 10 + 2 x </a:t>
                      </a:r>
                      <a:r>
                        <a:rPr lang="en-IN" sz="1000" dirty="0" smtClean="0">
                          <a:effectLst/>
                        </a:rPr>
                        <a:t>1</a:t>
                      </a:r>
                    </a:p>
                    <a:p>
                      <a:pPr>
                        <a:spcAft>
                          <a:spcPts val="0"/>
                        </a:spcAft>
                        <a:tabLst>
                          <a:tab pos="180340" algn="l"/>
                        </a:tabLst>
                      </a:pPr>
                      <a:endParaRPr lang="en-IN" sz="1000" dirty="0" smtClean="0">
                        <a:effectLst/>
                      </a:endParaRPr>
                    </a:p>
                    <a:p>
                      <a:pPr>
                        <a:spcAft>
                          <a:spcPts val="0"/>
                        </a:spcAft>
                        <a:tabLst>
                          <a:tab pos="180340" algn="l"/>
                        </a:tabLst>
                      </a:pPr>
                      <a:r>
                        <a:rPr lang="en-IN" sz="1000" dirty="0" smtClean="0">
                          <a:effectLst/>
                        </a:rPr>
                        <a:t>For instance,</a:t>
                      </a:r>
                      <a:r>
                        <a:rPr lang="en-IN" sz="1000" baseline="0" dirty="0" smtClean="0">
                          <a:effectLst/>
                        </a:rPr>
                        <a:t> a two digit number XY would be 10X + Y</a:t>
                      </a:r>
                      <a:endParaRPr lang="en-IN" sz="1000" dirty="0">
                        <a:effectLst/>
                      </a:endParaRPr>
                    </a:p>
                  </a:txBody>
                  <a:tcPr marL="18543" marR="18543" marT="0" marB="0"/>
                </a:tc>
                <a:tc>
                  <a:txBody>
                    <a:bodyPr/>
                    <a:lstStyle/>
                    <a:p>
                      <a:pPr>
                        <a:spcAft>
                          <a:spcPts val="0"/>
                        </a:spcAft>
                        <a:tabLst>
                          <a:tab pos="180340" algn="l"/>
                        </a:tabLst>
                      </a:pPr>
                      <a:r>
                        <a:rPr lang="en-US" sz="1000" dirty="0">
                          <a:effectLst/>
                        </a:rPr>
                        <a:t>A and B are both 2 digit numbers. If A and B contain the same digits, but in reverse order, what integer must be a factor of (A+B)? </a:t>
                      </a:r>
                      <a:endParaRPr lang="en-IN" sz="1000" dirty="0">
                        <a:effectLst/>
                      </a:endParaRPr>
                    </a:p>
                    <a:p>
                      <a:pPr>
                        <a:spcAft>
                          <a:spcPts val="0"/>
                        </a:spcAft>
                        <a:tabLst>
                          <a:tab pos="180340" algn="l"/>
                        </a:tabLst>
                      </a:pPr>
                      <a:r>
                        <a:rPr lang="en-IN" sz="1000" dirty="0">
                          <a:effectLst/>
                        </a:rPr>
                        <a:t> </a:t>
                      </a:r>
                    </a:p>
                    <a:p>
                      <a:pPr>
                        <a:spcAft>
                          <a:spcPts val="0"/>
                        </a:spcAft>
                        <a:tabLst>
                          <a:tab pos="180340" algn="l"/>
                        </a:tabLst>
                      </a:pPr>
                      <a:r>
                        <a:rPr lang="en-US" sz="1000" dirty="0">
                          <a:effectLst/>
                        </a:rPr>
                        <a:t>To solve this problem, assign two variables to the numbers A and B: x and y.  A can be expressed as 10x + y. Therefore, B can be expressed as 10y + x. The sum of A and B can be expressed as 10x + y + 10y + x. This is equal to 11 (x + y). Therefore, 11 is a factor of (A + B)</a:t>
                      </a:r>
                      <a:endParaRPr lang="en-IN" sz="1000" dirty="0">
                        <a:effectLst/>
                      </a:endParaRPr>
                    </a:p>
                    <a:p>
                      <a:pPr>
                        <a:lnSpc>
                          <a:spcPct val="115000"/>
                        </a:lnSpc>
                        <a:spcAft>
                          <a:spcPts val="0"/>
                        </a:spcAft>
                      </a:pPr>
                      <a:r>
                        <a:rPr lang="en-IN" sz="1000" dirty="0">
                          <a:effectLst/>
                        </a:rPr>
                        <a:t> </a:t>
                      </a:r>
                      <a:endParaRPr lang="en-IN" sz="1000" dirty="0">
                        <a:effectLst/>
                        <a:latin typeface="Calibri"/>
                        <a:ea typeface="Calibri"/>
                        <a:cs typeface="Times New Roman"/>
                      </a:endParaRPr>
                    </a:p>
                  </a:txBody>
                  <a:tcPr marL="18543" marR="18543" marT="0" marB="0"/>
                </a:tc>
              </a:tr>
              <a:tr h="370840">
                <a:tc>
                  <a:txBody>
                    <a:bodyPr/>
                    <a:lstStyle/>
                    <a:p>
                      <a:pPr>
                        <a:lnSpc>
                          <a:spcPct val="115000"/>
                        </a:lnSpc>
                        <a:spcAft>
                          <a:spcPts val="0"/>
                        </a:spcAft>
                      </a:pPr>
                      <a:r>
                        <a:rPr lang="en-US" sz="1000" dirty="0">
                          <a:effectLst/>
                        </a:rPr>
                        <a:t>Rounding to the nearest place value</a:t>
                      </a:r>
                      <a:endParaRPr lang="en-IN" sz="1000" dirty="0">
                        <a:effectLst/>
                        <a:latin typeface="Calibri"/>
                        <a:ea typeface="Calibri"/>
                        <a:cs typeface="Times New Roman"/>
                      </a:endParaRPr>
                    </a:p>
                  </a:txBody>
                  <a:tcPr marL="18543" marR="18543" marT="0" marB="0"/>
                </a:tc>
                <a:tc>
                  <a:txBody>
                    <a:bodyPr/>
                    <a:lstStyle/>
                    <a:p>
                      <a:pPr>
                        <a:spcAft>
                          <a:spcPts val="0"/>
                        </a:spcAft>
                        <a:tabLst>
                          <a:tab pos="180340" algn="l"/>
                        </a:tabLst>
                      </a:pPr>
                      <a:r>
                        <a:rPr lang="en-US" sz="1000" dirty="0">
                          <a:effectLst/>
                        </a:rPr>
                        <a:t>If the right-digit-neighbor is 5 or greater, round UP, else the digit in question remains the same</a:t>
                      </a:r>
                      <a:endParaRPr lang="en-IN" sz="1000" dirty="0">
                        <a:effectLst/>
                      </a:endParaRPr>
                    </a:p>
                    <a:p>
                      <a:pPr>
                        <a:lnSpc>
                          <a:spcPct val="115000"/>
                        </a:lnSpc>
                        <a:spcAft>
                          <a:spcPts val="0"/>
                        </a:spcAft>
                      </a:pPr>
                      <a:endParaRPr lang="en-IN" sz="1000" dirty="0">
                        <a:effectLst/>
                        <a:latin typeface="Calibri"/>
                        <a:ea typeface="Calibri"/>
                        <a:cs typeface="Times New Roman"/>
                      </a:endParaRPr>
                    </a:p>
                  </a:txBody>
                  <a:tcPr marL="18543" marR="18543" marT="0" marB="0"/>
                </a:tc>
                <a:tc>
                  <a:txBody>
                    <a:bodyPr/>
                    <a:lstStyle/>
                    <a:p>
                      <a:pPr>
                        <a:lnSpc>
                          <a:spcPct val="115000"/>
                        </a:lnSpc>
                        <a:spcAft>
                          <a:spcPts val="0"/>
                        </a:spcAft>
                      </a:pPr>
                      <a:r>
                        <a:rPr lang="en-US" sz="1000" dirty="0">
                          <a:effectLst/>
                        </a:rPr>
                        <a:t>5.3485 rounded to the nearest tenth = </a:t>
                      </a:r>
                      <a:r>
                        <a:rPr lang="en-US" sz="1000" dirty="0" smtClean="0">
                          <a:effectLst/>
                        </a:rPr>
                        <a:t>5.3</a:t>
                      </a:r>
                      <a:r>
                        <a:rPr lang="en-US" sz="1000" dirty="0">
                          <a:effectLst/>
                        </a:rPr>
                        <a:t/>
                      </a:r>
                      <a:br>
                        <a:rPr lang="en-US" sz="1000" dirty="0">
                          <a:effectLst/>
                        </a:rPr>
                      </a:br>
                      <a:r>
                        <a:rPr lang="en-US" sz="1000" dirty="0">
                          <a:effectLst/>
                        </a:rPr>
                        <a:t>5.3485 rounded to the nearest hundredth = </a:t>
                      </a:r>
                      <a:r>
                        <a:rPr lang="en-US" sz="1000" dirty="0" smtClean="0">
                          <a:effectLst/>
                        </a:rPr>
                        <a:t>5.35</a:t>
                      </a:r>
                      <a:r>
                        <a:rPr lang="en-US" sz="1000" dirty="0">
                          <a:effectLst/>
                        </a:rPr>
                        <a:t/>
                      </a:r>
                      <a:br>
                        <a:rPr lang="en-US" sz="1000" dirty="0">
                          <a:effectLst/>
                        </a:rPr>
                      </a:br>
                      <a:r>
                        <a:rPr lang="en-US" sz="1000" dirty="0">
                          <a:effectLst/>
                        </a:rPr>
                        <a:t>5.3485 rounded to the nearest thousandth = </a:t>
                      </a:r>
                      <a:r>
                        <a:rPr lang="en-US" sz="1000" dirty="0" smtClean="0">
                          <a:effectLst/>
                        </a:rPr>
                        <a:t>5.349</a:t>
                      </a:r>
                      <a:endParaRPr lang="en-IN" sz="1000" dirty="0">
                        <a:effectLst/>
                      </a:endParaRPr>
                    </a:p>
                  </a:txBody>
                  <a:tcPr marL="18543" marR="18543" marT="0" marB="0"/>
                </a:tc>
              </a:tr>
              <a:tr h="370840">
                <a:tc>
                  <a:txBody>
                    <a:bodyPr/>
                    <a:lstStyle/>
                    <a:p>
                      <a:pPr>
                        <a:spcAft>
                          <a:spcPts val="0"/>
                        </a:spcAft>
                        <a:tabLst>
                          <a:tab pos="180340" algn="l"/>
                        </a:tabLst>
                      </a:pPr>
                      <a:r>
                        <a:rPr lang="en-US" sz="1000" dirty="0">
                          <a:effectLst/>
                          <a:latin typeface="+mn-lt"/>
                        </a:rPr>
                        <a:t>Multiplying by a power of ten </a:t>
                      </a:r>
                      <a:endParaRPr lang="en-IN" sz="1000" dirty="0">
                        <a:effectLst/>
                        <a:latin typeface="+mn-lt"/>
                        <a:ea typeface="Calibri"/>
                        <a:cs typeface="Times New Roman"/>
                      </a:endParaRPr>
                    </a:p>
                  </a:txBody>
                  <a:tcPr marL="18543" marR="18543" marT="0" marB="0"/>
                </a:tc>
                <a:tc>
                  <a:txBody>
                    <a:bodyPr/>
                    <a:lstStyle/>
                    <a:p>
                      <a:pPr>
                        <a:lnSpc>
                          <a:spcPct val="115000"/>
                        </a:lnSpc>
                        <a:spcAft>
                          <a:spcPts val="0"/>
                        </a:spcAft>
                      </a:pPr>
                      <a:r>
                        <a:rPr lang="en-US" sz="1000" dirty="0">
                          <a:effectLst/>
                          <a:latin typeface="+mn-lt"/>
                        </a:rPr>
                        <a:t>Move the decimal forward (right) by the specified number of places</a:t>
                      </a:r>
                      <a:endParaRPr lang="en-IN" sz="1000" dirty="0">
                        <a:effectLst/>
                        <a:latin typeface="+mn-lt"/>
                      </a:endParaRPr>
                    </a:p>
                    <a:p>
                      <a:pPr>
                        <a:lnSpc>
                          <a:spcPct val="115000"/>
                        </a:lnSpc>
                        <a:spcAft>
                          <a:spcPts val="0"/>
                        </a:spcAft>
                      </a:pPr>
                      <a:r>
                        <a:rPr lang="en-IN" sz="1000" dirty="0">
                          <a:effectLst/>
                          <a:latin typeface="+mn-lt"/>
                        </a:rPr>
                        <a:t> </a:t>
                      </a:r>
                      <a:endParaRPr lang="en-IN" sz="1000" dirty="0" smtClean="0">
                        <a:effectLst/>
                        <a:latin typeface="+mn-lt"/>
                      </a:endParaRPr>
                    </a:p>
                    <a:p>
                      <a:pPr>
                        <a:lnSpc>
                          <a:spcPct val="115000"/>
                        </a:lnSpc>
                        <a:spcAft>
                          <a:spcPts val="0"/>
                        </a:spcAft>
                      </a:pPr>
                      <a:r>
                        <a:rPr lang="en-US" sz="1000" dirty="0" smtClean="0">
                          <a:effectLst/>
                          <a:latin typeface="+mn-lt"/>
                          <a:ea typeface="Calibri"/>
                          <a:cs typeface="Times New Roman"/>
                        </a:rPr>
                        <a:t>For negative powers of ten, reverse the process (i.e.,</a:t>
                      </a:r>
                      <a:r>
                        <a:rPr lang="en-US" sz="1000" baseline="0" dirty="0" smtClean="0">
                          <a:effectLst/>
                          <a:latin typeface="+mn-lt"/>
                          <a:ea typeface="Calibri"/>
                          <a:cs typeface="Times New Roman"/>
                        </a:rPr>
                        <a:t> when multiplying by a negative power of ten, move the decimal backward (left) by the specified number of places) </a:t>
                      </a:r>
                    </a:p>
                    <a:p>
                      <a:pPr>
                        <a:lnSpc>
                          <a:spcPct val="115000"/>
                        </a:lnSpc>
                        <a:spcAft>
                          <a:spcPts val="0"/>
                        </a:spcAft>
                      </a:pPr>
                      <a:endParaRPr lang="en-IN" sz="1000" dirty="0">
                        <a:effectLst/>
                        <a:latin typeface="+mn-lt"/>
                        <a:ea typeface="Calibri"/>
                        <a:cs typeface="Times New Roman"/>
                      </a:endParaRPr>
                    </a:p>
                  </a:txBody>
                  <a:tcPr marL="18543" marR="18543" marT="0" marB="0"/>
                </a:tc>
                <a:tc>
                  <a:txBody>
                    <a:bodyPr/>
                    <a:lstStyle/>
                    <a:p>
                      <a:r>
                        <a:rPr lang="en-IN" sz="1000" dirty="0" smtClean="0">
                          <a:latin typeface="+mn-lt"/>
                        </a:rPr>
                        <a:t>What is the hundredths digit of decimal Z?</a:t>
                      </a:r>
                    </a:p>
                    <a:p>
                      <a:pPr marL="228600" indent="-228600">
                        <a:buAutoNum type="arabicParenBoth"/>
                      </a:pPr>
                      <a:r>
                        <a:rPr lang="en-IN" sz="1000" dirty="0" smtClean="0">
                          <a:latin typeface="+mn-lt"/>
                        </a:rPr>
                        <a:t>The tenths</a:t>
                      </a:r>
                      <a:r>
                        <a:rPr lang="en-IN" sz="1000" baseline="0" dirty="0" smtClean="0">
                          <a:latin typeface="+mn-lt"/>
                        </a:rPr>
                        <a:t> digit is 100Z is 2 </a:t>
                      </a:r>
                    </a:p>
                    <a:p>
                      <a:pPr marL="228600" indent="-228600">
                        <a:buAutoNum type="arabicParenBoth"/>
                      </a:pPr>
                      <a:r>
                        <a:rPr lang="en-IN" sz="1000" baseline="0" dirty="0" smtClean="0">
                          <a:latin typeface="+mn-lt"/>
                        </a:rPr>
                        <a:t>The units digit of 1000Z is 2 </a:t>
                      </a:r>
                    </a:p>
                    <a:p>
                      <a:pPr marL="228600" indent="-228600">
                        <a:buAutoNum type="arabicParenBoth"/>
                      </a:pPr>
                      <a:endParaRPr lang="en-IN" sz="1000" baseline="0" dirty="0" smtClean="0">
                        <a:latin typeface="+mn-lt"/>
                      </a:endParaRPr>
                    </a:p>
                    <a:p>
                      <a:pPr marL="0" indent="0">
                        <a:buNone/>
                      </a:pPr>
                      <a:r>
                        <a:rPr lang="en-IN" sz="1000" dirty="0" smtClean="0"/>
                        <a:t>Let's say z</a:t>
                      </a:r>
                      <a:r>
                        <a:rPr lang="en-IN" sz="1000" baseline="0" dirty="0" smtClean="0"/>
                        <a:t> = a.bcd </a:t>
                      </a:r>
                    </a:p>
                    <a:p>
                      <a:pPr marL="0" indent="0">
                        <a:buNone/>
                      </a:pPr>
                      <a:r>
                        <a:rPr lang="en-IN" sz="1000" dirty="0" smtClean="0"/>
                        <a:t>Hundredths digit would be the value of c . So the question is,</a:t>
                      </a:r>
                      <a:r>
                        <a:rPr lang="en-IN" sz="1000" baseline="0" dirty="0" smtClean="0"/>
                        <a:t> what is the value of c? </a:t>
                      </a:r>
                      <a:r>
                        <a:rPr lang="en-IN" sz="1000" dirty="0" smtClean="0"/>
                        <a:t/>
                      </a:r>
                      <a:br>
                        <a:rPr lang="en-IN" sz="1000" dirty="0" smtClean="0"/>
                      </a:br>
                      <a:r>
                        <a:rPr lang="en-IN" sz="1000" dirty="0" smtClean="0"/>
                        <a:t/>
                      </a:r>
                      <a:br>
                        <a:rPr lang="en-IN" sz="1000" dirty="0" smtClean="0"/>
                      </a:br>
                      <a:r>
                        <a:rPr lang="en-IN" sz="1000" dirty="0" smtClean="0"/>
                        <a:t>(1) The tenths digit is 100z is 2 </a:t>
                      </a:r>
                      <a:r>
                        <a:rPr lang="en-IN" sz="1000" dirty="0" smtClean="0">
                          <a:sym typeface="Wingdings" pitchFamily="2" charset="2"/>
                        </a:rPr>
                        <a:t> 100Z</a:t>
                      </a:r>
                      <a:r>
                        <a:rPr lang="en-IN" sz="1000" baseline="0" dirty="0" smtClean="0">
                          <a:sym typeface="Wingdings" pitchFamily="2" charset="2"/>
                        </a:rPr>
                        <a:t> = 100*a.bcd, which is equal to abc.d. The </a:t>
                      </a:r>
                      <a:r>
                        <a:rPr lang="en-IN" sz="1000" dirty="0" smtClean="0"/>
                        <a:t>tenths digit of is the value of d, which is 2. </a:t>
                      </a:r>
                      <a:r>
                        <a:rPr lang="en-IN" sz="1000" baseline="0" dirty="0" smtClean="0"/>
                        <a:t> </a:t>
                      </a:r>
                      <a:r>
                        <a:rPr lang="en-IN" sz="1000" dirty="0" smtClean="0"/>
                        <a:t>Not sufficient to calculate c</a:t>
                      </a:r>
                      <a:br>
                        <a:rPr lang="en-IN" sz="1000" dirty="0" smtClean="0"/>
                      </a:br>
                      <a:r>
                        <a:rPr lang="en-IN" sz="1000" dirty="0" smtClean="0"/>
                        <a:t>(2) The units digit of 1,000z is 2 </a:t>
                      </a:r>
                      <a:r>
                        <a:rPr lang="en-IN" sz="1000" dirty="0" smtClean="0">
                          <a:sym typeface="Wingdings" pitchFamily="2" charset="2"/>
                        </a:rPr>
                        <a:t> 1000Z = abcd.</a:t>
                      </a:r>
                      <a:r>
                        <a:rPr lang="en-IN" sz="1000" baseline="0" dirty="0" smtClean="0">
                          <a:sym typeface="Wingdings" pitchFamily="2" charset="2"/>
                        </a:rPr>
                        <a:t> The units digit is the value of d, which is 2. Not sufficient to calculate c </a:t>
                      </a:r>
                      <a:r>
                        <a:rPr lang="en-IN" sz="1000" dirty="0" smtClean="0"/>
                        <a:t/>
                      </a:r>
                      <a:br>
                        <a:rPr lang="en-IN" sz="1000" dirty="0" smtClean="0"/>
                      </a:br>
                      <a:r>
                        <a:rPr lang="en-IN" sz="1000" dirty="0" smtClean="0"/>
                        <a:t>(1)+(2) No new info, only the value of d is known. Not sufficient</a:t>
                      </a:r>
                      <a:endParaRPr lang="en-IN" sz="1000" dirty="0">
                        <a:latin typeface="+mn-lt"/>
                      </a:endParaRPr>
                    </a:p>
                  </a:txBody>
                  <a:tcPr/>
                </a:tc>
              </a:tr>
              <a:tr h="370840">
                <a:tc>
                  <a:txBody>
                    <a:bodyPr/>
                    <a:lstStyle/>
                    <a:p>
                      <a:pPr>
                        <a:lnSpc>
                          <a:spcPct val="115000"/>
                        </a:lnSpc>
                        <a:spcAft>
                          <a:spcPts val="0"/>
                        </a:spcAft>
                      </a:pPr>
                      <a:r>
                        <a:rPr lang="en-US" sz="1000">
                          <a:effectLst/>
                          <a:latin typeface="+mn-lt"/>
                        </a:rPr>
                        <a:t>Dividing by a power of ten</a:t>
                      </a:r>
                      <a:endParaRPr lang="en-IN" sz="1000">
                        <a:effectLst/>
                        <a:latin typeface="+mn-lt"/>
                        <a:ea typeface="Calibri"/>
                        <a:cs typeface="Times New Roman"/>
                      </a:endParaRPr>
                    </a:p>
                  </a:txBody>
                  <a:tcPr marL="18543" marR="18543" marT="0" marB="0"/>
                </a:tc>
                <a:tc>
                  <a:txBody>
                    <a:bodyPr/>
                    <a:lstStyle/>
                    <a:p>
                      <a:pPr>
                        <a:lnSpc>
                          <a:spcPct val="115000"/>
                        </a:lnSpc>
                        <a:spcAft>
                          <a:spcPts val="0"/>
                        </a:spcAft>
                      </a:pPr>
                      <a:r>
                        <a:rPr lang="en-US" sz="1000" dirty="0">
                          <a:effectLst/>
                          <a:latin typeface="+mn-lt"/>
                        </a:rPr>
                        <a:t>Move the decimal backward (left) by the specified number of </a:t>
                      </a:r>
                      <a:r>
                        <a:rPr lang="en-US" sz="1000" dirty="0" smtClean="0">
                          <a:effectLst/>
                          <a:latin typeface="+mn-lt"/>
                        </a:rPr>
                        <a:t>places</a:t>
                      </a:r>
                    </a:p>
                    <a:p>
                      <a:pPr marL="0" marR="0" indent="0" algn="l" defTabSz="914400" rtl="0" eaLnBrk="1" fontAlgn="auto" latinLnBrk="0" hangingPunct="1">
                        <a:lnSpc>
                          <a:spcPct val="115000"/>
                        </a:lnSpc>
                        <a:spcBef>
                          <a:spcPts val="0"/>
                        </a:spcBef>
                        <a:spcAft>
                          <a:spcPts val="0"/>
                        </a:spcAft>
                        <a:buClrTx/>
                        <a:buSzTx/>
                        <a:buFontTx/>
                        <a:buNone/>
                        <a:tabLst/>
                        <a:defRPr/>
                      </a:pPr>
                      <a:r>
                        <a:rPr lang="en-US" sz="1000" dirty="0" smtClean="0">
                          <a:effectLst/>
                          <a:latin typeface="+mn-lt"/>
                          <a:ea typeface="Calibri"/>
                          <a:cs typeface="Times New Roman"/>
                        </a:rPr>
                        <a:t>For negative powers of ten, reverse the process (i.e.,</a:t>
                      </a:r>
                      <a:r>
                        <a:rPr lang="en-US" sz="1000" baseline="0" dirty="0" smtClean="0">
                          <a:effectLst/>
                          <a:latin typeface="+mn-lt"/>
                          <a:ea typeface="Calibri"/>
                          <a:cs typeface="Times New Roman"/>
                        </a:rPr>
                        <a:t> when dividing by a negative power of ten, move the decimal forward (right) by the specified number of places) </a:t>
                      </a:r>
                      <a:endParaRPr lang="en-IN" sz="1000" dirty="0" smtClean="0">
                        <a:effectLst/>
                        <a:latin typeface="+mn-lt"/>
                        <a:ea typeface="Calibri"/>
                        <a:cs typeface="Times New Roman"/>
                      </a:endParaRPr>
                    </a:p>
                  </a:txBody>
                  <a:tcPr marL="18543" marR="18543" marT="0" marB="0"/>
                </a:tc>
                <a:tc>
                  <a:txBody>
                    <a:bodyPr/>
                    <a:lstStyle/>
                    <a:p>
                      <a:endParaRPr lang="en-IN" sz="1000" dirty="0">
                        <a:latin typeface="+mn-lt"/>
                      </a:endParaRPr>
                    </a:p>
                  </a:txBody>
                  <a:tcPr/>
                </a:tc>
              </a:tr>
            </a:tbl>
          </a:graphicData>
        </a:graphic>
      </p:graphicFrame>
    </p:spTree>
    <p:extLst>
      <p:ext uri="{BB962C8B-B14F-4D97-AF65-F5344CB8AC3E}">
        <p14:creationId xmlns:p14="http://schemas.microsoft.com/office/powerpoint/2010/main" val="9273367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DECIMALS – ADVANCED CONCEPTS </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53885347"/>
              </p:ext>
            </p:extLst>
          </p:nvPr>
        </p:nvGraphicFramePr>
        <p:xfrm>
          <a:off x="107504" y="597996"/>
          <a:ext cx="8928992" cy="5979160"/>
        </p:xfrm>
        <a:graphic>
          <a:graphicData uri="http://schemas.openxmlformats.org/drawingml/2006/table">
            <a:tbl>
              <a:tblPr firstRow="1" bandRow="1">
                <a:tableStyleId>{5C22544A-7EE6-4342-B048-85BDC9FD1C3A}</a:tableStyleId>
              </a:tblPr>
              <a:tblGrid>
                <a:gridCol w="1302163"/>
                <a:gridCol w="4464496"/>
                <a:gridCol w="3162333"/>
              </a:tblGrid>
              <a:tr h="370840">
                <a:tc>
                  <a:txBody>
                    <a:bodyPr/>
                    <a:lstStyle/>
                    <a:p>
                      <a:r>
                        <a:rPr lang="en-US" sz="1000" dirty="0" smtClean="0">
                          <a:latin typeface="+mn-lt"/>
                        </a:rPr>
                        <a:t>OPERATION</a:t>
                      </a:r>
                      <a:endParaRPr lang="en-IN" sz="1000" dirty="0">
                        <a:latin typeface="+mn-lt"/>
                      </a:endParaRPr>
                    </a:p>
                  </a:txBody>
                  <a:tcPr/>
                </a:tc>
                <a:tc>
                  <a:txBody>
                    <a:bodyPr/>
                    <a:lstStyle/>
                    <a:p>
                      <a:r>
                        <a:rPr lang="en-US" sz="1000" dirty="0" smtClean="0">
                          <a:latin typeface="+mn-lt"/>
                        </a:rPr>
                        <a:t>DESCRIPTION</a:t>
                      </a:r>
                      <a:endParaRPr lang="en-IN" sz="1000" dirty="0">
                        <a:latin typeface="+mn-lt"/>
                      </a:endParaRPr>
                    </a:p>
                  </a:txBody>
                  <a:tcPr/>
                </a:tc>
                <a:tc>
                  <a:txBody>
                    <a:bodyPr/>
                    <a:lstStyle/>
                    <a:p>
                      <a:r>
                        <a:rPr lang="en-US" sz="1000" dirty="0" smtClean="0">
                          <a:latin typeface="+mn-lt"/>
                        </a:rPr>
                        <a:t>EXAMPLE</a:t>
                      </a:r>
                      <a:endParaRPr lang="en-IN" sz="1000" dirty="0">
                        <a:latin typeface="+mn-lt"/>
                      </a:endParaRPr>
                    </a:p>
                  </a:txBody>
                  <a:tcPr/>
                </a:tc>
              </a:tr>
              <a:tr h="370840">
                <a:tc>
                  <a:txBody>
                    <a:bodyPr/>
                    <a:lstStyle/>
                    <a:p>
                      <a:pPr>
                        <a:lnSpc>
                          <a:spcPct val="115000"/>
                        </a:lnSpc>
                        <a:spcAft>
                          <a:spcPts val="0"/>
                        </a:spcAft>
                      </a:pPr>
                      <a:r>
                        <a:rPr lang="en-IN" sz="1000" dirty="0">
                          <a:effectLst/>
                        </a:rPr>
                        <a:t>Terminating Decimals </a:t>
                      </a:r>
                      <a:endParaRPr lang="en-IN" sz="1000" dirty="0">
                        <a:effectLst/>
                        <a:latin typeface="Calibri"/>
                        <a:ea typeface="Calibri"/>
                        <a:cs typeface="Times New Roman"/>
                      </a:endParaRPr>
                    </a:p>
                  </a:txBody>
                  <a:tcPr marL="18543" marR="18543" marT="0" marB="0"/>
                </a:tc>
                <a:tc>
                  <a:txBody>
                    <a:bodyPr/>
                    <a:lstStyle/>
                    <a:p>
                      <a:pPr>
                        <a:lnSpc>
                          <a:spcPct val="115000"/>
                        </a:lnSpc>
                        <a:spcAft>
                          <a:spcPts val="0"/>
                        </a:spcAft>
                      </a:pPr>
                      <a:r>
                        <a:rPr lang="en-IN" sz="1000" dirty="0">
                          <a:effectLst/>
                        </a:rPr>
                        <a:t>For fraction a/b to be a terminating decimal, the numerator must be an integer and the denominator must be an integer that can be expressed in the form of 2</a:t>
                      </a:r>
                      <a:r>
                        <a:rPr lang="en-IN" sz="1000" baseline="30000" dirty="0">
                          <a:effectLst/>
                        </a:rPr>
                        <a:t>x</a:t>
                      </a:r>
                      <a:r>
                        <a:rPr lang="en-IN" sz="1000" dirty="0">
                          <a:effectLst/>
                        </a:rPr>
                        <a:t>5</a:t>
                      </a:r>
                      <a:r>
                        <a:rPr lang="en-IN" sz="1000" baseline="30000" dirty="0">
                          <a:effectLst/>
                        </a:rPr>
                        <a:t>y</a:t>
                      </a:r>
                      <a:r>
                        <a:rPr lang="en-IN" sz="1000" dirty="0">
                          <a:effectLst/>
                        </a:rPr>
                        <a:t> where x and y are non-negative </a:t>
                      </a:r>
                      <a:r>
                        <a:rPr lang="en-IN" sz="1000" dirty="0" smtClean="0">
                          <a:effectLst/>
                        </a:rPr>
                        <a:t>integers</a:t>
                      </a:r>
                    </a:p>
                    <a:p>
                      <a:pPr>
                        <a:lnSpc>
                          <a:spcPct val="115000"/>
                        </a:lnSpc>
                        <a:spcAft>
                          <a:spcPts val="0"/>
                        </a:spcAft>
                      </a:pPr>
                      <a:endParaRPr lang="en-IN" sz="1000" dirty="0">
                        <a:effectLst/>
                      </a:endParaRPr>
                    </a:p>
                    <a:p>
                      <a:pPr>
                        <a:lnSpc>
                          <a:spcPct val="115000"/>
                        </a:lnSpc>
                        <a:spcAft>
                          <a:spcPts val="0"/>
                        </a:spcAft>
                      </a:pPr>
                      <a:r>
                        <a:rPr lang="en-IN" sz="1000" dirty="0">
                          <a:effectLst/>
                        </a:rPr>
                        <a:t>Any integer divided by a power of 2 or 5 will result in a terminating decimal</a:t>
                      </a:r>
                    </a:p>
                    <a:p>
                      <a:pPr>
                        <a:lnSpc>
                          <a:spcPct val="115000"/>
                        </a:lnSpc>
                        <a:spcAft>
                          <a:spcPts val="0"/>
                        </a:spcAft>
                      </a:pPr>
                      <a:r>
                        <a:rPr lang="en-IN" sz="1000" dirty="0">
                          <a:effectLst/>
                        </a:rPr>
                        <a:t> </a:t>
                      </a:r>
                    </a:p>
                  </a:txBody>
                  <a:tcPr marL="18543" marR="18543" marT="0" marB="0"/>
                </a:tc>
                <a:tc>
                  <a:txBody>
                    <a:bodyPr/>
                    <a:lstStyle/>
                    <a:p>
                      <a:pPr>
                        <a:lnSpc>
                          <a:spcPct val="115000"/>
                        </a:lnSpc>
                        <a:spcAft>
                          <a:spcPts val="0"/>
                        </a:spcAft>
                      </a:pPr>
                      <a:r>
                        <a:rPr lang="en-IN" sz="1000" dirty="0">
                          <a:effectLst/>
                        </a:rPr>
                        <a:t> </a:t>
                      </a:r>
                      <a:endParaRPr lang="en-IN" sz="1000" dirty="0">
                        <a:effectLst/>
                        <a:latin typeface="Calibri"/>
                        <a:ea typeface="Calibri"/>
                        <a:cs typeface="Times New Roman"/>
                      </a:endParaRPr>
                    </a:p>
                  </a:txBody>
                  <a:tcPr marL="18543" marR="18543" marT="0" marB="0"/>
                </a:tc>
              </a:tr>
              <a:tr h="370840">
                <a:tc>
                  <a:txBody>
                    <a:bodyPr/>
                    <a:lstStyle/>
                    <a:p>
                      <a:pPr>
                        <a:lnSpc>
                          <a:spcPct val="115000"/>
                        </a:lnSpc>
                        <a:spcAft>
                          <a:spcPts val="0"/>
                        </a:spcAft>
                      </a:pPr>
                      <a:r>
                        <a:rPr lang="en-IN" sz="1000" dirty="0">
                          <a:effectLst/>
                        </a:rPr>
                        <a:t>Converting repeating decimals to fractions</a:t>
                      </a:r>
                      <a:endParaRPr lang="en-IN" sz="1000" dirty="0">
                        <a:effectLst/>
                        <a:latin typeface="Calibri"/>
                        <a:ea typeface="Calibri"/>
                        <a:cs typeface="Times New Roman"/>
                      </a:endParaRPr>
                    </a:p>
                  </a:txBody>
                  <a:tcPr marL="18543" marR="18543" marT="0" marB="0"/>
                </a:tc>
                <a:tc>
                  <a:txBody>
                    <a:bodyPr/>
                    <a:lstStyle/>
                    <a:p>
                      <a:pPr>
                        <a:lnSpc>
                          <a:spcPct val="115000"/>
                        </a:lnSpc>
                        <a:spcAft>
                          <a:spcPts val="0"/>
                        </a:spcAft>
                      </a:pPr>
                      <a:r>
                        <a:rPr lang="en-US" sz="1000" dirty="0" smtClean="0">
                          <a:effectLst/>
                        </a:rPr>
                        <a:t>Numerator</a:t>
                      </a:r>
                      <a:r>
                        <a:rPr lang="en-US" sz="1000" dirty="0">
                          <a:effectLst/>
                        </a:rPr>
                        <a:t>: repeated numbers </a:t>
                      </a:r>
                      <a:endParaRPr lang="en-IN" sz="1000" dirty="0">
                        <a:effectLst/>
                      </a:endParaRPr>
                    </a:p>
                    <a:p>
                      <a:pPr>
                        <a:lnSpc>
                          <a:spcPct val="115000"/>
                        </a:lnSpc>
                        <a:spcAft>
                          <a:spcPts val="0"/>
                        </a:spcAft>
                      </a:pPr>
                      <a:r>
                        <a:rPr lang="en-US" sz="1000" dirty="0">
                          <a:effectLst/>
                        </a:rPr>
                        <a:t>Denominator: number of 9s to be the same as the number of digits that get repeated in the numerator</a:t>
                      </a:r>
                      <a:endParaRPr lang="en-IN" sz="1000" dirty="0">
                        <a:effectLst/>
                        <a:latin typeface="Calibri"/>
                        <a:ea typeface="Calibri"/>
                        <a:cs typeface="Times New Roman"/>
                      </a:endParaRPr>
                    </a:p>
                  </a:txBody>
                  <a:tcPr marL="18543" marR="18543" marT="0" marB="0"/>
                </a:tc>
                <a:tc>
                  <a:txBody>
                    <a:bodyPr/>
                    <a:lstStyle/>
                    <a:p>
                      <a:pPr>
                        <a:lnSpc>
                          <a:spcPct val="115000"/>
                        </a:lnSpc>
                        <a:spcAft>
                          <a:spcPts val="0"/>
                        </a:spcAft>
                      </a:pPr>
                      <a:r>
                        <a:rPr lang="en-US" sz="1000" dirty="0" smtClean="0">
                          <a:effectLst/>
                        </a:rPr>
                        <a:t>Example # 1</a:t>
                      </a:r>
                    </a:p>
                    <a:p>
                      <a:pPr>
                        <a:lnSpc>
                          <a:spcPct val="115000"/>
                        </a:lnSpc>
                        <a:spcAft>
                          <a:spcPts val="0"/>
                        </a:spcAft>
                      </a:pPr>
                      <a:r>
                        <a:rPr lang="en-US" sz="1000" dirty="0" smtClean="0">
                          <a:effectLst/>
                        </a:rPr>
                        <a:t>.4545454545 </a:t>
                      </a:r>
                      <a:r>
                        <a:rPr lang="en-US" sz="1000" dirty="0">
                          <a:effectLst/>
                        </a:rPr>
                        <a:t>= 45/99 </a:t>
                      </a:r>
                      <a:endParaRPr lang="en-IN" sz="1000" dirty="0">
                        <a:effectLst/>
                      </a:endParaRPr>
                    </a:p>
                    <a:p>
                      <a:pPr>
                        <a:lnSpc>
                          <a:spcPct val="115000"/>
                        </a:lnSpc>
                        <a:spcAft>
                          <a:spcPts val="0"/>
                        </a:spcAft>
                      </a:pPr>
                      <a:r>
                        <a:rPr lang="en-US" sz="1000" dirty="0">
                          <a:effectLst/>
                        </a:rPr>
                        <a:t> </a:t>
                      </a:r>
                      <a:endParaRPr lang="en-IN" sz="1000" dirty="0">
                        <a:effectLst/>
                      </a:endParaRPr>
                    </a:p>
                    <a:p>
                      <a:pPr>
                        <a:lnSpc>
                          <a:spcPct val="115000"/>
                        </a:lnSpc>
                        <a:spcAft>
                          <a:spcPts val="0"/>
                        </a:spcAft>
                      </a:pPr>
                      <a:r>
                        <a:rPr lang="en-US" sz="1000" b="1" dirty="0" smtClean="0">
                          <a:effectLst/>
                        </a:rPr>
                        <a:t>Example # 2</a:t>
                      </a:r>
                    </a:p>
                    <a:p>
                      <a:pPr>
                        <a:lnSpc>
                          <a:spcPct val="115000"/>
                        </a:lnSpc>
                        <a:spcAft>
                          <a:spcPts val="0"/>
                        </a:spcAft>
                      </a:pPr>
                      <a:r>
                        <a:rPr lang="en-US" sz="1000" dirty="0" smtClean="0">
                          <a:effectLst/>
                        </a:rPr>
                        <a:t>.</a:t>
                      </a:r>
                      <a:r>
                        <a:rPr lang="en-US" sz="1000" dirty="0">
                          <a:effectLst/>
                        </a:rPr>
                        <a:t>1405405405 </a:t>
                      </a:r>
                      <a:endParaRPr lang="en-IN" sz="1000" dirty="0">
                        <a:effectLst/>
                      </a:endParaRPr>
                    </a:p>
                    <a:p>
                      <a:pPr>
                        <a:lnSpc>
                          <a:spcPct val="115000"/>
                        </a:lnSpc>
                        <a:spcAft>
                          <a:spcPts val="0"/>
                        </a:spcAft>
                      </a:pPr>
                      <a:r>
                        <a:rPr lang="en-US" sz="1000" dirty="0">
                          <a:effectLst/>
                        </a:rPr>
                        <a:t>Multiply and divide by 10 to make it a repeating decimal </a:t>
                      </a:r>
                      <a:endParaRPr lang="en-IN" sz="1000" dirty="0">
                        <a:effectLst/>
                      </a:endParaRPr>
                    </a:p>
                    <a:p>
                      <a:pPr>
                        <a:lnSpc>
                          <a:spcPct val="115000"/>
                        </a:lnSpc>
                        <a:spcAft>
                          <a:spcPts val="0"/>
                        </a:spcAft>
                      </a:pPr>
                      <a:r>
                        <a:rPr lang="en-US" sz="1000" dirty="0">
                          <a:effectLst/>
                        </a:rPr>
                        <a:t> </a:t>
                      </a:r>
                      <a:endParaRPr lang="en-IN" sz="1000" dirty="0">
                        <a:effectLst/>
                      </a:endParaRPr>
                    </a:p>
                    <a:p>
                      <a:pPr>
                        <a:lnSpc>
                          <a:spcPct val="115000"/>
                        </a:lnSpc>
                        <a:spcAft>
                          <a:spcPts val="0"/>
                        </a:spcAft>
                      </a:pPr>
                      <a:r>
                        <a:rPr lang="en-US" sz="1000" dirty="0">
                          <a:effectLst/>
                        </a:rPr>
                        <a:t>= 1.405405405/ 10 </a:t>
                      </a:r>
                      <a:endParaRPr lang="en-IN" sz="1000" dirty="0">
                        <a:effectLst/>
                      </a:endParaRPr>
                    </a:p>
                    <a:p>
                      <a:pPr>
                        <a:lnSpc>
                          <a:spcPct val="115000"/>
                        </a:lnSpc>
                        <a:spcAft>
                          <a:spcPts val="0"/>
                        </a:spcAft>
                      </a:pPr>
                      <a:r>
                        <a:rPr lang="en-US" sz="1000" dirty="0">
                          <a:effectLst/>
                        </a:rPr>
                        <a:t>= (1 + .405405405405)/10</a:t>
                      </a:r>
                      <a:endParaRPr lang="en-IN" sz="1000" dirty="0">
                        <a:effectLst/>
                      </a:endParaRPr>
                    </a:p>
                    <a:p>
                      <a:pPr>
                        <a:lnSpc>
                          <a:spcPct val="115000"/>
                        </a:lnSpc>
                        <a:spcAft>
                          <a:spcPts val="0"/>
                        </a:spcAft>
                      </a:pPr>
                      <a:r>
                        <a:rPr lang="en-US" sz="1000" dirty="0">
                          <a:effectLst/>
                        </a:rPr>
                        <a:t>= (1 + 405/999)/10</a:t>
                      </a:r>
                      <a:endParaRPr lang="en-IN" sz="1000" dirty="0">
                        <a:effectLst/>
                      </a:endParaRPr>
                    </a:p>
                    <a:p>
                      <a:pPr>
                        <a:lnSpc>
                          <a:spcPct val="115000"/>
                        </a:lnSpc>
                        <a:spcAft>
                          <a:spcPts val="0"/>
                        </a:spcAft>
                      </a:pPr>
                      <a:r>
                        <a:rPr lang="en-US" sz="1000" dirty="0">
                          <a:effectLst/>
                        </a:rPr>
                        <a:t>= (1+15/37)/10</a:t>
                      </a:r>
                      <a:endParaRPr lang="en-IN" sz="1000" dirty="0">
                        <a:effectLst/>
                      </a:endParaRPr>
                    </a:p>
                    <a:p>
                      <a:pPr>
                        <a:lnSpc>
                          <a:spcPct val="115000"/>
                        </a:lnSpc>
                        <a:spcAft>
                          <a:spcPts val="0"/>
                        </a:spcAft>
                      </a:pPr>
                      <a:r>
                        <a:rPr lang="en-US" sz="1000" dirty="0">
                          <a:effectLst/>
                        </a:rPr>
                        <a:t>= 52/(10*37)</a:t>
                      </a:r>
                      <a:endParaRPr lang="en-IN" sz="1000" dirty="0">
                        <a:effectLst/>
                      </a:endParaRPr>
                    </a:p>
                    <a:p>
                      <a:pPr>
                        <a:lnSpc>
                          <a:spcPct val="115000"/>
                        </a:lnSpc>
                        <a:spcAft>
                          <a:spcPts val="0"/>
                        </a:spcAft>
                      </a:pPr>
                      <a:r>
                        <a:rPr lang="en-US" sz="1000" dirty="0">
                          <a:effectLst/>
                        </a:rPr>
                        <a:t>= 26/185</a:t>
                      </a:r>
                      <a:endParaRPr lang="en-IN" sz="1000" dirty="0">
                        <a:effectLst/>
                        <a:latin typeface="Calibri"/>
                        <a:ea typeface="Calibri"/>
                        <a:cs typeface="Times New Roman"/>
                      </a:endParaRPr>
                    </a:p>
                  </a:txBody>
                  <a:tcPr marL="18543" marR="18543" marT="0" marB="0"/>
                </a:tc>
              </a:tr>
              <a:tr h="370840">
                <a:tc>
                  <a:txBody>
                    <a:bodyPr/>
                    <a:lstStyle/>
                    <a:p>
                      <a:pPr>
                        <a:lnSpc>
                          <a:spcPct val="115000"/>
                        </a:lnSpc>
                        <a:spcAft>
                          <a:spcPts val="0"/>
                        </a:spcAft>
                      </a:pPr>
                      <a:r>
                        <a:rPr lang="en-IN" sz="1000" dirty="0" smtClean="0">
                          <a:effectLst/>
                          <a:latin typeface="Calibri"/>
                          <a:ea typeface="Calibri"/>
                          <a:cs typeface="Times New Roman"/>
                        </a:rPr>
                        <a:t>Trailing Zeros</a:t>
                      </a:r>
                      <a:endParaRPr lang="en-IN" sz="1000" dirty="0">
                        <a:effectLst/>
                        <a:latin typeface="Calibri"/>
                        <a:ea typeface="Calibri"/>
                        <a:cs typeface="Times New Roman"/>
                      </a:endParaRPr>
                    </a:p>
                  </a:txBody>
                  <a:tcPr marL="18543" marR="18543" marT="0" marB="0"/>
                </a:tc>
                <a:tc>
                  <a:txBody>
                    <a:bodyPr/>
                    <a:lstStyle/>
                    <a:p>
                      <a:pPr>
                        <a:lnSpc>
                          <a:spcPct val="115000"/>
                        </a:lnSpc>
                        <a:spcAft>
                          <a:spcPts val="0"/>
                        </a:spcAft>
                      </a:pPr>
                      <a:r>
                        <a:rPr lang="en-IN" sz="1000" dirty="0" smtClean="0"/>
                        <a:t>Product of 5 and 2 is 10 and any number when multiplied with 10 or a power of 10 will have one or as many zeroes as the power of 10 with which it has been multiplied</a:t>
                      </a:r>
                      <a:endParaRPr lang="en-IN" sz="1000" dirty="0">
                        <a:effectLst/>
                        <a:latin typeface="Calibri"/>
                        <a:ea typeface="Calibri"/>
                        <a:cs typeface="Times New Roman"/>
                      </a:endParaRPr>
                    </a:p>
                  </a:txBody>
                  <a:tcPr marL="18543" marR="18543" marT="0" marB="0"/>
                </a:tc>
                <a:tc>
                  <a:txBody>
                    <a:bodyPr/>
                    <a:lstStyle/>
                    <a:p>
                      <a:pPr>
                        <a:lnSpc>
                          <a:spcPct val="115000"/>
                        </a:lnSpc>
                        <a:spcAft>
                          <a:spcPts val="0"/>
                        </a:spcAft>
                      </a:pPr>
                      <a:r>
                        <a:rPr lang="en-IN" sz="1000" dirty="0" smtClean="0"/>
                        <a:t>How many trailing zeros will be there after the rightmost non-zero digit in the value of 25!? </a:t>
                      </a:r>
                    </a:p>
                    <a:p>
                      <a:pPr>
                        <a:lnSpc>
                          <a:spcPct val="115000"/>
                        </a:lnSpc>
                        <a:spcAft>
                          <a:spcPts val="0"/>
                        </a:spcAft>
                      </a:pPr>
                      <a:endParaRPr lang="en-IN" sz="1000" dirty="0" smtClean="0">
                        <a:effectLst/>
                        <a:latin typeface="Calibri"/>
                        <a:ea typeface="Calibri"/>
                        <a:cs typeface="Times New Roman"/>
                      </a:endParaRPr>
                    </a:p>
                    <a:p>
                      <a:pPr>
                        <a:lnSpc>
                          <a:spcPct val="115000"/>
                        </a:lnSpc>
                        <a:spcAft>
                          <a:spcPts val="0"/>
                        </a:spcAft>
                      </a:pPr>
                      <a:r>
                        <a:rPr lang="en-IN" sz="1000" dirty="0" smtClean="0"/>
                        <a:t>25! is factorial 25 whose value = 25*24*23*22*....*1.</a:t>
                      </a:r>
                      <a:r>
                        <a:rPr lang="en-IN" sz="1000" baseline="0" dirty="0" smtClean="0"/>
                        <a:t> </a:t>
                      </a:r>
                      <a:r>
                        <a:rPr lang="en-IN" sz="1000" dirty="0" smtClean="0"/>
                        <a:t>When a number that has 5 as its factor is multiplied by another number that has 2 as its factor, the result will have '0' in its units digit.</a:t>
                      </a:r>
                      <a:r>
                        <a:rPr lang="en-IN" sz="1000" baseline="0" dirty="0" smtClean="0"/>
                        <a:t> </a:t>
                      </a:r>
                      <a:r>
                        <a:rPr lang="en-IN" sz="1000" dirty="0" smtClean="0"/>
                        <a:t>In 25!, the numbers that have 5 as their factor are 5, 10, 15, 20, and 25. 25 is the square of 5 and hence has two 5s in it.</a:t>
                      </a:r>
                      <a:r>
                        <a:rPr lang="en-IN" sz="1000" baseline="0" dirty="0" smtClean="0"/>
                        <a:t> </a:t>
                      </a:r>
                      <a:r>
                        <a:rPr lang="en-IN" sz="1000" dirty="0" smtClean="0"/>
                        <a:t>Therefore, 25! contains in it 6 fives.</a:t>
                      </a:r>
                      <a:br>
                        <a:rPr lang="en-IN" sz="1000" dirty="0" smtClean="0"/>
                      </a:br>
                      <a:r>
                        <a:rPr lang="en-IN" sz="1000" dirty="0" smtClean="0"/>
                        <a:t>There are more than 6 even numbers in 25!. Hence, the limiting factor is the number of 5s. </a:t>
                      </a:r>
                      <a:br>
                        <a:rPr lang="en-IN" sz="1000" dirty="0" smtClean="0"/>
                      </a:br>
                      <a:r>
                        <a:rPr lang="en-IN" sz="1000" dirty="0" smtClean="0"/>
                        <a:t/>
                      </a:r>
                      <a:br>
                        <a:rPr lang="en-IN" sz="1000" dirty="0" smtClean="0"/>
                      </a:br>
                      <a:r>
                        <a:rPr lang="en-IN" sz="1000" dirty="0" smtClean="0"/>
                        <a:t>And hence, the number 25! will have 6 trailing zeroes in it</a:t>
                      </a:r>
                      <a:endParaRPr lang="en-IN" sz="1000" dirty="0">
                        <a:effectLst/>
                        <a:latin typeface="Calibri"/>
                        <a:ea typeface="Calibri"/>
                        <a:cs typeface="Times New Roman"/>
                      </a:endParaRPr>
                    </a:p>
                  </a:txBody>
                  <a:tcPr marL="18543" marR="18543" marT="0" marB="0"/>
                </a:tc>
              </a:tr>
            </a:tbl>
          </a:graphicData>
        </a:graphic>
      </p:graphicFrame>
    </p:spTree>
    <p:extLst>
      <p:ext uri="{BB962C8B-B14F-4D97-AF65-F5344CB8AC3E}">
        <p14:creationId xmlns:p14="http://schemas.microsoft.com/office/powerpoint/2010/main" val="18038641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12" y="0"/>
            <a:ext cx="9180512" cy="548680"/>
          </a:xfrm>
        </p:spPr>
        <p:txBody>
          <a:bodyPr/>
          <a:lstStyle/>
          <a:p>
            <a:r>
              <a:rPr lang="en-US" dirty="0" smtClean="0"/>
              <a:t>DIGITS – LAST DIGIT</a:t>
            </a:r>
            <a:endParaRPr lang="en-IN" dirty="0"/>
          </a:p>
        </p:txBody>
      </p:sp>
      <p:sp>
        <p:nvSpPr>
          <p:cNvPr id="5" name="Rectangle 4"/>
          <p:cNvSpPr/>
          <p:nvPr/>
        </p:nvSpPr>
        <p:spPr>
          <a:xfrm>
            <a:off x="1691649" y="2779804"/>
            <a:ext cx="4104487" cy="380338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15000"/>
              </a:lnSpc>
            </a:pPr>
            <a:r>
              <a:rPr lang="en-US" sz="1000" dirty="0" smtClean="0">
                <a:solidFill>
                  <a:schemeClr val="tx1"/>
                </a:solidFill>
              </a:rPr>
              <a:t>Last </a:t>
            </a:r>
            <a:r>
              <a:rPr lang="en-US" sz="1000" dirty="0">
                <a:solidFill>
                  <a:schemeClr val="tx1"/>
                </a:solidFill>
              </a:rPr>
              <a:t>digit of (xyz)</a:t>
            </a:r>
            <a:r>
              <a:rPr lang="en-US" sz="1000" baseline="30000" dirty="0">
                <a:solidFill>
                  <a:schemeClr val="tx1"/>
                </a:solidFill>
              </a:rPr>
              <a:t>n </a:t>
            </a:r>
            <a:r>
              <a:rPr lang="en-US" sz="1000" dirty="0">
                <a:solidFill>
                  <a:schemeClr val="tx1"/>
                </a:solidFill>
              </a:rPr>
              <a:t>is the same as that of </a:t>
            </a:r>
            <a:r>
              <a:rPr lang="en-US" sz="1000" dirty="0" smtClean="0">
                <a:solidFill>
                  <a:schemeClr val="tx1"/>
                </a:solidFill>
              </a:rPr>
              <a:t>Z</a:t>
            </a:r>
            <a:r>
              <a:rPr lang="en-US" sz="1000" baseline="30000" dirty="0" smtClean="0">
                <a:solidFill>
                  <a:schemeClr val="tx1"/>
                </a:solidFill>
              </a:rPr>
              <a:t>n</a:t>
            </a:r>
          </a:p>
          <a:p>
            <a:pPr lvl="0">
              <a:lnSpc>
                <a:spcPct val="115000"/>
              </a:lnSpc>
            </a:pPr>
            <a:endParaRPr lang="en-US" sz="1000" baseline="30000" dirty="0" smtClean="0">
              <a:solidFill>
                <a:schemeClr val="tx1"/>
              </a:solidFill>
            </a:endParaRPr>
          </a:p>
          <a:p>
            <a:pPr marL="171450" indent="-171450">
              <a:lnSpc>
                <a:spcPct val="115000"/>
              </a:lnSpc>
              <a:buFont typeface="Arial" pitchFamily="34" charset="0"/>
              <a:buChar char="•"/>
            </a:pPr>
            <a:r>
              <a:rPr lang="en-US" sz="1000" dirty="0">
                <a:solidFill>
                  <a:schemeClr val="tx1"/>
                </a:solidFill>
              </a:rPr>
              <a:t>D</a:t>
            </a:r>
            <a:r>
              <a:rPr lang="en-US" sz="1000" dirty="0" smtClean="0">
                <a:solidFill>
                  <a:schemeClr val="tx1"/>
                </a:solidFill>
              </a:rPr>
              <a:t>etermine </a:t>
            </a:r>
            <a:r>
              <a:rPr lang="en-US" sz="1000" dirty="0">
                <a:solidFill>
                  <a:schemeClr val="tx1"/>
                </a:solidFill>
              </a:rPr>
              <a:t>the cyclicity number of Z </a:t>
            </a:r>
            <a:endParaRPr lang="en-US" sz="1000" dirty="0" smtClean="0">
              <a:solidFill>
                <a:schemeClr val="tx1"/>
              </a:solidFill>
            </a:endParaRPr>
          </a:p>
          <a:p>
            <a:pPr marL="354013" indent="-177800">
              <a:lnSpc>
                <a:spcPct val="115000"/>
              </a:lnSpc>
              <a:buSzPts val="1100"/>
              <a:buFontTx/>
              <a:buChar char="-"/>
            </a:pPr>
            <a:r>
              <a:rPr lang="en-US" sz="1000" dirty="0" smtClean="0">
                <a:solidFill>
                  <a:schemeClr val="tx1"/>
                </a:solidFill>
              </a:rPr>
              <a:t>Integer ending with 0, 1, 5 or 6, in the integer power k&gt;0, has the same last digit as the base</a:t>
            </a:r>
            <a:endParaRPr lang="en-IN" sz="1000" dirty="0" smtClean="0">
              <a:solidFill>
                <a:schemeClr val="tx1"/>
              </a:solidFill>
            </a:endParaRPr>
          </a:p>
          <a:p>
            <a:pPr marL="354013" indent="-177800">
              <a:lnSpc>
                <a:spcPct val="115000"/>
              </a:lnSpc>
              <a:buSzPts val="1100"/>
              <a:buFontTx/>
              <a:buChar char="-"/>
            </a:pPr>
            <a:r>
              <a:rPr lang="en-US" sz="1000" dirty="0" smtClean="0">
                <a:solidFill>
                  <a:schemeClr val="tx1"/>
                </a:solidFill>
              </a:rPr>
              <a:t>Integers ending with 2, 3, 7 and 8 have a cyclicity of 4</a:t>
            </a:r>
            <a:r>
              <a:rPr lang="en-IN" sz="1000" dirty="0" smtClean="0">
                <a:solidFill>
                  <a:schemeClr val="tx1"/>
                </a:solidFill>
              </a:rPr>
              <a:t> </a:t>
            </a:r>
          </a:p>
          <a:p>
            <a:pPr marL="530225" indent="-176213">
              <a:lnSpc>
                <a:spcPct val="115000"/>
              </a:lnSpc>
              <a:buFont typeface="+mj-lt"/>
              <a:buAutoNum type="romanLcPeriod"/>
            </a:pPr>
            <a:r>
              <a:rPr lang="en-IN" sz="1000" dirty="0" smtClean="0">
                <a:solidFill>
                  <a:schemeClr val="tx1"/>
                </a:solidFill>
              </a:rPr>
              <a:t>2 – 2, 4, 8, 6 </a:t>
            </a:r>
          </a:p>
          <a:p>
            <a:pPr marL="530225" indent="-176213">
              <a:lnSpc>
                <a:spcPct val="115000"/>
              </a:lnSpc>
              <a:buFont typeface="+mj-lt"/>
              <a:buAutoNum type="romanLcPeriod"/>
            </a:pPr>
            <a:r>
              <a:rPr lang="en-IN" sz="1000" dirty="0" smtClean="0">
                <a:solidFill>
                  <a:schemeClr val="tx1"/>
                </a:solidFill>
              </a:rPr>
              <a:t>3 – 3, 9, 7, 1</a:t>
            </a:r>
          </a:p>
          <a:p>
            <a:pPr marL="530225" indent="-176213">
              <a:lnSpc>
                <a:spcPct val="115000"/>
              </a:lnSpc>
              <a:buFont typeface="+mj-lt"/>
              <a:buAutoNum type="romanLcPeriod"/>
            </a:pPr>
            <a:r>
              <a:rPr lang="en-IN" sz="1000" dirty="0" smtClean="0">
                <a:solidFill>
                  <a:schemeClr val="tx1"/>
                </a:solidFill>
              </a:rPr>
              <a:t>7 – 7, 9, 3, 1 </a:t>
            </a:r>
          </a:p>
          <a:p>
            <a:pPr marL="530225" indent="-176213">
              <a:lnSpc>
                <a:spcPct val="115000"/>
              </a:lnSpc>
              <a:buFont typeface="+mj-lt"/>
              <a:buAutoNum type="romanLcPeriod"/>
            </a:pPr>
            <a:r>
              <a:rPr lang="en-IN" sz="1000" dirty="0" smtClean="0">
                <a:solidFill>
                  <a:schemeClr val="tx1"/>
                </a:solidFill>
              </a:rPr>
              <a:t>8 – 8, 4, 2, 6</a:t>
            </a:r>
          </a:p>
          <a:p>
            <a:pPr marL="354013" indent="-177800">
              <a:lnSpc>
                <a:spcPct val="115000"/>
              </a:lnSpc>
            </a:pPr>
            <a:r>
              <a:rPr lang="en-IN" sz="1000" dirty="0" smtClean="0">
                <a:solidFill>
                  <a:schemeClr val="tx1"/>
                </a:solidFill>
              </a:rPr>
              <a:t> - 	</a:t>
            </a:r>
            <a:r>
              <a:rPr lang="en-US" sz="1000" dirty="0" smtClean="0">
                <a:solidFill>
                  <a:schemeClr val="tx1"/>
                </a:solidFill>
              </a:rPr>
              <a:t>Integers ending with 4 have a cyclicity of 2. When n is odd, last digit will be 4 and when n is even, last digit will be 6</a:t>
            </a:r>
            <a:endParaRPr lang="en-IN" sz="1000" dirty="0" smtClean="0">
              <a:solidFill>
                <a:schemeClr val="tx1"/>
              </a:solidFill>
            </a:endParaRPr>
          </a:p>
          <a:p>
            <a:pPr marL="354013" indent="-177800">
              <a:lnSpc>
                <a:spcPct val="115000"/>
              </a:lnSpc>
            </a:pPr>
            <a:r>
              <a:rPr lang="en-IN" sz="1000" dirty="0" smtClean="0">
                <a:solidFill>
                  <a:schemeClr val="tx1"/>
                </a:solidFill>
              </a:rPr>
              <a:t>-	</a:t>
            </a:r>
            <a:r>
              <a:rPr lang="en-US" sz="1000" dirty="0" smtClean="0">
                <a:solidFill>
                  <a:schemeClr val="tx1"/>
                </a:solidFill>
              </a:rPr>
              <a:t>Integers ending with 9 have a cyclicity of 2. When n is odd, last digit will be 9 and when n is even, last digit will be 1</a:t>
            </a:r>
          </a:p>
          <a:p>
            <a:pPr marL="171450" lvl="1" indent="-171450">
              <a:lnSpc>
                <a:spcPct val="115000"/>
              </a:lnSpc>
              <a:buSzPts val="1100"/>
              <a:buFont typeface="Arial" pitchFamily="34" charset="0"/>
              <a:buChar char="•"/>
            </a:pPr>
            <a:r>
              <a:rPr lang="en-US" sz="1000" dirty="0">
                <a:solidFill>
                  <a:schemeClr val="tx1"/>
                </a:solidFill>
              </a:rPr>
              <a:t>Find the remainder when n is divided by the </a:t>
            </a:r>
            <a:r>
              <a:rPr lang="en-US" sz="1000" dirty="0" smtClean="0">
                <a:solidFill>
                  <a:schemeClr val="tx1"/>
                </a:solidFill>
              </a:rPr>
              <a:t>cyclicity</a:t>
            </a:r>
            <a:endParaRPr lang="en-US" sz="1000" u="sng" dirty="0" smtClean="0">
              <a:solidFill>
                <a:schemeClr val="tx1"/>
              </a:solidFill>
            </a:endParaRPr>
          </a:p>
          <a:p>
            <a:pPr marL="171450" lvl="1" indent="-171450">
              <a:lnSpc>
                <a:spcPct val="115000"/>
              </a:lnSpc>
              <a:buSzPts val="1100"/>
              <a:buFontTx/>
              <a:buChar char="-"/>
            </a:pPr>
            <a:r>
              <a:rPr lang="en-US" sz="1000" dirty="0" smtClean="0">
                <a:solidFill>
                  <a:schemeClr val="tx1"/>
                </a:solidFill>
              </a:rPr>
              <a:t>When </a:t>
            </a:r>
            <a:r>
              <a:rPr lang="en-US" sz="1000" dirty="0">
                <a:solidFill>
                  <a:schemeClr val="tx1"/>
                </a:solidFill>
              </a:rPr>
              <a:t>the remainder &gt; 0, the last digit will be the </a:t>
            </a:r>
            <a:r>
              <a:rPr lang="en-US" sz="1000" dirty="0" smtClean="0">
                <a:solidFill>
                  <a:schemeClr val="tx1"/>
                </a:solidFill>
              </a:rPr>
              <a:t>same as </a:t>
            </a:r>
            <a:r>
              <a:rPr lang="en-US" sz="1000" dirty="0" err="1" smtClean="0">
                <a:solidFill>
                  <a:schemeClr val="tx1"/>
                </a:solidFill>
              </a:rPr>
              <a:t>Z</a:t>
            </a:r>
            <a:r>
              <a:rPr lang="en-US" sz="1000" baseline="30000" dirty="0" err="1" smtClean="0">
                <a:solidFill>
                  <a:schemeClr val="tx1"/>
                </a:solidFill>
              </a:rPr>
              <a:t>r</a:t>
            </a:r>
            <a:r>
              <a:rPr lang="en-US" sz="1000" baseline="30000" dirty="0" smtClean="0">
                <a:solidFill>
                  <a:schemeClr val="tx1"/>
                </a:solidFill>
              </a:rPr>
              <a:t>  </a:t>
            </a:r>
          </a:p>
          <a:p>
            <a:pPr marL="171450" lvl="1" indent="-171450">
              <a:lnSpc>
                <a:spcPct val="115000"/>
              </a:lnSpc>
              <a:buSzPts val="1100"/>
              <a:buFontTx/>
              <a:buChar char="-"/>
            </a:pPr>
            <a:r>
              <a:rPr lang="en-US" sz="1000" dirty="0">
                <a:solidFill>
                  <a:schemeClr val="tx1"/>
                </a:solidFill>
              </a:rPr>
              <a:t>W</a:t>
            </a:r>
            <a:r>
              <a:rPr lang="en-US" sz="1000" dirty="0" smtClean="0">
                <a:solidFill>
                  <a:schemeClr val="tx1"/>
                </a:solidFill>
              </a:rPr>
              <a:t>hen remainder </a:t>
            </a:r>
            <a:r>
              <a:rPr lang="en-US" sz="1000" dirty="0">
                <a:solidFill>
                  <a:schemeClr val="tx1"/>
                </a:solidFill>
              </a:rPr>
              <a:t>= 0, the last digit will be the Z</a:t>
            </a:r>
            <a:r>
              <a:rPr lang="en-US" sz="1000" baseline="30000" dirty="0">
                <a:solidFill>
                  <a:schemeClr val="tx1"/>
                </a:solidFill>
              </a:rPr>
              <a:t>C</a:t>
            </a:r>
            <a:r>
              <a:rPr lang="en-US" sz="1000" dirty="0">
                <a:solidFill>
                  <a:schemeClr val="tx1"/>
                </a:solidFill>
              </a:rPr>
              <a:t>, where c is the cyclicity number</a:t>
            </a:r>
          </a:p>
          <a:p>
            <a:pPr>
              <a:lnSpc>
                <a:spcPct val="115000"/>
              </a:lnSpc>
              <a:buSzPts val="1100"/>
            </a:pPr>
            <a:endParaRPr lang="en-US" sz="1000" dirty="0" smtClean="0">
              <a:solidFill>
                <a:schemeClr val="tx1"/>
              </a:solidFill>
            </a:endParaRPr>
          </a:p>
        </p:txBody>
      </p:sp>
      <p:sp>
        <p:nvSpPr>
          <p:cNvPr id="8" name="Rectangle 7"/>
          <p:cNvSpPr/>
          <p:nvPr/>
        </p:nvSpPr>
        <p:spPr>
          <a:xfrm>
            <a:off x="-7850032" y="6799210"/>
            <a:ext cx="4860032" cy="63093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buSzPts val="1100"/>
            </a:pPr>
            <a:endParaRPr lang="en-US" sz="1000" dirty="0">
              <a:solidFill>
                <a:prstClr val="black"/>
              </a:solidFill>
            </a:endParaRPr>
          </a:p>
          <a:p>
            <a:pPr>
              <a:lnSpc>
                <a:spcPct val="115000"/>
              </a:lnSpc>
            </a:pPr>
            <a:r>
              <a:rPr lang="en-US" sz="1000" dirty="0" smtClean="0">
                <a:solidFill>
                  <a:prstClr val="black"/>
                </a:solidFill>
              </a:rPr>
              <a:t>Example # 1:</a:t>
            </a:r>
            <a:endParaRPr lang="en-IN" sz="1000" dirty="0">
              <a:solidFill>
                <a:prstClr val="black"/>
              </a:solidFill>
            </a:endParaRPr>
          </a:p>
          <a:p>
            <a:pPr>
              <a:lnSpc>
                <a:spcPct val="115000"/>
              </a:lnSpc>
            </a:pPr>
            <a:r>
              <a:rPr lang="en-IN" sz="1000" dirty="0">
                <a:solidFill>
                  <a:prstClr val="black"/>
                </a:solidFill>
              </a:rPr>
              <a:t>What is the last digit of 127</a:t>
            </a:r>
            <a:r>
              <a:rPr lang="en-IN" sz="1000" baseline="30000" dirty="0">
                <a:solidFill>
                  <a:prstClr val="black"/>
                </a:solidFill>
              </a:rPr>
              <a:t>39</a:t>
            </a:r>
            <a:r>
              <a:rPr lang="en-IN" sz="1000" dirty="0">
                <a:solidFill>
                  <a:prstClr val="black"/>
                </a:solidFill>
              </a:rPr>
              <a:t>? </a:t>
            </a:r>
          </a:p>
          <a:p>
            <a:pPr>
              <a:lnSpc>
                <a:spcPct val="115000"/>
              </a:lnSpc>
            </a:pPr>
            <a:r>
              <a:rPr lang="en-IN" sz="1000" dirty="0">
                <a:solidFill>
                  <a:prstClr val="black"/>
                </a:solidFill>
              </a:rPr>
              <a:t> </a:t>
            </a:r>
          </a:p>
          <a:p>
            <a:pPr>
              <a:lnSpc>
                <a:spcPct val="115000"/>
              </a:lnSpc>
            </a:pPr>
            <a:r>
              <a:rPr lang="en-US" sz="1000" dirty="0">
                <a:solidFill>
                  <a:prstClr val="black"/>
                </a:solidFill>
              </a:rPr>
              <a:t>Last digit of </a:t>
            </a:r>
            <a:r>
              <a:rPr lang="en-IN" sz="1000" dirty="0">
                <a:solidFill>
                  <a:prstClr val="black"/>
                </a:solidFill>
              </a:rPr>
              <a:t>127</a:t>
            </a:r>
            <a:r>
              <a:rPr lang="en-IN" sz="1000" baseline="30000" dirty="0">
                <a:solidFill>
                  <a:prstClr val="black"/>
                </a:solidFill>
              </a:rPr>
              <a:t>39</a:t>
            </a:r>
            <a:r>
              <a:rPr lang="en-IN" sz="1000" dirty="0">
                <a:solidFill>
                  <a:prstClr val="black"/>
                </a:solidFill>
              </a:rPr>
              <a:t> </a:t>
            </a:r>
            <a:r>
              <a:rPr lang="en-US" sz="1000" dirty="0">
                <a:solidFill>
                  <a:prstClr val="black"/>
                </a:solidFill>
              </a:rPr>
              <a:t>is the same as that of </a:t>
            </a:r>
            <a:r>
              <a:rPr lang="en-IN" sz="1000" dirty="0">
                <a:solidFill>
                  <a:prstClr val="black"/>
                </a:solidFill>
              </a:rPr>
              <a:t>7</a:t>
            </a:r>
            <a:r>
              <a:rPr lang="en-IN" sz="1000" baseline="30000" dirty="0">
                <a:solidFill>
                  <a:prstClr val="black"/>
                </a:solidFill>
              </a:rPr>
              <a:t>39</a:t>
            </a:r>
            <a:r>
              <a:rPr lang="en-US" sz="1000" dirty="0">
                <a:solidFill>
                  <a:prstClr val="black"/>
                </a:solidFill>
              </a:rPr>
              <a:t>. </a:t>
            </a:r>
            <a:r>
              <a:rPr lang="en-US" sz="1000" dirty="0" smtClean="0">
                <a:solidFill>
                  <a:prstClr val="black"/>
                </a:solidFill>
              </a:rPr>
              <a:t>First we need to determine the cyclicity of 7, which is 4. </a:t>
            </a:r>
            <a:endParaRPr lang="en-IN" sz="1000" dirty="0">
              <a:solidFill>
                <a:prstClr val="black"/>
              </a:solidFill>
            </a:endParaRPr>
          </a:p>
          <a:p>
            <a:pPr>
              <a:lnSpc>
                <a:spcPct val="115000"/>
              </a:lnSpc>
            </a:pPr>
            <a:r>
              <a:rPr lang="en-IN" sz="1000" dirty="0">
                <a:solidFill>
                  <a:prstClr val="black"/>
                </a:solidFill>
              </a:rPr>
              <a:t> </a:t>
            </a:r>
            <a:endParaRPr lang="en-US" sz="1000" dirty="0">
              <a:solidFill>
                <a:prstClr val="black"/>
              </a:solidFill>
            </a:endParaRPr>
          </a:p>
          <a:p>
            <a:pPr>
              <a:lnSpc>
                <a:spcPct val="115000"/>
              </a:lnSpc>
            </a:pPr>
            <a:r>
              <a:rPr lang="en-US" sz="1000" dirty="0">
                <a:solidFill>
                  <a:prstClr val="black"/>
                </a:solidFill>
              </a:rPr>
              <a:t>Now divide 39 (power) by 4 (cyclicity), remainder is 3. Therefore, the last digit of </a:t>
            </a:r>
            <a:r>
              <a:rPr lang="en-IN" sz="1000" dirty="0" smtClean="0">
                <a:solidFill>
                  <a:prstClr val="black"/>
                </a:solidFill>
              </a:rPr>
              <a:t>127</a:t>
            </a:r>
            <a:r>
              <a:rPr lang="en-IN" sz="1000" baseline="30000" dirty="0" smtClean="0">
                <a:solidFill>
                  <a:prstClr val="black"/>
                </a:solidFill>
              </a:rPr>
              <a:t>39 </a:t>
            </a:r>
            <a:r>
              <a:rPr lang="en-IN" sz="1000" dirty="0" smtClean="0">
                <a:solidFill>
                  <a:prstClr val="black"/>
                </a:solidFill>
              </a:rPr>
              <a:t>is </a:t>
            </a:r>
            <a:r>
              <a:rPr lang="en-IN" sz="1000" dirty="0">
                <a:solidFill>
                  <a:prstClr val="black"/>
                </a:solidFill>
              </a:rPr>
              <a:t>the same as the last digit of 7</a:t>
            </a:r>
            <a:r>
              <a:rPr lang="en-IN" sz="1000" baseline="30000" dirty="0">
                <a:solidFill>
                  <a:prstClr val="black"/>
                </a:solidFill>
              </a:rPr>
              <a:t>3 </a:t>
            </a:r>
            <a:r>
              <a:rPr lang="en-IN" sz="1000" dirty="0">
                <a:solidFill>
                  <a:prstClr val="black"/>
                </a:solidFill>
              </a:rPr>
              <a:t>which is 3</a:t>
            </a:r>
            <a:endParaRPr lang="en-US" sz="1000" dirty="0">
              <a:solidFill>
                <a:prstClr val="black"/>
              </a:solidFill>
            </a:endParaRPr>
          </a:p>
          <a:p>
            <a:pPr>
              <a:lnSpc>
                <a:spcPct val="115000"/>
              </a:lnSpc>
            </a:pPr>
            <a:endParaRPr lang="en-IN" sz="1000" dirty="0" smtClean="0">
              <a:solidFill>
                <a:prstClr val="black"/>
              </a:solidFill>
            </a:endParaRPr>
          </a:p>
          <a:p>
            <a:pPr>
              <a:lnSpc>
                <a:spcPct val="115000"/>
              </a:lnSpc>
            </a:pPr>
            <a:endParaRPr lang="en-US" sz="1000" dirty="0" smtClean="0">
              <a:solidFill>
                <a:prstClr val="black"/>
              </a:solidFill>
            </a:endParaRPr>
          </a:p>
          <a:p>
            <a:pPr>
              <a:lnSpc>
                <a:spcPct val="115000"/>
              </a:lnSpc>
            </a:pPr>
            <a:r>
              <a:rPr lang="en-US" sz="1000" dirty="0" smtClean="0">
                <a:solidFill>
                  <a:prstClr val="black"/>
                </a:solidFill>
              </a:rPr>
              <a:t>Example </a:t>
            </a:r>
            <a:r>
              <a:rPr lang="en-US" sz="1000" dirty="0">
                <a:solidFill>
                  <a:prstClr val="black"/>
                </a:solidFill>
              </a:rPr>
              <a:t># </a:t>
            </a:r>
            <a:r>
              <a:rPr lang="en-US" sz="1000" dirty="0" smtClean="0">
                <a:solidFill>
                  <a:prstClr val="black"/>
                </a:solidFill>
              </a:rPr>
              <a:t>2:</a:t>
            </a:r>
            <a:endParaRPr lang="en-IN" sz="1000" dirty="0">
              <a:solidFill>
                <a:prstClr val="black"/>
              </a:solidFill>
            </a:endParaRPr>
          </a:p>
          <a:p>
            <a:pPr>
              <a:lnSpc>
                <a:spcPct val="115000"/>
              </a:lnSpc>
            </a:pPr>
            <a:r>
              <a:rPr lang="en-IN" sz="1000" dirty="0" smtClean="0">
                <a:solidFill>
                  <a:prstClr val="black"/>
                </a:solidFill>
              </a:rPr>
              <a:t>Given </a:t>
            </a:r>
            <a:r>
              <a:rPr lang="en-IN" sz="1000" dirty="0">
                <a:solidFill>
                  <a:prstClr val="black"/>
                </a:solidFill>
              </a:rPr>
              <a:t>that x is a positive integer, what is the units digit of 24</a:t>
            </a:r>
            <a:r>
              <a:rPr lang="en-IN" sz="1000" baseline="30000" dirty="0">
                <a:solidFill>
                  <a:prstClr val="black"/>
                </a:solidFill>
              </a:rPr>
              <a:t>(2x+1)</a:t>
            </a:r>
            <a:r>
              <a:rPr lang="en-IN" sz="1000" dirty="0">
                <a:solidFill>
                  <a:prstClr val="black"/>
                </a:solidFill>
              </a:rPr>
              <a:t>* 33 </a:t>
            </a:r>
            <a:r>
              <a:rPr lang="en-IN" sz="1000" baseline="30000" dirty="0">
                <a:solidFill>
                  <a:prstClr val="black"/>
                </a:solidFill>
              </a:rPr>
              <a:t>(x+1)</a:t>
            </a:r>
            <a:r>
              <a:rPr lang="en-IN" sz="1000" dirty="0">
                <a:solidFill>
                  <a:prstClr val="black"/>
                </a:solidFill>
              </a:rPr>
              <a:t>* 17</a:t>
            </a:r>
            <a:r>
              <a:rPr lang="en-IN" sz="1000" baseline="30000" dirty="0">
                <a:solidFill>
                  <a:prstClr val="black"/>
                </a:solidFill>
              </a:rPr>
              <a:t>(x+2)</a:t>
            </a:r>
            <a:r>
              <a:rPr lang="en-IN" sz="1000" dirty="0">
                <a:solidFill>
                  <a:prstClr val="black"/>
                </a:solidFill>
              </a:rPr>
              <a:t>* 9</a:t>
            </a:r>
            <a:r>
              <a:rPr lang="en-IN" sz="1000" baseline="30000" dirty="0">
                <a:solidFill>
                  <a:prstClr val="black"/>
                </a:solidFill>
              </a:rPr>
              <a:t>(2x)</a:t>
            </a:r>
            <a:r>
              <a:rPr lang="en-IN" sz="1000" dirty="0">
                <a:solidFill>
                  <a:prstClr val="black"/>
                </a:solidFill>
              </a:rPr>
              <a:t> </a:t>
            </a:r>
            <a:endParaRPr lang="en-IN" sz="1000" dirty="0" smtClean="0">
              <a:solidFill>
                <a:prstClr val="black"/>
              </a:solidFill>
            </a:endParaRPr>
          </a:p>
          <a:p>
            <a:pPr>
              <a:lnSpc>
                <a:spcPct val="115000"/>
              </a:lnSpc>
            </a:pPr>
            <a:endParaRPr lang="en-IN" sz="1000" dirty="0">
              <a:solidFill>
                <a:prstClr val="black"/>
              </a:solidFill>
            </a:endParaRPr>
          </a:p>
          <a:p>
            <a:pPr>
              <a:lnSpc>
                <a:spcPct val="115000"/>
              </a:lnSpc>
            </a:pPr>
            <a:r>
              <a:rPr lang="en-IN" sz="1000" dirty="0">
                <a:solidFill>
                  <a:prstClr val="black"/>
                </a:solidFill>
              </a:rPr>
              <a:t>x is a positive integer, so 2x is always even, while 2x + 1 is always </a:t>
            </a:r>
            <a:r>
              <a:rPr lang="en-IN" sz="1000" dirty="0" smtClean="0">
                <a:solidFill>
                  <a:prstClr val="black"/>
                </a:solidFill>
              </a:rPr>
              <a:t>odd</a:t>
            </a:r>
          </a:p>
          <a:p>
            <a:pPr>
              <a:lnSpc>
                <a:spcPct val="115000"/>
              </a:lnSpc>
            </a:pPr>
            <a:endParaRPr lang="en-IN" sz="1000" dirty="0">
              <a:solidFill>
                <a:prstClr val="black"/>
              </a:solidFill>
            </a:endParaRPr>
          </a:p>
          <a:p>
            <a:pPr>
              <a:lnSpc>
                <a:spcPct val="115000"/>
              </a:lnSpc>
            </a:pPr>
            <a:r>
              <a:rPr lang="en-IN" sz="1000" dirty="0">
                <a:solidFill>
                  <a:prstClr val="black"/>
                </a:solidFill>
              </a:rPr>
              <a:t>Thus,</a:t>
            </a:r>
          </a:p>
          <a:p>
            <a:pPr>
              <a:lnSpc>
                <a:spcPct val="115000"/>
              </a:lnSpc>
            </a:pPr>
            <a:r>
              <a:rPr lang="en-IN" sz="1000" dirty="0">
                <a:solidFill>
                  <a:prstClr val="black"/>
                </a:solidFill>
              </a:rPr>
              <a:t>4</a:t>
            </a:r>
            <a:r>
              <a:rPr lang="en-IN" sz="1000" baseline="30000" dirty="0">
                <a:solidFill>
                  <a:prstClr val="black"/>
                </a:solidFill>
              </a:rPr>
              <a:t>(2x + 1)</a:t>
            </a:r>
            <a:r>
              <a:rPr lang="en-IN" sz="1000" dirty="0">
                <a:solidFill>
                  <a:prstClr val="black"/>
                </a:solidFill>
              </a:rPr>
              <a:t> = (4)</a:t>
            </a:r>
            <a:r>
              <a:rPr lang="en-IN" sz="1000" baseline="30000" dirty="0">
                <a:solidFill>
                  <a:prstClr val="black"/>
                </a:solidFill>
              </a:rPr>
              <a:t>(odd)</a:t>
            </a:r>
            <a:r>
              <a:rPr lang="en-IN" sz="1000" dirty="0">
                <a:solidFill>
                  <a:prstClr val="black"/>
                </a:solidFill>
              </a:rPr>
              <a:t>, which always has a units digit of 4</a:t>
            </a:r>
          </a:p>
          <a:p>
            <a:pPr>
              <a:lnSpc>
                <a:spcPct val="115000"/>
              </a:lnSpc>
            </a:pPr>
            <a:r>
              <a:rPr lang="en-IN" sz="1000" dirty="0">
                <a:solidFill>
                  <a:prstClr val="black"/>
                </a:solidFill>
              </a:rPr>
              <a:t>9</a:t>
            </a:r>
            <a:r>
              <a:rPr lang="en-IN" sz="1000" baseline="30000" dirty="0">
                <a:solidFill>
                  <a:prstClr val="black"/>
                </a:solidFill>
              </a:rPr>
              <a:t>(2x)</a:t>
            </a:r>
            <a:r>
              <a:rPr lang="en-IN" sz="1000" dirty="0">
                <a:solidFill>
                  <a:prstClr val="black"/>
                </a:solidFill>
              </a:rPr>
              <a:t> = 9</a:t>
            </a:r>
            <a:r>
              <a:rPr lang="en-IN" sz="1000" baseline="30000" dirty="0">
                <a:solidFill>
                  <a:prstClr val="black"/>
                </a:solidFill>
              </a:rPr>
              <a:t>(even)</a:t>
            </a:r>
            <a:r>
              <a:rPr lang="en-IN" sz="1000" dirty="0">
                <a:solidFill>
                  <a:prstClr val="black"/>
                </a:solidFill>
              </a:rPr>
              <a:t>, which always has a units digit of 1</a:t>
            </a:r>
          </a:p>
          <a:p>
            <a:pPr>
              <a:lnSpc>
                <a:spcPct val="115000"/>
              </a:lnSpc>
            </a:pPr>
            <a:endParaRPr lang="en-IN" sz="1000" dirty="0" smtClean="0">
              <a:solidFill>
                <a:prstClr val="black"/>
              </a:solidFill>
            </a:endParaRPr>
          </a:p>
          <a:p>
            <a:pPr>
              <a:lnSpc>
                <a:spcPct val="115000"/>
              </a:lnSpc>
            </a:pPr>
            <a:r>
              <a:rPr lang="en-IN" sz="1000" dirty="0" smtClean="0">
                <a:solidFill>
                  <a:prstClr val="black"/>
                </a:solidFill>
              </a:rPr>
              <a:t>That </a:t>
            </a:r>
            <a:r>
              <a:rPr lang="en-IN" sz="1000" dirty="0">
                <a:solidFill>
                  <a:prstClr val="black"/>
                </a:solidFill>
              </a:rPr>
              <a:t>leaves us to find the units digit of (3)</a:t>
            </a:r>
            <a:r>
              <a:rPr lang="en-IN" sz="1000" baseline="30000" dirty="0">
                <a:solidFill>
                  <a:prstClr val="black"/>
                </a:solidFill>
              </a:rPr>
              <a:t>(x + 1)</a:t>
            </a:r>
            <a:r>
              <a:rPr lang="en-IN" sz="1000" dirty="0">
                <a:solidFill>
                  <a:prstClr val="black"/>
                </a:solidFill>
              </a:rPr>
              <a:t>*(7)</a:t>
            </a:r>
            <a:r>
              <a:rPr lang="en-IN" sz="1000" baseline="30000" dirty="0">
                <a:solidFill>
                  <a:prstClr val="black"/>
                </a:solidFill>
              </a:rPr>
              <a:t>(x + 2)</a:t>
            </a:r>
            <a:r>
              <a:rPr lang="en-IN" sz="1000" dirty="0">
                <a:solidFill>
                  <a:prstClr val="black"/>
                </a:solidFill>
              </a:rPr>
              <a:t>. Rewriting, and dropping all but the </a:t>
            </a:r>
            <a:r>
              <a:rPr lang="en-IN" sz="1000" dirty="0" smtClean="0">
                <a:solidFill>
                  <a:prstClr val="black"/>
                </a:solidFill>
              </a:rPr>
              <a:t>units digit </a:t>
            </a:r>
            <a:r>
              <a:rPr lang="en-IN" sz="1000" dirty="0">
                <a:solidFill>
                  <a:prstClr val="black"/>
                </a:solidFill>
              </a:rPr>
              <a:t>at each intermediate step,</a:t>
            </a:r>
          </a:p>
          <a:p>
            <a:pPr>
              <a:lnSpc>
                <a:spcPct val="115000"/>
              </a:lnSpc>
            </a:pPr>
            <a:r>
              <a:rPr lang="en-IN" sz="1000" dirty="0" smtClean="0">
                <a:solidFill>
                  <a:prstClr val="black"/>
                </a:solidFill>
              </a:rPr>
              <a:t>= (</a:t>
            </a:r>
            <a:r>
              <a:rPr lang="en-IN" sz="1000" dirty="0">
                <a:solidFill>
                  <a:prstClr val="black"/>
                </a:solidFill>
              </a:rPr>
              <a:t>3)</a:t>
            </a:r>
            <a:r>
              <a:rPr lang="en-IN" sz="1000" baseline="30000" dirty="0">
                <a:solidFill>
                  <a:prstClr val="black"/>
                </a:solidFill>
              </a:rPr>
              <a:t>(x + 1)</a:t>
            </a:r>
            <a:r>
              <a:rPr lang="en-IN" sz="1000" dirty="0">
                <a:solidFill>
                  <a:prstClr val="black"/>
                </a:solidFill>
              </a:rPr>
              <a:t>(7)</a:t>
            </a:r>
            <a:r>
              <a:rPr lang="en-IN" sz="1000" baseline="30000" dirty="0">
                <a:solidFill>
                  <a:prstClr val="black"/>
                </a:solidFill>
              </a:rPr>
              <a:t>(x + 2)</a:t>
            </a:r>
            <a:endParaRPr lang="en-IN" sz="1000" dirty="0">
              <a:solidFill>
                <a:prstClr val="black"/>
              </a:solidFill>
            </a:endParaRPr>
          </a:p>
          <a:p>
            <a:pPr>
              <a:lnSpc>
                <a:spcPct val="115000"/>
              </a:lnSpc>
            </a:pPr>
            <a:r>
              <a:rPr lang="en-IN" sz="1000" dirty="0">
                <a:solidFill>
                  <a:prstClr val="black"/>
                </a:solidFill>
              </a:rPr>
              <a:t>= (3)</a:t>
            </a:r>
            <a:r>
              <a:rPr lang="en-IN" sz="1000" baseline="30000" dirty="0">
                <a:solidFill>
                  <a:prstClr val="black"/>
                </a:solidFill>
              </a:rPr>
              <a:t>(x + 1)</a:t>
            </a:r>
            <a:r>
              <a:rPr lang="en-IN" sz="1000" dirty="0">
                <a:solidFill>
                  <a:prstClr val="black"/>
                </a:solidFill>
              </a:rPr>
              <a:t>(7)</a:t>
            </a:r>
            <a:r>
              <a:rPr lang="en-IN" sz="1000" baseline="30000" dirty="0">
                <a:solidFill>
                  <a:prstClr val="black"/>
                </a:solidFill>
              </a:rPr>
              <a:t>(x + 1)</a:t>
            </a:r>
            <a:r>
              <a:rPr lang="en-IN" sz="1000" dirty="0">
                <a:solidFill>
                  <a:prstClr val="black"/>
                </a:solidFill>
              </a:rPr>
              <a:t>(7)</a:t>
            </a:r>
          </a:p>
          <a:p>
            <a:pPr>
              <a:lnSpc>
                <a:spcPct val="115000"/>
              </a:lnSpc>
            </a:pPr>
            <a:r>
              <a:rPr lang="en-IN" sz="1000" dirty="0">
                <a:solidFill>
                  <a:prstClr val="black"/>
                </a:solidFill>
              </a:rPr>
              <a:t>= (3 × 7)</a:t>
            </a:r>
            <a:r>
              <a:rPr lang="en-IN" sz="1000" baseline="30000" dirty="0">
                <a:solidFill>
                  <a:prstClr val="black"/>
                </a:solidFill>
              </a:rPr>
              <a:t>(x + 1)</a:t>
            </a:r>
            <a:r>
              <a:rPr lang="en-IN" sz="1000" dirty="0">
                <a:solidFill>
                  <a:prstClr val="black"/>
                </a:solidFill>
              </a:rPr>
              <a:t>(7)</a:t>
            </a:r>
          </a:p>
          <a:p>
            <a:pPr>
              <a:lnSpc>
                <a:spcPct val="115000"/>
              </a:lnSpc>
            </a:pPr>
            <a:r>
              <a:rPr lang="en-IN" sz="1000" dirty="0">
                <a:solidFill>
                  <a:prstClr val="black"/>
                </a:solidFill>
              </a:rPr>
              <a:t>= (21)</a:t>
            </a:r>
            <a:r>
              <a:rPr lang="en-IN" sz="1000" baseline="30000" dirty="0">
                <a:solidFill>
                  <a:prstClr val="black"/>
                </a:solidFill>
              </a:rPr>
              <a:t>(x + 1)</a:t>
            </a:r>
            <a:r>
              <a:rPr lang="en-IN" sz="1000" dirty="0">
                <a:solidFill>
                  <a:prstClr val="black"/>
                </a:solidFill>
              </a:rPr>
              <a:t>(7)</a:t>
            </a:r>
          </a:p>
          <a:p>
            <a:pPr>
              <a:lnSpc>
                <a:spcPct val="115000"/>
              </a:lnSpc>
            </a:pPr>
            <a:r>
              <a:rPr lang="en-IN" sz="1000" dirty="0">
                <a:solidFill>
                  <a:prstClr val="black"/>
                </a:solidFill>
              </a:rPr>
              <a:t>= (1)</a:t>
            </a:r>
            <a:r>
              <a:rPr lang="en-IN" sz="1000" baseline="30000" dirty="0">
                <a:solidFill>
                  <a:prstClr val="black"/>
                </a:solidFill>
              </a:rPr>
              <a:t>(x + 1)</a:t>
            </a:r>
            <a:r>
              <a:rPr lang="en-IN" sz="1000" dirty="0">
                <a:solidFill>
                  <a:prstClr val="black"/>
                </a:solidFill>
              </a:rPr>
              <a:t>(7) = 7, for any value of </a:t>
            </a:r>
            <a:r>
              <a:rPr lang="en-IN" sz="1000" dirty="0" smtClean="0">
                <a:solidFill>
                  <a:prstClr val="black"/>
                </a:solidFill>
              </a:rPr>
              <a:t>x</a:t>
            </a:r>
          </a:p>
          <a:p>
            <a:pPr>
              <a:lnSpc>
                <a:spcPct val="115000"/>
              </a:lnSpc>
            </a:pPr>
            <a:endParaRPr lang="en-IN" sz="1000" dirty="0">
              <a:solidFill>
                <a:prstClr val="black"/>
              </a:solidFill>
            </a:endParaRPr>
          </a:p>
          <a:p>
            <a:pPr>
              <a:lnSpc>
                <a:spcPct val="115000"/>
              </a:lnSpc>
            </a:pPr>
            <a:r>
              <a:rPr lang="en-IN" sz="1000" dirty="0">
                <a:solidFill>
                  <a:prstClr val="black"/>
                </a:solidFill>
              </a:rPr>
              <a:t>So, the units digit of is (4)(7)(1) = 28, then once again drop all but the units digit to get </a:t>
            </a:r>
            <a:endParaRPr lang="en-IN" sz="1000" dirty="0">
              <a:solidFill>
                <a:prstClr val="black"/>
              </a:solidFill>
              <a:ea typeface="Calibri"/>
              <a:cs typeface="Times New Roman"/>
            </a:endParaRPr>
          </a:p>
        </p:txBody>
      </p:sp>
      <p:sp>
        <p:nvSpPr>
          <p:cNvPr id="12" name="Rectangle 11"/>
          <p:cNvSpPr/>
          <p:nvPr/>
        </p:nvSpPr>
        <p:spPr>
          <a:xfrm>
            <a:off x="1633314" y="620688"/>
            <a:ext cx="4162822" cy="1944216"/>
          </a:xfrm>
          <a:prstGeom prst="rect">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smtClean="0">
                <a:solidFill>
                  <a:schemeClr val="tx1"/>
                </a:solidFill>
              </a:rPr>
              <a:t>Solve the problem step by step. However, pay attention only to the last digit of the intermediate product</a:t>
            </a:r>
          </a:p>
          <a:p>
            <a:pPr marL="342900" indent="-342900">
              <a:buFont typeface="Arial" pitchFamily="34" charset="0"/>
              <a:buChar char="•"/>
            </a:pPr>
            <a:endParaRPr lang="en-US" sz="1000" dirty="0">
              <a:solidFill>
                <a:schemeClr val="tx1"/>
              </a:solidFill>
            </a:endParaRPr>
          </a:p>
          <a:p>
            <a:pPr lvl="0"/>
            <a:r>
              <a:rPr lang="en-US" sz="1000" u="sng" dirty="0">
                <a:solidFill>
                  <a:schemeClr val="tx1"/>
                </a:solidFill>
              </a:rPr>
              <a:t>Note 1</a:t>
            </a:r>
            <a:r>
              <a:rPr lang="en-US" sz="1000" dirty="0">
                <a:solidFill>
                  <a:schemeClr val="tx1"/>
                </a:solidFill>
              </a:rPr>
              <a:t>: you just need a 5 and a 2 (or a multiple of 2) to decide the units digit, as it will be always be 0 if you find these two numbers in a </a:t>
            </a:r>
            <a:r>
              <a:rPr lang="en-US" sz="1000" dirty="0" smtClean="0">
                <a:solidFill>
                  <a:schemeClr val="tx1"/>
                </a:solidFill>
              </a:rPr>
              <a:t>product</a:t>
            </a:r>
          </a:p>
          <a:p>
            <a:pPr lvl="0"/>
            <a:endParaRPr lang="en-US" sz="1000" dirty="0">
              <a:solidFill>
                <a:schemeClr val="tx1"/>
              </a:solidFill>
            </a:endParaRPr>
          </a:p>
          <a:p>
            <a:pPr lvl="0"/>
            <a:r>
              <a:rPr lang="en-US" sz="1000" dirty="0" smtClean="0">
                <a:solidFill>
                  <a:schemeClr val="tx1"/>
                </a:solidFill>
              </a:rPr>
              <a:t>Example: </a:t>
            </a:r>
          </a:p>
          <a:p>
            <a:pPr>
              <a:tabLst>
                <a:tab pos="180340" algn="l"/>
              </a:tabLst>
            </a:pPr>
            <a:r>
              <a:rPr lang="en-US" sz="1000" dirty="0">
                <a:solidFill>
                  <a:schemeClr val="tx1"/>
                </a:solidFill>
              </a:rPr>
              <a:t>What is the units digit of 5*5*9*9*4*4*4? </a:t>
            </a:r>
            <a:endParaRPr lang="en-IN" sz="1000" dirty="0">
              <a:solidFill>
                <a:schemeClr val="tx1"/>
              </a:solidFill>
            </a:endParaRPr>
          </a:p>
          <a:p>
            <a:pPr>
              <a:tabLst>
                <a:tab pos="180340" algn="l"/>
              </a:tabLst>
            </a:pPr>
            <a:r>
              <a:rPr lang="en-US" sz="1000" dirty="0">
                <a:solidFill>
                  <a:schemeClr val="tx1"/>
                </a:solidFill>
              </a:rPr>
              <a:t>5*5 = 25; 9*9 = 81; 4*4*4= 64; Multiply the last digit of each of the intermediary products 5*1*4 = 20; Units digit will therefore be 0</a:t>
            </a:r>
          </a:p>
          <a:p>
            <a:pPr lvl="0"/>
            <a:endParaRPr lang="en-US" sz="1000" dirty="0">
              <a:solidFill>
                <a:schemeClr val="tx1"/>
              </a:solidFill>
            </a:endParaRPr>
          </a:p>
        </p:txBody>
      </p:sp>
      <p:sp>
        <p:nvSpPr>
          <p:cNvPr id="6" name="Rectangle 5"/>
          <p:cNvSpPr/>
          <p:nvPr/>
        </p:nvSpPr>
        <p:spPr>
          <a:xfrm>
            <a:off x="62626" y="620688"/>
            <a:ext cx="1518166" cy="1944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Last digit of a product</a:t>
            </a:r>
            <a:endParaRPr lang="en-US" sz="1200" dirty="0"/>
          </a:p>
        </p:txBody>
      </p:sp>
      <p:sp>
        <p:nvSpPr>
          <p:cNvPr id="19" name="Rectangle 18"/>
          <p:cNvSpPr/>
          <p:nvPr/>
        </p:nvSpPr>
        <p:spPr>
          <a:xfrm>
            <a:off x="62625" y="2779804"/>
            <a:ext cx="1518167" cy="38033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Last digit of a power</a:t>
            </a:r>
            <a:endParaRPr lang="en-US" sz="1200" dirty="0"/>
          </a:p>
        </p:txBody>
      </p:sp>
      <p:sp>
        <p:nvSpPr>
          <p:cNvPr id="20" name="Rectangle 19"/>
          <p:cNvSpPr/>
          <p:nvPr/>
        </p:nvSpPr>
        <p:spPr>
          <a:xfrm>
            <a:off x="5948537" y="2779804"/>
            <a:ext cx="3015952" cy="380338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buSzPts val="1100"/>
            </a:pPr>
            <a:r>
              <a:rPr lang="en-US" sz="1000" dirty="0" smtClean="0">
                <a:solidFill>
                  <a:schemeClr val="tx1"/>
                </a:solidFill>
              </a:rPr>
              <a:t>What is the units digit of </a:t>
            </a:r>
            <a:r>
              <a:rPr lang="en-US" sz="1000" dirty="0">
                <a:solidFill>
                  <a:schemeClr val="tx1"/>
                </a:solidFill>
              </a:rPr>
              <a:t>17</a:t>
            </a:r>
            <a:r>
              <a:rPr lang="en-US" sz="1000" baseline="30000" dirty="0">
                <a:solidFill>
                  <a:schemeClr val="tx1"/>
                </a:solidFill>
              </a:rPr>
              <a:t>27</a:t>
            </a:r>
            <a:r>
              <a:rPr lang="en-US" sz="1000" dirty="0">
                <a:solidFill>
                  <a:schemeClr val="tx1"/>
                </a:solidFill>
              </a:rPr>
              <a:t> </a:t>
            </a:r>
            <a:r>
              <a:rPr lang="en-US" sz="1000" dirty="0" smtClean="0">
                <a:solidFill>
                  <a:schemeClr val="tx1"/>
                </a:solidFill>
              </a:rPr>
              <a:t>?</a:t>
            </a:r>
          </a:p>
          <a:p>
            <a:pPr marL="171450" indent="-171450">
              <a:lnSpc>
                <a:spcPct val="115000"/>
              </a:lnSpc>
              <a:buSzPts val="1100"/>
              <a:buFont typeface="Arial" pitchFamily="34" charset="0"/>
              <a:buChar char="•"/>
            </a:pPr>
            <a:r>
              <a:rPr lang="en-US" sz="1000" dirty="0">
                <a:solidFill>
                  <a:schemeClr val="tx1"/>
                </a:solidFill>
              </a:rPr>
              <a:t>17</a:t>
            </a:r>
            <a:r>
              <a:rPr lang="en-US" sz="1000" baseline="30000" dirty="0">
                <a:solidFill>
                  <a:schemeClr val="tx1"/>
                </a:solidFill>
              </a:rPr>
              <a:t>27</a:t>
            </a:r>
            <a:r>
              <a:rPr lang="en-US" sz="1000" dirty="0">
                <a:solidFill>
                  <a:schemeClr val="tx1"/>
                </a:solidFill>
              </a:rPr>
              <a:t> will end in the same units digit as </a:t>
            </a:r>
            <a:r>
              <a:rPr lang="en-US" sz="1000" dirty="0" smtClean="0">
                <a:solidFill>
                  <a:schemeClr val="tx1"/>
                </a:solidFill>
              </a:rPr>
              <a:t>7</a:t>
            </a:r>
            <a:r>
              <a:rPr lang="en-US" sz="1000" baseline="30000" dirty="0" smtClean="0">
                <a:solidFill>
                  <a:schemeClr val="tx1"/>
                </a:solidFill>
              </a:rPr>
              <a:t>27</a:t>
            </a:r>
          </a:p>
          <a:p>
            <a:pPr marL="171450" indent="-171450">
              <a:lnSpc>
                <a:spcPct val="115000"/>
              </a:lnSpc>
              <a:buSzPts val="1100"/>
              <a:buFont typeface="Arial" pitchFamily="34" charset="0"/>
              <a:buChar char="•"/>
            </a:pPr>
            <a:r>
              <a:rPr lang="en-US" sz="1000" dirty="0" smtClean="0">
                <a:solidFill>
                  <a:schemeClr val="tx1"/>
                </a:solidFill>
              </a:rPr>
              <a:t>27 /  4 results in a remainder of 3. Therefore, the units digit of </a:t>
            </a:r>
            <a:r>
              <a:rPr lang="en-US" sz="1000" dirty="0">
                <a:solidFill>
                  <a:schemeClr val="tx1"/>
                </a:solidFill>
              </a:rPr>
              <a:t>17</a:t>
            </a:r>
            <a:r>
              <a:rPr lang="en-US" sz="1000" baseline="30000" dirty="0">
                <a:solidFill>
                  <a:schemeClr val="tx1"/>
                </a:solidFill>
              </a:rPr>
              <a:t>27 </a:t>
            </a:r>
            <a:r>
              <a:rPr lang="en-US" sz="1000" baseline="30000" dirty="0" smtClean="0">
                <a:solidFill>
                  <a:schemeClr val="tx1"/>
                </a:solidFill>
              </a:rPr>
              <a:t> </a:t>
            </a:r>
            <a:r>
              <a:rPr lang="en-US" sz="1000" dirty="0" smtClean="0">
                <a:solidFill>
                  <a:schemeClr val="tx1"/>
                </a:solidFill>
              </a:rPr>
              <a:t>will be the same as the units digit of 7</a:t>
            </a:r>
            <a:r>
              <a:rPr lang="en-US" sz="1000" baseline="30000" dirty="0" smtClean="0">
                <a:solidFill>
                  <a:schemeClr val="tx1"/>
                </a:solidFill>
              </a:rPr>
              <a:t>3</a:t>
            </a:r>
            <a:r>
              <a:rPr lang="en-US" sz="1000" dirty="0" smtClean="0">
                <a:solidFill>
                  <a:schemeClr val="tx1"/>
                </a:solidFill>
              </a:rPr>
              <a:t> , which is 3 </a:t>
            </a:r>
          </a:p>
          <a:p>
            <a:pPr marL="171450" indent="-171450">
              <a:lnSpc>
                <a:spcPct val="115000"/>
              </a:lnSpc>
              <a:buSzPts val="1100"/>
              <a:buFont typeface="Arial" pitchFamily="34" charset="0"/>
              <a:buChar char="•"/>
            </a:pPr>
            <a:endParaRPr lang="en-US" sz="1000" dirty="0">
              <a:solidFill>
                <a:schemeClr val="tx1"/>
              </a:solidFill>
            </a:endParaRPr>
          </a:p>
          <a:p>
            <a:r>
              <a:rPr lang="en-US" sz="1000" dirty="0" smtClean="0">
                <a:solidFill>
                  <a:schemeClr val="tx1"/>
                </a:solidFill>
              </a:rPr>
              <a:t>If x is a positive integer, what is the units digit of 24</a:t>
            </a:r>
            <a:r>
              <a:rPr lang="en-US" sz="1000" baseline="30000" dirty="0" smtClean="0">
                <a:solidFill>
                  <a:schemeClr val="tx1"/>
                </a:solidFill>
              </a:rPr>
              <a:t>(2x+1)</a:t>
            </a:r>
            <a:r>
              <a:rPr lang="en-US" sz="1000" dirty="0" smtClean="0">
                <a:solidFill>
                  <a:schemeClr val="tx1"/>
                </a:solidFill>
              </a:rPr>
              <a:t> 33</a:t>
            </a:r>
            <a:r>
              <a:rPr lang="en-US" sz="1000" baseline="30000" dirty="0" smtClean="0">
                <a:solidFill>
                  <a:schemeClr val="tx1"/>
                </a:solidFill>
              </a:rPr>
              <a:t>(x+1) </a:t>
            </a:r>
            <a:r>
              <a:rPr lang="en-US" sz="1000" dirty="0" smtClean="0">
                <a:solidFill>
                  <a:schemeClr val="tx1"/>
                </a:solidFill>
              </a:rPr>
              <a:t>17</a:t>
            </a:r>
            <a:r>
              <a:rPr lang="en-US" sz="1000" baseline="30000" dirty="0" smtClean="0">
                <a:solidFill>
                  <a:schemeClr val="tx1"/>
                </a:solidFill>
              </a:rPr>
              <a:t>(x+2)</a:t>
            </a:r>
            <a:r>
              <a:rPr lang="en-US" sz="1000" dirty="0" smtClean="0">
                <a:solidFill>
                  <a:schemeClr val="tx1"/>
                </a:solidFill>
              </a:rPr>
              <a:t> 9 </a:t>
            </a:r>
            <a:r>
              <a:rPr lang="en-US" sz="1000" baseline="30000" dirty="0" smtClean="0">
                <a:solidFill>
                  <a:schemeClr val="tx1"/>
                </a:solidFill>
              </a:rPr>
              <a:t>(2x)</a:t>
            </a:r>
          </a:p>
          <a:p>
            <a:r>
              <a:rPr lang="en-US" sz="1000" dirty="0" smtClean="0">
                <a:solidFill>
                  <a:schemeClr val="tx1"/>
                </a:solidFill>
              </a:rPr>
              <a:t>Note </a:t>
            </a:r>
            <a:r>
              <a:rPr lang="en-US" sz="1000" dirty="0">
                <a:solidFill>
                  <a:schemeClr val="tx1"/>
                </a:solidFill>
              </a:rPr>
              <a:t>that </a:t>
            </a:r>
            <a:r>
              <a:rPr lang="en-US" sz="1000" i="1" dirty="0">
                <a:solidFill>
                  <a:schemeClr val="tx1"/>
                </a:solidFill>
              </a:rPr>
              <a:t>x</a:t>
            </a:r>
            <a:r>
              <a:rPr lang="en-US" sz="1000" dirty="0">
                <a:solidFill>
                  <a:schemeClr val="tx1"/>
                </a:solidFill>
              </a:rPr>
              <a:t> is a positive integer, so 2</a:t>
            </a:r>
            <a:r>
              <a:rPr lang="en-US" sz="1000" i="1" dirty="0">
                <a:solidFill>
                  <a:schemeClr val="tx1"/>
                </a:solidFill>
              </a:rPr>
              <a:t>x</a:t>
            </a:r>
            <a:r>
              <a:rPr lang="en-US" sz="1000" dirty="0">
                <a:solidFill>
                  <a:schemeClr val="tx1"/>
                </a:solidFill>
              </a:rPr>
              <a:t> is always even, while 2</a:t>
            </a:r>
            <a:r>
              <a:rPr lang="en-US" sz="1000" i="1" dirty="0">
                <a:solidFill>
                  <a:schemeClr val="tx1"/>
                </a:solidFill>
              </a:rPr>
              <a:t>x</a:t>
            </a:r>
            <a:r>
              <a:rPr lang="en-US" sz="1000" dirty="0">
                <a:solidFill>
                  <a:schemeClr val="tx1"/>
                </a:solidFill>
              </a:rPr>
              <a:t> + 1 is always odd.  Thus,</a:t>
            </a:r>
            <a:br>
              <a:rPr lang="en-US" sz="1000" dirty="0">
                <a:solidFill>
                  <a:schemeClr val="tx1"/>
                </a:solidFill>
              </a:rPr>
            </a:br>
            <a:r>
              <a:rPr lang="en-US" sz="1000" dirty="0">
                <a:solidFill>
                  <a:schemeClr val="tx1"/>
                </a:solidFill>
              </a:rPr>
              <a:t>(4)</a:t>
            </a:r>
            <a:r>
              <a:rPr lang="en-US" sz="1000" baseline="30000" dirty="0">
                <a:solidFill>
                  <a:schemeClr val="tx1"/>
                </a:solidFill>
              </a:rPr>
              <a:t>(2</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 = (4)</a:t>
            </a:r>
            <a:r>
              <a:rPr lang="en-US" sz="1000" baseline="30000" dirty="0">
                <a:solidFill>
                  <a:schemeClr val="tx1"/>
                </a:solidFill>
              </a:rPr>
              <a:t>(odd)</a:t>
            </a:r>
            <a:r>
              <a:rPr lang="en-US" sz="1000" dirty="0">
                <a:solidFill>
                  <a:schemeClr val="tx1"/>
                </a:solidFill>
              </a:rPr>
              <a:t>, which always has a units digit of 4</a:t>
            </a:r>
            <a:br>
              <a:rPr lang="en-US" sz="1000" dirty="0">
                <a:solidFill>
                  <a:schemeClr val="tx1"/>
                </a:solidFill>
              </a:rPr>
            </a:br>
            <a:r>
              <a:rPr lang="en-US" sz="1000" dirty="0">
                <a:solidFill>
                  <a:schemeClr val="tx1"/>
                </a:solidFill>
              </a:rPr>
              <a:t>(9)</a:t>
            </a:r>
            <a:r>
              <a:rPr lang="en-US" sz="1000" baseline="30000" dirty="0">
                <a:solidFill>
                  <a:schemeClr val="tx1"/>
                </a:solidFill>
              </a:rPr>
              <a:t>(2</a:t>
            </a:r>
            <a:r>
              <a:rPr lang="en-US" sz="1000" i="1" baseline="30000" dirty="0">
                <a:solidFill>
                  <a:schemeClr val="tx1"/>
                </a:solidFill>
              </a:rPr>
              <a:t>x</a:t>
            </a:r>
            <a:r>
              <a:rPr lang="en-US" sz="1000" baseline="30000" dirty="0">
                <a:solidFill>
                  <a:schemeClr val="tx1"/>
                </a:solidFill>
              </a:rPr>
              <a:t>)</a:t>
            </a:r>
            <a:r>
              <a:rPr lang="en-US" sz="1000" dirty="0">
                <a:solidFill>
                  <a:schemeClr val="tx1"/>
                </a:solidFill>
              </a:rPr>
              <a:t> = (9)</a:t>
            </a:r>
            <a:r>
              <a:rPr lang="en-US" sz="1000" baseline="30000" dirty="0">
                <a:solidFill>
                  <a:schemeClr val="tx1"/>
                </a:solidFill>
              </a:rPr>
              <a:t>(even)</a:t>
            </a:r>
            <a:r>
              <a:rPr lang="en-US" sz="1000" dirty="0">
                <a:solidFill>
                  <a:schemeClr val="tx1"/>
                </a:solidFill>
              </a:rPr>
              <a:t>, which always has a units digit of 1</a:t>
            </a:r>
            <a:br>
              <a:rPr lang="en-US" sz="1000" dirty="0">
                <a:solidFill>
                  <a:schemeClr val="tx1"/>
                </a:solidFill>
              </a:rPr>
            </a:br>
            <a:r>
              <a:rPr lang="en-US" sz="1000" dirty="0" smtClean="0">
                <a:solidFill>
                  <a:schemeClr val="tx1"/>
                </a:solidFill>
              </a:rPr>
              <a:t>That </a:t>
            </a:r>
            <a:r>
              <a:rPr lang="en-US" sz="1000" dirty="0">
                <a:solidFill>
                  <a:schemeClr val="tx1"/>
                </a:solidFill>
              </a:rPr>
              <a:t>leaves us to find the units digit of (3)</a:t>
            </a:r>
            <a:r>
              <a:rPr lang="en-US" sz="1000" baseline="30000" dirty="0">
                <a:solidFill>
                  <a:schemeClr val="tx1"/>
                </a:solidFill>
              </a:rPr>
              <a:t>(</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(7)</a:t>
            </a:r>
            <a:r>
              <a:rPr lang="en-US" sz="1000" baseline="30000" dirty="0">
                <a:solidFill>
                  <a:schemeClr val="tx1"/>
                </a:solidFill>
              </a:rPr>
              <a:t>(</a:t>
            </a:r>
            <a:r>
              <a:rPr lang="en-US" sz="1000" i="1" baseline="30000" dirty="0">
                <a:solidFill>
                  <a:schemeClr val="tx1"/>
                </a:solidFill>
              </a:rPr>
              <a:t>x </a:t>
            </a:r>
            <a:r>
              <a:rPr lang="en-US" sz="1000" baseline="30000" dirty="0">
                <a:solidFill>
                  <a:schemeClr val="tx1"/>
                </a:solidFill>
              </a:rPr>
              <a:t>+ 2)</a:t>
            </a:r>
            <a:r>
              <a:rPr lang="en-US" sz="1000" dirty="0">
                <a:solidFill>
                  <a:schemeClr val="tx1"/>
                </a:solidFill>
              </a:rPr>
              <a:t>.  Rewriting, and dropping all but the units digit at each intermediate step,</a:t>
            </a:r>
            <a:br>
              <a:rPr lang="en-US" sz="1000" dirty="0">
                <a:solidFill>
                  <a:schemeClr val="tx1"/>
                </a:solidFill>
              </a:rPr>
            </a:br>
            <a:r>
              <a:rPr lang="en-US" sz="1000" dirty="0">
                <a:solidFill>
                  <a:schemeClr val="tx1"/>
                </a:solidFill>
              </a:rPr>
              <a:t>(3)</a:t>
            </a:r>
            <a:r>
              <a:rPr lang="en-US" sz="1000" baseline="30000" dirty="0">
                <a:solidFill>
                  <a:schemeClr val="tx1"/>
                </a:solidFill>
              </a:rPr>
              <a:t>(</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(7)</a:t>
            </a:r>
            <a:r>
              <a:rPr lang="en-US" sz="1000" baseline="30000" dirty="0">
                <a:solidFill>
                  <a:schemeClr val="tx1"/>
                </a:solidFill>
              </a:rPr>
              <a:t>(</a:t>
            </a:r>
            <a:r>
              <a:rPr lang="en-US" sz="1000" i="1" baseline="30000" dirty="0">
                <a:solidFill>
                  <a:schemeClr val="tx1"/>
                </a:solidFill>
              </a:rPr>
              <a:t>x </a:t>
            </a:r>
            <a:r>
              <a:rPr lang="en-US" sz="1000" baseline="30000" dirty="0">
                <a:solidFill>
                  <a:schemeClr val="tx1"/>
                </a:solidFill>
              </a:rPr>
              <a:t>+ 2)</a:t>
            </a:r>
            <a:br>
              <a:rPr lang="en-US" sz="1000" baseline="30000" dirty="0">
                <a:solidFill>
                  <a:schemeClr val="tx1"/>
                </a:solidFill>
              </a:rPr>
            </a:br>
            <a:r>
              <a:rPr lang="en-US" sz="1000" dirty="0">
                <a:solidFill>
                  <a:schemeClr val="tx1"/>
                </a:solidFill>
              </a:rPr>
              <a:t>= (3)</a:t>
            </a:r>
            <a:r>
              <a:rPr lang="en-US" sz="1000" baseline="30000" dirty="0">
                <a:solidFill>
                  <a:schemeClr val="tx1"/>
                </a:solidFill>
              </a:rPr>
              <a:t>(</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(7)</a:t>
            </a:r>
            <a:r>
              <a:rPr lang="en-US" sz="1000" baseline="30000" dirty="0">
                <a:solidFill>
                  <a:schemeClr val="tx1"/>
                </a:solidFill>
              </a:rPr>
              <a:t>(</a:t>
            </a:r>
            <a:r>
              <a:rPr lang="en-US" sz="1000" i="1" baseline="30000" dirty="0">
                <a:solidFill>
                  <a:schemeClr val="tx1"/>
                </a:solidFill>
              </a:rPr>
              <a:t>x </a:t>
            </a:r>
            <a:r>
              <a:rPr lang="en-US" sz="1000" baseline="30000" dirty="0">
                <a:solidFill>
                  <a:schemeClr val="tx1"/>
                </a:solidFill>
              </a:rPr>
              <a:t>+ 1)</a:t>
            </a:r>
            <a:r>
              <a:rPr lang="en-US" sz="1000" dirty="0">
                <a:solidFill>
                  <a:schemeClr val="tx1"/>
                </a:solidFill>
              </a:rPr>
              <a:t>(7)</a:t>
            </a:r>
            <a:br>
              <a:rPr lang="en-US" sz="1000" dirty="0">
                <a:solidFill>
                  <a:schemeClr val="tx1"/>
                </a:solidFill>
              </a:rPr>
            </a:br>
            <a:r>
              <a:rPr lang="en-US" sz="1000" dirty="0">
                <a:solidFill>
                  <a:schemeClr val="tx1"/>
                </a:solidFill>
              </a:rPr>
              <a:t>= (3 × 7)</a:t>
            </a:r>
            <a:r>
              <a:rPr lang="en-US" sz="1000" baseline="30000" dirty="0">
                <a:solidFill>
                  <a:schemeClr val="tx1"/>
                </a:solidFill>
              </a:rPr>
              <a:t>(</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(7)</a:t>
            </a:r>
            <a:br>
              <a:rPr lang="en-US" sz="1000" dirty="0">
                <a:solidFill>
                  <a:schemeClr val="tx1"/>
                </a:solidFill>
              </a:rPr>
            </a:br>
            <a:r>
              <a:rPr lang="en-US" sz="1000" dirty="0">
                <a:solidFill>
                  <a:schemeClr val="tx1"/>
                </a:solidFill>
              </a:rPr>
              <a:t>= (21)</a:t>
            </a:r>
            <a:r>
              <a:rPr lang="en-US" sz="1000" baseline="30000" dirty="0">
                <a:solidFill>
                  <a:schemeClr val="tx1"/>
                </a:solidFill>
              </a:rPr>
              <a:t>(</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(7)</a:t>
            </a:r>
            <a:br>
              <a:rPr lang="en-US" sz="1000" dirty="0">
                <a:solidFill>
                  <a:schemeClr val="tx1"/>
                </a:solidFill>
              </a:rPr>
            </a:br>
            <a:r>
              <a:rPr lang="en-US" sz="1000" dirty="0">
                <a:solidFill>
                  <a:schemeClr val="tx1"/>
                </a:solidFill>
              </a:rPr>
              <a:t>= (1)</a:t>
            </a:r>
            <a:r>
              <a:rPr lang="en-US" sz="1000" baseline="30000" dirty="0">
                <a:solidFill>
                  <a:schemeClr val="tx1"/>
                </a:solidFill>
              </a:rPr>
              <a:t>(</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(7) = 7, for any value of </a:t>
            </a:r>
            <a:r>
              <a:rPr lang="en-US" sz="1000" i="1" dirty="0">
                <a:solidFill>
                  <a:schemeClr val="tx1"/>
                </a:solidFill>
              </a:rPr>
              <a:t>x</a:t>
            </a:r>
            <a:r>
              <a:rPr lang="en-US" sz="1000" dirty="0">
                <a:solidFill>
                  <a:schemeClr val="tx1"/>
                </a:solidFill>
              </a:rPr>
              <a:t>.</a:t>
            </a:r>
          </a:p>
          <a:p>
            <a:r>
              <a:rPr lang="en-US" sz="1000" dirty="0">
                <a:solidFill>
                  <a:schemeClr val="tx1"/>
                </a:solidFill>
              </a:rPr>
              <a:t>So, the units digit of (4)</a:t>
            </a:r>
            <a:r>
              <a:rPr lang="en-US" sz="1000" baseline="30000" dirty="0">
                <a:solidFill>
                  <a:schemeClr val="tx1"/>
                </a:solidFill>
              </a:rPr>
              <a:t>(2</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(3)</a:t>
            </a:r>
            <a:r>
              <a:rPr lang="en-US" sz="1000" baseline="30000" dirty="0">
                <a:solidFill>
                  <a:schemeClr val="tx1"/>
                </a:solidFill>
              </a:rPr>
              <a:t>(</a:t>
            </a:r>
            <a:r>
              <a:rPr lang="en-US" sz="1000" i="1" baseline="30000" dirty="0">
                <a:solidFill>
                  <a:schemeClr val="tx1"/>
                </a:solidFill>
              </a:rPr>
              <a:t>x</a:t>
            </a:r>
            <a:r>
              <a:rPr lang="en-US" sz="1000" baseline="30000" dirty="0">
                <a:solidFill>
                  <a:schemeClr val="tx1"/>
                </a:solidFill>
              </a:rPr>
              <a:t> + 1)</a:t>
            </a:r>
            <a:r>
              <a:rPr lang="en-US" sz="1000" dirty="0">
                <a:solidFill>
                  <a:schemeClr val="tx1"/>
                </a:solidFill>
              </a:rPr>
              <a:t>(7)</a:t>
            </a:r>
            <a:r>
              <a:rPr lang="en-US" sz="1000" baseline="30000" dirty="0">
                <a:solidFill>
                  <a:schemeClr val="tx1"/>
                </a:solidFill>
              </a:rPr>
              <a:t>(</a:t>
            </a:r>
            <a:r>
              <a:rPr lang="en-US" sz="1000" i="1" baseline="30000" dirty="0">
                <a:solidFill>
                  <a:schemeClr val="tx1"/>
                </a:solidFill>
              </a:rPr>
              <a:t>x </a:t>
            </a:r>
            <a:r>
              <a:rPr lang="en-US" sz="1000" baseline="30000" dirty="0">
                <a:solidFill>
                  <a:schemeClr val="tx1"/>
                </a:solidFill>
              </a:rPr>
              <a:t>+ 2)</a:t>
            </a:r>
            <a:r>
              <a:rPr lang="en-US" sz="1000" dirty="0">
                <a:solidFill>
                  <a:schemeClr val="tx1"/>
                </a:solidFill>
              </a:rPr>
              <a:t>(9)</a:t>
            </a:r>
            <a:r>
              <a:rPr lang="en-US" sz="1000" baseline="30000" dirty="0">
                <a:solidFill>
                  <a:schemeClr val="tx1"/>
                </a:solidFill>
              </a:rPr>
              <a:t>(2</a:t>
            </a:r>
            <a:r>
              <a:rPr lang="en-US" sz="1000" i="1" baseline="30000" dirty="0">
                <a:solidFill>
                  <a:schemeClr val="tx1"/>
                </a:solidFill>
              </a:rPr>
              <a:t>x</a:t>
            </a:r>
            <a:r>
              <a:rPr lang="en-US" sz="1000" baseline="30000" dirty="0">
                <a:solidFill>
                  <a:schemeClr val="tx1"/>
                </a:solidFill>
              </a:rPr>
              <a:t>)</a:t>
            </a:r>
            <a:r>
              <a:rPr lang="en-US" sz="1000" dirty="0">
                <a:solidFill>
                  <a:schemeClr val="tx1"/>
                </a:solidFill>
              </a:rPr>
              <a:t> is (4)(7)(1) = 28, then once again drop all but the units digit to get 8</a:t>
            </a:r>
          </a:p>
        </p:txBody>
      </p:sp>
    </p:spTree>
    <p:extLst>
      <p:ext uri="{BB962C8B-B14F-4D97-AF65-F5344CB8AC3E}">
        <p14:creationId xmlns:p14="http://schemas.microsoft.com/office/powerpoint/2010/main" val="16329945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254670811"/>
              </p:ext>
            </p:extLst>
          </p:nvPr>
        </p:nvGraphicFramePr>
        <p:xfrm>
          <a:off x="31171" y="761684"/>
          <a:ext cx="9112829" cy="5691652"/>
        </p:xfrm>
        <a:graphic>
          <a:graphicData uri="http://schemas.openxmlformats.org/drawingml/2006/table">
            <a:tbl>
              <a:tblPr firstRow="1" bandRow="1">
                <a:tableStyleId>{00A15C55-8517-42AA-B614-E9B94910E393}</a:tableStyleId>
              </a:tblPr>
              <a:tblGrid>
                <a:gridCol w="1660509"/>
                <a:gridCol w="2160240"/>
                <a:gridCol w="5292080"/>
              </a:tblGrid>
              <a:tr h="433283">
                <a:tc>
                  <a:txBody>
                    <a:bodyPr/>
                    <a:lstStyle/>
                    <a:p>
                      <a:r>
                        <a:rPr lang="en-US" sz="1000" dirty="0" smtClean="0"/>
                        <a:t>CONCEPT</a:t>
                      </a:r>
                      <a:endParaRPr lang="en-IN" sz="1000" dirty="0"/>
                    </a:p>
                  </a:txBody>
                  <a:tcPr/>
                </a:tc>
                <a:tc>
                  <a:txBody>
                    <a:bodyPr/>
                    <a:lstStyle/>
                    <a:p>
                      <a:r>
                        <a:rPr lang="en-US" sz="1000" dirty="0" smtClean="0"/>
                        <a:t>FORMULA</a:t>
                      </a:r>
                      <a:endParaRPr lang="en-IN" sz="1000" dirty="0"/>
                    </a:p>
                  </a:txBody>
                  <a:tcPr/>
                </a:tc>
                <a:tc>
                  <a:txBody>
                    <a:bodyPr/>
                    <a:lstStyle/>
                    <a:p>
                      <a:r>
                        <a:rPr lang="en-US" sz="1000" dirty="0" smtClean="0"/>
                        <a:t>EXAMPLE</a:t>
                      </a:r>
                      <a:endParaRPr lang="en-IN" sz="1000" dirty="0"/>
                    </a:p>
                  </a:txBody>
                  <a:tcPr/>
                </a:tc>
              </a:tr>
              <a:tr h="819084">
                <a:tc>
                  <a:txBody>
                    <a:bodyPr/>
                    <a:lstStyle/>
                    <a:p>
                      <a:r>
                        <a:rPr lang="en-US" sz="1000" b="1" kern="1200" dirty="0" smtClean="0">
                          <a:solidFill>
                            <a:schemeClr val="dk1"/>
                          </a:solidFill>
                          <a:effectLst/>
                          <a:latin typeface="+mn-lt"/>
                          <a:ea typeface="+mn-ea"/>
                          <a:cs typeface="+mn-cs"/>
                        </a:rPr>
                        <a:t>Percentage Increase</a:t>
                      </a:r>
                      <a:endParaRPr lang="en-IN" sz="1000" dirty="0"/>
                    </a:p>
                  </a:txBody>
                  <a:tcPr/>
                </a:tc>
                <a:tc>
                  <a:txBody>
                    <a:bodyPr/>
                    <a:lstStyle/>
                    <a:p>
                      <a:r>
                        <a:rPr lang="en-US" sz="1000" kern="1200" dirty="0" smtClean="0">
                          <a:solidFill>
                            <a:schemeClr val="dk1"/>
                          </a:solidFill>
                          <a:effectLst/>
                          <a:latin typeface="+mn-lt"/>
                          <a:ea typeface="+mn-ea"/>
                          <a:cs typeface="+mn-cs"/>
                        </a:rPr>
                        <a:t>(Difference/Original)*100</a:t>
                      </a:r>
                      <a:endParaRPr lang="en-IN" sz="1000" dirty="0"/>
                    </a:p>
                  </a:txBody>
                  <a:tcPr/>
                </a:tc>
                <a:tc>
                  <a:txBody>
                    <a:bodyPr/>
                    <a:lstStyle/>
                    <a:p>
                      <a:r>
                        <a:rPr lang="en-US" sz="1000" kern="1200" dirty="0" smtClean="0">
                          <a:solidFill>
                            <a:schemeClr val="dk1"/>
                          </a:solidFill>
                          <a:effectLst/>
                          <a:latin typeface="+mn-lt"/>
                          <a:ea typeface="+mn-ea"/>
                          <a:cs typeface="+mn-cs"/>
                        </a:rPr>
                        <a:t>The height of a student was 120 cms last year. He is 130 cms this year. What is the percentage increase in height?</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increase = (10/120)*100 = 8.5%</a:t>
                      </a:r>
                      <a:endParaRPr lang="en-IN" sz="1000" kern="1200" dirty="0" smtClean="0">
                        <a:solidFill>
                          <a:schemeClr val="dk1"/>
                        </a:solidFill>
                        <a:effectLst/>
                        <a:latin typeface="+mn-lt"/>
                        <a:ea typeface="+mn-ea"/>
                        <a:cs typeface="+mn-cs"/>
                      </a:endParaRPr>
                    </a:p>
                  </a:txBody>
                  <a:tcPr/>
                </a:tc>
              </a:tr>
              <a:tr h="641022">
                <a:tc>
                  <a:txBody>
                    <a:bodyPr/>
                    <a:lstStyle/>
                    <a:p>
                      <a:r>
                        <a:rPr lang="en-IN" sz="1000" b="1" kern="1200" dirty="0" smtClean="0">
                          <a:solidFill>
                            <a:schemeClr val="dk1"/>
                          </a:solidFill>
                          <a:effectLst/>
                          <a:latin typeface="+mn-lt"/>
                          <a:ea typeface="+mn-ea"/>
                          <a:cs typeface="+mn-cs"/>
                        </a:rPr>
                        <a:t>Percentage Decrease</a:t>
                      </a:r>
                      <a:endParaRPr lang="en-IN" sz="1000" dirty="0"/>
                    </a:p>
                  </a:txBody>
                  <a:tcPr/>
                </a:tc>
                <a:tc>
                  <a:txBody>
                    <a:bodyPr/>
                    <a:lstStyle/>
                    <a:p>
                      <a:r>
                        <a:rPr lang="en-US" sz="1000" kern="1200" dirty="0" smtClean="0">
                          <a:solidFill>
                            <a:schemeClr val="dk1"/>
                          </a:solidFill>
                          <a:effectLst/>
                          <a:latin typeface="+mn-lt"/>
                          <a:ea typeface="+mn-ea"/>
                          <a:cs typeface="+mn-cs"/>
                        </a:rPr>
                        <a:t>(Difference/Original)*100</a:t>
                      </a:r>
                      <a:endParaRPr lang="en-IN" sz="1000" dirty="0"/>
                    </a:p>
                  </a:txBody>
                  <a:tcPr/>
                </a:tc>
                <a:tc>
                  <a:txBody>
                    <a:bodyPr/>
                    <a:lstStyle/>
                    <a:p>
                      <a:r>
                        <a:rPr lang="en-US" sz="1000" kern="1200" dirty="0" smtClean="0">
                          <a:solidFill>
                            <a:schemeClr val="dk1"/>
                          </a:solidFill>
                          <a:effectLst/>
                          <a:latin typeface="+mn-lt"/>
                          <a:ea typeface="+mn-ea"/>
                          <a:cs typeface="+mn-cs"/>
                        </a:rPr>
                        <a:t>The price of a book is $48. Next month, it will be $40. What is the percentage decrease in the book’s price?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decrease = (8/48)*100 = 16%</a:t>
                      </a:r>
                      <a:endParaRPr lang="en-IN" sz="1000" kern="1200" dirty="0" smtClean="0">
                        <a:solidFill>
                          <a:schemeClr val="dk1"/>
                        </a:solidFill>
                        <a:effectLst/>
                        <a:latin typeface="+mn-lt"/>
                        <a:ea typeface="+mn-ea"/>
                        <a:cs typeface="+mn-cs"/>
                      </a:endParaRPr>
                    </a:p>
                  </a:txBody>
                  <a:tcPr/>
                </a:tc>
              </a:tr>
              <a:tr h="1058939">
                <a:tc>
                  <a:txBody>
                    <a:bodyPr/>
                    <a:lstStyle/>
                    <a:p>
                      <a:r>
                        <a:rPr lang="en-IN" sz="1000" b="1" kern="1200" dirty="0" smtClean="0">
                          <a:solidFill>
                            <a:schemeClr val="dk1"/>
                          </a:solidFill>
                          <a:effectLst/>
                          <a:latin typeface="+mn-lt"/>
                          <a:ea typeface="+mn-ea"/>
                          <a:cs typeface="+mn-cs"/>
                        </a:rPr>
                        <a:t>Percentage of X more than Y</a:t>
                      </a:r>
                      <a:endParaRPr lang="en-IN" sz="1000" dirty="0"/>
                    </a:p>
                  </a:txBody>
                  <a:tcPr/>
                </a:tc>
                <a:tc>
                  <a:txBody>
                    <a:bodyPr/>
                    <a:lstStyle/>
                    <a:p>
                      <a:r>
                        <a:rPr lang="en-US" sz="1000" kern="1200" dirty="0" smtClean="0">
                          <a:solidFill>
                            <a:schemeClr val="dk1"/>
                          </a:solidFill>
                          <a:effectLst/>
                          <a:latin typeface="+mn-lt"/>
                          <a:ea typeface="+mn-ea"/>
                          <a:cs typeface="+mn-cs"/>
                        </a:rPr>
                        <a:t>(Difference/Smaller value)*100</a:t>
                      </a:r>
                      <a:endParaRPr lang="en-IN" sz="1000" dirty="0"/>
                    </a:p>
                  </a:txBody>
                  <a:tcPr/>
                </a:tc>
                <a:tc>
                  <a:txBody>
                    <a:bodyPr/>
                    <a:lstStyle/>
                    <a:p>
                      <a:r>
                        <a:rPr lang="en-US" sz="1000" kern="1200" dirty="0" smtClean="0">
                          <a:solidFill>
                            <a:schemeClr val="dk1"/>
                          </a:solidFill>
                          <a:effectLst/>
                          <a:latin typeface="+mn-lt"/>
                          <a:ea typeface="+mn-ea"/>
                          <a:cs typeface="+mn-cs"/>
                        </a:rPr>
                        <a:t>The weight of a student A is 60 kg and the weight of another student B is 52kg. How much percentage is the weight of A more than the weight of B?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A’s weight is 8 kg more if B’s weight is 52kg. A’s weight is x kg more if B’s weight were 100 kg.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X = (8/52)*100% = 15%</a:t>
                      </a:r>
                      <a:endParaRPr lang="en-IN" sz="1000" kern="1200" dirty="0" smtClean="0">
                        <a:solidFill>
                          <a:schemeClr val="dk1"/>
                        </a:solidFill>
                        <a:effectLst/>
                        <a:latin typeface="+mn-lt"/>
                        <a:ea typeface="+mn-ea"/>
                        <a:cs typeface="+mn-cs"/>
                      </a:endParaRPr>
                    </a:p>
                  </a:txBody>
                  <a:tcPr/>
                </a:tc>
              </a:tr>
              <a:tr h="819084">
                <a:tc>
                  <a:txBody>
                    <a:bodyPr/>
                    <a:lstStyle/>
                    <a:p>
                      <a:r>
                        <a:rPr lang="en-IN" sz="1000" b="1" kern="1200" dirty="0" smtClean="0">
                          <a:solidFill>
                            <a:schemeClr val="dk1"/>
                          </a:solidFill>
                          <a:effectLst/>
                          <a:latin typeface="+mn-lt"/>
                          <a:ea typeface="+mn-ea"/>
                          <a:cs typeface="+mn-cs"/>
                        </a:rPr>
                        <a:t>Percentage of X less than Y</a:t>
                      </a:r>
                      <a:endParaRPr lang="en-IN" sz="1000" dirty="0"/>
                    </a:p>
                  </a:txBody>
                  <a:tcPr/>
                </a:tc>
                <a:tc>
                  <a:txBody>
                    <a:bodyPr/>
                    <a:lstStyle/>
                    <a:p>
                      <a:r>
                        <a:rPr lang="en-US" sz="1000" kern="1200" dirty="0" smtClean="0">
                          <a:solidFill>
                            <a:schemeClr val="dk1"/>
                          </a:solidFill>
                          <a:effectLst/>
                          <a:latin typeface="+mn-lt"/>
                          <a:ea typeface="+mn-ea"/>
                          <a:cs typeface="+mn-cs"/>
                        </a:rPr>
                        <a:t>(Difference/Larger value)*100</a:t>
                      </a:r>
                      <a:endParaRPr lang="en-IN" sz="1000" dirty="0"/>
                    </a:p>
                  </a:txBody>
                  <a:tcPr/>
                </a:tc>
                <a:tc>
                  <a:txBody>
                    <a:bodyPr/>
                    <a:lstStyle/>
                    <a:p>
                      <a:r>
                        <a:rPr lang="en-US" sz="1000" kern="1200" dirty="0" smtClean="0">
                          <a:solidFill>
                            <a:schemeClr val="dk1"/>
                          </a:solidFill>
                          <a:effectLst/>
                          <a:latin typeface="+mn-lt"/>
                          <a:ea typeface="+mn-ea"/>
                          <a:cs typeface="+mn-cs"/>
                        </a:rPr>
                        <a:t>The salary of student A is $2000 and the salary of another student B is $2500.  How much percentage is A less than B?</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X = (500/2500)* 100% = 20%</a:t>
                      </a:r>
                      <a:endParaRPr lang="en-IN" sz="1000" kern="1200" dirty="0" smtClean="0">
                        <a:solidFill>
                          <a:schemeClr val="dk1"/>
                        </a:solidFill>
                        <a:effectLst/>
                        <a:latin typeface="+mn-lt"/>
                        <a:ea typeface="+mn-ea"/>
                        <a:cs typeface="+mn-cs"/>
                      </a:endParaRPr>
                    </a:p>
                  </a:txBody>
                  <a:tcPr/>
                </a:tc>
              </a:tr>
              <a:tr h="1773204">
                <a:tc>
                  <a:txBody>
                    <a:bodyPr/>
                    <a:lstStyle/>
                    <a:p>
                      <a:r>
                        <a:rPr lang="en-IN" sz="1000" b="1" kern="1200" dirty="0" smtClean="0">
                          <a:solidFill>
                            <a:schemeClr val="dk1"/>
                          </a:solidFill>
                          <a:effectLst/>
                          <a:latin typeface="+mn-lt"/>
                          <a:ea typeface="+mn-ea"/>
                          <a:cs typeface="+mn-cs"/>
                        </a:rPr>
                        <a:t>Two Successive percentage changes </a:t>
                      </a:r>
                      <a:endParaRPr lang="en-IN" sz="1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[x + y + (x*y/100)]</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000" kern="1200" dirty="0" smtClean="0">
                        <a:solidFill>
                          <a:schemeClr val="dk1"/>
                        </a:solidFill>
                        <a:effectLst/>
                        <a:latin typeface="+mn-lt"/>
                        <a:ea typeface="+mn-ea"/>
                        <a:cs typeface="+mn-cs"/>
                      </a:endParaRPr>
                    </a:p>
                    <a:p>
                      <a:r>
                        <a:rPr lang="en-IN" sz="1000" b="0" i="0" u="none" strike="noStrike" kern="1200" baseline="0" dirty="0" smtClean="0">
                          <a:solidFill>
                            <a:srgbClr val="FF0000"/>
                          </a:solidFill>
                          <a:latin typeface="+mn-lt"/>
                          <a:ea typeface="+mn-ea"/>
                          <a:cs typeface="+mn-cs"/>
                        </a:rPr>
                        <a:t>If a number A is increased successively by X% followed by Y%, and then by Z%, then the final value of A will be:  </a:t>
                      </a:r>
                    </a:p>
                    <a:p>
                      <a:r>
                        <a:rPr lang="en-IN" sz="1000" b="0" i="0" u="none" strike="noStrike" kern="1200" baseline="0" dirty="0" smtClean="0">
                          <a:solidFill>
                            <a:srgbClr val="FF0000"/>
                          </a:solidFill>
                          <a:latin typeface="+mn-lt"/>
                          <a:ea typeface="+mn-ea"/>
                          <a:cs typeface="+mn-cs"/>
                        </a:rPr>
                        <a:t>A (1+ x/100) (1 + y/100)(1+z/100)</a:t>
                      </a:r>
                      <a:endParaRPr lang="en-US" sz="1000" kern="1200" dirty="0" smtClean="0">
                        <a:solidFill>
                          <a:srgbClr val="FF0000"/>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000" kern="1200" dirty="0" smtClean="0">
                        <a:solidFill>
                          <a:schemeClr val="dk1"/>
                        </a:solidFill>
                        <a:effectLst/>
                        <a:latin typeface="+mn-lt"/>
                        <a:ea typeface="+mn-ea"/>
                        <a:cs typeface="+mn-cs"/>
                      </a:endParaRPr>
                    </a:p>
                    <a:p>
                      <a:endParaRPr lang="en-IN" sz="1000" dirty="0"/>
                    </a:p>
                  </a:txBody>
                  <a:tcPr/>
                </a:tc>
                <a:tc>
                  <a:txBody>
                    <a:bodyPr/>
                    <a:lstStyle/>
                    <a:p>
                      <a:r>
                        <a:rPr lang="en-US" sz="1000" kern="1200" dirty="0" smtClean="0">
                          <a:solidFill>
                            <a:schemeClr val="dk1"/>
                          </a:solidFill>
                          <a:effectLst/>
                          <a:latin typeface="+mn-lt"/>
                          <a:ea typeface="+mn-ea"/>
                          <a:cs typeface="+mn-cs"/>
                        </a:rPr>
                        <a:t>The price of a book, which is $60, is increased by 20%. The price is subsequently increased by 25%. What is the new price of the book?</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Using the formula, [20 + 25 + (20*25)/100] = 45 + 5 = 50%.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Hence, the actual percentage increase after two successive percentage increases of 20 and 25 is 50%. Not</a:t>
                      </a:r>
                      <a:r>
                        <a:rPr lang="en-US" sz="1000" kern="1200" baseline="0" dirty="0" smtClean="0">
                          <a:solidFill>
                            <a:schemeClr val="dk1"/>
                          </a:solidFill>
                          <a:effectLst/>
                          <a:latin typeface="+mn-lt"/>
                          <a:ea typeface="+mn-ea"/>
                          <a:cs typeface="+mn-cs"/>
                        </a:rPr>
                        <a:t>e that the final value will be (1 + 50/100)*60</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 Suppose first the price is decreased by 20% and then increased by 25%, then the actual percentage change in the price of the book is: </a:t>
                      </a:r>
                      <a:endParaRPr lang="en-IN"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–20 + 25 + [(-20) (25)/100] = 5 – 5 = 0% </a:t>
                      </a:r>
                      <a:endParaRPr lang="en-IN" sz="1000" kern="1200" dirty="0" smtClean="0">
                        <a:solidFill>
                          <a:schemeClr val="dk1"/>
                        </a:solidFill>
                        <a:effectLst/>
                        <a:latin typeface="+mn-lt"/>
                        <a:ea typeface="+mn-ea"/>
                        <a:cs typeface="+mn-cs"/>
                      </a:endParaRPr>
                    </a:p>
                    <a:p>
                      <a:endParaRPr lang="en-IN" sz="1000" dirty="0"/>
                    </a:p>
                  </a:txBody>
                  <a:tcPr/>
                </a:tc>
              </a:tr>
            </a:tbl>
          </a:graphicData>
        </a:graphic>
      </p:graphicFrame>
      <p:sp>
        <p:nvSpPr>
          <p:cNvPr id="3" name="Title 1"/>
          <p:cNvSpPr>
            <a:spLocks noGrp="1"/>
          </p:cNvSpPr>
          <p:nvPr>
            <p:ph type="title"/>
          </p:nvPr>
        </p:nvSpPr>
        <p:spPr>
          <a:xfrm>
            <a:off x="0" y="0"/>
            <a:ext cx="9144000" cy="548680"/>
          </a:xfrm>
        </p:spPr>
        <p:txBody>
          <a:bodyPr/>
          <a:lstStyle/>
          <a:p>
            <a:r>
              <a:rPr lang="en-US" dirty="0" smtClean="0"/>
              <a:t>PERCENTAGES – 1 </a:t>
            </a:r>
            <a:endParaRPr lang="en-IN" dirty="0"/>
          </a:p>
        </p:txBody>
      </p:sp>
    </p:spTree>
    <p:extLst>
      <p:ext uri="{BB962C8B-B14F-4D97-AF65-F5344CB8AC3E}">
        <p14:creationId xmlns:p14="http://schemas.microsoft.com/office/powerpoint/2010/main" val="37249511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0" y="0"/>
            <a:ext cx="9144000" cy="548680"/>
          </a:xfrm>
        </p:spPr>
        <p:txBody>
          <a:bodyPr/>
          <a:lstStyle/>
          <a:p>
            <a:r>
              <a:rPr lang="en-US" dirty="0" smtClean="0"/>
              <a:t>PERCENTAGES – 2 </a:t>
            </a:r>
            <a:endParaRPr lang="en-IN" dirty="0"/>
          </a:p>
        </p:txBody>
      </p:sp>
      <p:sp>
        <p:nvSpPr>
          <p:cNvPr id="2" name="TextBox 1"/>
          <p:cNvSpPr txBox="1"/>
          <p:nvPr/>
        </p:nvSpPr>
        <p:spPr>
          <a:xfrm>
            <a:off x="-2700808" y="851227"/>
            <a:ext cx="2411760" cy="369332"/>
          </a:xfrm>
          <a:prstGeom prst="rect">
            <a:avLst/>
          </a:prstGeom>
          <a:noFill/>
        </p:spPr>
        <p:txBody>
          <a:bodyPr wrap="square" rtlCol="0">
            <a:spAutoFit/>
          </a:bodyPr>
          <a:lstStyle/>
          <a:p>
            <a:endParaRPr lang="en-US" sz="900" b="1" dirty="0">
              <a:solidFill>
                <a:schemeClr val="dk1"/>
              </a:solidFill>
            </a:endParaRPr>
          </a:p>
          <a:p>
            <a:endParaRPr lang="en-US" sz="900" dirty="0"/>
          </a:p>
        </p:txBody>
      </p:sp>
      <p:sp>
        <p:nvSpPr>
          <p:cNvPr id="5" name="Rectangle 4"/>
          <p:cNvSpPr/>
          <p:nvPr/>
        </p:nvSpPr>
        <p:spPr>
          <a:xfrm>
            <a:off x="2030421" y="620688"/>
            <a:ext cx="524012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MIXTURE PROBLEMS </a:t>
            </a:r>
            <a:endParaRPr lang="en-US" dirty="0"/>
          </a:p>
        </p:txBody>
      </p:sp>
      <p:sp>
        <p:nvSpPr>
          <p:cNvPr id="6" name="Rectangle 5"/>
          <p:cNvSpPr/>
          <p:nvPr/>
        </p:nvSpPr>
        <p:spPr>
          <a:xfrm>
            <a:off x="136913" y="1556792"/>
            <a:ext cx="4147055" cy="5112568"/>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IN" sz="1100" dirty="0" smtClean="0">
                <a:solidFill>
                  <a:schemeClr val="tx1"/>
                </a:solidFill>
              </a:rPr>
              <a:t>The </a:t>
            </a:r>
            <a:r>
              <a:rPr lang="en-IN" sz="1100" dirty="0">
                <a:solidFill>
                  <a:schemeClr val="tx1"/>
                </a:solidFill>
              </a:rPr>
              <a:t>first type of </a:t>
            </a:r>
            <a:r>
              <a:rPr lang="en-IN" sz="1100" dirty="0" smtClean="0">
                <a:solidFill>
                  <a:schemeClr val="tx1"/>
                </a:solidFill>
              </a:rPr>
              <a:t>problem </a:t>
            </a:r>
            <a:r>
              <a:rPr lang="en-IN" sz="1100" dirty="0">
                <a:solidFill>
                  <a:schemeClr val="tx1"/>
                </a:solidFill>
              </a:rPr>
              <a:t>will have a mixture of two components and will ask you to alter the make-up of the mixture by adding or subtracting one of the </a:t>
            </a:r>
            <a:r>
              <a:rPr lang="en-IN" sz="1100" dirty="0" smtClean="0">
                <a:solidFill>
                  <a:schemeClr val="tx1"/>
                </a:solidFill>
              </a:rPr>
              <a:t>components</a:t>
            </a:r>
          </a:p>
          <a:p>
            <a:pPr>
              <a:defRPr/>
            </a:pPr>
            <a:endParaRPr lang="en-IN" sz="1100" dirty="0">
              <a:solidFill>
                <a:schemeClr val="tx1"/>
              </a:solidFill>
            </a:endParaRPr>
          </a:p>
          <a:p>
            <a:pPr>
              <a:defRPr/>
            </a:pPr>
            <a:r>
              <a:rPr lang="en-IN" sz="1100" dirty="0" smtClean="0">
                <a:solidFill>
                  <a:schemeClr val="tx1"/>
                </a:solidFill>
              </a:rPr>
              <a:t>For example, </a:t>
            </a:r>
            <a:r>
              <a:rPr lang="en-IN" sz="1100" dirty="0">
                <a:solidFill>
                  <a:schemeClr val="tx1"/>
                </a:solidFill>
              </a:rPr>
              <a:t>a 50-ounce mixture of sugar and water is made up of 40% sugar and 60% </a:t>
            </a:r>
            <a:r>
              <a:rPr lang="en-IN" sz="1100" dirty="0" smtClean="0">
                <a:solidFill>
                  <a:schemeClr val="tx1"/>
                </a:solidFill>
              </a:rPr>
              <a:t>water. How much sugar should you add so that the mixture is 60% sugar and 40% water </a:t>
            </a:r>
          </a:p>
          <a:p>
            <a:pPr marL="171450" indent="-171450">
              <a:buFontTx/>
              <a:buChar char="-"/>
              <a:defRPr/>
            </a:pPr>
            <a:r>
              <a:rPr lang="en-IN" sz="1100" dirty="0" smtClean="0">
                <a:solidFill>
                  <a:schemeClr val="tx1"/>
                </a:solidFill>
              </a:rPr>
              <a:t>Always </a:t>
            </a:r>
            <a:r>
              <a:rPr lang="en-IN" sz="1100" dirty="0">
                <a:solidFill>
                  <a:schemeClr val="tx1"/>
                </a:solidFill>
              </a:rPr>
              <a:t>remember: the key to these problems is the component that does not change.  In this case, we are adding sugar, </a:t>
            </a:r>
            <a:r>
              <a:rPr lang="en-IN" sz="1100" i="1" dirty="0">
                <a:solidFill>
                  <a:schemeClr val="tx1"/>
                </a:solidFill>
              </a:rPr>
              <a:t>while water remains constant.  </a:t>
            </a:r>
            <a:r>
              <a:rPr lang="en-IN" sz="1100" dirty="0">
                <a:solidFill>
                  <a:schemeClr val="tx1"/>
                </a:solidFill>
              </a:rPr>
              <a:t>Therefore, we will focus on the water for most of the </a:t>
            </a:r>
            <a:r>
              <a:rPr lang="en-IN" sz="1100" dirty="0" smtClean="0">
                <a:solidFill>
                  <a:schemeClr val="tx1"/>
                </a:solidFill>
              </a:rPr>
              <a:t>problem</a:t>
            </a:r>
          </a:p>
          <a:p>
            <a:pPr marL="171450" indent="-171450">
              <a:buFontTx/>
              <a:buChar char="-"/>
              <a:defRPr/>
            </a:pPr>
            <a:r>
              <a:rPr lang="en-IN" sz="1100" dirty="0" smtClean="0">
                <a:solidFill>
                  <a:schemeClr val="tx1"/>
                </a:solidFill>
              </a:rPr>
              <a:t>First, determine </a:t>
            </a:r>
            <a:r>
              <a:rPr lang="en-IN" sz="1100" dirty="0">
                <a:solidFill>
                  <a:schemeClr val="tx1"/>
                </a:solidFill>
              </a:rPr>
              <a:t>how much water is in the mixture; 60% of 50 is 30 </a:t>
            </a:r>
            <a:r>
              <a:rPr lang="en-IN" sz="1100" dirty="0" smtClean="0">
                <a:solidFill>
                  <a:schemeClr val="tx1"/>
                </a:solidFill>
              </a:rPr>
              <a:t>ounces</a:t>
            </a:r>
          </a:p>
          <a:p>
            <a:pPr marL="171450" indent="-171450">
              <a:buFontTx/>
              <a:buChar char="-"/>
              <a:defRPr/>
            </a:pPr>
            <a:r>
              <a:rPr lang="en-IN" sz="1100" dirty="0" smtClean="0">
                <a:solidFill>
                  <a:schemeClr val="tx1"/>
                </a:solidFill>
              </a:rPr>
              <a:t>Because </a:t>
            </a:r>
            <a:r>
              <a:rPr lang="en-IN" sz="1100" dirty="0">
                <a:solidFill>
                  <a:schemeClr val="tx1"/>
                </a:solidFill>
              </a:rPr>
              <a:t>we are not adding or subtracting any water, we will still have 30 ounces of it after we add more sugar. However, we now want that 30 ounces to represent 40% of the total, rather than 60</a:t>
            </a:r>
            <a:r>
              <a:rPr lang="en-IN" sz="1100" dirty="0" smtClean="0">
                <a:solidFill>
                  <a:schemeClr val="tx1"/>
                </a:solidFill>
              </a:rPr>
              <a:t>%. Therefore, 40% * x = 30; x = 75</a:t>
            </a:r>
          </a:p>
          <a:p>
            <a:pPr marL="171450" indent="-171450">
              <a:buFontTx/>
              <a:buChar char="-"/>
              <a:defRPr/>
            </a:pPr>
            <a:r>
              <a:rPr lang="en-IN" sz="1100" dirty="0">
                <a:solidFill>
                  <a:schemeClr val="tx1"/>
                </a:solidFill>
              </a:rPr>
              <a:t>Since the increase in total volume is only made up of additional sugar, and we went from 50 total ounces to 75 total ounces, we must add 25 ounces of sugar</a:t>
            </a:r>
            <a:endParaRPr lang="en-IN" sz="1100" dirty="0" smtClean="0">
              <a:solidFill>
                <a:schemeClr val="tx1"/>
              </a:solidFill>
            </a:endParaRPr>
          </a:p>
          <a:p>
            <a:pPr>
              <a:defRPr/>
            </a:pPr>
            <a:endParaRPr lang="en-IN" sz="1100" dirty="0">
              <a:solidFill>
                <a:schemeClr val="tx1"/>
              </a:solidFill>
            </a:endParaRPr>
          </a:p>
          <a:p>
            <a:pPr>
              <a:defRPr/>
            </a:pPr>
            <a:endParaRPr lang="en-IN" sz="1100" dirty="0">
              <a:solidFill>
                <a:schemeClr val="tx1"/>
              </a:solidFill>
            </a:endParaRPr>
          </a:p>
        </p:txBody>
      </p:sp>
      <p:sp>
        <p:nvSpPr>
          <p:cNvPr id="8" name="Rectangle 7"/>
          <p:cNvSpPr/>
          <p:nvPr/>
        </p:nvSpPr>
        <p:spPr>
          <a:xfrm>
            <a:off x="5148064" y="1556792"/>
            <a:ext cx="3884913" cy="5112568"/>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1100" dirty="0">
                <a:solidFill>
                  <a:schemeClr val="tx1"/>
                </a:solidFill>
              </a:rPr>
              <a:t>In the second type of mixture problem, </a:t>
            </a:r>
            <a:r>
              <a:rPr lang="en-US" sz="1100" dirty="0">
                <a:solidFill>
                  <a:schemeClr val="tx1"/>
                </a:solidFill>
              </a:rPr>
              <a:t>substances with different characteristics are combined, and it is necessary to determine the characteristics of the resulting </a:t>
            </a:r>
            <a:r>
              <a:rPr lang="en-US" sz="1100" dirty="0" smtClean="0">
                <a:solidFill>
                  <a:schemeClr val="tx1"/>
                </a:solidFill>
              </a:rPr>
              <a:t>mixture</a:t>
            </a:r>
          </a:p>
          <a:p>
            <a:pPr marL="171450" indent="-171450">
              <a:buFontTx/>
              <a:buChar char="-"/>
            </a:pPr>
            <a:r>
              <a:rPr lang="en-US" sz="1100" dirty="0" smtClean="0">
                <a:solidFill>
                  <a:schemeClr val="tx1"/>
                </a:solidFill>
              </a:rPr>
              <a:t>This is similar to a weighted average problem </a:t>
            </a:r>
          </a:p>
          <a:p>
            <a:pPr marL="171450" indent="-171450">
              <a:buFontTx/>
              <a:buChar char="-"/>
            </a:pPr>
            <a:endParaRPr lang="en-US" sz="1100" dirty="0">
              <a:solidFill>
                <a:schemeClr val="tx1"/>
              </a:solidFill>
            </a:endParaRPr>
          </a:p>
          <a:p>
            <a:r>
              <a:rPr lang="en-US" sz="1100" dirty="0" smtClean="0">
                <a:solidFill>
                  <a:schemeClr val="tx1"/>
                </a:solidFill>
              </a:rPr>
              <a:t>For example, mixture X is 10% acid and mixture Y is 30% acid. If mixture X and mixture Y are combined, the new mixture is 15% acid. What percentage of the new mixture is mixture X? </a:t>
            </a:r>
          </a:p>
          <a:p>
            <a:pPr marL="171450" indent="-171450">
              <a:buFontTx/>
              <a:buChar char="-"/>
            </a:pPr>
            <a:r>
              <a:rPr lang="en-US" sz="1100" dirty="0" smtClean="0">
                <a:solidFill>
                  <a:schemeClr val="tx1"/>
                </a:solidFill>
              </a:rPr>
              <a:t>(0.1X + 0.30Y)/ (X+Y)  = 0.15 </a:t>
            </a:r>
          </a:p>
          <a:p>
            <a:pPr marL="171450" indent="-171450">
              <a:buFontTx/>
              <a:buChar char="-"/>
            </a:pPr>
            <a:r>
              <a:rPr lang="en-US" sz="1100" dirty="0" smtClean="0">
                <a:solidFill>
                  <a:schemeClr val="tx1"/>
                </a:solidFill>
              </a:rPr>
              <a:t>Solving for X and Y, we get 0.05 X = 0.15 Y </a:t>
            </a:r>
          </a:p>
          <a:p>
            <a:pPr marL="171450" indent="-171450">
              <a:buFontTx/>
              <a:buChar char="-"/>
            </a:pPr>
            <a:r>
              <a:rPr lang="en-US" sz="1100" dirty="0" smtClean="0">
                <a:solidFill>
                  <a:schemeClr val="tx1"/>
                </a:solidFill>
              </a:rPr>
              <a:t>X/Y =  3 / 1, which means that for every 3 parts of X, there is 1 part of Y </a:t>
            </a:r>
          </a:p>
          <a:p>
            <a:pPr marL="171450" indent="-171450">
              <a:buFontTx/>
              <a:buChar char="-"/>
            </a:pPr>
            <a:r>
              <a:rPr lang="en-US" sz="1100" dirty="0" smtClean="0">
                <a:solidFill>
                  <a:schemeClr val="tx1"/>
                </a:solidFill>
              </a:rPr>
              <a:t>The ratio of mixture X to the total ratio is 3/4. Therefore, mixture X constitutes 75% of the new mixture </a:t>
            </a:r>
          </a:p>
          <a:p>
            <a:pPr marL="171450" indent="-171450">
              <a:buFontTx/>
              <a:buChar char="-"/>
            </a:pPr>
            <a:endParaRPr lang="en-US" sz="1100" dirty="0">
              <a:solidFill>
                <a:schemeClr val="tx1"/>
              </a:solidFill>
            </a:endParaRPr>
          </a:p>
          <a:p>
            <a:r>
              <a:rPr lang="en-IN" sz="1100" dirty="0">
                <a:solidFill>
                  <a:schemeClr val="tx1"/>
                </a:solidFill>
              </a:rPr>
              <a:t>How many liters of a solution that is 15 percent salt must be added to 5 liters of a solution that is 8 percent salt so that the resulting solution is 10 percent salt?</a:t>
            </a:r>
          </a:p>
          <a:p>
            <a:pPr marL="171450" indent="-171450">
              <a:buFontTx/>
              <a:buChar char="-"/>
            </a:pPr>
            <a:r>
              <a:rPr lang="en-IN" sz="1100" dirty="0">
                <a:solidFill>
                  <a:schemeClr val="tx1"/>
                </a:solidFill>
              </a:rPr>
              <a:t>Let n represent the number of liters of the 15% solution. The amount of salt in the 15% solution [0.15n] plus the amount of salt in the 8% solution [(0.08)(5)] must be equal to the amount of salt in the 10% mixture [0.10 (n + 5)]. Therefore, </a:t>
            </a:r>
          </a:p>
          <a:p>
            <a:pPr marL="355600" indent="-177800">
              <a:buFont typeface="Wingdings"/>
              <a:buChar char="à"/>
            </a:pPr>
            <a:r>
              <a:rPr lang="en-IN" sz="1100" dirty="0">
                <a:solidFill>
                  <a:schemeClr val="tx1"/>
                </a:solidFill>
              </a:rPr>
              <a:t>0.15n + 0.08(5) = 0.10(n + 5)</a:t>
            </a:r>
          </a:p>
          <a:p>
            <a:pPr marL="355600" indent="-177800">
              <a:buFont typeface="Wingdings"/>
              <a:buChar char="à"/>
            </a:pPr>
            <a:r>
              <a:rPr lang="en-IN" sz="1100" dirty="0">
                <a:solidFill>
                  <a:schemeClr val="tx1"/>
                </a:solidFill>
              </a:rPr>
              <a:t>15n + 40 = 10n + 50</a:t>
            </a:r>
          </a:p>
          <a:p>
            <a:pPr marL="355600" indent="-177800">
              <a:buFont typeface="Wingdings"/>
              <a:buChar char="à"/>
            </a:pPr>
            <a:r>
              <a:rPr lang="en-IN" sz="1100" dirty="0">
                <a:solidFill>
                  <a:schemeClr val="tx1"/>
                </a:solidFill>
              </a:rPr>
              <a:t>5n = 10</a:t>
            </a:r>
          </a:p>
          <a:p>
            <a:pPr marL="355600" indent="-177800">
              <a:buFont typeface="Wingdings"/>
              <a:buChar char="à"/>
            </a:pPr>
            <a:r>
              <a:rPr lang="en-IN" sz="1100" dirty="0">
                <a:solidFill>
                  <a:schemeClr val="tx1"/>
                </a:solidFill>
              </a:rPr>
              <a:t>n = 2 liters</a:t>
            </a:r>
          </a:p>
          <a:p>
            <a:endParaRPr lang="en-US" sz="1100" dirty="0">
              <a:solidFill>
                <a:schemeClr val="tx1"/>
              </a:solidFill>
            </a:endParaRPr>
          </a:p>
          <a:p>
            <a:endParaRPr lang="en-IN" sz="1100" dirty="0">
              <a:solidFill>
                <a:schemeClr val="tx1"/>
              </a:solidFill>
            </a:endParaRPr>
          </a:p>
          <a:p>
            <a:endParaRPr lang="en-IN" sz="1100" dirty="0">
              <a:solidFill>
                <a:schemeClr val="tx1"/>
              </a:solidFill>
            </a:endParaRPr>
          </a:p>
        </p:txBody>
      </p:sp>
      <p:cxnSp>
        <p:nvCxnSpPr>
          <p:cNvPr id="10" name="Elbow Connector 9"/>
          <p:cNvCxnSpPr>
            <a:stCxn id="5" idx="2"/>
            <a:endCxn id="6" idx="0"/>
          </p:cNvCxnSpPr>
          <p:nvPr/>
        </p:nvCxnSpPr>
        <p:spPr>
          <a:xfrm rot="5400000">
            <a:off x="3286445" y="192756"/>
            <a:ext cx="288032" cy="2440040"/>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Elbow Connector 10"/>
          <p:cNvCxnSpPr>
            <a:stCxn id="5" idx="2"/>
            <a:endCxn id="8" idx="0"/>
          </p:cNvCxnSpPr>
          <p:nvPr/>
        </p:nvCxnSpPr>
        <p:spPr>
          <a:xfrm rot="16200000" flipH="1">
            <a:off x="5726485" y="192756"/>
            <a:ext cx="288032" cy="244004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4199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0" y="0"/>
            <a:ext cx="9144000" cy="548680"/>
          </a:xfrm>
        </p:spPr>
        <p:txBody>
          <a:bodyPr/>
          <a:lstStyle/>
          <a:p>
            <a:r>
              <a:rPr lang="en-US" dirty="0" smtClean="0"/>
              <a:t>PERCENTAGES – 3 </a:t>
            </a:r>
            <a:endParaRPr lang="en-IN" dirty="0"/>
          </a:p>
        </p:txBody>
      </p:sp>
      <p:sp>
        <p:nvSpPr>
          <p:cNvPr id="2" name="TextBox 1"/>
          <p:cNvSpPr txBox="1"/>
          <p:nvPr/>
        </p:nvSpPr>
        <p:spPr>
          <a:xfrm>
            <a:off x="0" y="548680"/>
            <a:ext cx="9144000" cy="5570756"/>
          </a:xfrm>
          <a:prstGeom prst="rect">
            <a:avLst/>
          </a:prstGeom>
          <a:noFill/>
        </p:spPr>
        <p:txBody>
          <a:bodyPr wrap="square" rtlCol="0">
            <a:spAutoFit/>
          </a:bodyPr>
          <a:lstStyle/>
          <a:p>
            <a:r>
              <a:rPr lang="en-US" sz="900" b="1" dirty="0" smtClean="0">
                <a:solidFill>
                  <a:schemeClr val="dk1"/>
                </a:solidFill>
              </a:rPr>
              <a:t>DISCOUNT PROBLEMS </a:t>
            </a:r>
          </a:p>
          <a:p>
            <a:pPr marL="171450" indent="-171450">
              <a:buFontTx/>
              <a:buChar char="-"/>
              <a:defRPr/>
            </a:pPr>
            <a:r>
              <a:rPr lang="en-US" sz="900" dirty="0" smtClean="0">
                <a:solidFill>
                  <a:schemeClr val="dk1"/>
                </a:solidFill>
              </a:rPr>
              <a:t>If </a:t>
            </a:r>
            <a:r>
              <a:rPr lang="en-US" sz="900" dirty="0">
                <a:solidFill>
                  <a:schemeClr val="dk1"/>
                </a:solidFill>
              </a:rPr>
              <a:t>a price is discounted by n percent, then the price becomes (100 – n) percent of the original price</a:t>
            </a:r>
          </a:p>
          <a:p>
            <a:pPr marL="171450" indent="-171450">
              <a:buFontTx/>
              <a:buChar char="-"/>
              <a:defRPr/>
            </a:pPr>
            <a:r>
              <a:rPr lang="en-IN" sz="900" dirty="0">
                <a:solidFill>
                  <a:schemeClr val="dk1"/>
                </a:solidFill>
              </a:rPr>
              <a:t>Discount is calculated on Marked price and NOT on Cost </a:t>
            </a:r>
            <a:r>
              <a:rPr lang="en-IN" sz="900" dirty="0" smtClean="0">
                <a:solidFill>
                  <a:schemeClr val="dk1"/>
                </a:solidFill>
              </a:rPr>
              <a:t>price</a:t>
            </a:r>
          </a:p>
          <a:p>
            <a:pPr>
              <a:defRPr/>
            </a:pPr>
            <a:endParaRPr lang="en-IN" sz="900" dirty="0">
              <a:solidFill>
                <a:schemeClr val="dk1"/>
              </a:solidFill>
            </a:endParaRPr>
          </a:p>
          <a:p>
            <a:r>
              <a:rPr lang="en-US" sz="900" u="sng" dirty="0">
                <a:solidFill>
                  <a:schemeClr val="dk1"/>
                </a:solidFill>
              </a:rPr>
              <a:t>Example # 1</a:t>
            </a:r>
            <a:endParaRPr lang="en-IN" sz="900" dirty="0">
              <a:solidFill>
                <a:schemeClr val="dk1"/>
              </a:solidFill>
            </a:endParaRPr>
          </a:p>
          <a:p>
            <a:r>
              <a:rPr lang="en-US" sz="900" dirty="0">
                <a:solidFill>
                  <a:schemeClr val="dk1"/>
                </a:solidFill>
              </a:rPr>
              <a:t>A certain customer paid $24 for a dress. If that price represented a 25 percent discount on the original price of the dress, what was the original price of the dress? </a:t>
            </a:r>
            <a:endParaRPr lang="en-IN" sz="900" dirty="0">
              <a:solidFill>
                <a:schemeClr val="dk1"/>
              </a:solidFill>
            </a:endParaRPr>
          </a:p>
          <a:p>
            <a:r>
              <a:rPr lang="en-US" sz="900" u="sng" dirty="0">
                <a:solidFill>
                  <a:schemeClr val="dk1"/>
                </a:solidFill>
              </a:rPr>
              <a:t>Solution # 1</a:t>
            </a:r>
            <a:endParaRPr lang="en-IN" sz="900" dirty="0">
              <a:solidFill>
                <a:schemeClr val="dk1"/>
              </a:solidFill>
            </a:endParaRPr>
          </a:p>
          <a:p>
            <a:r>
              <a:rPr lang="en-US" sz="900" dirty="0">
                <a:solidFill>
                  <a:schemeClr val="dk1"/>
                </a:solidFill>
              </a:rPr>
              <a:t>If </a:t>
            </a:r>
            <a:r>
              <a:rPr lang="en-US" sz="900" i="1" dirty="0">
                <a:solidFill>
                  <a:schemeClr val="dk1"/>
                </a:solidFill>
              </a:rPr>
              <a:t>p </a:t>
            </a:r>
            <a:r>
              <a:rPr lang="en-US" sz="900" dirty="0">
                <a:solidFill>
                  <a:schemeClr val="dk1"/>
                </a:solidFill>
              </a:rPr>
              <a:t>is the original price of the dress, then 0.75</a:t>
            </a:r>
            <a:r>
              <a:rPr lang="en-US" sz="900" i="1" dirty="0">
                <a:solidFill>
                  <a:schemeClr val="dk1"/>
                </a:solidFill>
              </a:rPr>
              <a:t>p </a:t>
            </a:r>
            <a:r>
              <a:rPr lang="en-US" sz="900" dirty="0">
                <a:solidFill>
                  <a:schemeClr val="dk1"/>
                </a:solidFill>
              </a:rPr>
              <a:t>is the discounted price and 0.75</a:t>
            </a:r>
            <a:r>
              <a:rPr lang="en-US" sz="900" i="1" dirty="0">
                <a:solidFill>
                  <a:schemeClr val="dk1"/>
                </a:solidFill>
              </a:rPr>
              <a:t>p </a:t>
            </a:r>
            <a:r>
              <a:rPr lang="en-US" sz="900" dirty="0">
                <a:solidFill>
                  <a:schemeClr val="dk1"/>
                </a:solidFill>
              </a:rPr>
              <a:t>= $24, or </a:t>
            </a:r>
            <a:r>
              <a:rPr lang="en-US" sz="900" i="1" dirty="0">
                <a:solidFill>
                  <a:schemeClr val="dk1"/>
                </a:solidFill>
              </a:rPr>
              <a:t>p </a:t>
            </a:r>
            <a:r>
              <a:rPr lang="en-US" sz="900" dirty="0">
                <a:solidFill>
                  <a:schemeClr val="dk1"/>
                </a:solidFill>
              </a:rPr>
              <a:t>= $32. The original price of the dress was $32.</a:t>
            </a:r>
            <a:endParaRPr lang="en-IN" sz="900" dirty="0">
              <a:solidFill>
                <a:schemeClr val="dk1"/>
              </a:solidFill>
            </a:endParaRPr>
          </a:p>
          <a:p>
            <a:r>
              <a:rPr lang="en-US" sz="900" dirty="0">
                <a:solidFill>
                  <a:schemeClr val="dk1"/>
                </a:solidFill>
              </a:rPr>
              <a:t>  </a:t>
            </a:r>
            <a:endParaRPr lang="en-IN" sz="900" dirty="0">
              <a:solidFill>
                <a:schemeClr val="dk1"/>
              </a:solidFill>
            </a:endParaRPr>
          </a:p>
          <a:p>
            <a:r>
              <a:rPr lang="en-US" sz="900" u="sng" dirty="0">
                <a:solidFill>
                  <a:schemeClr val="dk1"/>
                </a:solidFill>
              </a:rPr>
              <a:t>Example #2</a:t>
            </a:r>
            <a:r>
              <a:rPr lang="en-US" sz="900" dirty="0">
                <a:solidFill>
                  <a:schemeClr val="dk1"/>
                </a:solidFill>
              </a:rPr>
              <a:t> </a:t>
            </a:r>
            <a:endParaRPr lang="en-IN" sz="900" dirty="0">
              <a:solidFill>
                <a:schemeClr val="dk1"/>
              </a:solidFill>
            </a:endParaRPr>
          </a:p>
          <a:p>
            <a:r>
              <a:rPr lang="en-US" sz="900" dirty="0">
                <a:solidFill>
                  <a:schemeClr val="dk1"/>
                </a:solidFill>
              </a:rPr>
              <a:t>The price of an item is discounted by 20 percent and then this reduced price is discounted by an additional 30 percent. These two discounts are equal to an overall discount of what percent? </a:t>
            </a:r>
            <a:endParaRPr lang="en-IN" sz="900" dirty="0">
              <a:solidFill>
                <a:schemeClr val="dk1"/>
              </a:solidFill>
            </a:endParaRPr>
          </a:p>
          <a:p>
            <a:r>
              <a:rPr lang="en-US" sz="900" u="sng" dirty="0">
                <a:solidFill>
                  <a:schemeClr val="dk1"/>
                </a:solidFill>
              </a:rPr>
              <a:t>Solution # 2</a:t>
            </a:r>
            <a:endParaRPr lang="en-IN" sz="900" dirty="0">
              <a:solidFill>
                <a:schemeClr val="dk1"/>
              </a:solidFill>
            </a:endParaRPr>
          </a:p>
          <a:p>
            <a:r>
              <a:rPr lang="en-US" sz="900" dirty="0">
                <a:solidFill>
                  <a:schemeClr val="dk1"/>
                </a:solidFill>
              </a:rPr>
              <a:t>If </a:t>
            </a:r>
            <a:r>
              <a:rPr lang="en-US" sz="900" i="1" dirty="0">
                <a:solidFill>
                  <a:schemeClr val="dk1"/>
                </a:solidFill>
              </a:rPr>
              <a:t>p </a:t>
            </a:r>
            <a:r>
              <a:rPr lang="en-US" sz="900" dirty="0">
                <a:solidFill>
                  <a:schemeClr val="dk1"/>
                </a:solidFill>
              </a:rPr>
              <a:t>is the original price of the item, then 0.8</a:t>
            </a:r>
            <a:r>
              <a:rPr lang="en-US" sz="900" i="1" dirty="0">
                <a:solidFill>
                  <a:schemeClr val="dk1"/>
                </a:solidFill>
              </a:rPr>
              <a:t>p </a:t>
            </a:r>
            <a:r>
              <a:rPr lang="en-US" sz="900" dirty="0">
                <a:solidFill>
                  <a:schemeClr val="dk1"/>
                </a:solidFill>
              </a:rPr>
              <a:t>is the price after the first discount. The price after the second discount is (0.7)(0.8)</a:t>
            </a:r>
            <a:r>
              <a:rPr lang="en-US" sz="900" i="1" dirty="0">
                <a:solidFill>
                  <a:schemeClr val="dk1"/>
                </a:solidFill>
              </a:rPr>
              <a:t>p </a:t>
            </a:r>
            <a:r>
              <a:rPr lang="en-US" sz="900" dirty="0">
                <a:solidFill>
                  <a:schemeClr val="dk1"/>
                </a:solidFill>
              </a:rPr>
              <a:t>= 0.56</a:t>
            </a:r>
            <a:r>
              <a:rPr lang="en-US" sz="900" i="1" dirty="0">
                <a:solidFill>
                  <a:schemeClr val="dk1"/>
                </a:solidFill>
              </a:rPr>
              <a:t>p</a:t>
            </a:r>
            <a:r>
              <a:rPr lang="en-US" sz="900" dirty="0">
                <a:solidFill>
                  <a:schemeClr val="dk1"/>
                </a:solidFill>
              </a:rPr>
              <a:t>. This represents an overall discount of 44 percent (100% – 56</a:t>
            </a:r>
            <a:r>
              <a:rPr lang="en-US" sz="900" dirty="0" smtClean="0">
                <a:solidFill>
                  <a:schemeClr val="dk1"/>
                </a:solidFill>
              </a:rPr>
              <a:t>%)</a:t>
            </a:r>
          </a:p>
          <a:p>
            <a:endParaRPr lang="en-US" sz="900" dirty="0">
              <a:solidFill>
                <a:schemeClr val="dk1"/>
              </a:solidFill>
            </a:endParaRPr>
          </a:p>
          <a:p>
            <a:endParaRPr lang="en-US" sz="900" b="1" dirty="0" smtClean="0">
              <a:solidFill>
                <a:schemeClr val="dk1"/>
              </a:solidFill>
            </a:endParaRPr>
          </a:p>
          <a:p>
            <a:endParaRPr lang="en-US" sz="900" b="1" dirty="0">
              <a:solidFill>
                <a:schemeClr val="dk1"/>
              </a:solidFill>
            </a:endParaRPr>
          </a:p>
          <a:p>
            <a:r>
              <a:rPr lang="en-US" sz="900" b="1" dirty="0" smtClean="0">
                <a:solidFill>
                  <a:schemeClr val="dk1"/>
                </a:solidFill>
              </a:rPr>
              <a:t>SIMPLE INTEREST</a:t>
            </a:r>
          </a:p>
          <a:p>
            <a:pPr marL="171450" indent="-171450">
              <a:buFontTx/>
              <a:buChar char="-"/>
            </a:pPr>
            <a:r>
              <a:rPr lang="en-US" sz="900" dirty="0" smtClean="0">
                <a:solidFill>
                  <a:schemeClr val="dk1"/>
                </a:solidFill>
              </a:rPr>
              <a:t>SI </a:t>
            </a:r>
            <a:r>
              <a:rPr lang="en-US" sz="900" dirty="0">
                <a:solidFill>
                  <a:schemeClr val="dk1"/>
                </a:solidFill>
              </a:rPr>
              <a:t>= Simple Interest, P = Principal, T = Time period in years, R = Rate of interest per </a:t>
            </a:r>
            <a:r>
              <a:rPr lang="en-US" sz="900" dirty="0" smtClean="0">
                <a:solidFill>
                  <a:schemeClr val="dk1"/>
                </a:solidFill>
              </a:rPr>
              <a:t>annum</a:t>
            </a:r>
            <a:endParaRPr lang="en-IN" sz="900" dirty="0" smtClean="0">
              <a:solidFill>
                <a:schemeClr val="dk1"/>
              </a:solidFill>
            </a:endParaRPr>
          </a:p>
          <a:p>
            <a:pPr marL="171450" indent="-171450">
              <a:buFontTx/>
              <a:buChar char="-"/>
            </a:pPr>
            <a:r>
              <a:rPr lang="en-US" sz="900" b="1" dirty="0" smtClean="0">
                <a:solidFill>
                  <a:schemeClr val="dk1"/>
                </a:solidFill>
              </a:rPr>
              <a:t>S</a:t>
            </a:r>
            <a:r>
              <a:rPr lang="en-US" sz="900" b="1" dirty="0">
                <a:solidFill>
                  <a:schemeClr val="dk1"/>
                </a:solidFill>
              </a:rPr>
              <a:t>. I. = (PTR)/</a:t>
            </a:r>
            <a:r>
              <a:rPr lang="en-US" sz="900" b="1" dirty="0" smtClean="0">
                <a:solidFill>
                  <a:schemeClr val="dk1"/>
                </a:solidFill>
              </a:rPr>
              <a:t>100</a:t>
            </a:r>
          </a:p>
          <a:p>
            <a:pPr marL="171450" indent="-171450">
              <a:buFontTx/>
              <a:buChar char="-"/>
            </a:pPr>
            <a:r>
              <a:rPr lang="en-US" sz="900" dirty="0">
                <a:solidFill>
                  <a:schemeClr val="dk1"/>
                </a:solidFill>
              </a:rPr>
              <a:t>If </a:t>
            </a:r>
            <a:r>
              <a:rPr lang="en-US" sz="900" dirty="0" smtClean="0">
                <a:solidFill>
                  <a:schemeClr val="dk1"/>
                </a:solidFill>
              </a:rPr>
              <a:t>simple interest </a:t>
            </a:r>
            <a:r>
              <a:rPr lang="en-US" sz="900" dirty="0">
                <a:solidFill>
                  <a:schemeClr val="dk1"/>
                </a:solidFill>
              </a:rPr>
              <a:t>for 2 years is 200, then S.I for 4 years is 400, for 1 year it is 100, for 10 years it is 1000. If S.I. for any length of time is known, then it can be calculated for any other length of </a:t>
            </a:r>
            <a:r>
              <a:rPr lang="en-US" sz="900" dirty="0" smtClean="0">
                <a:solidFill>
                  <a:schemeClr val="dk1"/>
                </a:solidFill>
              </a:rPr>
              <a:t>time</a:t>
            </a:r>
            <a:endParaRPr lang="en-US" sz="900" b="1" dirty="0" smtClean="0">
              <a:solidFill>
                <a:schemeClr val="dk1"/>
              </a:solidFill>
            </a:endParaRPr>
          </a:p>
          <a:p>
            <a:endParaRPr lang="en-US" sz="900" b="1" dirty="0">
              <a:solidFill>
                <a:schemeClr val="dk1"/>
              </a:solidFill>
            </a:endParaRPr>
          </a:p>
          <a:p>
            <a:r>
              <a:rPr lang="en-US" sz="900" dirty="0">
                <a:solidFill>
                  <a:schemeClr val="dk1"/>
                </a:solidFill>
              </a:rPr>
              <a:t>A man invests $1000 in a bank which pays him 10% p.a. rate of simple interest for 2 years. How much does the man get after 2 years? </a:t>
            </a:r>
          </a:p>
          <a:p>
            <a:endParaRPr lang="en-US" sz="900" dirty="0">
              <a:solidFill>
                <a:schemeClr val="dk1"/>
              </a:solidFill>
            </a:endParaRPr>
          </a:p>
          <a:p>
            <a:r>
              <a:rPr lang="en-US" sz="900" dirty="0">
                <a:solidFill>
                  <a:schemeClr val="dk1"/>
                </a:solidFill>
              </a:rPr>
              <a:t>S.I. = (1000 ×2 ×10)/100 = 200</a:t>
            </a:r>
            <a:endParaRPr lang="en-IN" sz="900" dirty="0">
              <a:solidFill>
                <a:schemeClr val="dk1"/>
              </a:solidFill>
            </a:endParaRPr>
          </a:p>
          <a:p>
            <a:r>
              <a:rPr lang="en-US" sz="900" dirty="0">
                <a:solidFill>
                  <a:schemeClr val="dk1"/>
                </a:solidFill>
              </a:rPr>
              <a:t>Therefore,  amount after 2 years = P + S.I. = 1000 + 200 = </a:t>
            </a:r>
            <a:r>
              <a:rPr lang="en-US" sz="900" dirty="0" smtClean="0">
                <a:solidFill>
                  <a:schemeClr val="dk1"/>
                </a:solidFill>
              </a:rPr>
              <a:t>1200</a:t>
            </a:r>
          </a:p>
          <a:p>
            <a:endParaRPr lang="en-US" sz="900" b="1" dirty="0">
              <a:solidFill>
                <a:schemeClr val="dk1"/>
              </a:solidFill>
            </a:endParaRPr>
          </a:p>
          <a:p>
            <a:endParaRPr lang="en-US" sz="900" b="1" dirty="0" smtClean="0">
              <a:solidFill>
                <a:schemeClr val="dk1"/>
              </a:solidFill>
            </a:endParaRPr>
          </a:p>
          <a:p>
            <a:r>
              <a:rPr lang="en-US" sz="900" b="1" dirty="0" smtClean="0">
                <a:solidFill>
                  <a:schemeClr val="dk1"/>
                </a:solidFill>
              </a:rPr>
              <a:t>COMPOUND INTEREST </a:t>
            </a:r>
          </a:p>
          <a:p>
            <a:pPr>
              <a:defRPr/>
            </a:pPr>
            <a:r>
              <a:rPr lang="en-US" sz="900" dirty="0">
                <a:solidFill>
                  <a:schemeClr val="dk1"/>
                </a:solidFill>
              </a:rPr>
              <a:t>A = P × [1 + (R/100)] ^n</a:t>
            </a:r>
            <a:endParaRPr lang="en-IN" sz="900" dirty="0">
              <a:solidFill>
                <a:schemeClr val="dk1"/>
              </a:solidFill>
            </a:endParaRPr>
          </a:p>
          <a:p>
            <a:pPr>
              <a:defRPr/>
            </a:pPr>
            <a:endParaRPr lang="en-US" sz="900" dirty="0">
              <a:solidFill>
                <a:schemeClr val="dk1"/>
              </a:solidFill>
            </a:endParaRPr>
          </a:p>
          <a:p>
            <a:pPr marL="171450" indent="-171450">
              <a:buFont typeface="Arial" pitchFamily="34" charset="0"/>
              <a:buChar char="•"/>
              <a:defRPr/>
            </a:pPr>
            <a:r>
              <a:rPr lang="en-US" sz="900" dirty="0">
                <a:solidFill>
                  <a:schemeClr val="dk1"/>
                </a:solidFill>
              </a:rPr>
              <a:t>If interest is compounded monthly, divide the </a:t>
            </a:r>
            <a:r>
              <a:rPr lang="en-US" sz="900" b="1" dirty="0">
                <a:solidFill>
                  <a:schemeClr val="dk1"/>
                </a:solidFill>
              </a:rPr>
              <a:t>annual rate </a:t>
            </a:r>
            <a:r>
              <a:rPr lang="en-US" sz="900" dirty="0">
                <a:solidFill>
                  <a:schemeClr val="dk1"/>
                </a:solidFill>
              </a:rPr>
              <a:t>by 12, and multiply n by 12</a:t>
            </a:r>
          </a:p>
          <a:p>
            <a:pPr marL="171450" indent="-171450">
              <a:buFont typeface="Arial" pitchFamily="34" charset="0"/>
              <a:buChar char="•"/>
              <a:defRPr/>
            </a:pPr>
            <a:r>
              <a:rPr lang="en-US" sz="900" dirty="0">
                <a:solidFill>
                  <a:schemeClr val="dk1"/>
                </a:solidFill>
              </a:rPr>
              <a:t>If interest is compounded quarterly, divide the </a:t>
            </a:r>
            <a:r>
              <a:rPr lang="en-US" sz="900" b="1" dirty="0">
                <a:solidFill>
                  <a:schemeClr val="dk1"/>
                </a:solidFill>
              </a:rPr>
              <a:t>annual rate </a:t>
            </a:r>
            <a:r>
              <a:rPr lang="en-US" sz="900" dirty="0">
                <a:solidFill>
                  <a:schemeClr val="dk1"/>
                </a:solidFill>
              </a:rPr>
              <a:t>by 4, and multiply n by 4</a:t>
            </a:r>
          </a:p>
          <a:p>
            <a:pPr marL="171450" indent="-171450">
              <a:buFont typeface="Arial" pitchFamily="34" charset="0"/>
              <a:buChar char="•"/>
              <a:defRPr/>
            </a:pPr>
            <a:r>
              <a:rPr lang="en-US" sz="900" dirty="0">
                <a:solidFill>
                  <a:schemeClr val="dk1"/>
                </a:solidFill>
              </a:rPr>
              <a:t>If interest is compounded semi-annually, divide the </a:t>
            </a:r>
            <a:r>
              <a:rPr lang="en-US" sz="900" b="1" dirty="0">
                <a:solidFill>
                  <a:schemeClr val="dk1"/>
                </a:solidFill>
              </a:rPr>
              <a:t>annual rate </a:t>
            </a:r>
            <a:r>
              <a:rPr lang="en-US" sz="900" dirty="0">
                <a:solidFill>
                  <a:schemeClr val="dk1"/>
                </a:solidFill>
              </a:rPr>
              <a:t>by 2, and multiply n by 2</a:t>
            </a:r>
          </a:p>
          <a:p>
            <a:endParaRPr lang="en-US" sz="900" b="1" dirty="0" smtClean="0">
              <a:solidFill>
                <a:schemeClr val="dk1"/>
              </a:solidFill>
            </a:endParaRPr>
          </a:p>
          <a:p>
            <a:endParaRPr lang="en-US" sz="900" b="1" dirty="0" smtClean="0">
              <a:solidFill>
                <a:schemeClr val="dk1"/>
              </a:solidFill>
            </a:endParaRPr>
          </a:p>
          <a:p>
            <a:endParaRPr lang="en-US" sz="900" b="1" dirty="0">
              <a:solidFill>
                <a:schemeClr val="dk1"/>
              </a:solidFill>
            </a:endParaRPr>
          </a:p>
          <a:p>
            <a:endParaRPr lang="en-US" sz="900" dirty="0"/>
          </a:p>
        </p:txBody>
      </p:sp>
    </p:spTree>
    <p:extLst>
      <p:ext uri="{BB962C8B-B14F-4D97-AF65-F5344CB8AC3E}">
        <p14:creationId xmlns:p14="http://schemas.microsoft.com/office/powerpoint/2010/main" val="29973925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PERCENTAGES – 4</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1592792656"/>
              </p:ext>
            </p:extLst>
          </p:nvPr>
        </p:nvGraphicFramePr>
        <p:xfrm>
          <a:off x="31063" y="2996952"/>
          <a:ext cx="9108505" cy="652272"/>
        </p:xfrm>
        <a:graphic>
          <a:graphicData uri="http://schemas.openxmlformats.org/drawingml/2006/table">
            <a:tbl>
              <a:tblPr firstRow="1" bandRow="1">
                <a:tableStyleId>{00A15C55-8517-42AA-B614-E9B94910E393}</a:tableStyleId>
              </a:tblPr>
              <a:tblGrid>
                <a:gridCol w="9108505"/>
              </a:tblGrid>
              <a:tr h="370840">
                <a:tc>
                  <a:txBody>
                    <a:bodyPr/>
                    <a:lstStyle/>
                    <a:p>
                      <a:pPr>
                        <a:lnSpc>
                          <a:spcPct val="115000"/>
                        </a:lnSpc>
                      </a:pPr>
                      <a:r>
                        <a:rPr lang="en-US" sz="1000" b="1" dirty="0" smtClean="0">
                          <a:solidFill>
                            <a:schemeClr val="tx1"/>
                          </a:solidFill>
                          <a:ea typeface="Calibri"/>
                          <a:cs typeface="Times New Roman"/>
                        </a:rPr>
                        <a:t>IMPORTANT </a:t>
                      </a:r>
                    </a:p>
                    <a:p>
                      <a:pPr marL="171450" indent="-171450">
                        <a:lnSpc>
                          <a:spcPct val="115000"/>
                        </a:lnSpc>
                        <a:spcAft>
                          <a:spcPts val="0"/>
                        </a:spcAft>
                        <a:buFont typeface="Arial" pitchFamily="34" charset="0"/>
                        <a:buChar char="•"/>
                      </a:pPr>
                      <a:r>
                        <a:rPr lang="en-US" sz="1100" b="1" dirty="0" smtClean="0">
                          <a:solidFill>
                            <a:schemeClr val="tx1"/>
                          </a:solidFill>
                          <a:ea typeface="Calibri"/>
                          <a:cs typeface="Times New Roman"/>
                        </a:rPr>
                        <a:t>If A is 25% more than B, then it is not same as “B is 25% less than A”</a:t>
                      </a:r>
                    </a:p>
                    <a:p>
                      <a:pPr marL="171450" indent="-171450">
                        <a:lnSpc>
                          <a:spcPct val="115000"/>
                        </a:lnSpc>
                        <a:spcAft>
                          <a:spcPts val="0"/>
                        </a:spcAft>
                        <a:buFont typeface="Arial" pitchFamily="34" charset="0"/>
                        <a:buChar char="•"/>
                      </a:pPr>
                      <a:r>
                        <a:rPr lang="en-IN" sz="1100" b="1" i="0" u="none" strike="noStrike" kern="1200" baseline="0" dirty="0" smtClean="0">
                          <a:solidFill>
                            <a:schemeClr val="tx1"/>
                          </a:solidFill>
                          <a:latin typeface="+mn-lt"/>
                          <a:ea typeface="+mn-ea"/>
                          <a:cs typeface="+mn-cs"/>
                        </a:rPr>
                        <a:t>A% of B = B % of A</a:t>
                      </a:r>
                      <a:endParaRPr lang="en-US" sz="1100" b="1" dirty="0" smtClean="0">
                        <a:solidFill>
                          <a:schemeClr val="tx1"/>
                        </a:solidFill>
                        <a:ea typeface="Calibri"/>
                        <a:cs typeface="Times New Roman"/>
                      </a:endParaRPr>
                    </a:p>
                  </a:txBody>
                  <a:tcPr>
                    <a:solidFill>
                      <a:schemeClr val="accent3">
                        <a:lumMod val="60000"/>
                        <a:lumOff val="40000"/>
                      </a:schemeClr>
                    </a:solidFill>
                  </a:tcPr>
                </a:tc>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73505218"/>
              </p:ext>
            </p:extLst>
          </p:nvPr>
        </p:nvGraphicFramePr>
        <p:xfrm>
          <a:off x="107504" y="620688"/>
          <a:ext cx="6096000" cy="2232248"/>
        </p:xfrm>
        <a:graphic>
          <a:graphicData uri="http://schemas.openxmlformats.org/drawingml/2006/table">
            <a:tbl>
              <a:tblPr firstRow="1" bandRow="1">
                <a:tableStyleId>{5C22544A-7EE6-4342-B048-85BDC9FD1C3A}</a:tableStyleId>
              </a:tblPr>
              <a:tblGrid>
                <a:gridCol w="1524000"/>
                <a:gridCol w="1524000"/>
                <a:gridCol w="1524000"/>
                <a:gridCol w="1524000"/>
              </a:tblGrid>
              <a:tr h="370840">
                <a:tc>
                  <a:txBody>
                    <a:bodyPr/>
                    <a:lstStyle/>
                    <a:p>
                      <a:r>
                        <a:rPr lang="en-US" sz="1000" dirty="0" smtClean="0"/>
                        <a:t>Original</a:t>
                      </a:r>
                      <a:r>
                        <a:rPr lang="en-US" sz="1000" baseline="0" dirty="0" smtClean="0"/>
                        <a:t> Value</a:t>
                      </a:r>
                      <a:endParaRPr lang="en-US" sz="1000" dirty="0"/>
                    </a:p>
                  </a:txBody>
                  <a:tcPr/>
                </a:tc>
                <a:tc>
                  <a:txBody>
                    <a:bodyPr/>
                    <a:lstStyle/>
                    <a:p>
                      <a:r>
                        <a:rPr lang="en-US" sz="1000" dirty="0" smtClean="0"/>
                        <a:t>New Value</a:t>
                      </a:r>
                      <a:endParaRPr lang="en-US" sz="1000" dirty="0"/>
                    </a:p>
                  </a:txBody>
                  <a:tcPr/>
                </a:tc>
                <a:tc>
                  <a:txBody>
                    <a:bodyPr/>
                    <a:lstStyle/>
                    <a:p>
                      <a:r>
                        <a:rPr lang="en-US" sz="1000" dirty="0" smtClean="0"/>
                        <a:t>% Increase</a:t>
                      </a:r>
                      <a:endParaRPr lang="en-US" sz="1000" dirty="0"/>
                    </a:p>
                  </a:txBody>
                  <a:tcPr/>
                </a:tc>
                <a:tc>
                  <a:txBody>
                    <a:bodyPr/>
                    <a:lstStyle/>
                    <a:p>
                      <a:r>
                        <a:rPr lang="en-US" sz="1000" dirty="0" smtClean="0"/>
                        <a:t>Value Increase</a:t>
                      </a:r>
                      <a:endParaRPr lang="en-US" sz="1000" dirty="0"/>
                    </a:p>
                  </a:txBody>
                  <a:tcPr/>
                </a:tc>
              </a:tr>
              <a:tr h="370840">
                <a:tc>
                  <a:txBody>
                    <a:bodyPr/>
                    <a:lstStyle/>
                    <a:p>
                      <a:r>
                        <a:rPr lang="en-US" sz="1000" dirty="0" smtClean="0"/>
                        <a:t>X</a:t>
                      </a:r>
                      <a:endParaRPr lang="en-US" sz="1000" dirty="0"/>
                    </a:p>
                  </a:txBody>
                  <a:tcPr/>
                </a:tc>
                <a:tc>
                  <a:txBody>
                    <a:bodyPr/>
                    <a:lstStyle/>
                    <a:p>
                      <a:r>
                        <a:rPr lang="en-US" sz="1000" dirty="0" smtClean="0"/>
                        <a:t>2X</a:t>
                      </a:r>
                      <a:endParaRPr lang="en-US" sz="1000" dirty="0"/>
                    </a:p>
                  </a:txBody>
                  <a:tcPr/>
                </a:tc>
                <a:tc>
                  <a:txBody>
                    <a:bodyPr/>
                    <a:lstStyle/>
                    <a:p>
                      <a:r>
                        <a:rPr lang="en-US" sz="1000" dirty="0" smtClean="0"/>
                        <a:t>100%</a:t>
                      </a:r>
                      <a:endParaRPr lang="en-US" sz="1000" dirty="0"/>
                    </a:p>
                  </a:txBody>
                  <a:tcPr/>
                </a:tc>
                <a:tc>
                  <a:txBody>
                    <a:bodyPr/>
                    <a:lstStyle/>
                    <a:p>
                      <a:r>
                        <a:rPr lang="en-US" sz="1000" dirty="0" smtClean="0"/>
                        <a:t>TWICE</a:t>
                      </a:r>
                      <a:endParaRPr lang="en-US" sz="1000" dirty="0"/>
                    </a:p>
                  </a:txBody>
                  <a:tcPr/>
                </a:tc>
              </a:tr>
              <a:tr h="370840">
                <a:tc>
                  <a:txBody>
                    <a:bodyPr/>
                    <a:lstStyle/>
                    <a:p>
                      <a:r>
                        <a:rPr lang="en-US" sz="1000" dirty="0" smtClean="0"/>
                        <a:t>X</a:t>
                      </a:r>
                      <a:endParaRPr lang="en-US" sz="1000" dirty="0"/>
                    </a:p>
                  </a:txBody>
                  <a:tcPr/>
                </a:tc>
                <a:tc>
                  <a:txBody>
                    <a:bodyPr/>
                    <a:lstStyle/>
                    <a:p>
                      <a:r>
                        <a:rPr lang="en-US" sz="1000" dirty="0" smtClean="0"/>
                        <a:t>3X</a:t>
                      </a:r>
                      <a:endParaRPr lang="en-US" sz="1000" dirty="0"/>
                    </a:p>
                  </a:txBody>
                  <a:tcPr/>
                </a:tc>
                <a:tc>
                  <a:txBody>
                    <a:bodyPr/>
                    <a:lstStyle/>
                    <a:p>
                      <a:r>
                        <a:rPr lang="en-US" sz="1000" dirty="0" smtClean="0"/>
                        <a:t>200%</a:t>
                      </a:r>
                      <a:endParaRPr lang="en-US" sz="1000" dirty="0"/>
                    </a:p>
                  </a:txBody>
                  <a:tcPr/>
                </a:tc>
                <a:tc>
                  <a:txBody>
                    <a:bodyPr/>
                    <a:lstStyle/>
                    <a:p>
                      <a:r>
                        <a:rPr lang="en-US" sz="1000" dirty="0" smtClean="0"/>
                        <a:t>THRICE</a:t>
                      </a:r>
                      <a:endParaRPr lang="en-US" sz="1000" dirty="0"/>
                    </a:p>
                  </a:txBody>
                  <a:tcPr/>
                </a:tc>
              </a:tr>
              <a:tr h="370840">
                <a:tc>
                  <a:txBody>
                    <a:bodyPr/>
                    <a:lstStyle/>
                    <a:p>
                      <a:r>
                        <a:rPr lang="en-US" sz="1000" dirty="0" smtClean="0"/>
                        <a:t>X</a:t>
                      </a:r>
                      <a:endParaRPr lang="en-US" sz="1000" dirty="0"/>
                    </a:p>
                  </a:txBody>
                  <a:tcPr/>
                </a:tc>
                <a:tc>
                  <a:txBody>
                    <a:bodyPr/>
                    <a:lstStyle/>
                    <a:p>
                      <a:r>
                        <a:rPr lang="en-US" sz="1000" dirty="0" smtClean="0"/>
                        <a:t>4X</a:t>
                      </a:r>
                      <a:endParaRPr lang="en-US" sz="1000" dirty="0"/>
                    </a:p>
                  </a:txBody>
                  <a:tcPr/>
                </a:tc>
                <a:tc>
                  <a:txBody>
                    <a:bodyPr/>
                    <a:lstStyle/>
                    <a:p>
                      <a:r>
                        <a:rPr lang="en-US" sz="1000" dirty="0" smtClean="0"/>
                        <a:t>300%</a:t>
                      </a:r>
                      <a:endParaRPr lang="en-US" sz="1000" dirty="0"/>
                    </a:p>
                  </a:txBody>
                  <a:tcPr/>
                </a:tc>
                <a:tc>
                  <a:txBody>
                    <a:bodyPr/>
                    <a:lstStyle/>
                    <a:p>
                      <a:r>
                        <a:rPr lang="en-US" sz="1000" dirty="0" smtClean="0"/>
                        <a:t>QUADRUPLED</a:t>
                      </a:r>
                      <a:endParaRPr lang="en-US" sz="1000" dirty="0"/>
                    </a:p>
                  </a:txBody>
                  <a:tcPr/>
                </a:tc>
              </a:tr>
              <a:tr h="370840">
                <a:tc>
                  <a:txBody>
                    <a:bodyPr/>
                    <a:lstStyle/>
                    <a:p>
                      <a:r>
                        <a:rPr lang="en-US" sz="1000" dirty="0" smtClean="0"/>
                        <a:t>X</a:t>
                      </a:r>
                      <a:endParaRPr lang="en-US" sz="1000" dirty="0"/>
                    </a:p>
                  </a:txBody>
                  <a:tcPr/>
                </a:tc>
                <a:tc>
                  <a:txBody>
                    <a:bodyPr/>
                    <a:lstStyle/>
                    <a:p>
                      <a:r>
                        <a:rPr lang="en-US" sz="1000" dirty="0" smtClean="0"/>
                        <a:t>XN</a:t>
                      </a:r>
                      <a:endParaRPr lang="en-US" sz="1000" dirty="0"/>
                    </a:p>
                  </a:txBody>
                  <a:tcPr/>
                </a:tc>
                <a:tc>
                  <a:txBody>
                    <a:bodyPr/>
                    <a:lstStyle/>
                    <a:p>
                      <a:r>
                        <a:rPr lang="en-US" sz="1000" dirty="0" smtClean="0"/>
                        <a:t>(N-1)%</a:t>
                      </a:r>
                      <a:endParaRPr lang="en-US" sz="1000" dirty="0"/>
                    </a:p>
                  </a:txBody>
                  <a:tcPr/>
                </a:tc>
                <a:tc>
                  <a:txBody>
                    <a:bodyPr/>
                    <a:lstStyle/>
                    <a:p>
                      <a:r>
                        <a:rPr lang="en-US" sz="1000" dirty="0" smtClean="0"/>
                        <a:t>N TIMES</a:t>
                      </a:r>
                      <a:endParaRPr lang="en-US" sz="1000" dirty="0"/>
                    </a:p>
                  </a:txBody>
                  <a:tcPr/>
                </a:tc>
              </a:tr>
              <a:tr h="378048">
                <a:tc gridSpan="4">
                  <a:txBody>
                    <a:bodyPr/>
                    <a:lstStyle/>
                    <a:p>
                      <a:pPr marL="171450" indent="-171450">
                        <a:buFont typeface="Arial" pitchFamily="34" charset="0"/>
                        <a:buChar char="•"/>
                      </a:pPr>
                      <a:r>
                        <a:rPr lang="en-US" sz="1000" dirty="0" smtClean="0"/>
                        <a:t>33% INCREASE =</a:t>
                      </a:r>
                      <a:r>
                        <a:rPr lang="en-US" sz="1000" baseline="0" dirty="0" smtClean="0"/>
                        <a:t> 4/3 </a:t>
                      </a:r>
                      <a:r>
                        <a:rPr lang="en-US" sz="1000" baseline="0" dirty="0" smtClean="0">
                          <a:sym typeface="Wingdings" pitchFamily="2" charset="2"/>
                        </a:rPr>
                        <a:t> 133.33% of the original value</a:t>
                      </a:r>
                      <a:endParaRPr lang="en-US" sz="1000" dirty="0"/>
                    </a:p>
                  </a:txBody>
                  <a:tcPr/>
                </a:tc>
                <a:tc hMerge="1">
                  <a:txBody>
                    <a:bodyPr/>
                    <a:lstStyle/>
                    <a:p>
                      <a:endParaRPr lang="en-US" sz="1000"/>
                    </a:p>
                  </a:txBody>
                  <a:tcPr/>
                </a:tc>
                <a:tc hMerge="1">
                  <a:txBody>
                    <a:bodyPr/>
                    <a:lstStyle/>
                    <a:p>
                      <a:endParaRPr lang="en-US" sz="1000" dirty="0"/>
                    </a:p>
                  </a:txBody>
                  <a:tcPr/>
                </a:tc>
                <a:tc hMerge="1">
                  <a:txBody>
                    <a:bodyPr/>
                    <a:lstStyle/>
                    <a:p>
                      <a:endParaRPr lang="en-US" sz="1000"/>
                    </a:p>
                  </a:txBody>
                  <a:tcPr/>
                </a:tc>
              </a:tr>
            </a:tbl>
          </a:graphicData>
        </a:graphic>
      </p:graphicFrame>
    </p:spTree>
    <p:extLst>
      <p:ext uri="{BB962C8B-B14F-4D97-AF65-F5344CB8AC3E}">
        <p14:creationId xmlns:p14="http://schemas.microsoft.com/office/powerpoint/2010/main" val="17782518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PERCENTAGES – 5</a:t>
            </a:r>
            <a:endParaRPr lang="en-IN" dirty="0"/>
          </a:p>
        </p:txBody>
      </p:sp>
      <p:sp>
        <p:nvSpPr>
          <p:cNvPr id="5" name="Rectangle 4"/>
          <p:cNvSpPr/>
          <p:nvPr/>
        </p:nvSpPr>
        <p:spPr>
          <a:xfrm>
            <a:off x="890" y="548680"/>
            <a:ext cx="9143109" cy="35283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smtClean="0">
                <a:solidFill>
                  <a:prstClr val="black"/>
                </a:solidFill>
                <a:latin typeface="+mj-lt"/>
                <a:cs typeface="Times New Roman" pitchFamily="18" charset="0"/>
              </a:rPr>
              <a:t>All of the furniture for sale at Al’s Discount Furniture is offered for less than the manufacturer’s suggested retail price. Once a year, Al’s holds a clearance sale. If </a:t>
            </a:r>
            <a:r>
              <a:rPr lang="en-US" sz="1000" dirty="0" err="1" smtClean="0">
                <a:solidFill>
                  <a:prstClr val="black"/>
                </a:solidFill>
                <a:latin typeface="+mj-lt"/>
                <a:cs typeface="Times New Roman" pitchFamily="18" charset="0"/>
              </a:rPr>
              <a:t>jamie</a:t>
            </a:r>
            <a:r>
              <a:rPr lang="en-US" sz="1000" dirty="0" smtClean="0">
                <a:solidFill>
                  <a:prstClr val="black"/>
                </a:solidFill>
                <a:latin typeface="+mj-lt"/>
                <a:cs typeface="Times New Roman" pitchFamily="18" charset="0"/>
              </a:rPr>
              <a:t> purchased a certain desk during the sale, did she get a discount of more than 50% of Al’s regular price for the desk? </a:t>
            </a:r>
          </a:p>
          <a:p>
            <a:pPr marL="342900" indent="-342900">
              <a:buFontTx/>
              <a:buAutoNum type="arabicParenBoth"/>
            </a:pPr>
            <a:r>
              <a:rPr lang="en-US" sz="1000" dirty="0" smtClean="0">
                <a:solidFill>
                  <a:prstClr val="black"/>
                </a:solidFill>
                <a:latin typeface="+mj-lt"/>
                <a:cs typeface="Times New Roman" pitchFamily="18" charset="0"/>
              </a:rPr>
              <a:t>Al’s regular price for the desk is 60%, rounded to the nearest percent, of the MSRP of $2000</a:t>
            </a:r>
          </a:p>
          <a:p>
            <a:pPr marL="342900" indent="-342900">
              <a:buFontTx/>
              <a:buAutoNum type="arabicParenBoth"/>
            </a:pPr>
            <a:r>
              <a:rPr lang="en-US" sz="1000" dirty="0" smtClean="0">
                <a:solidFill>
                  <a:prstClr val="black"/>
                </a:solidFill>
                <a:latin typeface="+mj-lt"/>
                <a:cs typeface="Times New Roman" pitchFamily="18" charset="0"/>
              </a:rPr>
              <a:t>The sale price was $601 less than Al’s regular price for the desk</a:t>
            </a:r>
          </a:p>
          <a:p>
            <a:pPr marL="342900" indent="-342900">
              <a:buFontTx/>
              <a:buAutoNum type="arabicParenBoth"/>
            </a:pPr>
            <a:endParaRPr lang="en-US" sz="1000" dirty="0">
              <a:solidFill>
                <a:prstClr val="black"/>
              </a:solidFill>
              <a:latin typeface="+mj-lt"/>
              <a:cs typeface="Times New Roman" pitchFamily="18" charset="0"/>
            </a:endParaRPr>
          </a:p>
          <a:p>
            <a:r>
              <a:rPr lang="en-US" sz="1000" dirty="0">
                <a:solidFill>
                  <a:prstClr val="black"/>
                </a:solidFill>
                <a:latin typeface="+mj-lt"/>
                <a:cs typeface="Times New Roman" pitchFamily="18" charset="0"/>
              </a:rPr>
              <a:t>In order to determine the percent discount received by Jamie, we need to know two things: the regular price of the desk and the sale price of the desk. Alternatively, we could calculate the percent discount from the price reduction and either the regular price or the sale </a:t>
            </a:r>
            <a:r>
              <a:rPr lang="en-US" sz="1000" dirty="0" smtClean="0">
                <a:solidFill>
                  <a:prstClr val="black"/>
                </a:solidFill>
                <a:latin typeface="+mj-lt"/>
                <a:cs typeface="Times New Roman" pitchFamily="18" charset="0"/>
              </a:rPr>
              <a:t>price</a:t>
            </a:r>
            <a:endParaRPr lang="en-US" sz="1000" dirty="0">
              <a:solidFill>
                <a:prstClr val="black"/>
              </a:solidFill>
              <a:latin typeface="+mj-lt"/>
              <a:cs typeface="Times New Roman" pitchFamily="18" charset="0"/>
            </a:endParaRPr>
          </a:p>
          <a:p>
            <a:r>
              <a:rPr lang="en-US" sz="1000" dirty="0">
                <a:solidFill>
                  <a:prstClr val="black"/>
                </a:solidFill>
                <a:latin typeface="+mj-lt"/>
                <a:cs typeface="Times New Roman" pitchFamily="18" charset="0"/>
              </a:rPr>
              <a:t/>
            </a:r>
            <a:br>
              <a:rPr lang="en-US" sz="1000" dirty="0">
                <a:solidFill>
                  <a:prstClr val="black"/>
                </a:solidFill>
                <a:latin typeface="+mj-lt"/>
                <a:cs typeface="Times New Roman" pitchFamily="18" charset="0"/>
              </a:rPr>
            </a:br>
            <a:r>
              <a:rPr lang="en-US" sz="1000" dirty="0">
                <a:solidFill>
                  <a:prstClr val="black"/>
                </a:solidFill>
                <a:latin typeface="+mj-lt"/>
                <a:cs typeface="Times New Roman" pitchFamily="18" charset="0"/>
              </a:rPr>
              <a:t>(1) INSUFFICIENT: This statement tells us the regular price of the desk at Al’s, but provides no information about how much Jamie actually paid for the desk during the annual sale</a:t>
            </a:r>
            <a:r>
              <a:rPr lang="en-US" sz="1000" dirty="0" smtClean="0">
                <a:solidFill>
                  <a:prstClr val="black"/>
                </a:solidFill>
                <a:latin typeface="+mj-lt"/>
                <a:cs typeface="Times New Roman" pitchFamily="18" charset="0"/>
              </a:rPr>
              <a:t>.</a:t>
            </a:r>
            <a:r>
              <a:rPr lang="en-US" sz="1000" dirty="0">
                <a:solidFill>
                  <a:prstClr val="black"/>
                </a:solidFill>
                <a:latin typeface="+mj-lt"/>
                <a:cs typeface="Times New Roman" pitchFamily="18" charset="0"/>
              </a:rPr>
              <a:t/>
            </a:r>
            <a:br>
              <a:rPr lang="en-US" sz="1000" dirty="0">
                <a:solidFill>
                  <a:prstClr val="black"/>
                </a:solidFill>
                <a:latin typeface="+mj-lt"/>
                <a:cs typeface="Times New Roman" pitchFamily="18" charset="0"/>
              </a:rPr>
            </a:br>
            <a:r>
              <a:rPr lang="en-US" sz="1000" dirty="0">
                <a:solidFill>
                  <a:prstClr val="black"/>
                </a:solidFill>
                <a:latin typeface="+mj-lt"/>
                <a:cs typeface="Times New Roman" pitchFamily="18" charset="0"/>
              </a:rPr>
              <a:t>(2) INSUFFICIENT: This statement tells us how much the price of the desk was reduced during the sale, but provides no information about the regular price. For example, if the regular price was $6010, then the discount was only 10%. On the other hand, if the regular price was $602, then the discount was nearly 100%. </a:t>
            </a:r>
            <a:br>
              <a:rPr lang="en-US" sz="1000" dirty="0">
                <a:solidFill>
                  <a:prstClr val="black"/>
                </a:solidFill>
                <a:latin typeface="+mj-lt"/>
                <a:cs typeface="Times New Roman" pitchFamily="18" charset="0"/>
              </a:rPr>
            </a:br>
            <a:r>
              <a:rPr lang="en-US" sz="1000" dirty="0">
                <a:solidFill>
                  <a:prstClr val="black"/>
                </a:solidFill>
                <a:latin typeface="+mj-lt"/>
                <a:cs typeface="Times New Roman" pitchFamily="18" charset="0"/>
              </a:rPr>
              <a:t/>
            </a:r>
            <a:br>
              <a:rPr lang="en-US" sz="1000" dirty="0">
                <a:solidFill>
                  <a:prstClr val="black"/>
                </a:solidFill>
                <a:latin typeface="+mj-lt"/>
                <a:cs typeface="Times New Roman" pitchFamily="18" charset="0"/>
              </a:rPr>
            </a:br>
            <a:r>
              <a:rPr lang="en-US" sz="1000" dirty="0">
                <a:solidFill>
                  <a:prstClr val="black"/>
                </a:solidFill>
                <a:latin typeface="+mj-lt"/>
                <a:cs typeface="Times New Roman" pitchFamily="18" charset="0"/>
              </a:rPr>
              <a:t>(1) AND (2) INSUFFICIENT: At first glance, it seems that the statements together provide enough </a:t>
            </a:r>
            <a:r>
              <a:rPr lang="en-US" sz="1000" dirty="0" smtClean="0">
                <a:solidFill>
                  <a:prstClr val="black"/>
                </a:solidFill>
                <a:latin typeface="+mj-lt"/>
                <a:cs typeface="Times New Roman" pitchFamily="18" charset="0"/>
              </a:rPr>
              <a:t>information</a:t>
            </a:r>
          </a:p>
          <a:p>
            <a:endParaRPr lang="en-US" sz="1000" dirty="0">
              <a:solidFill>
                <a:prstClr val="black"/>
              </a:solidFill>
              <a:latin typeface="+mj-lt"/>
              <a:cs typeface="Times New Roman" pitchFamily="18" charset="0"/>
            </a:endParaRPr>
          </a:p>
          <a:p>
            <a:r>
              <a:rPr lang="en-US" sz="1000" dirty="0" smtClean="0">
                <a:solidFill>
                  <a:prstClr val="black"/>
                </a:solidFill>
                <a:latin typeface="+mj-lt"/>
                <a:cs typeface="Times New Roman" pitchFamily="18" charset="0"/>
              </a:rPr>
              <a:t>Statement </a:t>
            </a:r>
            <a:r>
              <a:rPr lang="en-US" sz="1000" dirty="0">
                <a:solidFill>
                  <a:prstClr val="black"/>
                </a:solidFill>
                <a:latin typeface="+mj-lt"/>
                <a:cs typeface="Times New Roman" pitchFamily="18" charset="0"/>
              </a:rPr>
              <a:t>(1) seems to provide the regular price of the desk, while statement (2) provides the discount in dollars. </a:t>
            </a:r>
            <a:r>
              <a:rPr lang="en-US" sz="1000" dirty="0" smtClean="0">
                <a:solidFill>
                  <a:prstClr val="black"/>
                </a:solidFill>
                <a:latin typeface="+mj-lt"/>
                <a:cs typeface="Times New Roman" pitchFamily="18" charset="0"/>
              </a:rPr>
              <a:t>However</a:t>
            </a:r>
            <a:r>
              <a:rPr lang="en-US" sz="1000" dirty="0">
                <a:solidFill>
                  <a:prstClr val="black"/>
                </a:solidFill>
                <a:latin typeface="+mj-lt"/>
                <a:cs typeface="Times New Roman" pitchFamily="18" charset="0"/>
              </a:rPr>
              <a:t>, pay attention to the words “rounded to the nearest percent” in statement (1). This indicates that the regular price of the desk at Al’s is 60% of the MSRP, plus or minus 0.5% of the MSRP. Rather than clearly stating that the regular price is (0.60)($2000) = $1200, this statement gives a range of values for the regular price: $1200 plus or minus $10 (0.5% of 2000), or between $1190 and $1210.  </a:t>
            </a:r>
            <a:r>
              <a:rPr lang="en-US" sz="1000" dirty="0" smtClean="0">
                <a:solidFill>
                  <a:prstClr val="black"/>
                </a:solidFill>
                <a:latin typeface="+mj-lt"/>
                <a:cs typeface="Times New Roman" pitchFamily="18" charset="0"/>
              </a:rPr>
              <a:t>If </a:t>
            </a:r>
            <a:r>
              <a:rPr lang="en-US" sz="1000" dirty="0">
                <a:solidFill>
                  <a:prstClr val="black"/>
                </a:solidFill>
                <a:latin typeface="+mj-lt"/>
                <a:cs typeface="Times New Roman" pitchFamily="18" charset="0"/>
              </a:rPr>
              <a:t>the regular price was $1190, then the discount was ($601/$1190) × 100% = 50.5% (you can actually see that this is greater than 50% without calculating). </a:t>
            </a:r>
            <a:r>
              <a:rPr lang="en-US" sz="1000" dirty="0" smtClean="0">
                <a:solidFill>
                  <a:prstClr val="black"/>
                </a:solidFill>
                <a:latin typeface="+mj-lt"/>
                <a:cs typeface="Times New Roman" pitchFamily="18" charset="0"/>
              </a:rPr>
              <a:t>If </a:t>
            </a:r>
            <a:r>
              <a:rPr lang="en-US" sz="1000" dirty="0">
                <a:solidFill>
                  <a:prstClr val="black"/>
                </a:solidFill>
                <a:latin typeface="+mj-lt"/>
                <a:cs typeface="Times New Roman" pitchFamily="18" charset="0"/>
              </a:rPr>
              <a:t>the regular price was $1210, then the discount was ($601/$1210) × 100% = 49.7% (you can actually see that this is less than 50% without calculating</a:t>
            </a:r>
            <a:r>
              <a:rPr lang="en-US" sz="1000" dirty="0" smtClean="0">
                <a:solidFill>
                  <a:prstClr val="black"/>
                </a:solidFill>
                <a:latin typeface="+mj-lt"/>
                <a:cs typeface="Times New Roman" pitchFamily="18" charset="0"/>
              </a:rPr>
              <a:t>).</a:t>
            </a:r>
            <a:r>
              <a:rPr lang="en-US" sz="1000" dirty="0">
                <a:solidFill>
                  <a:prstClr val="black"/>
                </a:solidFill>
                <a:latin typeface="+mj-lt"/>
                <a:cs typeface="Times New Roman" pitchFamily="18" charset="0"/>
              </a:rPr>
              <a:t/>
            </a:r>
            <a:br>
              <a:rPr lang="en-US" sz="1000" dirty="0">
                <a:solidFill>
                  <a:prstClr val="black"/>
                </a:solidFill>
                <a:latin typeface="+mj-lt"/>
                <a:cs typeface="Times New Roman" pitchFamily="18" charset="0"/>
              </a:rPr>
            </a:br>
            <a:r>
              <a:rPr lang="en-US" sz="1000" dirty="0">
                <a:solidFill>
                  <a:prstClr val="black"/>
                </a:solidFill>
                <a:latin typeface="+mj-lt"/>
                <a:cs typeface="Times New Roman" pitchFamily="18" charset="0"/>
              </a:rPr>
              <a:t>The uncertainty about the regular price means that we cannot answer with certainty whether the discount was more than 50% of the regular price. </a:t>
            </a:r>
            <a:br>
              <a:rPr lang="en-US" sz="1000" dirty="0">
                <a:solidFill>
                  <a:prstClr val="black"/>
                </a:solidFill>
                <a:latin typeface="+mj-lt"/>
                <a:cs typeface="Times New Roman" pitchFamily="18" charset="0"/>
              </a:rPr>
            </a:br>
            <a:r>
              <a:rPr lang="en-US" sz="1000" dirty="0">
                <a:solidFill>
                  <a:prstClr val="black"/>
                </a:solidFill>
                <a:latin typeface="+mj-lt"/>
                <a:cs typeface="Times New Roman" pitchFamily="18" charset="0"/>
              </a:rPr>
              <a:t>The correct answer is E</a:t>
            </a:r>
          </a:p>
        </p:txBody>
      </p:sp>
    </p:spTree>
    <p:extLst>
      <p:ext uri="{BB962C8B-B14F-4D97-AF65-F5344CB8AC3E}">
        <p14:creationId xmlns:p14="http://schemas.microsoft.com/office/powerpoint/2010/main" val="28870053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FRACTIONS, DECIMALS AND PERCENTAGE EQUIVALENTS </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84748890"/>
              </p:ext>
            </p:extLst>
          </p:nvPr>
        </p:nvGraphicFramePr>
        <p:xfrm>
          <a:off x="144016" y="663912"/>
          <a:ext cx="2987824" cy="5933440"/>
        </p:xfrm>
        <a:graphic>
          <a:graphicData uri="http://schemas.openxmlformats.org/drawingml/2006/table">
            <a:tbl>
              <a:tblPr firstRow="1" bandRow="1">
                <a:tableStyleId>{5C22544A-7EE6-4342-B048-85BDC9FD1C3A}</a:tableStyleId>
              </a:tblPr>
              <a:tblGrid>
                <a:gridCol w="971600"/>
                <a:gridCol w="1008112"/>
                <a:gridCol w="1008112"/>
              </a:tblGrid>
              <a:tr h="370840">
                <a:tc>
                  <a:txBody>
                    <a:bodyPr/>
                    <a:lstStyle/>
                    <a:p>
                      <a:r>
                        <a:rPr lang="en-US" sz="1000" dirty="0" smtClean="0"/>
                        <a:t>FRACTION</a:t>
                      </a:r>
                      <a:endParaRPr lang="en-IN" sz="1000" dirty="0"/>
                    </a:p>
                  </a:txBody>
                  <a:tcPr/>
                </a:tc>
                <a:tc>
                  <a:txBody>
                    <a:bodyPr/>
                    <a:lstStyle/>
                    <a:p>
                      <a:r>
                        <a:rPr lang="en-US" sz="1000" dirty="0" smtClean="0"/>
                        <a:t>DECIMAL</a:t>
                      </a:r>
                      <a:endParaRPr lang="en-IN" sz="1000" dirty="0"/>
                    </a:p>
                  </a:txBody>
                  <a:tcPr/>
                </a:tc>
                <a:tc>
                  <a:txBody>
                    <a:bodyPr/>
                    <a:lstStyle/>
                    <a:p>
                      <a:r>
                        <a:rPr lang="en-US" sz="1000" dirty="0" smtClean="0"/>
                        <a:t>PERCENTAGE</a:t>
                      </a:r>
                      <a:endParaRPr lang="en-IN" sz="1000" dirty="0"/>
                    </a:p>
                  </a:txBody>
                  <a:tcPr/>
                </a:tc>
              </a:tr>
              <a:tr h="370840">
                <a:tc>
                  <a:txBody>
                    <a:bodyPr/>
                    <a:lstStyle/>
                    <a:p>
                      <a:r>
                        <a:rPr lang="en-US" sz="1000" dirty="0" smtClean="0"/>
                        <a:t>1/100</a:t>
                      </a:r>
                      <a:endParaRPr lang="en-IN" sz="1000" dirty="0"/>
                    </a:p>
                  </a:txBody>
                  <a:tcPr/>
                </a:tc>
                <a:tc>
                  <a:txBody>
                    <a:bodyPr/>
                    <a:lstStyle/>
                    <a:p>
                      <a:r>
                        <a:rPr lang="en-US" sz="1000" dirty="0" smtClean="0"/>
                        <a:t>0.01</a:t>
                      </a:r>
                      <a:endParaRPr lang="en-IN" sz="1000" dirty="0"/>
                    </a:p>
                  </a:txBody>
                  <a:tcPr/>
                </a:tc>
                <a:tc>
                  <a:txBody>
                    <a:bodyPr/>
                    <a:lstStyle/>
                    <a:p>
                      <a:r>
                        <a:rPr lang="en-US" sz="1000" dirty="0" smtClean="0"/>
                        <a:t>1%</a:t>
                      </a:r>
                      <a:endParaRPr lang="en-IN" sz="1000" dirty="0"/>
                    </a:p>
                  </a:txBody>
                  <a:tcPr/>
                </a:tc>
              </a:tr>
              <a:tr h="370840">
                <a:tc>
                  <a:txBody>
                    <a:bodyPr/>
                    <a:lstStyle/>
                    <a:p>
                      <a:r>
                        <a:rPr lang="en-US" sz="1000" dirty="0" smtClean="0"/>
                        <a:t>1/50</a:t>
                      </a:r>
                      <a:endParaRPr lang="en-IN" sz="1000" dirty="0"/>
                    </a:p>
                  </a:txBody>
                  <a:tcPr/>
                </a:tc>
                <a:tc>
                  <a:txBody>
                    <a:bodyPr/>
                    <a:lstStyle/>
                    <a:p>
                      <a:r>
                        <a:rPr lang="en-US" sz="1000" dirty="0" smtClean="0"/>
                        <a:t>0.02</a:t>
                      </a:r>
                      <a:endParaRPr lang="en-IN" sz="1000" dirty="0"/>
                    </a:p>
                  </a:txBody>
                  <a:tcPr/>
                </a:tc>
                <a:tc>
                  <a:txBody>
                    <a:bodyPr/>
                    <a:lstStyle/>
                    <a:p>
                      <a:r>
                        <a:rPr lang="en-US" sz="1000" dirty="0" smtClean="0"/>
                        <a:t>2%</a:t>
                      </a:r>
                      <a:endParaRPr lang="en-IN" sz="1000" dirty="0"/>
                    </a:p>
                  </a:txBody>
                  <a:tcPr/>
                </a:tc>
              </a:tr>
              <a:tr h="370840">
                <a:tc>
                  <a:txBody>
                    <a:bodyPr/>
                    <a:lstStyle/>
                    <a:p>
                      <a:r>
                        <a:rPr lang="en-US" sz="1000" dirty="0" smtClean="0"/>
                        <a:t>1/25</a:t>
                      </a:r>
                      <a:endParaRPr lang="en-IN" sz="1000" dirty="0"/>
                    </a:p>
                  </a:txBody>
                  <a:tcPr/>
                </a:tc>
                <a:tc>
                  <a:txBody>
                    <a:bodyPr/>
                    <a:lstStyle/>
                    <a:p>
                      <a:r>
                        <a:rPr lang="en-US" sz="1000" dirty="0" smtClean="0"/>
                        <a:t>0.04</a:t>
                      </a:r>
                      <a:endParaRPr lang="en-IN" sz="1000" dirty="0"/>
                    </a:p>
                  </a:txBody>
                  <a:tcPr/>
                </a:tc>
                <a:tc>
                  <a:txBody>
                    <a:bodyPr/>
                    <a:lstStyle/>
                    <a:p>
                      <a:r>
                        <a:rPr lang="en-US" sz="1000" dirty="0" smtClean="0"/>
                        <a:t>4%</a:t>
                      </a:r>
                      <a:endParaRPr lang="en-IN" sz="1000" dirty="0"/>
                    </a:p>
                  </a:txBody>
                  <a:tcPr/>
                </a:tc>
              </a:tr>
              <a:tr h="370840">
                <a:tc>
                  <a:txBody>
                    <a:bodyPr/>
                    <a:lstStyle/>
                    <a:p>
                      <a:r>
                        <a:rPr lang="en-US" sz="1000" dirty="0" smtClean="0"/>
                        <a:t>1/20</a:t>
                      </a:r>
                      <a:endParaRPr lang="en-IN" sz="1000" dirty="0"/>
                    </a:p>
                  </a:txBody>
                  <a:tcPr/>
                </a:tc>
                <a:tc>
                  <a:txBody>
                    <a:bodyPr/>
                    <a:lstStyle/>
                    <a:p>
                      <a:r>
                        <a:rPr lang="en-US" sz="1000" dirty="0" smtClean="0"/>
                        <a:t>0.05</a:t>
                      </a:r>
                      <a:endParaRPr lang="en-IN" sz="1000" dirty="0"/>
                    </a:p>
                  </a:txBody>
                  <a:tcPr/>
                </a:tc>
                <a:tc>
                  <a:txBody>
                    <a:bodyPr/>
                    <a:lstStyle/>
                    <a:p>
                      <a:r>
                        <a:rPr lang="en-US" sz="1000" dirty="0" smtClean="0"/>
                        <a:t>5%</a:t>
                      </a:r>
                      <a:endParaRPr lang="en-IN" sz="1000" dirty="0"/>
                    </a:p>
                  </a:txBody>
                  <a:tcPr/>
                </a:tc>
              </a:tr>
              <a:tr h="370840">
                <a:tc>
                  <a:txBody>
                    <a:bodyPr/>
                    <a:lstStyle/>
                    <a:p>
                      <a:r>
                        <a:rPr lang="en-US" sz="1000" dirty="0" smtClean="0"/>
                        <a:t>1/10</a:t>
                      </a:r>
                      <a:endParaRPr lang="en-IN" sz="1000" dirty="0"/>
                    </a:p>
                  </a:txBody>
                  <a:tcPr/>
                </a:tc>
                <a:tc>
                  <a:txBody>
                    <a:bodyPr/>
                    <a:lstStyle/>
                    <a:p>
                      <a:r>
                        <a:rPr lang="en-US" sz="1000" dirty="0" smtClean="0"/>
                        <a:t>0.1</a:t>
                      </a:r>
                      <a:endParaRPr lang="en-IN" sz="1000" dirty="0"/>
                    </a:p>
                  </a:txBody>
                  <a:tcPr/>
                </a:tc>
                <a:tc>
                  <a:txBody>
                    <a:bodyPr/>
                    <a:lstStyle/>
                    <a:p>
                      <a:r>
                        <a:rPr lang="en-US" sz="1000" dirty="0" smtClean="0"/>
                        <a:t>10%</a:t>
                      </a:r>
                      <a:endParaRPr lang="en-IN" sz="1000" dirty="0"/>
                    </a:p>
                  </a:txBody>
                  <a:tcPr/>
                </a:tc>
              </a:tr>
              <a:tr h="370840">
                <a:tc>
                  <a:txBody>
                    <a:bodyPr/>
                    <a:lstStyle/>
                    <a:p>
                      <a:r>
                        <a:rPr lang="en-US" sz="1000" dirty="0" smtClean="0"/>
                        <a:t>1/9</a:t>
                      </a:r>
                      <a:endParaRPr lang="en-IN" sz="1000" dirty="0"/>
                    </a:p>
                  </a:txBody>
                  <a:tcPr/>
                </a:tc>
                <a:tc>
                  <a:txBody>
                    <a:bodyPr/>
                    <a:lstStyle/>
                    <a:p>
                      <a:r>
                        <a:rPr lang="en-US" sz="1000" dirty="0" smtClean="0"/>
                        <a:t>0.11</a:t>
                      </a:r>
                      <a:endParaRPr lang="en-IN" sz="1000" dirty="0"/>
                    </a:p>
                  </a:txBody>
                  <a:tcPr/>
                </a:tc>
                <a:tc>
                  <a:txBody>
                    <a:bodyPr/>
                    <a:lstStyle/>
                    <a:p>
                      <a:r>
                        <a:rPr lang="en-US" sz="1000" dirty="0" smtClean="0"/>
                        <a:t>11%</a:t>
                      </a:r>
                      <a:endParaRPr lang="en-IN" sz="1000" dirty="0"/>
                    </a:p>
                  </a:txBody>
                  <a:tcPr/>
                </a:tc>
              </a:tr>
              <a:tr h="370840">
                <a:tc>
                  <a:txBody>
                    <a:bodyPr/>
                    <a:lstStyle/>
                    <a:p>
                      <a:r>
                        <a:rPr lang="en-US" sz="1000" dirty="0" smtClean="0"/>
                        <a:t>1/8</a:t>
                      </a:r>
                      <a:endParaRPr lang="en-IN" sz="1000" dirty="0"/>
                    </a:p>
                  </a:txBody>
                  <a:tcPr/>
                </a:tc>
                <a:tc>
                  <a:txBody>
                    <a:bodyPr/>
                    <a:lstStyle/>
                    <a:p>
                      <a:r>
                        <a:rPr lang="en-US" sz="1000" dirty="0" smtClean="0"/>
                        <a:t>0.125</a:t>
                      </a:r>
                      <a:endParaRPr lang="en-IN" sz="1000" dirty="0"/>
                    </a:p>
                  </a:txBody>
                  <a:tcPr/>
                </a:tc>
                <a:tc>
                  <a:txBody>
                    <a:bodyPr/>
                    <a:lstStyle/>
                    <a:p>
                      <a:r>
                        <a:rPr lang="en-US" sz="1000" dirty="0" smtClean="0"/>
                        <a:t>12.5%</a:t>
                      </a:r>
                      <a:endParaRPr lang="en-IN" sz="1000" dirty="0"/>
                    </a:p>
                  </a:txBody>
                  <a:tcPr/>
                </a:tc>
              </a:tr>
              <a:tr h="370840">
                <a:tc>
                  <a:txBody>
                    <a:bodyPr/>
                    <a:lstStyle/>
                    <a:p>
                      <a:r>
                        <a:rPr lang="en-US" sz="1000" dirty="0" smtClean="0"/>
                        <a:t>1/6</a:t>
                      </a:r>
                      <a:endParaRPr lang="en-IN" sz="1000" dirty="0"/>
                    </a:p>
                  </a:txBody>
                  <a:tcPr/>
                </a:tc>
                <a:tc>
                  <a:txBody>
                    <a:bodyPr/>
                    <a:lstStyle/>
                    <a:p>
                      <a:r>
                        <a:rPr lang="en-US" sz="1000" dirty="0" smtClean="0"/>
                        <a:t>0.167</a:t>
                      </a:r>
                      <a:endParaRPr lang="en-IN" sz="1000" dirty="0"/>
                    </a:p>
                  </a:txBody>
                  <a:tcPr/>
                </a:tc>
                <a:tc>
                  <a:txBody>
                    <a:bodyPr/>
                    <a:lstStyle/>
                    <a:p>
                      <a:r>
                        <a:rPr lang="en-US" sz="1000" dirty="0" smtClean="0"/>
                        <a:t>16.7%</a:t>
                      </a:r>
                      <a:endParaRPr lang="en-IN" sz="1000" dirty="0"/>
                    </a:p>
                  </a:txBody>
                  <a:tcPr/>
                </a:tc>
              </a:tr>
              <a:tr h="370840">
                <a:tc>
                  <a:txBody>
                    <a:bodyPr/>
                    <a:lstStyle/>
                    <a:p>
                      <a:r>
                        <a:rPr lang="en-US" sz="1000" dirty="0" smtClean="0"/>
                        <a:t>1/5</a:t>
                      </a:r>
                      <a:endParaRPr lang="en-IN" sz="1000" dirty="0"/>
                    </a:p>
                  </a:txBody>
                  <a:tcPr/>
                </a:tc>
                <a:tc>
                  <a:txBody>
                    <a:bodyPr/>
                    <a:lstStyle/>
                    <a:p>
                      <a:r>
                        <a:rPr lang="en-US" sz="1000" dirty="0" smtClean="0"/>
                        <a:t>0.2</a:t>
                      </a:r>
                      <a:endParaRPr lang="en-IN" sz="1000" dirty="0"/>
                    </a:p>
                  </a:txBody>
                  <a:tcPr/>
                </a:tc>
                <a:tc>
                  <a:txBody>
                    <a:bodyPr/>
                    <a:lstStyle/>
                    <a:p>
                      <a:r>
                        <a:rPr lang="en-US" sz="1000" dirty="0" smtClean="0"/>
                        <a:t>20%</a:t>
                      </a:r>
                      <a:endParaRPr lang="en-IN" sz="1000" dirty="0"/>
                    </a:p>
                  </a:txBody>
                  <a:tcPr/>
                </a:tc>
              </a:tr>
              <a:tr h="370840">
                <a:tc>
                  <a:txBody>
                    <a:bodyPr/>
                    <a:lstStyle/>
                    <a:p>
                      <a:r>
                        <a:rPr lang="en-US" sz="1000" dirty="0" smtClean="0"/>
                        <a:t>1/4</a:t>
                      </a:r>
                      <a:endParaRPr lang="en-IN" sz="1000" dirty="0"/>
                    </a:p>
                  </a:txBody>
                  <a:tcPr/>
                </a:tc>
                <a:tc>
                  <a:txBody>
                    <a:bodyPr/>
                    <a:lstStyle/>
                    <a:p>
                      <a:r>
                        <a:rPr lang="en-US" sz="1000" dirty="0" smtClean="0"/>
                        <a:t>0.25</a:t>
                      </a:r>
                      <a:endParaRPr lang="en-IN" sz="1000" dirty="0"/>
                    </a:p>
                  </a:txBody>
                  <a:tcPr/>
                </a:tc>
                <a:tc>
                  <a:txBody>
                    <a:bodyPr/>
                    <a:lstStyle/>
                    <a:p>
                      <a:r>
                        <a:rPr lang="en-US" sz="1000" dirty="0" smtClean="0"/>
                        <a:t>25%</a:t>
                      </a:r>
                      <a:endParaRPr lang="en-IN" sz="1000" dirty="0"/>
                    </a:p>
                  </a:txBody>
                  <a:tcPr/>
                </a:tc>
              </a:tr>
              <a:tr h="370840">
                <a:tc>
                  <a:txBody>
                    <a:bodyPr/>
                    <a:lstStyle/>
                    <a:p>
                      <a:r>
                        <a:rPr lang="en-US" sz="1000" dirty="0" smtClean="0"/>
                        <a:t>3/10</a:t>
                      </a:r>
                      <a:endParaRPr lang="en-IN" sz="1000" dirty="0"/>
                    </a:p>
                  </a:txBody>
                  <a:tcPr/>
                </a:tc>
                <a:tc>
                  <a:txBody>
                    <a:bodyPr/>
                    <a:lstStyle/>
                    <a:p>
                      <a:r>
                        <a:rPr lang="en-US" sz="1000" dirty="0" smtClean="0"/>
                        <a:t>0.3</a:t>
                      </a:r>
                      <a:endParaRPr lang="en-IN" sz="1000" dirty="0"/>
                    </a:p>
                  </a:txBody>
                  <a:tcPr/>
                </a:tc>
                <a:tc>
                  <a:txBody>
                    <a:bodyPr/>
                    <a:lstStyle/>
                    <a:p>
                      <a:r>
                        <a:rPr lang="en-US" sz="1000" dirty="0" smtClean="0"/>
                        <a:t>30%</a:t>
                      </a:r>
                      <a:endParaRPr lang="en-IN" sz="1000" dirty="0"/>
                    </a:p>
                  </a:txBody>
                  <a:tcPr/>
                </a:tc>
              </a:tr>
              <a:tr h="370840">
                <a:tc>
                  <a:txBody>
                    <a:bodyPr/>
                    <a:lstStyle/>
                    <a:p>
                      <a:r>
                        <a:rPr lang="en-US" sz="1000" dirty="0" smtClean="0"/>
                        <a:t>1/3</a:t>
                      </a:r>
                      <a:endParaRPr lang="en-IN" sz="1000" dirty="0"/>
                    </a:p>
                  </a:txBody>
                  <a:tcPr/>
                </a:tc>
                <a:tc>
                  <a:txBody>
                    <a:bodyPr/>
                    <a:lstStyle/>
                    <a:p>
                      <a:r>
                        <a:rPr lang="en-US" sz="1000" dirty="0" smtClean="0"/>
                        <a:t>0.333</a:t>
                      </a:r>
                      <a:endParaRPr lang="en-IN" sz="1000" dirty="0"/>
                    </a:p>
                  </a:txBody>
                  <a:tcPr/>
                </a:tc>
                <a:tc>
                  <a:txBody>
                    <a:bodyPr/>
                    <a:lstStyle/>
                    <a:p>
                      <a:r>
                        <a:rPr lang="en-US" sz="1000" dirty="0" smtClean="0"/>
                        <a:t>33.3%</a:t>
                      </a:r>
                      <a:endParaRPr lang="en-IN" sz="1000" dirty="0"/>
                    </a:p>
                  </a:txBody>
                  <a:tcPr/>
                </a:tc>
              </a:tr>
              <a:tr h="370840">
                <a:tc>
                  <a:txBody>
                    <a:bodyPr/>
                    <a:lstStyle/>
                    <a:p>
                      <a:r>
                        <a:rPr lang="en-US" sz="1000" dirty="0" smtClean="0"/>
                        <a:t>3/8</a:t>
                      </a:r>
                      <a:endParaRPr lang="en-IN" sz="1000" dirty="0"/>
                    </a:p>
                  </a:txBody>
                  <a:tcPr/>
                </a:tc>
                <a:tc>
                  <a:txBody>
                    <a:bodyPr/>
                    <a:lstStyle/>
                    <a:p>
                      <a:r>
                        <a:rPr lang="en-US" sz="1000" dirty="0" smtClean="0"/>
                        <a:t>0.375</a:t>
                      </a:r>
                      <a:endParaRPr lang="en-IN" sz="1000" dirty="0"/>
                    </a:p>
                  </a:txBody>
                  <a:tcPr/>
                </a:tc>
                <a:tc>
                  <a:txBody>
                    <a:bodyPr/>
                    <a:lstStyle/>
                    <a:p>
                      <a:r>
                        <a:rPr lang="en-US" sz="1000" dirty="0" smtClean="0"/>
                        <a:t>37.5%</a:t>
                      </a:r>
                      <a:endParaRPr lang="en-IN" sz="1000" dirty="0"/>
                    </a:p>
                  </a:txBody>
                  <a:tcPr/>
                </a:tc>
              </a:tr>
              <a:tr h="370840">
                <a:tc>
                  <a:txBody>
                    <a:bodyPr/>
                    <a:lstStyle/>
                    <a:p>
                      <a:r>
                        <a:rPr lang="en-US" sz="1000" dirty="0" smtClean="0"/>
                        <a:t>2/5</a:t>
                      </a:r>
                      <a:endParaRPr lang="en-IN" sz="1000" dirty="0"/>
                    </a:p>
                  </a:txBody>
                  <a:tcPr/>
                </a:tc>
                <a:tc>
                  <a:txBody>
                    <a:bodyPr/>
                    <a:lstStyle/>
                    <a:p>
                      <a:r>
                        <a:rPr lang="en-US" sz="1000" dirty="0" smtClean="0"/>
                        <a:t>0.4</a:t>
                      </a:r>
                      <a:endParaRPr lang="en-IN" sz="1000" dirty="0"/>
                    </a:p>
                  </a:txBody>
                  <a:tcPr/>
                </a:tc>
                <a:tc>
                  <a:txBody>
                    <a:bodyPr/>
                    <a:lstStyle/>
                    <a:p>
                      <a:r>
                        <a:rPr lang="en-US" sz="1000" dirty="0" smtClean="0"/>
                        <a:t>40%</a:t>
                      </a:r>
                      <a:endParaRPr lang="en-IN" sz="1000" dirty="0"/>
                    </a:p>
                  </a:txBody>
                  <a:tcPr/>
                </a:tc>
              </a:tr>
              <a:tr h="370840">
                <a:tc>
                  <a:txBody>
                    <a:bodyPr/>
                    <a:lstStyle/>
                    <a:p>
                      <a:r>
                        <a:rPr lang="en-US" sz="1000" dirty="0" smtClean="0"/>
                        <a:t>1/2 </a:t>
                      </a:r>
                      <a:endParaRPr lang="en-IN" sz="1000" dirty="0"/>
                    </a:p>
                  </a:txBody>
                  <a:tcPr/>
                </a:tc>
                <a:tc>
                  <a:txBody>
                    <a:bodyPr/>
                    <a:lstStyle/>
                    <a:p>
                      <a:r>
                        <a:rPr lang="en-US" sz="1000" dirty="0" smtClean="0"/>
                        <a:t>0.5</a:t>
                      </a:r>
                      <a:endParaRPr lang="en-IN" sz="1000" dirty="0"/>
                    </a:p>
                  </a:txBody>
                  <a:tcPr/>
                </a:tc>
                <a:tc>
                  <a:txBody>
                    <a:bodyPr/>
                    <a:lstStyle/>
                    <a:p>
                      <a:r>
                        <a:rPr lang="en-US" sz="1000" dirty="0" smtClean="0"/>
                        <a:t>50%</a:t>
                      </a:r>
                      <a:endParaRPr lang="en-IN" sz="1000" dirty="0"/>
                    </a:p>
                  </a:txBody>
                  <a:tcPr/>
                </a:tc>
              </a:tr>
            </a:tbl>
          </a:graphicData>
        </a:graphic>
      </p:graphicFrame>
      <p:graphicFrame>
        <p:nvGraphicFramePr>
          <p:cNvPr id="5" name="Content Placeholder 3"/>
          <p:cNvGraphicFramePr>
            <a:graphicFrameLocks/>
          </p:cNvGraphicFramePr>
          <p:nvPr>
            <p:extLst>
              <p:ext uri="{D42A27DB-BD31-4B8C-83A1-F6EECF244321}">
                <p14:modId xmlns:p14="http://schemas.microsoft.com/office/powerpoint/2010/main" val="1762384142"/>
              </p:ext>
            </p:extLst>
          </p:nvPr>
        </p:nvGraphicFramePr>
        <p:xfrm>
          <a:off x="3275856" y="663912"/>
          <a:ext cx="2987824" cy="5933440"/>
        </p:xfrm>
        <a:graphic>
          <a:graphicData uri="http://schemas.openxmlformats.org/drawingml/2006/table">
            <a:tbl>
              <a:tblPr firstRow="1" bandRow="1">
                <a:tableStyleId>{5C22544A-7EE6-4342-B048-85BDC9FD1C3A}</a:tableStyleId>
              </a:tblPr>
              <a:tblGrid>
                <a:gridCol w="971600"/>
                <a:gridCol w="1008112"/>
                <a:gridCol w="1008112"/>
              </a:tblGrid>
              <a:tr h="370840">
                <a:tc>
                  <a:txBody>
                    <a:bodyPr/>
                    <a:lstStyle/>
                    <a:p>
                      <a:r>
                        <a:rPr lang="en-US" sz="1000" dirty="0" smtClean="0"/>
                        <a:t>FRACTION</a:t>
                      </a:r>
                      <a:endParaRPr lang="en-IN" sz="1000" dirty="0"/>
                    </a:p>
                  </a:txBody>
                  <a:tcPr/>
                </a:tc>
                <a:tc>
                  <a:txBody>
                    <a:bodyPr/>
                    <a:lstStyle/>
                    <a:p>
                      <a:r>
                        <a:rPr lang="en-US" sz="1000" dirty="0" smtClean="0"/>
                        <a:t>DECIMAL</a:t>
                      </a:r>
                      <a:endParaRPr lang="en-IN" sz="1000" dirty="0"/>
                    </a:p>
                  </a:txBody>
                  <a:tcPr/>
                </a:tc>
                <a:tc>
                  <a:txBody>
                    <a:bodyPr/>
                    <a:lstStyle/>
                    <a:p>
                      <a:r>
                        <a:rPr lang="en-US" sz="1000" dirty="0" smtClean="0"/>
                        <a:t>PERCENTAGE</a:t>
                      </a:r>
                      <a:endParaRPr lang="en-IN" sz="1000" dirty="0"/>
                    </a:p>
                  </a:txBody>
                  <a:tcPr/>
                </a:tc>
              </a:tr>
              <a:tr h="370840">
                <a:tc>
                  <a:txBody>
                    <a:bodyPr/>
                    <a:lstStyle/>
                    <a:p>
                      <a:r>
                        <a:rPr lang="en-US" sz="1000" dirty="0" smtClean="0"/>
                        <a:t>3/5</a:t>
                      </a:r>
                      <a:endParaRPr lang="en-IN" sz="1000" dirty="0"/>
                    </a:p>
                  </a:txBody>
                  <a:tcPr/>
                </a:tc>
                <a:tc>
                  <a:txBody>
                    <a:bodyPr/>
                    <a:lstStyle/>
                    <a:p>
                      <a:r>
                        <a:rPr lang="en-US" sz="1000" dirty="0" smtClean="0"/>
                        <a:t>0.6</a:t>
                      </a:r>
                      <a:endParaRPr lang="en-IN" sz="1000" dirty="0"/>
                    </a:p>
                  </a:txBody>
                  <a:tcPr/>
                </a:tc>
                <a:tc>
                  <a:txBody>
                    <a:bodyPr/>
                    <a:lstStyle/>
                    <a:p>
                      <a:r>
                        <a:rPr lang="en-US" sz="1000" dirty="0" smtClean="0"/>
                        <a:t>60%</a:t>
                      </a:r>
                      <a:endParaRPr lang="en-IN" sz="1000" dirty="0"/>
                    </a:p>
                  </a:txBody>
                  <a:tcPr/>
                </a:tc>
              </a:tr>
              <a:tr h="370840">
                <a:tc>
                  <a:txBody>
                    <a:bodyPr/>
                    <a:lstStyle/>
                    <a:p>
                      <a:r>
                        <a:rPr lang="en-US" sz="1000" dirty="0" smtClean="0"/>
                        <a:t>5/8</a:t>
                      </a:r>
                      <a:endParaRPr lang="en-IN" sz="1000" dirty="0"/>
                    </a:p>
                  </a:txBody>
                  <a:tcPr/>
                </a:tc>
                <a:tc>
                  <a:txBody>
                    <a:bodyPr/>
                    <a:lstStyle/>
                    <a:p>
                      <a:r>
                        <a:rPr lang="en-US" sz="1000" dirty="0" smtClean="0"/>
                        <a:t>0.625</a:t>
                      </a:r>
                      <a:endParaRPr lang="en-IN" sz="1000" dirty="0"/>
                    </a:p>
                  </a:txBody>
                  <a:tcPr/>
                </a:tc>
                <a:tc>
                  <a:txBody>
                    <a:bodyPr/>
                    <a:lstStyle/>
                    <a:p>
                      <a:r>
                        <a:rPr lang="en-US" sz="1000" dirty="0" smtClean="0"/>
                        <a:t>62.5%</a:t>
                      </a:r>
                      <a:endParaRPr lang="en-IN" sz="1000" dirty="0"/>
                    </a:p>
                  </a:txBody>
                  <a:tcPr/>
                </a:tc>
              </a:tr>
              <a:tr h="370840">
                <a:tc>
                  <a:txBody>
                    <a:bodyPr/>
                    <a:lstStyle/>
                    <a:p>
                      <a:r>
                        <a:rPr lang="en-US" sz="1000" dirty="0" smtClean="0"/>
                        <a:t>2/3</a:t>
                      </a:r>
                      <a:endParaRPr lang="en-IN" sz="1000" dirty="0"/>
                    </a:p>
                  </a:txBody>
                  <a:tcPr/>
                </a:tc>
                <a:tc>
                  <a:txBody>
                    <a:bodyPr/>
                    <a:lstStyle/>
                    <a:p>
                      <a:r>
                        <a:rPr lang="en-US" sz="1000" dirty="0" smtClean="0"/>
                        <a:t>0.6677</a:t>
                      </a:r>
                      <a:endParaRPr lang="en-IN" sz="1000" dirty="0"/>
                    </a:p>
                  </a:txBody>
                  <a:tcPr/>
                </a:tc>
                <a:tc>
                  <a:txBody>
                    <a:bodyPr/>
                    <a:lstStyle/>
                    <a:p>
                      <a:r>
                        <a:rPr lang="en-US" sz="1000" dirty="0" smtClean="0"/>
                        <a:t>66.67%</a:t>
                      </a:r>
                      <a:endParaRPr lang="en-IN" sz="1000" dirty="0"/>
                    </a:p>
                  </a:txBody>
                  <a:tcPr/>
                </a:tc>
              </a:tr>
              <a:tr h="370840">
                <a:tc>
                  <a:txBody>
                    <a:bodyPr/>
                    <a:lstStyle/>
                    <a:p>
                      <a:r>
                        <a:rPr lang="en-US" sz="1000" dirty="0" smtClean="0"/>
                        <a:t>7/10</a:t>
                      </a:r>
                      <a:endParaRPr lang="en-IN" sz="1000" dirty="0"/>
                    </a:p>
                  </a:txBody>
                  <a:tcPr/>
                </a:tc>
                <a:tc>
                  <a:txBody>
                    <a:bodyPr/>
                    <a:lstStyle/>
                    <a:p>
                      <a:r>
                        <a:rPr lang="en-US" sz="1000" dirty="0" smtClean="0"/>
                        <a:t>0.7</a:t>
                      </a:r>
                      <a:endParaRPr lang="en-IN" sz="1000" dirty="0"/>
                    </a:p>
                  </a:txBody>
                  <a:tcPr/>
                </a:tc>
                <a:tc>
                  <a:txBody>
                    <a:bodyPr/>
                    <a:lstStyle/>
                    <a:p>
                      <a:r>
                        <a:rPr lang="en-US" sz="1000" dirty="0" smtClean="0"/>
                        <a:t>70%</a:t>
                      </a:r>
                      <a:endParaRPr lang="en-IN" sz="1000" dirty="0"/>
                    </a:p>
                  </a:txBody>
                  <a:tcPr/>
                </a:tc>
              </a:tr>
              <a:tr h="370840">
                <a:tc>
                  <a:txBody>
                    <a:bodyPr/>
                    <a:lstStyle/>
                    <a:p>
                      <a:r>
                        <a:rPr lang="en-US" sz="1000" dirty="0" smtClean="0"/>
                        <a:t>3/4</a:t>
                      </a:r>
                      <a:endParaRPr lang="en-IN" sz="1000" dirty="0"/>
                    </a:p>
                  </a:txBody>
                  <a:tcPr/>
                </a:tc>
                <a:tc>
                  <a:txBody>
                    <a:bodyPr/>
                    <a:lstStyle/>
                    <a:p>
                      <a:r>
                        <a:rPr lang="en-US" sz="1000" dirty="0" smtClean="0"/>
                        <a:t>0.75</a:t>
                      </a:r>
                      <a:endParaRPr lang="en-IN" sz="1000" dirty="0"/>
                    </a:p>
                  </a:txBody>
                  <a:tcPr/>
                </a:tc>
                <a:tc>
                  <a:txBody>
                    <a:bodyPr/>
                    <a:lstStyle/>
                    <a:p>
                      <a:r>
                        <a:rPr lang="en-US" sz="1000" dirty="0" smtClean="0"/>
                        <a:t>75%</a:t>
                      </a:r>
                      <a:endParaRPr lang="en-IN" sz="1000" dirty="0"/>
                    </a:p>
                  </a:txBody>
                  <a:tcPr/>
                </a:tc>
              </a:tr>
              <a:tr h="370840">
                <a:tc>
                  <a:txBody>
                    <a:bodyPr/>
                    <a:lstStyle/>
                    <a:p>
                      <a:r>
                        <a:rPr lang="en-US" sz="1000" dirty="0" smtClean="0"/>
                        <a:t>4/5</a:t>
                      </a:r>
                      <a:endParaRPr lang="en-IN" sz="1000" dirty="0"/>
                    </a:p>
                  </a:txBody>
                  <a:tcPr/>
                </a:tc>
                <a:tc>
                  <a:txBody>
                    <a:bodyPr/>
                    <a:lstStyle/>
                    <a:p>
                      <a:r>
                        <a:rPr lang="en-US" sz="1000" dirty="0" smtClean="0"/>
                        <a:t>0.8</a:t>
                      </a:r>
                      <a:endParaRPr lang="en-IN" sz="1000" dirty="0"/>
                    </a:p>
                  </a:txBody>
                  <a:tcPr/>
                </a:tc>
                <a:tc>
                  <a:txBody>
                    <a:bodyPr/>
                    <a:lstStyle/>
                    <a:p>
                      <a:r>
                        <a:rPr lang="en-US" sz="1000" dirty="0" smtClean="0"/>
                        <a:t>80%</a:t>
                      </a:r>
                      <a:endParaRPr lang="en-IN" sz="1000" dirty="0"/>
                    </a:p>
                  </a:txBody>
                  <a:tcPr/>
                </a:tc>
              </a:tr>
              <a:tr h="370840">
                <a:tc>
                  <a:txBody>
                    <a:bodyPr/>
                    <a:lstStyle/>
                    <a:p>
                      <a:r>
                        <a:rPr lang="en-US" sz="1000" dirty="0" smtClean="0"/>
                        <a:t>5/6</a:t>
                      </a:r>
                      <a:endParaRPr lang="en-IN" sz="1000" dirty="0"/>
                    </a:p>
                  </a:txBody>
                  <a:tcPr/>
                </a:tc>
                <a:tc>
                  <a:txBody>
                    <a:bodyPr/>
                    <a:lstStyle/>
                    <a:p>
                      <a:r>
                        <a:rPr lang="en-US" sz="1000" dirty="0" smtClean="0"/>
                        <a:t>0.833</a:t>
                      </a:r>
                      <a:endParaRPr lang="en-IN" sz="1000" dirty="0"/>
                    </a:p>
                  </a:txBody>
                  <a:tcPr/>
                </a:tc>
                <a:tc>
                  <a:txBody>
                    <a:bodyPr/>
                    <a:lstStyle/>
                    <a:p>
                      <a:r>
                        <a:rPr lang="en-US" sz="1000" dirty="0" smtClean="0"/>
                        <a:t>83.33%</a:t>
                      </a:r>
                      <a:endParaRPr lang="en-IN" sz="1000" dirty="0"/>
                    </a:p>
                  </a:txBody>
                  <a:tcPr/>
                </a:tc>
              </a:tr>
              <a:tr h="370840">
                <a:tc>
                  <a:txBody>
                    <a:bodyPr/>
                    <a:lstStyle/>
                    <a:p>
                      <a:r>
                        <a:rPr lang="en-US" sz="1000" dirty="0" smtClean="0"/>
                        <a:t>7/8</a:t>
                      </a:r>
                      <a:endParaRPr lang="en-IN" sz="1000" dirty="0"/>
                    </a:p>
                  </a:txBody>
                  <a:tcPr/>
                </a:tc>
                <a:tc>
                  <a:txBody>
                    <a:bodyPr/>
                    <a:lstStyle/>
                    <a:p>
                      <a:r>
                        <a:rPr lang="en-US" sz="1000" dirty="0" smtClean="0"/>
                        <a:t>0.875</a:t>
                      </a:r>
                      <a:endParaRPr lang="en-IN" sz="1000" dirty="0"/>
                    </a:p>
                  </a:txBody>
                  <a:tcPr/>
                </a:tc>
                <a:tc>
                  <a:txBody>
                    <a:bodyPr/>
                    <a:lstStyle/>
                    <a:p>
                      <a:r>
                        <a:rPr lang="en-US" sz="1000" dirty="0" smtClean="0"/>
                        <a:t>87.5%</a:t>
                      </a:r>
                      <a:endParaRPr lang="en-IN" sz="1000" dirty="0"/>
                    </a:p>
                  </a:txBody>
                  <a:tcPr/>
                </a:tc>
              </a:tr>
              <a:tr h="370840">
                <a:tc>
                  <a:txBody>
                    <a:bodyPr/>
                    <a:lstStyle/>
                    <a:p>
                      <a:r>
                        <a:rPr lang="en-US" sz="1000" dirty="0" smtClean="0"/>
                        <a:t>9/10</a:t>
                      </a:r>
                      <a:endParaRPr lang="en-IN" sz="1000" dirty="0"/>
                    </a:p>
                  </a:txBody>
                  <a:tcPr/>
                </a:tc>
                <a:tc>
                  <a:txBody>
                    <a:bodyPr/>
                    <a:lstStyle/>
                    <a:p>
                      <a:r>
                        <a:rPr lang="en-US" sz="1000" dirty="0" smtClean="0"/>
                        <a:t>0.9</a:t>
                      </a:r>
                      <a:endParaRPr lang="en-IN" sz="1000" dirty="0"/>
                    </a:p>
                  </a:txBody>
                  <a:tcPr/>
                </a:tc>
                <a:tc>
                  <a:txBody>
                    <a:bodyPr/>
                    <a:lstStyle/>
                    <a:p>
                      <a:r>
                        <a:rPr lang="en-US" sz="1000" dirty="0" smtClean="0"/>
                        <a:t>90%</a:t>
                      </a:r>
                      <a:endParaRPr lang="en-IN" sz="1000" dirty="0"/>
                    </a:p>
                  </a:txBody>
                  <a:tcPr/>
                </a:tc>
              </a:tr>
              <a:tr h="370840">
                <a:tc>
                  <a:txBody>
                    <a:bodyPr/>
                    <a:lstStyle/>
                    <a:p>
                      <a:r>
                        <a:rPr lang="en-US" sz="1000" dirty="0" smtClean="0"/>
                        <a:t>5/4</a:t>
                      </a:r>
                      <a:endParaRPr lang="en-IN" sz="1000" dirty="0"/>
                    </a:p>
                  </a:txBody>
                  <a:tcPr/>
                </a:tc>
                <a:tc>
                  <a:txBody>
                    <a:bodyPr/>
                    <a:lstStyle/>
                    <a:p>
                      <a:r>
                        <a:rPr lang="en-US" sz="1000" dirty="0" smtClean="0"/>
                        <a:t>1.25</a:t>
                      </a:r>
                      <a:endParaRPr lang="en-IN" sz="1000" dirty="0"/>
                    </a:p>
                  </a:txBody>
                  <a:tcPr/>
                </a:tc>
                <a:tc>
                  <a:txBody>
                    <a:bodyPr/>
                    <a:lstStyle/>
                    <a:p>
                      <a:r>
                        <a:rPr lang="en-US" sz="1000" dirty="0" smtClean="0"/>
                        <a:t>125%</a:t>
                      </a:r>
                      <a:endParaRPr lang="en-IN" sz="1000" dirty="0"/>
                    </a:p>
                  </a:txBody>
                  <a:tcPr/>
                </a:tc>
              </a:tr>
              <a:tr h="370840">
                <a:tc>
                  <a:txBody>
                    <a:bodyPr/>
                    <a:lstStyle/>
                    <a:p>
                      <a:r>
                        <a:rPr lang="en-US" sz="1000" dirty="0" smtClean="0"/>
                        <a:t>4/3</a:t>
                      </a:r>
                      <a:endParaRPr lang="en-IN" sz="1000" dirty="0"/>
                    </a:p>
                  </a:txBody>
                  <a:tcPr/>
                </a:tc>
                <a:tc>
                  <a:txBody>
                    <a:bodyPr/>
                    <a:lstStyle/>
                    <a:p>
                      <a:r>
                        <a:rPr lang="en-US" sz="1000" dirty="0" smtClean="0"/>
                        <a:t>1.33</a:t>
                      </a:r>
                      <a:endParaRPr lang="en-IN" sz="1000" dirty="0"/>
                    </a:p>
                  </a:txBody>
                  <a:tcPr/>
                </a:tc>
                <a:tc>
                  <a:txBody>
                    <a:bodyPr/>
                    <a:lstStyle/>
                    <a:p>
                      <a:r>
                        <a:rPr lang="en-US" sz="1000" dirty="0" smtClean="0"/>
                        <a:t>133%</a:t>
                      </a:r>
                      <a:endParaRPr lang="en-IN" sz="1000" dirty="0"/>
                    </a:p>
                  </a:txBody>
                  <a:tcPr/>
                </a:tc>
              </a:tr>
              <a:tr h="370840">
                <a:tc>
                  <a:txBody>
                    <a:bodyPr/>
                    <a:lstStyle/>
                    <a:p>
                      <a:r>
                        <a:rPr lang="en-US" sz="1000" dirty="0" smtClean="0"/>
                        <a:t>3/2</a:t>
                      </a:r>
                      <a:endParaRPr lang="en-IN" sz="1000" dirty="0"/>
                    </a:p>
                  </a:txBody>
                  <a:tcPr/>
                </a:tc>
                <a:tc>
                  <a:txBody>
                    <a:bodyPr/>
                    <a:lstStyle/>
                    <a:p>
                      <a:r>
                        <a:rPr lang="en-US" sz="1000" dirty="0" smtClean="0"/>
                        <a:t>1.5</a:t>
                      </a:r>
                      <a:endParaRPr lang="en-IN" sz="1000" dirty="0"/>
                    </a:p>
                  </a:txBody>
                  <a:tcPr/>
                </a:tc>
                <a:tc>
                  <a:txBody>
                    <a:bodyPr/>
                    <a:lstStyle/>
                    <a:p>
                      <a:r>
                        <a:rPr lang="en-US" sz="1000" dirty="0" smtClean="0"/>
                        <a:t>150%</a:t>
                      </a:r>
                      <a:endParaRPr lang="en-IN" sz="1000" dirty="0"/>
                    </a:p>
                  </a:txBody>
                  <a:tcPr/>
                </a:tc>
              </a:tr>
              <a:tr h="370840">
                <a:tc>
                  <a:txBody>
                    <a:bodyPr/>
                    <a:lstStyle/>
                    <a:p>
                      <a:r>
                        <a:rPr lang="en-US" sz="1000" dirty="0" smtClean="0"/>
                        <a:t>7/4</a:t>
                      </a:r>
                      <a:endParaRPr lang="en-IN" sz="1000" dirty="0"/>
                    </a:p>
                  </a:txBody>
                  <a:tcPr/>
                </a:tc>
                <a:tc>
                  <a:txBody>
                    <a:bodyPr/>
                    <a:lstStyle/>
                    <a:p>
                      <a:r>
                        <a:rPr lang="en-US" sz="1000" dirty="0" smtClean="0"/>
                        <a:t>1.75</a:t>
                      </a:r>
                      <a:endParaRPr lang="en-IN" sz="1000" dirty="0"/>
                    </a:p>
                  </a:txBody>
                  <a:tcPr/>
                </a:tc>
                <a:tc>
                  <a:txBody>
                    <a:bodyPr/>
                    <a:lstStyle/>
                    <a:p>
                      <a:r>
                        <a:rPr lang="en-US" sz="1000" dirty="0" smtClean="0"/>
                        <a:t>175%</a:t>
                      </a:r>
                      <a:endParaRPr lang="en-IN" sz="1000" dirty="0"/>
                    </a:p>
                  </a:txBody>
                  <a:tcPr/>
                </a:tc>
              </a:tr>
              <a:tr h="370840">
                <a:tc>
                  <a:txBody>
                    <a:bodyPr/>
                    <a:lstStyle/>
                    <a:p>
                      <a:endParaRPr lang="en-IN" sz="1000" dirty="0"/>
                    </a:p>
                  </a:txBody>
                  <a:tcPr/>
                </a:tc>
                <a:tc>
                  <a:txBody>
                    <a:bodyPr/>
                    <a:lstStyle/>
                    <a:p>
                      <a:endParaRPr lang="en-IN" sz="1000"/>
                    </a:p>
                  </a:txBody>
                  <a:tcPr/>
                </a:tc>
                <a:tc>
                  <a:txBody>
                    <a:bodyPr/>
                    <a:lstStyle/>
                    <a:p>
                      <a:endParaRPr lang="en-IN" sz="1000"/>
                    </a:p>
                  </a:txBody>
                  <a:tcPr/>
                </a:tc>
              </a:tr>
              <a:tr h="370840">
                <a:tc>
                  <a:txBody>
                    <a:bodyPr/>
                    <a:lstStyle/>
                    <a:p>
                      <a:endParaRPr lang="en-IN" sz="1000" dirty="0"/>
                    </a:p>
                  </a:txBody>
                  <a:tcPr/>
                </a:tc>
                <a:tc>
                  <a:txBody>
                    <a:bodyPr/>
                    <a:lstStyle/>
                    <a:p>
                      <a:endParaRPr lang="en-IN" sz="1000" dirty="0"/>
                    </a:p>
                  </a:txBody>
                  <a:tcPr/>
                </a:tc>
                <a:tc>
                  <a:txBody>
                    <a:bodyPr/>
                    <a:lstStyle/>
                    <a:p>
                      <a:endParaRPr lang="en-IN" sz="1000" dirty="0"/>
                    </a:p>
                  </a:txBody>
                  <a:tcPr/>
                </a:tc>
              </a:tr>
            </a:tbl>
          </a:graphicData>
        </a:graphic>
      </p:graphicFrame>
    </p:spTree>
    <p:extLst>
      <p:ext uri="{BB962C8B-B14F-4D97-AF65-F5344CB8AC3E}">
        <p14:creationId xmlns:p14="http://schemas.microsoft.com/office/powerpoint/2010/main" val="23188641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800" dirty="0" smtClean="0">
                <a:solidFill>
                  <a:prstClr val="black"/>
                </a:solidFill>
              </a:rPr>
              <a:t>RATIO AND PROPORTION</a:t>
            </a:r>
          </a:p>
        </p:txBody>
      </p:sp>
    </p:spTree>
    <p:extLst>
      <p:ext uri="{BB962C8B-B14F-4D97-AF65-F5344CB8AC3E}">
        <p14:creationId xmlns:p14="http://schemas.microsoft.com/office/powerpoint/2010/main" val="11770333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RATIO AND PROPORTION </a:t>
            </a:r>
            <a:endParaRPr lang="en-US" dirty="0"/>
          </a:p>
        </p:txBody>
      </p:sp>
      <p:sp>
        <p:nvSpPr>
          <p:cNvPr id="3" name="Content Placeholder 2"/>
          <p:cNvSpPr>
            <a:spLocks noGrp="1"/>
          </p:cNvSpPr>
          <p:nvPr>
            <p:ph idx="1"/>
          </p:nvPr>
        </p:nvSpPr>
        <p:spPr/>
        <p:txBody>
          <a:bodyPr/>
          <a:lstStyle/>
          <a:p>
            <a:r>
              <a:rPr lang="en-IN" dirty="0" smtClean="0"/>
              <a:t>A </a:t>
            </a:r>
            <a:r>
              <a:rPr lang="en-IN" dirty="0"/>
              <a:t>ratio expresses a particular relationship between two or more quantities. Here are </a:t>
            </a:r>
            <a:r>
              <a:rPr lang="en-IN" dirty="0" smtClean="0"/>
              <a:t>some </a:t>
            </a:r>
            <a:r>
              <a:rPr lang="en-US" dirty="0" smtClean="0"/>
              <a:t>examples </a:t>
            </a:r>
            <a:r>
              <a:rPr lang="en-US" dirty="0"/>
              <a:t>of ratios</a:t>
            </a:r>
            <a:r>
              <a:rPr lang="en-US" dirty="0" smtClean="0"/>
              <a:t>: </a:t>
            </a:r>
          </a:p>
          <a:p>
            <a:pPr marL="628650" indent="-177800">
              <a:buFontTx/>
              <a:buChar char="-"/>
            </a:pPr>
            <a:r>
              <a:rPr lang="en-IN" dirty="0" smtClean="0"/>
              <a:t>The </a:t>
            </a:r>
            <a:r>
              <a:rPr lang="en-IN" dirty="0"/>
              <a:t>two partners spend time working in the ratio of 1 to 3. For every 1 </a:t>
            </a:r>
            <a:r>
              <a:rPr lang="en-IN" dirty="0" smtClean="0"/>
              <a:t>hour the </a:t>
            </a:r>
            <a:r>
              <a:rPr lang="en-IN" dirty="0"/>
              <a:t>first partner works, the second partner works 3 </a:t>
            </a:r>
            <a:r>
              <a:rPr lang="en-IN" dirty="0" smtClean="0"/>
              <a:t>hours.</a:t>
            </a:r>
          </a:p>
          <a:p>
            <a:pPr marL="628650" indent="-177800">
              <a:buFontTx/>
              <a:buChar char="-"/>
            </a:pPr>
            <a:r>
              <a:rPr lang="en-IN" dirty="0" smtClean="0"/>
              <a:t>Three </a:t>
            </a:r>
            <a:r>
              <a:rPr lang="en-IN" dirty="0"/>
              <a:t>sisters invest in a certain stock in the ratio of 2 to 3 to 8. For every $2 </a:t>
            </a:r>
            <a:r>
              <a:rPr lang="en-IN" dirty="0" smtClean="0"/>
              <a:t>the first </a:t>
            </a:r>
            <a:r>
              <a:rPr lang="en-IN" dirty="0"/>
              <a:t>sister invests, the second sister invests $3, and the third sister invests $</a:t>
            </a:r>
            <a:r>
              <a:rPr lang="en-IN" dirty="0" smtClean="0"/>
              <a:t>8</a:t>
            </a:r>
          </a:p>
          <a:p>
            <a:pPr marL="628650" indent="-177800">
              <a:buFontTx/>
              <a:buChar char="-"/>
            </a:pPr>
            <a:r>
              <a:rPr lang="en-IN" dirty="0" smtClean="0"/>
              <a:t>The </a:t>
            </a:r>
            <a:r>
              <a:rPr lang="en-IN" dirty="0"/>
              <a:t>ratio of men to women in the room is 3 to 4. For every 3 men, there are </a:t>
            </a:r>
            <a:r>
              <a:rPr lang="en-IN" dirty="0" smtClean="0"/>
              <a:t>4 </a:t>
            </a:r>
            <a:r>
              <a:rPr lang="en-US" dirty="0" smtClean="0"/>
              <a:t>women</a:t>
            </a:r>
          </a:p>
          <a:p>
            <a:r>
              <a:rPr lang="en-IN" dirty="0"/>
              <a:t>Ratios can express a part-part relationship or a part-whole </a:t>
            </a:r>
            <a:r>
              <a:rPr lang="en-IN" dirty="0" smtClean="0"/>
              <a:t>relationship</a:t>
            </a:r>
            <a:endParaRPr lang="en-IN" dirty="0"/>
          </a:p>
          <a:p>
            <a:pPr marL="627063" indent="-176213">
              <a:buFontTx/>
              <a:buChar char="-"/>
            </a:pPr>
            <a:r>
              <a:rPr lang="en-IN" dirty="0" smtClean="0"/>
              <a:t>A </a:t>
            </a:r>
            <a:r>
              <a:rPr lang="en-IN" dirty="0"/>
              <a:t>part-part relationship: The ratio of men to women in the office is </a:t>
            </a:r>
            <a:r>
              <a:rPr lang="en-IN" dirty="0" smtClean="0"/>
              <a:t>3:4</a:t>
            </a:r>
          </a:p>
          <a:p>
            <a:pPr marL="627063" indent="-176213">
              <a:buFontTx/>
              <a:buChar char="-"/>
            </a:pPr>
            <a:r>
              <a:rPr lang="en-IN" dirty="0" smtClean="0"/>
              <a:t>A </a:t>
            </a:r>
            <a:r>
              <a:rPr lang="en-IN" dirty="0"/>
              <a:t>part-whole relationship: There are 3 men for every 7 </a:t>
            </a:r>
            <a:r>
              <a:rPr lang="en-IN" dirty="0" smtClean="0"/>
              <a:t>employees</a:t>
            </a:r>
          </a:p>
          <a:p>
            <a:pPr marL="627063" indent="-176213">
              <a:buFontTx/>
              <a:buChar char="-"/>
            </a:pPr>
            <a:r>
              <a:rPr lang="en-IN" dirty="0" smtClean="0"/>
              <a:t>Notice </a:t>
            </a:r>
            <a:r>
              <a:rPr lang="en-IN" dirty="0"/>
              <a:t>that if there are only two parts in the whole, you can derive a part-whole ratio </a:t>
            </a:r>
            <a:r>
              <a:rPr lang="en-IN" dirty="0" smtClean="0"/>
              <a:t>from </a:t>
            </a:r>
            <a:r>
              <a:rPr lang="en-US" dirty="0" smtClean="0"/>
              <a:t>a </a:t>
            </a:r>
            <a:r>
              <a:rPr lang="en-US" dirty="0"/>
              <a:t>part-part ratio, and vice </a:t>
            </a:r>
            <a:r>
              <a:rPr lang="en-US" dirty="0" smtClean="0"/>
              <a:t>versa</a:t>
            </a:r>
          </a:p>
          <a:p>
            <a:r>
              <a:rPr lang="en-IN" dirty="0"/>
              <a:t>Remember that </a:t>
            </a:r>
            <a:r>
              <a:rPr lang="en-IN" b="1" dirty="0"/>
              <a:t>ratios only express a </a:t>
            </a:r>
            <a:r>
              <a:rPr lang="en-IN" b="1" i="1" dirty="0"/>
              <a:t>relationship </a:t>
            </a:r>
            <a:r>
              <a:rPr lang="en-IN" b="1" dirty="0"/>
              <a:t>between two or more items; they do </a:t>
            </a:r>
            <a:r>
              <a:rPr lang="en-IN" b="1" dirty="0" smtClean="0"/>
              <a:t>not provide </a:t>
            </a:r>
            <a:r>
              <a:rPr lang="en-IN" b="1" dirty="0"/>
              <a:t>enough information, on their own, to determine the exact quantity for each </a:t>
            </a:r>
            <a:r>
              <a:rPr lang="en-IN" b="1" dirty="0" smtClean="0"/>
              <a:t>item</a:t>
            </a:r>
            <a:r>
              <a:rPr lang="en-IN" dirty="0" smtClean="0"/>
              <a:t>. For </a:t>
            </a:r>
            <a:r>
              <a:rPr lang="en-IN" dirty="0"/>
              <a:t>example, knowing that the ratio of men to women in an office is 3 to 4 does NOT </a:t>
            </a:r>
            <a:r>
              <a:rPr lang="en-IN" dirty="0" smtClean="0"/>
              <a:t>tell us exactly </a:t>
            </a:r>
            <a:r>
              <a:rPr lang="en-IN" dirty="0"/>
              <a:t>how many men and how many women are in the office. </a:t>
            </a:r>
            <a:r>
              <a:rPr lang="en-IN" b="1" dirty="0"/>
              <a:t>All we know is that </a:t>
            </a:r>
            <a:r>
              <a:rPr lang="en-IN" b="1" dirty="0" smtClean="0"/>
              <a:t>the number </a:t>
            </a:r>
            <a:r>
              <a:rPr lang="en-IN" b="1" dirty="0"/>
              <a:t>of men is </a:t>
            </a:r>
            <a:r>
              <a:rPr lang="en-IN" b="1" dirty="0" smtClean="0"/>
              <a:t>less  than the </a:t>
            </a:r>
            <a:r>
              <a:rPr lang="en-IN" b="1" dirty="0"/>
              <a:t>number of women</a:t>
            </a:r>
            <a:r>
              <a:rPr lang="en-IN" dirty="0"/>
              <a:t>. However, ratios are surprisingly powerful </a:t>
            </a:r>
            <a:r>
              <a:rPr lang="en-IN" dirty="0" smtClean="0"/>
              <a:t>on Data Sufficiency - they </a:t>
            </a:r>
            <a:r>
              <a:rPr lang="en-IN" dirty="0"/>
              <a:t>often provide enough information to answer the </a:t>
            </a:r>
            <a:r>
              <a:rPr lang="en-IN" dirty="0" smtClean="0"/>
              <a:t>question</a:t>
            </a:r>
          </a:p>
          <a:p>
            <a:r>
              <a:rPr lang="en-US" b="1" dirty="0">
                <a:latin typeface="Calibri" pitchFamily="34" charset="0"/>
                <a:sym typeface="Wingdings" pitchFamily="2" charset="2"/>
              </a:rPr>
              <a:t>Multiple ratios: Make a common Term</a:t>
            </a:r>
          </a:p>
          <a:p>
            <a:pPr marL="627063" lvl="3" indent="-176213"/>
            <a:r>
              <a:rPr lang="en-US" dirty="0">
                <a:latin typeface="Calibri" pitchFamily="34" charset="0"/>
                <a:sym typeface="Wingdings" pitchFamily="2" charset="2"/>
              </a:rPr>
              <a:t>If C:A = 3:2, and C:L = 5:4, what is A:L?</a:t>
            </a:r>
          </a:p>
          <a:p>
            <a:pPr marL="627063" lvl="3" indent="-176213"/>
            <a:r>
              <a:rPr lang="en-US" dirty="0">
                <a:latin typeface="Calibri" pitchFamily="34" charset="0"/>
                <a:sym typeface="Wingdings" pitchFamily="2" charset="2"/>
              </a:rPr>
              <a:t>C : A : L                                                            C :   A  :  L</a:t>
            </a:r>
          </a:p>
          <a:p>
            <a:pPr marL="627063" lvl="3" indent="-176213"/>
            <a:r>
              <a:rPr lang="en-US" dirty="0">
                <a:latin typeface="Calibri" pitchFamily="34" charset="0"/>
                <a:sym typeface="Wingdings" pitchFamily="2" charset="2"/>
              </a:rPr>
              <a:t>3 : 2  :                 Multiply by 5            15 : 10 :    </a:t>
            </a:r>
          </a:p>
          <a:p>
            <a:pPr marL="627063" lvl="3" indent="-176213"/>
            <a:r>
              <a:rPr lang="en-US" dirty="0">
                <a:latin typeface="Calibri" pitchFamily="34" charset="0"/>
                <a:sym typeface="Wingdings" pitchFamily="2" charset="2"/>
              </a:rPr>
              <a:t>5 :     : 4              Multiply by 3            15 :       :  12 </a:t>
            </a:r>
          </a:p>
          <a:p>
            <a:pPr marL="627063" lvl="3" indent="-176213"/>
            <a:r>
              <a:rPr lang="en-US" dirty="0">
                <a:latin typeface="Calibri" pitchFamily="34" charset="0"/>
                <a:sym typeface="Wingdings" pitchFamily="2" charset="2"/>
              </a:rPr>
              <a:t>Once you have converted C to make both ratios equal (15), you can combine the </a:t>
            </a:r>
            <a:r>
              <a:rPr lang="en-US" dirty="0" smtClean="0">
                <a:latin typeface="Calibri" pitchFamily="34" charset="0"/>
                <a:sym typeface="Wingdings" pitchFamily="2" charset="2"/>
              </a:rPr>
              <a:t>ratios</a:t>
            </a:r>
          </a:p>
          <a:p>
            <a:pPr marL="627063" lvl="3" indent="-176213"/>
            <a:r>
              <a:rPr lang="en-US" dirty="0" smtClean="0">
                <a:latin typeface="Calibri" pitchFamily="34" charset="0"/>
                <a:sym typeface="Wingdings" pitchFamily="2" charset="2"/>
              </a:rPr>
              <a:t>Combined </a:t>
            </a:r>
            <a:r>
              <a:rPr lang="en-US" dirty="0">
                <a:latin typeface="Calibri" pitchFamily="34" charset="0"/>
                <a:sym typeface="Wingdings" pitchFamily="2" charset="2"/>
              </a:rPr>
              <a:t>Ratio C:A:L = 15:10:12, and ratio A:L = 10:12 or </a:t>
            </a:r>
            <a:r>
              <a:rPr lang="en-US" dirty="0" smtClean="0">
                <a:latin typeface="Calibri" pitchFamily="34" charset="0"/>
                <a:sym typeface="Wingdings" pitchFamily="2" charset="2"/>
              </a:rPr>
              <a:t>5:6</a:t>
            </a:r>
          </a:p>
          <a:p>
            <a:pPr marL="169863" lvl="2" indent="-176213"/>
            <a:r>
              <a:rPr lang="en-US" dirty="0" smtClean="0">
                <a:latin typeface="Calibri" pitchFamily="34" charset="0"/>
                <a:sym typeface="Wingdings" pitchFamily="2" charset="2"/>
              </a:rPr>
              <a:t>If a/b = c/d, then: </a:t>
            </a:r>
          </a:p>
          <a:p>
            <a:pPr marL="627063" lvl="2" indent="-176213">
              <a:buFontTx/>
              <a:buChar char="-"/>
            </a:pPr>
            <a:r>
              <a:rPr lang="en-US" dirty="0" smtClean="0">
                <a:latin typeface="Calibri" pitchFamily="34" charset="0"/>
                <a:sym typeface="Wingdings" pitchFamily="2" charset="2"/>
              </a:rPr>
              <a:t>(</a:t>
            </a:r>
            <a:r>
              <a:rPr lang="en-US" dirty="0" err="1" smtClean="0">
                <a:latin typeface="Calibri" pitchFamily="34" charset="0"/>
                <a:sym typeface="Wingdings" pitchFamily="2" charset="2"/>
              </a:rPr>
              <a:t>a+b</a:t>
            </a:r>
            <a:r>
              <a:rPr lang="en-US" dirty="0" smtClean="0">
                <a:latin typeface="Calibri" pitchFamily="34" charset="0"/>
                <a:sym typeface="Wingdings" pitchFamily="2" charset="2"/>
              </a:rPr>
              <a:t>)/b = (</a:t>
            </a:r>
            <a:r>
              <a:rPr lang="en-US" dirty="0" err="1" smtClean="0">
                <a:latin typeface="Calibri" pitchFamily="34" charset="0"/>
                <a:sym typeface="Wingdings" pitchFamily="2" charset="2"/>
              </a:rPr>
              <a:t>c+d</a:t>
            </a:r>
            <a:r>
              <a:rPr lang="en-US" dirty="0" smtClean="0">
                <a:latin typeface="Calibri" pitchFamily="34" charset="0"/>
                <a:sym typeface="Wingdings" pitchFamily="2" charset="2"/>
              </a:rPr>
              <a:t>)/d</a:t>
            </a:r>
          </a:p>
          <a:p>
            <a:pPr marL="627063" lvl="2" indent="-176213">
              <a:buFontTx/>
              <a:buChar char="-"/>
            </a:pPr>
            <a:r>
              <a:rPr lang="en-US" dirty="0" smtClean="0"/>
              <a:t>(a – b)/b = (c – d)/d</a:t>
            </a:r>
          </a:p>
          <a:p>
            <a:pPr marL="627063" lvl="2" indent="-176213">
              <a:buFontTx/>
              <a:buChar char="-"/>
            </a:pPr>
            <a:r>
              <a:rPr lang="pt-BR" dirty="0" smtClean="0"/>
              <a:t>(a + b)/(a – b) = (c + d)/(c – d)</a:t>
            </a:r>
            <a:endParaRPr lang="en-US" dirty="0" smtClean="0">
              <a:latin typeface="Calibri" pitchFamily="34" charset="0"/>
              <a:sym typeface="Wingdings" pitchFamily="2" charset="2"/>
            </a:endParaRPr>
          </a:p>
          <a:p>
            <a:pPr marL="627063" indent="-176213"/>
            <a:endParaRPr lang="en-US" dirty="0"/>
          </a:p>
        </p:txBody>
      </p:sp>
    </p:spTree>
    <p:extLst>
      <p:ext uri="{BB962C8B-B14F-4D97-AF65-F5344CB8AC3E}">
        <p14:creationId xmlns:p14="http://schemas.microsoft.com/office/powerpoint/2010/main" val="26323977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800" dirty="0" smtClean="0">
                <a:solidFill>
                  <a:prstClr val="black"/>
                </a:solidFill>
              </a:rPr>
              <a:t>EXPONENTS &amp; ROOTS </a:t>
            </a:r>
            <a:endParaRPr lang="en-IN" sz="5800" dirty="0">
              <a:solidFill>
                <a:prstClr val="black"/>
              </a:solidFill>
            </a:endParaRPr>
          </a:p>
        </p:txBody>
      </p:sp>
    </p:spTree>
    <p:extLst>
      <p:ext uri="{BB962C8B-B14F-4D97-AF65-F5344CB8AC3E}">
        <p14:creationId xmlns:p14="http://schemas.microsoft.com/office/powerpoint/2010/main" val="6978801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EXPONENTS</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57969903"/>
              </p:ext>
            </p:extLst>
          </p:nvPr>
        </p:nvGraphicFramePr>
        <p:xfrm>
          <a:off x="0" y="568280"/>
          <a:ext cx="9144000" cy="6101080"/>
        </p:xfrm>
        <a:graphic>
          <a:graphicData uri="http://schemas.openxmlformats.org/drawingml/2006/table">
            <a:tbl>
              <a:tblPr firstRow="1" bandRow="1">
                <a:tableStyleId>{5C22544A-7EE6-4342-B048-85BDC9FD1C3A}</a:tableStyleId>
              </a:tblPr>
              <a:tblGrid>
                <a:gridCol w="2843808"/>
                <a:gridCol w="3312368"/>
                <a:gridCol w="2987824"/>
              </a:tblGrid>
              <a:tr h="370840">
                <a:tc>
                  <a:txBody>
                    <a:bodyPr/>
                    <a:lstStyle/>
                    <a:p>
                      <a:r>
                        <a:rPr lang="en-US" sz="1000" dirty="0" smtClean="0"/>
                        <a:t>CONCEPT</a:t>
                      </a:r>
                      <a:r>
                        <a:rPr lang="en-US" sz="1000" baseline="0" dirty="0" smtClean="0"/>
                        <a:t> </a:t>
                      </a:r>
                      <a:endParaRPr lang="en-IN" sz="1000" dirty="0"/>
                    </a:p>
                  </a:txBody>
                  <a:tcPr/>
                </a:tc>
                <a:tc>
                  <a:txBody>
                    <a:bodyPr/>
                    <a:lstStyle/>
                    <a:p>
                      <a:r>
                        <a:rPr lang="en-US" sz="1000" dirty="0" smtClean="0"/>
                        <a:t>DESCRIPTION OF CONCEP</a:t>
                      </a:r>
                      <a:r>
                        <a:rPr lang="en-US" sz="1000" baseline="0" dirty="0" smtClean="0"/>
                        <a:t>T</a:t>
                      </a:r>
                      <a:endParaRPr lang="en-IN" sz="1000" dirty="0"/>
                    </a:p>
                  </a:txBody>
                  <a:tcPr/>
                </a:tc>
                <a:tc>
                  <a:txBody>
                    <a:bodyPr/>
                    <a:lstStyle/>
                    <a:p>
                      <a:r>
                        <a:rPr lang="en-US" sz="1000" dirty="0" smtClean="0"/>
                        <a:t>EXAMPLE</a:t>
                      </a:r>
                      <a:endParaRPr lang="en-IN" sz="1000" dirty="0"/>
                    </a:p>
                  </a:txBody>
                  <a:tcPr/>
                </a:tc>
              </a:tr>
              <a:tr h="370840">
                <a:tc>
                  <a:txBody>
                    <a:bodyPr/>
                    <a:lstStyle/>
                    <a:p>
                      <a:r>
                        <a:rPr lang="en-US" sz="1000" b="1" dirty="0" smtClean="0"/>
                        <a:t>POSITIVE BASES GREATER THAN 1 </a:t>
                      </a:r>
                      <a:endParaRPr lang="en-IN" sz="1000" b="1" dirty="0"/>
                    </a:p>
                  </a:txBody>
                  <a:tcPr/>
                </a:tc>
                <a:tc>
                  <a:txBody>
                    <a:bodyPr/>
                    <a:lstStyle/>
                    <a:p>
                      <a:r>
                        <a:rPr lang="en-IN" sz="1000" b="0" i="0" u="none" strike="noStrike" kern="1200" baseline="0" dirty="0" smtClean="0">
                          <a:solidFill>
                            <a:schemeClr val="dk1"/>
                          </a:solidFill>
                          <a:latin typeface="+mn-lt"/>
                          <a:ea typeface="+mn-ea"/>
                          <a:cs typeface="+mn-cs"/>
                        </a:rPr>
                        <a:t>An important property of exponents is that for positive bases greater than 1, the greater the exponent, the greater the rate of increase</a:t>
                      </a:r>
                      <a:endParaRPr lang="en-IN" sz="1000" dirty="0" smtClean="0"/>
                    </a:p>
                    <a:p>
                      <a:endParaRPr lang="en-US" sz="1000" dirty="0" smtClean="0"/>
                    </a:p>
                  </a:txBody>
                  <a:tcPr/>
                </a:tc>
                <a:tc>
                  <a:txBody>
                    <a:bodyPr/>
                    <a:lstStyle/>
                    <a:p>
                      <a:r>
                        <a:rPr lang="en-US" sz="1000" dirty="0" smtClean="0"/>
                        <a:t>5</a:t>
                      </a:r>
                      <a:r>
                        <a:rPr lang="en-US" sz="1000" strike="noStrike" baseline="30000" dirty="0" smtClean="0"/>
                        <a:t>1</a:t>
                      </a:r>
                      <a:r>
                        <a:rPr lang="en-US" sz="1000" dirty="0" smtClean="0"/>
                        <a:t> = 5</a:t>
                      </a:r>
                    </a:p>
                    <a:p>
                      <a:r>
                        <a:rPr lang="en-US" sz="1000" dirty="0" smtClean="0"/>
                        <a:t>5</a:t>
                      </a:r>
                      <a:r>
                        <a:rPr lang="en-US" sz="1000" strike="noStrike" baseline="30000" dirty="0" smtClean="0"/>
                        <a:t>2</a:t>
                      </a:r>
                      <a:r>
                        <a:rPr lang="en-US" sz="1000" dirty="0" smtClean="0"/>
                        <a:t> = 25 (increased</a:t>
                      </a:r>
                      <a:r>
                        <a:rPr lang="en-US" sz="1000" baseline="0" dirty="0" smtClean="0"/>
                        <a:t> by 20)</a:t>
                      </a:r>
                      <a:endParaRPr lang="en-US" sz="1000" dirty="0" smtClean="0"/>
                    </a:p>
                    <a:p>
                      <a:r>
                        <a:rPr lang="en-US" sz="1000" dirty="0" smtClean="0"/>
                        <a:t>5</a:t>
                      </a:r>
                      <a:r>
                        <a:rPr lang="en-US" sz="1000" strike="noStrike" baseline="30000" dirty="0" smtClean="0"/>
                        <a:t>3</a:t>
                      </a:r>
                      <a:r>
                        <a:rPr lang="en-US" sz="1000" dirty="0" smtClean="0"/>
                        <a:t> = 125 (increased</a:t>
                      </a:r>
                      <a:r>
                        <a:rPr lang="en-US" sz="1000" baseline="0" dirty="0" smtClean="0"/>
                        <a:t> by 100)</a:t>
                      </a:r>
                      <a:endParaRPr lang="en-US" sz="10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5</a:t>
                      </a:r>
                      <a:r>
                        <a:rPr lang="en-US" sz="1000" strike="noStrike" baseline="30000" dirty="0" smtClean="0"/>
                        <a:t>4</a:t>
                      </a:r>
                      <a:r>
                        <a:rPr lang="en-US" sz="1000" dirty="0" smtClean="0"/>
                        <a:t>= 625</a:t>
                      </a:r>
                      <a:r>
                        <a:rPr lang="en-US" sz="1000" baseline="0" dirty="0" smtClean="0"/>
                        <a:t> </a:t>
                      </a:r>
                      <a:r>
                        <a:rPr lang="en-US" sz="1000" dirty="0" smtClean="0"/>
                        <a:t>(increased</a:t>
                      </a:r>
                      <a:r>
                        <a:rPr lang="en-US" sz="1000" baseline="0" dirty="0" smtClean="0"/>
                        <a:t> by 500)</a:t>
                      </a:r>
                      <a:endParaRPr lang="en-US" sz="1000" dirty="0" smtClean="0"/>
                    </a:p>
                    <a:p>
                      <a:endParaRPr lang="en-IN" sz="1000" dirty="0"/>
                    </a:p>
                  </a:txBody>
                  <a:tcPr/>
                </a:tc>
              </a:tr>
              <a:tr h="370840">
                <a:tc>
                  <a:txBody>
                    <a:bodyPr/>
                    <a:lstStyle/>
                    <a:p>
                      <a:r>
                        <a:rPr lang="en-US" sz="1000" b="1" dirty="0" smtClean="0"/>
                        <a:t>THE SIGN OF THE BASE</a:t>
                      </a:r>
                      <a:r>
                        <a:rPr lang="en-US" sz="1000" b="1" baseline="0" dirty="0" smtClean="0"/>
                        <a:t> - MAY BE EITHER POSITIVE OR NEGATIVE</a:t>
                      </a:r>
                    </a:p>
                  </a:txBody>
                  <a:tcPr/>
                </a:tc>
                <a:tc>
                  <a:txBody>
                    <a:bodyPr/>
                    <a:lstStyle/>
                    <a:p>
                      <a:r>
                        <a:rPr lang="en-IN" sz="1000" b="0" i="0" u="none" strike="noStrike" kern="1200" baseline="0" dirty="0" smtClean="0">
                          <a:solidFill>
                            <a:schemeClr val="dk1"/>
                          </a:solidFill>
                          <a:latin typeface="+mn-lt"/>
                          <a:ea typeface="+mn-ea"/>
                          <a:cs typeface="+mn-cs"/>
                        </a:rPr>
                        <a:t>With a negative base, simply multiply the negative number as many times as the exponent requires. If there are an even number of negative numbers (i.e., the exponent is even), the product will be positive. Similarly, if there are an odd number of negative numbers (i.e., the exponent is odd), the product will be negative</a:t>
                      </a:r>
                      <a:endParaRPr lang="en-IN" sz="1000" dirty="0"/>
                    </a:p>
                  </a:txBody>
                  <a:tcPr/>
                </a:tc>
                <a:tc>
                  <a:txBody>
                    <a:bodyPr/>
                    <a:lstStyle/>
                    <a:p>
                      <a:r>
                        <a:rPr lang="en-US" sz="1000" dirty="0" smtClean="0"/>
                        <a:t>3</a:t>
                      </a:r>
                      <a:r>
                        <a:rPr lang="en-US" sz="1000" baseline="30000" dirty="0" smtClean="0"/>
                        <a:t>2</a:t>
                      </a:r>
                      <a:r>
                        <a:rPr lang="en-US" sz="1000" dirty="0" smtClean="0"/>
                        <a:t> = 9</a:t>
                      </a:r>
                    </a:p>
                    <a:p>
                      <a:r>
                        <a:rPr lang="en-US" sz="1000" dirty="0" smtClean="0"/>
                        <a:t>(-3)</a:t>
                      </a:r>
                      <a:r>
                        <a:rPr lang="en-US" sz="1000" baseline="30000" dirty="0" smtClean="0"/>
                        <a:t>2</a:t>
                      </a:r>
                      <a:r>
                        <a:rPr lang="en-US" sz="1000" dirty="0" smtClean="0"/>
                        <a:t> = 9 </a:t>
                      </a:r>
                    </a:p>
                    <a:p>
                      <a:r>
                        <a:rPr lang="en-US" sz="1000" dirty="0" smtClean="0"/>
                        <a:t>(-3)</a:t>
                      </a:r>
                      <a:r>
                        <a:rPr lang="en-US" sz="1000" baseline="30000" dirty="0" smtClean="0"/>
                        <a:t>3</a:t>
                      </a:r>
                      <a:r>
                        <a:rPr lang="en-US" sz="1000" baseline="0" dirty="0" smtClean="0"/>
                        <a:t> = - 27 </a:t>
                      </a:r>
                    </a:p>
                    <a:p>
                      <a:r>
                        <a:rPr lang="en-US" sz="1000" baseline="0" dirty="0" smtClean="0"/>
                        <a:t>3</a:t>
                      </a:r>
                      <a:r>
                        <a:rPr lang="en-US" sz="1000" baseline="30000" dirty="0" smtClean="0"/>
                        <a:t>3</a:t>
                      </a:r>
                      <a:r>
                        <a:rPr lang="en-US" sz="1000" baseline="0" dirty="0" smtClean="0"/>
                        <a:t> = 27</a:t>
                      </a:r>
                    </a:p>
                    <a:p>
                      <a:endParaRPr lang="en-IN" sz="1000" dirty="0"/>
                    </a:p>
                  </a:txBody>
                  <a:tcPr/>
                </a:tc>
              </a:tr>
              <a:tr h="370840">
                <a:tc>
                  <a:txBody>
                    <a:bodyPr/>
                    <a:lstStyle/>
                    <a:p>
                      <a:r>
                        <a:rPr lang="en-IN" sz="1000" b="1" i="0" u="none" strike="noStrike" kern="1200" baseline="0" dirty="0" smtClean="0">
                          <a:solidFill>
                            <a:schemeClr val="dk1"/>
                          </a:solidFill>
                          <a:latin typeface="+mn-lt"/>
                          <a:ea typeface="+mn-ea"/>
                          <a:cs typeface="+mn-cs"/>
                        </a:rPr>
                        <a:t>THE EVEN EXPONENT IS DANGEROUS: IT HIDES THE SIGN OF THE BASE</a:t>
                      </a:r>
                      <a:endParaRPr lang="en-IN" sz="1000" b="1" dirty="0"/>
                    </a:p>
                  </a:txBody>
                  <a:tcPr/>
                </a:tc>
                <a:tc>
                  <a:txBody>
                    <a:bodyPr/>
                    <a:lstStyle/>
                    <a:p>
                      <a:r>
                        <a:rPr lang="en-IN" sz="1000" b="0" i="0" u="none" strike="noStrike" kern="1200" baseline="0" dirty="0" smtClean="0">
                          <a:solidFill>
                            <a:schemeClr val="tx1"/>
                          </a:solidFill>
                          <a:latin typeface="+mn-lt"/>
                          <a:ea typeface="+mn-ea"/>
                          <a:cs typeface="+mn-cs"/>
                        </a:rPr>
                        <a:t>When a base is raised to an even exponent, the resulting answer may either keep or change the original sign of the base. For example, (-3)</a:t>
                      </a:r>
                      <a:r>
                        <a:rPr lang="en-IN" sz="1000" b="0" i="0" u="none" strike="noStrike" kern="1200" baseline="30000" dirty="0" smtClean="0">
                          <a:solidFill>
                            <a:schemeClr val="tx1"/>
                          </a:solidFill>
                          <a:latin typeface="+mn-lt"/>
                          <a:ea typeface="+mn-ea"/>
                          <a:cs typeface="+mn-cs"/>
                        </a:rPr>
                        <a:t>4</a:t>
                      </a:r>
                      <a:r>
                        <a:rPr lang="en-IN" sz="1000" b="0" i="0" u="none" strike="noStrike" kern="1200" baseline="0" dirty="0" smtClean="0">
                          <a:solidFill>
                            <a:schemeClr val="tx1"/>
                          </a:solidFill>
                          <a:latin typeface="+mn-lt"/>
                          <a:ea typeface="+mn-ea"/>
                          <a:cs typeface="+mn-cs"/>
                        </a:rPr>
                        <a:t> = 81; 2</a:t>
                      </a:r>
                      <a:r>
                        <a:rPr lang="en-IN" sz="1000" b="0" i="0" u="none" strike="noStrike" kern="1200" baseline="30000" dirty="0" smtClean="0">
                          <a:solidFill>
                            <a:schemeClr val="tx1"/>
                          </a:solidFill>
                          <a:latin typeface="+mn-lt"/>
                          <a:ea typeface="+mn-ea"/>
                          <a:cs typeface="+mn-cs"/>
                        </a:rPr>
                        <a:t>2</a:t>
                      </a:r>
                      <a:r>
                        <a:rPr lang="en-IN" sz="1000" b="0" i="0" u="none" strike="noStrike" kern="1200" baseline="0" dirty="0" smtClean="0">
                          <a:solidFill>
                            <a:schemeClr val="tx1"/>
                          </a:solidFill>
                          <a:latin typeface="+mn-lt"/>
                          <a:ea typeface="+mn-ea"/>
                          <a:cs typeface="+mn-cs"/>
                        </a:rPr>
                        <a:t> = 4 </a:t>
                      </a:r>
                      <a:endParaRPr lang="en-US" sz="1000" dirty="0" smtClean="0">
                        <a:solidFill>
                          <a:schemeClr val="tx1"/>
                        </a:solidFill>
                      </a:endParaRPr>
                    </a:p>
                    <a:p>
                      <a:endParaRPr lang="en-US" sz="1000" dirty="0" smtClean="0">
                        <a:solidFill>
                          <a:schemeClr val="tx1"/>
                        </a:solidFill>
                      </a:endParaRPr>
                    </a:p>
                    <a:p>
                      <a:r>
                        <a:rPr lang="en-US" sz="1000" dirty="0" smtClean="0">
                          <a:solidFill>
                            <a:schemeClr val="tx1"/>
                          </a:solidFill>
                        </a:rPr>
                        <a:t>Odd exponents are harmless and always keep the sign of the base</a:t>
                      </a:r>
                      <a:r>
                        <a:rPr lang="en-US" sz="1000" baseline="0" dirty="0" smtClean="0">
                          <a:solidFill>
                            <a:schemeClr val="tx1"/>
                          </a:solidFill>
                        </a:rPr>
                        <a:t>. Therefore, if x</a:t>
                      </a:r>
                      <a:r>
                        <a:rPr lang="en-US" sz="1000" baseline="30000" dirty="0" smtClean="0">
                          <a:solidFill>
                            <a:schemeClr val="tx1"/>
                          </a:solidFill>
                        </a:rPr>
                        <a:t>3</a:t>
                      </a:r>
                      <a:r>
                        <a:rPr lang="en-US" sz="1000" baseline="0" dirty="0" smtClean="0">
                          <a:solidFill>
                            <a:schemeClr val="tx1"/>
                          </a:solidFill>
                        </a:rPr>
                        <a:t> = 64, x can only be equal to 4 (and not -4)</a:t>
                      </a:r>
                    </a:p>
                    <a:p>
                      <a:endParaRPr lang="en-US" sz="1000" baseline="0" dirty="0" smtClean="0">
                        <a:solidFill>
                          <a:schemeClr val="tx1"/>
                        </a:solidFill>
                      </a:endParaRPr>
                    </a:p>
                    <a:p>
                      <a:r>
                        <a:rPr lang="en-US" sz="1000" baseline="0" dirty="0" smtClean="0">
                          <a:solidFill>
                            <a:schemeClr val="tx1"/>
                          </a:solidFill>
                        </a:rPr>
                        <a:t>** </a:t>
                      </a:r>
                      <a:r>
                        <a:rPr lang="en-US" sz="1000" dirty="0" smtClean="0">
                          <a:solidFill>
                            <a:schemeClr val="tx1"/>
                          </a:solidFill>
                          <a:latin typeface="Calibri" pitchFamily="34" charset="0"/>
                        </a:rPr>
                        <a:t>X² = -9 has no solutions, as squaring cannot produce a negative number</a:t>
                      </a:r>
                      <a:endParaRPr lang="en-IN" sz="1000" dirty="0">
                        <a:solidFill>
                          <a:schemeClr val="tx1"/>
                        </a:solidFill>
                      </a:endParaRPr>
                    </a:p>
                  </a:txBody>
                  <a:tcPr/>
                </a:tc>
                <a:tc>
                  <a:txBody>
                    <a:bodyPr/>
                    <a:lstStyle/>
                    <a:p>
                      <a:r>
                        <a:rPr lang="en-IN" sz="1000" b="0" i="0" u="none" strike="noStrike" kern="1200" baseline="0" dirty="0" smtClean="0">
                          <a:solidFill>
                            <a:schemeClr val="dk1"/>
                          </a:solidFill>
                          <a:latin typeface="+mn-lt"/>
                          <a:ea typeface="+mn-ea"/>
                          <a:cs typeface="+mn-cs"/>
                        </a:rPr>
                        <a:t>If X</a:t>
                      </a:r>
                      <a:r>
                        <a:rPr lang="en-IN" sz="1000" b="0" i="0" u="none" strike="noStrike" kern="1200" baseline="30000" dirty="0" smtClean="0">
                          <a:solidFill>
                            <a:schemeClr val="dk1"/>
                          </a:solidFill>
                          <a:latin typeface="+mn-lt"/>
                          <a:ea typeface="+mn-ea"/>
                          <a:cs typeface="+mn-cs"/>
                        </a:rPr>
                        <a:t>2</a:t>
                      </a:r>
                      <a:r>
                        <a:rPr lang="en-IN" sz="1000" b="0" i="0" u="none" strike="noStrike" kern="1200" baseline="0" dirty="0" smtClean="0">
                          <a:solidFill>
                            <a:schemeClr val="dk1"/>
                          </a:solidFill>
                          <a:latin typeface="+mn-lt"/>
                          <a:ea typeface="+mn-ea"/>
                          <a:cs typeface="+mn-cs"/>
                        </a:rPr>
                        <a:t> = 16, is X equal to 4?</a:t>
                      </a:r>
                    </a:p>
                    <a:p>
                      <a:r>
                        <a:rPr lang="en-US" sz="1000" b="0" i="0" u="none" strike="noStrike" kern="1200" baseline="0" dirty="0" smtClean="0">
                          <a:solidFill>
                            <a:schemeClr val="dk1"/>
                          </a:solidFill>
                          <a:latin typeface="+mn-lt"/>
                          <a:ea typeface="+mn-ea"/>
                          <a:cs typeface="+mn-cs"/>
                        </a:rPr>
                        <a:t>We cannot answer the question without additional information because x may either be -4 or 4 </a:t>
                      </a:r>
                      <a:endParaRPr lang="en-IN" sz="1000" dirty="0" smtClean="0"/>
                    </a:p>
                    <a:p>
                      <a:endParaRPr lang="en-IN" sz="1000" dirty="0"/>
                    </a:p>
                  </a:txBody>
                  <a:tcPr/>
                </a:tc>
              </a:tr>
              <a:tr h="370840">
                <a:tc>
                  <a:txBody>
                    <a:bodyPr/>
                    <a:lstStyle/>
                    <a:p>
                      <a:pPr marL="0" algn="l" defTabSz="914400" rtl="0" eaLnBrk="1" latinLnBrk="0" hangingPunct="1"/>
                      <a:r>
                        <a:rPr lang="en-US" sz="1000" b="1" kern="1200" dirty="0" smtClean="0">
                          <a:solidFill>
                            <a:schemeClr val="dk1"/>
                          </a:solidFill>
                          <a:latin typeface="+mn-lt"/>
                          <a:ea typeface="+mn-ea"/>
                          <a:cs typeface="+mn-cs"/>
                        </a:rPr>
                        <a:t>AN EXPONENTIAL EXPRESSION  BASE OF ZERO, 1 OR -1 </a:t>
                      </a:r>
                      <a:endParaRPr lang="en-IN" sz="1000" b="1" kern="1200" dirty="0">
                        <a:solidFill>
                          <a:schemeClr val="dk1"/>
                        </a:solidFill>
                        <a:latin typeface="+mn-lt"/>
                        <a:ea typeface="+mn-ea"/>
                        <a:cs typeface="+mn-cs"/>
                      </a:endParaRPr>
                    </a:p>
                  </a:txBody>
                  <a:tcPr/>
                </a:tc>
                <a:tc>
                  <a:txBody>
                    <a:bodyPr/>
                    <a:lstStyle/>
                    <a:p>
                      <a:pPr marL="171450" indent="-171450">
                        <a:buFont typeface="Arial" pitchFamily="34" charset="0"/>
                        <a:buChar char="•"/>
                      </a:pPr>
                      <a:r>
                        <a:rPr lang="en-US" sz="1000" dirty="0" smtClean="0">
                          <a:solidFill>
                            <a:schemeClr val="tx1"/>
                          </a:solidFill>
                        </a:rPr>
                        <a:t>ZERO: </a:t>
                      </a:r>
                      <a:r>
                        <a:rPr lang="en-US" sz="1000" baseline="0" dirty="0" smtClean="0">
                          <a:solidFill>
                            <a:schemeClr val="tx1"/>
                          </a:solidFill>
                        </a:rPr>
                        <a:t> always yields 0, regardless of the exponent </a:t>
                      </a:r>
                    </a:p>
                    <a:p>
                      <a:pPr marL="171450" indent="-171450">
                        <a:buFont typeface="Arial" pitchFamily="34" charset="0"/>
                        <a:buChar char="•"/>
                      </a:pPr>
                      <a:r>
                        <a:rPr lang="en-US" sz="1000" baseline="0" dirty="0" smtClean="0">
                          <a:solidFill>
                            <a:schemeClr val="tx1"/>
                          </a:solidFill>
                        </a:rPr>
                        <a:t>1: </a:t>
                      </a:r>
                      <a:r>
                        <a:rPr lang="en-IN" sz="1000" b="0" i="0" u="none" strike="noStrike" kern="1200" baseline="0" dirty="0" smtClean="0">
                          <a:solidFill>
                            <a:schemeClr val="tx1"/>
                          </a:solidFill>
                          <a:latin typeface="+mn-lt"/>
                          <a:ea typeface="+mn-ea"/>
                          <a:cs typeface="+mn-cs"/>
                        </a:rPr>
                        <a:t> always yields 1, regardless of the exponent </a:t>
                      </a:r>
                    </a:p>
                    <a:p>
                      <a:pPr marL="171450" indent="-171450">
                        <a:buFont typeface="Arial" pitchFamily="34" charset="0"/>
                        <a:buChar char="•"/>
                      </a:pPr>
                      <a:r>
                        <a:rPr lang="en-US" sz="1000" b="0" i="0" u="none" strike="noStrike" kern="1200" baseline="0" dirty="0" smtClean="0">
                          <a:solidFill>
                            <a:schemeClr val="tx1"/>
                          </a:solidFill>
                          <a:latin typeface="+mn-lt"/>
                          <a:ea typeface="+mn-ea"/>
                          <a:cs typeface="+mn-cs"/>
                        </a:rPr>
                        <a:t>-1:  </a:t>
                      </a:r>
                      <a:r>
                        <a:rPr lang="en-IN" sz="1000" b="0" i="0" u="none" strike="noStrike" kern="1200" baseline="0" dirty="0" smtClean="0">
                          <a:solidFill>
                            <a:schemeClr val="tx1"/>
                          </a:solidFill>
                          <a:latin typeface="+mn-lt"/>
                          <a:ea typeface="+mn-ea"/>
                          <a:cs typeface="+mn-cs"/>
                        </a:rPr>
                        <a:t>yields 1 when the exponent is even, and yields  -1 when the exponent is odd</a:t>
                      </a:r>
                      <a:endParaRPr lang="en-IN" sz="1000" dirty="0">
                        <a:solidFill>
                          <a:schemeClr val="tx1"/>
                        </a:solidFill>
                      </a:endParaRPr>
                    </a:p>
                  </a:txBody>
                  <a:tcPr/>
                </a:tc>
                <a:tc>
                  <a:txBody>
                    <a:bodyPr/>
                    <a:lstStyle/>
                    <a:p>
                      <a:r>
                        <a:rPr lang="en-IN" sz="1000" b="0" i="0" u="none" strike="noStrike" kern="1200" baseline="0" dirty="0" smtClean="0">
                          <a:solidFill>
                            <a:schemeClr val="dk1"/>
                          </a:solidFill>
                          <a:latin typeface="+mn-lt"/>
                          <a:ea typeface="+mn-ea"/>
                          <a:cs typeface="+mn-cs"/>
                        </a:rPr>
                        <a:t>If you are told that </a:t>
                      </a:r>
                      <a:r>
                        <a:rPr lang="en-IN" sz="1000" b="0" i="1" u="none" strike="noStrike" kern="1200" baseline="0" dirty="0" smtClean="0">
                          <a:solidFill>
                            <a:schemeClr val="dk1"/>
                          </a:solidFill>
                          <a:latin typeface="+mn-lt"/>
                          <a:ea typeface="+mn-ea"/>
                          <a:cs typeface="+mn-cs"/>
                        </a:rPr>
                        <a:t>x</a:t>
                      </a:r>
                      <a:r>
                        <a:rPr lang="en-IN" sz="1000" b="0" i="1" u="none" strike="noStrike" kern="1200" baseline="30000" dirty="0" smtClean="0">
                          <a:solidFill>
                            <a:schemeClr val="dk1"/>
                          </a:solidFill>
                          <a:latin typeface="+mn-lt"/>
                          <a:ea typeface="+mn-ea"/>
                          <a:cs typeface="+mn-cs"/>
                        </a:rPr>
                        <a:t>6</a:t>
                      </a:r>
                      <a:r>
                        <a:rPr lang="en-IN" sz="1000" b="0" i="1" u="none" strike="noStrike" kern="1200" baseline="0" dirty="0" smtClean="0">
                          <a:solidFill>
                            <a:schemeClr val="dk1"/>
                          </a:solidFill>
                          <a:latin typeface="+mn-lt"/>
                          <a:ea typeface="+mn-ea"/>
                          <a:cs typeface="+mn-cs"/>
                        </a:rPr>
                        <a:t> </a:t>
                      </a:r>
                      <a:r>
                        <a:rPr lang="en-IN" sz="1000" b="0" i="0" u="none" strike="noStrike" kern="1200" baseline="0" dirty="0" smtClean="0">
                          <a:solidFill>
                            <a:schemeClr val="dk1"/>
                          </a:solidFill>
                          <a:latin typeface="+mn-lt"/>
                          <a:ea typeface="+mn-ea"/>
                          <a:cs typeface="+mn-cs"/>
                        </a:rPr>
                        <a:t>= </a:t>
                      </a:r>
                      <a:r>
                        <a:rPr lang="en-IN" sz="1000" b="0" i="1" u="none" strike="noStrike" kern="1200" baseline="0" dirty="0" smtClean="0">
                          <a:solidFill>
                            <a:schemeClr val="dk1"/>
                          </a:solidFill>
                          <a:latin typeface="+mn-lt"/>
                          <a:ea typeface="+mn-ea"/>
                          <a:cs typeface="+mn-cs"/>
                        </a:rPr>
                        <a:t>x</a:t>
                      </a:r>
                      <a:r>
                        <a:rPr lang="en-IN" sz="1000" b="0" i="1" u="none" strike="noStrike" kern="1200" baseline="30000" dirty="0" smtClean="0">
                          <a:solidFill>
                            <a:schemeClr val="dk1"/>
                          </a:solidFill>
                          <a:latin typeface="+mn-lt"/>
                          <a:ea typeface="+mn-ea"/>
                          <a:cs typeface="+mn-cs"/>
                        </a:rPr>
                        <a:t>7</a:t>
                      </a:r>
                      <a:r>
                        <a:rPr lang="en-IN" sz="1000" b="0" i="1" u="none" strike="noStrike" kern="1200" baseline="0" dirty="0" smtClean="0">
                          <a:solidFill>
                            <a:schemeClr val="dk1"/>
                          </a:solidFill>
                          <a:latin typeface="+mn-lt"/>
                          <a:ea typeface="+mn-ea"/>
                          <a:cs typeface="+mn-cs"/>
                        </a:rPr>
                        <a:t> </a:t>
                      </a:r>
                      <a:r>
                        <a:rPr lang="en-IN" sz="1000" b="0" i="0" u="none" strike="noStrike" kern="1200" baseline="0" dirty="0" smtClean="0">
                          <a:solidFill>
                            <a:schemeClr val="dk1"/>
                          </a:solidFill>
                          <a:latin typeface="+mn-lt"/>
                          <a:ea typeface="+mn-ea"/>
                          <a:cs typeface="+mn-cs"/>
                        </a:rPr>
                        <a:t>= </a:t>
                      </a:r>
                      <a:r>
                        <a:rPr lang="en-IN" sz="1000" b="0" i="1" u="none" strike="noStrike" kern="1200" baseline="0" dirty="0" smtClean="0">
                          <a:solidFill>
                            <a:schemeClr val="dk1"/>
                          </a:solidFill>
                          <a:latin typeface="+mn-lt"/>
                          <a:ea typeface="+mn-ea"/>
                          <a:cs typeface="+mn-cs"/>
                        </a:rPr>
                        <a:t>x</a:t>
                      </a:r>
                      <a:r>
                        <a:rPr lang="en-IN" sz="1000" b="0" i="1" u="none" strike="noStrike" kern="1200" baseline="30000" dirty="0" smtClean="0">
                          <a:solidFill>
                            <a:schemeClr val="dk1"/>
                          </a:solidFill>
                          <a:latin typeface="+mn-lt"/>
                          <a:ea typeface="+mn-ea"/>
                          <a:cs typeface="+mn-cs"/>
                        </a:rPr>
                        <a:t>8</a:t>
                      </a:r>
                      <a:r>
                        <a:rPr lang="en-IN" sz="1000" b="0" i="1" u="none" strike="noStrike" kern="1200" baseline="0" dirty="0" smtClean="0">
                          <a:solidFill>
                            <a:schemeClr val="dk1"/>
                          </a:solidFill>
                          <a:latin typeface="+mn-lt"/>
                          <a:ea typeface="+mn-ea"/>
                          <a:cs typeface="+mn-cs"/>
                        </a:rPr>
                        <a:t> </a:t>
                      </a:r>
                      <a:r>
                        <a:rPr lang="en-IN" sz="1000" b="0" i="0" u="none" strike="noStrike" kern="1200" baseline="0" dirty="0" smtClean="0">
                          <a:solidFill>
                            <a:schemeClr val="dk1"/>
                          </a:solidFill>
                          <a:latin typeface="+mn-lt"/>
                          <a:ea typeface="+mn-ea"/>
                          <a:cs typeface="+mn-cs"/>
                        </a:rPr>
                        <a:t>you know that </a:t>
                      </a:r>
                      <a:r>
                        <a:rPr lang="en-IN" sz="1000" b="0" i="1" u="none" strike="noStrike" kern="1200" baseline="0" dirty="0" smtClean="0">
                          <a:solidFill>
                            <a:schemeClr val="dk1"/>
                          </a:solidFill>
                          <a:latin typeface="+mn-lt"/>
                          <a:ea typeface="+mn-ea"/>
                          <a:cs typeface="+mn-cs"/>
                        </a:rPr>
                        <a:t>x </a:t>
                      </a:r>
                      <a:r>
                        <a:rPr lang="en-IN" sz="1000" b="0" i="0" u="none" strike="noStrike" kern="1200" baseline="0" dirty="0" smtClean="0">
                          <a:solidFill>
                            <a:schemeClr val="dk1"/>
                          </a:solidFill>
                          <a:latin typeface="+mn-lt"/>
                          <a:ea typeface="+mn-ea"/>
                          <a:cs typeface="+mn-cs"/>
                        </a:rPr>
                        <a:t>must be either 0 or 1 (Note: -1 does not fit the equation)</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If you are told that </a:t>
                      </a:r>
                      <a:r>
                        <a:rPr lang="en-IN" sz="1000" b="0" i="1" u="none" strike="noStrike" kern="1200" baseline="0" dirty="0" smtClean="0">
                          <a:solidFill>
                            <a:schemeClr val="dk1"/>
                          </a:solidFill>
                          <a:latin typeface="+mn-lt"/>
                          <a:ea typeface="+mn-ea"/>
                          <a:cs typeface="+mn-cs"/>
                        </a:rPr>
                        <a:t>x</a:t>
                      </a:r>
                      <a:r>
                        <a:rPr lang="en-IN" sz="1000" b="0" i="1" u="none" strike="noStrike" kern="1200" baseline="30000" dirty="0" smtClean="0">
                          <a:solidFill>
                            <a:schemeClr val="dk1"/>
                          </a:solidFill>
                          <a:latin typeface="+mn-lt"/>
                          <a:ea typeface="+mn-ea"/>
                          <a:cs typeface="+mn-cs"/>
                        </a:rPr>
                        <a:t>6</a:t>
                      </a:r>
                      <a:r>
                        <a:rPr lang="en-IN" sz="1000" b="0" i="1" u="none" strike="noStrike" kern="1200" baseline="0" dirty="0" smtClean="0">
                          <a:solidFill>
                            <a:schemeClr val="dk1"/>
                          </a:solidFill>
                          <a:latin typeface="+mn-lt"/>
                          <a:ea typeface="+mn-ea"/>
                          <a:cs typeface="+mn-cs"/>
                        </a:rPr>
                        <a:t> </a:t>
                      </a:r>
                      <a:r>
                        <a:rPr lang="en-IN" sz="1000" b="0" i="0" u="none" strike="noStrike" kern="1200" baseline="0" dirty="0" smtClean="0">
                          <a:solidFill>
                            <a:schemeClr val="dk1"/>
                          </a:solidFill>
                          <a:latin typeface="+mn-lt"/>
                          <a:ea typeface="+mn-ea"/>
                          <a:cs typeface="+mn-cs"/>
                        </a:rPr>
                        <a:t>= </a:t>
                      </a:r>
                      <a:r>
                        <a:rPr lang="en-IN" sz="1000" b="0" i="1" u="none" strike="noStrike" kern="1200" baseline="0" dirty="0" smtClean="0">
                          <a:solidFill>
                            <a:schemeClr val="dk1"/>
                          </a:solidFill>
                          <a:latin typeface="+mn-lt"/>
                          <a:ea typeface="+mn-ea"/>
                          <a:cs typeface="+mn-cs"/>
                        </a:rPr>
                        <a:t>x</a:t>
                      </a:r>
                      <a:r>
                        <a:rPr lang="en-IN" sz="1000" b="0" i="1" u="none" strike="noStrike" kern="1200" baseline="30000" dirty="0" smtClean="0">
                          <a:solidFill>
                            <a:schemeClr val="dk1"/>
                          </a:solidFill>
                          <a:latin typeface="+mn-lt"/>
                          <a:ea typeface="+mn-ea"/>
                          <a:cs typeface="+mn-cs"/>
                        </a:rPr>
                        <a:t>8</a:t>
                      </a:r>
                      <a:r>
                        <a:rPr lang="en-IN" sz="1000" b="0" i="1" u="none" strike="noStrike" kern="1200" baseline="0" dirty="0" smtClean="0">
                          <a:solidFill>
                            <a:schemeClr val="dk1"/>
                          </a:solidFill>
                          <a:latin typeface="+mn-lt"/>
                          <a:ea typeface="+mn-ea"/>
                          <a:cs typeface="+mn-cs"/>
                        </a:rPr>
                        <a:t> </a:t>
                      </a:r>
                      <a:r>
                        <a:rPr lang="en-IN" sz="1000" b="0" i="0" u="none" strike="noStrike" kern="1200" baseline="0" dirty="0" smtClean="0">
                          <a:solidFill>
                            <a:schemeClr val="dk1"/>
                          </a:solidFill>
                          <a:latin typeface="+mn-lt"/>
                          <a:ea typeface="+mn-ea"/>
                          <a:cs typeface="+mn-cs"/>
                        </a:rPr>
                        <a:t>= </a:t>
                      </a:r>
                      <a:r>
                        <a:rPr lang="en-IN" sz="1000" b="0" i="1" u="none" strike="noStrike" kern="1200" baseline="0" dirty="0" smtClean="0">
                          <a:solidFill>
                            <a:schemeClr val="dk1"/>
                          </a:solidFill>
                          <a:latin typeface="+mn-lt"/>
                          <a:ea typeface="+mn-ea"/>
                          <a:cs typeface="+mn-cs"/>
                        </a:rPr>
                        <a:t>x</a:t>
                      </a:r>
                      <a:r>
                        <a:rPr lang="en-IN" sz="1000" b="0" i="1" u="none" strike="noStrike" kern="1200" baseline="30000" dirty="0" smtClean="0">
                          <a:solidFill>
                            <a:schemeClr val="dk1"/>
                          </a:solidFill>
                          <a:latin typeface="+mn-lt"/>
                          <a:ea typeface="+mn-ea"/>
                          <a:cs typeface="+mn-cs"/>
                        </a:rPr>
                        <a:t>10</a:t>
                      </a:r>
                      <a:r>
                        <a:rPr lang="en-IN" sz="1000" b="0" i="1" u="none" strike="noStrike" kern="1200" baseline="0" dirty="0" smtClean="0">
                          <a:solidFill>
                            <a:schemeClr val="dk1"/>
                          </a:solidFill>
                          <a:latin typeface="+mn-lt"/>
                          <a:ea typeface="+mn-ea"/>
                          <a:cs typeface="+mn-cs"/>
                        </a:rPr>
                        <a:t>, x </a:t>
                      </a:r>
                      <a:r>
                        <a:rPr lang="en-IN" sz="1000" b="0" i="0" u="none" strike="noStrike" kern="1200" baseline="0" dirty="0" smtClean="0">
                          <a:solidFill>
                            <a:schemeClr val="dk1"/>
                          </a:solidFill>
                          <a:latin typeface="+mn-lt"/>
                          <a:ea typeface="+mn-ea"/>
                          <a:cs typeface="+mn-cs"/>
                        </a:rPr>
                        <a:t>could be 0, 1 </a:t>
                      </a:r>
                      <a:r>
                        <a:rPr lang="en-IN" sz="1000" b="0" i="1" u="none" strike="noStrike" kern="1200" baseline="0" dirty="0" smtClean="0">
                          <a:solidFill>
                            <a:schemeClr val="dk1"/>
                          </a:solidFill>
                          <a:latin typeface="+mn-lt"/>
                          <a:ea typeface="+mn-ea"/>
                          <a:cs typeface="+mn-cs"/>
                        </a:rPr>
                        <a:t>or </a:t>
                      </a:r>
                      <a:r>
                        <a:rPr lang="en-IN" sz="1000" b="0" i="0" u="none" strike="noStrike" kern="1200" baseline="0" dirty="0" smtClean="0">
                          <a:solidFill>
                            <a:schemeClr val="dk1"/>
                          </a:solidFill>
                          <a:latin typeface="+mn-lt"/>
                          <a:ea typeface="+mn-ea"/>
                          <a:cs typeface="+mn-cs"/>
                        </a:rPr>
                        <a:t>-1</a:t>
                      </a:r>
                      <a:endParaRPr lang="en-US" sz="1000" b="0" i="0" u="none" strike="noStrike" kern="1200" baseline="0" dirty="0" smtClean="0">
                        <a:solidFill>
                          <a:schemeClr val="dk1"/>
                        </a:solidFill>
                        <a:latin typeface="+mn-lt"/>
                        <a:ea typeface="+mn-ea"/>
                        <a:cs typeface="+mn-cs"/>
                      </a:endParaRPr>
                    </a:p>
                  </a:txBody>
                  <a:tcPr/>
                </a:tc>
              </a:tr>
              <a:tr h="370840">
                <a:tc>
                  <a:txBody>
                    <a:bodyPr/>
                    <a:lstStyle/>
                    <a:p>
                      <a:pPr marL="0" algn="l" defTabSz="914400" rtl="0" eaLnBrk="1" latinLnBrk="0" hangingPunct="1"/>
                      <a:r>
                        <a:rPr lang="en-US" sz="1000" b="1" kern="1200" dirty="0" smtClean="0">
                          <a:solidFill>
                            <a:schemeClr val="dk1"/>
                          </a:solidFill>
                          <a:latin typeface="+mn-lt"/>
                          <a:ea typeface="+mn-ea"/>
                          <a:cs typeface="+mn-cs"/>
                        </a:rPr>
                        <a:t>FRACTIONAL BASE </a:t>
                      </a:r>
                      <a:endParaRPr lang="en-IN" sz="1000" b="1" kern="1200" dirty="0">
                        <a:solidFill>
                          <a:schemeClr val="dk1"/>
                        </a:solidFill>
                        <a:latin typeface="+mn-lt"/>
                        <a:ea typeface="+mn-ea"/>
                        <a:cs typeface="+mn-cs"/>
                      </a:endParaRPr>
                    </a:p>
                  </a:txBody>
                  <a:tcPr/>
                </a:tc>
                <a:tc>
                  <a:txBody>
                    <a:bodyPr/>
                    <a:lstStyle/>
                    <a:p>
                      <a:pPr marL="0" indent="0">
                        <a:buFont typeface="Arial" pitchFamily="34" charset="0"/>
                        <a:buNone/>
                      </a:pPr>
                      <a:r>
                        <a:rPr lang="en-US" sz="1000" b="0" dirty="0" smtClean="0">
                          <a:solidFill>
                            <a:schemeClr val="tx1"/>
                          </a:solidFill>
                          <a:latin typeface="Calibri" pitchFamily="34" charset="0"/>
                        </a:rPr>
                        <a:t>The value</a:t>
                      </a:r>
                      <a:r>
                        <a:rPr lang="en-US" sz="1000" b="0" baseline="0" dirty="0" smtClean="0">
                          <a:solidFill>
                            <a:schemeClr val="tx1"/>
                          </a:solidFill>
                          <a:latin typeface="Calibri" pitchFamily="34" charset="0"/>
                        </a:rPr>
                        <a:t> of a positive fraction decreases as the exponent increases</a:t>
                      </a:r>
                      <a:endParaRPr lang="en-IN" sz="1000" b="0" dirty="0">
                        <a:solidFill>
                          <a:schemeClr val="tx1"/>
                        </a:solidFill>
                      </a:endParaRPr>
                    </a:p>
                  </a:txBody>
                  <a:tcPr/>
                </a:tc>
                <a:tc>
                  <a:txBody>
                    <a:bodyPr/>
                    <a:lstStyle/>
                    <a:p>
                      <a:endParaRPr lang="en-US" sz="1000" b="0" i="0" u="none" strike="noStrike" kern="1200" baseline="0" dirty="0" smtClean="0">
                        <a:solidFill>
                          <a:schemeClr val="dk1"/>
                        </a:solidFill>
                        <a:latin typeface="+mn-lt"/>
                        <a:ea typeface="+mn-ea"/>
                        <a:cs typeface="+mn-cs"/>
                      </a:endParaRPr>
                    </a:p>
                  </a:txBody>
                  <a:tcPr/>
                </a:tc>
              </a:tr>
              <a:tr h="370840">
                <a:tc>
                  <a:txBody>
                    <a:bodyPr/>
                    <a:lstStyle/>
                    <a:p>
                      <a:pPr marL="0" algn="l" defTabSz="914400" rtl="0" eaLnBrk="1" latinLnBrk="0" hangingPunct="1"/>
                      <a:r>
                        <a:rPr lang="en-US" sz="1000" b="1" kern="1200" dirty="0" smtClean="0">
                          <a:solidFill>
                            <a:schemeClr val="dk1"/>
                          </a:solidFill>
                          <a:latin typeface="+mn-lt"/>
                          <a:ea typeface="+mn-ea"/>
                          <a:cs typeface="+mn-cs"/>
                        </a:rPr>
                        <a:t>COMPOUND BASES </a:t>
                      </a:r>
                    </a:p>
                    <a:p>
                      <a:pPr marL="0" algn="l" defTabSz="914400" rtl="0" eaLnBrk="1" latinLnBrk="0" hangingPunct="1"/>
                      <a:endParaRPr lang="en-US" sz="1000" b="1" kern="1200" dirty="0" smtClean="0">
                        <a:solidFill>
                          <a:schemeClr val="dk1"/>
                        </a:solidFill>
                        <a:latin typeface="+mn-lt"/>
                        <a:ea typeface="+mn-ea"/>
                        <a:cs typeface="+mn-cs"/>
                      </a:endParaRPr>
                    </a:p>
                  </a:txBody>
                  <a:tcPr/>
                </a:tc>
                <a:tc>
                  <a:txBody>
                    <a:bodyPr/>
                    <a:lstStyle/>
                    <a:p>
                      <a:r>
                        <a:rPr lang="en-IN" sz="1000" b="0" i="0" u="none" strike="noStrike" kern="1200" baseline="0" dirty="0" smtClean="0">
                          <a:solidFill>
                            <a:schemeClr val="tx1"/>
                          </a:solidFill>
                          <a:latin typeface="+mn-lt"/>
                          <a:ea typeface="+mn-ea"/>
                          <a:cs typeface="+mn-cs"/>
                        </a:rPr>
                        <a:t>When the base of an exponential expression is a product, we can multiply the base together and then raise it to the exponent, OR we can distribute the exponent to each number in the base</a:t>
                      </a:r>
                    </a:p>
                    <a:p>
                      <a:endParaRPr lang="en-US" sz="1000" b="0" i="0" u="none" strike="noStrike" kern="1200" baseline="0" dirty="0" smtClean="0">
                        <a:solidFill>
                          <a:schemeClr val="tx1"/>
                        </a:solidFill>
                        <a:latin typeface="+mn-lt"/>
                        <a:ea typeface="+mn-ea"/>
                        <a:cs typeface="+mn-cs"/>
                      </a:endParaRPr>
                    </a:p>
                    <a:p>
                      <a:r>
                        <a:rPr lang="en-IN" sz="1000" b="0" i="0" u="none" strike="noStrike" kern="1200" baseline="0" dirty="0" smtClean="0">
                          <a:solidFill>
                            <a:schemeClr val="tx1"/>
                          </a:solidFill>
                          <a:latin typeface="+mn-lt"/>
                          <a:ea typeface="+mn-ea"/>
                          <a:cs typeface="+mn-cs"/>
                        </a:rPr>
                        <a:t>You cannot do this with a sum, however. You must add the numbers inside the parentheses first</a:t>
                      </a:r>
                      <a:endParaRPr lang="en-IN" sz="1000" dirty="0" smtClean="0">
                        <a:solidFill>
                          <a:schemeClr val="tx1"/>
                        </a:solidFill>
                      </a:endParaRPr>
                    </a:p>
                  </a:txBody>
                  <a:tcPr/>
                </a:tc>
                <a:tc>
                  <a:txBody>
                    <a:bodyPr/>
                    <a:lstStyle/>
                    <a:p>
                      <a:r>
                        <a:rPr lang="en-US" sz="1000" dirty="0" smtClean="0"/>
                        <a:t>(2 * 5)</a:t>
                      </a:r>
                      <a:r>
                        <a:rPr lang="en-US" sz="1000" baseline="30000" dirty="0" smtClean="0"/>
                        <a:t>3</a:t>
                      </a:r>
                      <a:r>
                        <a:rPr lang="en-US" sz="1000" dirty="0" smtClean="0"/>
                        <a:t> = 10</a:t>
                      </a:r>
                      <a:r>
                        <a:rPr lang="en-US" sz="1000" baseline="30000" dirty="0" smtClean="0"/>
                        <a:t>3</a:t>
                      </a:r>
                      <a:r>
                        <a:rPr lang="en-US" sz="1000" dirty="0" smtClean="0"/>
                        <a:t>  = 1000</a:t>
                      </a:r>
                    </a:p>
                    <a:p>
                      <a:pPr marL="442913" indent="0"/>
                      <a:r>
                        <a:rPr lang="en-US" sz="1000" dirty="0" smtClean="0"/>
                        <a:t>OR </a:t>
                      </a:r>
                    </a:p>
                    <a:p>
                      <a:r>
                        <a:rPr lang="en-US" sz="1000" dirty="0" smtClean="0"/>
                        <a:t>2</a:t>
                      </a:r>
                      <a:r>
                        <a:rPr lang="en-US" sz="1000" baseline="30000" dirty="0" smtClean="0"/>
                        <a:t>3</a:t>
                      </a:r>
                      <a:r>
                        <a:rPr lang="en-US" sz="1000" dirty="0" smtClean="0"/>
                        <a:t>*5</a:t>
                      </a:r>
                      <a:r>
                        <a:rPr lang="en-US" sz="1000" baseline="30000" dirty="0" smtClean="0"/>
                        <a:t>3</a:t>
                      </a:r>
                      <a:r>
                        <a:rPr lang="en-US" sz="1000" dirty="0" smtClean="0"/>
                        <a:t> = 8</a:t>
                      </a:r>
                      <a:r>
                        <a:rPr lang="en-US" sz="1000" baseline="0" dirty="0" smtClean="0"/>
                        <a:t> * 125 = 1000 </a:t>
                      </a:r>
                    </a:p>
                    <a:p>
                      <a:endParaRPr lang="en-US" sz="1000" baseline="0" dirty="0" smtClean="0"/>
                    </a:p>
                    <a:p>
                      <a:r>
                        <a:rPr lang="en-US" sz="1000" baseline="0" dirty="0" smtClean="0"/>
                        <a:t>(2+5)</a:t>
                      </a:r>
                      <a:r>
                        <a:rPr lang="en-US" sz="1000" baseline="30000" dirty="0" smtClean="0"/>
                        <a:t>3</a:t>
                      </a:r>
                      <a:r>
                        <a:rPr lang="en-US" sz="1000" baseline="0" dirty="0" smtClean="0"/>
                        <a:t> ≠  2</a:t>
                      </a:r>
                      <a:r>
                        <a:rPr lang="en-US" sz="1000" baseline="30000" dirty="0" smtClean="0"/>
                        <a:t>3</a:t>
                      </a:r>
                      <a:r>
                        <a:rPr lang="en-US" sz="1000" baseline="0" dirty="0" smtClean="0"/>
                        <a:t> + 5</a:t>
                      </a:r>
                      <a:r>
                        <a:rPr lang="en-US" sz="1000" baseline="30000" dirty="0" smtClean="0"/>
                        <a:t>3</a:t>
                      </a:r>
                    </a:p>
                    <a:p>
                      <a:endParaRPr lang="en-US" sz="1000" b="0" i="0" u="none" strike="noStrike" kern="1200" baseline="0" dirty="0" smtClean="0">
                        <a:solidFill>
                          <a:schemeClr val="dk1"/>
                        </a:solidFill>
                        <a:latin typeface="+mn-lt"/>
                        <a:ea typeface="+mn-ea"/>
                        <a:cs typeface="+mn-cs"/>
                      </a:endParaRPr>
                    </a:p>
                  </a:txBody>
                  <a:tcPr/>
                </a:tc>
              </a:tr>
            </a:tbl>
          </a:graphicData>
        </a:graphic>
      </p:graphicFrame>
    </p:spTree>
    <p:extLst>
      <p:ext uri="{BB962C8B-B14F-4D97-AF65-F5344CB8AC3E}">
        <p14:creationId xmlns:p14="http://schemas.microsoft.com/office/powerpoint/2010/main" val="27546306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EXPONENTS</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55219155"/>
              </p:ext>
            </p:extLst>
          </p:nvPr>
        </p:nvGraphicFramePr>
        <p:xfrm>
          <a:off x="107504" y="599048"/>
          <a:ext cx="8928992" cy="4140200"/>
        </p:xfrm>
        <a:graphic>
          <a:graphicData uri="http://schemas.openxmlformats.org/drawingml/2006/table">
            <a:tbl>
              <a:tblPr firstRow="1" bandRow="1">
                <a:tableStyleId>{5C22544A-7EE6-4342-B048-85BDC9FD1C3A}</a:tableStyleId>
              </a:tblPr>
              <a:tblGrid>
                <a:gridCol w="5904656"/>
                <a:gridCol w="3024336"/>
              </a:tblGrid>
              <a:tr h="370840">
                <a:tc>
                  <a:txBody>
                    <a:bodyPr/>
                    <a:lstStyle/>
                    <a:p>
                      <a:r>
                        <a:rPr lang="en-US" sz="1100" dirty="0" smtClean="0"/>
                        <a:t>RULE</a:t>
                      </a:r>
                      <a:endParaRPr lang="en-IN" sz="1100" dirty="0"/>
                    </a:p>
                  </a:txBody>
                  <a:tcPr/>
                </a:tc>
                <a:tc>
                  <a:txBody>
                    <a:bodyPr/>
                    <a:lstStyle/>
                    <a:p>
                      <a:r>
                        <a:rPr lang="en-US" sz="1100" dirty="0" smtClean="0"/>
                        <a:t>EXAMPLE</a:t>
                      </a:r>
                      <a:endParaRPr lang="en-IN" sz="1100" dirty="0"/>
                    </a:p>
                  </a:txBody>
                  <a:tcPr/>
                </a:tc>
              </a:tr>
              <a:tr h="442888">
                <a:tc>
                  <a:txBody>
                    <a:bodyPr/>
                    <a:lstStyle/>
                    <a:p>
                      <a:r>
                        <a:rPr lang="en-IN" sz="1200" b="0" i="0" u="none" strike="noStrike" kern="1200" baseline="0" dirty="0" smtClean="0">
                          <a:solidFill>
                            <a:schemeClr val="dk1"/>
                          </a:solidFill>
                          <a:latin typeface="+mn-lt"/>
                          <a:ea typeface="+mn-ea"/>
                          <a:cs typeface="+mn-cs"/>
                        </a:rPr>
                        <a:t>When we multiply terms with the same base, we </a:t>
                      </a:r>
                      <a:r>
                        <a:rPr lang="en-IN" sz="1200" b="1" i="0" u="none" strike="noStrike" kern="1200" baseline="0" dirty="0" smtClean="0">
                          <a:solidFill>
                            <a:schemeClr val="dk1"/>
                          </a:solidFill>
                          <a:latin typeface="+mn-lt"/>
                          <a:ea typeface="+mn-ea"/>
                          <a:cs typeface="+mn-cs"/>
                        </a:rPr>
                        <a:t>ADD</a:t>
                      </a:r>
                      <a:r>
                        <a:rPr lang="en-IN" sz="1200" b="0" i="0" u="none" strike="noStrike" kern="1200" baseline="0" dirty="0" smtClean="0">
                          <a:solidFill>
                            <a:schemeClr val="dk1"/>
                          </a:solidFill>
                          <a:latin typeface="+mn-lt"/>
                          <a:ea typeface="+mn-ea"/>
                          <a:cs typeface="+mn-cs"/>
                        </a:rPr>
                        <a:t> the exponents</a:t>
                      </a:r>
                    </a:p>
                    <a:p>
                      <a:r>
                        <a:rPr lang="en-US" sz="1200" b="0" i="0" u="none" strike="noStrike" kern="1200" baseline="0" dirty="0" err="1" smtClean="0">
                          <a:solidFill>
                            <a:schemeClr val="dk1"/>
                          </a:solidFill>
                          <a:latin typeface="+mn-lt"/>
                          <a:ea typeface="+mn-ea"/>
                          <a:cs typeface="+mn-cs"/>
                        </a:rPr>
                        <a:t>x</a:t>
                      </a:r>
                      <a:r>
                        <a:rPr lang="en-US" sz="1200" b="0" i="0" u="none" strike="noStrike" kern="1200" baseline="30000" dirty="0" err="1" smtClean="0">
                          <a:solidFill>
                            <a:schemeClr val="dk1"/>
                          </a:solidFill>
                          <a:latin typeface="+mn-lt"/>
                          <a:ea typeface="+mn-ea"/>
                          <a:cs typeface="+mn-cs"/>
                        </a:rPr>
                        <a:t>a</a:t>
                      </a:r>
                      <a:r>
                        <a:rPr lang="en-US" sz="1200" b="0" i="0" u="none" strike="noStrike" kern="1200" baseline="0" dirty="0" smtClean="0">
                          <a:solidFill>
                            <a:schemeClr val="dk1"/>
                          </a:solidFill>
                          <a:latin typeface="+mn-lt"/>
                          <a:ea typeface="+mn-ea"/>
                          <a:cs typeface="+mn-cs"/>
                        </a:rPr>
                        <a:t> * </a:t>
                      </a:r>
                      <a:r>
                        <a:rPr lang="en-US" sz="1200" b="0" i="0" u="none" strike="noStrike" kern="1200" baseline="0" dirty="0" err="1" smtClean="0">
                          <a:solidFill>
                            <a:schemeClr val="dk1"/>
                          </a:solidFill>
                          <a:latin typeface="+mn-lt"/>
                          <a:ea typeface="+mn-ea"/>
                          <a:cs typeface="+mn-cs"/>
                        </a:rPr>
                        <a:t>x</a:t>
                      </a:r>
                      <a:r>
                        <a:rPr lang="en-US" sz="1200" b="0" i="0" u="none" strike="noStrike" kern="1200" baseline="30000" dirty="0" err="1" smtClean="0">
                          <a:solidFill>
                            <a:schemeClr val="dk1"/>
                          </a:solidFill>
                          <a:latin typeface="+mn-lt"/>
                          <a:ea typeface="+mn-ea"/>
                          <a:cs typeface="+mn-cs"/>
                        </a:rPr>
                        <a:t>b</a:t>
                      </a:r>
                      <a:r>
                        <a:rPr lang="en-US" sz="1200" b="0" i="0" u="none" strike="noStrike" kern="1200" baseline="0" dirty="0" smtClean="0">
                          <a:solidFill>
                            <a:schemeClr val="dk1"/>
                          </a:solidFill>
                          <a:latin typeface="+mn-lt"/>
                          <a:ea typeface="+mn-ea"/>
                          <a:cs typeface="+mn-cs"/>
                        </a:rPr>
                        <a:t> = x</a:t>
                      </a:r>
                      <a:r>
                        <a:rPr lang="en-US" sz="1200" b="0" i="0" u="none" strike="noStrike" kern="1200" baseline="30000" dirty="0" smtClean="0">
                          <a:solidFill>
                            <a:schemeClr val="dk1"/>
                          </a:solidFill>
                          <a:latin typeface="+mn-lt"/>
                          <a:ea typeface="+mn-ea"/>
                          <a:cs typeface="+mn-cs"/>
                        </a:rPr>
                        <a:t>(</a:t>
                      </a:r>
                      <a:r>
                        <a:rPr lang="en-US" sz="1200" b="0" i="0" u="none" strike="noStrike" kern="1200" baseline="30000" dirty="0" err="1" smtClean="0">
                          <a:solidFill>
                            <a:schemeClr val="dk1"/>
                          </a:solidFill>
                          <a:latin typeface="+mn-lt"/>
                          <a:ea typeface="+mn-ea"/>
                          <a:cs typeface="+mn-cs"/>
                        </a:rPr>
                        <a:t>a+b</a:t>
                      </a:r>
                      <a:r>
                        <a:rPr lang="en-US" sz="1200" b="0" i="0" u="none" strike="noStrike" kern="1200" baseline="30000" dirty="0" smtClean="0">
                          <a:solidFill>
                            <a:schemeClr val="dk1"/>
                          </a:solidFill>
                          <a:latin typeface="+mn-lt"/>
                          <a:ea typeface="+mn-ea"/>
                          <a:cs typeface="+mn-cs"/>
                        </a:rPr>
                        <a:t>)</a:t>
                      </a:r>
                      <a:endParaRPr lang="en-US" sz="1200" baseline="30000" dirty="0" smtClean="0"/>
                    </a:p>
                  </a:txBody>
                  <a:tcPr/>
                </a:tc>
                <a:tc>
                  <a:txBody>
                    <a:bodyPr/>
                    <a:lstStyle/>
                    <a:p>
                      <a:r>
                        <a:rPr lang="en-IN" sz="1200" b="0" i="0" u="none" strike="noStrike" kern="1200" baseline="0" dirty="0" smtClean="0">
                          <a:solidFill>
                            <a:schemeClr val="dk1"/>
                          </a:solidFill>
                          <a:latin typeface="+mn-lt"/>
                          <a:ea typeface="+mn-ea"/>
                          <a:cs typeface="+mn-cs"/>
                        </a:rPr>
                        <a:t>3</a:t>
                      </a:r>
                      <a:r>
                        <a:rPr lang="en-IN" sz="1200" b="0" i="0" u="none" strike="noStrike" kern="1200" baseline="30000" dirty="0" smtClean="0">
                          <a:solidFill>
                            <a:schemeClr val="dk1"/>
                          </a:solidFill>
                          <a:latin typeface="+mn-lt"/>
                          <a:ea typeface="+mn-ea"/>
                          <a:cs typeface="+mn-cs"/>
                        </a:rPr>
                        <a:t>4</a:t>
                      </a:r>
                      <a:r>
                        <a:rPr lang="en-IN" sz="1200" b="0" i="0" u="none" strike="noStrike" kern="1200" baseline="0" dirty="0" smtClean="0">
                          <a:solidFill>
                            <a:schemeClr val="dk1"/>
                          </a:solidFill>
                          <a:latin typeface="+mn-lt"/>
                          <a:ea typeface="+mn-ea"/>
                          <a:cs typeface="+mn-cs"/>
                        </a:rPr>
                        <a:t>x 3</a:t>
                      </a:r>
                      <a:r>
                        <a:rPr lang="en-IN" sz="1200" b="0" i="0" u="none" strike="noStrike" kern="1200" baseline="30000" dirty="0" smtClean="0">
                          <a:solidFill>
                            <a:schemeClr val="dk1"/>
                          </a:solidFill>
                          <a:latin typeface="+mn-lt"/>
                          <a:ea typeface="+mn-ea"/>
                          <a:cs typeface="+mn-cs"/>
                        </a:rPr>
                        <a:t>2</a:t>
                      </a:r>
                      <a:r>
                        <a:rPr lang="en-IN" sz="1200" b="0" i="0" u="none" strike="noStrike" kern="1200" baseline="0" dirty="0" smtClean="0">
                          <a:solidFill>
                            <a:schemeClr val="dk1"/>
                          </a:solidFill>
                          <a:latin typeface="+mn-lt"/>
                          <a:ea typeface="+mn-ea"/>
                          <a:cs typeface="+mn-cs"/>
                        </a:rPr>
                        <a:t>= 3</a:t>
                      </a:r>
                      <a:r>
                        <a:rPr lang="en-IN" sz="1200" b="0" i="0" u="none" strike="noStrike" kern="1200" baseline="30000" dirty="0" smtClean="0">
                          <a:solidFill>
                            <a:schemeClr val="dk1"/>
                          </a:solidFill>
                          <a:latin typeface="+mn-lt"/>
                          <a:ea typeface="+mn-ea"/>
                          <a:cs typeface="+mn-cs"/>
                        </a:rPr>
                        <a:t>(4+2)</a:t>
                      </a:r>
                      <a:r>
                        <a:rPr lang="en-IN" sz="1200" b="0" i="0" u="none" strike="noStrike" kern="1200" baseline="0" dirty="0" smtClean="0">
                          <a:solidFill>
                            <a:schemeClr val="dk1"/>
                          </a:solidFill>
                          <a:latin typeface="+mn-lt"/>
                          <a:ea typeface="+mn-ea"/>
                          <a:cs typeface="+mn-cs"/>
                        </a:rPr>
                        <a:t>= 3</a:t>
                      </a:r>
                      <a:r>
                        <a:rPr lang="en-IN" sz="1200" b="0" i="0" u="none" strike="noStrike" kern="1200" baseline="30000" dirty="0" smtClean="0">
                          <a:solidFill>
                            <a:schemeClr val="dk1"/>
                          </a:solidFill>
                          <a:latin typeface="+mn-lt"/>
                          <a:ea typeface="+mn-ea"/>
                          <a:cs typeface="+mn-cs"/>
                        </a:rPr>
                        <a:t>6</a:t>
                      </a:r>
                    </a:p>
                    <a:p>
                      <a:endParaRPr lang="en-IN" sz="1200" dirty="0"/>
                    </a:p>
                  </a:txBody>
                  <a:tcPr/>
                </a:tc>
              </a:tr>
              <a:tr h="370840">
                <a:tc>
                  <a:txBody>
                    <a:bodyPr/>
                    <a:lstStyle/>
                    <a:p>
                      <a:r>
                        <a:rPr lang="en-IN" sz="1200" b="0" i="0" u="none" strike="noStrike" kern="1200" baseline="0" dirty="0" smtClean="0">
                          <a:solidFill>
                            <a:schemeClr val="dk1"/>
                          </a:solidFill>
                          <a:latin typeface="+mn-lt"/>
                          <a:ea typeface="+mn-ea"/>
                          <a:cs typeface="+mn-cs"/>
                        </a:rPr>
                        <a:t>When we divide terms with the same base, we </a:t>
                      </a:r>
                      <a:r>
                        <a:rPr lang="en-IN" sz="1200" b="1" i="0" u="none" strike="noStrike" kern="1200" baseline="0" dirty="0" smtClean="0">
                          <a:solidFill>
                            <a:schemeClr val="dk1"/>
                          </a:solidFill>
                          <a:latin typeface="+mn-lt"/>
                          <a:ea typeface="+mn-ea"/>
                          <a:cs typeface="+mn-cs"/>
                        </a:rPr>
                        <a:t>SUBTRACT </a:t>
                      </a:r>
                      <a:r>
                        <a:rPr lang="en-IN" sz="1200" b="0" i="0" u="none" strike="noStrike" kern="1200" baseline="0" dirty="0" smtClean="0">
                          <a:solidFill>
                            <a:schemeClr val="dk1"/>
                          </a:solidFill>
                          <a:latin typeface="+mn-lt"/>
                          <a:ea typeface="+mn-ea"/>
                          <a:cs typeface="+mn-cs"/>
                        </a:rPr>
                        <a:t>the exponents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err="1" smtClean="0">
                          <a:solidFill>
                            <a:schemeClr val="dk1"/>
                          </a:solidFill>
                          <a:latin typeface="+mn-lt"/>
                          <a:ea typeface="+mn-ea"/>
                          <a:cs typeface="+mn-cs"/>
                        </a:rPr>
                        <a:t>x</a:t>
                      </a:r>
                      <a:r>
                        <a:rPr lang="en-US" sz="1200" b="0" i="0" u="none" strike="noStrike" kern="1200" baseline="30000" dirty="0" err="1" smtClean="0">
                          <a:solidFill>
                            <a:schemeClr val="dk1"/>
                          </a:solidFill>
                          <a:latin typeface="+mn-lt"/>
                          <a:ea typeface="+mn-ea"/>
                          <a:cs typeface="+mn-cs"/>
                        </a:rPr>
                        <a:t>a</a:t>
                      </a:r>
                      <a:r>
                        <a:rPr lang="en-US" sz="1200" b="0" i="0" u="none" strike="noStrike" kern="1200" baseline="0" dirty="0" smtClean="0">
                          <a:solidFill>
                            <a:schemeClr val="dk1"/>
                          </a:solidFill>
                          <a:latin typeface="+mn-lt"/>
                          <a:ea typeface="+mn-ea"/>
                          <a:cs typeface="+mn-cs"/>
                        </a:rPr>
                        <a:t> / </a:t>
                      </a:r>
                      <a:r>
                        <a:rPr lang="en-US" sz="1200" b="0" i="0" u="none" strike="noStrike" kern="1200" baseline="0" dirty="0" err="1" smtClean="0">
                          <a:solidFill>
                            <a:schemeClr val="dk1"/>
                          </a:solidFill>
                          <a:latin typeface="+mn-lt"/>
                          <a:ea typeface="+mn-ea"/>
                          <a:cs typeface="+mn-cs"/>
                        </a:rPr>
                        <a:t>x</a:t>
                      </a:r>
                      <a:r>
                        <a:rPr lang="en-US" sz="1200" b="0" i="0" u="none" strike="noStrike" kern="1200" baseline="30000" dirty="0" err="1" smtClean="0">
                          <a:solidFill>
                            <a:schemeClr val="dk1"/>
                          </a:solidFill>
                          <a:latin typeface="+mn-lt"/>
                          <a:ea typeface="+mn-ea"/>
                          <a:cs typeface="+mn-cs"/>
                        </a:rPr>
                        <a:t>b</a:t>
                      </a:r>
                      <a:r>
                        <a:rPr lang="en-US" sz="1200" b="0" i="0" u="none" strike="noStrike" kern="1200" baseline="0" dirty="0" smtClean="0">
                          <a:solidFill>
                            <a:schemeClr val="dk1"/>
                          </a:solidFill>
                          <a:latin typeface="+mn-lt"/>
                          <a:ea typeface="+mn-ea"/>
                          <a:cs typeface="+mn-cs"/>
                        </a:rPr>
                        <a:t> = x</a:t>
                      </a:r>
                      <a:r>
                        <a:rPr lang="en-US" sz="1200" b="0" i="0" u="none" strike="noStrike" kern="1200" baseline="30000" dirty="0" smtClean="0">
                          <a:solidFill>
                            <a:schemeClr val="dk1"/>
                          </a:solidFill>
                          <a:latin typeface="+mn-lt"/>
                          <a:ea typeface="+mn-ea"/>
                          <a:cs typeface="+mn-cs"/>
                        </a:rPr>
                        <a:t>(a-b)</a:t>
                      </a:r>
                      <a:endParaRPr lang="en-US" sz="1200" baseline="30000" dirty="0" smtClean="0"/>
                    </a:p>
                  </a:txBody>
                  <a:tcPr/>
                </a:tc>
                <a:tc>
                  <a:txBody>
                    <a:bodyPr/>
                    <a:lstStyle/>
                    <a:p>
                      <a:r>
                        <a:rPr lang="en-IN" sz="1200" b="0" i="0" u="none" strike="noStrike" kern="1200" baseline="0" dirty="0" smtClean="0">
                          <a:solidFill>
                            <a:schemeClr val="dk1"/>
                          </a:solidFill>
                          <a:latin typeface="+mn-lt"/>
                          <a:ea typeface="+mn-ea"/>
                          <a:cs typeface="+mn-cs"/>
                        </a:rPr>
                        <a:t>3</a:t>
                      </a:r>
                      <a:r>
                        <a:rPr lang="en-IN" sz="1200" b="0" i="0" u="none" strike="noStrike" kern="1200" baseline="30000" dirty="0" smtClean="0">
                          <a:solidFill>
                            <a:schemeClr val="dk1"/>
                          </a:solidFill>
                          <a:latin typeface="+mn-lt"/>
                          <a:ea typeface="+mn-ea"/>
                          <a:cs typeface="+mn-cs"/>
                        </a:rPr>
                        <a:t>6</a:t>
                      </a:r>
                      <a:r>
                        <a:rPr lang="en-IN" sz="1200" b="0" i="0" u="none" strike="noStrike" kern="1200" baseline="0" dirty="0" smtClean="0">
                          <a:solidFill>
                            <a:schemeClr val="dk1"/>
                          </a:solidFill>
                          <a:latin typeface="+mn-lt"/>
                          <a:ea typeface="+mn-ea"/>
                          <a:cs typeface="+mn-cs"/>
                        </a:rPr>
                        <a:t> / 3</a:t>
                      </a:r>
                      <a:r>
                        <a:rPr lang="en-IN" sz="1200" b="0" i="0" u="none" strike="noStrike" kern="1200" baseline="30000" dirty="0" smtClean="0">
                          <a:solidFill>
                            <a:schemeClr val="dk1"/>
                          </a:solidFill>
                          <a:latin typeface="+mn-lt"/>
                          <a:ea typeface="+mn-ea"/>
                          <a:cs typeface="+mn-cs"/>
                        </a:rPr>
                        <a:t>2</a:t>
                      </a:r>
                      <a:r>
                        <a:rPr lang="en-IN" sz="1200" b="0" i="0" u="none" strike="noStrike" kern="1200" baseline="0" dirty="0" smtClean="0">
                          <a:solidFill>
                            <a:schemeClr val="dk1"/>
                          </a:solidFill>
                          <a:latin typeface="+mn-lt"/>
                          <a:ea typeface="+mn-ea"/>
                          <a:cs typeface="+mn-cs"/>
                        </a:rPr>
                        <a:t>= 3</a:t>
                      </a:r>
                      <a:r>
                        <a:rPr lang="en-IN" sz="1200" b="0" i="0" u="none" strike="noStrike" kern="1200" baseline="30000" dirty="0" smtClean="0">
                          <a:solidFill>
                            <a:schemeClr val="dk1"/>
                          </a:solidFill>
                          <a:latin typeface="+mn-lt"/>
                          <a:ea typeface="+mn-ea"/>
                          <a:cs typeface="+mn-cs"/>
                        </a:rPr>
                        <a:t>(6-2)</a:t>
                      </a:r>
                      <a:r>
                        <a:rPr lang="en-IN" sz="1200" b="0" i="0" u="none" strike="noStrike" kern="1200" baseline="0" dirty="0" smtClean="0">
                          <a:solidFill>
                            <a:schemeClr val="dk1"/>
                          </a:solidFill>
                          <a:latin typeface="+mn-lt"/>
                          <a:ea typeface="+mn-ea"/>
                          <a:cs typeface="+mn-cs"/>
                        </a:rPr>
                        <a:t>= 3</a:t>
                      </a:r>
                      <a:r>
                        <a:rPr lang="en-IN" sz="1200" b="0" i="0" u="none" strike="noStrike" kern="1200" baseline="30000" dirty="0" smtClean="0">
                          <a:solidFill>
                            <a:schemeClr val="dk1"/>
                          </a:solidFill>
                          <a:latin typeface="+mn-lt"/>
                          <a:ea typeface="+mn-ea"/>
                          <a:cs typeface="+mn-cs"/>
                        </a:rPr>
                        <a:t>4</a:t>
                      </a:r>
                      <a:endParaRPr lang="en-IN" sz="1200" strike="noStrike" baseline="300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a</a:t>
                      </a:r>
                      <a:r>
                        <a:rPr lang="en-US" sz="1200" baseline="30000" dirty="0" smtClean="0"/>
                        <a:t>x</a:t>
                      </a:r>
                      <a:r>
                        <a:rPr lang="en-US" sz="1200" baseline="0" dirty="0" smtClean="0"/>
                        <a:t> * </a:t>
                      </a:r>
                      <a:r>
                        <a:rPr lang="en-US" sz="1200" baseline="0" dirty="0" err="1" smtClean="0"/>
                        <a:t>b</a:t>
                      </a:r>
                      <a:r>
                        <a:rPr lang="en-US" sz="1200" baseline="30000" dirty="0" err="1" smtClean="0"/>
                        <a:t>x</a:t>
                      </a:r>
                      <a:r>
                        <a:rPr lang="en-US" sz="1200" baseline="0" dirty="0" smtClean="0"/>
                        <a:t>  = (</a:t>
                      </a:r>
                      <a:r>
                        <a:rPr lang="en-US" sz="1200" baseline="0" dirty="0" err="1" smtClean="0"/>
                        <a:t>ab</a:t>
                      </a:r>
                      <a:r>
                        <a:rPr lang="en-US" sz="1200" baseline="0" dirty="0" smtClean="0"/>
                        <a:t>)</a:t>
                      </a:r>
                      <a:r>
                        <a:rPr lang="en-US" sz="1200" baseline="30000" dirty="0" smtClean="0"/>
                        <a:t>x</a:t>
                      </a:r>
                      <a:r>
                        <a:rPr lang="en-US" sz="1200" baseline="0" dirty="0" smtClean="0"/>
                        <a:t> </a:t>
                      </a:r>
                    </a:p>
                  </a:txBody>
                  <a:tcPr/>
                </a:tc>
                <a:tc>
                  <a:txBody>
                    <a:bodyPr/>
                    <a:lstStyle/>
                    <a:p>
                      <a:r>
                        <a:rPr lang="en-IN" sz="1200" b="0" i="0" u="none" strike="noStrike" kern="1200" baseline="0" dirty="0" smtClean="0">
                          <a:solidFill>
                            <a:schemeClr val="dk1"/>
                          </a:solidFill>
                          <a:latin typeface="+mn-lt"/>
                          <a:ea typeface="+mn-ea"/>
                          <a:cs typeface="+mn-cs"/>
                        </a:rPr>
                        <a:t>2</a:t>
                      </a:r>
                      <a:r>
                        <a:rPr lang="en-IN" sz="1200" b="0" i="0" u="none" strike="noStrike" kern="1200" baseline="30000" dirty="0" smtClean="0">
                          <a:solidFill>
                            <a:schemeClr val="dk1"/>
                          </a:solidFill>
                          <a:latin typeface="+mn-lt"/>
                          <a:ea typeface="+mn-ea"/>
                          <a:cs typeface="+mn-cs"/>
                        </a:rPr>
                        <a:t>4</a:t>
                      </a:r>
                      <a:r>
                        <a:rPr lang="en-IN" sz="1200" b="0" i="0" u="none" strike="noStrike" kern="1200" baseline="0" dirty="0" smtClean="0">
                          <a:solidFill>
                            <a:schemeClr val="dk1"/>
                          </a:solidFill>
                          <a:latin typeface="+mn-lt"/>
                          <a:ea typeface="+mn-ea"/>
                          <a:cs typeface="+mn-cs"/>
                        </a:rPr>
                        <a:t>.3</a:t>
                      </a:r>
                      <a:r>
                        <a:rPr lang="en-IN" sz="1200" b="0" i="0" u="none" strike="noStrike" kern="1200" baseline="30000" dirty="0" smtClean="0">
                          <a:solidFill>
                            <a:schemeClr val="dk1"/>
                          </a:solidFill>
                          <a:latin typeface="+mn-lt"/>
                          <a:ea typeface="+mn-ea"/>
                          <a:cs typeface="+mn-cs"/>
                        </a:rPr>
                        <a:t>4</a:t>
                      </a:r>
                      <a:r>
                        <a:rPr lang="en-IN" sz="1200" b="0" i="0" u="none" strike="noStrike" kern="1200" baseline="0" dirty="0" smtClean="0">
                          <a:solidFill>
                            <a:schemeClr val="dk1"/>
                          </a:solidFill>
                          <a:latin typeface="+mn-lt"/>
                          <a:ea typeface="+mn-ea"/>
                          <a:cs typeface="+mn-cs"/>
                        </a:rPr>
                        <a:t> = 6</a:t>
                      </a:r>
                      <a:r>
                        <a:rPr lang="en-IN" sz="1200" b="0" i="0" u="none" strike="noStrike" kern="1200" baseline="30000" dirty="0" smtClean="0">
                          <a:solidFill>
                            <a:schemeClr val="dk1"/>
                          </a:solidFill>
                          <a:latin typeface="+mn-lt"/>
                          <a:ea typeface="+mn-ea"/>
                          <a:cs typeface="+mn-cs"/>
                        </a:rPr>
                        <a:t>4</a:t>
                      </a:r>
                      <a:endParaRPr lang="en-IN" sz="1200" strike="noStrike" baseline="30000" dirty="0"/>
                    </a:p>
                  </a:txBody>
                  <a:tcPr/>
                </a:tc>
              </a:tr>
              <a:tr h="370840">
                <a:tc>
                  <a:txBody>
                    <a:bodyPr/>
                    <a:lstStyle/>
                    <a:p>
                      <a:r>
                        <a:rPr lang="en-IN" sz="1200" b="0" i="0" u="none" strike="noStrike" kern="1200" baseline="0" dirty="0" smtClean="0">
                          <a:solidFill>
                            <a:schemeClr val="dk1"/>
                          </a:solidFill>
                          <a:latin typeface="+mn-lt"/>
                          <a:ea typeface="+mn-ea"/>
                          <a:cs typeface="+mn-cs"/>
                        </a:rPr>
                        <a:t>When raising a power to a power, combine exponents by </a:t>
                      </a:r>
                      <a:r>
                        <a:rPr lang="en-IN" sz="1200" b="1" i="0" u="none" strike="noStrike" kern="1200" baseline="0" dirty="0" smtClean="0">
                          <a:solidFill>
                            <a:schemeClr val="dk1"/>
                          </a:solidFill>
                          <a:latin typeface="+mn-lt"/>
                          <a:ea typeface="+mn-ea"/>
                          <a:cs typeface="+mn-cs"/>
                        </a:rPr>
                        <a:t>MULTIPLYING</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(a</a:t>
                      </a:r>
                      <a:r>
                        <a:rPr lang="en-US" sz="1200" baseline="30000" dirty="0" smtClean="0"/>
                        <a:t>x</a:t>
                      </a:r>
                      <a:r>
                        <a:rPr lang="en-US" sz="1200" baseline="0" dirty="0" smtClean="0"/>
                        <a:t>)</a:t>
                      </a:r>
                      <a:r>
                        <a:rPr lang="en-US" sz="1200" baseline="30000" dirty="0" smtClean="0"/>
                        <a:t>y</a:t>
                      </a:r>
                      <a:r>
                        <a:rPr lang="en-US" sz="1200" baseline="0" dirty="0" smtClean="0"/>
                        <a:t>  = </a:t>
                      </a:r>
                      <a:r>
                        <a:rPr lang="en-US" sz="1200" baseline="0" dirty="0" err="1" smtClean="0"/>
                        <a:t>a</a:t>
                      </a:r>
                      <a:r>
                        <a:rPr lang="en-US" sz="1200" baseline="30000" dirty="0" err="1" smtClean="0"/>
                        <a:t>xy</a:t>
                      </a:r>
                      <a:endParaRPr lang="en-US" sz="1200" baseline="30000" dirty="0" smtClean="0"/>
                    </a:p>
                  </a:txBody>
                  <a:tcPr/>
                </a:tc>
                <a:tc>
                  <a:txBody>
                    <a:bodyPr/>
                    <a:lstStyle/>
                    <a:p>
                      <a:r>
                        <a:rPr lang="en-IN" sz="1200" b="0" i="0" u="none" strike="noStrike" kern="1200" baseline="0" dirty="0" smtClean="0">
                          <a:solidFill>
                            <a:schemeClr val="dk1"/>
                          </a:solidFill>
                          <a:latin typeface="+mn-lt"/>
                          <a:ea typeface="+mn-ea"/>
                          <a:cs typeface="+mn-cs"/>
                        </a:rPr>
                        <a:t>(3</a:t>
                      </a:r>
                      <a:r>
                        <a:rPr lang="en-IN" sz="1200" b="0" i="0" u="none" strike="noStrike" kern="1200" baseline="30000" dirty="0" smtClean="0">
                          <a:solidFill>
                            <a:schemeClr val="dk1"/>
                          </a:solidFill>
                          <a:latin typeface="+mn-lt"/>
                          <a:ea typeface="+mn-ea"/>
                          <a:cs typeface="+mn-cs"/>
                        </a:rPr>
                        <a:t>2</a:t>
                      </a:r>
                      <a:r>
                        <a:rPr lang="en-IN" sz="1200" b="0" i="0" u="none" strike="noStrike" kern="1200" baseline="0" dirty="0" smtClean="0">
                          <a:solidFill>
                            <a:schemeClr val="dk1"/>
                          </a:solidFill>
                          <a:latin typeface="+mn-lt"/>
                          <a:ea typeface="+mn-ea"/>
                          <a:cs typeface="+mn-cs"/>
                        </a:rPr>
                        <a:t>)</a:t>
                      </a:r>
                      <a:r>
                        <a:rPr lang="en-IN" sz="1200" b="0" i="0" u="none" strike="noStrike" kern="1200" baseline="30000" dirty="0" smtClean="0">
                          <a:solidFill>
                            <a:schemeClr val="dk1"/>
                          </a:solidFill>
                          <a:latin typeface="+mn-lt"/>
                          <a:ea typeface="+mn-ea"/>
                          <a:cs typeface="+mn-cs"/>
                        </a:rPr>
                        <a:t>4</a:t>
                      </a:r>
                      <a:r>
                        <a:rPr lang="en-IN" sz="1200" b="0" i="0" u="none" strike="noStrike" kern="1200" baseline="0" dirty="0" smtClean="0">
                          <a:solidFill>
                            <a:schemeClr val="dk1"/>
                          </a:solidFill>
                          <a:latin typeface="+mn-lt"/>
                          <a:ea typeface="+mn-ea"/>
                          <a:cs typeface="+mn-cs"/>
                        </a:rPr>
                        <a:t> = 3</a:t>
                      </a:r>
                      <a:r>
                        <a:rPr lang="en-IN" sz="1200" b="0" i="0" u="none" strike="noStrike" kern="1200" baseline="30000" dirty="0" smtClean="0">
                          <a:solidFill>
                            <a:schemeClr val="dk1"/>
                          </a:solidFill>
                          <a:latin typeface="+mn-lt"/>
                          <a:ea typeface="+mn-ea"/>
                          <a:cs typeface="+mn-cs"/>
                        </a:rPr>
                        <a:t>8</a:t>
                      </a:r>
                      <a:endParaRPr lang="en-US" sz="1200" b="0" i="0" u="none" strike="noStrike" kern="1200" baseline="0" dirty="0" smtClean="0">
                        <a:solidFill>
                          <a:schemeClr val="dk1"/>
                        </a:solidFill>
                        <a:latin typeface="+mn-lt"/>
                        <a:ea typeface="+mn-ea"/>
                        <a:cs typeface="+mn-cs"/>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baseline="0" dirty="0" smtClean="0"/>
                        <a:t>NEGATIVE EXPONENTS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x </a:t>
                      </a:r>
                      <a:r>
                        <a:rPr lang="en-US" sz="1200" baseline="30000" dirty="0" smtClean="0"/>
                        <a:t>– a</a:t>
                      </a:r>
                      <a:r>
                        <a:rPr lang="en-US" sz="1200" baseline="0" dirty="0" smtClean="0"/>
                        <a:t> = 1 / </a:t>
                      </a:r>
                      <a:r>
                        <a:rPr lang="en-US" sz="1200" baseline="0" dirty="0" err="1" smtClean="0"/>
                        <a:t>x</a:t>
                      </a:r>
                      <a:r>
                        <a:rPr lang="en-US" sz="1200" baseline="30000" dirty="0" err="1" smtClean="0"/>
                        <a:t>a</a:t>
                      </a:r>
                      <a:r>
                        <a:rPr lang="en-US" sz="1200" baseline="0" dirty="0" smtClean="0"/>
                        <a:t> </a:t>
                      </a:r>
                    </a:p>
                  </a:txBody>
                  <a:tcPr/>
                </a:tc>
                <a:tc>
                  <a:txBody>
                    <a:bodyPr/>
                    <a:lstStyle/>
                    <a:p>
                      <a:r>
                        <a:rPr lang="en-US" sz="1200" b="0" i="0" u="none" strike="noStrike" kern="1200" baseline="0" dirty="0" smtClean="0">
                          <a:solidFill>
                            <a:schemeClr val="dk1"/>
                          </a:solidFill>
                          <a:latin typeface="+mn-lt"/>
                          <a:ea typeface="+mn-ea"/>
                          <a:cs typeface="+mn-cs"/>
                        </a:rPr>
                        <a:t>2x</a:t>
                      </a:r>
                      <a:r>
                        <a:rPr lang="en-US" sz="1200" b="0" i="0" u="none" strike="noStrike" kern="1200" baseline="30000" dirty="0" smtClean="0">
                          <a:solidFill>
                            <a:schemeClr val="dk1"/>
                          </a:solidFill>
                          <a:latin typeface="+mn-lt"/>
                          <a:ea typeface="+mn-ea"/>
                          <a:cs typeface="+mn-cs"/>
                        </a:rPr>
                        <a:t>-4</a:t>
                      </a:r>
                      <a:r>
                        <a:rPr lang="en-US" sz="1200" b="0" i="0" u="none" strike="noStrike" kern="1200" baseline="0" dirty="0" smtClean="0">
                          <a:solidFill>
                            <a:schemeClr val="dk1"/>
                          </a:solidFill>
                          <a:latin typeface="+mn-lt"/>
                          <a:ea typeface="+mn-ea"/>
                          <a:cs typeface="+mn-cs"/>
                        </a:rPr>
                        <a:t> = 2/x</a:t>
                      </a:r>
                      <a:r>
                        <a:rPr lang="en-US" sz="1200" b="0" i="0" u="none" strike="noStrike" kern="1200" baseline="30000" dirty="0" smtClean="0">
                          <a:solidFill>
                            <a:schemeClr val="dk1"/>
                          </a:solidFill>
                          <a:latin typeface="+mn-lt"/>
                          <a:ea typeface="+mn-ea"/>
                          <a:cs typeface="+mn-cs"/>
                        </a:rPr>
                        <a:t>4</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baseline="0" dirty="0" smtClean="0">
                          <a:solidFill>
                            <a:schemeClr val="dk1"/>
                          </a:solidFill>
                          <a:latin typeface="+mn-lt"/>
                          <a:ea typeface="+mn-ea"/>
                          <a:cs typeface="+mn-cs"/>
                        </a:rPr>
                        <a:t>x</a:t>
                      </a:r>
                      <a:r>
                        <a:rPr lang="en-IN" sz="1200" b="0" i="1" u="none" strike="noStrike" kern="1200" baseline="30000" dirty="0" smtClean="0">
                          <a:solidFill>
                            <a:schemeClr val="dk1"/>
                          </a:solidFill>
                          <a:latin typeface="+mn-lt"/>
                          <a:ea typeface="+mn-ea"/>
                          <a:cs typeface="+mn-cs"/>
                        </a:rPr>
                        <a:t>(a/b)</a:t>
                      </a:r>
                      <a:r>
                        <a:rPr lang="en-IN" sz="1200" b="0" i="1" u="none" strike="noStrike" kern="1200" baseline="0" dirty="0" smtClean="0">
                          <a:solidFill>
                            <a:schemeClr val="dk1"/>
                          </a:solidFill>
                          <a:latin typeface="+mn-lt"/>
                          <a:ea typeface="+mn-ea"/>
                          <a:cs typeface="+mn-cs"/>
                        </a:rPr>
                        <a:t> </a:t>
                      </a:r>
                      <a:r>
                        <a:rPr lang="en-IN" sz="1200" b="0" i="0" u="none" strike="noStrike" kern="1200" baseline="0" dirty="0" smtClean="0">
                          <a:solidFill>
                            <a:schemeClr val="dk1"/>
                          </a:solidFill>
                          <a:latin typeface="+mn-lt"/>
                          <a:ea typeface="+mn-ea"/>
                          <a:cs typeface="+mn-cs"/>
                        </a:rPr>
                        <a:t>= </a:t>
                      </a:r>
                      <a:r>
                        <a:rPr lang="en-IN" sz="1200" b="0" i="0" u="none" strike="noStrike" kern="1200" baseline="30000" dirty="0" smtClean="0">
                          <a:solidFill>
                            <a:schemeClr val="dk1"/>
                          </a:solidFill>
                          <a:latin typeface="+mn-lt"/>
                          <a:ea typeface="+mn-ea"/>
                          <a:cs typeface="+mn-cs"/>
                        </a:rPr>
                        <a:t>b </a:t>
                      </a:r>
                      <a:r>
                        <a:rPr lang="en-IN" sz="1200" b="0" i="0" u="none" strike="noStrike" kern="1200" baseline="0" dirty="0" smtClean="0">
                          <a:solidFill>
                            <a:schemeClr val="dk1"/>
                          </a:solidFill>
                          <a:latin typeface="+mn-lt"/>
                          <a:ea typeface="+mn-ea"/>
                          <a:cs typeface="+mn-cs"/>
                        </a:rPr>
                        <a:t>√</a:t>
                      </a:r>
                      <a:r>
                        <a:rPr lang="en-IN" sz="1200" b="0" i="0" u="none" strike="noStrike" kern="1200" baseline="0" dirty="0" err="1" smtClean="0">
                          <a:solidFill>
                            <a:schemeClr val="dk1"/>
                          </a:solidFill>
                          <a:latin typeface="+mn-lt"/>
                          <a:ea typeface="+mn-ea"/>
                          <a:cs typeface="+mn-cs"/>
                        </a:rPr>
                        <a:t>x</a:t>
                      </a:r>
                      <a:r>
                        <a:rPr lang="en-IN" sz="1200" b="0" i="0" u="none" strike="noStrike" kern="1200" baseline="30000" dirty="0" err="1" smtClean="0">
                          <a:solidFill>
                            <a:schemeClr val="dk1"/>
                          </a:solidFill>
                          <a:latin typeface="+mn-lt"/>
                          <a:ea typeface="+mn-ea"/>
                          <a:cs typeface="+mn-cs"/>
                        </a:rPr>
                        <a:t>a</a:t>
                      </a:r>
                      <a:endParaRPr lang="en-US" sz="1200" baseline="300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baseline="30000" dirty="0" smtClean="0">
                          <a:solidFill>
                            <a:schemeClr val="dk1"/>
                          </a:solidFill>
                          <a:latin typeface="+mn-lt"/>
                          <a:ea typeface="+mn-ea"/>
                          <a:cs typeface="+mn-cs"/>
                        </a:rPr>
                        <a:t>5</a:t>
                      </a:r>
                      <a:r>
                        <a:rPr lang="en-IN" sz="1200" b="0" i="0" u="none" strike="noStrike" kern="1200" baseline="0" dirty="0" smtClean="0">
                          <a:solidFill>
                            <a:schemeClr val="dk1"/>
                          </a:solidFill>
                          <a:latin typeface="+mn-lt"/>
                          <a:ea typeface="+mn-ea"/>
                          <a:cs typeface="+mn-cs"/>
                        </a:rPr>
                        <a:t> √x</a:t>
                      </a:r>
                      <a:r>
                        <a:rPr lang="en-IN" sz="1200" b="0" i="0" u="none" strike="noStrike" kern="1200" baseline="30000" dirty="0" smtClean="0">
                          <a:solidFill>
                            <a:schemeClr val="dk1"/>
                          </a:solidFill>
                          <a:latin typeface="+mn-lt"/>
                          <a:ea typeface="+mn-ea"/>
                          <a:cs typeface="+mn-cs"/>
                        </a:rPr>
                        <a:t>15</a:t>
                      </a:r>
                      <a:r>
                        <a:rPr lang="en-IN" sz="1200" b="0" i="0" u="none" strike="noStrike" kern="1200" baseline="0" dirty="0" smtClean="0">
                          <a:solidFill>
                            <a:schemeClr val="dk1"/>
                          </a:solidFill>
                          <a:latin typeface="+mn-lt"/>
                          <a:ea typeface="+mn-ea"/>
                          <a:cs typeface="+mn-cs"/>
                        </a:rPr>
                        <a:t> = x </a:t>
                      </a:r>
                      <a:r>
                        <a:rPr lang="en-IN" sz="1200" b="0" i="0" u="none" strike="noStrike" kern="1200" baseline="30000" dirty="0" smtClean="0">
                          <a:solidFill>
                            <a:schemeClr val="dk1"/>
                          </a:solidFill>
                          <a:latin typeface="+mn-lt"/>
                          <a:ea typeface="+mn-ea"/>
                          <a:cs typeface="+mn-cs"/>
                        </a:rPr>
                        <a:t>15/5</a:t>
                      </a:r>
                      <a:r>
                        <a:rPr lang="en-IN" sz="1200" b="0" i="0" u="none" strike="noStrike" kern="1200" baseline="0" dirty="0" smtClean="0">
                          <a:solidFill>
                            <a:schemeClr val="dk1"/>
                          </a:solidFill>
                          <a:latin typeface="+mn-lt"/>
                          <a:ea typeface="+mn-ea"/>
                          <a:cs typeface="+mn-cs"/>
                        </a:rPr>
                        <a:t> = x</a:t>
                      </a:r>
                      <a:r>
                        <a:rPr lang="en-IN" sz="1200" b="0" i="0" u="none" strike="noStrike" kern="1200" baseline="30000" dirty="0" smtClean="0">
                          <a:solidFill>
                            <a:schemeClr val="dk1"/>
                          </a:solidFill>
                          <a:latin typeface="+mn-lt"/>
                          <a:ea typeface="+mn-ea"/>
                          <a:cs typeface="+mn-cs"/>
                        </a:rPr>
                        <a:t>3</a:t>
                      </a:r>
                      <a:endParaRPr lang="en-US" sz="1200" baseline="30000" dirty="0" smtClean="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a</a:t>
                      </a:r>
                      <a:r>
                        <a:rPr lang="en-US" sz="1200" baseline="30000" dirty="0" smtClean="0"/>
                        <a:t>x</a:t>
                      </a:r>
                      <a:r>
                        <a:rPr lang="en-US" sz="1200" baseline="0" dirty="0" smtClean="0"/>
                        <a:t> + a</a:t>
                      </a:r>
                      <a:r>
                        <a:rPr lang="en-US" sz="1200" baseline="30000" dirty="0" smtClean="0"/>
                        <a:t>x</a:t>
                      </a:r>
                      <a:r>
                        <a:rPr lang="en-US" sz="1200" baseline="0" dirty="0" smtClean="0"/>
                        <a:t> + a</a:t>
                      </a:r>
                      <a:r>
                        <a:rPr lang="en-US" sz="1200" baseline="30000" dirty="0" smtClean="0"/>
                        <a:t>x</a:t>
                      </a:r>
                      <a:r>
                        <a:rPr lang="en-US" sz="1200" baseline="0" dirty="0" smtClean="0"/>
                        <a:t> = 3a</a:t>
                      </a:r>
                      <a:r>
                        <a:rPr lang="en-US" sz="1200" baseline="30000" dirty="0" smtClean="0"/>
                        <a:t>x</a:t>
                      </a:r>
                      <a:r>
                        <a:rPr lang="en-US" sz="1200"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aseline="0" dirty="0" smtClean="0"/>
                    </a:p>
                  </a:txBody>
                  <a:tcPr/>
                </a:tc>
                <a:tc>
                  <a:txBody>
                    <a:bodyPr/>
                    <a:lstStyle/>
                    <a:p>
                      <a:r>
                        <a:rPr lang="en-IN" sz="1200" b="0" i="0" u="none" strike="noStrike" kern="1200" baseline="0" dirty="0" smtClean="0">
                          <a:solidFill>
                            <a:schemeClr val="dk1"/>
                          </a:solidFill>
                          <a:latin typeface="+mn-lt"/>
                          <a:ea typeface="+mn-ea"/>
                          <a:cs typeface="+mn-cs"/>
                        </a:rPr>
                        <a:t>3</a:t>
                      </a:r>
                      <a:r>
                        <a:rPr lang="en-IN" sz="1200" b="0" i="0" u="none" strike="noStrike" kern="1200" baseline="30000" dirty="0" smtClean="0">
                          <a:solidFill>
                            <a:schemeClr val="dk1"/>
                          </a:solidFill>
                          <a:latin typeface="+mn-lt"/>
                          <a:ea typeface="+mn-ea"/>
                          <a:cs typeface="+mn-cs"/>
                        </a:rPr>
                        <a:t>4</a:t>
                      </a:r>
                      <a:r>
                        <a:rPr lang="en-IN" sz="1200" b="0" i="0" u="none" strike="noStrike" kern="1200" baseline="0" dirty="0" smtClean="0">
                          <a:solidFill>
                            <a:schemeClr val="dk1"/>
                          </a:solidFill>
                          <a:latin typeface="+mn-lt"/>
                          <a:ea typeface="+mn-ea"/>
                          <a:cs typeface="+mn-cs"/>
                        </a:rPr>
                        <a:t> + 3</a:t>
                      </a:r>
                      <a:r>
                        <a:rPr lang="en-IN" sz="1200" b="0" i="0" u="none" strike="noStrike" kern="1200" baseline="30000" dirty="0" smtClean="0">
                          <a:solidFill>
                            <a:schemeClr val="dk1"/>
                          </a:solidFill>
                          <a:latin typeface="+mn-lt"/>
                          <a:ea typeface="+mn-ea"/>
                          <a:cs typeface="+mn-cs"/>
                        </a:rPr>
                        <a:t>4</a:t>
                      </a:r>
                      <a:r>
                        <a:rPr lang="en-IN" sz="1200" b="0" i="0" u="none" strike="noStrike" kern="1200" baseline="0" dirty="0" smtClean="0">
                          <a:solidFill>
                            <a:schemeClr val="dk1"/>
                          </a:solidFill>
                          <a:latin typeface="+mn-lt"/>
                          <a:ea typeface="+mn-ea"/>
                          <a:cs typeface="+mn-cs"/>
                        </a:rPr>
                        <a:t> + 3</a:t>
                      </a:r>
                      <a:r>
                        <a:rPr lang="en-IN" sz="1200" b="0" i="0" u="none" strike="noStrike" kern="1200" baseline="30000" dirty="0" smtClean="0">
                          <a:solidFill>
                            <a:schemeClr val="dk1"/>
                          </a:solidFill>
                          <a:latin typeface="+mn-lt"/>
                          <a:ea typeface="+mn-ea"/>
                          <a:cs typeface="+mn-cs"/>
                        </a:rPr>
                        <a:t>4</a:t>
                      </a:r>
                      <a:r>
                        <a:rPr lang="en-IN" sz="1200" b="0" i="0" u="none" strike="noStrike" kern="1200" baseline="0" dirty="0" smtClean="0">
                          <a:solidFill>
                            <a:schemeClr val="dk1"/>
                          </a:solidFill>
                          <a:latin typeface="+mn-lt"/>
                          <a:ea typeface="+mn-ea"/>
                          <a:cs typeface="+mn-cs"/>
                        </a:rPr>
                        <a:t> = 3 * 3</a:t>
                      </a:r>
                      <a:r>
                        <a:rPr lang="en-IN" sz="1200" b="0" i="0" u="none" strike="noStrike" kern="1200" baseline="30000" dirty="0" smtClean="0">
                          <a:solidFill>
                            <a:schemeClr val="dk1"/>
                          </a:solidFill>
                          <a:latin typeface="+mn-lt"/>
                          <a:ea typeface="+mn-ea"/>
                          <a:cs typeface="+mn-cs"/>
                        </a:rPr>
                        <a:t>4</a:t>
                      </a:r>
                      <a:r>
                        <a:rPr lang="en-IN" sz="1200" b="0" i="0" u="none" strike="noStrike" kern="1200" baseline="0" dirty="0" smtClean="0">
                          <a:solidFill>
                            <a:schemeClr val="dk1"/>
                          </a:solidFill>
                          <a:latin typeface="+mn-lt"/>
                          <a:ea typeface="+mn-ea"/>
                          <a:cs typeface="+mn-cs"/>
                        </a:rPr>
                        <a:t> = 3</a:t>
                      </a:r>
                      <a:r>
                        <a:rPr lang="en-IN" sz="1200" b="0" i="0" u="none" strike="noStrike" kern="1200" baseline="30000" dirty="0" smtClean="0">
                          <a:solidFill>
                            <a:schemeClr val="dk1"/>
                          </a:solidFill>
                          <a:latin typeface="+mn-lt"/>
                          <a:ea typeface="+mn-ea"/>
                          <a:cs typeface="+mn-cs"/>
                        </a:rPr>
                        <a:t>5</a:t>
                      </a:r>
                    </a:p>
                    <a:p>
                      <a:endParaRPr lang="en-US" sz="1200" b="0" i="0" u="none" strike="noStrike" kern="1200" baseline="30000" dirty="0" smtClean="0">
                        <a:solidFill>
                          <a:schemeClr val="dk1"/>
                        </a:solidFill>
                        <a:latin typeface="+mn-lt"/>
                        <a:ea typeface="+mn-ea"/>
                        <a:cs typeface="+mn-cs"/>
                      </a:endParaRPr>
                    </a:p>
                  </a:txBody>
                  <a:tcPr/>
                </a:tc>
              </a:tr>
              <a:tr h="370840">
                <a:tc>
                  <a:txBody>
                    <a:bodyPr/>
                    <a:lstStyle/>
                    <a:p>
                      <a:r>
                        <a:rPr lang="en-IN" sz="1200" b="1" i="0" u="none" strike="noStrike" kern="1200" baseline="0" dirty="0" smtClean="0">
                          <a:solidFill>
                            <a:schemeClr val="dk1"/>
                          </a:solidFill>
                          <a:latin typeface="+mn-lt"/>
                          <a:ea typeface="+mn-ea"/>
                          <a:cs typeface="+mn-cs"/>
                        </a:rPr>
                        <a:t>AN EXPONENT OF 1 </a:t>
                      </a:r>
                      <a:r>
                        <a:rPr lang="en-US" sz="1200" b="0" dirty="0" smtClean="0"/>
                        <a:t>–</a:t>
                      </a:r>
                      <a:r>
                        <a:rPr lang="en-US" sz="1200" b="0" baseline="0" dirty="0" smtClean="0"/>
                        <a:t> </a:t>
                      </a:r>
                      <a:r>
                        <a:rPr lang="en-IN" sz="1200" b="0" i="0" u="none" strike="noStrike" kern="1200" baseline="0" dirty="0" smtClean="0">
                          <a:solidFill>
                            <a:schemeClr val="dk1"/>
                          </a:solidFill>
                          <a:latin typeface="+mn-lt"/>
                          <a:ea typeface="+mn-ea"/>
                          <a:cs typeface="+mn-cs"/>
                        </a:rPr>
                        <a:t>When you see a base without an exponent, write in an exponent of 1</a:t>
                      </a:r>
                      <a:endParaRPr lang="en-IN" sz="12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baseline="0" dirty="0" smtClean="0">
                          <a:solidFill>
                            <a:schemeClr val="dk1"/>
                          </a:solidFill>
                          <a:latin typeface="+mn-lt"/>
                          <a:ea typeface="+mn-ea"/>
                          <a:cs typeface="+mn-cs"/>
                        </a:rPr>
                        <a:t>3 * 3</a:t>
                      </a:r>
                      <a:r>
                        <a:rPr lang="en-IN" sz="1200" b="0" i="0" u="none" strike="noStrike" kern="1200" baseline="30000" dirty="0" smtClean="0">
                          <a:solidFill>
                            <a:schemeClr val="dk1"/>
                          </a:solidFill>
                          <a:latin typeface="+mn-lt"/>
                          <a:ea typeface="+mn-ea"/>
                          <a:cs typeface="+mn-cs"/>
                        </a:rPr>
                        <a:t>x</a:t>
                      </a:r>
                      <a:r>
                        <a:rPr lang="en-IN" sz="1200" b="0" i="0" u="none" strike="noStrike" kern="1200" baseline="0" dirty="0" smtClean="0">
                          <a:solidFill>
                            <a:schemeClr val="dk1"/>
                          </a:solidFill>
                          <a:latin typeface="+mn-lt"/>
                          <a:ea typeface="+mn-ea"/>
                          <a:cs typeface="+mn-cs"/>
                        </a:rPr>
                        <a:t>=3</a:t>
                      </a:r>
                      <a:r>
                        <a:rPr lang="en-IN" sz="1200" b="0" i="0" u="none" strike="noStrike" kern="1200" baseline="30000" dirty="0" smtClean="0">
                          <a:solidFill>
                            <a:schemeClr val="dk1"/>
                          </a:solidFill>
                          <a:latin typeface="+mn-lt"/>
                          <a:ea typeface="+mn-ea"/>
                          <a:cs typeface="+mn-cs"/>
                        </a:rPr>
                        <a:t>1</a:t>
                      </a:r>
                      <a:r>
                        <a:rPr lang="en-IN" sz="1200" b="0" i="0" u="none" strike="noStrike" kern="1200" baseline="0" dirty="0" smtClean="0">
                          <a:solidFill>
                            <a:schemeClr val="dk1"/>
                          </a:solidFill>
                          <a:latin typeface="+mn-lt"/>
                          <a:ea typeface="+mn-ea"/>
                          <a:cs typeface="+mn-cs"/>
                        </a:rPr>
                        <a:t> * 3</a:t>
                      </a:r>
                      <a:r>
                        <a:rPr lang="en-IN" sz="1200" b="0" i="0" u="none" strike="noStrike" kern="1200" baseline="30000" dirty="0" smtClean="0">
                          <a:solidFill>
                            <a:schemeClr val="dk1"/>
                          </a:solidFill>
                          <a:latin typeface="+mn-lt"/>
                          <a:ea typeface="+mn-ea"/>
                          <a:cs typeface="+mn-cs"/>
                        </a:rPr>
                        <a:t>x</a:t>
                      </a:r>
                      <a:r>
                        <a:rPr lang="en-IN" sz="1200" b="0" i="0" u="none" strike="noStrike" kern="1200" baseline="0" dirty="0" smtClean="0">
                          <a:solidFill>
                            <a:schemeClr val="dk1"/>
                          </a:solidFill>
                          <a:latin typeface="+mn-lt"/>
                          <a:ea typeface="+mn-ea"/>
                          <a:cs typeface="+mn-cs"/>
                        </a:rPr>
                        <a:t> = 3</a:t>
                      </a:r>
                      <a:r>
                        <a:rPr lang="en-IN" sz="1200" b="0" i="0" u="none" strike="noStrike" kern="1200" baseline="30000" dirty="0" smtClean="0">
                          <a:solidFill>
                            <a:schemeClr val="dk1"/>
                          </a:solidFill>
                          <a:latin typeface="+mn-lt"/>
                          <a:ea typeface="+mn-ea"/>
                          <a:cs typeface="+mn-cs"/>
                        </a:rPr>
                        <a:t>(1+x)</a:t>
                      </a:r>
                      <a:r>
                        <a:rPr lang="en-IN" sz="1200" b="0" i="0" u="none" strike="noStrike" kern="1200" baseline="0" dirty="0" smtClean="0">
                          <a:solidFill>
                            <a:schemeClr val="dk1"/>
                          </a:solidFill>
                          <a:latin typeface="+mn-lt"/>
                          <a:ea typeface="+mn-ea"/>
                          <a:cs typeface="+mn-cs"/>
                        </a:rPr>
                        <a:t> = 3</a:t>
                      </a:r>
                      <a:r>
                        <a:rPr lang="en-IN" sz="1200" b="0" i="0" u="none" strike="noStrike" kern="1200" baseline="30000" dirty="0" smtClean="0">
                          <a:solidFill>
                            <a:schemeClr val="dk1"/>
                          </a:solidFill>
                          <a:latin typeface="+mn-lt"/>
                          <a:ea typeface="+mn-ea"/>
                          <a:cs typeface="+mn-cs"/>
                        </a:rPr>
                        <a:t>x + 1</a:t>
                      </a:r>
                      <a:endParaRPr lang="en-US" sz="1200" b="0" i="0" u="none" strike="noStrike" kern="1200" baseline="30000" dirty="0" smtClean="0">
                        <a:solidFill>
                          <a:schemeClr val="dk1"/>
                        </a:solidFill>
                        <a:latin typeface="+mn-lt"/>
                        <a:ea typeface="+mn-ea"/>
                        <a:cs typeface="+mn-cs"/>
                      </a:endParaRPr>
                    </a:p>
                  </a:txBody>
                  <a:tcPr/>
                </a:tc>
              </a:tr>
              <a:tr h="370840">
                <a:tc>
                  <a:txBody>
                    <a:bodyPr/>
                    <a:lstStyle/>
                    <a:p>
                      <a:r>
                        <a:rPr lang="en-US" sz="1200" b="1" dirty="0" smtClean="0"/>
                        <a:t>AN EXPONENT OF ZERO </a:t>
                      </a:r>
                      <a:r>
                        <a:rPr lang="en-US" sz="1200" b="0" dirty="0" smtClean="0"/>
                        <a:t>–</a:t>
                      </a:r>
                      <a:r>
                        <a:rPr lang="en-US" sz="1200" b="0" baseline="0" dirty="0" smtClean="0"/>
                        <a:t> any non-zero base raised to the power of 0 is equal to 1</a:t>
                      </a:r>
                      <a:endParaRPr lang="en-US" sz="1200" b="0" dirty="0" smtClean="0"/>
                    </a:p>
                  </a:txBody>
                  <a:tcPr/>
                </a:tc>
                <a:tc>
                  <a:txBody>
                    <a:bodyPr/>
                    <a:lstStyle/>
                    <a:p>
                      <a:r>
                        <a:rPr lang="en-US" sz="1200" b="0" i="0" u="none" strike="noStrike" kern="1200" baseline="0" dirty="0" smtClean="0">
                          <a:solidFill>
                            <a:schemeClr val="dk1"/>
                          </a:solidFill>
                          <a:latin typeface="+mn-lt"/>
                          <a:ea typeface="+mn-ea"/>
                          <a:cs typeface="+mn-cs"/>
                        </a:rPr>
                        <a:t>3</a:t>
                      </a:r>
                      <a:r>
                        <a:rPr lang="en-US" sz="1200" b="0" i="0" u="none" strike="noStrike" kern="1200" baseline="30000" dirty="0" smtClean="0">
                          <a:solidFill>
                            <a:schemeClr val="dk1"/>
                          </a:solidFill>
                          <a:latin typeface="+mn-lt"/>
                          <a:ea typeface="+mn-ea"/>
                          <a:cs typeface="+mn-cs"/>
                        </a:rPr>
                        <a:t>0</a:t>
                      </a:r>
                      <a:r>
                        <a:rPr lang="en-US" sz="1200" b="0" i="0" u="none" strike="noStrike" kern="1200" baseline="0" dirty="0" smtClean="0">
                          <a:solidFill>
                            <a:schemeClr val="dk1"/>
                          </a:solidFill>
                          <a:latin typeface="+mn-lt"/>
                          <a:ea typeface="+mn-ea"/>
                          <a:cs typeface="+mn-cs"/>
                        </a:rPr>
                        <a:t> = 1</a:t>
                      </a:r>
                    </a:p>
                  </a:txBody>
                  <a:tcPr/>
                </a:tc>
              </a:tr>
            </a:tbl>
          </a:graphicData>
        </a:graphic>
      </p:graphicFrame>
      <p:sp>
        <p:nvSpPr>
          <p:cNvPr id="3" name="Rectangle 2"/>
          <p:cNvSpPr/>
          <p:nvPr/>
        </p:nvSpPr>
        <p:spPr>
          <a:xfrm>
            <a:off x="107504" y="4797152"/>
            <a:ext cx="9036496" cy="1354217"/>
          </a:xfrm>
          <a:prstGeom prst="rect">
            <a:avLst/>
          </a:prstGeom>
          <a:solidFill>
            <a:schemeClr val="bg2"/>
          </a:solidFill>
        </p:spPr>
        <p:txBody>
          <a:bodyPr wrap="square">
            <a:spAutoFit/>
          </a:bodyPr>
          <a:lstStyle/>
          <a:p>
            <a:pPr marL="0" lvl="2"/>
            <a:r>
              <a:rPr lang="en-US" sz="1200" b="1" u="sng" dirty="0">
                <a:solidFill>
                  <a:prstClr val="black"/>
                </a:solidFill>
              </a:rPr>
              <a:t>Simplifying exponential expressions</a:t>
            </a:r>
          </a:p>
          <a:p>
            <a:pPr marL="176213" lvl="3"/>
            <a:r>
              <a:rPr lang="en-US" sz="1000" b="1" dirty="0">
                <a:solidFill>
                  <a:prstClr val="black"/>
                </a:solidFill>
              </a:rPr>
              <a:t>Always try to simplify exponential expressions when they have the same base or the same exponent. </a:t>
            </a:r>
            <a:r>
              <a:rPr lang="en-US" sz="1000" b="1" dirty="0" smtClean="0">
                <a:solidFill>
                  <a:prstClr val="black"/>
                </a:solidFill>
              </a:rPr>
              <a:t>You can only simplify exponential expressions that are linked by multiplication or division. When </a:t>
            </a:r>
            <a:r>
              <a:rPr lang="en-US" sz="1000" b="1" dirty="0">
                <a:solidFill>
                  <a:prstClr val="black"/>
                </a:solidFill>
              </a:rPr>
              <a:t>expressions with the same base are linked by a sum, you cannot simplify but you can factor the expression:</a:t>
            </a:r>
          </a:p>
          <a:p>
            <a:pPr marL="176213" lvl="3"/>
            <a:r>
              <a:rPr lang="en-US" sz="1000" b="1" dirty="0">
                <a:solidFill>
                  <a:prstClr val="black"/>
                </a:solidFill>
              </a:rPr>
              <a:t>7² + 7³ = 7².(7 + 1) = 49.8</a:t>
            </a:r>
          </a:p>
          <a:p>
            <a:pPr marL="176213" lvl="3"/>
            <a:r>
              <a:rPr lang="en-US" sz="1000" b="1" dirty="0">
                <a:solidFill>
                  <a:prstClr val="black"/>
                </a:solidFill>
              </a:rPr>
              <a:t>Example: </a:t>
            </a:r>
            <a:r>
              <a:rPr lang="en-US" sz="1000" dirty="0">
                <a:solidFill>
                  <a:prstClr val="black"/>
                </a:solidFill>
              </a:rPr>
              <a:t>what is the largest prime factor of 4²¹ + </a:t>
            </a:r>
            <a:r>
              <a:rPr lang="en-US" sz="1000" dirty="0" smtClean="0">
                <a:solidFill>
                  <a:prstClr val="black"/>
                </a:solidFill>
              </a:rPr>
              <a:t>4²</a:t>
            </a:r>
            <a:r>
              <a:rPr lang="en-US" sz="1000" baseline="30000" dirty="0" smtClean="0">
                <a:solidFill>
                  <a:prstClr val="black"/>
                </a:solidFill>
              </a:rPr>
              <a:t>2</a:t>
            </a:r>
            <a:r>
              <a:rPr lang="en-US" sz="1000" dirty="0" smtClean="0">
                <a:solidFill>
                  <a:prstClr val="black"/>
                </a:solidFill>
              </a:rPr>
              <a:t> </a:t>
            </a:r>
            <a:r>
              <a:rPr lang="en-US" sz="1000" dirty="0">
                <a:solidFill>
                  <a:prstClr val="black"/>
                </a:solidFill>
              </a:rPr>
              <a:t>+ 4²³?</a:t>
            </a:r>
          </a:p>
          <a:p>
            <a:pPr marL="176213" lvl="3"/>
            <a:r>
              <a:rPr lang="en-US" sz="1000" b="1" dirty="0">
                <a:solidFill>
                  <a:prstClr val="black"/>
                </a:solidFill>
              </a:rPr>
              <a:t>Answer: </a:t>
            </a:r>
            <a:r>
              <a:rPr lang="en-US" sz="1000" dirty="0">
                <a:solidFill>
                  <a:prstClr val="black"/>
                </a:solidFill>
              </a:rPr>
              <a:t>4²¹ + </a:t>
            </a:r>
            <a:r>
              <a:rPr lang="en-US" sz="1000" dirty="0" smtClean="0">
                <a:solidFill>
                  <a:prstClr val="black"/>
                </a:solidFill>
              </a:rPr>
              <a:t>4</a:t>
            </a:r>
            <a:r>
              <a:rPr lang="en-US" sz="1000" baseline="30000" dirty="0" smtClean="0">
                <a:solidFill>
                  <a:prstClr val="black"/>
                </a:solidFill>
              </a:rPr>
              <a:t>2</a:t>
            </a:r>
            <a:r>
              <a:rPr lang="en-US" sz="1000" dirty="0" smtClean="0">
                <a:solidFill>
                  <a:prstClr val="black"/>
                </a:solidFill>
              </a:rPr>
              <a:t>² </a:t>
            </a:r>
            <a:r>
              <a:rPr lang="en-US" sz="1000" dirty="0">
                <a:solidFill>
                  <a:prstClr val="black"/>
                </a:solidFill>
              </a:rPr>
              <a:t>+ 4²³ = 4²¹(1 + 4 + 16) = 4²¹.(21) = 4²¹(3.7). </a:t>
            </a:r>
            <a:r>
              <a:rPr lang="en-US" sz="1000" b="1" dirty="0">
                <a:solidFill>
                  <a:prstClr val="black"/>
                </a:solidFill>
              </a:rPr>
              <a:t>The largest prime factor of 4²¹ + </a:t>
            </a:r>
            <a:r>
              <a:rPr lang="en-US" sz="1000" b="1" dirty="0" smtClean="0">
                <a:solidFill>
                  <a:prstClr val="black"/>
                </a:solidFill>
              </a:rPr>
              <a:t>4</a:t>
            </a:r>
            <a:r>
              <a:rPr lang="en-US" sz="1000" b="1" baseline="30000" dirty="0" smtClean="0">
                <a:solidFill>
                  <a:prstClr val="black"/>
                </a:solidFill>
              </a:rPr>
              <a:t>22</a:t>
            </a:r>
            <a:r>
              <a:rPr lang="en-US" sz="1000" b="1" dirty="0" smtClean="0">
                <a:solidFill>
                  <a:prstClr val="black"/>
                </a:solidFill>
              </a:rPr>
              <a:t> </a:t>
            </a:r>
            <a:r>
              <a:rPr lang="en-US" sz="1000" b="1" dirty="0">
                <a:solidFill>
                  <a:prstClr val="black"/>
                </a:solidFill>
              </a:rPr>
              <a:t>+ 4²³ is </a:t>
            </a:r>
            <a:r>
              <a:rPr lang="en-US" sz="1000" b="1" dirty="0" smtClean="0">
                <a:solidFill>
                  <a:prstClr val="black"/>
                </a:solidFill>
              </a:rPr>
              <a:t>7</a:t>
            </a:r>
          </a:p>
          <a:p>
            <a:pPr marL="176213" lvl="3"/>
            <a:endParaRPr lang="en-US" sz="1000" b="1" dirty="0">
              <a:solidFill>
                <a:prstClr val="black"/>
              </a:solidFill>
            </a:endParaRPr>
          </a:p>
          <a:p>
            <a:pPr marL="176213"/>
            <a:r>
              <a:rPr lang="en-IN" sz="1000" b="1" dirty="0" smtClean="0">
                <a:solidFill>
                  <a:srgbClr val="FF0000"/>
                </a:solidFill>
              </a:rPr>
              <a:t>*** When both </a:t>
            </a:r>
            <a:r>
              <a:rPr lang="en-IN" sz="1000" b="1" dirty="0">
                <a:solidFill>
                  <a:srgbClr val="FF0000"/>
                </a:solidFill>
              </a:rPr>
              <a:t>sides of the equation are broken down to the product of prime bases, </a:t>
            </a:r>
            <a:r>
              <a:rPr lang="en-IN" sz="1000" b="1" dirty="0" smtClean="0">
                <a:solidFill>
                  <a:srgbClr val="FF0000"/>
                </a:solidFill>
              </a:rPr>
              <a:t>the respective</a:t>
            </a:r>
            <a:r>
              <a:rPr lang="en-IN" sz="1000" b="1" dirty="0">
                <a:solidFill>
                  <a:srgbClr val="FF0000"/>
                </a:solidFill>
              </a:rPr>
              <a:t> </a:t>
            </a:r>
            <a:r>
              <a:rPr lang="en-IN" sz="1000" b="1" dirty="0" smtClean="0">
                <a:solidFill>
                  <a:srgbClr val="FF0000"/>
                </a:solidFill>
              </a:rPr>
              <a:t>exponents </a:t>
            </a:r>
            <a:r>
              <a:rPr lang="en-IN" sz="1000" b="1" dirty="0">
                <a:solidFill>
                  <a:srgbClr val="FF0000"/>
                </a:solidFill>
              </a:rPr>
              <a:t>of like bases must be equal</a:t>
            </a:r>
            <a:endParaRPr lang="en-US" sz="1000" b="1" dirty="0">
              <a:solidFill>
                <a:srgbClr val="FF0000"/>
              </a:solidFill>
            </a:endParaRPr>
          </a:p>
        </p:txBody>
      </p:sp>
    </p:spTree>
    <p:extLst>
      <p:ext uri="{BB962C8B-B14F-4D97-AF65-F5344CB8AC3E}">
        <p14:creationId xmlns:p14="http://schemas.microsoft.com/office/powerpoint/2010/main" val="35015215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ROOTS</a:t>
            </a:r>
            <a:endParaRPr lang="en-IN" dirty="0"/>
          </a:p>
        </p:txBody>
      </p:sp>
      <p:sp>
        <p:nvSpPr>
          <p:cNvPr id="4" name="Rectangle 3"/>
          <p:cNvSpPr/>
          <p:nvPr/>
        </p:nvSpPr>
        <p:spPr>
          <a:xfrm>
            <a:off x="-29497" y="548680"/>
            <a:ext cx="9144000" cy="5047536"/>
          </a:xfrm>
          <a:prstGeom prst="rect">
            <a:avLst/>
          </a:prstGeom>
        </p:spPr>
        <p:txBody>
          <a:bodyPr wrap="square">
            <a:spAutoFit/>
          </a:bodyPr>
          <a:lstStyle/>
          <a:p>
            <a:r>
              <a:rPr lang="en-IN" sz="1200" dirty="0">
                <a:solidFill>
                  <a:prstClr val="black"/>
                </a:solidFill>
              </a:rPr>
              <a:t>A ROOT is the inverse operation of raising a </a:t>
            </a:r>
            <a:r>
              <a:rPr lang="en-IN" sz="1200" dirty="0" smtClean="0">
                <a:solidFill>
                  <a:prstClr val="black"/>
                </a:solidFill>
              </a:rPr>
              <a:t>number to </a:t>
            </a:r>
            <a:r>
              <a:rPr lang="en-IN" sz="1200" dirty="0">
                <a:solidFill>
                  <a:prstClr val="black"/>
                </a:solidFill>
              </a:rPr>
              <a:t>an </a:t>
            </a:r>
            <a:r>
              <a:rPr lang="en-IN" sz="1200" dirty="0" smtClean="0">
                <a:solidFill>
                  <a:prstClr val="black"/>
                </a:solidFill>
              </a:rPr>
              <a:t>exponent, and answers </a:t>
            </a:r>
            <a:r>
              <a:rPr lang="en-IN" sz="1200" dirty="0">
                <a:solidFill>
                  <a:prstClr val="black"/>
                </a:solidFill>
              </a:rPr>
              <a:t>the question: Which number do I </a:t>
            </a:r>
            <a:r>
              <a:rPr lang="en-IN" sz="1200" dirty="0" smtClean="0">
                <a:solidFill>
                  <a:prstClr val="black"/>
                </a:solidFill>
              </a:rPr>
              <a:t>multiply by </a:t>
            </a:r>
            <a:r>
              <a:rPr lang="en-IN" sz="1200" dirty="0">
                <a:solidFill>
                  <a:prstClr val="black"/>
                </a:solidFill>
              </a:rPr>
              <a:t>itself n times in order to get a product of b ?</a:t>
            </a:r>
            <a:endParaRPr lang="en-US" sz="1200" dirty="0" smtClean="0">
              <a:solidFill>
                <a:prstClr val="black"/>
              </a:solidFill>
            </a:endParaRPr>
          </a:p>
          <a:p>
            <a:endParaRPr lang="en-US" sz="1200" dirty="0">
              <a:solidFill>
                <a:prstClr val="black"/>
              </a:solidFill>
            </a:endParaRPr>
          </a:p>
          <a:p>
            <a:r>
              <a:rPr lang="en-US" sz="1200" b="1" dirty="0" smtClean="0">
                <a:solidFill>
                  <a:prstClr val="black"/>
                </a:solidFill>
              </a:rPr>
              <a:t>EVEN ROOTS ONLY HAVE ONE SOLUTION – A POSITIVE VALUE</a:t>
            </a:r>
            <a:endParaRPr lang="en-US" sz="1200" b="1" dirty="0">
              <a:solidFill>
                <a:prstClr val="black"/>
              </a:solidFill>
            </a:endParaRPr>
          </a:p>
          <a:p>
            <a:pPr marL="171450" indent="-171450">
              <a:buFont typeface="Arial" pitchFamily="34" charset="0"/>
              <a:buChar char="•"/>
            </a:pPr>
            <a:r>
              <a:rPr lang="en-IN" sz="1200" dirty="0">
                <a:solidFill>
                  <a:prstClr val="black"/>
                </a:solidFill>
              </a:rPr>
              <a:t>Unlike even exponents, which yield both a positive and a negative solution, </a:t>
            </a:r>
            <a:r>
              <a:rPr lang="en-IN" sz="1200" dirty="0" smtClean="0">
                <a:solidFill>
                  <a:prstClr val="black"/>
                </a:solidFill>
              </a:rPr>
              <a:t>even roots </a:t>
            </a:r>
            <a:r>
              <a:rPr lang="en-IN" sz="1200" dirty="0">
                <a:solidFill>
                  <a:prstClr val="black"/>
                </a:solidFill>
              </a:rPr>
              <a:t>have </a:t>
            </a:r>
            <a:r>
              <a:rPr lang="en-IN" sz="1200" dirty="0" smtClean="0">
                <a:solidFill>
                  <a:prstClr val="black"/>
                </a:solidFill>
              </a:rPr>
              <a:t>only one solution. </a:t>
            </a:r>
            <a:r>
              <a:rPr lang="en-US" sz="1200" dirty="0" smtClean="0">
                <a:solidFill>
                  <a:prstClr val="black"/>
                </a:solidFill>
              </a:rPr>
              <a:t>√</a:t>
            </a:r>
            <a:r>
              <a:rPr lang="en-US" sz="1200" dirty="0">
                <a:solidFill>
                  <a:prstClr val="black"/>
                </a:solidFill>
              </a:rPr>
              <a:t>4 can only be 2, and not -</a:t>
            </a:r>
            <a:r>
              <a:rPr lang="en-US" sz="1200" dirty="0" smtClean="0">
                <a:solidFill>
                  <a:prstClr val="black"/>
                </a:solidFill>
              </a:rPr>
              <a:t>2</a:t>
            </a:r>
          </a:p>
          <a:p>
            <a:pPr marL="171450" indent="-171450">
              <a:buFont typeface="Arial" pitchFamily="34" charset="0"/>
              <a:buChar char="•"/>
            </a:pPr>
            <a:r>
              <a:rPr lang="en-US" sz="1200" dirty="0" smtClean="0">
                <a:solidFill>
                  <a:prstClr val="black"/>
                </a:solidFill>
              </a:rPr>
              <a:t>A root can only have a negative value if it is an odd root, and the base is negative </a:t>
            </a:r>
          </a:p>
          <a:p>
            <a:endParaRPr lang="en-US" sz="1200" dirty="0">
              <a:solidFill>
                <a:prstClr val="black"/>
              </a:solidFill>
            </a:endParaRPr>
          </a:p>
          <a:p>
            <a:r>
              <a:rPr lang="en-US" sz="1200" b="1" dirty="0" smtClean="0">
                <a:solidFill>
                  <a:prstClr val="black"/>
                </a:solidFill>
              </a:rPr>
              <a:t>SIMPLIFYING A ROOT</a:t>
            </a:r>
          </a:p>
          <a:p>
            <a:pPr marL="176213" lvl="1" indent="-176213">
              <a:buFont typeface="Arial" pitchFamily="34" charset="0"/>
              <a:buChar char="•"/>
            </a:pPr>
            <a:r>
              <a:rPr lang="en-US" sz="1200" dirty="0" smtClean="0">
                <a:solidFill>
                  <a:prstClr val="black"/>
                </a:solidFill>
              </a:rPr>
              <a:t>GMAT very often tries to trick you by giving a root linked by addition where it is tempting to simplify the terms, for example: √(25 + 16). It is tempting to think that this will result into 5 + 4, but </a:t>
            </a:r>
            <a:r>
              <a:rPr lang="en-US" sz="1200" u="sng" dirty="0" smtClean="0">
                <a:solidFill>
                  <a:prstClr val="black"/>
                </a:solidFill>
              </a:rPr>
              <a:t>you can only simplify roots when the terms inside/outside are linked by multiplication or division</a:t>
            </a:r>
          </a:p>
          <a:p>
            <a:pPr marL="176213" lvl="1" indent="-176213">
              <a:buFont typeface="Arial" pitchFamily="34" charset="0"/>
              <a:buChar char="•"/>
            </a:pPr>
            <a:r>
              <a:rPr lang="en-IN" sz="1200" dirty="0" smtClean="0">
                <a:solidFill>
                  <a:prstClr val="black"/>
                </a:solidFill>
              </a:rPr>
              <a:t>Simplifying radicals in the denominator with conjugate radical expressions is very useful on challenging GMAT radical questions</a:t>
            </a:r>
            <a:endParaRPr lang="en-US" sz="1200" u="sng" dirty="0" smtClean="0">
              <a:solidFill>
                <a:prstClr val="black"/>
              </a:solidFill>
            </a:endParaRPr>
          </a:p>
          <a:p>
            <a:pPr marL="176213" lvl="1" indent="-176213">
              <a:buFont typeface="Arial" pitchFamily="34" charset="0"/>
              <a:buChar char="•"/>
            </a:pPr>
            <a:r>
              <a:rPr lang="en-US" sz="1200" dirty="0" smtClean="0">
                <a:solidFill>
                  <a:prstClr val="black"/>
                </a:solidFill>
              </a:rPr>
              <a:t>Examples </a:t>
            </a:r>
            <a:r>
              <a:rPr lang="en-US" sz="1200" dirty="0">
                <a:solidFill>
                  <a:prstClr val="black"/>
                </a:solidFill>
              </a:rPr>
              <a:t>of roots simplification:</a:t>
            </a:r>
          </a:p>
          <a:p>
            <a:pPr lvl="1"/>
            <a:r>
              <a:rPr lang="en-US" sz="1200" dirty="0">
                <a:solidFill>
                  <a:prstClr val="black"/>
                </a:solidFill>
              </a:rPr>
              <a:t>√25.16 = √25 . √16 = 5.4</a:t>
            </a:r>
          </a:p>
          <a:p>
            <a:pPr lvl="1"/>
            <a:r>
              <a:rPr lang="en-US" sz="1200" dirty="0">
                <a:solidFill>
                  <a:prstClr val="black"/>
                </a:solidFill>
              </a:rPr>
              <a:t>√50 . √18 = √50.18 = √900 = 30</a:t>
            </a:r>
          </a:p>
          <a:p>
            <a:pPr lvl="1"/>
            <a:r>
              <a:rPr lang="en-US" sz="1200" dirty="0">
                <a:solidFill>
                  <a:prstClr val="black"/>
                </a:solidFill>
              </a:rPr>
              <a:t>√144:16 = √144 : √16 = 12/4 = 3</a:t>
            </a:r>
          </a:p>
          <a:p>
            <a:pPr lvl="1"/>
            <a:r>
              <a:rPr lang="en-US" sz="1200" dirty="0">
                <a:solidFill>
                  <a:prstClr val="black"/>
                </a:solidFill>
              </a:rPr>
              <a:t>√25+16 = √41 </a:t>
            </a:r>
            <a:r>
              <a:rPr lang="en-US" sz="1200" dirty="0">
                <a:solidFill>
                  <a:prstClr val="black"/>
                </a:solidFill>
                <a:sym typeface="Wingdings" pitchFamily="2" charset="2"/>
              </a:rPr>
              <a:t> you cannot simplify this </a:t>
            </a:r>
            <a:r>
              <a:rPr lang="en-US" sz="1200" dirty="0" smtClean="0">
                <a:solidFill>
                  <a:prstClr val="black"/>
                </a:solidFill>
                <a:sym typeface="Wingdings" pitchFamily="2" charset="2"/>
              </a:rPr>
              <a:t>one</a:t>
            </a:r>
          </a:p>
          <a:p>
            <a:pPr lvl="1"/>
            <a:r>
              <a:rPr lang="en-US" sz="1200" dirty="0" smtClean="0">
                <a:solidFill>
                  <a:prstClr val="black"/>
                </a:solidFill>
              </a:rPr>
              <a:t>2√7 + 3√7 = 5√</a:t>
            </a:r>
            <a:r>
              <a:rPr lang="en-US" sz="1200" dirty="0">
                <a:solidFill>
                  <a:prstClr val="black"/>
                </a:solidFill>
              </a:rPr>
              <a:t>7</a:t>
            </a:r>
            <a:endParaRPr lang="en-US" sz="1200" dirty="0" smtClean="0">
              <a:solidFill>
                <a:prstClr val="black"/>
              </a:solidFill>
              <a:sym typeface="Wingdings" pitchFamily="2" charset="2"/>
            </a:endParaRPr>
          </a:p>
          <a:p>
            <a:pPr lvl="1"/>
            <a:endParaRPr lang="en-US" sz="1200" dirty="0">
              <a:solidFill>
                <a:prstClr val="black"/>
              </a:solidFill>
              <a:sym typeface="Wingdings" pitchFamily="2" charset="2"/>
            </a:endParaRPr>
          </a:p>
          <a:p>
            <a:r>
              <a:rPr lang="en-US" sz="1200" b="1" dirty="0" smtClean="0">
                <a:solidFill>
                  <a:prstClr val="black"/>
                </a:solidFill>
              </a:rPr>
              <a:t>KNOWING COMMON ROOTS</a:t>
            </a:r>
          </a:p>
          <a:p>
            <a:pPr marL="176213" lvl="1" indent="-176213">
              <a:buFont typeface="Arial" pitchFamily="34" charset="0"/>
              <a:buChar char="•"/>
            </a:pPr>
            <a:r>
              <a:rPr lang="en-US" sz="1200" dirty="0" smtClean="0">
                <a:solidFill>
                  <a:prstClr val="black"/>
                </a:solidFill>
              </a:rPr>
              <a:t>GMAT </a:t>
            </a:r>
            <a:r>
              <a:rPr lang="en-US" sz="1200" dirty="0">
                <a:solidFill>
                  <a:prstClr val="black"/>
                </a:solidFill>
              </a:rPr>
              <a:t>requires you to know all the perfect square roots from 1 to 30 and also the following imperfect rules:</a:t>
            </a:r>
          </a:p>
          <a:p>
            <a:pPr lvl="1"/>
            <a:r>
              <a:rPr lang="en-US" sz="1200" dirty="0">
                <a:solidFill>
                  <a:prstClr val="black"/>
                </a:solidFill>
              </a:rPr>
              <a:t>√2 ≈ 1.4</a:t>
            </a:r>
          </a:p>
          <a:p>
            <a:pPr lvl="1"/>
            <a:r>
              <a:rPr lang="en-US" sz="1200" dirty="0">
                <a:solidFill>
                  <a:prstClr val="black"/>
                </a:solidFill>
              </a:rPr>
              <a:t>√3 ≈ 1.7</a:t>
            </a:r>
          </a:p>
          <a:p>
            <a:pPr lvl="1"/>
            <a:r>
              <a:rPr lang="en-US" sz="1200" dirty="0">
                <a:solidFill>
                  <a:prstClr val="black"/>
                </a:solidFill>
              </a:rPr>
              <a:t>√5 ≈ </a:t>
            </a:r>
            <a:r>
              <a:rPr lang="en-US" sz="1200" dirty="0" smtClean="0">
                <a:solidFill>
                  <a:prstClr val="black"/>
                </a:solidFill>
              </a:rPr>
              <a:t>2.25</a:t>
            </a:r>
            <a:endParaRPr lang="en-IN" sz="1200" dirty="0">
              <a:solidFill>
                <a:prstClr val="black"/>
              </a:solidFill>
            </a:endParaRPr>
          </a:p>
          <a:p>
            <a:pPr marL="0" lvl="1"/>
            <a:endParaRPr lang="en-US" sz="1200" dirty="0">
              <a:solidFill>
                <a:prstClr val="black"/>
              </a:solidFill>
            </a:endParaRPr>
          </a:p>
          <a:p>
            <a:pPr marL="0" lvl="1"/>
            <a:r>
              <a:rPr lang="en-US" sz="1200" dirty="0" smtClean="0">
                <a:solidFill>
                  <a:srgbClr val="FF0000"/>
                </a:solidFill>
              </a:rPr>
              <a:t>SUM OF THE ROOTS OF AN EQUATION ax</a:t>
            </a:r>
            <a:r>
              <a:rPr lang="en-US" sz="1200" baseline="30000" dirty="0" smtClean="0">
                <a:solidFill>
                  <a:srgbClr val="FF0000"/>
                </a:solidFill>
              </a:rPr>
              <a:t>2</a:t>
            </a:r>
            <a:r>
              <a:rPr lang="en-US" sz="1200" dirty="0" smtClean="0">
                <a:solidFill>
                  <a:srgbClr val="FF0000"/>
                </a:solidFill>
              </a:rPr>
              <a:t>+bx+c=0 IS (-B/A)</a:t>
            </a:r>
            <a:endParaRPr lang="en-US" sz="1200" dirty="0">
              <a:solidFill>
                <a:srgbClr val="FF0000"/>
              </a:solidFill>
            </a:endParaRPr>
          </a:p>
          <a:p>
            <a:pPr marL="0" lvl="1"/>
            <a:endParaRPr lang="en-US" sz="1200" dirty="0" smtClean="0">
              <a:solidFill>
                <a:prstClr val="black"/>
              </a:solidFill>
            </a:endParaRPr>
          </a:p>
        </p:txBody>
      </p:sp>
    </p:spTree>
    <p:extLst>
      <p:ext uri="{BB962C8B-B14F-4D97-AF65-F5344CB8AC3E}">
        <p14:creationId xmlns:p14="http://schemas.microsoft.com/office/powerpoint/2010/main" val="394265924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EXPONENTS AND ROOTS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17598439"/>
              </p:ext>
            </p:extLst>
          </p:nvPr>
        </p:nvGraphicFramePr>
        <p:xfrm>
          <a:off x="144016" y="663912"/>
          <a:ext cx="1979711" cy="5933440"/>
        </p:xfrm>
        <a:graphic>
          <a:graphicData uri="http://schemas.openxmlformats.org/drawingml/2006/table">
            <a:tbl>
              <a:tblPr firstRow="1" bandRow="1">
                <a:tableStyleId>{5C22544A-7EE6-4342-B048-85BDC9FD1C3A}</a:tableStyleId>
              </a:tblPr>
              <a:tblGrid>
                <a:gridCol w="481361"/>
                <a:gridCol w="499450"/>
                <a:gridCol w="499450"/>
                <a:gridCol w="499450"/>
              </a:tblGrid>
              <a:tr h="370840">
                <a:tc gridSpan="4">
                  <a:txBody>
                    <a:bodyPr/>
                    <a:lstStyle/>
                    <a:p>
                      <a:pPr algn="ctr"/>
                      <a:r>
                        <a:rPr lang="en-IN" sz="1000" dirty="0" smtClean="0"/>
                        <a:t>SQUARES</a:t>
                      </a:r>
                      <a:endParaRPr lang="en-IN" sz="1000" dirty="0"/>
                    </a:p>
                  </a:txBody>
                  <a:tcPr/>
                </a:tc>
                <a:tc hMerge="1">
                  <a:txBody>
                    <a:bodyPr/>
                    <a:lstStyle/>
                    <a:p>
                      <a:endParaRPr lang="en-IN" sz="1000" dirty="0"/>
                    </a:p>
                  </a:txBody>
                  <a:tcPr/>
                </a:tc>
                <a:tc hMerge="1">
                  <a:txBody>
                    <a:bodyPr/>
                    <a:lstStyle/>
                    <a:p>
                      <a:pPr algn="ctr"/>
                      <a:endParaRPr lang="en-IN" sz="1000" dirty="0"/>
                    </a:p>
                  </a:txBody>
                  <a:tcPr/>
                </a:tc>
                <a:tc hMerge="1">
                  <a:txBody>
                    <a:bodyPr/>
                    <a:lstStyle/>
                    <a:p>
                      <a:pPr algn="ctr"/>
                      <a:endParaRPr lang="en-IN" sz="1000" dirty="0"/>
                    </a:p>
                  </a:txBody>
                  <a:tcPr/>
                </a:tc>
              </a:tr>
              <a:tr h="370840">
                <a:tc>
                  <a:txBody>
                    <a:bodyPr/>
                    <a:lstStyle/>
                    <a:p>
                      <a:r>
                        <a:rPr lang="en-IN" sz="1000" dirty="0" smtClean="0"/>
                        <a:t>2</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4</a:t>
                      </a:r>
                      <a:endParaRPr lang="en-IN" sz="1000" dirty="0"/>
                    </a:p>
                  </a:txBody>
                  <a:tcPr anchor="ctr">
                    <a:solidFill>
                      <a:schemeClr val="accent1">
                        <a:lumMod val="20000"/>
                        <a:lumOff val="80000"/>
                      </a:schemeClr>
                    </a:solidFill>
                  </a:tcPr>
                </a:tc>
                <a:tc>
                  <a:txBody>
                    <a:bodyPr/>
                    <a:lstStyle/>
                    <a:p>
                      <a:pPr algn="ctr"/>
                      <a:r>
                        <a:rPr lang="en-IN" sz="1000" dirty="0" smtClean="0"/>
                        <a:t>17</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a:r>
                        <a:rPr lang="en-IN" sz="1000" dirty="0" smtClean="0"/>
                        <a:t>289</a:t>
                      </a:r>
                      <a:endParaRPr lang="en-IN" sz="1000" dirty="0"/>
                    </a:p>
                  </a:txBody>
                  <a:tcPr anchor="ctr">
                    <a:solidFill>
                      <a:schemeClr val="accent1">
                        <a:lumMod val="40000"/>
                        <a:lumOff val="60000"/>
                      </a:schemeClr>
                    </a:solidFill>
                  </a:tcPr>
                </a:tc>
              </a:tr>
              <a:tr h="370840">
                <a:tc>
                  <a:txBody>
                    <a:bodyPr/>
                    <a:lstStyle/>
                    <a:p>
                      <a:r>
                        <a:rPr lang="en-IN" sz="1000" dirty="0" smtClean="0"/>
                        <a:t>3</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9</a:t>
                      </a:r>
                      <a:endParaRPr lang="en-IN" sz="1000" dirty="0"/>
                    </a:p>
                  </a:txBody>
                  <a:tcPr anchor="ctr">
                    <a:solidFill>
                      <a:schemeClr val="accent1">
                        <a:lumMod val="20000"/>
                        <a:lumOff val="80000"/>
                      </a:schemeClr>
                    </a:solidFill>
                  </a:tcPr>
                </a:tc>
                <a:tc>
                  <a:txBody>
                    <a:bodyPr/>
                    <a:lstStyle/>
                    <a:p>
                      <a:pPr algn="ctr"/>
                      <a:r>
                        <a:rPr lang="en-IN" sz="1000" dirty="0" smtClean="0"/>
                        <a:t>18</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a:r>
                        <a:rPr lang="en-IN" sz="1000" dirty="0" smtClean="0"/>
                        <a:t>324</a:t>
                      </a:r>
                      <a:endParaRPr lang="en-IN" sz="1000" dirty="0"/>
                    </a:p>
                  </a:txBody>
                  <a:tcPr anchor="ctr">
                    <a:solidFill>
                      <a:schemeClr val="accent1">
                        <a:lumMod val="40000"/>
                        <a:lumOff val="60000"/>
                      </a:schemeClr>
                    </a:solidFill>
                  </a:tcPr>
                </a:tc>
              </a:tr>
              <a:tr h="370840">
                <a:tc>
                  <a:txBody>
                    <a:bodyPr/>
                    <a:lstStyle/>
                    <a:p>
                      <a:r>
                        <a:rPr lang="en-IN" sz="1000" dirty="0" smtClean="0"/>
                        <a:t>4</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16</a:t>
                      </a:r>
                      <a:endParaRPr lang="en-IN" sz="1000" dirty="0"/>
                    </a:p>
                  </a:txBody>
                  <a:tcPr anchor="ctr">
                    <a:solidFill>
                      <a:schemeClr val="accent1">
                        <a:lumMod val="20000"/>
                        <a:lumOff val="80000"/>
                      </a:schemeClr>
                    </a:solidFill>
                  </a:tcPr>
                </a:tc>
                <a:tc>
                  <a:txBody>
                    <a:bodyPr/>
                    <a:lstStyle/>
                    <a:p>
                      <a:pPr algn="ctr"/>
                      <a:r>
                        <a:rPr lang="en-IN" sz="1000" dirty="0" smtClean="0"/>
                        <a:t>19</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a:r>
                        <a:rPr lang="en-IN" sz="1000" dirty="0" smtClean="0"/>
                        <a:t>361</a:t>
                      </a:r>
                      <a:endParaRPr lang="en-IN" sz="1000" dirty="0"/>
                    </a:p>
                  </a:txBody>
                  <a:tcPr anchor="ctr">
                    <a:solidFill>
                      <a:schemeClr val="accent1">
                        <a:lumMod val="40000"/>
                        <a:lumOff val="60000"/>
                      </a:schemeClr>
                    </a:solidFill>
                  </a:tcPr>
                </a:tc>
              </a:tr>
              <a:tr h="370840">
                <a:tc>
                  <a:txBody>
                    <a:bodyPr/>
                    <a:lstStyle/>
                    <a:p>
                      <a:r>
                        <a:rPr lang="en-IN" sz="1000" dirty="0" smtClean="0"/>
                        <a:t>5</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25</a:t>
                      </a:r>
                      <a:endParaRPr lang="en-IN" sz="1000" dirty="0"/>
                    </a:p>
                  </a:txBody>
                  <a:tcPr anchor="ctr">
                    <a:solidFill>
                      <a:schemeClr val="accent1">
                        <a:lumMod val="20000"/>
                        <a:lumOff val="80000"/>
                      </a:schemeClr>
                    </a:solidFill>
                  </a:tcPr>
                </a:tc>
                <a:tc>
                  <a:txBody>
                    <a:bodyPr/>
                    <a:lstStyle/>
                    <a:p>
                      <a:pPr algn="ctr"/>
                      <a:r>
                        <a:rPr lang="en-IN" sz="1000" dirty="0" smtClean="0"/>
                        <a:t>20</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a:r>
                        <a:rPr lang="en-IN" sz="1000" dirty="0" smtClean="0"/>
                        <a:t>400</a:t>
                      </a:r>
                      <a:endParaRPr lang="en-IN" sz="1000" dirty="0"/>
                    </a:p>
                  </a:txBody>
                  <a:tcPr anchor="ctr">
                    <a:solidFill>
                      <a:schemeClr val="accent1">
                        <a:lumMod val="40000"/>
                        <a:lumOff val="60000"/>
                      </a:schemeClr>
                    </a:solidFill>
                  </a:tcPr>
                </a:tc>
              </a:tr>
              <a:tr h="370840">
                <a:tc>
                  <a:txBody>
                    <a:bodyPr/>
                    <a:lstStyle/>
                    <a:p>
                      <a:r>
                        <a:rPr lang="en-IN" sz="1000" dirty="0" smtClean="0"/>
                        <a:t>6</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36</a:t>
                      </a:r>
                      <a:endParaRPr lang="en-IN" sz="1000" dirty="0"/>
                    </a:p>
                  </a:txBody>
                  <a:tcPr anchor="ctr">
                    <a:solidFill>
                      <a:schemeClr val="accent1">
                        <a:lumMod val="20000"/>
                        <a:lumOff val="80000"/>
                      </a:schemeClr>
                    </a:solidFill>
                  </a:tcPr>
                </a:tc>
                <a:tc>
                  <a:txBody>
                    <a:bodyPr/>
                    <a:lstStyle/>
                    <a:p>
                      <a:pPr algn="ctr"/>
                      <a:r>
                        <a:rPr lang="en-IN" sz="1000" dirty="0" smtClean="0"/>
                        <a:t>21</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a:r>
                        <a:rPr lang="en-IN" sz="1000" dirty="0" smtClean="0"/>
                        <a:t>441</a:t>
                      </a:r>
                      <a:endParaRPr lang="en-IN" sz="1000" dirty="0"/>
                    </a:p>
                  </a:txBody>
                  <a:tcPr anchor="ctr">
                    <a:solidFill>
                      <a:schemeClr val="accent1">
                        <a:lumMod val="40000"/>
                        <a:lumOff val="60000"/>
                      </a:schemeClr>
                    </a:solidFill>
                  </a:tcPr>
                </a:tc>
              </a:tr>
              <a:tr h="370840">
                <a:tc>
                  <a:txBody>
                    <a:bodyPr/>
                    <a:lstStyle/>
                    <a:p>
                      <a:r>
                        <a:rPr lang="en-IN" sz="1000" dirty="0" smtClean="0"/>
                        <a:t>7</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49</a:t>
                      </a:r>
                      <a:endParaRPr lang="en-IN" sz="1000" dirty="0"/>
                    </a:p>
                  </a:txBody>
                  <a:tcPr anchor="ctr">
                    <a:solidFill>
                      <a:schemeClr val="accent1">
                        <a:lumMod val="20000"/>
                        <a:lumOff val="80000"/>
                      </a:schemeClr>
                    </a:solidFill>
                  </a:tcPr>
                </a:tc>
                <a:tc>
                  <a:txBody>
                    <a:bodyPr/>
                    <a:lstStyle/>
                    <a:p>
                      <a:pPr algn="ctr"/>
                      <a:r>
                        <a:rPr lang="en-IN" sz="1000" dirty="0" smtClean="0"/>
                        <a:t>22</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dirty="0">
                          <a:solidFill>
                            <a:srgbClr val="000000"/>
                          </a:solidFill>
                          <a:effectLst/>
                          <a:latin typeface="Calibri"/>
                        </a:rPr>
                        <a:t>484</a:t>
                      </a:r>
                    </a:p>
                  </a:txBody>
                  <a:tcPr marL="9525" marR="9525" marT="9525" marB="0" anchor="ctr">
                    <a:solidFill>
                      <a:schemeClr val="accent1">
                        <a:lumMod val="40000"/>
                        <a:lumOff val="60000"/>
                      </a:schemeClr>
                    </a:solidFill>
                  </a:tcPr>
                </a:tc>
              </a:tr>
              <a:tr h="370840">
                <a:tc>
                  <a:txBody>
                    <a:bodyPr/>
                    <a:lstStyle/>
                    <a:p>
                      <a:r>
                        <a:rPr lang="en-IN" sz="1000" dirty="0" smtClean="0"/>
                        <a:t>8</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64</a:t>
                      </a:r>
                      <a:endParaRPr lang="en-IN" sz="1000" dirty="0"/>
                    </a:p>
                  </a:txBody>
                  <a:tcPr anchor="ctr">
                    <a:solidFill>
                      <a:schemeClr val="accent1">
                        <a:lumMod val="20000"/>
                        <a:lumOff val="80000"/>
                      </a:schemeClr>
                    </a:solidFill>
                  </a:tcPr>
                </a:tc>
                <a:tc>
                  <a:txBody>
                    <a:bodyPr/>
                    <a:lstStyle/>
                    <a:p>
                      <a:pPr algn="ctr"/>
                      <a:r>
                        <a:rPr lang="en-IN" sz="1000" dirty="0" smtClean="0"/>
                        <a:t>23</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a:solidFill>
                            <a:srgbClr val="000000"/>
                          </a:solidFill>
                          <a:effectLst/>
                          <a:latin typeface="Calibri"/>
                        </a:rPr>
                        <a:t>529</a:t>
                      </a:r>
                    </a:p>
                  </a:txBody>
                  <a:tcPr marL="9525" marR="9525" marT="9525" marB="0" anchor="ctr">
                    <a:solidFill>
                      <a:schemeClr val="accent1">
                        <a:lumMod val="40000"/>
                        <a:lumOff val="60000"/>
                      </a:schemeClr>
                    </a:solidFill>
                  </a:tcPr>
                </a:tc>
              </a:tr>
              <a:tr h="370840">
                <a:tc>
                  <a:txBody>
                    <a:bodyPr/>
                    <a:lstStyle/>
                    <a:p>
                      <a:r>
                        <a:rPr lang="en-IN" sz="1000" dirty="0" smtClean="0"/>
                        <a:t>9</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81</a:t>
                      </a:r>
                      <a:endParaRPr lang="en-IN" sz="1000" dirty="0"/>
                    </a:p>
                  </a:txBody>
                  <a:tcPr anchor="ctr">
                    <a:solidFill>
                      <a:schemeClr val="accent1">
                        <a:lumMod val="20000"/>
                        <a:lumOff val="80000"/>
                      </a:schemeClr>
                    </a:solidFill>
                  </a:tcPr>
                </a:tc>
                <a:tc>
                  <a:txBody>
                    <a:bodyPr/>
                    <a:lstStyle/>
                    <a:p>
                      <a:pPr algn="ctr"/>
                      <a:r>
                        <a:rPr lang="en-IN" sz="1000" dirty="0" smtClean="0"/>
                        <a:t>24</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a:solidFill>
                            <a:srgbClr val="000000"/>
                          </a:solidFill>
                          <a:effectLst/>
                          <a:latin typeface="Calibri"/>
                        </a:rPr>
                        <a:t>576</a:t>
                      </a:r>
                    </a:p>
                  </a:txBody>
                  <a:tcPr marL="9525" marR="9525" marT="9525" marB="0" anchor="ctr">
                    <a:solidFill>
                      <a:schemeClr val="accent1">
                        <a:lumMod val="40000"/>
                        <a:lumOff val="60000"/>
                      </a:schemeClr>
                    </a:solidFill>
                  </a:tcPr>
                </a:tc>
              </a:tr>
              <a:tr h="370840">
                <a:tc>
                  <a:txBody>
                    <a:bodyPr/>
                    <a:lstStyle/>
                    <a:p>
                      <a:r>
                        <a:rPr lang="en-IN" sz="1000" dirty="0" smtClean="0"/>
                        <a:t>10</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100</a:t>
                      </a:r>
                      <a:endParaRPr lang="en-IN" sz="1000" dirty="0"/>
                    </a:p>
                  </a:txBody>
                  <a:tcPr anchor="ctr">
                    <a:solidFill>
                      <a:schemeClr val="accent1">
                        <a:lumMod val="20000"/>
                        <a:lumOff val="80000"/>
                      </a:schemeClr>
                    </a:solidFill>
                  </a:tcPr>
                </a:tc>
                <a:tc>
                  <a:txBody>
                    <a:bodyPr/>
                    <a:lstStyle/>
                    <a:p>
                      <a:pPr algn="ctr"/>
                      <a:r>
                        <a:rPr lang="en-IN" sz="1000" dirty="0" smtClean="0"/>
                        <a:t>25</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a:solidFill>
                            <a:srgbClr val="000000"/>
                          </a:solidFill>
                          <a:effectLst/>
                          <a:latin typeface="Calibri"/>
                        </a:rPr>
                        <a:t>625</a:t>
                      </a:r>
                    </a:p>
                  </a:txBody>
                  <a:tcPr marL="9525" marR="9525" marT="9525" marB="0" anchor="ctr">
                    <a:solidFill>
                      <a:schemeClr val="accent1">
                        <a:lumMod val="40000"/>
                        <a:lumOff val="60000"/>
                      </a:schemeClr>
                    </a:solidFill>
                  </a:tcPr>
                </a:tc>
              </a:tr>
              <a:tr h="370840">
                <a:tc>
                  <a:txBody>
                    <a:bodyPr/>
                    <a:lstStyle/>
                    <a:p>
                      <a:r>
                        <a:rPr lang="en-IN" sz="1000" dirty="0" smtClean="0"/>
                        <a:t>11</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121</a:t>
                      </a:r>
                      <a:endParaRPr lang="en-IN" sz="1000" dirty="0"/>
                    </a:p>
                  </a:txBody>
                  <a:tcPr anchor="ctr">
                    <a:solidFill>
                      <a:schemeClr val="accent1">
                        <a:lumMod val="20000"/>
                        <a:lumOff val="80000"/>
                      </a:schemeClr>
                    </a:solidFill>
                  </a:tcPr>
                </a:tc>
                <a:tc>
                  <a:txBody>
                    <a:bodyPr/>
                    <a:lstStyle/>
                    <a:p>
                      <a:pPr algn="ctr"/>
                      <a:r>
                        <a:rPr lang="en-IN" sz="1000" dirty="0" smtClean="0"/>
                        <a:t>26</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a:solidFill>
                            <a:srgbClr val="000000"/>
                          </a:solidFill>
                          <a:effectLst/>
                          <a:latin typeface="Calibri"/>
                        </a:rPr>
                        <a:t>676</a:t>
                      </a:r>
                    </a:p>
                  </a:txBody>
                  <a:tcPr marL="9525" marR="9525" marT="9525" marB="0" anchor="ctr">
                    <a:solidFill>
                      <a:schemeClr val="accent1">
                        <a:lumMod val="40000"/>
                        <a:lumOff val="60000"/>
                      </a:schemeClr>
                    </a:solidFill>
                  </a:tcPr>
                </a:tc>
              </a:tr>
              <a:tr h="370840">
                <a:tc>
                  <a:txBody>
                    <a:bodyPr/>
                    <a:lstStyle/>
                    <a:p>
                      <a:r>
                        <a:rPr lang="en-IN" sz="1000" dirty="0" smtClean="0"/>
                        <a:t>12</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144</a:t>
                      </a:r>
                      <a:endParaRPr lang="en-IN" sz="1000" dirty="0"/>
                    </a:p>
                  </a:txBody>
                  <a:tcPr anchor="ctr">
                    <a:solidFill>
                      <a:schemeClr val="accent1">
                        <a:lumMod val="20000"/>
                        <a:lumOff val="80000"/>
                      </a:schemeClr>
                    </a:solidFill>
                  </a:tcPr>
                </a:tc>
                <a:tc>
                  <a:txBody>
                    <a:bodyPr/>
                    <a:lstStyle/>
                    <a:p>
                      <a:pPr algn="ctr"/>
                      <a:r>
                        <a:rPr lang="en-IN" sz="1000" dirty="0" smtClean="0"/>
                        <a:t>27</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dirty="0">
                          <a:solidFill>
                            <a:srgbClr val="000000"/>
                          </a:solidFill>
                          <a:effectLst/>
                          <a:latin typeface="Calibri"/>
                        </a:rPr>
                        <a:t>729</a:t>
                      </a:r>
                    </a:p>
                  </a:txBody>
                  <a:tcPr marL="9525" marR="9525" marT="9525" marB="0" anchor="ctr">
                    <a:solidFill>
                      <a:schemeClr val="accent1">
                        <a:lumMod val="40000"/>
                        <a:lumOff val="60000"/>
                      </a:schemeClr>
                    </a:solidFill>
                  </a:tcPr>
                </a:tc>
              </a:tr>
              <a:tr h="370840">
                <a:tc>
                  <a:txBody>
                    <a:bodyPr/>
                    <a:lstStyle/>
                    <a:p>
                      <a:r>
                        <a:rPr lang="en-IN" sz="1000" dirty="0" smtClean="0"/>
                        <a:t>13</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169</a:t>
                      </a:r>
                      <a:endParaRPr lang="en-IN" sz="1000" dirty="0"/>
                    </a:p>
                  </a:txBody>
                  <a:tcPr anchor="ctr">
                    <a:solidFill>
                      <a:schemeClr val="accent1">
                        <a:lumMod val="20000"/>
                        <a:lumOff val="80000"/>
                      </a:schemeClr>
                    </a:solidFill>
                  </a:tcPr>
                </a:tc>
                <a:tc>
                  <a:txBody>
                    <a:bodyPr/>
                    <a:lstStyle/>
                    <a:p>
                      <a:pPr algn="ctr"/>
                      <a:r>
                        <a:rPr lang="en-IN" sz="1000" dirty="0" smtClean="0"/>
                        <a:t>28</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a:solidFill>
                            <a:srgbClr val="000000"/>
                          </a:solidFill>
                          <a:effectLst/>
                          <a:latin typeface="Calibri"/>
                        </a:rPr>
                        <a:t>784</a:t>
                      </a:r>
                    </a:p>
                  </a:txBody>
                  <a:tcPr marL="9525" marR="9525" marT="9525" marB="0" anchor="ctr">
                    <a:solidFill>
                      <a:schemeClr val="accent1">
                        <a:lumMod val="40000"/>
                        <a:lumOff val="60000"/>
                      </a:schemeClr>
                    </a:solidFill>
                  </a:tcPr>
                </a:tc>
              </a:tr>
              <a:tr h="370840">
                <a:tc>
                  <a:txBody>
                    <a:bodyPr/>
                    <a:lstStyle/>
                    <a:p>
                      <a:r>
                        <a:rPr lang="en-IN" sz="1000" dirty="0" smtClean="0"/>
                        <a:t>14</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196</a:t>
                      </a:r>
                      <a:endParaRPr lang="en-IN" sz="1000" dirty="0"/>
                    </a:p>
                  </a:txBody>
                  <a:tcPr anchor="ctr">
                    <a:solidFill>
                      <a:schemeClr val="accent1">
                        <a:lumMod val="20000"/>
                        <a:lumOff val="80000"/>
                      </a:schemeClr>
                    </a:solidFill>
                  </a:tcPr>
                </a:tc>
                <a:tc>
                  <a:txBody>
                    <a:bodyPr/>
                    <a:lstStyle/>
                    <a:p>
                      <a:pPr algn="ctr"/>
                      <a:r>
                        <a:rPr lang="en-IN" sz="1000" dirty="0" smtClean="0"/>
                        <a:t>29</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a:solidFill>
                            <a:srgbClr val="000000"/>
                          </a:solidFill>
                          <a:effectLst/>
                          <a:latin typeface="Calibri"/>
                        </a:rPr>
                        <a:t>841</a:t>
                      </a:r>
                    </a:p>
                  </a:txBody>
                  <a:tcPr marL="9525" marR="9525" marT="9525" marB="0" anchor="ctr">
                    <a:solidFill>
                      <a:schemeClr val="accent1">
                        <a:lumMod val="40000"/>
                        <a:lumOff val="60000"/>
                      </a:schemeClr>
                    </a:solidFill>
                  </a:tcPr>
                </a:tc>
              </a:tr>
              <a:tr h="370840">
                <a:tc>
                  <a:txBody>
                    <a:bodyPr/>
                    <a:lstStyle/>
                    <a:p>
                      <a:r>
                        <a:rPr lang="en-IN" sz="1000" dirty="0" smtClean="0"/>
                        <a:t>15</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225</a:t>
                      </a:r>
                      <a:endParaRPr lang="en-IN" sz="1000" dirty="0"/>
                    </a:p>
                  </a:txBody>
                  <a:tcPr anchor="ctr">
                    <a:solidFill>
                      <a:schemeClr val="accent1">
                        <a:lumMod val="20000"/>
                        <a:lumOff val="80000"/>
                      </a:schemeClr>
                    </a:solidFill>
                  </a:tcPr>
                </a:tc>
                <a:tc>
                  <a:txBody>
                    <a:bodyPr/>
                    <a:lstStyle/>
                    <a:p>
                      <a:pPr algn="ctr"/>
                      <a:r>
                        <a:rPr lang="en-IN" sz="1000" dirty="0" smtClean="0"/>
                        <a:t>30</a:t>
                      </a:r>
                      <a:r>
                        <a:rPr lang="en-IN" sz="1000" baseline="30000" dirty="0" smtClean="0"/>
                        <a:t>2</a:t>
                      </a:r>
                      <a:endParaRPr lang="en-IN" sz="1000" baseline="30000" dirty="0"/>
                    </a:p>
                  </a:txBody>
                  <a:tcPr anchor="ctr">
                    <a:solidFill>
                      <a:schemeClr val="accent1">
                        <a:lumMod val="40000"/>
                        <a:lumOff val="60000"/>
                      </a:schemeClr>
                    </a:solidFill>
                  </a:tcPr>
                </a:tc>
                <a:tc>
                  <a:txBody>
                    <a:bodyPr/>
                    <a:lstStyle/>
                    <a:p>
                      <a:pPr algn="ctr" fontAlgn="b"/>
                      <a:r>
                        <a:rPr lang="en-US" sz="1100" b="0" i="0" u="none" strike="noStrike" dirty="0">
                          <a:solidFill>
                            <a:srgbClr val="000000"/>
                          </a:solidFill>
                          <a:effectLst/>
                          <a:latin typeface="Calibri"/>
                        </a:rPr>
                        <a:t>900</a:t>
                      </a:r>
                    </a:p>
                  </a:txBody>
                  <a:tcPr marL="9525" marR="9525" marT="9525" marB="0" anchor="ctr">
                    <a:solidFill>
                      <a:schemeClr val="accent1">
                        <a:lumMod val="40000"/>
                        <a:lumOff val="60000"/>
                      </a:schemeClr>
                    </a:solidFill>
                  </a:tcPr>
                </a:tc>
              </a:tr>
              <a:tr h="370840">
                <a:tc>
                  <a:txBody>
                    <a:bodyPr/>
                    <a:lstStyle/>
                    <a:p>
                      <a:r>
                        <a:rPr lang="en-IN" sz="1000" dirty="0" smtClean="0"/>
                        <a:t>16</a:t>
                      </a:r>
                      <a:r>
                        <a:rPr lang="en-IN" sz="1000" baseline="30000" dirty="0" smtClean="0"/>
                        <a:t>2</a:t>
                      </a:r>
                      <a:endParaRPr lang="en-IN" sz="1000" baseline="30000" dirty="0"/>
                    </a:p>
                  </a:txBody>
                  <a:tcPr anchor="ctr">
                    <a:solidFill>
                      <a:schemeClr val="accent1">
                        <a:lumMod val="20000"/>
                        <a:lumOff val="80000"/>
                      </a:schemeClr>
                    </a:solidFill>
                  </a:tcPr>
                </a:tc>
                <a:tc>
                  <a:txBody>
                    <a:bodyPr/>
                    <a:lstStyle/>
                    <a:p>
                      <a:r>
                        <a:rPr lang="en-IN" sz="1000" dirty="0" smtClean="0"/>
                        <a:t>256</a:t>
                      </a:r>
                      <a:endParaRPr lang="en-IN" sz="1000" dirty="0"/>
                    </a:p>
                  </a:txBody>
                  <a:tcPr anchor="ctr">
                    <a:solidFill>
                      <a:schemeClr val="accent1">
                        <a:lumMod val="20000"/>
                        <a:lumOff val="80000"/>
                      </a:schemeClr>
                    </a:solidFill>
                  </a:tcPr>
                </a:tc>
                <a:tc>
                  <a:txBody>
                    <a:bodyPr/>
                    <a:lstStyle/>
                    <a:p>
                      <a:pPr algn="ctr"/>
                      <a:endParaRPr lang="en-IN" sz="1000" dirty="0"/>
                    </a:p>
                  </a:txBody>
                  <a:tcPr anchor="ctr">
                    <a:solidFill>
                      <a:schemeClr val="accent1">
                        <a:lumMod val="40000"/>
                        <a:lumOff val="60000"/>
                      </a:schemeClr>
                    </a:solidFill>
                  </a:tcPr>
                </a:tc>
                <a:tc>
                  <a:txBody>
                    <a:bodyPr/>
                    <a:lstStyle/>
                    <a:p>
                      <a:pPr algn="ctr"/>
                      <a:endParaRPr lang="en-IN" sz="1000" dirty="0"/>
                    </a:p>
                  </a:txBody>
                  <a:tcPr anchor="ctr">
                    <a:solidFill>
                      <a:schemeClr val="accent1">
                        <a:lumMod val="40000"/>
                        <a:lumOff val="60000"/>
                      </a:schemeClr>
                    </a:solidFill>
                  </a:tcPr>
                </a:tc>
              </a:tr>
            </a:tbl>
          </a:graphicData>
        </a:graphic>
      </p:graphicFrame>
      <p:graphicFrame>
        <p:nvGraphicFramePr>
          <p:cNvPr id="6" name="Content Placeholder 3"/>
          <p:cNvGraphicFramePr>
            <a:graphicFrameLocks/>
          </p:cNvGraphicFramePr>
          <p:nvPr>
            <p:extLst>
              <p:ext uri="{D42A27DB-BD31-4B8C-83A1-F6EECF244321}">
                <p14:modId xmlns:p14="http://schemas.microsoft.com/office/powerpoint/2010/main" val="2008827937"/>
              </p:ext>
            </p:extLst>
          </p:nvPr>
        </p:nvGraphicFramePr>
        <p:xfrm>
          <a:off x="2592289" y="663912"/>
          <a:ext cx="980811" cy="5933440"/>
        </p:xfrm>
        <a:graphic>
          <a:graphicData uri="http://schemas.openxmlformats.org/drawingml/2006/table">
            <a:tbl>
              <a:tblPr firstRow="1" bandRow="1">
                <a:tableStyleId>{5C22544A-7EE6-4342-B048-85BDC9FD1C3A}</a:tableStyleId>
              </a:tblPr>
              <a:tblGrid>
                <a:gridCol w="481361"/>
                <a:gridCol w="499450"/>
              </a:tblGrid>
              <a:tr h="370840">
                <a:tc gridSpan="2">
                  <a:txBody>
                    <a:bodyPr/>
                    <a:lstStyle/>
                    <a:p>
                      <a:pPr algn="ctr"/>
                      <a:r>
                        <a:rPr lang="en-IN" sz="1000" dirty="0" smtClean="0"/>
                        <a:t>CUBES</a:t>
                      </a:r>
                      <a:r>
                        <a:rPr lang="en-IN" sz="1000" baseline="0" dirty="0" smtClean="0"/>
                        <a:t> </a:t>
                      </a:r>
                      <a:endParaRPr lang="en-IN" sz="1000" dirty="0"/>
                    </a:p>
                  </a:txBody>
                  <a:tcPr/>
                </a:tc>
                <a:tc hMerge="1">
                  <a:txBody>
                    <a:bodyPr/>
                    <a:lstStyle/>
                    <a:p>
                      <a:endParaRPr lang="en-IN" sz="1000" dirty="0"/>
                    </a:p>
                  </a:txBody>
                  <a:tcPr/>
                </a:tc>
              </a:tr>
              <a:tr h="370840">
                <a:tc>
                  <a:txBody>
                    <a:bodyPr/>
                    <a:lstStyle/>
                    <a:p>
                      <a:r>
                        <a:rPr lang="en-IN" sz="1000" dirty="0" smtClean="0"/>
                        <a:t>2</a:t>
                      </a:r>
                      <a:r>
                        <a:rPr lang="en-IN" sz="1000" baseline="30000" dirty="0" smtClean="0"/>
                        <a:t>3</a:t>
                      </a:r>
                      <a:endParaRPr lang="en-IN" sz="1000" baseline="30000" dirty="0"/>
                    </a:p>
                  </a:txBody>
                  <a:tcPr anchor="ctr">
                    <a:solidFill>
                      <a:schemeClr val="accent1">
                        <a:lumMod val="20000"/>
                        <a:lumOff val="80000"/>
                      </a:schemeClr>
                    </a:solidFill>
                  </a:tcPr>
                </a:tc>
                <a:tc>
                  <a:txBody>
                    <a:bodyPr/>
                    <a:lstStyle/>
                    <a:p>
                      <a:r>
                        <a:rPr lang="en-IN" sz="1000" dirty="0" smtClean="0"/>
                        <a:t>8</a:t>
                      </a:r>
                      <a:endParaRPr lang="en-IN" sz="1000" dirty="0"/>
                    </a:p>
                  </a:txBody>
                  <a:tcPr anchor="ctr">
                    <a:solidFill>
                      <a:schemeClr val="accent1">
                        <a:lumMod val="20000"/>
                        <a:lumOff val="80000"/>
                      </a:schemeClr>
                    </a:solidFill>
                  </a:tcPr>
                </a:tc>
              </a:tr>
              <a:tr h="370840">
                <a:tc>
                  <a:txBody>
                    <a:bodyPr/>
                    <a:lstStyle/>
                    <a:p>
                      <a:r>
                        <a:rPr lang="en-IN" sz="1000" dirty="0" smtClean="0"/>
                        <a:t>3</a:t>
                      </a:r>
                      <a:r>
                        <a:rPr lang="en-IN" sz="1000" baseline="30000" dirty="0" smtClean="0"/>
                        <a:t>3</a:t>
                      </a:r>
                      <a:endParaRPr lang="en-IN" sz="1000" baseline="30000" dirty="0"/>
                    </a:p>
                  </a:txBody>
                  <a:tcPr anchor="ctr">
                    <a:solidFill>
                      <a:schemeClr val="accent1">
                        <a:lumMod val="20000"/>
                        <a:lumOff val="80000"/>
                      </a:schemeClr>
                    </a:solidFill>
                  </a:tcPr>
                </a:tc>
                <a:tc>
                  <a:txBody>
                    <a:bodyPr/>
                    <a:lstStyle/>
                    <a:p>
                      <a:r>
                        <a:rPr lang="en-IN" sz="1000" dirty="0" smtClean="0"/>
                        <a:t>27</a:t>
                      </a:r>
                      <a:endParaRPr lang="en-IN" sz="1000" dirty="0"/>
                    </a:p>
                  </a:txBody>
                  <a:tcPr anchor="ctr">
                    <a:solidFill>
                      <a:schemeClr val="accent1">
                        <a:lumMod val="20000"/>
                        <a:lumOff val="80000"/>
                      </a:schemeClr>
                    </a:solidFill>
                  </a:tcPr>
                </a:tc>
              </a:tr>
              <a:tr h="370840">
                <a:tc>
                  <a:txBody>
                    <a:bodyPr/>
                    <a:lstStyle/>
                    <a:p>
                      <a:r>
                        <a:rPr lang="en-IN" sz="1000" dirty="0" smtClean="0"/>
                        <a:t>4</a:t>
                      </a:r>
                      <a:r>
                        <a:rPr lang="en-IN" sz="1000" baseline="30000" dirty="0" smtClean="0"/>
                        <a:t>3</a:t>
                      </a:r>
                      <a:endParaRPr lang="en-IN" sz="1000" baseline="30000" dirty="0"/>
                    </a:p>
                  </a:txBody>
                  <a:tcPr anchor="ctr">
                    <a:solidFill>
                      <a:schemeClr val="accent1">
                        <a:lumMod val="20000"/>
                        <a:lumOff val="80000"/>
                      </a:schemeClr>
                    </a:solidFill>
                  </a:tcPr>
                </a:tc>
                <a:tc>
                  <a:txBody>
                    <a:bodyPr/>
                    <a:lstStyle/>
                    <a:p>
                      <a:r>
                        <a:rPr lang="en-IN" sz="1000" dirty="0" smtClean="0"/>
                        <a:t>64</a:t>
                      </a:r>
                      <a:endParaRPr lang="en-IN" sz="1000" dirty="0"/>
                    </a:p>
                  </a:txBody>
                  <a:tcPr anchor="ctr">
                    <a:solidFill>
                      <a:schemeClr val="accent1">
                        <a:lumMod val="20000"/>
                        <a:lumOff val="80000"/>
                      </a:schemeClr>
                    </a:solidFill>
                  </a:tcPr>
                </a:tc>
              </a:tr>
              <a:tr h="370840">
                <a:tc>
                  <a:txBody>
                    <a:bodyPr/>
                    <a:lstStyle/>
                    <a:p>
                      <a:r>
                        <a:rPr lang="en-IN" sz="1000" dirty="0" smtClean="0"/>
                        <a:t>5</a:t>
                      </a:r>
                      <a:r>
                        <a:rPr lang="en-IN" sz="1000" baseline="30000" dirty="0" smtClean="0"/>
                        <a:t>3</a:t>
                      </a:r>
                      <a:endParaRPr lang="en-IN" sz="1000" baseline="30000" dirty="0"/>
                    </a:p>
                  </a:txBody>
                  <a:tcPr anchor="ctr">
                    <a:solidFill>
                      <a:schemeClr val="accent1">
                        <a:lumMod val="20000"/>
                        <a:lumOff val="80000"/>
                      </a:schemeClr>
                    </a:solidFill>
                  </a:tcPr>
                </a:tc>
                <a:tc>
                  <a:txBody>
                    <a:bodyPr/>
                    <a:lstStyle/>
                    <a:p>
                      <a:r>
                        <a:rPr lang="en-IN" sz="1000" dirty="0" smtClean="0"/>
                        <a:t>125</a:t>
                      </a:r>
                      <a:endParaRPr lang="en-IN" sz="1000" dirty="0"/>
                    </a:p>
                  </a:txBody>
                  <a:tcPr anchor="ctr">
                    <a:solidFill>
                      <a:schemeClr val="accent1">
                        <a:lumMod val="20000"/>
                        <a:lumOff val="80000"/>
                      </a:schemeClr>
                    </a:solidFill>
                  </a:tcPr>
                </a:tc>
              </a:tr>
              <a:tr h="370840">
                <a:tc>
                  <a:txBody>
                    <a:bodyPr/>
                    <a:lstStyle/>
                    <a:p>
                      <a:r>
                        <a:rPr lang="en-IN" sz="1000" dirty="0" smtClean="0"/>
                        <a:t>6</a:t>
                      </a:r>
                      <a:r>
                        <a:rPr lang="en-IN" sz="1000" baseline="30000" dirty="0" smtClean="0"/>
                        <a:t>3</a:t>
                      </a:r>
                      <a:endParaRPr lang="en-IN" sz="1000" baseline="30000" dirty="0"/>
                    </a:p>
                  </a:txBody>
                  <a:tcPr anchor="ctr">
                    <a:solidFill>
                      <a:schemeClr val="accent1">
                        <a:lumMod val="20000"/>
                        <a:lumOff val="80000"/>
                      </a:schemeClr>
                    </a:solidFill>
                  </a:tcPr>
                </a:tc>
                <a:tc>
                  <a:txBody>
                    <a:bodyPr/>
                    <a:lstStyle/>
                    <a:p>
                      <a:r>
                        <a:rPr lang="en-IN" sz="1000" dirty="0" smtClean="0"/>
                        <a:t>216</a:t>
                      </a:r>
                      <a:endParaRPr lang="en-IN" sz="1000" dirty="0"/>
                    </a:p>
                  </a:txBody>
                  <a:tcPr anchor="ctr">
                    <a:solidFill>
                      <a:schemeClr val="accent1">
                        <a:lumMod val="20000"/>
                        <a:lumOff val="80000"/>
                      </a:schemeClr>
                    </a:solidFill>
                  </a:tcPr>
                </a:tc>
              </a:tr>
              <a:tr h="370840">
                <a:tc>
                  <a:txBody>
                    <a:bodyPr/>
                    <a:lstStyle/>
                    <a:p>
                      <a:r>
                        <a:rPr lang="en-IN" sz="1000" dirty="0" smtClean="0"/>
                        <a:t>7</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dirty="0">
                          <a:solidFill>
                            <a:srgbClr val="000000"/>
                          </a:solidFill>
                          <a:effectLst/>
                          <a:latin typeface="Calibri"/>
                        </a:rPr>
                        <a:t>343</a:t>
                      </a:r>
                    </a:p>
                  </a:txBody>
                  <a:tcPr marL="9525" marR="9525" marT="9525" marB="0" anchor="ctr">
                    <a:solidFill>
                      <a:schemeClr val="accent1">
                        <a:lumMod val="20000"/>
                        <a:lumOff val="80000"/>
                      </a:schemeClr>
                    </a:solidFill>
                  </a:tcPr>
                </a:tc>
              </a:tr>
              <a:tr h="370840">
                <a:tc>
                  <a:txBody>
                    <a:bodyPr/>
                    <a:lstStyle/>
                    <a:p>
                      <a:r>
                        <a:rPr lang="en-IN" sz="1000" dirty="0" smtClean="0"/>
                        <a:t>8</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a:solidFill>
                            <a:srgbClr val="000000"/>
                          </a:solidFill>
                          <a:effectLst/>
                          <a:latin typeface="Calibri"/>
                        </a:rPr>
                        <a:t>512</a:t>
                      </a:r>
                    </a:p>
                  </a:txBody>
                  <a:tcPr marL="9525" marR="9525" marT="9525" marB="0" anchor="ctr">
                    <a:solidFill>
                      <a:schemeClr val="accent1">
                        <a:lumMod val="20000"/>
                        <a:lumOff val="80000"/>
                      </a:schemeClr>
                    </a:solidFill>
                  </a:tcPr>
                </a:tc>
              </a:tr>
              <a:tr h="370840">
                <a:tc>
                  <a:txBody>
                    <a:bodyPr/>
                    <a:lstStyle/>
                    <a:p>
                      <a:r>
                        <a:rPr lang="en-IN" sz="1000" dirty="0" smtClean="0"/>
                        <a:t>9</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a:solidFill>
                            <a:srgbClr val="000000"/>
                          </a:solidFill>
                          <a:effectLst/>
                          <a:latin typeface="Calibri"/>
                        </a:rPr>
                        <a:t>729</a:t>
                      </a:r>
                    </a:p>
                  </a:txBody>
                  <a:tcPr marL="9525" marR="9525" marT="9525" marB="0" anchor="ctr">
                    <a:solidFill>
                      <a:schemeClr val="accent1">
                        <a:lumMod val="20000"/>
                        <a:lumOff val="80000"/>
                      </a:schemeClr>
                    </a:solidFill>
                  </a:tcPr>
                </a:tc>
              </a:tr>
              <a:tr h="370840">
                <a:tc>
                  <a:txBody>
                    <a:bodyPr/>
                    <a:lstStyle/>
                    <a:p>
                      <a:r>
                        <a:rPr lang="en-IN" sz="1000" dirty="0" smtClean="0"/>
                        <a:t>10</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a:solidFill>
                            <a:srgbClr val="000000"/>
                          </a:solidFill>
                          <a:effectLst/>
                          <a:latin typeface="Calibri"/>
                        </a:rPr>
                        <a:t>1000</a:t>
                      </a:r>
                    </a:p>
                  </a:txBody>
                  <a:tcPr marL="9525" marR="9525" marT="9525" marB="0" anchor="ctr">
                    <a:solidFill>
                      <a:schemeClr val="accent1">
                        <a:lumMod val="20000"/>
                        <a:lumOff val="80000"/>
                      </a:schemeClr>
                    </a:solidFill>
                  </a:tcPr>
                </a:tc>
              </a:tr>
              <a:tr h="370840">
                <a:tc>
                  <a:txBody>
                    <a:bodyPr/>
                    <a:lstStyle/>
                    <a:p>
                      <a:r>
                        <a:rPr lang="en-IN" sz="1000" dirty="0" smtClean="0"/>
                        <a:t>11</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a:solidFill>
                            <a:srgbClr val="000000"/>
                          </a:solidFill>
                          <a:effectLst/>
                          <a:latin typeface="Calibri"/>
                        </a:rPr>
                        <a:t>1331</a:t>
                      </a:r>
                    </a:p>
                  </a:txBody>
                  <a:tcPr marL="9525" marR="9525" marT="9525" marB="0" anchor="ctr">
                    <a:solidFill>
                      <a:schemeClr val="accent1">
                        <a:lumMod val="20000"/>
                        <a:lumOff val="80000"/>
                      </a:schemeClr>
                    </a:solidFill>
                  </a:tcPr>
                </a:tc>
              </a:tr>
              <a:tr h="370840">
                <a:tc>
                  <a:txBody>
                    <a:bodyPr/>
                    <a:lstStyle/>
                    <a:p>
                      <a:r>
                        <a:rPr lang="en-IN" sz="1000" dirty="0" smtClean="0"/>
                        <a:t>12</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a:solidFill>
                            <a:srgbClr val="000000"/>
                          </a:solidFill>
                          <a:effectLst/>
                          <a:latin typeface="Calibri"/>
                        </a:rPr>
                        <a:t>1728</a:t>
                      </a:r>
                    </a:p>
                  </a:txBody>
                  <a:tcPr marL="9525" marR="9525" marT="9525" marB="0" anchor="ctr">
                    <a:solidFill>
                      <a:schemeClr val="accent1">
                        <a:lumMod val="20000"/>
                        <a:lumOff val="80000"/>
                      </a:schemeClr>
                    </a:solidFill>
                  </a:tcPr>
                </a:tc>
              </a:tr>
              <a:tr h="370840">
                <a:tc>
                  <a:txBody>
                    <a:bodyPr/>
                    <a:lstStyle/>
                    <a:p>
                      <a:r>
                        <a:rPr lang="en-IN" sz="1000" dirty="0" smtClean="0"/>
                        <a:t>13</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a:solidFill>
                            <a:srgbClr val="000000"/>
                          </a:solidFill>
                          <a:effectLst/>
                          <a:latin typeface="Calibri"/>
                        </a:rPr>
                        <a:t>2197</a:t>
                      </a:r>
                    </a:p>
                  </a:txBody>
                  <a:tcPr marL="9525" marR="9525" marT="9525" marB="0" anchor="ctr">
                    <a:solidFill>
                      <a:schemeClr val="accent1">
                        <a:lumMod val="20000"/>
                        <a:lumOff val="80000"/>
                      </a:schemeClr>
                    </a:solidFill>
                  </a:tcPr>
                </a:tc>
              </a:tr>
              <a:tr h="370840">
                <a:tc>
                  <a:txBody>
                    <a:bodyPr/>
                    <a:lstStyle/>
                    <a:p>
                      <a:r>
                        <a:rPr lang="en-IN" sz="1000" dirty="0" smtClean="0"/>
                        <a:t>14</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a:solidFill>
                            <a:srgbClr val="000000"/>
                          </a:solidFill>
                          <a:effectLst/>
                          <a:latin typeface="Calibri"/>
                        </a:rPr>
                        <a:t>2744</a:t>
                      </a:r>
                    </a:p>
                  </a:txBody>
                  <a:tcPr marL="9525" marR="9525" marT="9525" marB="0" anchor="ctr">
                    <a:solidFill>
                      <a:schemeClr val="accent1">
                        <a:lumMod val="20000"/>
                        <a:lumOff val="80000"/>
                      </a:schemeClr>
                    </a:solidFill>
                  </a:tcPr>
                </a:tc>
              </a:tr>
              <a:tr h="370840">
                <a:tc>
                  <a:txBody>
                    <a:bodyPr/>
                    <a:lstStyle/>
                    <a:p>
                      <a:r>
                        <a:rPr lang="en-IN" sz="1000" dirty="0" smtClean="0"/>
                        <a:t>15</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a:solidFill>
                            <a:srgbClr val="000000"/>
                          </a:solidFill>
                          <a:effectLst/>
                          <a:latin typeface="Calibri"/>
                        </a:rPr>
                        <a:t>3375</a:t>
                      </a:r>
                    </a:p>
                  </a:txBody>
                  <a:tcPr marL="9525" marR="9525" marT="9525" marB="0" anchor="ctr">
                    <a:solidFill>
                      <a:schemeClr val="accent1">
                        <a:lumMod val="20000"/>
                        <a:lumOff val="80000"/>
                      </a:schemeClr>
                    </a:solidFill>
                  </a:tcPr>
                </a:tc>
              </a:tr>
              <a:tr h="370840">
                <a:tc>
                  <a:txBody>
                    <a:bodyPr/>
                    <a:lstStyle/>
                    <a:p>
                      <a:r>
                        <a:rPr lang="en-IN" sz="1000" dirty="0" smtClean="0"/>
                        <a:t>16</a:t>
                      </a:r>
                      <a:r>
                        <a:rPr lang="en-IN" sz="1000" baseline="30000" dirty="0" smtClean="0"/>
                        <a:t>3</a:t>
                      </a:r>
                      <a:endParaRPr lang="en-IN" sz="1000" baseline="30000" dirty="0"/>
                    </a:p>
                  </a:txBody>
                  <a:tcPr anchor="ctr">
                    <a:solidFill>
                      <a:schemeClr val="accent1">
                        <a:lumMod val="20000"/>
                        <a:lumOff val="80000"/>
                      </a:schemeClr>
                    </a:solidFill>
                  </a:tcPr>
                </a:tc>
                <a:tc>
                  <a:txBody>
                    <a:bodyPr/>
                    <a:lstStyle/>
                    <a:p>
                      <a:pPr algn="ctr" fontAlgn="b"/>
                      <a:r>
                        <a:rPr lang="en-US" sz="1100" b="0" i="0" u="none" strike="noStrike" dirty="0">
                          <a:solidFill>
                            <a:srgbClr val="000000"/>
                          </a:solidFill>
                          <a:effectLst/>
                          <a:latin typeface="Calibri"/>
                        </a:rPr>
                        <a:t>4096</a:t>
                      </a:r>
                    </a:p>
                  </a:txBody>
                  <a:tcPr marL="9525" marR="9525" marT="9525" marB="0" anchor="ctr">
                    <a:solidFill>
                      <a:schemeClr val="accent1">
                        <a:lumMod val="20000"/>
                        <a:lumOff val="80000"/>
                      </a:schemeClr>
                    </a:solidFill>
                  </a:tcPr>
                </a:tc>
              </a:tr>
            </a:tbl>
          </a:graphicData>
        </a:graphic>
      </p:graphicFrame>
      <p:graphicFrame>
        <p:nvGraphicFramePr>
          <p:cNvPr id="7" name="Content Placeholder 3"/>
          <p:cNvGraphicFramePr>
            <a:graphicFrameLocks/>
          </p:cNvGraphicFramePr>
          <p:nvPr>
            <p:extLst>
              <p:ext uri="{D42A27DB-BD31-4B8C-83A1-F6EECF244321}">
                <p14:modId xmlns:p14="http://schemas.microsoft.com/office/powerpoint/2010/main" val="3387319154"/>
              </p:ext>
            </p:extLst>
          </p:nvPr>
        </p:nvGraphicFramePr>
        <p:xfrm>
          <a:off x="4455285" y="663912"/>
          <a:ext cx="980811" cy="5958840"/>
        </p:xfrm>
        <a:graphic>
          <a:graphicData uri="http://schemas.openxmlformats.org/drawingml/2006/table">
            <a:tbl>
              <a:tblPr firstRow="1" bandRow="1">
                <a:tableStyleId>{5C22544A-7EE6-4342-B048-85BDC9FD1C3A}</a:tableStyleId>
              </a:tblPr>
              <a:tblGrid>
                <a:gridCol w="481361"/>
                <a:gridCol w="499450"/>
              </a:tblGrid>
              <a:tr h="370840">
                <a:tc gridSpan="2">
                  <a:txBody>
                    <a:bodyPr/>
                    <a:lstStyle/>
                    <a:p>
                      <a:pPr algn="ctr"/>
                      <a:r>
                        <a:rPr lang="en-IN" sz="1000" dirty="0" smtClean="0"/>
                        <a:t>HIGHER</a:t>
                      </a:r>
                      <a:r>
                        <a:rPr lang="en-IN" sz="1000" baseline="0" dirty="0" smtClean="0"/>
                        <a:t> POWERS</a:t>
                      </a:r>
                      <a:endParaRPr lang="en-IN" sz="1000" dirty="0"/>
                    </a:p>
                  </a:txBody>
                  <a:tcPr/>
                </a:tc>
                <a:tc hMerge="1">
                  <a:txBody>
                    <a:bodyPr/>
                    <a:lstStyle/>
                    <a:p>
                      <a:endParaRPr lang="en-IN" sz="1000" dirty="0"/>
                    </a:p>
                  </a:txBody>
                  <a:tcPr/>
                </a:tc>
              </a:tr>
              <a:tr h="370840">
                <a:tc>
                  <a:txBody>
                    <a:bodyPr/>
                    <a:lstStyle/>
                    <a:p>
                      <a:r>
                        <a:rPr lang="en-IN" sz="1100" baseline="0" dirty="0" smtClean="0"/>
                        <a:t>2</a:t>
                      </a:r>
                      <a:r>
                        <a:rPr lang="en-IN" sz="1100" baseline="30000" dirty="0" smtClean="0"/>
                        <a:t>4</a:t>
                      </a:r>
                      <a:endParaRPr lang="en-IN" sz="1100" baseline="30000" dirty="0"/>
                    </a:p>
                  </a:txBody>
                  <a:tcPr anchor="ctr">
                    <a:solidFill>
                      <a:schemeClr val="accent1">
                        <a:lumMod val="20000"/>
                        <a:lumOff val="80000"/>
                      </a:schemeClr>
                    </a:solidFill>
                  </a:tcPr>
                </a:tc>
                <a:tc>
                  <a:txBody>
                    <a:bodyPr/>
                    <a:lstStyle/>
                    <a:p>
                      <a:r>
                        <a:rPr lang="en-IN" sz="1100" baseline="0" dirty="0" smtClean="0"/>
                        <a:t>16</a:t>
                      </a:r>
                      <a:endParaRPr lang="en-IN" sz="1100" baseline="0" dirty="0"/>
                    </a:p>
                  </a:txBody>
                  <a:tcPr anchor="ctr">
                    <a:solidFill>
                      <a:schemeClr val="accent1">
                        <a:lumMod val="20000"/>
                        <a:lumOff val="80000"/>
                      </a:schemeClr>
                    </a:solidFill>
                  </a:tcPr>
                </a:tc>
              </a:tr>
              <a:tr h="370840">
                <a:tc>
                  <a:txBody>
                    <a:bodyPr/>
                    <a:lstStyle/>
                    <a:p>
                      <a:r>
                        <a:rPr lang="en-IN" sz="1100" baseline="0" dirty="0" smtClean="0"/>
                        <a:t>2</a:t>
                      </a:r>
                      <a:r>
                        <a:rPr lang="en-IN" sz="1100" baseline="30000" dirty="0" smtClean="0"/>
                        <a:t>5</a:t>
                      </a:r>
                      <a:endParaRPr lang="en-IN" sz="1100" baseline="30000" dirty="0"/>
                    </a:p>
                  </a:txBody>
                  <a:tcPr anchor="ctr">
                    <a:solidFill>
                      <a:schemeClr val="accent1">
                        <a:lumMod val="20000"/>
                        <a:lumOff val="80000"/>
                      </a:schemeClr>
                    </a:solidFill>
                  </a:tcPr>
                </a:tc>
                <a:tc>
                  <a:txBody>
                    <a:bodyPr/>
                    <a:lstStyle/>
                    <a:p>
                      <a:r>
                        <a:rPr lang="en-IN" sz="1100" baseline="0" dirty="0" smtClean="0"/>
                        <a:t>32</a:t>
                      </a:r>
                      <a:endParaRPr lang="en-IN" sz="1100" baseline="0" dirty="0"/>
                    </a:p>
                  </a:txBody>
                  <a:tcPr anchor="ctr">
                    <a:solidFill>
                      <a:schemeClr val="accent1">
                        <a:lumMod val="20000"/>
                        <a:lumOff val="80000"/>
                      </a:schemeClr>
                    </a:solidFill>
                  </a:tcPr>
                </a:tc>
              </a:tr>
              <a:tr h="370840">
                <a:tc>
                  <a:txBody>
                    <a:bodyPr/>
                    <a:lstStyle/>
                    <a:p>
                      <a:r>
                        <a:rPr lang="en-IN" sz="1100" baseline="0" dirty="0" smtClean="0"/>
                        <a:t>2</a:t>
                      </a:r>
                      <a:r>
                        <a:rPr lang="en-IN" sz="1100" baseline="30000" dirty="0" smtClean="0"/>
                        <a:t>6</a:t>
                      </a:r>
                      <a:endParaRPr lang="en-IN" sz="1100" baseline="30000" dirty="0"/>
                    </a:p>
                  </a:txBody>
                  <a:tcPr anchor="ctr">
                    <a:solidFill>
                      <a:schemeClr val="accent1">
                        <a:lumMod val="20000"/>
                        <a:lumOff val="80000"/>
                      </a:schemeClr>
                    </a:solidFill>
                  </a:tcPr>
                </a:tc>
                <a:tc>
                  <a:txBody>
                    <a:bodyPr/>
                    <a:lstStyle/>
                    <a:p>
                      <a:r>
                        <a:rPr lang="en-IN" sz="1100" baseline="0" dirty="0" smtClean="0"/>
                        <a:t>64</a:t>
                      </a:r>
                      <a:endParaRPr lang="en-IN" sz="1100" baseline="0" dirty="0"/>
                    </a:p>
                  </a:txBody>
                  <a:tcPr anchor="ctr">
                    <a:solidFill>
                      <a:schemeClr val="accent1">
                        <a:lumMod val="20000"/>
                        <a:lumOff val="80000"/>
                      </a:schemeClr>
                    </a:solidFill>
                  </a:tcPr>
                </a:tc>
              </a:tr>
              <a:tr h="370840">
                <a:tc>
                  <a:txBody>
                    <a:bodyPr/>
                    <a:lstStyle/>
                    <a:p>
                      <a:r>
                        <a:rPr lang="en-IN" sz="1100" baseline="0" dirty="0" smtClean="0"/>
                        <a:t>2</a:t>
                      </a:r>
                      <a:r>
                        <a:rPr lang="en-IN" sz="1100" baseline="30000" dirty="0" smtClean="0"/>
                        <a:t>7</a:t>
                      </a:r>
                      <a:endParaRPr lang="en-IN" sz="1100" baseline="30000" dirty="0"/>
                    </a:p>
                  </a:txBody>
                  <a:tcPr anchor="ctr">
                    <a:solidFill>
                      <a:schemeClr val="accent1">
                        <a:lumMod val="20000"/>
                        <a:lumOff val="80000"/>
                      </a:schemeClr>
                    </a:solidFill>
                  </a:tcPr>
                </a:tc>
                <a:tc>
                  <a:txBody>
                    <a:bodyPr/>
                    <a:lstStyle/>
                    <a:p>
                      <a:r>
                        <a:rPr lang="en-IN" sz="1100" baseline="0" dirty="0" smtClean="0"/>
                        <a:t>128</a:t>
                      </a:r>
                      <a:endParaRPr lang="en-IN" sz="1100" baseline="0" dirty="0"/>
                    </a:p>
                  </a:txBody>
                  <a:tcPr anchor="ctr">
                    <a:solidFill>
                      <a:schemeClr val="accent1">
                        <a:lumMod val="20000"/>
                        <a:lumOff val="80000"/>
                      </a:schemeClr>
                    </a:solidFill>
                  </a:tcPr>
                </a:tc>
              </a:tr>
              <a:tr h="370840">
                <a:tc>
                  <a:txBody>
                    <a:bodyPr/>
                    <a:lstStyle/>
                    <a:p>
                      <a:r>
                        <a:rPr lang="en-IN" sz="1100" baseline="0" dirty="0" smtClean="0"/>
                        <a:t>2</a:t>
                      </a:r>
                      <a:r>
                        <a:rPr lang="en-IN" sz="1100" baseline="30000" dirty="0" smtClean="0"/>
                        <a:t>8</a:t>
                      </a:r>
                      <a:endParaRPr lang="en-IN" sz="1100" baseline="30000" dirty="0"/>
                    </a:p>
                  </a:txBody>
                  <a:tcPr anchor="ctr">
                    <a:solidFill>
                      <a:schemeClr val="accent1">
                        <a:lumMod val="20000"/>
                        <a:lumOff val="80000"/>
                      </a:schemeClr>
                    </a:solidFill>
                  </a:tcPr>
                </a:tc>
                <a:tc>
                  <a:txBody>
                    <a:bodyPr/>
                    <a:lstStyle/>
                    <a:p>
                      <a:r>
                        <a:rPr lang="en-IN" sz="1100" baseline="0" dirty="0" smtClean="0"/>
                        <a:t>256</a:t>
                      </a:r>
                      <a:endParaRPr lang="en-IN" sz="1100" baseline="0" dirty="0"/>
                    </a:p>
                  </a:txBody>
                  <a:tcPr anchor="ctr">
                    <a:solidFill>
                      <a:schemeClr val="accent1">
                        <a:lumMod val="20000"/>
                        <a:lumOff val="80000"/>
                      </a:schemeClr>
                    </a:solidFill>
                  </a:tcPr>
                </a:tc>
              </a:tr>
              <a:tr h="370840">
                <a:tc>
                  <a:txBody>
                    <a:bodyPr/>
                    <a:lstStyle/>
                    <a:p>
                      <a:r>
                        <a:rPr lang="en-IN" sz="1100" baseline="0" dirty="0" smtClean="0"/>
                        <a:t>2</a:t>
                      </a:r>
                      <a:r>
                        <a:rPr lang="en-IN" sz="1100" baseline="30000" dirty="0" smtClean="0"/>
                        <a:t>9</a:t>
                      </a:r>
                      <a:endParaRPr lang="en-IN" sz="1100" baseline="30000" dirty="0"/>
                    </a:p>
                  </a:txBody>
                  <a:tcPr anchor="ctr">
                    <a:solidFill>
                      <a:schemeClr val="accent1">
                        <a:lumMod val="20000"/>
                        <a:lumOff val="80000"/>
                      </a:schemeClr>
                    </a:solidFill>
                  </a:tcPr>
                </a:tc>
                <a:tc>
                  <a:txBody>
                    <a:bodyPr/>
                    <a:lstStyle/>
                    <a:p>
                      <a:pPr algn="ctr" fontAlgn="b"/>
                      <a:r>
                        <a:rPr lang="en-US" sz="1100" b="0" i="0" u="none" strike="noStrike" baseline="0" dirty="0" smtClean="0">
                          <a:solidFill>
                            <a:srgbClr val="000000"/>
                          </a:solidFill>
                          <a:effectLst/>
                          <a:latin typeface="Calibri"/>
                        </a:rPr>
                        <a:t>512</a:t>
                      </a:r>
                      <a:endParaRPr lang="en-US" sz="1100" b="0" i="0" u="none" strike="noStrike" baseline="0" dirty="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r>
                        <a:rPr lang="en-IN" sz="1100" baseline="0" dirty="0" smtClean="0"/>
                        <a:t>2</a:t>
                      </a:r>
                      <a:r>
                        <a:rPr lang="en-IN" sz="1100" baseline="30000" dirty="0" smtClean="0"/>
                        <a:t>10</a:t>
                      </a:r>
                      <a:endParaRPr lang="en-IN" sz="1100" baseline="30000" dirty="0"/>
                    </a:p>
                  </a:txBody>
                  <a:tcPr anchor="ctr">
                    <a:solidFill>
                      <a:schemeClr val="accent1">
                        <a:lumMod val="20000"/>
                        <a:lumOff val="80000"/>
                      </a:schemeClr>
                    </a:solidFill>
                  </a:tcPr>
                </a:tc>
                <a:tc>
                  <a:txBody>
                    <a:bodyPr/>
                    <a:lstStyle/>
                    <a:p>
                      <a:pPr algn="ctr" fontAlgn="b"/>
                      <a:r>
                        <a:rPr lang="en-US" sz="1100" b="0" i="0" u="none" strike="noStrike" baseline="0" dirty="0" smtClean="0">
                          <a:solidFill>
                            <a:srgbClr val="000000"/>
                          </a:solidFill>
                          <a:effectLst/>
                          <a:latin typeface="Calibri"/>
                        </a:rPr>
                        <a:t>1024</a:t>
                      </a:r>
                      <a:endParaRPr lang="en-US" sz="1100" b="0" i="0" u="none" strike="noStrike" baseline="0" dirty="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r>
                        <a:rPr lang="en-IN" sz="1100" baseline="0" dirty="0" smtClean="0"/>
                        <a:t>3</a:t>
                      </a:r>
                      <a:r>
                        <a:rPr lang="en-IN" sz="1100" baseline="30000" dirty="0" smtClean="0"/>
                        <a:t>4</a:t>
                      </a:r>
                      <a:endParaRPr lang="en-IN" sz="1100" baseline="30000" dirty="0"/>
                    </a:p>
                  </a:txBody>
                  <a:tcPr anchor="ctr">
                    <a:solidFill>
                      <a:schemeClr val="accent1">
                        <a:lumMod val="20000"/>
                        <a:lumOff val="80000"/>
                      </a:schemeClr>
                    </a:solidFill>
                  </a:tcPr>
                </a:tc>
                <a:tc>
                  <a:txBody>
                    <a:bodyPr/>
                    <a:lstStyle/>
                    <a:p>
                      <a:pPr algn="ctr" fontAlgn="b"/>
                      <a:r>
                        <a:rPr lang="en-US" sz="1100" b="0" i="0" u="none" strike="noStrike" baseline="0" dirty="0" smtClean="0">
                          <a:solidFill>
                            <a:srgbClr val="000000"/>
                          </a:solidFill>
                          <a:effectLst/>
                          <a:latin typeface="Calibri"/>
                        </a:rPr>
                        <a:t>81</a:t>
                      </a:r>
                      <a:endParaRPr lang="en-US" sz="1100" b="0" i="0" u="none" strike="noStrike" baseline="0" dirty="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r>
                        <a:rPr lang="en-IN" sz="1100" baseline="0" dirty="0" smtClean="0"/>
                        <a:t>3</a:t>
                      </a:r>
                      <a:r>
                        <a:rPr lang="en-IN" sz="1100" baseline="30000" dirty="0" smtClean="0"/>
                        <a:t>5</a:t>
                      </a:r>
                      <a:endParaRPr lang="en-IN" sz="1100" baseline="30000" dirty="0"/>
                    </a:p>
                  </a:txBody>
                  <a:tcPr anchor="ctr">
                    <a:solidFill>
                      <a:schemeClr val="accent1">
                        <a:lumMod val="20000"/>
                        <a:lumOff val="80000"/>
                      </a:schemeClr>
                    </a:solidFill>
                  </a:tcPr>
                </a:tc>
                <a:tc>
                  <a:txBody>
                    <a:bodyPr/>
                    <a:lstStyle/>
                    <a:p>
                      <a:pPr algn="ctr" fontAlgn="b"/>
                      <a:r>
                        <a:rPr lang="en-US" sz="1100" b="0" i="0" u="none" strike="noStrike" baseline="0" dirty="0" smtClean="0">
                          <a:solidFill>
                            <a:srgbClr val="000000"/>
                          </a:solidFill>
                          <a:effectLst/>
                          <a:latin typeface="Calibri"/>
                        </a:rPr>
                        <a:t>243</a:t>
                      </a:r>
                      <a:endParaRPr lang="en-US" sz="1100" b="0" i="0" u="none" strike="noStrike" baseline="0" dirty="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100" baseline="0" dirty="0" smtClean="0"/>
                        <a:t>3</a:t>
                      </a:r>
                      <a:r>
                        <a:rPr lang="en-IN" sz="1100" baseline="30000" dirty="0" smtClean="0"/>
                        <a:t>6</a:t>
                      </a:r>
                    </a:p>
                  </a:txBody>
                  <a:tcPr anchor="ctr">
                    <a:solidFill>
                      <a:schemeClr val="accent1">
                        <a:lumMod val="20000"/>
                        <a:lumOff val="80000"/>
                      </a:schemeClr>
                    </a:solidFill>
                  </a:tcPr>
                </a:tc>
                <a:tc>
                  <a:txBody>
                    <a:bodyPr/>
                    <a:lstStyle/>
                    <a:p>
                      <a:pPr algn="ctr" fontAlgn="b"/>
                      <a:r>
                        <a:rPr lang="en-US" sz="1100" b="0" i="0" u="none" strike="noStrike" baseline="0" dirty="0" smtClean="0">
                          <a:solidFill>
                            <a:srgbClr val="000000"/>
                          </a:solidFill>
                          <a:effectLst/>
                          <a:latin typeface="Calibri"/>
                        </a:rPr>
                        <a:t>729</a:t>
                      </a:r>
                      <a:endParaRPr lang="en-US" sz="1100" b="0" i="0" u="none" strike="noStrike" baseline="0" dirty="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100" baseline="30000" dirty="0" smtClean="0"/>
                    </a:p>
                  </a:txBody>
                  <a:tcPr anchor="ctr">
                    <a:solidFill>
                      <a:schemeClr val="accent1">
                        <a:lumMod val="20000"/>
                        <a:lumOff val="80000"/>
                      </a:schemeClr>
                    </a:solidFill>
                  </a:tcPr>
                </a:tc>
                <a:tc>
                  <a:txBody>
                    <a:bodyPr/>
                    <a:lstStyle/>
                    <a:p>
                      <a:pPr algn="ctr" fontAlgn="b"/>
                      <a:endParaRPr lang="en-US" sz="1100" b="0" i="0" u="none" strike="noStrike" baseline="0" dirty="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endParaRPr lang="en-IN" sz="1100" baseline="0" dirty="0"/>
                    </a:p>
                  </a:txBody>
                  <a:tcPr anchor="ctr">
                    <a:solidFill>
                      <a:schemeClr val="accent1">
                        <a:lumMod val="20000"/>
                        <a:lumOff val="80000"/>
                      </a:schemeClr>
                    </a:solidFill>
                  </a:tcPr>
                </a:tc>
                <a:tc>
                  <a:txBody>
                    <a:bodyPr/>
                    <a:lstStyle/>
                    <a:p>
                      <a:pPr algn="ctr" fontAlgn="b"/>
                      <a:endParaRPr lang="en-US" sz="1100" b="0" i="0" u="none" strike="noStrike" baseline="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endParaRPr lang="en-IN" sz="1100" baseline="0" dirty="0"/>
                    </a:p>
                  </a:txBody>
                  <a:tcPr anchor="ctr">
                    <a:solidFill>
                      <a:schemeClr val="accent1">
                        <a:lumMod val="20000"/>
                        <a:lumOff val="80000"/>
                      </a:schemeClr>
                    </a:solidFill>
                  </a:tcPr>
                </a:tc>
                <a:tc>
                  <a:txBody>
                    <a:bodyPr/>
                    <a:lstStyle/>
                    <a:p>
                      <a:pPr algn="ctr" fontAlgn="b"/>
                      <a:endParaRPr lang="en-US" sz="1100" b="0" i="0" u="none" strike="noStrike" baseline="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endParaRPr lang="en-IN" sz="1100" baseline="0" dirty="0"/>
                    </a:p>
                  </a:txBody>
                  <a:tcPr anchor="ctr">
                    <a:solidFill>
                      <a:schemeClr val="accent1">
                        <a:lumMod val="20000"/>
                        <a:lumOff val="80000"/>
                      </a:schemeClr>
                    </a:solidFill>
                  </a:tcPr>
                </a:tc>
                <a:tc>
                  <a:txBody>
                    <a:bodyPr/>
                    <a:lstStyle/>
                    <a:p>
                      <a:pPr algn="ctr" fontAlgn="b"/>
                      <a:endParaRPr lang="en-US" sz="1100" b="0" i="0" u="none" strike="noStrike" baseline="0">
                        <a:solidFill>
                          <a:srgbClr val="000000"/>
                        </a:solidFill>
                        <a:effectLst/>
                        <a:latin typeface="Calibri"/>
                      </a:endParaRPr>
                    </a:p>
                  </a:txBody>
                  <a:tcPr marL="9525" marR="9525" marT="9525" marB="0" anchor="ctr">
                    <a:solidFill>
                      <a:schemeClr val="accent1">
                        <a:lumMod val="20000"/>
                        <a:lumOff val="80000"/>
                      </a:schemeClr>
                    </a:solidFill>
                  </a:tcPr>
                </a:tc>
              </a:tr>
              <a:tr h="370840">
                <a:tc>
                  <a:txBody>
                    <a:bodyPr/>
                    <a:lstStyle/>
                    <a:p>
                      <a:endParaRPr lang="en-IN" sz="1100" baseline="0" dirty="0"/>
                    </a:p>
                  </a:txBody>
                  <a:tcPr anchor="ctr">
                    <a:solidFill>
                      <a:schemeClr val="accent1">
                        <a:lumMod val="20000"/>
                        <a:lumOff val="80000"/>
                      </a:schemeClr>
                    </a:solidFill>
                  </a:tcPr>
                </a:tc>
                <a:tc>
                  <a:txBody>
                    <a:bodyPr/>
                    <a:lstStyle/>
                    <a:p>
                      <a:pPr algn="ctr" fontAlgn="b"/>
                      <a:endParaRPr lang="en-US" sz="1100" b="0" i="0" u="none" strike="noStrike" baseline="0" dirty="0">
                        <a:solidFill>
                          <a:srgbClr val="000000"/>
                        </a:solidFill>
                        <a:effectLst/>
                        <a:latin typeface="Calibri"/>
                      </a:endParaRPr>
                    </a:p>
                  </a:txBody>
                  <a:tcPr marL="9525" marR="9525" marT="9525" marB="0" anchor="ctr">
                    <a:solidFill>
                      <a:schemeClr val="accent1">
                        <a:lumMod val="20000"/>
                        <a:lumOff val="80000"/>
                      </a:schemeClr>
                    </a:solidFill>
                  </a:tcPr>
                </a:tc>
              </a:tr>
            </a:tbl>
          </a:graphicData>
        </a:graphic>
      </p:graphicFrame>
    </p:spTree>
    <p:extLst>
      <p:ext uri="{BB962C8B-B14F-4D97-AF65-F5344CB8AC3E}">
        <p14:creationId xmlns:p14="http://schemas.microsoft.com/office/powerpoint/2010/main" val="183655480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800" dirty="0" smtClean="0">
                <a:solidFill>
                  <a:prstClr val="black"/>
                </a:solidFill>
              </a:rPr>
              <a:t>RATE AND WORK</a:t>
            </a:r>
          </a:p>
          <a:p>
            <a:pPr marL="2416175" indent="-260350">
              <a:buFont typeface="Arial" pitchFamily="34" charset="0"/>
              <a:buChar char="•"/>
            </a:pPr>
            <a:r>
              <a:rPr lang="en-US" sz="2000" dirty="0" smtClean="0">
                <a:solidFill>
                  <a:prstClr val="black"/>
                </a:solidFill>
              </a:rPr>
              <a:t>Basic motion problems (speed, distance, time)</a:t>
            </a:r>
          </a:p>
          <a:p>
            <a:pPr marL="2416175" indent="-260350">
              <a:buFont typeface="Arial" pitchFamily="34" charset="0"/>
              <a:buChar char="•"/>
            </a:pPr>
            <a:r>
              <a:rPr lang="en-US" sz="2000" dirty="0" smtClean="0">
                <a:solidFill>
                  <a:prstClr val="black"/>
                </a:solidFill>
              </a:rPr>
              <a:t>Average rate problems</a:t>
            </a:r>
          </a:p>
          <a:p>
            <a:pPr marL="2416175" indent="-260350">
              <a:buFont typeface="Arial" pitchFamily="34" charset="0"/>
              <a:buChar char="•"/>
            </a:pPr>
            <a:r>
              <a:rPr lang="en-US" sz="2000" dirty="0" smtClean="0">
                <a:solidFill>
                  <a:prstClr val="black"/>
                </a:solidFill>
              </a:rPr>
              <a:t>Simultaneous motion problems</a:t>
            </a:r>
          </a:p>
          <a:p>
            <a:pPr marL="2416175" indent="-260350">
              <a:buFont typeface="Arial" pitchFamily="34" charset="0"/>
              <a:buChar char="•"/>
            </a:pPr>
            <a:r>
              <a:rPr lang="en-US" sz="2000" dirty="0" smtClean="0">
                <a:solidFill>
                  <a:prstClr val="black"/>
                </a:solidFill>
              </a:rPr>
              <a:t>Work problems</a:t>
            </a:r>
          </a:p>
          <a:p>
            <a:pPr marL="2416175" indent="-260350">
              <a:buFont typeface="Arial" pitchFamily="34" charset="0"/>
              <a:buChar char="•"/>
            </a:pPr>
            <a:r>
              <a:rPr lang="en-US" sz="2000" dirty="0" smtClean="0">
                <a:solidFill>
                  <a:prstClr val="black"/>
                </a:solidFill>
              </a:rPr>
              <a:t>Population problems</a:t>
            </a:r>
            <a:endParaRPr lang="en-IN" sz="2000" dirty="0">
              <a:solidFill>
                <a:prstClr val="black"/>
              </a:solidFill>
            </a:endParaRPr>
          </a:p>
        </p:txBody>
      </p:sp>
    </p:spTree>
    <p:extLst>
      <p:ext uri="{BB962C8B-B14F-4D97-AF65-F5344CB8AC3E}">
        <p14:creationId xmlns:p14="http://schemas.microsoft.com/office/powerpoint/2010/main" val="6929826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RATE, DISTANCE TIME </a:t>
            </a:r>
            <a:endParaRPr lang="en-US" dirty="0"/>
          </a:p>
        </p:txBody>
      </p:sp>
      <p:sp>
        <p:nvSpPr>
          <p:cNvPr id="5" name="Text Box 3"/>
          <p:cNvSpPr txBox="1">
            <a:spLocks noChangeArrowheads="1"/>
          </p:cNvSpPr>
          <p:nvPr/>
        </p:nvSpPr>
        <p:spPr bwMode="auto">
          <a:xfrm>
            <a:off x="179656" y="1753055"/>
            <a:ext cx="2592000" cy="1094400"/>
          </a:xfrm>
          <a:prstGeom prst="rect">
            <a:avLst/>
          </a:prstGeom>
          <a:solidFill>
            <a:schemeClr val="accent1">
              <a:lumMod val="40000"/>
              <a:lumOff val="60000"/>
            </a:schemeClr>
          </a:solidFill>
          <a:ln w="9525">
            <a:solidFill>
              <a:schemeClr val="accent1">
                <a:lumMod val="20000"/>
                <a:lumOff val="80000"/>
              </a:schemeClr>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IN" sz="1100" dirty="0" smtClean="0">
                <a:solidFill>
                  <a:prstClr val="white"/>
                </a:solidFill>
                <a:latin typeface="Times New Roman" pitchFamily="18" charset="0"/>
                <a:ea typeface="Calibri"/>
                <a:cs typeface="Times New Roman" pitchFamily="18" charset="0"/>
              </a:rPr>
              <a:t>RATE</a:t>
            </a:r>
          </a:p>
          <a:p>
            <a:r>
              <a:rPr lang="en-IN" sz="1100" dirty="0">
                <a:solidFill>
                  <a:prstClr val="black"/>
                </a:solidFill>
                <a:latin typeface="Times New Roman" pitchFamily="18" charset="0"/>
                <a:cs typeface="Times New Roman" pitchFamily="18" charset="0"/>
              </a:rPr>
              <a:t>Rate is expressed as a ratio of distance and time, with two corresponding </a:t>
            </a:r>
            <a:r>
              <a:rPr lang="en-IN" sz="1100" dirty="0" smtClean="0">
                <a:solidFill>
                  <a:prstClr val="black"/>
                </a:solidFill>
                <a:latin typeface="Times New Roman" pitchFamily="18" charset="0"/>
                <a:cs typeface="Times New Roman" pitchFamily="18" charset="0"/>
              </a:rPr>
              <a:t>units. Some </a:t>
            </a:r>
            <a:r>
              <a:rPr lang="en-IN" sz="1100" dirty="0">
                <a:solidFill>
                  <a:prstClr val="black"/>
                </a:solidFill>
                <a:latin typeface="Times New Roman" pitchFamily="18" charset="0"/>
                <a:cs typeface="Times New Roman" pitchFamily="18" charset="0"/>
              </a:rPr>
              <a:t>examples of rates include: 30 miles per hour, 10 </a:t>
            </a:r>
            <a:r>
              <a:rPr lang="en-IN" sz="1100" dirty="0" smtClean="0">
                <a:solidFill>
                  <a:prstClr val="black"/>
                </a:solidFill>
                <a:latin typeface="Times New Roman" pitchFamily="18" charset="0"/>
                <a:cs typeface="Times New Roman" pitchFamily="18" charset="0"/>
              </a:rPr>
              <a:t>meters/second</a:t>
            </a:r>
            <a:r>
              <a:rPr lang="en-IN" sz="1100" dirty="0">
                <a:solidFill>
                  <a:prstClr val="black"/>
                </a:solidFill>
                <a:latin typeface="Times New Roman" pitchFamily="18" charset="0"/>
                <a:cs typeface="Times New Roman" pitchFamily="18" charset="0"/>
              </a:rPr>
              <a:t> </a:t>
            </a:r>
            <a:r>
              <a:rPr lang="en-IN" sz="1100" dirty="0" smtClean="0">
                <a:solidFill>
                  <a:prstClr val="black"/>
                </a:solidFill>
                <a:latin typeface="Times New Roman" pitchFamily="18" charset="0"/>
                <a:cs typeface="Times New Roman" pitchFamily="18" charset="0"/>
              </a:rPr>
              <a:t>etc. </a:t>
            </a:r>
            <a:endParaRPr lang="en-IN" sz="1100" dirty="0">
              <a:solidFill>
                <a:prstClr val="white"/>
              </a:solidFill>
              <a:latin typeface="Times New Roman" pitchFamily="18" charset="0"/>
              <a:ea typeface="Calibri"/>
              <a:cs typeface="Times New Roman" pitchFamily="18" charset="0"/>
            </a:endParaRPr>
          </a:p>
          <a:p>
            <a:pPr algn="ctr">
              <a:lnSpc>
                <a:spcPct val="115000"/>
              </a:lnSpc>
              <a:spcAft>
                <a:spcPts val="1000"/>
              </a:spcAft>
            </a:pPr>
            <a:r>
              <a:rPr lang="en-IN" sz="1100" dirty="0" smtClean="0">
                <a:solidFill>
                  <a:prstClr val="white"/>
                </a:solidFill>
                <a:latin typeface="Times New Roman" pitchFamily="18" charset="0"/>
                <a:ea typeface="Calibri"/>
                <a:cs typeface="Times New Roman" pitchFamily="18" charset="0"/>
              </a:rPr>
              <a:t> </a:t>
            </a:r>
            <a:endParaRPr lang="en-IN" sz="1100" dirty="0">
              <a:solidFill>
                <a:prstClr val="white"/>
              </a:solidFill>
              <a:latin typeface="Times New Roman" pitchFamily="18" charset="0"/>
              <a:ea typeface="Calibri"/>
              <a:cs typeface="Times New Roman" pitchFamily="18" charset="0"/>
            </a:endParaRPr>
          </a:p>
        </p:txBody>
      </p:sp>
      <p:sp>
        <p:nvSpPr>
          <p:cNvPr id="7" name="Text Box 3"/>
          <p:cNvSpPr txBox="1">
            <a:spLocks noChangeArrowheads="1"/>
          </p:cNvSpPr>
          <p:nvPr/>
        </p:nvSpPr>
        <p:spPr bwMode="auto">
          <a:xfrm>
            <a:off x="3271646" y="1753055"/>
            <a:ext cx="2592000" cy="1094400"/>
          </a:xfrm>
          <a:prstGeom prst="rect">
            <a:avLst/>
          </a:prstGeom>
          <a:solidFill>
            <a:schemeClr val="accent1">
              <a:lumMod val="40000"/>
              <a:lumOff val="60000"/>
            </a:schemeClr>
          </a:solidFill>
          <a:ln w="9525">
            <a:solidFill>
              <a:schemeClr val="accent1">
                <a:lumMod val="20000"/>
                <a:lumOff val="80000"/>
              </a:schemeClr>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IN" sz="1100" dirty="0" smtClean="0">
                <a:solidFill>
                  <a:prstClr val="white"/>
                </a:solidFill>
                <a:latin typeface="Times New Roman" pitchFamily="18" charset="0"/>
                <a:ea typeface="Calibri"/>
                <a:cs typeface="Times New Roman" pitchFamily="18" charset="0"/>
              </a:rPr>
              <a:t>DISTANCE </a:t>
            </a:r>
          </a:p>
          <a:p>
            <a:r>
              <a:rPr lang="en-IN" sz="1100" dirty="0" smtClean="0">
                <a:solidFill>
                  <a:prstClr val="black"/>
                </a:solidFill>
                <a:latin typeface="Times New Roman" pitchFamily="18" charset="0"/>
                <a:cs typeface="Times New Roman" pitchFamily="18" charset="0"/>
              </a:rPr>
              <a:t>Distance </a:t>
            </a:r>
            <a:r>
              <a:rPr lang="en-IN" sz="1100" dirty="0">
                <a:solidFill>
                  <a:prstClr val="black"/>
                </a:solidFill>
                <a:latin typeface="Times New Roman" pitchFamily="18" charset="0"/>
                <a:cs typeface="Times New Roman" pitchFamily="18" charset="0"/>
              </a:rPr>
              <a:t>is expressed using a unit of </a:t>
            </a:r>
            <a:r>
              <a:rPr lang="en-IN" sz="1100" dirty="0" smtClean="0">
                <a:solidFill>
                  <a:prstClr val="black"/>
                </a:solidFill>
                <a:latin typeface="Times New Roman" pitchFamily="18" charset="0"/>
                <a:cs typeface="Times New Roman" pitchFamily="18" charset="0"/>
              </a:rPr>
              <a:t>distance. Some </a:t>
            </a:r>
            <a:r>
              <a:rPr lang="en-IN" sz="1100" dirty="0">
                <a:solidFill>
                  <a:prstClr val="black"/>
                </a:solidFill>
                <a:latin typeface="Times New Roman" pitchFamily="18" charset="0"/>
                <a:cs typeface="Times New Roman" pitchFamily="18" charset="0"/>
              </a:rPr>
              <a:t>examples of distances include: 18 miles, 20 meters, 100 kilometres</a:t>
            </a:r>
          </a:p>
          <a:p>
            <a:endParaRPr lang="en-IN" sz="1100" dirty="0">
              <a:solidFill>
                <a:prstClr val="white"/>
              </a:solidFill>
              <a:latin typeface="Times New Roman" pitchFamily="18" charset="0"/>
              <a:ea typeface="Calibri"/>
              <a:cs typeface="Times New Roman" pitchFamily="18" charset="0"/>
            </a:endParaRPr>
          </a:p>
          <a:p>
            <a:pPr algn="ctr">
              <a:lnSpc>
                <a:spcPct val="115000"/>
              </a:lnSpc>
              <a:spcAft>
                <a:spcPts val="1000"/>
              </a:spcAft>
            </a:pPr>
            <a:r>
              <a:rPr lang="en-IN" sz="1100" dirty="0" smtClean="0">
                <a:solidFill>
                  <a:prstClr val="white"/>
                </a:solidFill>
                <a:latin typeface="Times New Roman" pitchFamily="18" charset="0"/>
                <a:ea typeface="Calibri"/>
                <a:cs typeface="Times New Roman" pitchFamily="18" charset="0"/>
              </a:rPr>
              <a:t> </a:t>
            </a:r>
            <a:endParaRPr lang="en-IN" sz="1100" dirty="0">
              <a:solidFill>
                <a:prstClr val="white"/>
              </a:solidFill>
              <a:latin typeface="Times New Roman" pitchFamily="18" charset="0"/>
              <a:ea typeface="Calibri"/>
              <a:cs typeface="Times New Roman" pitchFamily="18" charset="0"/>
            </a:endParaRPr>
          </a:p>
        </p:txBody>
      </p:sp>
      <p:sp>
        <p:nvSpPr>
          <p:cNvPr id="8" name="Text Box 3"/>
          <p:cNvSpPr txBox="1">
            <a:spLocks noChangeArrowheads="1"/>
          </p:cNvSpPr>
          <p:nvPr/>
        </p:nvSpPr>
        <p:spPr bwMode="auto">
          <a:xfrm>
            <a:off x="6444208" y="1753055"/>
            <a:ext cx="2592000" cy="1094400"/>
          </a:xfrm>
          <a:prstGeom prst="rect">
            <a:avLst/>
          </a:prstGeom>
          <a:solidFill>
            <a:schemeClr val="accent1">
              <a:lumMod val="40000"/>
              <a:lumOff val="60000"/>
            </a:schemeClr>
          </a:solidFill>
          <a:ln w="9525">
            <a:solidFill>
              <a:schemeClr val="accent1">
                <a:lumMod val="20000"/>
                <a:lumOff val="80000"/>
              </a:schemeClr>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IN" sz="1100" dirty="0" smtClean="0">
                <a:solidFill>
                  <a:prstClr val="white"/>
                </a:solidFill>
                <a:latin typeface="Times New Roman" pitchFamily="18" charset="0"/>
                <a:ea typeface="Calibri"/>
                <a:cs typeface="Times New Roman" pitchFamily="18" charset="0"/>
              </a:rPr>
              <a:t>TIME</a:t>
            </a:r>
          </a:p>
          <a:p>
            <a:r>
              <a:rPr lang="en-IN" sz="1100" dirty="0">
                <a:solidFill>
                  <a:prstClr val="black"/>
                </a:solidFill>
                <a:latin typeface="Times New Roman" pitchFamily="18" charset="0"/>
                <a:cs typeface="Times New Roman" pitchFamily="18" charset="0"/>
              </a:rPr>
              <a:t>Time is expressed using a unit of </a:t>
            </a:r>
            <a:r>
              <a:rPr lang="en-IN" sz="1100" dirty="0" smtClean="0">
                <a:solidFill>
                  <a:prstClr val="black"/>
                </a:solidFill>
                <a:latin typeface="Times New Roman" pitchFamily="18" charset="0"/>
                <a:cs typeface="Times New Roman" pitchFamily="18" charset="0"/>
              </a:rPr>
              <a:t>time. Some </a:t>
            </a:r>
            <a:r>
              <a:rPr lang="en-IN" sz="1100" dirty="0">
                <a:solidFill>
                  <a:prstClr val="black"/>
                </a:solidFill>
                <a:latin typeface="Times New Roman" pitchFamily="18" charset="0"/>
                <a:cs typeface="Times New Roman" pitchFamily="18" charset="0"/>
              </a:rPr>
              <a:t>examples of times include: </a:t>
            </a:r>
            <a:r>
              <a:rPr lang="en-IN" sz="1100" dirty="0" smtClean="0">
                <a:solidFill>
                  <a:prstClr val="black"/>
                </a:solidFill>
                <a:latin typeface="Times New Roman" pitchFamily="18" charset="0"/>
                <a:cs typeface="Times New Roman" pitchFamily="18" charset="0"/>
              </a:rPr>
              <a:t>6 hours, 23 seconds, 5 months, etc. </a:t>
            </a:r>
            <a:endParaRPr lang="en-IN" sz="1100" dirty="0">
              <a:solidFill>
                <a:prstClr val="black"/>
              </a:solidFill>
              <a:latin typeface="Times New Roman" pitchFamily="18" charset="0"/>
              <a:cs typeface="Times New Roman" pitchFamily="18" charset="0"/>
            </a:endParaRPr>
          </a:p>
          <a:p>
            <a:pPr algn="ctr">
              <a:lnSpc>
                <a:spcPct val="115000"/>
              </a:lnSpc>
              <a:spcAft>
                <a:spcPts val="1000"/>
              </a:spcAft>
            </a:pPr>
            <a:r>
              <a:rPr lang="en-IN" sz="1100" dirty="0" smtClean="0">
                <a:solidFill>
                  <a:prstClr val="white"/>
                </a:solidFill>
                <a:latin typeface="Times New Roman" pitchFamily="18" charset="0"/>
                <a:ea typeface="Calibri"/>
                <a:cs typeface="Times New Roman" pitchFamily="18" charset="0"/>
              </a:rPr>
              <a:t> </a:t>
            </a:r>
            <a:endParaRPr lang="en-IN" sz="1100" dirty="0">
              <a:solidFill>
                <a:prstClr val="white"/>
              </a:solidFill>
              <a:latin typeface="Times New Roman" pitchFamily="18" charset="0"/>
              <a:ea typeface="Calibri"/>
              <a:cs typeface="Times New Roman" pitchFamily="18" charset="0"/>
            </a:endParaRPr>
          </a:p>
          <a:p>
            <a:endParaRPr lang="en-IN" sz="1100" dirty="0">
              <a:solidFill>
                <a:prstClr val="white"/>
              </a:solidFill>
              <a:latin typeface="Times New Roman" pitchFamily="18" charset="0"/>
              <a:ea typeface="Calibri"/>
              <a:cs typeface="Times New Roman" pitchFamily="18" charset="0"/>
            </a:endParaRPr>
          </a:p>
          <a:p>
            <a:pPr algn="ctr">
              <a:lnSpc>
                <a:spcPct val="115000"/>
              </a:lnSpc>
              <a:spcAft>
                <a:spcPts val="1000"/>
              </a:spcAft>
            </a:pPr>
            <a:r>
              <a:rPr lang="en-IN" sz="1100" dirty="0" smtClean="0">
                <a:solidFill>
                  <a:prstClr val="white"/>
                </a:solidFill>
                <a:latin typeface="Times New Roman" pitchFamily="18" charset="0"/>
                <a:ea typeface="Calibri"/>
                <a:cs typeface="Times New Roman" pitchFamily="18" charset="0"/>
              </a:rPr>
              <a:t> </a:t>
            </a:r>
            <a:endParaRPr lang="en-IN" sz="1100" dirty="0">
              <a:solidFill>
                <a:prstClr val="white"/>
              </a:solidFill>
              <a:latin typeface="Times New Roman" pitchFamily="18" charset="0"/>
              <a:ea typeface="Calibri"/>
              <a:cs typeface="Times New Roman" pitchFamily="18" charset="0"/>
            </a:endParaRPr>
          </a:p>
        </p:txBody>
      </p:sp>
      <p:sp>
        <p:nvSpPr>
          <p:cNvPr id="14" name="Text Box 3"/>
          <p:cNvSpPr txBox="1">
            <a:spLocks noChangeArrowheads="1"/>
          </p:cNvSpPr>
          <p:nvPr/>
        </p:nvSpPr>
        <p:spPr bwMode="auto">
          <a:xfrm>
            <a:off x="1475656" y="555640"/>
            <a:ext cx="6156684" cy="857136"/>
          </a:xfrm>
          <a:prstGeom prst="rect">
            <a:avLst/>
          </a:prstGeom>
          <a:solidFill>
            <a:schemeClr val="accent2">
              <a:lumMod val="75000"/>
            </a:schemeClr>
          </a:solidFill>
          <a:ln w="9525">
            <a:solidFill>
              <a:schemeClr val="bg1"/>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IN" sz="2000" dirty="0" smtClean="0">
                <a:solidFill>
                  <a:prstClr val="white"/>
                </a:solidFill>
                <a:latin typeface="Times New Roman" pitchFamily="18" charset="0"/>
                <a:ea typeface="Calibri"/>
                <a:cs typeface="Times New Roman" pitchFamily="18" charset="0"/>
              </a:rPr>
              <a:t>RATE = DISTANCE / TIME </a:t>
            </a:r>
          </a:p>
          <a:p>
            <a:pPr algn="ctr">
              <a:lnSpc>
                <a:spcPct val="115000"/>
              </a:lnSpc>
              <a:spcAft>
                <a:spcPts val="1000"/>
              </a:spcAft>
            </a:pPr>
            <a:r>
              <a:rPr lang="en-IN" sz="2000" dirty="0" smtClean="0">
                <a:solidFill>
                  <a:prstClr val="white"/>
                </a:solidFill>
                <a:latin typeface="Times New Roman" pitchFamily="18" charset="0"/>
                <a:ea typeface="Calibri"/>
                <a:cs typeface="Times New Roman" pitchFamily="18" charset="0"/>
              </a:rPr>
              <a:t>RATE * TIME = DISTANCE </a:t>
            </a:r>
            <a:endParaRPr lang="en-IN" sz="2000" dirty="0">
              <a:solidFill>
                <a:prstClr val="white"/>
              </a:solidFill>
              <a:latin typeface="Times New Roman" pitchFamily="18" charset="0"/>
              <a:ea typeface="Calibri"/>
              <a:cs typeface="Times New Roman" pitchFamily="18" charset="0"/>
            </a:endParaRPr>
          </a:p>
          <a:p>
            <a:pPr algn="ctr">
              <a:lnSpc>
                <a:spcPct val="115000"/>
              </a:lnSpc>
              <a:spcAft>
                <a:spcPts val="1000"/>
              </a:spcAft>
            </a:pPr>
            <a:r>
              <a:rPr lang="en-IN" sz="2000" dirty="0" smtClean="0">
                <a:solidFill>
                  <a:prstClr val="white"/>
                </a:solidFill>
                <a:latin typeface="Times New Roman" pitchFamily="18" charset="0"/>
                <a:ea typeface="Calibri"/>
                <a:cs typeface="Times New Roman" pitchFamily="18" charset="0"/>
              </a:rPr>
              <a:t> </a:t>
            </a:r>
            <a:endParaRPr lang="en-IN" sz="2000" dirty="0">
              <a:solidFill>
                <a:prstClr val="white"/>
              </a:solidFill>
              <a:latin typeface="Times New Roman" pitchFamily="18" charset="0"/>
              <a:ea typeface="Calibri"/>
              <a:cs typeface="Times New Roman" pitchFamily="18" charset="0"/>
            </a:endParaRPr>
          </a:p>
        </p:txBody>
      </p:sp>
      <p:cxnSp>
        <p:nvCxnSpPr>
          <p:cNvPr id="16" name="Elbow Connector 15"/>
          <p:cNvCxnSpPr>
            <a:stCxn id="14" idx="2"/>
            <a:endCxn id="5" idx="0"/>
          </p:cNvCxnSpPr>
          <p:nvPr/>
        </p:nvCxnSpPr>
        <p:spPr>
          <a:xfrm rot="5400000">
            <a:off x="2844688" y="43744"/>
            <a:ext cx="340279" cy="3078342"/>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Elbow Connector 17"/>
          <p:cNvCxnSpPr>
            <a:stCxn id="14" idx="2"/>
            <a:endCxn id="8" idx="0"/>
          </p:cNvCxnSpPr>
          <p:nvPr/>
        </p:nvCxnSpPr>
        <p:spPr>
          <a:xfrm rot="16200000" flipH="1">
            <a:off x="5976964" y="-10190"/>
            <a:ext cx="340279" cy="318621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Elbow Connector 25"/>
          <p:cNvCxnSpPr>
            <a:stCxn id="14" idx="2"/>
            <a:endCxn id="7" idx="0"/>
          </p:cNvCxnSpPr>
          <p:nvPr/>
        </p:nvCxnSpPr>
        <p:spPr>
          <a:xfrm rot="16200000" flipH="1">
            <a:off x="4390683" y="1576091"/>
            <a:ext cx="340279" cy="13648"/>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graphicFrame>
        <p:nvGraphicFramePr>
          <p:cNvPr id="27" name="Table 26"/>
          <p:cNvGraphicFramePr>
            <a:graphicFrameLocks noGrp="1"/>
          </p:cNvGraphicFramePr>
          <p:nvPr>
            <p:extLst>
              <p:ext uri="{D42A27DB-BD31-4B8C-83A1-F6EECF244321}">
                <p14:modId xmlns:p14="http://schemas.microsoft.com/office/powerpoint/2010/main" val="1748619248"/>
              </p:ext>
            </p:extLst>
          </p:nvPr>
        </p:nvGraphicFramePr>
        <p:xfrm>
          <a:off x="179656" y="4149081"/>
          <a:ext cx="8856552" cy="2590800"/>
        </p:xfrm>
        <a:graphic>
          <a:graphicData uri="http://schemas.openxmlformats.org/drawingml/2006/table">
            <a:tbl>
              <a:tblPr firstRow="1" bandRow="1">
                <a:tableStyleId>{5C22544A-7EE6-4342-B048-85BDC9FD1C3A}</a:tableStyleId>
              </a:tblPr>
              <a:tblGrid>
                <a:gridCol w="2500508"/>
                <a:gridCol w="307660"/>
                <a:gridCol w="2980336"/>
                <a:gridCol w="332032"/>
                <a:gridCol w="2736016"/>
              </a:tblGrid>
              <a:tr h="263825">
                <a:tc gridSpan="5">
                  <a:txBody>
                    <a:bodyPr/>
                    <a:lstStyle/>
                    <a:p>
                      <a:pPr algn="ctr"/>
                      <a:r>
                        <a:rPr lang="en-US" sz="1200" dirty="0" smtClean="0"/>
                        <a:t>RTD</a:t>
                      </a:r>
                      <a:r>
                        <a:rPr lang="en-US" sz="1200" baseline="0" dirty="0" smtClean="0"/>
                        <a:t> CHART </a:t>
                      </a:r>
                      <a:endParaRPr lang="en-US" sz="1200" dirty="0"/>
                    </a:p>
                  </a:txBody>
                  <a:tcPr anchor="ctr"/>
                </a:tc>
                <a:tc hMerge="1">
                  <a:txBody>
                    <a:bodyPr/>
                    <a:lstStyle/>
                    <a:p>
                      <a:endParaRPr lang="en-US" sz="1200" dirty="0"/>
                    </a:p>
                  </a:txBody>
                  <a:tcPr anchor="ctr"/>
                </a:tc>
                <a:tc hMerge="1">
                  <a:txBody>
                    <a:bodyPr/>
                    <a:lstStyle/>
                    <a:p>
                      <a:pPr algn="ctr"/>
                      <a:endParaRPr lang="en-US" sz="1200" dirty="0"/>
                    </a:p>
                  </a:txBody>
                  <a:tcPr anchor="ctr"/>
                </a:tc>
                <a:tc hMerge="1">
                  <a:txBody>
                    <a:bodyPr/>
                    <a:lstStyle/>
                    <a:p>
                      <a:endParaRPr lang="en-US" sz="1200" dirty="0"/>
                    </a:p>
                  </a:txBody>
                  <a:tcPr anchor="ctr"/>
                </a:tc>
                <a:tc hMerge="1">
                  <a:txBody>
                    <a:bodyPr/>
                    <a:lstStyle/>
                    <a:p>
                      <a:pPr algn="ctr"/>
                      <a:endParaRPr lang="en-US" sz="1200" dirty="0"/>
                    </a:p>
                  </a:txBody>
                  <a:tcPr anchor="ctr"/>
                </a:tc>
              </a:tr>
              <a:tr h="263825">
                <a:tc>
                  <a:txBody>
                    <a:bodyPr/>
                    <a:lstStyle/>
                    <a:p>
                      <a:pPr algn="ctr"/>
                      <a:r>
                        <a:rPr lang="en-US" sz="1200" b="1" kern="1200" dirty="0" smtClean="0">
                          <a:solidFill>
                            <a:schemeClr val="lt1"/>
                          </a:solidFill>
                          <a:latin typeface="+mn-lt"/>
                          <a:ea typeface="+mn-ea"/>
                          <a:cs typeface="+mn-cs"/>
                        </a:rPr>
                        <a:t>RATE </a:t>
                      </a:r>
                      <a:endParaRPr lang="en-US" sz="1200" b="1" kern="1200" dirty="0">
                        <a:solidFill>
                          <a:schemeClr val="lt1"/>
                        </a:solidFill>
                        <a:latin typeface="+mn-lt"/>
                        <a:ea typeface="+mn-ea"/>
                        <a:cs typeface="+mn-cs"/>
                      </a:endParaRPr>
                    </a:p>
                  </a:txBody>
                  <a:tcPr anchor="ctr">
                    <a:solidFill>
                      <a:schemeClr val="accent1"/>
                    </a:solidFill>
                  </a:tcPr>
                </a:tc>
                <a:tc>
                  <a:txBody>
                    <a:bodyPr/>
                    <a:lstStyle/>
                    <a:p>
                      <a:r>
                        <a:rPr lang="en-US" sz="1200" b="1" kern="1200" dirty="0" smtClean="0">
                          <a:solidFill>
                            <a:schemeClr val="lt1"/>
                          </a:solidFill>
                          <a:latin typeface="+mn-lt"/>
                          <a:ea typeface="+mn-ea"/>
                          <a:cs typeface="+mn-cs"/>
                        </a:rPr>
                        <a:t> x</a:t>
                      </a:r>
                      <a:endParaRPr lang="en-US" sz="1200" b="1" kern="1200" dirty="0">
                        <a:solidFill>
                          <a:schemeClr val="lt1"/>
                        </a:solidFill>
                        <a:latin typeface="+mn-lt"/>
                        <a:ea typeface="+mn-ea"/>
                        <a:cs typeface="+mn-cs"/>
                      </a:endParaRPr>
                    </a:p>
                  </a:txBody>
                  <a:tcPr anchor="ctr">
                    <a:solidFill>
                      <a:schemeClr val="accent1"/>
                    </a:solidFill>
                  </a:tcPr>
                </a:tc>
                <a:tc>
                  <a:txBody>
                    <a:bodyPr/>
                    <a:lstStyle/>
                    <a:p>
                      <a:pPr algn="ctr"/>
                      <a:r>
                        <a:rPr lang="en-US" sz="1200" b="1" kern="1200" dirty="0" smtClean="0">
                          <a:solidFill>
                            <a:schemeClr val="lt1"/>
                          </a:solidFill>
                          <a:latin typeface="+mn-lt"/>
                          <a:ea typeface="+mn-ea"/>
                          <a:cs typeface="+mn-cs"/>
                        </a:rPr>
                        <a:t>TIME </a:t>
                      </a:r>
                      <a:endParaRPr lang="en-US" sz="1200" b="1" kern="1200" dirty="0">
                        <a:solidFill>
                          <a:schemeClr val="lt1"/>
                        </a:solidFill>
                        <a:latin typeface="+mn-lt"/>
                        <a:ea typeface="+mn-ea"/>
                        <a:cs typeface="+mn-cs"/>
                      </a:endParaRPr>
                    </a:p>
                  </a:txBody>
                  <a:tcPr anchor="ctr">
                    <a:solidFill>
                      <a:schemeClr val="accent1"/>
                    </a:solidFill>
                  </a:tcPr>
                </a:tc>
                <a:tc>
                  <a:txBody>
                    <a:bodyPr/>
                    <a:lstStyle/>
                    <a:p>
                      <a:r>
                        <a:rPr lang="en-US" sz="1200" b="1" kern="1200" dirty="0" smtClean="0">
                          <a:solidFill>
                            <a:schemeClr val="lt1"/>
                          </a:solidFill>
                          <a:latin typeface="+mn-lt"/>
                          <a:ea typeface="+mn-ea"/>
                          <a:cs typeface="+mn-cs"/>
                        </a:rPr>
                        <a:t> = </a:t>
                      </a:r>
                      <a:endParaRPr lang="en-US" sz="1200" b="1" kern="1200" dirty="0">
                        <a:solidFill>
                          <a:schemeClr val="lt1"/>
                        </a:solidFill>
                        <a:latin typeface="+mn-lt"/>
                        <a:ea typeface="+mn-ea"/>
                        <a:cs typeface="+mn-cs"/>
                      </a:endParaRPr>
                    </a:p>
                  </a:txBody>
                  <a:tcPr anchor="ctr">
                    <a:solidFill>
                      <a:schemeClr val="accent1"/>
                    </a:solidFill>
                  </a:tcPr>
                </a:tc>
                <a:tc>
                  <a:txBody>
                    <a:bodyPr/>
                    <a:lstStyle/>
                    <a:p>
                      <a:pPr algn="ctr"/>
                      <a:r>
                        <a:rPr lang="en-US" sz="1200" b="1" kern="1200" dirty="0" smtClean="0">
                          <a:solidFill>
                            <a:schemeClr val="lt1"/>
                          </a:solidFill>
                          <a:latin typeface="+mn-lt"/>
                          <a:ea typeface="+mn-ea"/>
                          <a:cs typeface="+mn-cs"/>
                        </a:rPr>
                        <a:t>DISTANCE</a:t>
                      </a:r>
                      <a:endParaRPr lang="en-US" sz="1200" b="1" kern="1200" dirty="0">
                        <a:solidFill>
                          <a:schemeClr val="lt1"/>
                        </a:solidFill>
                        <a:latin typeface="+mn-lt"/>
                        <a:ea typeface="+mn-ea"/>
                        <a:cs typeface="+mn-cs"/>
                      </a:endParaRPr>
                    </a:p>
                  </a:txBody>
                  <a:tcPr anchor="ctr">
                    <a:solidFill>
                      <a:schemeClr val="accent1"/>
                    </a:solidFill>
                  </a:tcPr>
                </a:tc>
              </a:tr>
              <a:tr h="34231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34231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1236003">
                <a:tc gridSpan="5">
                  <a:txBody>
                    <a:bodyPr/>
                    <a:lstStyle/>
                    <a:p>
                      <a:r>
                        <a:rPr lang="en-US" sz="1000" b="1" dirty="0" smtClean="0">
                          <a:solidFill>
                            <a:srgbClr val="FF0000"/>
                          </a:solidFill>
                        </a:rPr>
                        <a:t>All units in the RTD chart must match up with one another</a:t>
                      </a:r>
                      <a:endParaRPr lang="en-US" sz="1000" dirty="0" smtClean="0"/>
                    </a:p>
                    <a:p>
                      <a:pPr marL="171450" indent="-171450">
                        <a:buFontTx/>
                        <a:buChar char="-"/>
                      </a:pPr>
                      <a:r>
                        <a:rPr lang="en-US" sz="1000" dirty="0" smtClean="0"/>
                        <a:t>For example, </a:t>
                      </a:r>
                      <a:r>
                        <a:rPr lang="en-IN" sz="1000" dirty="0" smtClean="0"/>
                        <a:t>it takes an elevator four seconds to go up one floor. How many floors will the elevator rise in two minutes?</a:t>
                      </a:r>
                    </a:p>
                    <a:p>
                      <a:pPr marL="450850" indent="-273050">
                        <a:buFont typeface="Wingdings" pitchFamily="2" charset="2"/>
                        <a:buChar char="à"/>
                      </a:pPr>
                      <a:r>
                        <a:rPr lang="en-IN" sz="1000" dirty="0" smtClean="0"/>
                        <a:t>The rate is 1 floor/4 seconds, which simplifies to 0.25 floors/second. </a:t>
                      </a:r>
                      <a:r>
                        <a:rPr lang="en-IN" sz="1000" b="1" dirty="0" smtClean="0">
                          <a:solidFill>
                            <a:srgbClr val="FF0000"/>
                          </a:solidFill>
                        </a:rPr>
                        <a:t>Note: the rate is NOT 4 seconds per floor! This is an extremely frequent error. Always express rates as “distance over time”, not as “time over distance”</a:t>
                      </a:r>
                    </a:p>
                    <a:p>
                      <a:pPr marL="450850" indent="-273050">
                        <a:buFont typeface="Wingdings" pitchFamily="2" charset="2"/>
                        <a:buChar char="à"/>
                      </a:pPr>
                      <a:r>
                        <a:rPr lang="en-IN" sz="1000" dirty="0" smtClean="0"/>
                        <a:t>The time is 2 minutes</a:t>
                      </a:r>
                    </a:p>
                    <a:p>
                      <a:pPr marL="450850" indent="-273050">
                        <a:buFont typeface="Wingdings" pitchFamily="2" charset="2"/>
                        <a:buChar char="à"/>
                      </a:pPr>
                      <a:r>
                        <a:rPr lang="en-IN" sz="1000" dirty="0" smtClean="0"/>
                        <a:t>The distance is unknown</a:t>
                      </a:r>
                    </a:p>
                    <a:p>
                      <a:pPr marL="450850" indent="-273050">
                        <a:buFont typeface="Wingdings" pitchFamily="2" charset="2"/>
                        <a:buChar char="à"/>
                      </a:pPr>
                      <a:r>
                        <a:rPr lang="en-IN" sz="1000" dirty="0" smtClean="0"/>
                        <a:t>We know that distance = rate * time. Watch out though! The rate is expressed in floors per second, but the time is expressed in minutes. This will yield an incorrect answer. To correct it,  we change the time into seconds (i.e., 60*2 = 120 seconds). Therefore, d = 120*0.25 = 60 floors </a:t>
                      </a:r>
                      <a:endParaRPr lang="en-IN" sz="1000" i="1" dirty="0" smtClean="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bl>
          </a:graphicData>
        </a:graphic>
      </p:graphicFrame>
      <p:sp>
        <p:nvSpPr>
          <p:cNvPr id="12" name="Rectangle 11"/>
          <p:cNvSpPr/>
          <p:nvPr/>
        </p:nvSpPr>
        <p:spPr>
          <a:xfrm>
            <a:off x="179656" y="3161359"/>
            <a:ext cx="8856672" cy="864096"/>
          </a:xfrm>
          <a:prstGeom prst="rect">
            <a:avLst/>
          </a:prstGeom>
          <a:solidFill>
            <a:srgbClr val="92D050"/>
          </a:solidFill>
          <a:ln>
            <a:solidFill>
              <a:schemeClr val="bg1">
                <a:lumMod val="8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itchFamily="34" charset="0"/>
              <a:buChar char="•"/>
            </a:pPr>
            <a:r>
              <a:rPr lang="en-US" sz="1050" dirty="0" smtClean="0">
                <a:solidFill>
                  <a:prstClr val="black"/>
                </a:solidFill>
              </a:rPr>
              <a:t>Speed and time are inversely proportional to each other. Therefore, </a:t>
            </a:r>
            <a:r>
              <a:rPr lang="en-US" sz="1050" dirty="0">
                <a:solidFill>
                  <a:prstClr val="black"/>
                </a:solidFill>
              </a:rPr>
              <a:t>i</a:t>
            </a:r>
            <a:r>
              <a:rPr lang="en-US" sz="1050" dirty="0" smtClean="0">
                <a:solidFill>
                  <a:prstClr val="black"/>
                </a:solidFill>
              </a:rPr>
              <a:t>f a man increases his speed by 3/2, then the time taken will become 2/3*original time</a:t>
            </a:r>
          </a:p>
          <a:p>
            <a:pPr marL="171450" indent="-171450">
              <a:buFont typeface="Arial" pitchFamily="34" charset="0"/>
              <a:buChar char="•"/>
            </a:pPr>
            <a:r>
              <a:rPr lang="en-IN" sz="1050" dirty="0" smtClean="0">
                <a:solidFill>
                  <a:prstClr val="black"/>
                </a:solidFill>
              </a:rPr>
              <a:t>If </a:t>
            </a:r>
            <a:r>
              <a:rPr lang="en-IN" sz="1050" dirty="0">
                <a:solidFill>
                  <a:prstClr val="black"/>
                </a:solidFill>
              </a:rPr>
              <a:t>three men cover the same distance with speeds in the ratio a : b : c, the times taken by </a:t>
            </a:r>
            <a:r>
              <a:rPr lang="en-IN" sz="1050" dirty="0" smtClean="0">
                <a:solidFill>
                  <a:prstClr val="black"/>
                </a:solidFill>
              </a:rPr>
              <a:t>these three will be  </a:t>
            </a:r>
            <a:r>
              <a:rPr lang="en-IN" sz="1050" dirty="0">
                <a:solidFill>
                  <a:prstClr val="black"/>
                </a:solidFill>
              </a:rPr>
              <a:t>in the ratio 1/a : 1/b : </a:t>
            </a:r>
            <a:r>
              <a:rPr lang="en-IN" sz="1050" dirty="0" smtClean="0">
                <a:solidFill>
                  <a:prstClr val="black"/>
                </a:solidFill>
              </a:rPr>
              <a:t>1/c respectively</a:t>
            </a:r>
            <a:endParaRPr lang="en-US" sz="1050" dirty="0" smtClean="0">
              <a:solidFill>
                <a:prstClr val="black"/>
              </a:solidFill>
            </a:endParaRPr>
          </a:p>
        </p:txBody>
      </p:sp>
    </p:spTree>
    <p:extLst>
      <p:ext uri="{BB962C8B-B14F-4D97-AF65-F5344CB8AC3E}">
        <p14:creationId xmlns:p14="http://schemas.microsoft.com/office/powerpoint/2010/main" val="31149243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MULTIPLE RATE, DISTANCE TIME PROBLEMS – SPEED RELATIONS   </a:t>
            </a:r>
            <a:endParaRPr lang="en-US" dirty="0"/>
          </a:p>
        </p:txBody>
      </p:sp>
      <p:graphicFrame>
        <p:nvGraphicFramePr>
          <p:cNvPr id="27" name="Table 26"/>
          <p:cNvGraphicFramePr>
            <a:graphicFrameLocks noGrp="1"/>
          </p:cNvGraphicFramePr>
          <p:nvPr>
            <p:extLst>
              <p:ext uri="{D42A27DB-BD31-4B8C-83A1-F6EECF244321}">
                <p14:modId xmlns:p14="http://schemas.microsoft.com/office/powerpoint/2010/main" val="584659810"/>
              </p:ext>
            </p:extLst>
          </p:nvPr>
        </p:nvGraphicFramePr>
        <p:xfrm>
          <a:off x="80208" y="630712"/>
          <a:ext cx="9001000" cy="6012089"/>
        </p:xfrm>
        <a:graphic>
          <a:graphicData uri="http://schemas.openxmlformats.org/drawingml/2006/table">
            <a:tbl>
              <a:tblPr firstRow="1" bandRow="1">
                <a:tableStyleId>{5C22544A-7EE6-4342-B048-85BDC9FD1C3A}</a:tableStyleId>
              </a:tblPr>
              <a:tblGrid>
                <a:gridCol w="1107416"/>
                <a:gridCol w="3714286"/>
                <a:gridCol w="1587010"/>
                <a:gridCol w="864096"/>
                <a:gridCol w="216024"/>
                <a:gridCol w="576064"/>
                <a:gridCol w="216024"/>
                <a:gridCol w="720080"/>
              </a:tblGrid>
              <a:tr h="505463">
                <a:tc>
                  <a:txBody>
                    <a:bodyPr/>
                    <a:lstStyle/>
                    <a:p>
                      <a:r>
                        <a:rPr lang="en-US" sz="900" b="1" dirty="0" smtClean="0">
                          <a:solidFill>
                            <a:schemeClr val="bg1"/>
                          </a:solidFill>
                        </a:rPr>
                        <a:t>RELATION </a:t>
                      </a:r>
                      <a:endParaRPr lang="en-US" sz="9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b="1" dirty="0" smtClean="0">
                          <a:solidFill>
                            <a:schemeClr val="bg1"/>
                          </a:solidFill>
                        </a:rPr>
                        <a:t>EXAMPLE</a:t>
                      </a:r>
                      <a:r>
                        <a:rPr lang="en-US" sz="900" b="1" baseline="0" dirty="0" smtClean="0">
                          <a:solidFill>
                            <a:schemeClr val="bg1"/>
                          </a:solidFill>
                        </a:rPr>
                        <a:t> </a:t>
                      </a:r>
                      <a:endParaRPr lang="en-US" sz="9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endParaRPr lang="en-US" sz="9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900" b="1" dirty="0" smtClean="0">
                          <a:solidFill>
                            <a:schemeClr val="bg1"/>
                          </a:solidFill>
                        </a:rPr>
                        <a:t>RATE</a:t>
                      </a:r>
                      <a:r>
                        <a:rPr lang="en-US" sz="900" b="1" baseline="0" dirty="0" smtClean="0">
                          <a:solidFill>
                            <a:schemeClr val="bg1"/>
                          </a:solidFill>
                        </a:rPr>
                        <a:t> </a:t>
                      </a:r>
                    </a:p>
                    <a:p>
                      <a:pPr algn="ctr"/>
                      <a:r>
                        <a:rPr lang="en-US" sz="900" b="1" i="1" baseline="0" dirty="0" smtClean="0">
                          <a:solidFill>
                            <a:schemeClr val="bg1"/>
                          </a:solidFill>
                        </a:rPr>
                        <a:t>(miles/hour)</a:t>
                      </a:r>
                      <a:r>
                        <a:rPr lang="en-US" sz="900" b="1" baseline="0" dirty="0" smtClean="0">
                          <a:solidFill>
                            <a:schemeClr val="bg1"/>
                          </a:solidFill>
                        </a:rPr>
                        <a:t> </a:t>
                      </a:r>
                      <a:endParaRPr lang="en-US" sz="900" b="1" dirty="0" smtClean="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b="1" dirty="0" smtClean="0">
                          <a:solidFill>
                            <a:schemeClr val="bg1"/>
                          </a:solidFill>
                        </a:rPr>
                        <a:t> x</a:t>
                      </a:r>
                      <a:endParaRPr lang="en-US" sz="9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900" b="1" dirty="0" smtClean="0">
                          <a:solidFill>
                            <a:schemeClr val="bg1"/>
                          </a:solidFill>
                        </a:rPr>
                        <a:t>TIME </a:t>
                      </a:r>
                    </a:p>
                    <a:p>
                      <a:pPr algn="ctr"/>
                      <a:r>
                        <a:rPr lang="en-US" sz="900" b="1" i="1" dirty="0" smtClean="0">
                          <a:solidFill>
                            <a:schemeClr val="bg1"/>
                          </a:solidFill>
                        </a:rPr>
                        <a:t>(hour</a:t>
                      </a:r>
                      <a:r>
                        <a:rPr lang="en-US" sz="900" b="1" i="0" dirty="0" smtClean="0">
                          <a:solidFill>
                            <a:schemeClr val="bg1"/>
                          </a:solidFill>
                        </a:rPr>
                        <a:t>s)</a:t>
                      </a:r>
                      <a:endParaRPr lang="en-US" sz="9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b="1" dirty="0" smtClean="0">
                          <a:solidFill>
                            <a:schemeClr val="bg1"/>
                          </a:solidFill>
                        </a:rPr>
                        <a:t> = </a:t>
                      </a:r>
                      <a:endParaRPr lang="en-US" sz="9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900" b="1" dirty="0" smtClean="0">
                          <a:solidFill>
                            <a:schemeClr val="bg1"/>
                          </a:solidFill>
                        </a:rPr>
                        <a:t>D</a:t>
                      </a:r>
                      <a:r>
                        <a:rPr lang="en-US" sz="900" b="1" baseline="0" dirty="0" smtClean="0">
                          <a:solidFill>
                            <a:schemeClr val="bg1"/>
                          </a:solidFill>
                        </a:rPr>
                        <a:t>ISTANCE</a:t>
                      </a:r>
                    </a:p>
                    <a:p>
                      <a:pPr algn="ctr"/>
                      <a:r>
                        <a:rPr lang="en-US" sz="900" b="1" i="1" baseline="0" dirty="0" smtClean="0">
                          <a:solidFill>
                            <a:schemeClr val="bg1"/>
                          </a:solidFill>
                        </a:rPr>
                        <a:t>(miles)</a:t>
                      </a:r>
                      <a:endParaRPr lang="en-US" sz="9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r>
              <a:tr h="286625">
                <a:tc rowSpan="2">
                  <a:txBody>
                    <a:bodyPr/>
                    <a:lstStyle/>
                    <a:p>
                      <a:r>
                        <a:rPr lang="en-US" sz="1000" dirty="0" smtClean="0"/>
                        <a:t>TWICE/</a:t>
                      </a:r>
                      <a:r>
                        <a:rPr lang="en-US" sz="1000" baseline="0" dirty="0" smtClean="0"/>
                        <a:t> HALF/ N TIMES AS FAST AS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rowSpan="2">
                  <a:txBody>
                    <a:bodyPr/>
                    <a:lstStyle/>
                    <a:p>
                      <a:r>
                        <a:rPr lang="en-US" sz="1000" dirty="0" smtClean="0"/>
                        <a:t>Train A is</a:t>
                      </a:r>
                      <a:r>
                        <a:rPr lang="en-US" sz="1000" baseline="0" dirty="0" smtClean="0"/>
                        <a:t> traveling at twice the speed of Train 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Train 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2R</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216024">
                <a:tc vMerge="1">
                  <a:txBody>
                    <a:bodyPr/>
                    <a:lstStyle/>
                    <a:p>
                      <a:endParaRPr lang="en-US" dirty="0"/>
                    </a:p>
                  </a:txBody>
                  <a:tcPr/>
                </a:tc>
                <a:tc vMerge="1">
                  <a:txBody>
                    <a:bodyPr/>
                    <a:lstStyle/>
                    <a:p>
                      <a:endParaRPr lang="en-US" dirty="0"/>
                    </a:p>
                  </a:txBody>
                  <a:tcPr/>
                </a:tc>
                <a:tc>
                  <a:txBody>
                    <a:bodyPr/>
                    <a:lstStyle/>
                    <a:p>
                      <a:r>
                        <a:rPr lang="en-US" sz="1000" dirty="0" smtClean="0"/>
                        <a:t>Train 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R</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261275">
                <a:tc rowSpan="2">
                  <a:txBody>
                    <a:bodyPr/>
                    <a:lstStyle/>
                    <a:p>
                      <a:r>
                        <a:rPr lang="en-US" sz="1000" dirty="0" smtClean="0"/>
                        <a:t>SLOWER/FASTER</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rowSpan="2">
                  <a:txBody>
                    <a:bodyPr/>
                    <a:lstStyle/>
                    <a:p>
                      <a:r>
                        <a:rPr lang="en-US" sz="1000" dirty="0" smtClean="0"/>
                        <a:t>Wendy walks 1 mile per hour more slowly than Maurice</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r>
                        <a:rPr lang="en-US" sz="1000" dirty="0" smtClean="0"/>
                        <a:t>Wendy</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dirty="0" smtClean="0"/>
                        <a:t>R</a:t>
                      </a:r>
                      <a:r>
                        <a:rPr lang="en-US" sz="1000" baseline="0" dirty="0" smtClean="0"/>
                        <a:t> – 1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r h="216024">
                <a:tc vMerge="1">
                  <a:txBody>
                    <a:bodyPr/>
                    <a:lstStyle/>
                    <a:p>
                      <a:endParaRPr lang="en-US" dirty="0"/>
                    </a:p>
                  </a:txBody>
                  <a:tcPr>
                    <a:solidFill>
                      <a:srgbClr val="92D050"/>
                    </a:solidFill>
                  </a:tcPr>
                </a:tc>
                <a:tc vMerge="1">
                  <a:txBody>
                    <a:bodyPr/>
                    <a:lstStyle/>
                    <a:p>
                      <a:endParaRPr lang="en-US" dirty="0"/>
                    </a:p>
                  </a:txBody>
                  <a:tcPr/>
                </a:tc>
                <a:tc>
                  <a:txBody>
                    <a:bodyPr/>
                    <a:lstStyle/>
                    <a:p>
                      <a:r>
                        <a:rPr lang="en-US" sz="1000" dirty="0" smtClean="0"/>
                        <a:t>Maurice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dirty="0" smtClean="0"/>
                        <a:t>R</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r h="372715">
                <a:tc rowSpan="3">
                  <a:txBody>
                    <a:bodyPr/>
                    <a:lstStyle/>
                    <a:p>
                      <a:r>
                        <a:rPr lang="en-US" sz="1000" smtClean="0"/>
                        <a:t>RELATIVE</a:t>
                      </a:r>
                      <a:r>
                        <a:rPr lang="en-US" sz="1000" baseline="0" smtClean="0"/>
                        <a:t> RATES</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rowSpan="3">
                  <a:txBody>
                    <a:bodyPr/>
                    <a:lstStyle/>
                    <a:p>
                      <a:r>
                        <a:rPr lang="en-US" sz="1000" dirty="0" smtClean="0"/>
                        <a:t>Car</a:t>
                      </a:r>
                      <a:r>
                        <a:rPr lang="en-US" sz="1000" baseline="0" dirty="0" smtClean="0"/>
                        <a:t> A and Car B are driving directly </a:t>
                      </a:r>
                      <a:r>
                        <a:rPr lang="en-US" sz="1000" b="1" u="sng" baseline="0" dirty="0" smtClean="0"/>
                        <a:t>towards</a:t>
                      </a:r>
                      <a:r>
                        <a:rPr lang="en-US" sz="1000" baseline="0" dirty="0" smtClean="0"/>
                        <a:t> each other </a:t>
                      </a:r>
                    </a:p>
                    <a:p>
                      <a:endParaRPr lang="en-US" sz="1000" baseline="0" dirty="0" smtClean="0"/>
                    </a:p>
                    <a:p>
                      <a:r>
                        <a:rPr lang="en-IN" sz="1000" b="0" i="0" u="none" strike="noStrike" kern="1200" baseline="0" dirty="0" smtClean="0">
                          <a:solidFill>
                            <a:schemeClr val="dk1"/>
                          </a:solidFill>
                          <a:latin typeface="+mn-lt"/>
                          <a:ea typeface="+mn-ea"/>
                          <a:cs typeface="+mn-cs"/>
                        </a:rPr>
                        <a:t>For example, if Car A is going 30 miles per hour and Car B is going 40 miles per hour, then the distance between them is shrinking at a rate of 70 miles per hour. If the cars are driving away from each other, then the distance grows at a rate of (a + b) miles per hour. Either way, the rates add up</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Car 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2715">
                <a:tc vMerge="1">
                  <a:txBody>
                    <a:bodyPr/>
                    <a:lstStyle/>
                    <a:p>
                      <a:endParaRPr lang="en-US" dirty="0"/>
                    </a:p>
                  </a:txBody>
                  <a:tcPr>
                    <a:solidFill>
                      <a:srgbClr val="92D050"/>
                    </a:solidFill>
                  </a:tcPr>
                </a:tc>
                <a:tc vMerge="1">
                  <a:txBody>
                    <a:bodyPr/>
                    <a:lstStyle/>
                    <a:p>
                      <a:endParaRPr lang="en-US" dirty="0"/>
                    </a:p>
                  </a:txBody>
                  <a:tcPr/>
                </a:tc>
                <a:tc>
                  <a:txBody>
                    <a:bodyPr/>
                    <a:lstStyle/>
                    <a:p>
                      <a:r>
                        <a:rPr lang="en-US" sz="1000" dirty="0" smtClean="0"/>
                        <a:t>Car B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431656">
                <a:tc vMerge="1">
                  <a:txBody>
                    <a:bodyPr/>
                    <a:lstStyle/>
                    <a:p>
                      <a:endParaRPr lang="en-US" sz="1200" dirty="0"/>
                    </a:p>
                  </a:txBody>
                  <a:tcPr>
                    <a:solidFill>
                      <a:srgbClr val="92D050"/>
                    </a:solidFill>
                  </a:tcPr>
                </a:tc>
                <a:tc vMerge="1">
                  <a:txBody>
                    <a:bodyPr/>
                    <a:lstStyle/>
                    <a:p>
                      <a:endParaRPr lang="en-US" sz="1200" dirty="0"/>
                    </a:p>
                  </a:txBody>
                  <a:tcPr/>
                </a:tc>
                <a:tc>
                  <a:txBody>
                    <a:bodyPr/>
                    <a:lstStyle/>
                    <a:p>
                      <a:r>
                        <a:rPr lang="en-US" sz="1000" dirty="0" smtClean="0"/>
                        <a:t>Shrinking distance between Car A and Car B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a</a:t>
                      </a:r>
                      <a:r>
                        <a:rPr lang="en-US" sz="1000" baseline="0" dirty="0" smtClean="0"/>
                        <a:t> + b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288032">
                <a:tc rowSpan="3">
                  <a:txBody>
                    <a:bodyPr/>
                    <a:lstStyle/>
                    <a:p>
                      <a:r>
                        <a:rPr lang="en-US" sz="1000" dirty="0" smtClean="0"/>
                        <a:t>RELATIVE</a:t>
                      </a:r>
                      <a:r>
                        <a:rPr lang="en-US" sz="1000" baseline="0" dirty="0" smtClean="0"/>
                        <a:t> RATES</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rowSpan="3">
                  <a:txBody>
                    <a:bodyPr/>
                    <a:lstStyle/>
                    <a:p>
                      <a:r>
                        <a:rPr lang="en-US" sz="1000" dirty="0" smtClean="0"/>
                        <a:t>Car A is chasing</a:t>
                      </a:r>
                      <a:r>
                        <a:rPr lang="en-US" sz="1000" baseline="0" dirty="0" smtClean="0"/>
                        <a:t> Car B and catching up </a:t>
                      </a:r>
                    </a:p>
                    <a:p>
                      <a:endParaRPr lang="en-US" sz="1000" baseline="0" dirty="0" smtClean="0"/>
                    </a:p>
                    <a:p>
                      <a:r>
                        <a:rPr lang="en-IN" sz="1000" b="0" i="0" u="none" strike="noStrike" kern="1200" baseline="0" dirty="0" smtClean="0">
                          <a:solidFill>
                            <a:schemeClr val="dk1"/>
                          </a:solidFill>
                          <a:latin typeface="+mn-lt"/>
                          <a:ea typeface="+mn-ea"/>
                          <a:cs typeface="+mn-cs"/>
                        </a:rPr>
                        <a:t>For example, if Car A is going 55 miles per hour, but Car B is going only 40 miles per, then Car A is catching up at 15 miles per hour that is, the gap shrinks at that rate</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For example, a</a:t>
                      </a:r>
                      <a:r>
                        <a:rPr lang="en-IN" sz="1000" dirty="0" smtClean="0"/>
                        <a:t> cop clocks a motorcyclist speeding down the highway at 90 mph. 2 minutes later the cop tears off after him averaging a speed of 120mph. At this rate how long will it take for our friendly copper to catch the speeder?</a:t>
                      </a:r>
                    </a:p>
                    <a:p>
                      <a:pPr marL="171450" indent="-171450">
                        <a:buFont typeface="Wingdings" pitchFamily="2" charset="2"/>
                        <a:buChar char="à"/>
                      </a:pPr>
                      <a:r>
                        <a:rPr lang="en-US" sz="1000" dirty="0" smtClean="0"/>
                        <a:t>In</a:t>
                      </a:r>
                      <a:r>
                        <a:rPr lang="en-US" sz="1000" baseline="0" dirty="0" smtClean="0"/>
                        <a:t> 2 minutes, the motorcyclist covers 3 miles [(90*2)/60]</a:t>
                      </a:r>
                    </a:p>
                    <a:p>
                      <a:pPr marL="171450" indent="-171450">
                        <a:buFont typeface="Wingdings" pitchFamily="2" charset="2"/>
                        <a:buChar char="à"/>
                      </a:pPr>
                      <a:r>
                        <a:rPr lang="en-US" sz="1000" baseline="0" dirty="0" smtClean="0"/>
                        <a:t>Relative speed = 30mph</a:t>
                      </a:r>
                    </a:p>
                    <a:p>
                      <a:pPr marL="171450" indent="-171450">
                        <a:buFont typeface="Wingdings" pitchFamily="2" charset="2"/>
                        <a:buChar char="à"/>
                      </a:pPr>
                      <a:r>
                        <a:rPr lang="en-US" sz="1000" baseline="0" dirty="0" smtClean="0"/>
                        <a:t>Therefore, at 30mph, 3 miles will be covered in 6 minutes</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r>
                        <a:rPr lang="en-US" sz="1000" dirty="0" smtClean="0"/>
                        <a:t>Car 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dirty="0" smtClean="0"/>
                        <a:t>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r h="288032">
                <a:tc vMerge="1">
                  <a:txBody>
                    <a:bodyPr/>
                    <a:lstStyle/>
                    <a:p>
                      <a:endParaRPr lang="en-US"/>
                    </a:p>
                  </a:txBody>
                  <a:tcPr/>
                </a:tc>
                <a:tc vMerge="1">
                  <a:txBody>
                    <a:bodyPr/>
                    <a:lstStyle/>
                    <a:p>
                      <a:endParaRPr lang="en-US" sz="1100" dirty="0"/>
                    </a:p>
                  </a:txBody>
                  <a:tcP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tcPr>
                </a:tc>
                <a:tc>
                  <a:txBody>
                    <a:bodyPr/>
                    <a:lstStyle/>
                    <a:p>
                      <a:r>
                        <a:rPr lang="en-US" sz="1000" dirty="0" smtClean="0"/>
                        <a:t>Car 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dirty="0" smtClean="0"/>
                        <a:t>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r h="1031349">
                <a:tc vMerge="1">
                  <a:txBody>
                    <a:bodyPr/>
                    <a:lstStyle/>
                    <a:p>
                      <a:endParaRPr lang="en-US"/>
                    </a:p>
                  </a:txBody>
                  <a:tcPr/>
                </a:tc>
                <a:tc vMerge="1">
                  <a:txBody>
                    <a:bodyPr/>
                    <a:lstStyle/>
                    <a:p>
                      <a:endParaRPr lang="en-US" sz="1100" dirty="0"/>
                    </a:p>
                  </a:txBody>
                  <a:tcP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Shrinking distance between Car A and Car B </a:t>
                      </a: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dirty="0" smtClean="0"/>
                        <a:t>a</a:t>
                      </a:r>
                      <a:r>
                        <a:rPr lang="en-US" sz="1000" baseline="0" dirty="0" smtClean="0"/>
                        <a:t> – b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r h="372715">
                <a:tc rowSpan="3">
                  <a:txBody>
                    <a:bodyPr/>
                    <a:lstStyle/>
                    <a:p>
                      <a:r>
                        <a:rPr lang="en-US" sz="1000" dirty="0" smtClean="0"/>
                        <a:t>RELATIVE</a:t>
                      </a:r>
                      <a:r>
                        <a:rPr lang="en-US" sz="1000" baseline="0" dirty="0" smtClean="0"/>
                        <a:t> RATES</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rowSpan="3">
                  <a:txBody>
                    <a:bodyPr/>
                    <a:lstStyle/>
                    <a:p>
                      <a:r>
                        <a:rPr lang="en-US" sz="1000" dirty="0" smtClean="0"/>
                        <a:t>Car A is chasing car B and falling behind</a:t>
                      </a:r>
                      <a:r>
                        <a:rPr lang="en-US" sz="1000" baseline="0" dirty="0" smtClean="0"/>
                        <a:t>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Car 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2715">
                <a:tc vMerge="1">
                  <a:txBody>
                    <a:bodyPr/>
                    <a:lstStyle/>
                    <a:p>
                      <a:endParaRPr lang="en-US" sz="1100" dirty="0"/>
                    </a:p>
                  </a:txBody>
                  <a:tcP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FFC000"/>
                    </a:solidFill>
                  </a:tcPr>
                </a:tc>
                <a:tc vMerge="1">
                  <a:txBody>
                    <a:bodyPr/>
                    <a:lstStyle/>
                    <a:p>
                      <a:endParaRPr lang="en-US" sz="1100" dirty="0"/>
                    </a:p>
                  </a:txBody>
                  <a:tcP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tcPr>
                </a:tc>
                <a:tc>
                  <a:txBody>
                    <a:bodyPr/>
                    <a:lstStyle/>
                    <a:p>
                      <a:r>
                        <a:rPr lang="en-US" sz="1000" dirty="0" smtClean="0"/>
                        <a:t>Car 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475890">
                <a:tc vMerge="1">
                  <a:txBody>
                    <a:bodyPr/>
                    <a:lstStyle/>
                    <a:p>
                      <a:endParaRPr lang="en-US" sz="1100" dirty="0"/>
                    </a:p>
                  </a:txBody>
                  <a:tcPr>
                    <a:lnT w="57150" cap="flat" cmpd="sng" algn="ctr">
                      <a:solidFill>
                        <a:schemeClr val="bg1"/>
                      </a:solidFill>
                      <a:prstDash val="solid"/>
                      <a:round/>
                      <a:headEnd type="none" w="med" len="med"/>
                      <a:tailEnd type="none" w="med" len="med"/>
                    </a:lnT>
                    <a:solidFill>
                      <a:srgbClr val="FFC000"/>
                    </a:solidFill>
                  </a:tcPr>
                </a:tc>
                <a:tc vMerge="1">
                  <a:txBody>
                    <a:bodyPr/>
                    <a:lstStyle/>
                    <a:p>
                      <a:endParaRPr lang="en-US" sz="1100" dirty="0"/>
                    </a:p>
                  </a:txBody>
                  <a:tcPr>
                    <a:lnT w="57150" cap="flat" cmpd="sng" algn="ctr">
                      <a:solidFill>
                        <a:schemeClr val="bg1"/>
                      </a:solidFill>
                      <a:prstDash val="solid"/>
                      <a:round/>
                      <a:headEnd type="none" w="med" len="med"/>
                      <a:tailEnd type="none" w="med" len="med"/>
                    </a:lnT>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Growing distance between Car A and Car B </a:t>
                      </a: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a</a:t>
                      </a:r>
                      <a:r>
                        <a:rPr lang="en-US" sz="1000" baseline="0" dirty="0" smtClean="0"/>
                        <a:t> + 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bl>
          </a:graphicData>
        </a:graphic>
      </p:graphicFrame>
    </p:spTree>
    <p:extLst>
      <p:ext uri="{BB962C8B-B14F-4D97-AF65-F5344CB8AC3E}">
        <p14:creationId xmlns:p14="http://schemas.microsoft.com/office/powerpoint/2010/main" val="24214325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MULTIPLE RATE, DISTANCE TIME PROBLEMS  </a:t>
            </a:r>
            <a:endParaRPr lang="en-US" dirty="0"/>
          </a:p>
        </p:txBody>
      </p:sp>
      <p:graphicFrame>
        <p:nvGraphicFramePr>
          <p:cNvPr id="27" name="Table 26"/>
          <p:cNvGraphicFramePr>
            <a:graphicFrameLocks noGrp="1"/>
          </p:cNvGraphicFramePr>
          <p:nvPr>
            <p:extLst>
              <p:ext uri="{D42A27DB-BD31-4B8C-83A1-F6EECF244321}">
                <p14:modId xmlns:p14="http://schemas.microsoft.com/office/powerpoint/2010/main" val="3373597058"/>
              </p:ext>
            </p:extLst>
          </p:nvPr>
        </p:nvGraphicFramePr>
        <p:xfrm>
          <a:off x="35496" y="611335"/>
          <a:ext cx="9001000" cy="3834761"/>
        </p:xfrm>
        <a:graphic>
          <a:graphicData uri="http://schemas.openxmlformats.org/drawingml/2006/table">
            <a:tbl>
              <a:tblPr firstRow="1" bandRow="1">
                <a:tableStyleId>{5C22544A-7EE6-4342-B048-85BDC9FD1C3A}</a:tableStyleId>
              </a:tblPr>
              <a:tblGrid>
                <a:gridCol w="1296145"/>
                <a:gridCol w="3528391"/>
                <a:gridCol w="1080120"/>
                <a:gridCol w="1080121"/>
                <a:gridCol w="216024"/>
                <a:gridCol w="648072"/>
                <a:gridCol w="288032"/>
                <a:gridCol w="864095"/>
              </a:tblGrid>
              <a:tr h="360041">
                <a:tc gridSpan="8">
                  <a:txBody>
                    <a:bodyPr/>
                    <a:lstStyle/>
                    <a:p>
                      <a:pPr algn="ctr"/>
                      <a:r>
                        <a:rPr lang="en-US" sz="1000" dirty="0" smtClean="0"/>
                        <a:t>TIME</a:t>
                      </a:r>
                      <a:r>
                        <a:rPr lang="en-US" sz="1000" baseline="0" dirty="0" smtClean="0"/>
                        <a:t> RELATIONS</a:t>
                      </a:r>
                      <a:endParaRPr lang="en-US" sz="1000" dirty="0"/>
                    </a:p>
                  </a:txBody>
                  <a:tcPr anchor="ctr">
                    <a:lnB w="6350" cap="flat" cmpd="sng" algn="ctr">
                      <a:solidFill>
                        <a:schemeClr val="bg1"/>
                      </a:solidFill>
                      <a:prstDash val="solid"/>
                      <a:round/>
                      <a:headEnd type="none" w="med" len="med"/>
                      <a:tailEnd type="none" w="med" len="med"/>
                    </a:lnB>
                  </a:tcPr>
                </a:tc>
                <a:tc hMerge="1">
                  <a:txBody>
                    <a:bodyPr/>
                    <a:lstStyle/>
                    <a:p>
                      <a:endParaRPr lang="en-US" sz="1100" dirty="0"/>
                    </a:p>
                  </a:txBody>
                  <a:tcPr anchor="ctr"/>
                </a:tc>
                <a:tc hMerge="1">
                  <a:txBody>
                    <a:bodyPr/>
                    <a:lstStyle/>
                    <a:p>
                      <a:pPr algn="ctr"/>
                      <a:endParaRPr lang="en-US" sz="1100" dirty="0"/>
                    </a:p>
                  </a:txBody>
                  <a:tcPr anchor="ctr"/>
                </a:tc>
                <a:tc hMerge="1">
                  <a:txBody>
                    <a:bodyPr/>
                    <a:lstStyle/>
                    <a:p>
                      <a:pPr algn="ctr"/>
                      <a:endParaRPr lang="en-US" sz="1100" dirty="0" smtClean="0"/>
                    </a:p>
                  </a:txBody>
                  <a:tcPr anchor="ctr"/>
                </a:tc>
                <a:tc hMerge="1">
                  <a:txBody>
                    <a:bodyPr/>
                    <a:lstStyle/>
                    <a:p>
                      <a:endParaRPr lang="en-US" sz="1100" dirty="0"/>
                    </a:p>
                  </a:txBody>
                  <a:tcPr anchor="ctr"/>
                </a:tc>
                <a:tc hMerge="1">
                  <a:txBody>
                    <a:bodyPr/>
                    <a:lstStyle/>
                    <a:p>
                      <a:pPr algn="ctr"/>
                      <a:endParaRPr lang="en-US" sz="1100" dirty="0"/>
                    </a:p>
                  </a:txBody>
                  <a:tcPr anchor="ctr"/>
                </a:tc>
                <a:tc hMerge="1">
                  <a:txBody>
                    <a:bodyPr/>
                    <a:lstStyle/>
                    <a:p>
                      <a:endParaRPr lang="en-US" sz="1100" dirty="0"/>
                    </a:p>
                  </a:txBody>
                  <a:tcPr anchor="ctr"/>
                </a:tc>
                <a:tc hMerge="1">
                  <a:txBody>
                    <a:bodyPr/>
                    <a:lstStyle/>
                    <a:p>
                      <a:pPr algn="ctr"/>
                      <a:endParaRPr lang="en-US" sz="1100" dirty="0"/>
                    </a:p>
                  </a:txBody>
                  <a:tcPr anchor="ctr"/>
                </a:tc>
              </a:tr>
              <a:tr h="370840">
                <a:tc>
                  <a:txBody>
                    <a:bodyPr/>
                    <a:lstStyle/>
                    <a:p>
                      <a:r>
                        <a:rPr lang="en-US" sz="1000" b="1" dirty="0" smtClean="0">
                          <a:solidFill>
                            <a:schemeClr val="bg1"/>
                          </a:solidFill>
                        </a:rPr>
                        <a:t>RELATION </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000" b="1" dirty="0" smtClean="0">
                          <a:solidFill>
                            <a:schemeClr val="bg1"/>
                          </a:solidFill>
                        </a:rPr>
                        <a:t>EXAMPLE</a:t>
                      </a:r>
                      <a:r>
                        <a:rPr lang="en-US" sz="1000" b="1" baseline="0" dirty="0" smtClean="0">
                          <a:solidFill>
                            <a:schemeClr val="bg1"/>
                          </a:solidFill>
                        </a:rPr>
                        <a:t> </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RATE</a:t>
                      </a:r>
                      <a:r>
                        <a:rPr lang="en-US" sz="1000" b="1" baseline="0" dirty="0" smtClean="0">
                          <a:solidFill>
                            <a:schemeClr val="bg1"/>
                          </a:solidFill>
                        </a:rPr>
                        <a:t> </a:t>
                      </a:r>
                    </a:p>
                    <a:p>
                      <a:pPr algn="ctr"/>
                      <a:r>
                        <a:rPr lang="en-US" sz="1000" b="1" i="1" baseline="0" dirty="0" smtClean="0">
                          <a:solidFill>
                            <a:schemeClr val="bg1"/>
                          </a:solidFill>
                        </a:rPr>
                        <a:t>(miles/hour)</a:t>
                      </a:r>
                      <a:r>
                        <a:rPr lang="en-US" sz="1000" b="1" baseline="0" dirty="0" smtClean="0">
                          <a:solidFill>
                            <a:schemeClr val="bg1"/>
                          </a:solidFill>
                        </a:rPr>
                        <a:t> </a:t>
                      </a:r>
                      <a:endParaRPr lang="en-US" sz="1000" b="1" dirty="0" smtClean="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000" b="1" dirty="0" smtClean="0">
                          <a:solidFill>
                            <a:schemeClr val="bg1"/>
                          </a:solidFill>
                        </a:rPr>
                        <a:t> x</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TIME </a:t>
                      </a:r>
                    </a:p>
                    <a:p>
                      <a:pPr algn="ctr"/>
                      <a:r>
                        <a:rPr lang="en-US" sz="1000" b="1" i="1" dirty="0" smtClean="0">
                          <a:solidFill>
                            <a:schemeClr val="bg1"/>
                          </a:solidFill>
                        </a:rPr>
                        <a:t>(hour</a:t>
                      </a:r>
                      <a:r>
                        <a:rPr lang="en-US" sz="1000" b="1" i="0" dirty="0" smtClean="0">
                          <a:solidFill>
                            <a:schemeClr val="bg1"/>
                          </a:solidFill>
                        </a:rPr>
                        <a:t>s)</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000" b="1" dirty="0" smtClean="0">
                          <a:solidFill>
                            <a:schemeClr val="bg1"/>
                          </a:solidFill>
                        </a:rPr>
                        <a:t> = </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D</a:t>
                      </a:r>
                      <a:r>
                        <a:rPr lang="en-US" sz="1000" b="1" baseline="0" dirty="0" smtClean="0">
                          <a:solidFill>
                            <a:schemeClr val="bg1"/>
                          </a:solidFill>
                        </a:rPr>
                        <a:t>ISTANCE</a:t>
                      </a:r>
                    </a:p>
                    <a:p>
                      <a:pPr algn="ctr"/>
                      <a:r>
                        <a:rPr lang="en-US" sz="1000" b="1" i="1" baseline="0" dirty="0" smtClean="0">
                          <a:solidFill>
                            <a:schemeClr val="bg1"/>
                          </a:solidFill>
                        </a:rPr>
                        <a:t>(miles)</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r>
              <a:tr h="370840">
                <a:tc rowSpan="2">
                  <a:txBody>
                    <a:bodyPr/>
                    <a:lstStyle/>
                    <a:p>
                      <a:r>
                        <a:rPr lang="en-US" sz="1000" dirty="0" smtClean="0"/>
                        <a:t>SLOWER/FASTER</a:t>
                      </a:r>
                      <a:r>
                        <a:rPr lang="en-US" sz="1000" baseline="0" dirty="0" smtClean="0"/>
                        <a:t>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rowSpan="2">
                  <a:txBody>
                    <a:bodyPr/>
                    <a:lstStyle/>
                    <a:p>
                      <a:r>
                        <a:rPr lang="en-IN" sz="1000" b="0" i="0" u="none" strike="noStrike" kern="1200" baseline="0" dirty="0" smtClean="0">
                          <a:solidFill>
                            <a:schemeClr val="dk1"/>
                          </a:solidFill>
                          <a:latin typeface="+mn-lt"/>
                          <a:ea typeface="+mn-ea"/>
                          <a:cs typeface="+mn-cs"/>
                        </a:rPr>
                        <a:t>Joey runs a race 30 seconds faster than Tommy </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 These signs are the </a:t>
                      </a:r>
                      <a:r>
                        <a:rPr lang="en-IN" sz="1000" b="0" i="1" u="none" strike="noStrike" kern="1200" baseline="0" dirty="0" smtClean="0">
                          <a:solidFill>
                            <a:schemeClr val="dk1"/>
                          </a:solidFill>
                          <a:latin typeface="+mn-lt"/>
                          <a:ea typeface="+mn-ea"/>
                          <a:cs typeface="+mn-cs"/>
                        </a:rPr>
                        <a:t>opposites </a:t>
                      </a:r>
                      <a:r>
                        <a:rPr lang="en-IN" sz="1000" b="0" i="0" u="none" strike="noStrike" kern="1200" baseline="0" dirty="0" smtClean="0">
                          <a:solidFill>
                            <a:schemeClr val="dk1"/>
                          </a:solidFill>
                          <a:latin typeface="+mn-lt"/>
                          <a:ea typeface="+mn-ea"/>
                          <a:cs typeface="+mn-cs"/>
                        </a:rPr>
                        <a:t>of the ones for the "slower </a:t>
                      </a:r>
                      <a:r>
                        <a:rPr lang="en-IN" sz="1000" b="0" i="1" u="none" strike="noStrike" kern="1200" baseline="0" dirty="0" smtClean="0">
                          <a:solidFill>
                            <a:schemeClr val="dk1"/>
                          </a:solidFill>
                          <a:latin typeface="+mn-lt"/>
                          <a:ea typeface="+mn-ea"/>
                          <a:cs typeface="+mn-cs"/>
                        </a:rPr>
                        <a:t>I </a:t>
                      </a:r>
                      <a:r>
                        <a:rPr lang="en-IN" sz="1000" b="0" i="0" u="none" strike="noStrike" kern="1200" baseline="0" dirty="0" smtClean="0">
                          <a:solidFill>
                            <a:schemeClr val="dk1"/>
                          </a:solidFill>
                          <a:latin typeface="+mn-lt"/>
                          <a:ea typeface="+mn-ea"/>
                          <a:cs typeface="+mn-cs"/>
                        </a:rPr>
                        <a:t>faster" rate relations. If Joey runs a race faster than Tommy, then Joey's speed is higher, but his time is lower</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Joey</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t</a:t>
                      </a:r>
                      <a:r>
                        <a:rPr lang="en-US" sz="1000" baseline="0" dirty="0" smtClean="0"/>
                        <a:t> – 30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vMerge="1">
                  <a:txBody>
                    <a:bodyPr/>
                    <a:lstStyle/>
                    <a:p>
                      <a:endParaRPr lang="en-US" dirty="0"/>
                    </a:p>
                  </a:txBody>
                  <a:tcPr/>
                </a:tc>
                <a:tc vMerge="1">
                  <a:txBody>
                    <a:bodyPr/>
                    <a:lstStyle/>
                    <a:p>
                      <a:endParaRPr lang="en-US" dirty="0"/>
                    </a:p>
                  </a:txBody>
                  <a:tcPr/>
                </a:tc>
                <a:tc>
                  <a:txBody>
                    <a:bodyPr/>
                    <a:lstStyle/>
                    <a:p>
                      <a:r>
                        <a:rPr lang="en-US" sz="1000" dirty="0" smtClean="0"/>
                        <a:t>Tommy</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t</a:t>
                      </a:r>
                      <a:r>
                        <a:rPr lang="en-US" sz="1000" baseline="0" dirty="0" smtClean="0"/>
                        <a:t>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rowSpan="2">
                  <a:txBody>
                    <a:bodyPr/>
                    <a:lstStyle/>
                    <a:p>
                      <a:r>
                        <a:rPr lang="en-US" sz="1000" dirty="0" smtClean="0"/>
                        <a:t>LEFT… AND MET/ARRIVED</a:t>
                      </a:r>
                      <a:r>
                        <a:rPr lang="en-US" sz="1000" baseline="0" dirty="0" smtClean="0"/>
                        <a:t>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rowSpan="2">
                  <a:txBody>
                    <a:bodyPr/>
                    <a:lstStyle/>
                    <a:p>
                      <a:r>
                        <a:rPr lang="en-US" sz="1000" dirty="0" smtClean="0"/>
                        <a:t>Sue left her office at the same time (i.e., 1:00pm) as Tara</a:t>
                      </a:r>
                      <a:r>
                        <a:rPr lang="en-US" sz="1000" baseline="0" dirty="0" smtClean="0"/>
                        <a:t> left hers. They met sometime later</a:t>
                      </a:r>
                    </a:p>
                    <a:p>
                      <a:endParaRPr lang="en-US" sz="1000" baseline="0" dirty="0" smtClean="0"/>
                    </a:p>
                    <a:p>
                      <a:r>
                        <a:rPr lang="en-US" sz="1000" baseline="0" dirty="0" smtClean="0"/>
                        <a:t>* Sue and Tara traveled for the same amount of time</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r>
                        <a:rPr lang="en-US" sz="1000" dirty="0" smtClean="0"/>
                        <a:t>Sue</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baseline="0" dirty="0" smtClean="0"/>
                        <a:t> t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r h="370840">
                <a:tc vMerge="1">
                  <a:txBody>
                    <a:bodyPr/>
                    <a:lstStyle/>
                    <a:p>
                      <a:endParaRPr lang="en-US" dirty="0"/>
                    </a:p>
                  </a:txBody>
                  <a:tcPr>
                    <a:solidFill>
                      <a:srgbClr val="92D050"/>
                    </a:solidFill>
                  </a:tcPr>
                </a:tc>
                <a:tc vMerge="1">
                  <a:txBody>
                    <a:bodyPr/>
                    <a:lstStyle/>
                    <a:p>
                      <a:endParaRPr lang="en-US" dirty="0"/>
                    </a:p>
                  </a:txBody>
                  <a:tcPr/>
                </a:tc>
                <a:tc>
                  <a:txBody>
                    <a:bodyPr/>
                    <a:lstStyle/>
                    <a:p>
                      <a:r>
                        <a:rPr lang="en-US" sz="1000" dirty="0" smtClean="0"/>
                        <a:t>Tara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dirty="0" smtClean="0"/>
                        <a:t>t</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r h="37084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LEFT… AND MET/ARRIVED</a:t>
                      </a:r>
                      <a:r>
                        <a:rPr lang="en-US" sz="1000" baseline="0" dirty="0" smtClean="0"/>
                        <a:t> </a:t>
                      </a:r>
                      <a:endParaRPr lang="en-US" sz="1000" dirty="0" smtClean="0"/>
                    </a:p>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Sue left her office at the same time as Tara</a:t>
                      </a:r>
                      <a:r>
                        <a:rPr lang="en-US" sz="1000" baseline="0" dirty="0" smtClean="0"/>
                        <a:t> left hers, but Sue arrived one hour earlier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0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t>*Sue traveled for 1 hour less than Tara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Sue</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t</a:t>
                      </a:r>
                      <a:r>
                        <a:rPr lang="en-US" sz="1000" baseline="0" dirty="0" smtClean="0"/>
                        <a:t> -1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vMerge="1">
                  <a:txBody>
                    <a:bodyPr/>
                    <a:lstStyle/>
                    <a:p>
                      <a:endParaRPr lang="en-US" dirty="0"/>
                    </a:p>
                  </a:txBody>
                  <a:tcPr>
                    <a:solidFill>
                      <a:srgbClr val="92D050"/>
                    </a:solidFill>
                  </a:tcPr>
                </a:tc>
                <a:tc vMerge="1">
                  <a:txBody>
                    <a:bodyPr/>
                    <a:lstStyle/>
                    <a:p>
                      <a:endParaRPr lang="en-US" dirty="0"/>
                    </a:p>
                  </a:txBody>
                  <a:tcPr/>
                </a:tc>
                <a:tc>
                  <a:txBody>
                    <a:bodyPr/>
                    <a:lstStyle/>
                    <a:p>
                      <a:r>
                        <a:rPr lang="en-US" sz="1000" dirty="0" smtClean="0"/>
                        <a:t>Tara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t</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LEFT… AND MET/ARRIVED</a:t>
                      </a:r>
                      <a:r>
                        <a:rPr lang="en-US" sz="1000" baseline="0" dirty="0" smtClean="0"/>
                        <a:t> </a:t>
                      </a:r>
                      <a:endParaRPr lang="en-US" sz="1000" dirty="0" smtClean="0"/>
                    </a:p>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Sue left</a:t>
                      </a:r>
                      <a:r>
                        <a:rPr lang="en-US" sz="1000" baseline="0" dirty="0" smtClean="0"/>
                        <a:t> office 1 hour after Tara, but they met on the road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0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000" baseline="0" smtClean="0"/>
                        <a:t>*Sue traveled for 1 hour less than Tara</a:t>
                      </a:r>
                      <a:endParaRPr lang="en-US" sz="1000" smtClean="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r>
                        <a:rPr lang="en-US" sz="1000" dirty="0" smtClean="0"/>
                        <a:t>Sue</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dirty="0" smtClean="0"/>
                        <a:t>t</a:t>
                      </a:r>
                      <a:r>
                        <a:rPr lang="en-US" sz="1000" baseline="0" dirty="0" smtClean="0"/>
                        <a:t> -1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r h="370840">
                <a:tc vMerge="1">
                  <a:txBody>
                    <a:bodyPr/>
                    <a:lstStyle/>
                    <a:p>
                      <a:endParaRPr lang="en-US"/>
                    </a:p>
                  </a:txBody>
                  <a:tcPr/>
                </a:tc>
                <a:tc vMerge="1">
                  <a:txBody>
                    <a:bodyPr/>
                    <a:lstStyle/>
                    <a:p>
                      <a:endParaRPr lang="en-US" sz="1100" dirty="0"/>
                    </a:p>
                  </a:txBody>
                  <a:tcP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tcPr>
                </a:tc>
                <a:tc>
                  <a:txBody>
                    <a:bodyPr/>
                    <a:lstStyle/>
                    <a:p>
                      <a:r>
                        <a:rPr lang="en-US" sz="1000" dirty="0" smtClean="0"/>
                        <a:t>Tara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pPr algn="ctr"/>
                      <a:r>
                        <a:rPr lang="en-US" sz="1000" dirty="0" smtClean="0"/>
                        <a:t>t</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3">
                        <a:lumMod val="20000"/>
                        <a:lumOff val="80000"/>
                      </a:schemeClr>
                    </a:solidFill>
                  </a:tcPr>
                </a:tc>
              </a:tr>
            </a:tbl>
          </a:graphicData>
        </a:graphic>
      </p:graphicFrame>
    </p:spTree>
    <p:extLst>
      <p:ext uri="{BB962C8B-B14F-4D97-AF65-F5344CB8AC3E}">
        <p14:creationId xmlns:p14="http://schemas.microsoft.com/office/powerpoint/2010/main" val="14962546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MULTIPLE RATE, DISTANCE TIME PROBLEMS –  THE KISS/CRASH </a:t>
            </a:r>
            <a:endParaRPr lang="en-US" dirty="0"/>
          </a:p>
        </p:txBody>
      </p:sp>
      <p:graphicFrame>
        <p:nvGraphicFramePr>
          <p:cNvPr id="27" name="Table 26"/>
          <p:cNvGraphicFramePr>
            <a:graphicFrameLocks noGrp="1"/>
          </p:cNvGraphicFramePr>
          <p:nvPr>
            <p:extLst>
              <p:ext uri="{D42A27DB-BD31-4B8C-83A1-F6EECF244321}">
                <p14:modId xmlns:p14="http://schemas.microsoft.com/office/powerpoint/2010/main" val="1764222920"/>
              </p:ext>
            </p:extLst>
          </p:nvPr>
        </p:nvGraphicFramePr>
        <p:xfrm>
          <a:off x="124920" y="620688"/>
          <a:ext cx="8928992" cy="4695016"/>
        </p:xfrm>
        <a:graphic>
          <a:graphicData uri="http://schemas.openxmlformats.org/drawingml/2006/table">
            <a:tbl>
              <a:tblPr firstRow="1" bandRow="1">
                <a:tableStyleId>{5C22544A-7EE6-4342-B048-85BDC9FD1C3A}</a:tableStyleId>
              </a:tblPr>
              <a:tblGrid>
                <a:gridCol w="3222944"/>
                <a:gridCol w="665488"/>
                <a:gridCol w="936104"/>
                <a:gridCol w="288032"/>
                <a:gridCol w="936104"/>
                <a:gridCol w="360040"/>
                <a:gridCol w="2520280"/>
              </a:tblGrid>
              <a:tr h="370840">
                <a:tc>
                  <a:txBody>
                    <a:bodyPr/>
                    <a:lstStyle/>
                    <a:p>
                      <a:r>
                        <a:rPr lang="en-US" sz="1000" b="1" dirty="0" smtClean="0">
                          <a:solidFill>
                            <a:schemeClr val="bg1"/>
                          </a:solidFill>
                        </a:rPr>
                        <a:t>SAMPLE SITUATION</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RATE</a:t>
                      </a:r>
                      <a:r>
                        <a:rPr lang="en-US" sz="1000" b="1" baseline="0" dirty="0" smtClean="0">
                          <a:solidFill>
                            <a:schemeClr val="bg1"/>
                          </a:solidFill>
                        </a:rPr>
                        <a:t> </a:t>
                      </a:r>
                    </a:p>
                    <a:p>
                      <a:pPr algn="ctr"/>
                      <a:r>
                        <a:rPr lang="en-US" sz="1000" b="1" i="1" baseline="0" dirty="0" smtClean="0">
                          <a:solidFill>
                            <a:schemeClr val="bg1"/>
                          </a:solidFill>
                        </a:rPr>
                        <a:t>(miles/hour)</a:t>
                      </a:r>
                      <a:r>
                        <a:rPr lang="en-US" sz="1000" b="1" baseline="0" dirty="0" smtClean="0">
                          <a:solidFill>
                            <a:schemeClr val="bg1"/>
                          </a:solidFill>
                        </a:rPr>
                        <a:t> </a:t>
                      </a:r>
                      <a:endParaRPr lang="en-US" sz="1000" b="1" dirty="0" smtClean="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000" b="1" dirty="0" smtClean="0">
                          <a:solidFill>
                            <a:schemeClr val="bg1"/>
                          </a:solidFill>
                        </a:rPr>
                        <a:t> x</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TIME </a:t>
                      </a:r>
                    </a:p>
                    <a:p>
                      <a:pPr algn="ctr"/>
                      <a:r>
                        <a:rPr lang="en-US" sz="1000" b="1" i="1" dirty="0" smtClean="0">
                          <a:solidFill>
                            <a:schemeClr val="bg1"/>
                          </a:solidFill>
                        </a:rPr>
                        <a:t>(hour</a:t>
                      </a:r>
                      <a:r>
                        <a:rPr lang="en-US" sz="1000" b="1" i="0" dirty="0" smtClean="0">
                          <a:solidFill>
                            <a:schemeClr val="bg1"/>
                          </a:solidFill>
                        </a:rPr>
                        <a:t>s)</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000" b="1" dirty="0" smtClean="0">
                          <a:solidFill>
                            <a:schemeClr val="bg1"/>
                          </a:solidFill>
                        </a:rPr>
                        <a:t> = </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D</a:t>
                      </a:r>
                      <a:r>
                        <a:rPr lang="en-US" sz="1000" b="1" baseline="0" dirty="0" smtClean="0">
                          <a:solidFill>
                            <a:schemeClr val="bg1"/>
                          </a:solidFill>
                        </a:rPr>
                        <a:t>ISTANCE</a:t>
                      </a:r>
                    </a:p>
                    <a:p>
                      <a:pPr algn="ctr"/>
                      <a:r>
                        <a:rPr lang="en-US" sz="1000" b="1" i="1" baseline="0" dirty="0" smtClean="0">
                          <a:solidFill>
                            <a:schemeClr val="bg1"/>
                          </a:solidFill>
                        </a:rPr>
                        <a:t>(miles)</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r>
              <a:tr h="370840">
                <a:tc rowSpan="3">
                  <a:txBody>
                    <a:bodyPr/>
                    <a:lstStyle/>
                    <a:p>
                      <a:r>
                        <a:rPr lang="en-IN" sz="1000" b="1" i="0" u="sng" strike="noStrike" kern="1200" baseline="0" dirty="0" smtClean="0">
                          <a:solidFill>
                            <a:schemeClr val="dk1"/>
                          </a:solidFill>
                          <a:latin typeface="+mn-lt"/>
                          <a:ea typeface="+mn-ea"/>
                          <a:cs typeface="+mn-cs"/>
                        </a:rPr>
                        <a:t>The kiss/crash</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Car A and Car B start </a:t>
                      </a:r>
                      <a:r>
                        <a:rPr lang="en-US" sz="1000" b="0" i="0" u="none" strike="noStrike" kern="1200" baseline="0" dirty="0" smtClean="0">
                          <a:solidFill>
                            <a:schemeClr val="dk1"/>
                          </a:solidFill>
                          <a:latin typeface="+mn-lt"/>
                          <a:ea typeface="+mn-ea"/>
                          <a:cs typeface="+mn-cs"/>
                        </a:rPr>
                        <a:t>driving toward each </a:t>
                      </a:r>
                      <a:r>
                        <a:rPr lang="en-IN" sz="1000" b="0" i="0" u="none" strike="noStrike" kern="1200" baseline="0" dirty="0" smtClean="0">
                          <a:solidFill>
                            <a:schemeClr val="dk1"/>
                          </a:solidFill>
                          <a:latin typeface="+mn-lt"/>
                          <a:ea typeface="+mn-ea"/>
                          <a:cs typeface="+mn-cs"/>
                        </a:rPr>
                        <a:t>other at the </a:t>
                      </a:r>
                      <a:r>
                        <a:rPr lang="en-IN" sz="1000" b="1" i="0" u="sng" strike="noStrike" kern="1200" baseline="0" dirty="0" smtClean="0">
                          <a:solidFill>
                            <a:schemeClr val="dk1"/>
                          </a:solidFill>
                          <a:latin typeface="+mn-lt"/>
                          <a:ea typeface="+mn-ea"/>
                          <a:cs typeface="+mn-cs"/>
                        </a:rPr>
                        <a:t>same time*</a:t>
                      </a:r>
                      <a:r>
                        <a:rPr lang="en-IN" sz="1000" b="0" i="0" u="none" strike="noStrike" kern="1200" baseline="0" dirty="0" smtClean="0">
                          <a:solidFill>
                            <a:schemeClr val="dk1"/>
                          </a:solidFill>
                          <a:latin typeface="+mn-lt"/>
                          <a:ea typeface="+mn-ea"/>
                          <a:cs typeface="+mn-cs"/>
                        </a:rPr>
                        <a:t>. Eventually they crash </a:t>
                      </a:r>
                      <a:r>
                        <a:rPr lang="en-US" sz="1000" b="0" i="0" u="none" strike="noStrike" kern="1200" baseline="0" dirty="0" smtClean="0">
                          <a:solidFill>
                            <a:schemeClr val="dk1"/>
                          </a:solidFill>
                          <a:latin typeface="+mn-lt"/>
                          <a:ea typeface="+mn-ea"/>
                          <a:cs typeface="+mn-cs"/>
                        </a:rPr>
                        <a:t>into each other (i.e., point they meet)</a:t>
                      </a:r>
                    </a:p>
                    <a:p>
                      <a:endParaRPr lang="en-US" sz="1000" b="0" i="0" u="none" strike="noStrike" kern="1200" baseline="0" dirty="0" smtClean="0">
                        <a:solidFill>
                          <a:schemeClr val="dk1"/>
                        </a:solidFill>
                        <a:latin typeface="+mn-lt"/>
                        <a:ea typeface="+mn-ea"/>
                        <a:cs typeface="+mn-cs"/>
                      </a:endParaRPr>
                    </a:p>
                    <a:p>
                      <a:r>
                        <a:rPr lang="en-US" sz="1000" b="0" i="0" u="none" strike="noStrike" kern="1200" baseline="0" dirty="0" smtClean="0">
                          <a:solidFill>
                            <a:schemeClr val="dk1"/>
                          </a:solidFill>
                          <a:latin typeface="+mn-lt"/>
                          <a:ea typeface="+mn-ea"/>
                          <a:cs typeface="+mn-cs"/>
                        </a:rPr>
                        <a:t>** This means that they have been traveling for the same amount of time</a:t>
                      </a:r>
                      <a:endParaRPr lang="en-US" sz="1000" dirty="0" smtClean="0"/>
                    </a:p>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Car 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a</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t</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A’s distance</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vMerge="1">
                  <a:txBody>
                    <a:bodyPr/>
                    <a:lstStyle/>
                    <a:p>
                      <a:endParaRPr lang="en-US" dirty="0"/>
                    </a:p>
                  </a:txBody>
                  <a:tcPr/>
                </a:tc>
                <a:tc>
                  <a:txBody>
                    <a:bodyPr/>
                    <a:lstStyle/>
                    <a:p>
                      <a:r>
                        <a:rPr lang="en-US" sz="1000" dirty="0" smtClean="0"/>
                        <a:t>Car 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b</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t</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B’s distance</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vMerge="1">
                  <a:txBody>
                    <a:bodyPr/>
                    <a:lstStyle/>
                    <a:p>
                      <a:endParaRPr lang="en-US" sz="12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b="1" dirty="0" smtClean="0"/>
                        <a:t>Total </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smtClean="0"/>
                        <a:t>a</a:t>
                      </a:r>
                      <a:r>
                        <a:rPr lang="en-US" sz="1000" b="1" baseline="0" dirty="0" smtClean="0"/>
                        <a:t> + b </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smtClean="0"/>
                        <a:t>t</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b="1" dirty="0" smtClean="0"/>
                        <a:t>A’s Distance + B’s distance = Total distance covered </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gridSpan="7">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pPr algn="ct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pPr algn="ct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a:txBody>
                    <a:bodyPr/>
                    <a:lstStyle/>
                    <a:p>
                      <a:r>
                        <a:rPr lang="en-US" sz="1000" b="1" dirty="0" smtClean="0"/>
                        <a:t>Examples</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rowSpan="3">
                  <a:txBody>
                    <a:bodyPr/>
                    <a:lstStyle/>
                    <a:p>
                      <a:r>
                        <a:rPr lang="en-IN" sz="1000" b="0" i="0" u="none" strike="noStrike" kern="1200" baseline="0" dirty="0" smtClean="0">
                          <a:solidFill>
                            <a:schemeClr val="dk1"/>
                          </a:solidFill>
                          <a:latin typeface="+mn-lt"/>
                          <a:ea typeface="+mn-ea"/>
                          <a:cs typeface="+mn-cs"/>
                        </a:rPr>
                        <a:t>Stacy and Heather are 20 miles apart and walk towards each other along the same route. Stacy walks at a constant rate that is 1 mile per hour faster than Heather's constant rate of 5 miles/hour. If Heather starts her journey 24 minutes after Stacy, how far from her original destination has Heather walked when the two meet?</a:t>
                      </a:r>
                    </a:p>
                    <a:p>
                      <a:endParaRPr lang="en-IN" sz="1000" b="0" i="0" u="none" strike="noStrike" kern="1200" baseline="0" dirty="0" smtClean="0">
                        <a:solidFill>
                          <a:schemeClr val="dk1"/>
                        </a:solidFill>
                        <a:latin typeface="+mn-lt"/>
                        <a:ea typeface="+mn-ea"/>
                        <a:cs typeface="+mn-cs"/>
                      </a:endParaRP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b="1" dirty="0" smtClean="0"/>
                        <a:t>Stacy</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6</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t</a:t>
                      </a:r>
                      <a:r>
                        <a:rPr lang="en-US" sz="1000" baseline="0" dirty="0" smtClean="0"/>
                        <a:t> + 0.4</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6t + 2.4</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412576">
                <a:tc vMerge="1">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b="1" dirty="0" smtClean="0"/>
                        <a:t>Heather</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5</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t</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5t</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vMerge="1">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gridSpan="6">
                  <a:txBody>
                    <a:bodyPr/>
                    <a:lstStyle/>
                    <a:p>
                      <a:r>
                        <a:rPr lang="en-IN" sz="1000" b="0" i="0" u="none" strike="noStrike" kern="1200" baseline="0" dirty="0" smtClean="0">
                          <a:solidFill>
                            <a:schemeClr val="dk1"/>
                          </a:solidFill>
                          <a:latin typeface="+mn-lt"/>
                          <a:ea typeface="+mn-ea"/>
                          <a:cs typeface="+mn-cs"/>
                        </a:rPr>
                        <a:t>Fill in all the numbers that you know or can compute very simply: Heather's speed is 5 miles/hour, and Stacy's speed is 5 + 1 = 6 miles/hour. Next, try to introduce only </a:t>
                      </a:r>
                      <a:r>
                        <a:rPr lang="en-IN" sz="1000" b="0" i="1" u="none" strike="noStrike" kern="1200" baseline="0" dirty="0" smtClean="0">
                          <a:solidFill>
                            <a:schemeClr val="dk1"/>
                          </a:solidFill>
                          <a:latin typeface="+mn-lt"/>
                          <a:ea typeface="+mn-ea"/>
                          <a:cs typeface="+mn-cs"/>
                        </a:rPr>
                        <a:t>one variable. </a:t>
                      </a:r>
                      <a:r>
                        <a:rPr lang="en-IN" sz="1000" b="0" i="0" u="none" strike="noStrike" kern="1200" baseline="0" dirty="0" smtClean="0">
                          <a:solidFill>
                            <a:schemeClr val="dk1"/>
                          </a:solidFill>
                          <a:latin typeface="+mn-lt"/>
                          <a:ea typeface="+mn-ea"/>
                          <a:cs typeface="+mn-cs"/>
                        </a:rPr>
                        <a:t>Let </a:t>
                      </a:r>
                      <a:r>
                        <a:rPr lang="en-IN" sz="1000" b="0" i="1" u="none" strike="noStrike" kern="1200" baseline="0" dirty="0" smtClean="0">
                          <a:solidFill>
                            <a:schemeClr val="dk1"/>
                          </a:solidFill>
                          <a:latin typeface="+mn-lt"/>
                          <a:ea typeface="+mn-ea"/>
                          <a:cs typeface="+mn-cs"/>
                        </a:rPr>
                        <a:t>t </a:t>
                      </a:r>
                      <a:r>
                        <a:rPr lang="en-IN" sz="1000" b="0" i="0" u="none" strike="noStrike" kern="1200" baseline="0" dirty="0" smtClean="0">
                          <a:solidFill>
                            <a:schemeClr val="dk1"/>
                          </a:solidFill>
                          <a:latin typeface="+mn-lt"/>
                          <a:ea typeface="+mn-ea"/>
                          <a:cs typeface="+mn-cs"/>
                        </a:rPr>
                        <a:t>stand for Heather's time.  Also, we know that Stacy walked for 0.4 hours more than Heather, so Stacy's time is </a:t>
                      </a:r>
                      <a:r>
                        <a:rPr lang="en-IN" sz="1000" b="0" i="1" u="none" strike="noStrike" kern="1200" baseline="0" dirty="0" smtClean="0">
                          <a:solidFill>
                            <a:schemeClr val="dk1"/>
                          </a:solidFill>
                          <a:latin typeface="+mn-lt"/>
                          <a:ea typeface="+mn-ea"/>
                          <a:cs typeface="+mn-cs"/>
                        </a:rPr>
                        <a:t>t </a:t>
                      </a:r>
                      <a:r>
                        <a:rPr lang="en-IN" sz="1000" b="0" i="0" u="none" strike="noStrike" kern="1200" baseline="0" dirty="0" smtClean="0">
                          <a:solidFill>
                            <a:schemeClr val="dk1"/>
                          </a:solidFill>
                          <a:latin typeface="+mn-lt"/>
                          <a:ea typeface="+mn-ea"/>
                          <a:cs typeface="+mn-cs"/>
                        </a:rPr>
                        <a:t>+ 0.4</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Finish the table by multiplying across rows and by adding the one column that </a:t>
                      </a:r>
                      <a:r>
                        <a:rPr lang="en-IN" sz="1000" b="0" i="1" u="none" strike="noStrike" kern="1200" baseline="0" dirty="0" smtClean="0">
                          <a:solidFill>
                            <a:schemeClr val="dk1"/>
                          </a:solidFill>
                          <a:latin typeface="+mn-lt"/>
                          <a:ea typeface="+mn-ea"/>
                          <a:cs typeface="+mn-cs"/>
                        </a:rPr>
                        <a:t>can </a:t>
                      </a:r>
                      <a:r>
                        <a:rPr lang="en-IN" sz="1000" b="0" i="0" u="none" strike="noStrike" kern="1200" baseline="0" dirty="0" smtClean="0">
                          <a:solidFill>
                            <a:schemeClr val="dk1"/>
                          </a:solidFill>
                          <a:latin typeface="+mn-lt"/>
                          <a:ea typeface="+mn-ea"/>
                          <a:cs typeface="+mn-cs"/>
                        </a:rPr>
                        <a:t>be added (distance in this case). Because Stacy started walking earlier than Heather, you should not simply add the rates in this scenario. You can only add the rates for the period during which the women are both walking.  The table produces the equation </a:t>
                      </a:r>
                      <a:r>
                        <a:rPr lang="en-IN" sz="1000" b="0" i="1" u="none" strike="noStrike" kern="1200" baseline="0" dirty="0" smtClean="0">
                          <a:solidFill>
                            <a:schemeClr val="dk1"/>
                          </a:solidFill>
                          <a:latin typeface="+mn-lt"/>
                          <a:ea typeface="+mn-ea"/>
                          <a:cs typeface="+mn-cs"/>
                        </a:rPr>
                        <a:t>(6t+ </a:t>
                      </a:r>
                      <a:r>
                        <a:rPr lang="en-IN" sz="1000" b="0" i="0" u="none" strike="noStrike" kern="1200" baseline="0" dirty="0" smtClean="0">
                          <a:solidFill>
                            <a:schemeClr val="dk1"/>
                          </a:solidFill>
                          <a:latin typeface="+mn-lt"/>
                          <a:ea typeface="+mn-ea"/>
                          <a:cs typeface="+mn-cs"/>
                        </a:rPr>
                        <a:t>2.4) + </a:t>
                      </a:r>
                      <a:r>
                        <a:rPr lang="en-IN" sz="1000" b="0" i="1" u="none" strike="noStrike" kern="1200" baseline="0" dirty="0" smtClean="0">
                          <a:solidFill>
                            <a:schemeClr val="dk1"/>
                          </a:solidFill>
                          <a:latin typeface="+mn-lt"/>
                          <a:ea typeface="+mn-ea"/>
                          <a:cs typeface="+mn-cs"/>
                        </a:rPr>
                        <a:t>5t= </a:t>
                      </a:r>
                      <a:r>
                        <a:rPr lang="en-IN" sz="1000" b="0" i="0" u="none" strike="noStrike" kern="1200" baseline="0" dirty="0" smtClean="0">
                          <a:solidFill>
                            <a:schemeClr val="dk1"/>
                          </a:solidFill>
                          <a:latin typeface="+mn-lt"/>
                          <a:ea typeface="+mn-ea"/>
                          <a:cs typeface="+mn-cs"/>
                        </a:rPr>
                        <a:t>20, yielding </a:t>
                      </a:r>
                      <a:r>
                        <a:rPr lang="en-IN" sz="1000" b="0" i="1" u="none" strike="noStrike" kern="1200" baseline="0" dirty="0" smtClean="0">
                          <a:solidFill>
                            <a:schemeClr val="dk1"/>
                          </a:solidFill>
                          <a:latin typeface="+mn-lt"/>
                          <a:ea typeface="+mn-ea"/>
                          <a:cs typeface="+mn-cs"/>
                        </a:rPr>
                        <a:t>t= </a:t>
                      </a:r>
                      <a:r>
                        <a:rPr lang="en-IN" sz="1000" b="0" i="0" u="none" strike="noStrike" kern="1200" baseline="0" dirty="0" smtClean="0">
                          <a:solidFill>
                            <a:schemeClr val="dk1"/>
                          </a:solidFill>
                          <a:latin typeface="+mn-lt"/>
                          <a:ea typeface="+mn-ea"/>
                          <a:cs typeface="+mn-cs"/>
                        </a:rPr>
                        <a:t>1.6. Heather's distance is therefore </a:t>
                      </a:r>
                      <a:r>
                        <a:rPr lang="en-IN" sz="1000" b="0" i="1" u="none" strike="noStrike" kern="1200" baseline="0" dirty="0" smtClean="0">
                          <a:solidFill>
                            <a:schemeClr val="dk1"/>
                          </a:solidFill>
                          <a:latin typeface="+mn-lt"/>
                          <a:ea typeface="+mn-ea"/>
                          <a:cs typeface="+mn-cs"/>
                        </a:rPr>
                        <a:t>5t, </a:t>
                      </a:r>
                      <a:r>
                        <a:rPr lang="en-IN" sz="1000" b="0" i="0" u="none" strike="noStrike" kern="1200" baseline="0" dirty="0" smtClean="0">
                          <a:solidFill>
                            <a:schemeClr val="dk1"/>
                          </a:solidFill>
                          <a:latin typeface="+mn-lt"/>
                          <a:ea typeface="+mn-ea"/>
                          <a:cs typeface="+mn-cs"/>
                        </a:rPr>
                        <a:t>or 8 miles</a:t>
                      </a:r>
                      <a:endParaRPr lang="en-US" sz="1000" dirty="0" smtClean="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pPr algn="ct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pPr algn="ct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hMerge="1">
                  <a:txBody>
                    <a:bodyPr/>
                    <a:lstStyle/>
                    <a:p>
                      <a:pPr algn="ct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bl>
          </a:graphicData>
        </a:graphic>
      </p:graphicFrame>
    </p:spTree>
    <p:extLst>
      <p:ext uri="{BB962C8B-B14F-4D97-AF65-F5344CB8AC3E}">
        <p14:creationId xmlns:p14="http://schemas.microsoft.com/office/powerpoint/2010/main" val="95878521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MULTIPLE RATE, DISTANCE TIME PROBLEMS – CATCHING UP/OVERTAKING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573061527"/>
              </p:ext>
            </p:extLst>
          </p:nvPr>
        </p:nvGraphicFramePr>
        <p:xfrm>
          <a:off x="179512" y="692696"/>
          <a:ext cx="8928992" cy="4281512"/>
        </p:xfrm>
        <a:graphic>
          <a:graphicData uri="http://schemas.openxmlformats.org/drawingml/2006/table">
            <a:tbl>
              <a:tblPr firstRow="1" bandRow="1">
                <a:tableStyleId>{F5AB1C69-6EDB-4FF4-983F-18BD219EF322}</a:tableStyleId>
              </a:tblPr>
              <a:tblGrid>
                <a:gridCol w="3024335"/>
                <a:gridCol w="864097"/>
                <a:gridCol w="936104"/>
                <a:gridCol w="288032"/>
                <a:gridCol w="936104"/>
                <a:gridCol w="360040"/>
                <a:gridCol w="2520280"/>
              </a:tblGrid>
              <a:tr h="370840">
                <a:tc>
                  <a:txBody>
                    <a:bodyPr/>
                    <a:lstStyle/>
                    <a:p>
                      <a:r>
                        <a:rPr lang="en-US" sz="1000" b="1" dirty="0" smtClean="0">
                          <a:solidFill>
                            <a:schemeClr val="bg1"/>
                          </a:solidFill>
                        </a:rPr>
                        <a:t>SAMPLE SITUATION</a:t>
                      </a:r>
                      <a:endParaRPr lang="en-US" sz="1000" b="1" dirty="0">
                        <a:solidFill>
                          <a:schemeClr val="bg1"/>
                        </a:solidFill>
                      </a:endParaRPr>
                    </a:p>
                  </a:txBody>
                  <a:tcPr anchor="ctr"/>
                </a:tc>
                <a:tc>
                  <a:txBody>
                    <a:bodyPr/>
                    <a:lstStyle/>
                    <a:p>
                      <a:pPr algn="ctr"/>
                      <a:endParaRPr lang="en-US" sz="1000" b="1" dirty="0">
                        <a:solidFill>
                          <a:schemeClr val="bg1"/>
                        </a:solidFill>
                      </a:endParaRPr>
                    </a:p>
                  </a:txBody>
                  <a:tcPr anchor="ctr"/>
                </a:tc>
                <a:tc>
                  <a:txBody>
                    <a:bodyPr/>
                    <a:lstStyle/>
                    <a:p>
                      <a:pPr algn="ctr"/>
                      <a:r>
                        <a:rPr lang="en-US" sz="1000" dirty="0" smtClean="0"/>
                        <a:t>RATE</a:t>
                      </a:r>
                      <a:r>
                        <a:rPr lang="en-US" sz="1000" baseline="0" dirty="0" smtClean="0"/>
                        <a:t> </a:t>
                      </a:r>
                    </a:p>
                    <a:p>
                      <a:pPr algn="ctr"/>
                      <a:r>
                        <a:rPr lang="en-US" sz="1000" baseline="0" dirty="0" smtClean="0"/>
                        <a:t>(miles/hour) </a:t>
                      </a:r>
                      <a:endParaRPr lang="en-US" sz="1000" b="1" dirty="0" smtClean="0">
                        <a:solidFill>
                          <a:schemeClr val="bg1"/>
                        </a:solidFill>
                      </a:endParaRPr>
                    </a:p>
                  </a:txBody>
                  <a:tcPr anchor="ctr"/>
                </a:tc>
                <a:tc>
                  <a:txBody>
                    <a:bodyPr/>
                    <a:lstStyle/>
                    <a:p>
                      <a:r>
                        <a:rPr lang="en-US" sz="1000" dirty="0" smtClean="0"/>
                        <a:t> x</a:t>
                      </a:r>
                      <a:endParaRPr lang="en-US" sz="1000" b="1" dirty="0">
                        <a:solidFill>
                          <a:schemeClr val="bg1"/>
                        </a:solidFill>
                      </a:endParaRPr>
                    </a:p>
                  </a:txBody>
                  <a:tcPr anchor="ctr"/>
                </a:tc>
                <a:tc>
                  <a:txBody>
                    <a:bodyPr/>
                    <a:lstStyle/>
                    <a:p>
                      <a:pPr algn="ctr"/>
                      <a:r>
                        <a:rPr lang="en-US" sz="1000" dirty="0" smtClean="0"/>
                        <a:t>TIME </a:t>
                      </a:r>
                    </a:p>
                    <a:p>
                      <a:pPr algn="ctr"/>
                      <a:r>
                        <a:rPr lang="en-US" sz="1000" dirty="0" smtClean="0"/>
                        <a:t>(hours)</a:t>
                      </a:r>
                      <a:endParaRPr lang="en-US" sz="1000" b="1" dirty="0">
                        <a:solidFill>
                          <a:schemeClr val="bg1"/>
                        </a:solidFill>
                      </a:endParaRPr>
                    </a:p>
                  </a:txBody>
                  <a:tcPr anchor="ctr"/>
                </a:tc>
                <a:tc>
                  <a:txBody>
                    <a:bodyPr/>
                    <a:lstStyle/>
                    <a:p>
                      <a:r>
                        <a:rPr lang="en-US" sz="1000" dirty="0" smtClean="0"/>
                        <a:t> = </a:t>
                      </a:r>
                      <a:endParaRPr lang="en-US" sz="1000" b="1" dirty="0">
                        <a:solidFill>
                          <a:schemeClr val="bg1"/>
                        </a:solidFill>
                      </a:endParaRPr>
                    </a:p>
                  </a:txBody>
                  <a:tcPr anchor="ctr"/>
                </a:tc>
                <a:tc>
                  <a:txBody>
                    <a:bodyPr/>
                    <a:lstStyle/>
                    <a:p>
                      <a:pPr algn="ctr"/>
                      <a:r>
                        <a:rPr lang="en-US" sz="1000" dirty="0" smtClean="0"/>
                        <a:t>D</a:t>
                      </a:r>
                      <a:r>
                        <a:rPr lang="en-US" sz="1000" baseline="0" dirty="0" smtClean="0"/>
                        <a:t>ISTANCE</a:t>
                      </a:r>
                    </a:p>
                    <a:p>
                      <a:pPr algn="ctr"/>
                      <a:r>
                        <a:rPr lang="en-US" sz="1000" baseline="0" dirty="0" smtClean="0"/>
                        <a:t>(miles)</a:t>
                      </a:r>
                      <a:endParaRPr lang="en-US" sz="1000" b="1" dirty="0">
                        <a:solidFill>
                          <a:schemeClr val="bg1"/>
                        </a:solidFill>
                      </a:endParaRPr>
                    </a:p>
                  </a:txBody>
                  <a:tcPr anchor="ctr"/>
                </a:tc>
              </a:tr>
              <a:tr h="370840">
                <a:tc rowSpan="3">
                  <a:txBody>
                    <a:bodyPr/>
                    <a:lstStyle/>
                    <a:p>
                      <a:r>
                        <a:rPr lang="en-IN" sz="1000" b="1" u="sng" strike="noStrike" kern="1200" baseline="0" dirty="0" smtClean="0"/>
                        <a:t>Catching up/Overtaking</a:t>
                      </a:r>
                    </a:p>
                    <a:p>
                      <a:endParaRPr lang="en-IN" sz="1000" u="none" strike="noStrike" kern="1200" baseline="0" dirty="0" smtClean="0"/>
                    </a:p>
                    <a:p>
                      <a:r>
                        <a:rPr lang="en-IN" sz="1000" u="none" strike="noStrike" kern="1200" baseline="0" dirty="0" smtClean="0"/>
                        <a:t>Car A </a:t>
                      </a:r>
                      <a:r>
                        <a:rPr lang="en-US" sz="1000" u="none" strike="noStrike" kern="1200" baseline="0" dirty="0" smtClean="0"/>
                        <a:t>is chasing Car B. How long does it take for Car A to catch up with Car B? </a:t>
                      </a:r>
                      <a:endParaRPr lang="en-US" sz="1000" dirty="0" smtClean="0"/>
                    </a:p>
                    <a:p>
                      <a:endParaRPr lang="en-US" sz="1000" dirty="0" smtClean="0"/>
                    </a:p>
                    <a:p>
                      <a:r>
                        <a:rPr lang="en-US" sz="1000" dirty="0" smtClean="0"/>
                        <a:t>** The key to these problems is that</a:t>
                      </a:r>
                      <a:r>
                        <a:rPr lang="en-US" sz="1000" baseline="0" dirty="0" smtClean="0"/>
                        <a:t> at the moment when one person/car catches up with the other, </a:t>
                      </a:r>
                      <a:r>
                        <a:rPr lang="en-US" sz="1000" b="1" baseline="0" dirty="0" smtClean="0">
                          <a:solidFill>
                            <a:srgbClr val="FF0000"/>
                          </a:solidFill>
                        </a:rPr>
                        <a:t>they have traveled the same distance</a:t>
                      </a:r>
                      <a:endParaRPr lang="en-US" sz="1000" b="1" dirty="0">
                        <a:solidFill>
                          <a:srgbClr val="FF0000"/>
                        </a:solidFill>
                      </a:endParaRPr>
                    </a:p>
                  </a:txBody>
                  <a:tcPr>
                    <a:solidFill>
                      <a:schemeClr val="accent3">
                        <a:lumMod val="20000"/>
                        <a:lumOff val="80000"/>
                      </a:schemeClr>
                    </a:solidFill>
                  </a:tcPr>
                </a:tc>
                <a:tc>
                  <a:txBody>
                    <a:bodyPr/>
                    <a:lstStyle/>
                    <a:p>
                      <a:r>
                        <a:rPr lang="en-US" sz="1000" dirty="0" smtClean="0"/>
                        <a:t>Car A</a:t>
                      </a:r>
                      <a:endParaRPr lang="en-US" sz="1000" dirty="0"/>
                    </a:p>
                  </a:txBody>
                  <a:tcPr>
                    <a:solidFill>
                      <a:schemeClr val="accent3">
                        <a:lumMod val="20000"/>
                        <a:lumOff val="80000"/>
                      </a:schemeClr>
                    </a:solidFill>
                  </a:tcPr>
                </a:tc>
                <a:tc>
                  <a:txBody>
                    <a:bodyPr/>
                    <a:lstStyle/>
                    <a:p>
                      <a:pPr algn="ctr"/>
                      <a:r>
                        <a:rPr lang="en-US" sz="1000" dirty="0" smtClean="0"/>
                        <a:t>a</a:t>
                      </a:r>
                      <a:endParaRPr lang="en-US" sz="1000" dirty="0"/>
                    </a:p>
                  </a:txBody>
                  <a:tcPr>
                    <a:solidFill>
                      <a:schemeClr val="accent3">
                        <a:lumMod val="20000"/>
                        <a:lumOff val="80000"/>
                      </a:schemeClr>
                    </a:solidFill>
                  </a:tcPr>
                </a:tc>
                <a:tc>
                  <a:txBody>
                    <a:bodyPr/>
                    <a:lstStyle/>
                    <a:p>
                      <a:endParaRPr lang="en-US" sz="1000"/>
                    </a:p>
                  </a:txBody>
                  <a:tcPr>
                    <a:solidFill>
                      <a:schemeClr val="accent3">
                        <a:lumMod val="20000"/>
                        <a:lumOff val="80000"/>
                      </a:schemeClr>
                    </a:solidFill>
                  </a:tcPr>
                </a:tc>
                <a:tc>
                  <a:txBody>
                    <a:bodyPr/>
                    <a:lstStyle/>
                    <a:p>
                      <a:pPr algn="ctr"/>
                      <a:r>
                        <a:rPr lang="en-US" sz="1000" dirty="0" smtClean="0"/>
                        <a:t>t1</a:t>
                      </a:r>
                      <a:endParaRPr lang="en-US" sz="1000" dirty="0"/>
                    </a:p>
                  </a:txBody>
                  <a:tcPr>
                    <a:solidFill>
                      <a:schemeClr val="accent3">
                        <a:lumMod val="20000"/>
                        <a:lumOff val="80000"/>
                      </a:schemeClr>
                    </a:solidFill>
                  </a:tcPr>
                </a:tc>
                <a:tc>
                  <a:txBody>
                    <a:bodyPr/>
                    <a:lstStyle/>
                    <a:p>
                      <a:endParaRPr lang="en-US" sz="1000"/>
                    </a:p>
                  </a:txBody>
                  <a:tcPr>
                    <a:solidFill>
                      <a:schemeClr val="accent3">
                        <a:lumMod val="20000"/>
                        <a:lumOff val="80000"/>
                      </a:schemeClr>
                    </a:solidFill>
                  </a:tcPr>
                </a:tc>
                <a:tc>
                  <a:txBody>
                    <a:bodyPr/>
                    <a:lstStyle/>
                    <a:p>
                      <a:r>
                        <a:rPr lang="en-US" sz="1000" dirty="0" smtClean="0"/>
                        <a:t>A’s distance</a:t>
                      </a:r>
                      <a:endParaRPr lang="en-US" sz="1000" dirty="0"/>
                    </a:p>
                  </a:txBody>
                  <a:tcPr>
                    <a:solidFill>
                      <a:schemeClr val="accent3">
                        <a:lumMod val="20000"/>
                        <a:lumOff val="80000"/>
                      </a:schemeClr>
                    </a:solidFill>
                  </a:tcPr>
                </a:tc>
              </a:tr>
              <a:tr h="370840">
                <a:tc vMerge="1">
                  <a:txBody>
                    <a:bodyPr/>
                    <a:lstStyle/>
                    <a:p>
                      <a:endParaRPr lang="en-US" dirty="0"/>
                    </a:p>
                  </a:txBody>
                  <a:tcPr/>
                </a:tc>
                <a:tc>
                  <a:txBody>
                    <a:bodyPr/>
                    <a:lstStyle/>
                    <a:p>
                      <a:r>
                        <a:rPr lang="en-US" sz="1000" dirty="0" smtClean="0"/>
                        <a:t>Car B</a:t>
                      </a:r>
                      <a:endParaRPr lang="en-US" sz="1000" dirty="0"/>
                    </a:p>
                  </a:txBody>
                  <a:tcPr>
                    <a:solidFill>
                      <a:schemeClr val="accent3">
                        <a:lumMod val="20000"/>
                        <a:lumOff val="80000"/>
                      </a:schemeClr>
                    </a:solidFill>
                  </a:tcPr>
                </a:tc>
                <a:tc>
                  <a:txBody>
                    <a:bodyPr/>
                    <a:lstStyle/>
                    <a:p>
                      <a:pPr algn="ctr"/>
                      <a:r>
                        <a:rPr lang="en-US" sz="1000" dirty="0" smtClean="0"/>
                        <a:t>b</a:t>
                      </a:r>
                      <a:endParaRPr lang="en-US" sz="1000" dirty="0"/>
                    </a:p>
                  </a:txBody>
                  <a:tcPr>
                    <a:solidFill>
                      <a:schemeClr val="accent3">
                        <a:lumMod val="20000"/>
                        <a:lumOff val="80000"/>
                      </a:schemeClr>
                    </a:solidFill>
                  </a:tcPr>
                </a:tc>
                <a:tc>
                  <a:txBody>
                    <a:bodyPr/>
                    <a:lstStyle/>
                    <a:p>
                      <a:endParaRPr lang="en-US" sz="1000" dirty="0"/>
                    </a:p>
                  </a:txBody>
                  <a:tcPr>
                    <a:solidFill>
                      <a:schemeClr val="accent3">
                        <a:lumMod val="20000"/>
                        <a:lumOff val="80000"/>
                      </a:schemeClr>
                    </a:solidFill>
                  </a:tcPr>
                </a:tc>
                <a:tc>
                  <a:txBody>
                    <a:bodyPr/>
                    <a:lstStyle/>
                    <a:p>
                      <a:pPr algn="ctr"/>
                      <a:r>
                        <a:rPr lang="en-US" sz="1000" dirty="0" smtClean="0"/>
                        <a:t>t2</a:t>
                      </a:r>
                      <a:endParaRPr lang="en-US" sz="1000" dirty="0"/>
                    </a:p>
                  </a:txBody>
                  <a:tcPr>
                    <a:solidFill>
                      <a:schemeClr val="accent3">
                        <a:lumMod val="20000"/>
                        <a:lumOff val="80000"/>
                      </a:schemeClr>
                    </a:solidFill>
                  </a:tcPr>
                </a:tc>
                <a:tc>
                  <a:txBody>
                    <a:bodyPr/>
                    <a:lstStyle/>
                    <a:p>
                      <a:endParaRPr lang="en-US" sz="1000" dirty="0"/>
                    </a:p>
                  </a:txBody>
                  <a:tcPr>
                    <a:solidFill>
                      <a:schemeClr val="accent3">
                        <a:lumMod val="20000"/>
                        <a:lumOff val="80000"/>
                      </a:schemeClr>
                    </a:solidFill>
                  </a:tcPr>
                </a:tc>
                <a:tc>
                  <a:txBody>
                    <a:bodyPr/>
                    <a:lstStyle/>
                    <a:p>
                      <a:r>
                        <a:rPr lang="en-US" sz="1000" dirty="0" smtClean="0"/>
                        <a:t>B’s distance</a:t>
                      </a:r>
                      <a:endParaRPr lang="en-US" sz="1000" dirty="0"/>
                    </a:p>
                  </a:txBody>
                  <a:tcPr>
                    <a:solidFill>
                      <a:schemeClr val="accent3">
                        <a:lumMod val="20000"/>
                        <a:lumOff val="80000"/>
                      </a:schemeClr>
                    </a:solidFill>
                  </a:tcPr>
                </a:tc>
              </a:tr>
              <a:tr h="370840">
                <a:tc vMerge="1">
                  <a:txBody>
                    <a:bodyPr/>
                    <a:lstStyle/>
                    <a:p>
                      <a:endParaRPr lang="en-US" sz="12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b="1" dirty="0" smtClean="0"/>
                        <a:t>Relative Positive</a:t>
                      </a:r>
                      <a:endParaRPr lang="en-US" sz="1000" b="1" dirty="0"/>
                    </a:p>
                  </a:txBody>
                  <a:tcPr>
                    <a:solidFill>
                      <a:schemeClr val="accent3">
                        <a:lumMod val="20000"/>
                        <a:lumOff val="80000"/>
                      </a:schemeClr>
                    </a:solidFill>
                  </a:tcPr>
                </a:tc>
                <a:tc>
                  <a:txBody>
                    <a:bodyPr/>
                    <a:lstStyle/>
                    <a:p>
                      <a:pPr algn="ctr"/>
                      <a:r>
                        <a:rPr lang="en-US" sz="1000" b="1" dirty="0" smtClean="0"/>
                        <a:t>a</a:t>
                      </a:r>
                      <a:r>
                        <a:rPr lang="en-US" sz="1000" b="1" baseline="0" dirty="0" smtClean="0"/>
                        <a:t> - b </a:t>
                      </a: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pPr algn="ct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r>
              <a:tr h="370840">
                <a:tc>
                  <a:txBody>
                    <a:bodyPr/>
                    <a:lstStyle/>
                    <a:p>
                      <a:r>
                        <a:rPr lang="en-US" sz="1000" b="1" dirty="0" smtClean="0">
                          <a:solidFill>
                            <a:schemeClr val="bg1"/>
                          </a:solidFill>
                        </a:rPr>
                        <a:t>EXAMPLES</a:t>
                      </a:r>
                      <a:r>
                        <a:rPr lang="en-US" sz="1000" b="1" baseline="0" dirty="0" smtClean="0">
                          <a:solidFill>
                            <a:schemeClr val="bg1"/>
                          </a:solidFill>
                        </a:rPr>
                        <a:t> </a:t>
                      </a:r>
                      <a:endParaRPr lang="en-US" sz="1000" b="1" dirty="0">
                        <a:solidFill>
                          <a:schemeClr val="bg1"/>
                        </a:solidFill>
                      </a:endParaRPr>
                    </a:p>
                  </a:txBody>
                  <a:tcPr>
                    <a:solidFill>
                      <a:schemeClr val="accent3">
                        <a:lumMod val="50000"/>
                      </a:schemeClr>
                    </a:solidFill>
                  </a:tcPr>
                </a:tc>
                <a:tc>
                  <a:txBody>
                    <a:bodyPr/>
                    <a:lstStyle/>
                    <a:p>
                      <a:endParaRPr lang="en-US" sz="1000" b="1" dirty="0">
                        <a:solidFill>
                          <a:schemeClr val="bg1"/>
                        </a:solidFill>
                      </a:endParaRPr>
                    </a:p>
                  </a:txBody>
                  <a:tcPr>
                    <a:solidFill>
                      <a:schemeClr val="accent3">
                        <a:lumMod val="50000"/>
                      </a:schemeClr>
                    </a:solidFill>
                  </a:tcPr>
                </a:tc>
                <a:tc>
                  <a:txBody>
                    <a:bodyPr/>
                    <a:lstStyle/>
                    <a:p>
                      <a:pPr algn="ctr"/>
                      <a:endParaRPr lang="en-US" sz="1000" b="1" dirty="0">
                        <a:solidFill>
                          <a:schemeClr val="bg1"/>
                        </a:solidFill>
                      </a:endParaRPr>
                    </a:p>
                  </a:txBody>
                  <a:tcPr>
                    <a:solidFill>
                      <a:schemeClr val="accent3">
                        <a:lumMod val="50000"/>
                      </a:schemeClr>
                    </a:solidFill>
                  </a:tcPr>
                </a:tc>
                <a:tc>
                  <a:txBody>
                    <a:bodyPr/>
                    <a:lstStyle/>
                    <a:p>
                      <a:endParaRPr lang="en-US" sz="1000" b="1" dirty="0">
                        <a:solidFill>
                          <a:schemeClr val="bg1"/>
                        </a:solidFill>
                      </a:endParaRPr>
                    </a:p>
                  </a:txBody>
                  <a:tcPr>
                    <a:solidFill>
                      <a:schemeClr val="accent3">
                        <a:lumMod val="50000"/>
                      </a:schemeClr>
                    </a:solidFill>
                  </a:tcPr>
                </a:tc>
                <a:tc>
                  <a:txBody>
                    <a:bodyPr/>
                    <a:lstStyle/>
                    <a:p>
                      <a:pPr algn="ctr"/>
                      <a:endParaRPr lang="en-US" sz="1000" b="1" dirty="0">
                        <a:solidFill>
                          <a:schemeClr val="bg1"/>
                        </a:solidFill>
                      </a:endParaRPr>
                    </a:p>
                  </a:txBody>
                  <a:tcPr>
                    <a:solidFill>
                      <a:schemeClr val="accent3">
                        <a:lumMod val="50000"/>
                      </a:schemeClr>
                    </a:solidFill>
                  </a:tcPr>
                </a:tc>
                <a:tc>
                  <a:txBody>
                    <a:bodyPr/>
                    <a:lstStyle/>
                    <a:p>
                      <a:endParaRPr lang="en-US" sz="1000" b="1" dirty="0">
                        <a:solidFill>
                          <a:schemeClr val="bg1"/>
                        </a:solidFill>
                      </a:endParaRPr>
                    </a:p>
                  </a:txBody>
                  <a:tcPr>
                    <a:solidFill>
                      <a:schemeClr val="accent3">
                        <a:lumMod val="50000"/>
                      </a:schemeClr>
                    </a:solidFill>
                  </a:tcPr>
                </a:tc>
                <a:tc>
                  <a:txBody>
                    <a:bodyPr/>
                    <a:lstStyle/>
                    <a:p>
                      <a:endParaRPr lang="en-US" sz="1000" b="1" dirty="0">
                        <a:solidFill>
                          <a:schemeClr val="bg1"/>
                        </a:solidFill>
                      </a:endParaRPr>
                    </a:p>
                  </a:txBody>
                  <a:tcPr>
                    <a:solidFill>
                      <a:schemeClr val="accent3">
                        <a:lumMod val="50000"/>
                      </a:schemeClr>
                    </a:solidFill>
                  </a:tcPr>
                </a:tc>
              </a:tr>
              <a:tr h="674712">
                <a:tc rowSpan="3">
                  <a:txBody>
                    <a:bodyPr/>
                    <a:lstStyle/>
                    <a:p>
                      <a:r>
                        <a:rPr lang="en-US" sz="1000" dirty="0" smtClean="0"/>
                        <a:t>Scott starts jogging from point X to Point Y. A</a:t>
                      </a:r>
                      <a:r>
                        <a:rPr lang="en-US" sz="1000" baseline="0" dirty="0" smtClean="0"/>
                        <a:t> half-hour later, this friend Garrett who jogs 1 mile per hour slower than twice Scott’s rate starts from the same point and follows the same path. If Garrett overtakes Scott in 2 hours, how many miles will Garrett have covered? </a:t>
                      </a:r>
                      <a:endParaRPr lang="en-US" sz="1000" dirty="0"/>
                    </a:p>
                  </a:txBody>
                  <a:tcPr>
                    <a:solidFill>
                      <a:schemeClr val="accent3">
                        <a:lumMod val="20000"/>
                        <a:lumOff val="80000"/>
                      </a:schemeClr>
                    </a:solidFill>
                  </a:tcPr>
                </a:tc>
                <a:tc>
                  <a:txBody>
                    <a:bodyPr/>
                    <a:lstStyle/>
                    <a:p>
                      <a:r>
                        <a:rPr lang="en-US" sz="1000" b="1" dirty="0" smtClean="0"/>
                        <a:t>Scott</a:t>
                      </a:r>
                      <a:endParaRPr lang="en-US" sz="1000" b="1" dirty="0"/>
                    </a:p>
                  </a:txBody>
                  <a:tcPr>
                    <a:solidFill>
                      <a:schemeClr val="accent3">
                        <a:lumMod val="20000"/>
                        <a:lumOff val="80000"/>
                      </a:schemeClr>
                    </a:solidFill>
                  </a:tcPr>
                </a:tc>
                <a:tc>
                  <a:txBody>
                    <a:bodyPr/>
                    <a:lstStyle/>
                    <a:p>
                      <a:pPr algn="ctr"/>
                      <a:r>
                        <a:rPr lang="en-US" sz="1000" b="1" dirty="0" smtClean="0"/>
                        <a:t>r</a:t>
                      </a: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pPr algn="ctr"/>
                      <a:r>
                        <a:rPr lang="en-US" sz="1000" b="1" dirty="0" smtClean="0"/>
                        <a:t>2.5</a:t>
                      </a: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r>
                        <a:rPr lang="en-US" sz="1000" b="1" dirty="0" smtClean="0"/>
                        <a:t>2.5r </a:t>
                      </a:r>
                      <a:endParaRPr lang="en-US" sz="1000" b="1" dirty="0"/>
                    </a:p>
                  </a:txBody>
                  <a:tcPr>
                    <a:solidFill>
                      <a:schemeClr val="accent3">
                        <a:lumMod val="20000"/>
                        <a:lumOff val="80000"/>
                      </a:schemeClr>
                    </a:solidFill>
                  </a:tcPr>
                </a:tc>
              </a:tr>
              <a:tr h="370840">
                <a:tc vMerge="1">
                  <a:txBody>
                    <a:bodyPr/>
                    <a:lstStyle/>
                    <a:p>
                      <a:endParaRPr lang="en-US" sz="1200" dirty="0"/>
                    </a:p>
                  </a:txBody>
                  <a:tcPr>
                    <a:solidFill>
                      <a:schemeClr val="accent3">
                        <a:lumMod val="20000"/>
                        <a:lumOff val="80000"/>
                      </a:schemeClr>
                    </a:solidFill>
                  </a:tcPr>
                </a:tc>
                <a:tc>
                  <a:txBody>
                    <a:bodyPr/>
                    <a:lstStyle/>
                    <a:p>
                      <a:r>
                        <a:rPr lang="en-US" sz="1000" b="1" dirty="0" smtClean="0"/>
                        <a:t>Garrett</a:t>
                      </a:r>
                      <a:r>
                        <a:rPr lang="en-US" sz="1000" b="1" baseline="0" dirty="0" smtClean="0"/>
                        <a:t> </a:t>
                      </a:r>
                      <a:endParaRPr lang="en-US" sz="1000" b="1" dirty="0"/>
                    </a:p>
                  </a:txBody>
                  <a:tcPr>
                    <a:solidFill>
                      <a:schemeClr val="accent3">
                        <a:lumMod val="20000"/>
                        <a:lumOff val="80000"/>
                      </a:schemeClr>
                    </a:solidFill>
                  </a:tcPr>
                </a:tc>
                <a:tc>
                  <a:txBody>
                    <a:bodyPr/>
                    <a:lstStyle/>
                    <a:p>
                      <a:pPr algn="ctr"/>
                      <a:r>
                        <a:rPr lang="en-US" sz="1000" b="1" dirty="0" smtClean="0"/>
                        <a:t>2r – 1 </a:t>
                      </a: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pPr algn="ctr"/>
                      <a:r>
                        <a:rPr lang="en-US" sz="1000" b="1" dirty="0" smtClean="0"/>
                        <a:t>2</a:t>
                      </a: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r>
                        <a:rPr lang="en-US" sz="1000" b="1" dirty="0" smtClean="0"/>
                        <a:t>4r -2 </a:t>
                      </a:r>
                      <a:endParaRPr lang="en-US" sz="1000" b="1" dirty="0"/>
                    </a:p>
                  </a:txBody>
                  <a:tcPr>
                    <a:solidFill>
                      <a:schemeClr val="accent3">
                        <a:lumMod val="20000"/>
                        <a:lumOff val="80000"/>
                      </a:schemeClr>
                    </a:solidFill>
                  </a:tcPr>
                </a:tc>
              </a:tr>
              <a:tr h="370840">
                <a:tc vMerge="1">
                  <a:txBody>
                    <a:bodyPr/>
                    <a:lstStyle/>
                    <a:p>
                      <a:endParaRPr lang="en-US" sz="1200"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pPr algn="ct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pPr algn="ct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r>
                        <a:rPr lang="en-US" sz="1000" b="1" dirty="0" smtClean="0"/>
                        <a:t>2.5 r = 4r – 2</a:t>
                      </a:r>
                    </a:p>
                    <a:p>
                      <a:r>
                        <a:rPr lang="en-US" sz="1000" b="1" dirty="0" smtClean="0"/>
                        <a:t>2 = 1.5r</a:t>
                      </a:r>
                    </a:p>
                    <a:p>
                      <a:r>
                        <a:rPr lang="en-US" sz="1000" b="1" dirty="0" smtClean="0"/>
                        <a:t>r</a:t>
                      </a:r>
                      <a:r>
                        <a:rPr lang="en-US" sz="1000" b="1" baseline="0" dirty="0" smtClean="0"/>
                        <a:t> = 4/ 3</a:t>
                      </a:r>
                    </a:p>
                    <a:p>
                      <a:endParaRPr lang="en-US" sz="1000" b="1" baseline="0" dirty="0" smtClean="0"/>
                    </a:p>
                    <a:p>
                      <a:r>
                        <a:rPr lang="en-US" sz="1000" b="1" baseline="0" dirty="0" smtClean="0"/>
                        <a:t>Garrett traveled (4*4/3) -2 miles = 3 1/3 miles</a:t>
                      </a:r>
                    </a:p>
                    <a:p>
                      <a:endParaRPr lang="en-US" sz="1000" b="1" dirty="0"/>
                    </a:p>
                  </a:txBody>
                  <a:tcPr>
                    <a:solidFill>
                      <a:schemeClr val="accent3">
                        <a:lumMod val="20000"/>
                        <a:lumOff val="80000"/>
                      </a:schemeClr>
                    </a:solidFill>
                  </a:tcPr>
                </a:tc>
              </a:tr>
            </a:tbl>
          </a:graphicData>
        </a:graphic>
      </p:graphicFrame>
    </p:spTree>
    <p:extLst>
      <p:ext uri="{BB962C8B-B14F-4D97-AF65-F5344CB8AC3E}">
        <p14:creationId xmlns:p14="http://schemas.microsoft.com/office/powerpoint/2010/main" val="18346629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MULTIPLE RATE, DISTANCE TIME PROBLEMS – ROUND TRIP </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708524637"/>
              </p:ext>
            </p:extLst>
          </p:nvPr>
        </p:nvGraphicFramePr>
        <p:xfrm>
          <a:off x="107504" y="692696"/>
          <a:ext cx="8928992" cy="3942392"/>
        </p:xfrm>
        <a:graphic>
          <a:graphicData uri="http://schemas.openxmlformats.org/drawingml/2006/table">
            <a:tbl>
              <a:tblPr firstRow="1" bandRow="1">
                <a:tableStyleId>{00A15C55-8517-42AA-B614-E9B94910E393}</a:tableStyleId>
              </a:tblPr>
              <a:tblGrid>
                <a:gridCol w="3024335"/>
                <a:gridCol w="864097"/>
                <a:gridCol w="936104"/>
                <a:gridCol w="288032"/>
                <a:gridCol w="936104"/>
                <a:gridCol w="360040"/>
                <a:gridCol w="2520280"/>
              </a:tblGrid>
              <a:tr h="0">
                <a:tc>
                  <a:txBody>
                    <a:bodyPr/>
                    <a:lstStyle/>
                    <a:p>
                      <a:r>
                        <a:rPr lang="en-US" sz="1000" b="1" dirty="0" smtClean="0">
                          <a:solidFill>
                            <a:schemeClr val="bg1"/>
                          </a:solidFill>
                        </a:rPr>
                        <a:t>SAMPLE SITUATION</a:t>
                      </a:r>
                      <a:endParaRPr lang="en-US" sz="1000" b="1" dirty="0">
                        <a:solidFill>
                          <a:schemeClr val="bg1"/>
                        </a:solidFill>
                      </a:endParaRPr>
                    </a:p>
                  </a:txBody>
                  <a:tcPr anchor="ctr"/>
                </a:tc>
                <a:tc>
                  <a:txBody>
                    <a:bodyPr/>
                    <a:lstStyle/>
                    <a:p>
                      <a:pPr algn="ctr"/>
                      <a:endParaRPr lang="en-US" sz="1000" b="1" dirty="0">
                        <a:solidFill>
                          <a:schemeClr val="bg1"/>
                        </a:solidFill>
                      </a:endParaRPr>
                    </a:p>
                  </a:txBody>
                  <a:tcPr anchor="ctr"/>
                </a:tc>
                <a:tc>
                  <a:txBody>
                    <a:bodyPr/>
                    <a:lstStyle/>
                    <a:p>
                      <a:pPr algn="ctr"/>
                      <a:r>
                        <a:rPr lang="en-US" sz="1000" dirty="0" smtClean="0"/>
                        <a:t>RATE</a:t>
                      </a:r>
                      <a:r>
                        <a:rPr lang="en-US" sz="1000" baseline="0" dirty="0" smtClean="0"/>
                        <a:t> </a:t>
                      </a:r>
                    </a:p>
                    <a:p>
                      <a:pPr algn="ctr"/>
                      <a:r>
                        <a:rPr lang="en-US" sz="1000" baseline="0" dirty="0" smtClean="0"/>
                        <a:t>(miles/hour) </a:t>
                      </a:r>
                      <a:endParaRPr lang="en-US" sz="1000" b="1" dirty="0" smtClean="0">
                        <a:solidFill>
                          <a:schemeClr val="bg1"/>
                        </a:solidFill>
                      </a:endParaRPr>
                    </a:p>
                  </a:txBody>
                  <a:tcPr anchor="ctr"/>
                </a:tc>
                <a:tc>
                  <a:txBody>
                    <a:bodyPr/>
                    <a:lstStyle/>
                    <a:p>
                      <a:r>
                        <a:rPr lang="en-US" sz="1000" dirty="0" smtClean="0"/>
                        <a:t> x</a:t>
                      </a:r>
                      <a:endParaRPr lang="en-US" sz="1000" b="1" dirty="0">
                        <a:solidFill>
                          <a:schemeClr val="bg1"/>
                        </a:solidFill>
                      </a:endParaRPr>
                    </a:p>
                  </a:txBody>
                  <a:tcPr anchor="ctr"/>
                </a:tc>
                <a:tc>
                  <a:txBody>
                    <a:bodyPr/>
                    <a:lstStyle/>
                    <a:p>
                      <a:pPr algn="ctr"/>
                      <a:r>
                        <a:rPr lang="en-US" sz="1000" dirty="0" smtClean="0"/>
                        <a:t>TIME </a:t>
                      </a:r>
                    </a:p>
                    <a:p>
                      <a:pPr algn="ctr"/>
                      <a:r>
                        <a:rPr lang="en-US" sz="1000" dirty="0" smtClean="0"/>
                        <a:t>(hours)</a:t>
                      </a:r>
                      <a:endParaRPr lang="en-US" sz="1000" b="1" dirty="0">
                        <a:solidFill>
                          <a:schemeClr val="bg1"/>
                        </a:solidFill>
                      </a:endParaRPr>
                    </a:p>
                  </a:txBody>
                  <a:tcPr anchor="ctr"/>
                </a:tc>
                <a:tc>
                  <a:txBody>
                    <a:bodyPr/>
                    <a:lstStyle/>
                    <a:p>
                      <a:r>
                        <a:rPr lang="en-US" sz="1000" dirty="0" smtClean="0"/>
                        <a:t> = </a:t>
                      </a:r>
                      <a:endParaRPr lang="en-US" sz="1000" b="1" dirty="0">
                        <a:solidFill>
                          <a:schemeClr val="bg1"/>
                        </a:solidFill>
                      </a:endParaRPr>
                    </a:p>
                  </a:txBody>
                  <a:tcPr anchor="ctr"/>
                </a:tc>
                <a:tc>
                  <a:txBody>
                    <a:bodyPr/>
                    <a:lstStyle/>
                    <a:p>
                      <a:pPr algn="ctr"/>
                      <a:r>
                        <a:rPr lang="en-US" sz="1000" dirty="0" smtClean="0"/>
                        <a:t>D</a:t>
                      </a:r>
                      <a:r>
                        <a:rPr lang="en-US" sz="1000" baseline="0" dirty="0" smtClean="0"/>
                        <a:t>ISTANCE</a:t>
                      </a:r>
                    </a:p>
                    <a:p>
                      <a:pPr algn="ctr"/>
                      <a:r>
                        <a:rPr lang="en-US" sz="1000" baseline="0" dirty="0" smtClean="0"/>
                        <a:t>(miles)</a:t>
                      </a:r>
                      <a:endParaRPr lang="en-US" sz="1000" b="1" dirty="0">
                        <a:solidFill>
                          <a:schemeClr val="bg1"/>
                        </a:solidFill>
                      </a:endParaRPr>
                    </a:p>
                  </a:txBody>
                  <a:tcPr anchor="ctr"/>
                </a:tc>
              </a:tr>
              <a:tr h="370840">
                <a:tc rowSpan="3">
                  <a:txBody>
                    <a:bodyPr/>
                    <a:lstStyle/>
                    <a:p>
                      <a:r>
                        <a:rPr lang="en-US" sz="1000" b="1" u="sng" strike="noStrike" kern="1200" baseline="0" dirty="0" smtClean="0"/>
                        <a:t>The round trip</a:t>
                      </a:r>
                    </a:p>
                    <a:p>
                      <a:endParaRPr lang="en-US" sz="1000" u="none" strike="noStrike" kern="1200" baseline="0" dirty="0" smtClean="0"/>
                    </a:p>
                    <a:p>
                      <a:r>
                        <a:rPr lang="en-US" sz="1000" u="none" strike="noStrike" kern="1200" baseline="0" dirty="0" smtClean="0"/>
                        <a:t>Jan drives from home to work in the morning, and then takes the same route home in the evening</a:t>
                      </a:r>
                    </a:p>
                    <a:p>
                      <a:endParaRPr lang="en-US" sz="1000" u="none" strike="noStrike" kern="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000" u="none" strike="noStrike" kern="1200" baseline="0" dirty="0" smtClean="0"/>
                        <a:t>**The key to these problems is that the distance going is the same as the distance returning </a:t>
                      </a:r>
                    </a:p>
                    <a:p>
                      <a:endParaRPr lang="en-US" sz="1000" u="none" strike="noStrike" kern="1200" baseline="0" dirty="0" smtClean="0"/>
                    </a:p>
                  </a:txBody>
                  <a:tcPr>
                    <a:solidFill>
                      <a:schemeClr val="accent4">
                        <a:lumMod val="20000"/>
                        <a:lumOff val="80000"/>
                      </a:schemeClr>
                    </a:solidFill>
                  </a:tcPr>
                </a:tc>
                <a:tc>
                  <a:txBody>
                    <a:bodyPr/>
                    <a:lstStyle/>
                    <a:p>
                      <a:r>
                        <a:rPr lang="en-US" sz="1000" dirty="0" smtClean="0"/>
                        <a:t>Going</a:t>
                      </a:r>
                      <a:endParaRPr lang="en-US" sz="1000" dirty="0"/>
                    </a:p>
                  </a:txBody>
                  <a:tcPr>
                    <a:solidFill>
                      <a:schemeClr val="accent4">
                        <a:lumMod val="20000"/>
                        <a:lumOff val="80000"/>
                      </a:schemeClr>
                    </a:solidFill>
                  </a:tcPr>
                </a:tc>
                <a:tc>
                  <a:txBody>
                    <a:bodyPr/>
                    <a:lstStyle/>
                    <a:p>
                      <a:pPr algn="ctr"/>
                      <a:endParaRPr lang="en-US" sz="1000" dirty="0"/>
                    </a:p>
                  </a:txBody>
                  <a:tcPr>
                    <a:solidFill>
                      <a:schemeClr val="accent4">
                        <a:lumMod val="20000"/>
                        <a:lumOff val="80000"/>
                      </a:schemeClr>
                    </a:solidFill>
                  </a:tcPr>
                </a:tc>
                <a:tc>
                  <a:txBody>
                    <a:bodyPr/>
                    <a:lstStyle/>
                    <a:p>
                      <a:endParaRPr lang="en-US" sz="1000"/>
                    </a:p>
                  </a:txBody>
                  <a:tcPr>
                    <a:solidFill>
                      <a:schemeClr val="accent4">
                        <a:lumMod val="20000"/>
                        <a:lumOff val="80000"/>
                      </a:schemeClr>
                    </a:solidFill>
                  </a:tcPr>
                </a:tc>
                <a:tc>
                  <a:txBody>
                    <a:bodyPr/>
                    <a:lstStyle/>
                    <a:p>
                      <a:pPr algn="ctr"/>
                      <a:r>
                        <a:rPr lang="en-US" sz="1000" dirty="0" smtClean="0"/>
                        <a:t>Time going</a:t>
                      </a:r>
                      <a:endParaRPr lang="en-US" sz="1000" dirty="0"/>
                    </a:p>
                  </a:txBody>
                  <a:tcPr>
                    <a:solidFill>
                      <a:schemeClr val="accent4">
                        <a:lumMod val="20000"/>
                        <a:lumOff val="80000"/>
                      </a:schemeClr>
                    </a:solidFill>
                  </a:tcPr>
                </a:tc>
                <a:tc>
                  <a:txBody>
                    <a:bodyPr/>
                    <a:lstStyle/>
                    <a:p>
                      <a:endParaRPr lang="en-US" sz="1000"/>
                    </a:p>
                  </a:txBody>
                  <a:tcPr>
                    <a:solidFill>
                      <a:schemeClr val="accent4">
                        <a:lumMod val="20000"/>
                        <a:lumOff val="80000"/>
                      </a:schemeClr>
                    </a:solidFill>
                  </a:tcPr>
                </a:tc>
                <a:tc>
                  <a:txBody>
                    <a:bodyPr/>
                    <a:lstStyle/>
                    <a:p>
                      <a:pPr algn="ctr"/>
                      <a:r>
                        <a:rPr lang="en-US" sz="1000" dirty="0" smtClean="0"/>
                        <a:t>D</a:t>
                      </a:r>
                      <a:endParaRPr lang="en-US" sz="1000" dirty="0"/>
                    </a:p>
                  </a:txBody>
                  <a:tcPr>
                    <a:solidFill>
                      <a:schemeClr val="accent4">
                        <a:lumMod val="20000"/>
                        <a:lumOff val="80000"/>
                      </a:schemeClr>
                    </a:solidFill>
                  </a:tcPr>
                </a:tc>
              </a:tr>
              <a:tr h="370840">
                <a:tc vMerge="1">
                  <a:txBody>
                    <a:bodyPr/>
                    <a:lstStyle/>
                    <a:p>
                      <a:endParaRPr lang="en-US" dirty="0"/>
                    </a:p>
                  </a:txBody>
                  <a:tcPr/>
                </a:tc>
                <a:tc>
                  <a:txBody>
                    <a:bodyPr/>
                    <a:lstStyle/>
                    <a:p>
                      <a:r>
                        <a:rPr lang="en-US" sz="1000" dirty="0" smtClean="0"/>
                        <a:t>Return</a:t>
                      </a:r>
                      <a:endParaRPr lang="en-US" sz="1000" dirty="0"/>
                    </a:p>
                  </a:txBody>
                  <a:tcPr>
                    <a:solidFill>
                      <a:schemeClr val="accent4">
                        <a:lumMod val="20000"/>
                        <a:lumOff val="80000"/>
                      </a:schemeClr>
                    </a:solidFill>
                  </a:tcPr>
                </a:tc>
                <a:tc>
                  <a:txBody>
                    <a:bodyPr/>
                    <a:lstStyle/>
                    <a:p>
                      <a:pPr algn="ctr"/>
                      <a:endParaRPr lang="en-US" sz="1000" dirty="0"/>
                    </a:p>
                  </a:txBody>
                  <a:tcPr>
                    <a:solidFill>
                      <a:schemeClr val="accent4">
                        <a:lumMod val="20000"/>
                        <a:lumOff val="80000"/>
                      </a:schemeClr>
                    </a:solidFill>
                  </a:tcPr>
                </a:tc>
                <a:tc>
                  <a:txBody>
                    <a:bodyPr/>
                    <a:lstStyle/>
                    <a:p>
                      <a:endParaRPr lang="en-US" sz="1000" dirty="0"/>
                    </a:p>
                  </a:txBody>
                  <a:tcPr>
                    <a:solidFill>
                      <a:schemeClr val="accent4">
                        <a:lumMod val="20000"/>
                        <a:lumOff val="80000"/>
                      </a:schemeClr>
                    </a:solidFill>
                  </a:tcPr>
                </a:tc>
                <a:tc>
                  <a:txBody>
                    <a:bodyPr/>
                    <a:lstStyle/>
                    <a:p>
                      <a:pPr algn="ctr"/>
                      <a:r>
                        <a:rPr lang="en-US" sz="1000" dirty="0" smtClean="0"/>
                        <a:t>Time coming</a:t>
                      </a:r>
                      <a:endParaRPr lang="en-US" sz="1000" dirty="0"/>
                    </a:p>
                  </a:txBody>
                  <a:tcPr>
                    <a:solidFill>
                      <a:schemeClr val="accent4">
                        <a:lumMod val="20000"/>
                        <a:lumOff val="80000"/>
                      </a:schemeClr>
                    </a:solidFill>
                  </a:tcPr>
                </a:tc>
                <a:tc>
                  <a:txBody>
                    <a:bodyPr/>
                    <a:lstStyle/>
                    <a:p>
                      <a:endParaRPr lang="en-US" sz="1000" dirty="0"/>
                    </a:p>
                  </a:txBody>
                  <a:tcPr>
                    <a:solidFill>
                      <a:schemeClr val="accent4">
                        <a:lumMod val="20000"/>
                        <a:lumOff val="80000"/>
                      </a:schemeClr>
                    </a:solidFill>
                  </a:tcPr>
                </a:tc>
                <a:tc>
                  <a:txBody>
                    <a:bodyPr/>
                    <a:lstStyle/>
                    <a:p>
                      <a:pPr algn="ctr"/>
                      <a:r>
                        <a:rPr lang="en-US" sz="1000" dirty="0" smtClean="0"/>
                        <a:t>D</a:t>
                      </a:r>
                      <a:endParaRPr lang="en-US" sz="1000" dirty="0"/>
                    </a:p>
                  </a:txBody>
                  <a:tcPr>
                    <a:solidFill>
                      <a:schemeClr val="accent4">
                        <a:lumMod val="20000"/>
                        <a:lumOff val="80000"/>
                      </a:schemeClr>
                    </a:solidFill>
                  </a:tcPr>
                </a:tc>
              </a:tr>
              <a:tr h="1166336">
                <a:tc vMerge="1">
                  <a:txBody>
                    <a:bodyPr/>
                    <a:lstStyle/>
                    <a:p>
                      <a:endParaRPr lang="en-US" sz="12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Total</a:t>
                      </a:r>
                      <a:endParaRPr lang="en-US" sz="1000" b="1" dirty="0"/>
                    </a:p>
                  </a:txBody>
                  <a:tcPr>
                    <a:solidFill>
                      <a:schemeClr val="accent4">
                        <a:lumMod val="20000"/>
                        <a:lumOff val="80000"/>
                      </a:schemeClr>
                    </a:solidFill>
                  </a:tcPr>
                </a:tc>
                <a:tc>
                  <a:txBody>
                    <a:bodyPr/>
                    <a:lstStyle/>
                    <a:p>
                      <a:pPr algn="ctr"/>
                      <a:r>
                        <a:rPr lang="en-US" sz="1000" dirty="0" smtClean="0"/>
                        <a:t>VARIES </a:t>
                      </a:r>
                      <a:endParaRPr lang="en-US" sz="1000" b="1" dirty="0"/>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dirty="0" smtClean="0"/>
                        <a:t>Total time (ADD)</a:t>
                      </a:r>
                      <a:endParaRPr lang="en-US" sz="1000" b="1" dirty="0"/>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dirty="0" smtClean="0"/>
                        <a:t>2D </a:t>
                      </a:r>
                    </a:p>
                    <a:p>
                      <a:pPr algn="ctr"/>
                      <a:r>
                        <a:rPr lang="en-US" sz="1000" dirty="0" smtClean="0"/>
                        <a:t>(ADD)</a:t>
                      </a:r>
                      <a:endParaRPr lang="en-US" sz="1000" b="1" dirty="0"/>
                    </a:p>
                  </a:txBody>
                  <a:tcPr>
                    <a:solidFill>
                      <a:schemeClr val="accent4">
                        <a:lumMod val="20000"/>
                        <a:lumOff val="80000"/>
                      </a:schemeClr>
                    </a:solidFill>
                  </a:tcPr>
                </a:tc>
              </a:tr>
              <a:tr h="347816">
                <a:tc>
                  <a:txBody>
                    <a:bodyPr/>
                    <a:lstStyle/>
                    <a:p>
                      <a:r>
                        <a:rPr lang="en-US" sz="1000" u="none" strike="noStrike" kern="1200" baseline="0" dirty="0" smtClean="0">
                          <a:solidFill>
                            <a:schemeClr val="bg1"/>
                          </a:solidFill>
                        </a:rPr>
                        <a:t>EXAMPLES</a:t>
                      </a:r>
                    </a:p>
                  </a:txBody>
                  <a:tcPr>
                    <a:solidFill>
                      <a:schemeClr val="accent4">
                        <a:lumMod val="50000"/>
                      </a:schemeClr>
                    </a:solidFill>
                  </a:tcPr>
                </a:tc>
                <a:tc>
                  <a:txBody>
                    <a:bodyPr/>
                    <a:lstStyle/>
                    <a:p>
                      <a:endParaRPr lang="en-US" sz="1000" b="1" dirty="0"/>
                    </a:p>
                  </a:txBody>
                  <a:tcPr>
                    <a:solidFill>
                      <a:schemeClr val="accent4">
                        <a:lumMod val="50000"/>
                      </a:schemeClr>
                    </a:solidFill>
                  </a:tcPr>
                </a:tc>
                <a:tc>
                  <a:txBody>
                    <a:bodyPr/>
                    <a:lstStyle/>
                    <a:p>
                      <a:pPr algn="ctr"/>
                      <a:endParaRPr lang="en-US" sz="1000" b="1" dirty="0"/>
                    </a:p>
                  </a:txBody>
                  <a:tcPr>
                    <a:solidFill>
                      <a:schemeClr val="accent4">
                        <a:lumMod val="50000"/>
                      </a:schemeClr>
                    </a:solidFill>
                  </a:tcPr>
                </a:tc>
                <a:tc>
                  <a:txBody>
                    <a:bodyPr/>
                    <a:lstStyle/>
                    <a:p>
                      <a:endParaRPr lang="en-US" sz="1000" b="1" dirty="0"/>
                    </a:p>
                  </a:txBody>
                  <a:tcPr>
                    <a:solidFill>
                      <a:schemeClr val="accent4">
                        <a:lumMod val="50000"/>
                      </a:schemeClr>
                    </a:solidFill>
                  </a:tcPr>
                </a:tc>
                <a:tc>
                  <a:txBody>
                    <a:bodyPr/>
                    <a:lstStyle/>
                    <a:p>
                      <a:pPr algn="ctr"/>
                      <a:endParaRPr lang="en-US" sz="1000" b="1" dirty="0"/>
                    </a:p>
                  </a:txBody>
                  <a:tcPr>
                    <a:solidFill>
                      <a:schemeClr val="accent4">
                        <a:lumMod val="50000"/>
                      </a:schemeClr>
                    </a:solidFill>
                  </a:tcPr>
                </a:tc>
                <a:tc>
                  <a:txBody>
                    <a:bodyPr/>
                    <a:lstStyle/>
                    <a:p>
                      <a:endParaRPr lang="en-US" sz="1000" b="1" dirty="0"/>
                    </a:p>
                  </a:txBody>
                  <a:tcPr>
                    <a:solidFill>
                      <a:schemeClr val="accent4">
                        <a:lumMod val="50000"/>
                      </a:schemeClr>
                    </a:solidFill>
                  </a:tcPr>
                </a:tc>
                <a:tc>
                  <a:txBody>
                    <a:bodyPr/>
                    <a:lstStyle/>
                    <a:p>
                      <a:pPr algn="ctr"/>
                      <a:endParaRPr lang="en-US" sz="1000" b="1" dirty="0"/>
                    </a:p>
                  </a:txBody>
                  <a:tcPr>
                    <a:solidFill>
                      <a:schemeClr val="accent4">
                        <a:lumMod val="50000"/>
                      </a:schemeClr>
                    </a:solidFill>
                  </a:tcPr>
                </a:tc>
              </a:tr>
              <a:tr h="370840">
                <a:tc>
                  <a:txBody>
                    <a:bodyPr/>
                    <a:lstStyle/>
                    <a:p>
                      <a:r>
                        <a:rPr lang="en-US" sz="1000" u="none" strike="noStrike" kern="1200" baseline="0" dirty="0" smtClean="0"/>
                        <a:t>A cyclist travels 20 miles at a speed of 15mph. If he returns along the same path and the entire trip takes 2 hours, what speed did he return? </a:t>
                      </a:r>
                    </a:p>
                  </a:txBody>
                  <a:tcPr>
                    <a:solidFill>
                      <a:schemeClr val="accent4">
                        <a:lumMod val="20000"/>
                        <a:lumOff val="80000"/>
                      </a:schemeClr>
                    </a:solidFill>
                  </a:tcPr>
                </a:tc>
                <a:tc>
                  <a:txBody>
                    <a:bodyPr/>
                    <a:lstStyle/>
                    <a:p>
                      <a:r>
                        <a:rPr lang="en-US" sz="1000" b="0" dirty="0" smtClean="0"/>
                        <a:t>Going</a:t>
                      </a:r>
                      <a:endParaRPr lang="en-US" sz="1000" b="0" dirty="0"/>
                    </a:p>
                  </a:txBody>
                  <a:tcPr>
                    <a:solidFill>
                      <a:schemeClr val="accent4">
                        <a:lumMod val="20000"/>
                        <a:lumOff val="80000"/>
                      </a:schemeClr>
                    </a:solidFill>
                  </a:tcPr>
                </a:tc>
                <a:tc>
                  <a:txBody>
                    <a:bodyPr/>
                    <a:lstStyle/>
                    <a:p>
                      <a:pPr algn="ctr"/>
                      <a:r>
                        <a:rPr lang="en-US" sz="1000" b="1" dirty="0" smtClean="0"/>
                        <a:t>15</a:t>
                      </a:r>
                      <a:endParaRPr lang="en-US" sz="1000" b="1" dirty="0"/>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b="1" dirty="0" smtClean="0">
                          <a:solidFill>
                            <a:srgbClr val="FF0000"/>
                          </a:solidFill>
                        </a:rPr>
                        <a:t>4/3</a:t>
                      </a:r>
                      <a:r>
                        <a:rPr lang="en-US" sz="1000" b="1" baseline="0" dirty="0" smtClean="0">
                          <a:solidFill>
                            <a:srgbClr val="FF0000"/>
                          </a:solidFill>
                        </a:rPr>
                        <a:t> hours</a:t>
                      </a:r>
                      <a:endParaRPr lang="en-US" sz="1000" b="1" dirty="0">
                        <a:solidFill>
                          <a:srgbClr val="FF0000"/>
                        </a:solidFill>
                      </a:endParaRPr>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b="1" dirty="0" smtClean="0"/>
                        <a:t>20</a:t>
                      </a:r>
                      <a:endParaRPr lang="en-US" sz="1000" b="1" dirty="0"/>
                    </a:p>
                  </a:txBody>
                  <a:tcPr>
                    <a:solidFill>
                      <a:schemeClr val="accent4">
                        <a:lumMod val="20000"/>
                        <a:lumOff val="80000"/>
                      </a:schemeClr>
                    </a:solidFill>
                  </a:tcPr>
                </a:tc>
              </a:tr>
              <a:tr h="370840">
                <a:tc>
                  <a:txBody>
                    <a:bodyPr/>
                    <a:lstStyle/>
                    <a:p>
                      <a:endParaRPr lang="en-US" sz="1000" u="none" strike="noStrike" kern="1200" baseline="0" dirty="0" smtClean="0"/>
                    </a:p>
                  </a:txBody>
                  <a:tcPr>
                    <a:solidFill>
                      <a:schemeClr val="accent4">
                        <a:lumMod val="20000"/>
                        <a:lumOff val="80000"/>
                      </a:schemeClr>
                    </a:solidFill>
                  </a:tcPr>
                </a:tc>
                <a:tc>
                  <a:txBody>
                    <a:bodyPr/>
                    <a:lstStyle/>
                    <a:p>
                      <a:r>
                        <a:rPr lang="en-US" sz="1000" b="0" dirty="0" smtClean="0"/>
                        <a:t>Return</a:t>
                      </a:r>
                      <a:endParaRPr lang="en-US" sz="1000" b="0" dirty="0"/>
                    </a:p>
                  </a:txBody>
                  <a:tcPr>
                    <a:solidFill>
                      <a:schemeClr val="accent4">
                        <a:lumMod val="20000"/>
                        <a:lumOff val="80000"/>
                      </a:schemeClr>
                    </a:solidFill>
                  </a:tcPr>
                </a:tc>
                <a:tc>
                  <a:txBody>
                    <a:bodyPr/>
                    <a:lstStyle/>
                    <a:p>
                      <a:pPr algn="ctr"/>
                      <a:r>
                        <a:rPr lang="en-US" sz="1000" b="1" dirty="0" smtClean="0">
                          <a:solidFill>
                            <a:srgbClr val="FF0000"/>
                          </a:solidFill>
                        </a:rPr>
                        <a:t>30</a:t>
                      </a:r>
                      <a:endParaRPr lang="en-US" sz="1000" b="1" dirty="0">
                        <a:solidFill>
                          <a:srgbClr val="FF0000"/>
                        </a:solidFill>
                      </a:endParaRPr>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b="1" dirty="0" smtClean="0">
                          <a:solidFill>
                            <a:srgbClr val="FF0000"/>
                          </a:solidFill>
                        </a:rPr>
                        <a:t>2</a:t>
                      </a:r>
                      <a:r>
                        <a:rPr lang="en-US" sz="1000" b="1" baseline="0" dirty="0" smtClean="0">
                          <a:solidFill>
                            <a:srgbClr val="FF0000"/>
                          </a:solidFill>
                        </a:rPr>
                        <a:t> – 4/3 = 2/3 </a:t>
                      </a:r>
                      <a:endParaRPr lang="en-US" sz="1000" b="1" dirty="0">
                        <a:solidFill>
                          <a:srgbClr val="FF0000"/>
                        </a:solidFill>
                      </a:endParaRPr>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b="1" smtClean="0"/>
                        <a:t>20</a:t>
                      </a:r>
                      <a:endParaRPr lang="en-US" sz="1000" b="1" dirty="0"/>
                    </a:p>
                  </a:txBody>
                  <a:tcPr>
                    <a:solidFill>
                      <a:schemeClr val="accent4">
                        <a:lumMod val="20000"/>
                        <a:lumOff val="80000"/>
                      </a:schemeClr>
                    </a:solidFill>
                  </a:tcPr>
                </a:tc>
              </a:tr>
              <a:tr h="370840">
                <a:tc>
                  <a:txBody>
                    <a:bodyPr/>
                    <a:lstStyle/>
                    <a:p>
                      <a:endParaRPr lang="en-US" sz="1000" u="none" strike="noStrike" kern="1200" baseline="0" dirty="0" smtClean="0"/>
                    </a:p>
                  </a:txBody>
                  <a:tcPr>
                    <a:solidFill>
                      <a:schemeClr val="accent4">
                        <a:lumMod val="20000"/>
                        <a:lumOff val="80000"/>
                      </a:schemeClr>
                    </a:solidFill>
                  </a:tcPr>
                </a:tc>
                <a:tc>
                  <a:txBody>
                    <a:bodyPr/>
                    <a:lstStyle/>
                    <a:p>
                      <a:r>
                        <a:rPr lang="en-US" sz="1000" b="0" dirty="0" smtClean="0"/>
                        <a:t>Total</a:t>
                      </a:r>
                      <a:endParaRPr lang="en-US" sz="1000" b="0" dirty="0"/>
                    </a:p>
                  </a:txBody>
                  <a:tcPr>
                    <a:solidFill>
                      <a:schemeClr val="accent4">
                        <a:lumMod val="20000"/>
                        <a:lumOff val="80000"/>
                      </a:schemeClr>
                    </a:solidFill>
                  </a:tcPr>
                </a:tc>
                <a:tc>
                  <a:txBody>
                    <a:bodyPr/>
                    <a:lstStyle/>
                    <a:p>
                      <a:pPr algn="ctr"/>
                      <a:endParaRPr lang="en-US" sz="1000" b="1" dirty="0">
                        <a:solidFill>
                          <a:srgbClr val="FF0000"/>
                        </a:solidFill>
                      </a:endParaRPr>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b="1" dirty="0" smtClean="0"/>
                        <a:t>2 </a:t>
                      </a:r>
                      <a:endParaRPr lang="en-US" sz="1000" b="1" dirty="0"/>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b="1" dirty="0" smtClean="0"/>
                        <a:t>40 </a:t>
                      </a:r>
                      <a:endParaRPr lang="en-US" sz="1000" b="1" dirty="0"/>
                    </a:p>
                  </a:txBody>
                  <a:tcPr>
                    <a:solidFill>
                      <a:schemeClr val="accent4">
                        <a:lumMod val="20000"/>
                        <a:lumOff val="80000"/>
                      </a:schemeClr>
                    </a:solidFill>
                  </a:tcPr>
                </a:tc>
              </a:tr>
            </a:tbl>
          </a:graphicData>
        </a:graphic>
      </p:graphicFrame>
    </p:spTree>
    <p:extLst>
      <p:ext uri="{BB962C8B-B14F-4D97-AF65-F5344CB8AC3E}">
        <p14:creationId xmlns:p14="http://schemas.microsoft.com/office/powerpoint/2010/main" val="25029345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MULTIPLE RATE, DISTANCE TIME PROBLEMS – SAMPLE SITUATIONS   </a:t>
            </a:r>
            <a:endParaRPr lang="en-US" dirty="0"/>
          </a:p>
        </p:txBody>
      </p:sp>
      <p:graphicFrame>
        <p:nvGraphicFramePr>
          <p:cNvPr id="27" name="Table 26"/>
          <p:cNvGraphicFramePr>
            <a:graphicFrameLocks noGrp="1"/>
          </p:cNvGraphicFramePr>
          <p:nvPr>
            <p:extLst>
              <p:ext uri="{D42A27DB-BD31-4B8C-83A1-F6EECF244321}">
                <p14:modId xmlns:p14="http://schemas.microsoft.com/office/powerpoint/2010/main" val="1465612194"/>
              </p:ext>
            </p:extLst>
          </p:nvPr>
        </p:nvGraphicFramePr>
        <p:xfrm>
          <a:off x="107504" y="611335"/>
          <a:ext cx="8928992" cy="1508760"/>
        </p:xfrm>
        <a:graphic>
          <a:graphicData uri="http://schemas.openxmlformats.org/drawingml/2006/table">
            <a:tbl>
              <a:tblPr firstRow="1" bandRow="1">
                <a:tableStyleId>{5C22544A-7EE6-4342-B048-85BDC9FD1C3A}</a:tableStyleId>
              </a:tblPr>
              <a:tblGrid>
                <a:gridCol w="3024335"/>
                <a:gridCol w="864097"/>
                <a:gridCol w="936104"/>
                <a:gridCol w="288032"/>
                <a:gridCol w="936104"/>
                <a:gridCol w="360040"/>
                <a:gridCol w="2520280"/>
              </a:tblGrid>
              <a:tr h="370840">
                <a:tc>
                  <a:txBody>
                    <a:bodyPr/>
                    <a:lstStyle/>
                    <a:p>
                      <a:r>
                        <a:rPr lang="en-US" sz="1000" b="1" dirty="0" smtClean="0">
                          <a:solidFill>
                            <a:schemeClr val="bg1"/>
                          </a:solidFill>
                        </a:rPr>
                        <a:t>SAMPLE SITUATION</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RATE</a:t>
                      </a:r>
                      <a:r>
                        <a:rPr lang="en-US" sz="1000" b="1" baseline="0" dirty="0" smtClean="0">
                          <a:solidFill>
                            <a:schemeClr val="bg1"/>
                          </a:solidFill>
                        </a:rPr>
                        <a:t> </a:t>
                      </a:r>
                    </a:p>
                    <a:p>
                      <a:pPr algn="ctr"/>
                      <a:r>
                        <a:rPr lang="en-US" sz="1000" b="1" i="1" baseline="0" dirty="0" smtClean="0">
                          <a:solidFill>
                            <a:schemeClr val="bg1"/>
                          </a:solidFill>
                        </a:rPr>
                        <a:t>(miles/hour)</a:t>
                      </a:r>
                      <a:r>
                        <a:rPr lang="en-US" sz="1000" b="1" baseline="0" dirty="0" smtClean="0">
                          <a:solidFill>
                            <a:schemeClr val="bg1"/>
                          </a:solidFill>
                        </a:rPr>
                        <a:t> </a:t>
                      </a:r>
                      <a:endParaRPr lang="en-US" sz="1000" b="1" dirty="0" smtClean="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000" b="1" dirty="0" smtClean="0">
                          <a:solidFill>
                            <a:schemeClr val="bg1"/>
                          </a:solidFill>
                        </a:rPr>
                        <a:t> x</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TIME </a:t>
                      </a:r>
                    </a:p>
                    <a:p>
                      <a:pPr algn="ctr"/>
                      <a:r>
                        <a:rPr lang="en-US" sz="1000" b="1" i="1" dirty="0" smtClean="0">
                          <a:solidFill>
                            <a:schemeClr val="bg1"/>
                          </a:solidFill>
                        </a:rPr>
                        <a:t>(hour</a:t>
                      </a:r>
                      <a:r>
                        <a:rPr lang="en-US" sz="1000" b="1" i="0" dirty="0" smtClean="0">
                          <a:solidFill>
                            <a:schemeClr val="bg1"/>
                          </a:solidFill>
                        </a:rPr>
                        <a:t>s)</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000" b="1" dirty="0" smtClean="0">
                          <a:solidFill>
                            <a:schemeClr val="bg1"/>
                          </a:solidFill>
                        </a:rPr>
                        <a:t> = </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lgn="ctr"/>
                      <a:r>
                        <a:rPr lang="en-US" sz="1000" b="1" dirty="0" smtClean="0">
                          <a:solidFill>
                            <a:schemeClr val="bg1"/>
                          </a:solidFill>
                        </a:rPr>
                        <a:t>D</a:t>
                      </a:r>
                      <a:r>
                        <a:rPr lang="en-US" sz="1000" b="1" baseline="0" dirty="0" smtClean="0">
                          <a:solidFill>
                            <a:schemeClr val="bg1"/>
                          </a:solidFill>
                        </a:rPr>
                        <a:t>ISTANCE</a:t>
                      </a:r>
                    </a:p>
                    <a:p>
                      <a:pPr algn="ctr"/>
                      <a:r>
                        <a:rPr lang="en-US" sz="1000" b="1" i="1" baseline="0" dirty="0" smtClean="0">
                          <a:solidFill>
                            <a:schemeClr val="bg1"/>
                          </a:solidFill>
                        </a:rPr>
                        <a:t>(miles)</a:t>
                      </a:r>
                      <a:endParaRPr lang="en-US" sz="1000" b="1" dirty="0">
                        <a:solidFill>
                          <a:schemeClr val="bg1"/>
                        </a:solidFill>
                      </a:endParaRP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60000"/>
                        <a:lumOff val="40000"/>
                      </a:schemeClr>
                    </a:solidFill>
                  </a:tcPr>
                </a:tc>
              </a:tr>
              <a:tr h="370840">
                <a:tc rowSpan="3">
                  <a:txBody>
                    <a:bodyPr/>
                    <a:lstStyle/>
                    <a:p>
                      <a:r>
                        <a:rPr lang="en-IN" sz="1000" b="1" i="0" u="sng" strike="noStrike" kern="1200" baseline="0" dirty="0" smtClean="0">
                          <a:solidFill>
                            <a:schemeClr val="dk1"/>
                          </a:solidFill>
                          <a:latin typeface="+mn-lt"/>
                          <a:ea typeface="+mn-ea"/>
                          <a:cs typeface="+mn-cs"/>
                        </a:rPr>
                        <a:t>Following footsteps</a:t>
                      </a:r>
                    </a:p>
                    <a:p>
                      <a:endParaRPr lang="en-IN" sz="1000" b="0" i="0" u="none" strike="noStrike" kern="1200" baseline="0" dirty="0" smtClean="0">
                        <a:solidFill>
                          <a:schemeClr val="dk1"/>
                        </a:solidFill>
                        <a:latin typeface="+mn-lt"/>
                        <a:ea typeface="+mn-ea"/>
                        <a:cs typeface="+mn-cs"/>
                      </a:endParaRPr>
                    </a:p>
                    <a:p>
                      <a:r>
                        <a:rPr lang="en-US" sz="1000" b="0" i="0" u="none" strike="noStrike" kern="1200" baseline="0" dirty="0" smtClean="0">
                          <a:solidFill>
                            <a:schemeClr val="dk1"/>
                          </a:solidFill>
                          <a:latin typeface="+mn-lt"/>
                          <a:ea typeface="+mn-ea"/>
                          <a:cs typeface="+mn-cs"/>
                        </a:rPr>
                        <a:t>Jan drives from home to the store along the same route as Bill </a:t>
                      </a:r>
                      <a:endParaRPr lang="en-US" sz="1000" dirty="0" smtClean="0"/>
                    </a:p>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Jan</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D </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vMerge="1">
                  <a:txBody>
                    <a:bodyPr/>
                    <a:lstStyle/>
                    <a:p>
                      <a:endParaRPr lang="en-US" dirty="0"/>
                    </a:p>
                  </a:txBody>
                  <a:tcPr/>
                </a:tc>
                <a:tc>
                  <a:txBody>
                    <a:bodyPr/>
                    <a:lstStyle/>
                    <a:p>
                      <a:r>
                        <a:rPr lang="en-US" sz="1000" dirty="0" smtClean="0"/>
                        <a:t>Bill</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smtClean="0"/>
                        <a:t>D</a:t>
                      </a:r>
                      <a:endParaRPr lang="en-US" sz="10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r h="370840">
                <a:tc vMerge="1">
                  <a:txBody>
                    <a:bodyPr/>
                    <a:lstStyle/>
                    <a:p>
                      <a:endParaRPr lang="en-US" sz="12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smtClean="0"/>
                        <a:t>VARIES</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smtClean="0"/>
                        <a:t>VARIES</a:t>
                      </a:r>
                      <a:r>
                        <a:rPr lang="en-US" sz="1000" b="1" baseline="0" dirty="0" smtClean="0"/>
                        <a:t> </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ctr"/>
                      <a:r>
                        <a:rPr lang="en-US" sz="1000" b="1" baseline="0" dirty="0" smtClean="0"/>
                        <a:t>D (same) </a:t>
                      </a:r>
                      <a:endParaRPr lang="en-US" sz="1000" b="1"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370537715"/>
              </p:ext>
            </p:extLst>
          </p:nvPr>
        </p:nvGraphicFramePr>
        <p:xfrm>
          <a:off x="86442" y="2204864"/>
          <a:ext cx="8928992" cy="1508760"/>
        </p:xfrm>
        <a:graphic>
          <a:graphicData uri="http://schemas.openxmlformats.org/drawingml/2006/table">
            <a:tbl>
              <a:tblPr firstRow="1" bandRow="1">
                <a:tableStyleId>{F5AB1C69-6EDB-4FF4-983F-18BD219EF322}</a:tableStyleId>
              </a:tblPr>
              <a:tblGrid>
                <a:gridCol w="3024335"/>
                <a:gridCol w="864097"/>
                <a:gridCol w="936104"/>
                <a:gridCol w="288032"/>
                <a:gridCol w="936104"/>
                <a:gridCol w="360040"/>
                <a:gridCol w="2520280"/>
              </a:tblGrid>
              <a:tr h="370840">
                <a:tc>
                  <a:txBody>
                    <a:bodyPr/>
                    <a:lstStyle/>
                    <a:p>
                      <a:r>
                        <a:rPr lang="en-US" sz="1000" b="1" dirty="0" smtClean="0">
                          <a:solidFill>
                            <a:schemeClr val="bg1"/>
                          </a:solidFill>
                        </a:rPr>
                        <a:t>SAMPLE SITUATION</a:t>
                      </a:r>
                      <a:endParaRPr lang="en-US" sz="1000" b="1" dirty="0">
                        <a:solidFill>
                          <a:schemeClr val="bg1"/>
                        </a:solidFill>
                      </a:endParaRPr>
                    </a:p>
                  </a:txBody>
                  <a:tcPr anchor="ctr"/>
                </a:tc>
                <a:tc>
                  <a:txBody>
                    <a:bodyPr/>
                    <a:lstStyle/>
                    <a:p>
                      <a:pPr algn="ctr"/>
                      <a:endParaRPr lang="en-US" sz="1000" b="1" dirty="0">
                        <a:solidFill>
                          <a:schemeClr val="bg1"/>
                        </a:solidFill>
                      </a:endParaRPr>
                    </a:p>
                  </a:txBody>
                  <a:tcPr anchor="ctr"/>
                </a:tc>
                <a:tc>
                  <a:txBody>
                    <a:bodyPr/>
                    <a:lstStyle/>
                    <a:p>
                      <a:pPr algn="ctr"/>
                      <a:r>
                        <a:rPr lang="en-US" sz="1000" dirty="0" smtClean="0"/>
                        <a:t>RATE</a:t>
                      </a:r>
                      <a:r>
                        <a:rPr lang="en-US" sz="1000" baseline="0" dirty="0" smtClean="0"/>
                        <a:t> </a:t>
                      </a:r>
                    </a:p>
                    <a:p>
                      <a:pPr algn="ctr"/>
                      <a:r>
                        <a:rPr lang="en-US" sz="1000" baseline="0" dirty="0" smtClean="0"/>
                        <a:t>(miles/hour) </a:t>
                      </a:r>
                      <a:endParaRPr lang="en-US" sz="1000" b="1" dirty="0" smtClean="0">
                        <a:solidFill>
                          <a:schemeClr val="bg1"/>
                        </a:solidFill>
                      </a:endParaRPr>
                    </a:p>
                  </a:txBody>
                  <a:tcPr anchor="ctr"/>
                </a:tc>
                <a:tc>
                  <a:txBody>
                    <a:bodyPr/>
                    <a:lstStyle/>
                    <a:p>
                      <a:r>
                        <a:rPr lang="en-US" sz="1000" dirty="0" smtClean="0"/>
                        <a:t> x</a:t>
                      </a:r>
                      <a:endParaRPr lang="en-US" sz="1000" b="1" dirty="0">
                        <a:solidFill>
                          <a:schemeClr val="bg1"/>
                        </a:solidFill>
                      </a:endParaRPr>
                    </a:p>
                  </a:txBody>
                  <a:tcPr anchor="ctr"/>
                </a:tc>
                <a:tc>
                  <a:txBody>
                    <a:bodyPr/>
                    <a:lstStyle/>
                    <a:p>
                      <a:pPr algn="ctr"/>
                      <a:r>
                        <a:rPr lang="en-US" sz="1000" dirty="0" smtClean="0"/>
                        <a:t>TIME </a:t>
                      </a:r>
                    </a:p>
                    <a:p>
                      <a:pPr algn="ctr"/>
                      <a:r>
                        <a:rPr lang="en-US" sz="1000" dirty="0" smtClean="0"/>
                        <a:t>(hours)</a:t>
                      </a:r>
                      <a:endParaRPr lang="en-US" sz="1000" b="1" dirty="0">
                        <a:solidFill>
                          <a:schemeClr val="bg1"/>
                        </a:solidFill>
                      </a:endParaRPr>
                    </a:p>
                  </a:txBody>
                  <a:tcPr anchor="ctr"/>
                </a:tc>
                <a:tc>
                  <a:txBody>
                    <a:bodyPr/>
                    <a:lstStyle/>
                    <a:p>
                      <a:r>
                        <a:rPr lang="en-US" sz="1000" dirty="0" smtClean="0"/>
                        <a:t> = </a:t>
                      </a:r>
                      <a:endParaRPr lang="en-US" sz="1000" b="1" dirty="0">
                        <a:solidFill>
                          <a:schemeClr val="bg1"/>
                        </a:solidFill>
                      </a:endParaRPr>
                    </a:p>
                  </a:txBody>
                  <a:tcPr anchor="ctr"/>
                </a:tc>
                <a:tc>
                  <a:txBody>
                    <a:bodyPr/>
                    <a:lstStyle/>
                    <a:p>
                      <a:pPr algn="ctr"/>
                      <a:r>
                        <a:rPr lang="en-US" sz="1000" dirty="0" smtClean="0"/>
                        <a:t>D</a:t>
                      </a:r>
                      <a:r>
                        <a:rPr lang="en-US" sz="1000" baseline="0" dirty="0" smtClean="0"/>
                        <a:t>ISTANCE</a:t>
                      </a:r>
                    </a:p>
                    <a:p>
                      <a:pPr algn="ctr"/>
                      <a:r>
                        <a:rPr lang="en-US" sz="1000" baseline="0" dirty="0" smtClean="0"/>
                        <a:t>(miles)</a:t>
                      </a:r>
                      <a:endParaRPr lang="en-US" sz="1000" b="1" dirty="0">
                        <a:solidFill>
                          <a:schemeClr val="bg1"/>
                        </a:solidFill>
                      </a:endParaRPr>
                    </a:p>
                  </a:txBody>
                  <a:tcPr anchor="ctr"/>
                </a:tc>
              </a:tr>
              <a:tr h="370840">
                <a:tc rowSpan="3">
                  <a:txBody>
                    <a:bodyPr/>
                    <a:lstStyle/>
                    <a:p>
                      <a:r>
                        <a:rPr lang="en-IN" sz="1000" b="1" u="sng" strike="noStrike" kern="1200" baseline="0" dirty="0" smtClean="0"/>
                        <a:t>Second-guessing</a:t>
                      </a:r>
                    </a:p>
                    <a:p>
                      <a:endParaRPr lang="en-IN" sz="1000" u="none" strike="noStrike" kern="1200" baseline="0" dirty="0" smtClean="0"/>
                    </a:p>
                    <a:p>
                      <a:r>
                        <a:rPr lang="en-US" sz="1000" b="0" i="0" u="none" strike="noStrike" kern="1200" baseline="0" dirty="0" smtClean="0">
                          <a:solidFill>
                            <a:schemeClr val="dk1"/>
                          </a:solidFill>
                          <a:latin typeface="+mn-lt"/>
                          <a:ea typeface="+mn-ea"/>
                          <a:cs typeface="+mn-cs"/>
                        </a:rPr>
                        <a:t>Jan drove home from work. If she had driven along the same route 10 miles per second faster.. </a:t>
                      </a:r>
                      <a:endParaRPr lang="en-US" sz="1000" dirty="0" smtClean="0"/>
                    </a:p>
                    <a:p>
                      <a:endParaRPr lang="en-US" sz="1000" dirty="0"/>
                    </a:p>
                  </a:txBody>
                  <a:tcPr>
                    <a:solidFill>
                      <a:schemeClr val="accent3">
                        <a:lumMod val="20000"/>
                        <a:lumOff val="80000"/>
                      </a:schemeClr>
                    </a:solidFill>
                  </a:tcPr>
                </a:tc>
                <a:tc>
                  <a:txBody>
                    <a:bodyPr/>
                    <a:lstStyle/>
                    <a:p>
                      <a:r>
                        <a:rPr lang="en-US" sz="1000" dirty="0" smtClean="0"/>
                        <a:t>Actual </a:t>
                      </a:r>
                      <a:endParaRPr lang="en-US" sz="1000" dirty="0"/>
                    </a:p>
                  </a:txBody>
                  <a:tcPr>
                    <a:solidFill>
                      <a:schemeClr val="accent3">
                        <a:lumMod val="20000"/>
                        <a:lumOff val="80000"/>
                      </a:schemeClr>
                    </a:solidFill>
                  </a:tcPr>
                </a:tc>
                <a:tc>
                  <a:txBody>
                    <a:bodyPr/>
                    <a:lstStyle/>
                    <a:p>
                      <a:pPr algn="ctr"/>
                      <a:r>
                        <a:rPr lang="en-US" sz="1000" dirty="0" smtClean="0"/>
                        <a:t>r</a:t>
                      </a:r>
                      <a:endParaRPr lang="en-US" sz="1000" dirty="0"/>
                    </a:p>
                  </a:txBody>
                  <a:tcPr>
                    <a:solidFill>
                      <a:schemeClr val="accent3">
                        <a:lumMod val="20000"/>
                        <a:lumOff val="80000"/>
                      </a:schemeClr>
                    </a:solidFill>
                  </a:tcPr>
                </a:tc>
                <a:tc>
                  <a:txBody>
                    <a:bodyPr/>
                    <a:lstStyle/>
                    <a:p>
                      <a:endParaRPr lang="en-US" sz="1000"/>
                    </a:p>
                  </a:txBody>
                  <a:tcPr>
                    <a:solidFill>
                      <a:schemeClr val="accent3">
                        <a:lumMod val="20000"/>
                        <a:lumOff val="80000"/>
                      </a:schemeClr>
                    </a:solidFill>
                  </a:tcPr>
                </a:tc>
                <a:tc>
                  <a:txBody>
                    <a:bodyPr/>
                    <a:lstStyle/>
                    <a:p>
                      <a:pPr algn="ctr"/>
                      <a:endParaRPr lang="en-US" sz="1000" dirty="0"/>
                    </a:p>
                  </a:txBody>
                  <a:tcPr>
                    <a:solidFill>
                      <a:schemeClr val="accent3">
                        <a:lumMod val="20000"/>
                        <a:lumOff val="80000"/>
                      </a:schemeClr>
                    </a:solidFill>
                  </a:tcPr>
                </a:tc>
                <a:tc>
                  <a:txBody>
                    <a:bodyPr/>
                    <a:lstStyle/>
                    <a:p>
                      <a:endParaRPr lang="en-US" sz="1000"/>
                    </a:p>
                  </a:txBody>
                  <a:tcPr>
                    <a:solidFill>
                      <a:schemeClr val="accent3">
                        <a:lumMod val="20000"/>
                        <a:lumOff val="80000"/>
                      </a:schemeClr>
                    </a:solidFill>
                  </a:tcPr>
                </a:tc>
                <a:tc>
                  <a:txBody>
                    <a:bodyPr/>
                    <a:lstStyle/>
                    <a:p>
                      <a:pPr algn="ctr"/>
                      <a:r>
                        <a:rPr lang="en-US" sz="1000" dirty="0" smtClean="0"/>
                        <a:t>D </a:t>
                      </a:r>
                      <a:endParaRPr lang="en-US" sz="1000" dirty="0"/>
                    </a:p>
                  </a:txBody>
                  <a:tcPr>
                    <a:solidFill>
                      <a:schemeClr val="accent3">
                        <a:lumMod val="20000"/>
                        <a:lumOff val="80000"/>
                      </a:schemeClr>
                    </a:solidFill>
                  </a:tcPr>
                </a:tc>
              </a:tr>
              <a:tr h="370840">
                <a:tc vMerge="1">
                  <a:txBody>
                    <a:bodyPr/>
                    <a:lstStyle/>
                    <a:p>
                      <a:endParaRPr lang="en-US" dirty="0"/>
                    </a:p>
                  </a:txBody>
                  <a:tcPr/>
                </a:tc>
                <a:tc>
                  <a:txBody>
                    <a:bodyPr/>
                    <a:lstStyle/>
                    <a:p>
                      <a:r>
                        <a:rPr lang="en-US" sz="1000" dirty="0" smtClean="0"/>
                        <a:t>Hypothetical </a:t>
                      </a:r>
                      <a:endParaRPr lang="en-US" sz="1000" dirty="0"/>
                    </a:p>
                  </a:txBody>
                  <a:tcPr>
                    <a:solidFill>
                      <a:schemeClr val="accent3">
                        <a:lumMod val="20000"/>
                        <a:lumOff val="80000"/>
                      </a:schemeClr>
                    </a:solidFill>
                  </a:tcPr>
                </a:tc>
                <a:tc>
                  <a:txBody>
                    <a:bodyPr/>
                    <a:lstStyle/>
                    <a:p>
                      <a:pPr algn="ctr"/>
                      <a:r>
                        <a:rPr lang="en-US" sz="1000" dirty="0" smtClean="0"/>
                        <a:t>r</a:t>
                      </a:r>
                      <a:r>
                        <a:rPr lang="en-US" sz="1000" baseline="0" dirty="0" smtClean="0"/>
                        <a:t> + 10 </a:t>
                      </a:r>
                      <a:endParaRPr lang="en-US" sz="1000" dirty="0"/>
                    </a:p>
                  </a:txBody>
                  <a:tcPr>
                    <a:solidFill>
                      <a:schemeClr val="accent3">
                        <a:lumMod val="20000"/>
                        <a:lumOff val="80000"/>
                      </a:schemeClr>
                    </a:solidFill>
                  </a:tcPr>
                </a:tc>
                <a:tc>
                  <a:txBody>
                    <a:bodyPr/>
                    <a:lstStyle/>
                    <a:p>
                      <a:endParaRPr lang="en-US" sz="1000" dirty="0"/>
                    </a:p>
                  </a:txBody>
                  <a:tcPr>
                    <a:solidFill>
                      <a:schemeClr val="accent3">
                        <a:lumMod val="20000"/>
                        <a:lumOff val="80000"/>
                      </a:schemeClr>
                    </a:solidFill>
                  </a:tcPr>
                </a:tc>
                <a:tc>
                  <a:txBody>
                    <a:bodyPr/>
                    <a:lstStyle/>
                    <a:p>
                      <a:pPr algn="ctr"/>
                      <a:endParaRPr lang="en-US" sz="1000" dirty="0"/>
                    </a:p>
                  </a:txBody>
                  <a:tcPr>
                    <a:solidFill>
                      <a:schemeClr val="accent3">
                        <a:lumMod val="20000"/>
                        <a:lumOff val="80000"/>
                      </a:schemeClr>
                    </a:solidFill>
                  </a:tcPr>
                </a:tc>
                <a:tc>
                  <a:txBody>
                    <a:bodyPr/>
                    <a:lstStyle/>
                    <a:p>
                      <a:endParaRPr lang="en-US" sz="1000" dirty="0"/>
                    </a:p>
                  </a:txBody>
                  <a:tcPr>
                    <a:solidFill>
                      <a:schemeClr val="accent3">
                        <a:lumMod val="20000"/>
                        <a:lumOff val="80000"/>
                      </a:schemeClr>
                    </a:solidFill>
                  </a:tcPr>
                </a:tc>
                <a:tc>
                  <a:txBody>
                    <a:bodyPr/>
                    <a:lstStyle/>
                    <a:p>
                      <a:pPr algn="ctr"/>
                      <a:r>
                        <a:rPr lang="en-US" sz="1000" dirty="0" smtClean="0"/>
                        <a:t>D</a:t>
                      </a:r>
                      <a:endParaRPr lang="en-US" sz="1000" dirty="0"/>
                    </a:p>
                  </a:txBody>
                  <a:tcPr>
                    <a:solidFill>
                      <a:schemeClr val="accent3">
                        <a:lumMod val="20000"/>
                        <a:lumOff val="80000"/>
                      </a:schemeClr>
                    </a:solidFill>
                  </a:tcPr>
                </a:tc>
              </a:tr>
              <a:tr h="370840">
                <a:tc vMerge="1">
                  <a:txBody>
                    <a:bodyPr/>
                    <a:lstStyle/>
                    <a:p>
                      <a:endParaRPr lang="en-US" sz="12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pPr algn="ctr"/>
                      <a:r>
                        <a:rPr lang="en-US" sz="1000" b="1" dirty="0" smtClean="0"/>
                        <a:t>VARIES</a:t>
                      </a: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pPr algn="ctr"/>
                      <a:r>
                        <a:rPr lang="en-US" sz="1000" b="1" dirty="0" smtClean="0"/>
                        <a:t>VARIES</a:t>
                      </a:r>
                      <a:endParaRPr lang="en-US" sz="1000" b="1" dirty="0"/>
                    </a:p>
                  </a:txBody>
                  <a:tcPr>
                    <a:solidFill>
                      <a:schemeClr val="accent3">
                        <a:lumMod val="20000"/>
                        <a:lumOff val="80000"/>
                      </a:schemeClr>
                    </a:solidFill>
                  </a:tcPr>
                </a:tc>
                <a:tc>
                  <a:txBody>
                    <a:bodyPr/>
                    <a:lstStyle/>
                    <a:p>
                      <a:endParaRPr lang="en-US" sz="1000" b="1" dirty="0"/>
                    </a:p>
                  </a:txBody>
                  <a:tcPr>
                    <a:solidFill>
                      <a:schemeClr val="accent3">
                        <a:lumMod val="20000"/>
                        <a:lumOff val="80000"/>
                      </a:schemeClr>
                    </a:solidFill>
                  </a:tcPr>
                </a:tc>
                <a:tc>
                  <a:txBody>
                    <a:bodyPr/>
                    <a:lstStyle/>
                    <a:p>
                      <a:pPr algn="ctr"/>
                      <a:r>
                        <a:rPr lang="en-US" sz="1000" b="1" baseline="0" dirty="0" smtClean="0"/>
                        <a:t>D (same) </a:t>
                      </a:r>
                      <a:endParaRPr lang="en-US" sz="1000" b="1" dirty="0"/>
                    </a:p>
                  </a:txBody>
                  <a:tcPr>
                    <a:solidFill>
                      <a:schemeClr val="accent3">
                        <a:lumMod val="20000"/>
                        <a:lumOff val="80000"/>
                      </a:schemeClr>
                    </a:solidFill>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73140335"/>
              </p:ext>
            </p:extLst>
          </p:nvPr>
        </p:nvGraphicFramePr>
        <p:xfrm>
          <a:off x="124920" y="4005064"/>
          <a:ext cx="8928992" cy="2199023"/>
        </p:xfrm>
        <a:graphic>
          <a:graphicData uri="http://schemas.openxmlformats.org/drawingml/2006/table">
            <a:tbl>
              <a:tblPr firstRow="1" bandRow="1">
                <a:tableStyleId>{00A15C55-8517-42AA-B614-E9B94910E393}</a:tableStyleId>
              </a:tblPr>
              <a:tblGrid>
                <a:gridCol w="3024335"/>
                <a:gridCol w="864097"/>
                <a:gridCol w="936104"/>
                <a:gridCol w="288032"/>
                <a:gridCol w="936104"/>
                <a:gridCol w="360040"/>
                <a:gridCol w="2520280"/>
              </a:tblGrid>
              <a:tr h="0">
                <a:tc>
                  <a:txBody>
                    <a:bodyPr/>
                    <a:lstStyle/>
                    <a:p>
                      <a:r>
                        <a:rPr lang="en-US" sz="1000" b="1" dirty="0" smtClean="0">
                          <a:solidFill>
                            <a:schemeClr val="bg1"/>
                          </a:solidFill>
                        </a:rPr>
                        <a:t>SAMPLE SITUATION</a:t>
                      </a:r>
                      <a:endParaRPr lang="en-US" sz="1000" b="1" dirty="0">
                        <a:solidFill>
                          <a:schemeClr val="bg1"/>
                        </a:solidFill>
                      </a:endParaRPr>
                    </a:p>
                  </a:txBody>
                  <a:tcPr anchor="ctr"/>
                </a:tc>
                <a:tc>
                  <a:txBody>
                    <a:bodyPr/>
                    <a:lstStyle/>
                    <a:p>
                      <a:pPr algn="ctr"/>
                      <a:endParaRPr lang="en-US" sz="1000" b="1" dirty="0">
                        <a:solidFill>
                          <a:schemeClr val="bg1"/>
                        </a:solidFill>
                      </a:endParaRPr>
                    </a:p>
                  </a:txBody>
                  <a:tcPr anchor="ctr"/>
                </a:tc>
                <a:tc>
                  <a:txBody>
                    <a:bodyPr/>
                    <a:lstStyle/>
                    <a:p>
                      <a:pPr algn="ctr"/>
                      <a:r>
                        <a:rPr lang="en-US" sz="1000" dirty="0" smtClean="0"/>
                        <a:t>RATE</a:t>
                      </a:r>
                      <a:r>
                        <a:rPr lang="en-US" sz="1000" baseline="0" dirty="0" smtClean="0"/>
                        <a:t> </a:t>
                      </a:r>
                    </a:p>
                    <a:p>
                      <a:pPr algn="ctr"/>
                      <a:r>
                        <a:rPr lang="en-US" sz="1000" baseline="0" dirty="0" smtClean="0"/>
                        <a:t>(miles/hour) </a:t>
                      </a:r>
                      <a:endParaRPr lang="en-US" sz="1000" b="1" dirty="0" smtClean="0">
                        <a:solidFill>
                          <a:schemeClr val="bg1"/>
                        </a:solidFill>
                      </a:endParaRPr>
                    </a:p>
                  </a:txBody>
                  <a:tcPr anchor="ctr"/>
                </a:tc>
                <a:tc>
                  <a:txBody>
                    <a:bodyPr/>
                    <a:lstStyle/>
                    <a:p>
                      <a:r>
                        <a:rPr lang="en-US" sz="1000" dirty="0" smtClean="0"/>
                        <a:t> x</a:t>
                      </a:r>
                      <a:endParaRPr lang="en-US" sz="1000" b="1" dirty="0">
                        <a:solidFill>
                          <a:schemeClr val="bg1"/>
                        </a:solidFill>
                      </a:endParaRPr>
                    </a:p>
                  </a:txBody>
                  <a:tcPr anchor="ctr"/>
                </a:tc>
                <a:tc>
                  <a:txBody>
                    <a:bodyPr/>
                    <a:lstStyle/>
                    <a:p>
                      <a:pPr algn="ctr"/>
                      <a:r>
                        <a:rPr lang="en-US" sz="1000" dirty="0" smtClean="0"/>
                        <a:t>TIME </a:t>
                      </a:r>
                    </a:p>
                    <a:p>
                      <a:pPr algn="ctr"/>
                      <a:r>
                        <a:rPr lang="en-US" sz="1000" dirty="0" smtClean="0"/>
                        <a:t>(hours)</a:t>
                      </a:r>
                      <a:endParaRPr lang="en-US" sz="1000" b="1" dirty="0">
                        <a:solidFill>
                          <a:schemeClr val="bg1"/>
                        </a:solidFill>
                      </a:endParaRPr>
                    </a:p>
                  </a:txBody>
                  <a:tcPr anchor="ctr"/>
                </a:tc>
                <a:tc>
                  <a:txBody>
                    <a:bodyPr/>
                    <a:lstStyle/>
                    <a:p>
                      <a:r>
                        <a:rPr lang="en-US" sz="1000" dirty="0" smtClean="0"/>
                        <a:t> = </a:t>
                      </a:r>
                      <a:endParaRPr lang="en-US" sz="1000" b="1" dirty="0">
                        <a:solidFill>
                          <a:schemeClr val="bg1"/>
                        </a:solidFill>
                      </a:endParaRPr>
                    </a:p>
                  </a:txBody>
                  <a:tcPr anchor="ctr"/>
                </a:tc>
                <a:tc>
                  <a:txBody>
                    <a:bodyPr/>
                    <a:lstStyle/>
                    <a:p>
                      <a:pPr algn="ctr"/>
                      <a:r>
                        <a:rPr lang="en-US" sz="1000" dirty="0" smtClean="0"/>
                        <a:t>D</a:t>
                      </a:r>
                      <a:r>
                        <a:rPr lang="en-US" sz="1000" baseline="0" dirty="0" smtClean="0"/>
                        <a:t>ISTANCE</a:t>
                      </a:r>
                    </a:p>
                    <a:p>
                      <a:pPr algn="ctr"/>
                      <a:r>
                        <a:rPr lang="en-US" sz="1000" baseline="0" dirty="0" smtClean="0"/>
                        <a:t>(miles)</a:t>
                      </a:r>
                      <a:endParaRPr lang="en-US" sz="1000" b="1" dirty="0">
                        <a:solidFill>
                          <a:schemeClr val="bg1"/>
                        </a:solidFill>
                      </a:endParaRPr>
                    </a:p>
                  </a:txBody>
                  <a:tcPr anchor="ctr"/>
                </a:tc>
              </a:tr>
              <a:tr h="370840">
                <a:tc rowSpan="3">
                  <a:txBody>
                    <a:bodyPr/>
                    <a:lstStyle/>
                    <a:p>
                      <a:r>
                        <a:rPr lang="en-US" sz="1000" b="1" u="sng" strike="noStrike" kern="1200" baseline="0" dirty="0" smtClean="0"/>
                        <a:t>Opposite Directions</a:t>
                      </a:r>
                    </a:p>
                    <a:p>
                      <a:endParaRPr lang="en-US" sz="1000" u="none" strike="noStrike" kern="1200" baseline="0" dirty="0" smtClean="0"/>
                    </a:p>
                    <a:p>
                      <a:r>
                        <a:rPr lang="en-US" sz="1000" u="none" strike="noStrike" kern="1200" baseline="0" dirty="0" smtClean="0"/>
                        <a:t>In this type of problem, two people start at the same point and travel in different directions</a:t>
                      </a:r>
                    </a:p>
                    <a:p>
                      <a:endParaRPr lang="en-US" sz="1000" u="none" strike="noStrike" kern="1200" baseline="0" dirty="0" smtClean="0"/>
                    </a:p>
                    <a:p>
                      <a:r>
                        <a:rPr lang="en-US" sz="1000" u="none" strike="noStrike" kern="1200" baseline="0" dirty="0" smtClean="0"/>
                        <a:t>Two people start jogging at the </a:t>
                      </a:r>
                      <a:r>
                        <a:rPr lang="en-US" sz="1000" b="1" u="none" strike="noStrike" kern="1200" baseline="0" dirty="0" smtClean="0"/>
                        <a:t>same point and time</a:t>
                      </a:r>
                      <a:r>
                        <a:rPr lang="en-US" sz="1000" u="none" strike="noStrike" kern="1200" baseline="0" dirty="0" smtClean="0"/>
                        <a:t> but in opposite directions. If the rate of A is 2mph faster than the rate of B, and after 3 hours they are 30 miles apart, what is the rate of A?</a:t>
                      </a:r>
                    </a:p>
                  </a:txBody>
                  <a:tcPr>
                    <a:solidFill>
                      <a:schemeClr val="accent4">
                        <a:lumMod val="20000"/>
                        <a:lumOff val="80000"/>
                      </a:schemeClr>
                    </a:solidFill>
                  </a:tcPr>
                </a:tc>
                <a:tc>
                  <a:txBody>
                    <a:bodyPr/>
                    <a:lstStyle/>
                    <a:p>
                      <a:r>
                        <a:rPr lang="en-US" sz="1000" dirty="0" smtClean="0"/>
                        <a:t>A</a:t>
                      </a:r>
                      <a:endParaRPr lang="en-US" sz="1000" dirty="0"/>
                    </a:p>
                  </a:txBody>
                  <a:tcPr>
                    <a:solidFill>
                      <a:schemeClr val="accent4">
                        <a:lumMod val="20000"/>
                        <a:lumOff val="80000"/>
                      </a:schemeClr>
                    </a:solidFill>
                  </a:tcPr>
                </a:tc>
                <a:tc>
                  <a:txBody>
                    <a:bodyPr/>
                    <a:lstStyle/>
                    <a:p>
                      <a:pPr algn="ctr"/>
                      <a:r>
                        <a:rPr lang="en-US" sz="1000" dirty="0" smtClean="0"/>
                        <a:t>r +</a:t>
                      </a:r>
                      <a:r>
                        <a:rPr lang="en-US" sz="1000" baseline="0" dirty="0" smtClean="0"/>
                        <a:t> 2 </a:t>
                      </a:r>
                      <a:endParaRPr lang="en-US" sz="1000" dirty="0"/>
                    </a:p>
                  </a:txBody>
                  <a:tcPr>
                    <a:solidFill>
                      <a:schemeClr val="accent4">
                        <a:lumMod val="20000"/>
                        <a:lumOff val="80000"/>
                      </a:schemeClr>
                    </a:solidFill>
                  </a:tcPr>
                </a:tc>
                <a:tc>
                  <a:txBody>
                    <a:bodyPr/>
                    <a:lstStyle/>
                    <a:p>
                      <a:pPr algn="ctr"/>
                      <a:endParaRPr lang="en-US" sz="1000"/>
                    </a:p>
                  </a:txBody>
                  <a:tcPr>
                    <a:solidFill>
                      <a:schemeClr val="accent4">
                        <a:lumMod val="20000"/>
                        <a:lumOff val="80000"/>
                      </a:schemeClr>
                    </a:solidFill>
                  </a:tcPr>
                </a:tc>
                <a:tc>
                  <a:txBody>
                    <a:bodyPr/>
                    <a:lstStyle/>
                    <a:p>
                      <a:pPr algn="ctr"/>
                      <a:r>
                        <a:rPr lang="en-US" sz="1000" dirty="0" smtClean="0"/>
                        <a:t>3</a:t>
                      </a:r>
                      <a:endParaRPr lang="en-US" sz="1000" dirty="0"/>
                    </a:p>
                  </a:txBody>
                  <a:tcPr>
                    <a:solidFill>
                      <a:schemeClr val="accent4">
                        <a:lumMod val="20000"/>
                        <a:lumOff val="80000"/>
                      </a:schemeClr>
                    </a:solidFill>
                  </a:tcPr>
                </a:tc>
                <a:tc>
                  <a:txBody>
                    <a:bodyPr/>
                    <a:lstStyle/>
                    <a:p>
                      <a:pPr algn="ctr"/>
                      <a:endParaRPr lang="en-US" sz="1000"/>
                    </a:p>
                  </a:txBody>
                  <a:tcPr>
                    <a:solidFill>
                      <a:schemeClr val="accent4">
                        <a:lumMod val="20000"/>
                        <a:lumOff val="80000"/>
                      </a:schemeClr>
                    </a:solidFill>
                  </a:tcPr>
                </a:tc>
                <a:tc>
                  <a:txBody>
                    <a:bodyPr/>
                    <a:lstStyle/>
                    <a:p>
                      <a:pPr algn="ctr"/>
                      <a:r>
                        <a:rPr lang="en-US" sz="1000" dirty="0" smtClean="0"/>
                        <a:t>3r + 6</a:t>
                      </a:r>
                      <a:endParaRPr lang="en-US" sz="1000" dirty="0"/>
                    </a:p>
                  </a:txBody>
                  <a:tcPr>
                    <a:solidFill>
                      <a:schemeClr val="accent4">
                        <a:lumMod val="20000"/>
                        <a:lumOff val="80000"/>
                      </a:schemeClr>
                    </a:solidFill>
                  </a:tcPr>
                </a:tc>
              </a:tr>
              <a:tr h="370840">
                <a:tc vMerge="1">
                  <a:txBody>
                    <a:bodyPr/>
                    <a:lstStyle/>
                    <a:p>
                      <a:endParaRPr lang="en-US" dirty="0"/>
                    </a:p>
                  </a:txBody>
                  <a:tcPr/>
                </a:tc>
                <a:tc>
                  <a:txBody>
                    <a:bodyPr/>
                    <a:lstStyle/>
                    <a:p>
                      <a:r>
                        <a:rPr lang="en-US" sz="1000" dirty="0" smtClean="0"/>
                        <a:t>B</a:t>
                      </a:r>
                      <a:endParaRPr lang="en-US" sz="1000" dirty="0"/>
                    </a:p>
                  </a:txBody>
                  <a:tcPr>
                    <a:solidFill>
                      <a:schemeClr val="accent4">
                        <a:lumMod val="20000"/>
                        <a:lumOff val="80000"/>
                      </a:schemeClr>
                    </a:solidFill>
                  </a:tcPr>
                </a:tc>
                <a:tc>
                  <a:txBody>
                    <a:bodyPr/>
                    <a:lstStyle/>
                    <a:p>
                      <a:pPr algn="ctr"/>
                      <a:r>
                        <a:rPr lang="en-US" sz="1000" dirty="0" smtClean="0"/>
                        <a:t>r</a:t>
                      </a:r>
                      <a:endParaRPr lang="en-US" sz="1000" dirty="0"/>
                    </a:p>
                  </a:txBody>
                  <a:tcPr>
                    <a:solidFill>
                      <a:schemeClr val="accent4">
                        <a:lumMod val="20000"/>
                        <a:lumOff val="80000"/>
                      </a:schemeClr>
                    </a:solidFill>
                  </a:tcPr>
                </a:tc>
                <a:tc>
                  <a:txBody>
                    <a:bodyPr/>
                    <a:lstStyle/>
                    <a:p>
                      <a:pPr algn="ctr"/>
                      <a:endParaRPr lang="en-US" sz="1000" dirty="0"/>
                    </a:p>
                  </a:txBody>
                  <a:tcPr>
                    <a:solidFill>
                      <a:schemeClr val="accent4">
                        <a:lumMod val="20000"/>
                        <a:lumOff val="80000"/>
                      </a:schemeClr>
                    </a:solidFill>
                  </a:tcPr>
                </a:tc>
                <a:tc>
                  <a:txBody>
                    <a:bodyPr/>
                    <a:lstStyle/>
                    <a:p>
                      <a:pPr algn="ctr"/>
                      <a:r>
                        <a:rPr lang="en-US" sz="1000" dirty="0" smtClean="0"/>
                        <a:t>3</a:t>
                      </a:r>
                      <a:endParaRPr lang="en-US" sz="1000" dirty="0"/>
                    </a:p>
                  </a:txBody>
                  <a:tcPr>
                    <a:solidFill>
                      <a:schemeClr val="accent4">
                        <a:lumMod val="20000"/>
                        <a:lumOff val="80000"/>
                      </a:schemeClr>
                    </a:solidFill>
                  </a:tcPr>
                </a:tc>
                <a:tc>
                  <a:txBody>
                    <a:bodyPr/>
                    <a:lstStyle/>
                    <a:p>
                      <a:pPr algn="ctr"/>
                      <a:endParaRPr lang="en-US" sz="1000" dirty="0"/>
                    </a:p>
                  </a:txBody>
                  <a:tcPr>
                    <a:solidFill>
                      <a:schemeClr val="accent4">
                        <a:lumMod val="20000"/>
                        <a:lumOff val="80000"/>
                      </a:schemeClr>
                    </a:solidFill>
                  </a:tcPr>
                </a:tc>
                <a:tc>
                  <a:txBody>
                    <a:bodyPr/>
                    <a:lstStyle/>
                    <a:p>
                      <a:pPr algn="ctr"/>
                      <a:r>
                        <a:rPr lang="en-US" sz="1000" dirty="0" smtClean="0"/>
                        <a:t>3r</a:t>
                      </a:r>
                      <a:endParaRPr lang="en-US" sz="1000" dirty="0"/>
                    </a:p>
                  </a:txBody>
                  <a:tcPr>
                    <a:solidFill>
                      <a:schemeClr val="accent4">
                        <a:lumMod val="20000"/>
                        <a:lumOff val="80000"/>
                      </a:schemeClr>
                    </a:solidFill>
                  </a:tcPr>
                </a:tc>
              </a:tr>
              <a:tr h="370840">
                <a:tc vMerge="1">
                  <a:txBody>
                    <a:bodyPr/>
                    <a:lstStyle/>
                    <a:p>
                      <a:endParaRPr lang="en-US" sz="12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dirty="0" smtClean="0"/>
                        <a:t>Total</a:t>
                      </a:r>
                      <a:endParaRPr lang="en-US" sz="1000" b="1" dirty="0"/>
                    </a:p>
                  </a:txBody>
                  <a:tcPr>
                    <a:solidFill>
                      <a:schemeClr val="accent4">
                        <a:lumMod val="20000"/>
                        <a:lumOff val="80000"/>
                      </a:schemeClr>
                    </a:solidFill>
                  </a:tcPr>
                </a:tc>
                <a:tc>
                  <a:txBody>
                    <a:bodyPr/>
                    <a:lstStyle/>
                    <a:p>
                      <a:pPr algn="ctr"/>
                      <a:endParaRPr lang="en-US" sz="1000" b="1" dirty="0"/>
                    </a:p>
                  </a:txBody>
                  <a:tcPr>
                    <a:solidFill>
                      <a:schemeClr val="accent4">
                        <a:lumMod val="20000"/>
                        <a:lumOff val="80000"/>
                      </a:schemeClr>
                    </a:solidFill>
                  </a:tcPr>
                </a:tc>
                <a:tc>
                  <a:txBody>
                    <a:bodyPr/>
                    <a:lstStyle/>
                    <a:p>
                      <a:pPr algn="ctr"/>
                      <a:endParaRPr lang="en-US" sz="1000" b="1" dirty="0"/>
                    </a:p>
                  </a:txBody>
                  <a:tcPr>
                    <a:solidFill>
                      <a:schemeClr val="accent4">
                        <a:lumMod val="20000"/>
                        <a:lumOff val="80000"/>
                      </a:schemeClr>
                    </a:solidFill>
                  </a:tcPr>
                </a:tc>
                <a:tc>
                  <a:txBody>
                    <a:bodyPr/>
                    <a:lstStyle/>
                    <a:p>
                      <a:pPr algn="ctr"/>
                      <a:endParaRPr lang="en-US" sz="1000" b="1" dirty="0"/>
                    </a:p>
                  </a:txBody>
                  <a:tcPr>
                    <a:solidFill>
                      <a:schemeClr val="accent4">
                        <a:lumMod val="20000"/>
                        <a:lumOff val="80000"/>
                      </a:schemeClr>
                    </a:solidFill>
                  </a:tcPr>
                </a:tc>
                <a:tc>
                  <a:txBody>
                    <a:bodyPr/>
                    <a:lstStyle/>
                    <a:p>
                      <a:pPr algn="ctr"/>
                      <a:endParaRPr lang="en-US" sz="1000" b="1" dirty="0"/>
                    </a:p>
                  </a:txBody>
                  <a:tcPr>
                    <a:solidFill>
                      <a:schemeClr val="accent4">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b="0" dirty="0" smtClean="0"/>
                        <a:t>3r + 6</a:t>
                      </a:r>
                      <a:r>
                        <a:rPr lang="en-US" sz="1000" b="0" baseline="0" dirty="0"/>
                        <a:t> </a:t>
                      </a:r>
                      <a:r>
                        <a:rPr lang="en-US" sz="1000" b="0" baseline="0" dirty="0" smtClean="0"/>
                        <a:t>+ 3r = 30</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t>6r + 6 = 30</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t>6r = 24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t>r = 4 </a:t>
                      </a:r>
                    </a:p>
                  </a:txBody>
                  <a:tcPr>
                    <a:solidFill>
                      <a:schemeClr val="accent4">
                        <a:lumMod val="20000"/>
                        <a:lumOff val="80000"/>
                      </a:schemeClr>
                    </a:solidFill>
                  </a:tcPr>
                </a:tc>
              </a:tr>
              <a:tr h="339743">
                <a:tc gridSpan="7">
                  <a:txBody>
                    <a:bodyPr/>
                    <a:lstStyle/>
                    <a:p>
                      <a:r>
                        <a:rPr lang="en-US" sz="1000" u="none" strike="noStrike" kern="1200" baseline="0" dirty="0" smtClean="0"/>
                        <a:t>**The key to these problems is that the total distance is the sum of the individual distances traveled </a:t>
                      </a:r>
                      <a:endParaRPr lang="en-US" sz="1000" dirty="0"/>
                    </a:p>
                  </a:txBody>
                  <a:tcPr>
                    <a:solidFill>
                      <a:schemeClr val="accent4">
                        <a:lumMod val="20000"/>
                        <a:lumOff val="80000"/>
                      </a:schemeClr>
                    </a:solidFill>
                  </a:tcPr>
                </a:tc>
                <a:tc hMerge="1">
                  <a:txBody>
                    <a:bodyPr/>
                    <a:lstStyle/>
                    <a:p>
                      <a:endParaRPr lang="en-US" sz="1200" b="1" dirty="0"/>
                    </a:p>
                  </a:txBody>
                  <a:tcPr>
                    <a:solidFill>
                      <a:schemeClr val="accent4">
                        <a:lumMod val="20000"/>
                        <a:lumOff val="80000"/>
                      </a:schemeClr>
                    </a:solidFill>
                  </a:tcPr>
                </a:tc>
                <a:tc hMerge="1">
                  <a:txBody>
                    <a:bodyPr/>
                    <a:lstStyle/>
                    <a:p>
                      <a:pPr algn="ctr"/>
                      <a:endParaRPr lang="en-US" sz="1200" b="1" dirty="0"/>
                    </a:p>
                  </a:txBody>
                  <a:tcPr>
                    <a:solidFill>
                      <a:schemeClr val="accent4">
                        <a:lumMod val="20000"/>
                        <a:lumOff val="80000"/>
                      </a:schemeClr>
                    </a:solidFill>
                  </a:tcPr>
                </a:tc>
                <a:tc hMerge="1">
                  <a:txBody>
                    <a:bodyPr/>
                    <a:lstStyle/>
                    <a:p>
                      <a:endParaRPr lang="en-US" sz="1200" b="1" dirty="0"/>
                    </a:p>
                  </a:txBody>
                  <a:tcPr>
                    <a:solidFill>
                      <a:schemeClr val="accent4">
                        <a:lumMod val="20000"/>
                        <a:lumOff val="80000"/>
                      </a:schemeClr>
                    </a:solidFill>
                  </a:tcPr>
                </a:tc>
                <a:tc hMerge="1">
                  <a:txBody>
                    <a:bodyPr/>
                    <a:lstStyle/>
                    <a:p>
                      <a:pPr algn="ctr"/>
                      <a:endParaRPr lang="en-US" sz="1200" b="1" dirty="0"/>
                    </a:p>
                  </a:txBody>
                  <a:tcPr>
                    <a:solidFill>
                      <a:schemeClr val="accent4">
                        <a:lumMod val="20000"/>
                        <a:lumOff val="80000"/>
                      </a:schemeClr>
                    </a:solidFill>
                  </a:tcPr>
                </a:tc>
                <a:tc hMerge="1">
                  <a:txBody>
                    <a:bodyPr/>
                    <a:lstStyle/>
                    <a:p>
                      <a:endParaRPr lang="en-US" sz="1200" b="1" dirty="0"/>
                    </a:p>
                  </a:txBody>
                  <a:tcPr>
                    <a:solidFill>
                      <a:schemeClr val="accent4">
                        <a:lumMod val="20000"/>
                        <a:lumOff val="80000"/>
                      </a:schemeClr>
                    </a:solidFill>
                  </a:tcPr>
                </a:tc>
                <a:tc hMerge="1">
                  <a:txBody>
                    <a:bodyPr/>
                    <a:lstStyle/>
                    <a:p>
                      <a:pPr algn="ctr"/>
                      <a:endParaRPr lang="en-US" sz="1200" b="1" dirty="0"/>
                    </a:p>
                  </a:txBody>
                  <a:tcPr>
                    <a:solidFill>
                      <a:schemeClr val="accent4">
                        <a:lumMod val="20000"/>
                        <a:lumOff val="80000"/>
                      </a:schemeClr>
                    </a:solidFill>
                  </a:tcPr>
                </a:tc>
              </a:tr>
            </a:tbl>
          </a:graphicData>
        </a:graphic>
      </p:graphicFrame>
    </p:spTree>
    <p:extLst>
      <p:ext uri="{BB962C8B-B14F-4D97-AF65-F5344CB8AC3E}">
        <p14:creationId xmlns:p14="http://schemas.microsoft.com/office/powerpoint/2010/main" val="350433865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MISCELLANEOUS PROBLEMS </a:t>
            </a:r>
            <a:endParaRPr lang="en-US" dirty="0"/>
          </a:p>
        </p:txBody>
      </p:sp>
      <p:graphicFrame>
        <p:nvGraphicFramePr>
          <p:cNvPr id="14" name="Table 13"/>
          <p:cNvGraphicFramePr>
            <a:graphicFrameLocks noGrp="1"/>
          </p:cNvGraphicFramePr>
          <p:nvPr>
            <p:extLst>
              <p:ext uri="{D42A27DB-BD31-4B8C-83A1-F6EECF244321}">
                <p14:modId xmlns:p14="http://schemas.microsoft.com/office/powerpoint/2010/main" val="1782655376"/>
              </p:ext>
            </p:extLst>
          </p:nvPr>
        </p:nvGraphicFramePr>
        <p:xfrm>
          <a:off x="179512" y="620688"/>
          <a:ext cx="8784979" cy="3186648"/>
        </p:xfrm>
        <a:graphic>
          <a:graphicData uri="http://schemas.openxmlformats.org/drawingml/2006/table">
            <a:tbl>
              <a:tblPr firstRow="1" bandRow="1">
                <a:tableStyleId>{5C22544A-7EE6-4342-B048-85BDC9FD1C3A}</a:tableStyleId>
              </a:tblPr>
              <a:tblGrid>
                <a:gridCol w="432048"/>
                <a:gridCol w="2664296"/>
                <a:gridCol w="1512168"/>
                <a:gridCol w="559122"/>
                <a:gridCol w="1282340"/>
                <a:gridCol w="210532"/>
                <a:gridCol w="2124473"/>
              </a:tblGrid>
              <a:tr h="370840">
                <a:tc>
                  <a:txBody>
                    <a:bodyPr/>
                    <a:lstStyle/>
                    <a:p>
                      <a:pPr algn="ctr"/>
                      <a:endParaRPr lang="en-US" sz="1100" dirty="0"/>
                    </a:p>
                  </a:txBody>
                  <a:tcPr/>
                </a:tc>
                <a:tc>
                  <a:txBody>
                    <a:bodyPr/>
                    <a:lstStyle/>
                    <a:p>
                      <a:pPr algn="ctr"/>
                      <a:endParaRPr lang="en-US" sz="1100" dirty="0"/>
                    </a:p>
                  </a:txBody>
                  <a:tcPr/>
                </a:tc>
                <a:tc>
                  <a:txBody>
                    <a:bodyPr/>
                    <a:lstStyle/>
                    <a:p>
                      <a:pPr algn="ctr"/>
                      <a:r>
                        <a:rPr lang="en-US" sz="1100" dirty="0" smtClean="0"/>
                        <a:t>Speed</a:t>
                      </a:r>
                      <a:endParaRPr lang="en-US" sz="1100" dirty="0"/>
                    </a:p>
                  </a:txBody>
                  <a:tcPr/>
                </a:tc>
                <a:tc>
                  <a:txBody>
                    <a:bodyPr/>
                    <a:lstStyle/>
                    <a:p>
                      <a:pPr algn="ctr"/>
                      <a:r>
                        <a:rPr lang="en-US" sz="1100" dirty="0" smtClean="0"/>
                        <a:t>Time</a:t>
                      </a:r>
                      <a:endParaRPr lang="en-US" sz="1100" dirty="0"/>
                    </a:p>
                  </a:txBody>
                  <a:tcPr/>
                </a:tc>
                <a:tc>
                  <a:txBody>
                    <a:bodyPr/>
                    <a:lstStyle/>
                    <a:p>
                      <a:pPr algn="ctr"/>
                      <a:r>
                        <a:rPr lang="en-US" sz="1100" dirty="0" smtClean="0"/>
                        <a:t>Speed * Time</a:t>
                      </a:r>
                      <a:endParaRPr lang="en-US" sz="1100" dirty="0"/>
                    </a:p>
                  </a:txBody>
                  <a:tcPr/>
                </a:tc>
                <a:tc>
                  <a:txBody>
                    <a:bodyPr/>
                    <a:lstStyle/>
                    <a:p>
                      <a:pPr algn="ctr"/>
                      <a:r>
                        <a:rPr lang="en-US" sz="1100" dirty="0" smtClean="0"/>
                        <a:t>=  </a:t>
                      </a:r>
                      <a:endParaRPr lang="en-US" sz="1100" dirty="0"/>
                    </a:p>
                  </a:txBody>
                  <a:tcPr/>
                </a:tc>
                <a:tc>
                  <a:txBody>
                    <a:bodyPr/>
                    <a:lstStyle/>
                    <a:p>
                      <a:pPr algn="ctr"/>
                      <a:r>
                        <a:rPr lang="en-IN" sz="1100" b="1" kern="1200" dirty="0" smtClean="0">
                          <a:solidFill>
                            <a:schemeClr val="lt1"/>
                          </a:solidFill>
                          <a:effectLst/>
                          <a:latin typeface="+mn-lt"/>
                          <a:ea typeface="+mn-ea"/>
                          <a:cs typeface="+mn-cs"/>
                        </a:rPr>
                        <a:t>Distance covered by the train relative to the object</a:t>
                      </a:r>
                      <a:endParaRPr lang="en-US" sz="1100" dirty="0"/>
                    </a:p>
                  </a:txBody>
                  <a:tcPr/>
                </a:tc>
              </a:tr>
              <a:tr h="370840">
                <a:tc>
                  <a:txBody>
                    <a:bodyPr/>
                    <a:lstStyle/>
                    <a:p>
                      <a:r>
                        <a:rPr lang="en-US" sz="1100" dirty="0" smtClean="0"/>
                        <a:t>1</a:t>
                      </a:r>
                      <a:endParaRPr lang="en-US" sz="1100" dirty="0"/>
                    </a:p>
                  </a:txBody>
                  <a:tcPr/>
                </a:tc>
                <a:tc>
                  <a:txBody>
                    <a:bodyPr/>
                    <a:lstStyle/>
                    <a:p>
                      <a:r>
                        <a:rPr lang="en-IN" sz="1100" kern="1200" dirty="0" smtClean="0">
                          <a:solidFill>
                            <a:schemeClr val="dk1"/>
                          </a:solidFill>
                          <a:effectLst/>
                          <a:latin typeface="+mn-lt"/>
                          <a:ea typeface="+mn-ea"/>
                          <a:cs typeface="+mn-cs"/>
                        </a:rPr>
                        <a:t>Train crosses a stationary object, which has no length</a:t>
                      </a:r>
                      <a:endParaRPr lang="en-US" sz="1100" dirty="0"/>
                    </a:p>
                  </a:txBody>
                  <a:tcPr/>
                </a:tc>
                <a:tc>
                  <a:txBody>
                    <a:bodyPr/>
                    <a:lstStyle/>
                    <a:p>
                      <a:r>
                        <a:rPr lang="en-US" sz="1100" dirty="0" smtClean="0"/>
                        <a:t>Speed of train = X</a:t>
                      </a:r>
                    </a:p>
                    <a:p>
                      <a:r>
                        <a:rPr lang="en-US" sz="1100" dirty="0" smtClean="0"/>
                        <a:t>Speed</a:t>
                      </a:r>
                      <a:r>
                        <a:rPr lang="en-US" sz="1100" baseline="0" dirty="0" smtClean="0"/>
                        <a:t> of object = Y</a:t>
                      </a:r>
                      <a:endParaRPr lang="en-US" sz="1100" dirty="0"/>
                    </a:p>
                  </a:txBody>
                  <a:tcPr/>
                </a:tc>
                <a:tc>
                  <a:txBody>
                    <a:bodyPr/>
                    <a:lstStyle/>
                    <a:p>
                      <a:pPr algn="ctr"/>
                      <a:r>
                        <a:rPr lang="en-US" sz="1100" dirty="0" smtClean="0"/>
                        <a:t>T</a:t>
                      </a:r>
                      <a:endParaRPr lang="en-US" sz="1100" dirty="0"/>
                    </a:p>
                  </a:txBody>
                  <a:tcPr/>
                </a:tc>
                <a:tc>
                  <a:txBody>
                    <a:bodyPr/>
                    <a:lstStyle/>
                    <a:p>
                      <a:pPr algn="ctr"/>
                      <a:r>
                        <a:rPr lang="en-US" sz="1100" dirty="0" smtClean="0"/>
                        <a:t>X* T</a:t>
                      </a:r>
                      <a:endParaRPr lang="en-US" sz="1100" dirty="0"/>
                    </a:p>
                  </a:txBody>
                  <a:tcPr/>
                </a:tc>
                <a:tc>
                  <a:txBody>
                    <a:bodyPr/>
                    <a:lstStyle/>
                    <a:p>
                      <a:pPr algn="ctr"/>
                      <a:endParaRPr lang="en-US" sz="1100" dirty="0"/>
                    </a:p>
                  </a:txBody>
                  <a:tcPr/>
                </a:tc>
                <a:tc>
                  <a:txBody>
                    <a:bodyPr/>
                    <a:lstStyle/>
                    <a:p>
                      <a:r>
                        <a:rPr lang="en-US" sz="1100" dirty="0" smtClean="0">
                          <a:solidFill>
                            <a:srgbClr val="FF0000"/>
                          </a:solidFill>
                        </a:rPr>
                        <a:t>Length of the train</a:t>
                      </a:r>
                      <a:endParaRPr lang="en-US" sz="1100" dirty="0">
                        <a:solidFill>
                          <a:srgbClr val="FF0000"/>
                        </a:solidFill>
                      </a:endParaRPr>
                    </a:p>
                  </a:txBody>
                  <a:tcPr/>
                </a:tc>
              </a:tr>
              <a:tr h="370840">
                <a:tc>
                  <a:txBody>
                    <a:bodyPr/>
                    <a:lstStyle/>
                    <a:p>
                      <a:r>
                        <a:rPr lang="en-US" sz="1100" dirty="0" smtClean="0"/>
                        <a:t>2</a:t>
                      </a:r>
                      <a:endParaRPr lang="en-US" sz="1100" dirty="0"/>
                    </a:p>
                  </a:txBody>
                  <a:tcPr/>
                </a:tc>
                <a:tc>
                  <a:txBody>
                    <a:bodyPr/>
                    <a:lstStyle/>
                    <a:p>
                      <a:r>
                        <a:rPr lang="en-IN" sz="1100" kern="1200" dirty="0" smtClean="0">
                          <a:solidFill>
                            <a:schemeClr val="dk1"/>
                          </a:solidFill>
                          <a:effectLst/>
                          <a:latin typeface="+mn-lt"/>
                          <a:ea typeface="+mn-ea"/>
                          <a:cs typeface="+mn-cs"/>
                        </a:rPr>
                        <a:t>Train crosses a stationary object with length L (Object)</a:t>
                      </a:r>
                      <a:endParaRPr lang="en-US" sz="1100" dirty="0"/>
                    </a:p>
                  </a:txBody>
                  <a:tcPr/>
                </a:tc>
                <a:tc>
                  <a:txBody>
                    <a:bodyPr/>
                    <a:lstStyle/>
                    <a:p>
                      <a:r>
                        <a:rPr lang="en-US" sz="1100" dirty="0" smtClean="0"/>
                        <a:t>Speed of train = X</a:t>
                      </a:r>
                    </a:p>
                    <a:p>
                      <a:r>
                        <a:rPr lang="en-US" sz="1100" dirty="0" smtClean="0"/>
                        <a:t>Speed</a:t>
                      </a:r>
                      <a:r>
                        <a:rPr lang="en-US" sz="1100" baseline="0" dirty="0" smtClean="0"/>
                        <a:t> of object = Y</a:t>
                      </a:r>
                      <a:endParaRPr lang="en-US" sz="1100" dirty="0"/>
                    </a:p>
                  </a:txBody>
                  <a:tcPr/>
                </a:tc>
                <a:tc>
                  <a:txBody>
                    <a:bodyPr/>
                    <a:lstStyle/>
                    <a:p>
                      <a:pPr algn="ctr"/>
                      <a:r>
                        <a:rPr lang="en-US" sz="1100" dirty="0" smtClean="0"/>
                        <a:t>T</a:t>
                      </a:r>
                      <a:endParaRPr lang="en-US" sz="1100" dirty="0"/>
                    </a:p>
                  </a:txBody>
                  <a:tcPr/>
                </a:tc>
                <a:tc>
                  <a:txBody>
                    <a:bodyPr/>
                    <a:lstStyle/>
                    <a:p>
                      <a:pPr algn="ctr"/>
                      <a:r>
                        <a:rPr lang="en-US" sz="1100" dirty="0" smtClean="0"/>
                        <a:t>X * T</a:t>
                      </a:r>
                      <a:endParaRPr lang="en-US" sz="1100" dirty="0"/>
                    </a:p>
                  </a:txBody>
                  <a:tcPr/>
                </a:tc>
                <a:tc>
                  <a:txBody>
                    <a:bodyPr/>
                    <a:lstStyle/>
                    <a:p>
                      <a:pPr algn="ctr"/>
                      <a:endParaRPr lang="en-US" sz="1100" dirty="0"/>
                    </a:p>
                  </a:txBody>
                  <a:tcPr/>
                </a:tc>
                <a:tc>
                  <a:txBody>
                    <a:bodyPr/>
                    <a:lstStyle/>
                    <a:p>
                      <a:r>
                        <a:rPr lang="en-US" sz="1100" dirty="0" smtClean="0">
                          <a:solidFill>
                            <a:srgbClr val="FF0000"/>
                          </a:solidFill>
                        </a:rPr>
                        <a:t>Length of train +</a:t>
                      </a:r>
                      <a:r>
                        <a:rPr lang="en-US" sz="1100" baseline="0" dirty="0" smtClean="0">
                          <a:solidFill>
                            <a:srgbClr val="FF0000"/>
                          </a:solidFill>
                        </a:rPr>
                        <a:t> Length of the object</a:t>
                      </a:r>
                      <a:endParaRPr lang="en-US" sz="1100" dirty="0">
                        <a:solidFill>
                          <a:srgbClr val="FF0000"/>
                        </a:solidFill>
                      </a:endParaRPr>
                    </a:p>
                  </a:txBody>
                  <a:tcPr/>
                </a:tc>
              </a:tr>
              <a:tr h="370840">
                <a:tc rowSpan="2">
                  <a:txBody>
                    <a:bodyPr/>
                    <a:lstStyle/>
                    <a:p>
                      <a:r>
                        <a:rPr lang="en-US" sz="1100" dirty="0" smtClean="0"/>
                        <a:t>3</a:t>
                      </a:r>
                      <a:endParaRPr lang="en-US" sz="1100" dirty="0"/>
                    </a:p>
                  </a:txBody>
                  <a:tcPr/>
                </a:tc>
                <a:tc>
                  <a:txBody>
                    <a:bodyPr/>
                    <a:lstStyle/>
                    <a:p>
                      <a:r>
                        <a:rPr lang="en-IN" sz="1100" kern="1200" dirty="0" smtClean="0">
                          <a:solidFill>
                            <a:schemeClr val="dk1"/>
                          </a:solidFill>
                          <a:effectLst/>
                          <a:latin typeface="+mn-lt"/>
                          <a:ea typeface="+mn-ea"/>
                          <a:cs typeface="+mn-cs"/>
                        </a:rPr>
                        <a:t>Train crosses a moving object, which has no length – same direction</a:t>
                      </a:r>
                      <a:endParaRPr lang="en-US" sz="1100" dirty="0"/>
                    </a:p>
                  </a:txBody>
                  <a:tcPr/>
                </a:tc>
                <a:tc>
                  <a:txBody>
                    <a:bodyPr/>
                    <a:lstStyle/>
                    <a:p>
                      <a:r>
                        <a:rPr lang="en-US" sz="1100" dirty="0" smtClean="0"/>
                        <a:t>Speed of train = X</a:t>
                      </a:r>
                    </a:p>
                    <a:p>
                      <a:r>
                        <a:rPr lang="en-US" sz="1100" dirty="0" smtClean="0"/>
                        <a:t>Speed</a:t>
                      </a:r>
                      <a:r>
                        <a:rPr lang="en-US" sz="1100" baseline="0" dirty="0" smtClean="0"/>
                        <a:t> of object = Y</a:t>
                      </a:r>
                      <a:endParaRPr lang="en-US" sz="1100" dirty="0"/>
                    </a:p>
                  </a:txBody>
                  <a:tcPr/>
                </a:tc>
                <a:tc>
                  <a:txBody>
                    <a:bodyPr/>
                    <a:lstStyle/>
                    <a:p>
                      <a:pPr algn="ctr"/>
                      <a:r>
                        <a:rPr lang="en-US" sz="1100" dirty="0" smtClean="0"/>
                        <a:t>T</a:t>
                      </a:r>
                      <a:endParaRPr lang="en-US" sz="1100" dirty="0"/>
                    </a:p>
                  </a:txBody>
                  <a:tcPr/>
                </a:tc>
                <a:tc>
                  <a:txBody>
                    <a:bodyPr/>
                    <a:lstStyle/>
                    <a:p>
                      <a:pPr algn="ctr"/>
                      <a:r>
                        <a:rPr lang="en-US" sz="1100" dirty="0" smtClean="0"/>
                        <a:t>(X-Y)</a:t>
                      </a:r>
                      <a:r>
                        <a:rPr lang="en-US" sz="1100" baseline="0" dirty="0" smtClean="0"/>
                        <a:t>* T</a:t>
                      </a:r>
                      <a:endParaRPr lang="en-US" sz="1100" dirty="0"/>
                    </a:p>
                  </a:txBody>
                  <a:tcPr/>
                </a:tc>
                <a:tc>
                  <a:txBody>
                    <a:bodyPr/>
                    <a:lstStyle/>
                    <a:p>
                      <a:pPr algn="ctr"/>
                      <a:endParaRPr lang="en-US" sz="1100" dirty="0"/>
                    </a:p>
                  </a:txBody>
                  <a:tcPr/>
                </a:tc>
                <a:tc>
                  <a:txBody>
                    <a:bodyPr/>
                    <a:lstStyle/>
                    <a:p>
                      <a:r>
                        <a:rPr lang="en-US" sz="1100" dirty="0" smtClean="0">
                          <a:solidFill>
                            <a:srgbClr val="FF0000"/>
                          </a:solidFill>
                        </a:rPr>
                        <a:t>Length of the train</a:t>
                      </a:r>
                      <a:endParaRPr lang="en-US" sz="1100" dirty="0">
                        <a:solidFill>
                          <a:srgbClr val="FF0000"/>
                        </a:solidFill>
                      </a:endParaRPr>
                    </a:p>
                  </a:txBody>
                  <a:tcPr/>
                </a:tc>
              </a:tr>
              <a:tr h="370840">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100" kern="1200" dirty="0" smtClean="0">
                          <a:solidFill>
                            <a:schemeClr val="dk1"/>
                          </a:solidFill>
                          <a:effectLst/>
                          <a:latin typeface="+mn-lt"/>
                          <a:ea typeface="+mn-ea"/>
                          <a:cs typeface="+mn-cs"/>
                        </a:rPr>
                        <a:t>Train crosses a moving object, which has no length – opposite</a:t>
                      </a:r>
                      <a:r>
                        <a:rPr lang="en-IN" sz="1100" kern="1200" baseline="0" dirty="0" smtClean="0">
                          <a:solidFill>
                            <a:schemeClr val="dk1"/>
                          </a:solidFill>
                          <a:effectLst/>
                          <a:latin typeface="+mn-lt"/>
                          <a:ea typeface="+mn-ea"/>
                          <a:cs typeface="+mn-cs"/>
                        </a:rPr>
                        <a:t> direction </a:t>
                      </a:r>
                      <a:endParaRPr lang="en-US" sz="1100" dirty="0" smtClean="0"/>
                    </a:p>
                  </a:txBody>
                  <a:tcPr/>
                </a:tc>
                <a:tc>
                  <a:txBody>
                    <a:bodyPr/>
                    <a:lstStyle/>
                    <a:p>
                      <a:r>
                        <a:rPr lang="en-US" sz="1100" dirty="0" smtClean="0"/>
                        <a:t>Speed of train = X</a:t>
                      </a:r>
                    </a:p>
                    <a:p>
                      <a:r>
                        <a:rPr lang="en-US" sz="1100" dirty="0" smtClean="0"/>
                        <a:t>Speed</a:t>
                      </a:r>
                      <a:r>
                        <a:rPr lang="en-US" sz="1100" baseline="0" dirty="0" smtClean="0"/>
                        <a:t> of object = Y</a:t>
                      </a:r>
                      <a:endParaRPr lang="en-US" sz="1100" dirty="0"/>
                    </a:p>
                  </a:txBody>
                  <a:tcPr/>
                </a:tc>
                <a:tc>
                  <a:txBody>
                    <a:bodyPr/>
                    <a:lstStyle/>
                    <a:p>
                      <a:pPr algn="ctr"/>
                      <a:r>
                        <a:rPr lang="en-US" sz="1100" dirty="0" smtClean="0"/>
                        <a:t>T</a:t>
                      </a:r>
                      <a:endParaRPr lang="en-US" sz="1100" dirty="0"/>
                    </a:p>
                  </a:txBody>
                  <a:tcPr/>
                </a:tc>
                <a:tc>
                  <a:txBody>
                    <a:bodyPr/>
                    <a:lstStyle/>
                    <a:p>
                      <a:pPr algn="ctr"/>
                      <a:r>
                        <a:rPr lang="en-US" sz="1100" dirty="0" smtClean="0"/>
                        <a:t>(X+Y)*T</a:t>
                      </a:r>
                      <a:endParaRPr lang="en-US" sz="1100" dirty="0"/>
                    </a:p>
                  </a:txBody>
                  <a:tcPr/>
                </a:tc>
                <a:tc>
                  <a:txBody>
                    <a:bodyPr/>
                    <a:lstStyle/>
                    <a:p>
                      <a:pPr algn="ctr"/>
                      <a:endParaRPr lang="en-US"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rgbClr val="FF0000"/>
                          </a:solidFill>
                        </a:rPr>
                        <a:t>Length of the train</a:t>
                      </a:r>
                    </a:p>
                    <a:p>
                      <a:endParaRPr lang="en-US" sz="1100" dirty="0">
                        <a:solidFill>
                          <a:srgbClr val="FF0000"/>
                        </a:solidFill>
                      </a:endParaRPr>
                    </a:p>
                  </a:txBody>
                  <a:tcPr/>
                </a:tc>
              </a:tr>
              <a:tr h="458688">
                <a:tc rowSpan="2">
                  <a:txBody>
                    <a:bodyPr/>
                    <a:lstStyle/>
                    <a:p>
                      <a:r>
                        <a:rPr lang="en-US" sz="1100" dirty="0" smtClean="0"/>
                        <a:t>4</a:t>
                      </a:r>
                      <a:endParaRPr lang="en-US" sz="1100" dirty="0"/>
                    </a:p>
                  </a:txBody>
                  <a:tcPr/>
                </a:tc>
                <a:tc>
                  <a:txBody>
                    <a:bodyPr/>
                    <a:lstStyle/>
                    <a:p>
                      <a:r>
                        <a:rPr lang="en-IN" sz="1100" kern="1200" dirty="0" smtClean="0">
                          <a:solidFill>
                            <a:schemeClr val="dk1"/>
                          </a:solidFill>
                          <a:effectLst/>
                          <a:latin typeface="+mn-lt"/>
                          <a:ea typeface="+mn-ea"/>
                          <a:cs typeface="+mn-cs"/>
                        </a:rPr>
                        <a:t>Train crosses a moving object with length L (Object) – same direction</a:t>
                      </a:r>
                      <a:endParaRPr lang="en-US" sz="1100" dirty="0"/>
                    </a:p>
                  </a:txBody>
                  <a:tcPr/>
                </a:tc>
                <a:tc>
                  <a:txBody>
                    <a:bodyPr/>
                    <a:lstStyle/>
                    <a:p>
                      <a:r>
                        <a:rPr lang="en-US" sz="1100" dirty="0" smtClean="0"/>
                        <a:t>Speed of train = X</a:t>
                      </a:r>
                    </a:p>
                    <a:p>
                      <a:r>
                        <a:rPr lang="en-US" sz="1100" dirty="0" smtClean="0"/>
                        <a:t>Speed</a:t>
                      </a:r>
                      <a:r>
                        <a:rPr lang="en-US" sz="1100" baseline="0" dirty="0" smtClean="0"/>
                        <a:t> of object = Y</a:t>
                      </a:r>
                      <a:endParaRPr lang="en-US" sz="1100" dirty="0"/>
                    </a:p>
                  </a:txBody>
                  <a:tcPr/>
                </a:tc>
                <a:tc>
                  <a:txBody>
                    <a:bodyPr/>
                    <a:lstStyle/>
                    <a:p>
                      <a:pPr algn="ctr"/>
                      <a:r>
                        <a:rPr lang="en-US" sz="1100" dirty="0" smtClean="0"/>
                        <a:t>T</a:t>
                      </a:r>
                      <a:endParaRPr lang="en-US" sz="1100" dirty="0"/>
                    </a:p>
                  </a:txBody>
                  <a:tcPr/>
                </a:tc>
                <a:tc>
                  <a:txBody>
                    <a:bodyPr/>
                    <a:lstStyle/>
                    <a:p>
                      <a:pPr algn="ctr"/>
                      <a:r>
                        <a:rPr lang="en-US" sz="1100" dirty="0" smtClean="0"/>
                        <a:t>(X-Y)</a:t>
                      </a:r>
                      <a:r>
                        <a:rPr lang="en-US" sz="1100" baseline="0" dirty="0" smtClean="0"/>
                        <a:t>* T</a:t>
                      </a:r>
                      <a:endParaRPr lang="en-US" sz="1100" dirty="0"/>
                    </a:p>
                  </a:txBody>
                  <a:tcPr/>
                </a:tc>
                <a:tc>
                  <a:txBody>
                    <a:bodyPr/>
                    <a:lstStyle/>
                    <a:p>
                      <a:pPr algn="ctr"/>
                      <a:endParaRPr lang="en-US"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rgbClr val="FF0000"/>
                          </a:solidFill>
                        </a:rPr>
                        <a:t>Length of train +</a:t>
                      </a:r>
                      <a:r>
                        <a:rPr lang="en-US" sz="1100" baseline="0" dirty="0" smtClean="0">
                          <a:solidFill>
                            <a:srgbClr val="FF0000"/>
                          </a:solidFill>
                        </a:rPr>
                        <a:t> Length of the object</a:t>
                      </a:r>
                      <a:endParaRPr lang="en-US" sz="1100" dirty="0" smtClean="0">
                        <a:solidFill>
                          <a:srgbClr val="FF0000"/>
                        </a:solidFill>
                      </a:endParaRPr>
                    </a:p>
                  </a:txBody>
                  <a:tcPr/>
                </a:tc>
              </a:tr>
              <a:tr h="125144">
                <a:tc vMerge="1">
                  <a:txBody>
                    <a:bodyPr/>
                    <a:lstStyle/>
                    <a:p>
                      <a:endParaRPr lang="en-US" sz="1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100" kern="1200" dirty="0" smtClean="0">
                          <a:solidFill>
                            <a:schemeClr val="dk1"/>
                          </a:solidFill>
                          <a:effectLst/>
                          <a:latin typeface="+mn-lt"/>
                          <a:ea typeface="+mn-ea"/>
                          <a:cs typeface="+mn-cs"/>
                        </a:rPr>
                        <a:t>Train crosses a moving object with length L (Object) – opposite direction</a:t>
                      </a:r>
                      <a:endParaRPr lang="en-US" sz="1100" dirty="0" smtClean="0"/>
                    </a:p>
                    <a:p>
                      <a:endParaRPr lang="en-US" sz="1100" dirty="0"/>
                    </a:p>
                  </a:txBody>
                  <a:tcPr/>
                </a:tc>
                <a:tc>
                  <a:txBody>
                    <a:bodyPr/>
                    <a:lstStyle/>
                    <a:p>
                      <a:r>
                        <a:rPr lang="en-US" sz="1100" dirty="0" smtClean="0"/>
                        <a:t>Speed of train = X</a:t>
                      </a:r>
                    </a:p>
                    <a:p>
                      <a:r>
                        <a:rPr lang="en-US" sz="1100" dirty="0" smtClean="0"/>
                        <a:t>Speed</a:t>
                      </a:r>
                      <a:r>
                        <a:rPr lang="en-US" sz="1100" baseline="0" dirty="0" smtClean="0"/>
                        <a:t> of object = Y</a:t>
                      </a:r>
                      <a:endParaRPr lang="en-US" sz="1100" dirty="0"/>
                    </a:p>
                  </a:txBody>
                  <a:tcPr/>
                </a:tc>
                <a:tc>
                  <a:txBody>
                    <a:bodyPr/>
                    <a:lstStyle/>
                    <a:p>
                      <a:pPr algn="ctr"/>
                      <a:r>
                        <a:rPr lang="en-US" sz="1100" dirty="0" smtClean="0"/>
                        <a:t>T</a:t>
                      </a:r>
                      <a:endParaRPr lang="en-US" sz="1100" dirty="0"/>
                    </a:p>
                  </a:txBody>
                  <a:tcPr/>
                </a:tc>
                <a:tc>
                  <a:txBody>
                    <a:bodyPr/>
                    <a:lstStyle/>
                    <a:p>
                      <a:pPr algn="ctr"/>
                      <a:r>
                        <a:rPr lang="en-US" sz="1100" dirty="0" smtClean="0"/>
                        <a:t>(X+Y)*T</a:t>
                      </a:r>
                      <a:endParaRPr lang="en-US" sz="1100" dirty="0"/>
                    </a:p>
                  </a:txBody>
                  <a:tcPr/>
                </a:tc>
                <a:tc>
                  <a:txBody>
                    <a:bodyPr/>
                    <a:lstStyle/>
                    <a:p>
                      <a:pPr algn="ctr"/>
                      <a:endParaRPr lang="en-US"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rgbClr val="FF0000"/>
                          </a:solidFill>
                        </a:rPr>
                        <a:t>Length of train +</a:t>
                      </a:r>
                      <a:r>
                        <a:rPr lang="en-US" sz="1100" baseline="0" dirty="0" smtClean="0">
                          <a:solidFill>
                            <a:srgbClr val="FF0000"/>
                          </a:solidFill>
                        </a:rPr>
                        <a:t> Length of the object</a:t>
                      </a:r>
                      <a:endParaRPr lang="en-US" sz="1100" dirty="0" smtClean="0">
                        <a:solidFill>
                          <a:srgbClr val="FF0000"/>
                        </a:solidFill>
                      </a:endParaRPr>
                    </a:p>
                    <a:p>
                      <a:endParaRPr lang="en-US" sz="1100" dirty="0">
                        <a:solidFill>
                          <a:srgbClr val="FF0000"/>
                        </a:solidFill>
                      </a:endParaRPr>
                    </a:p>
                  </a:txBody>
                  <a:tcPr/>
                </a:tc>
              </a:tr>
            </a:tbl>
          </a:graphicData>
        </a:graphic>
      </p:graphicFrame>
      <p:sp>
        <p:nvSpPr>
          <p:cNvPr id="3" name="Rectangle 2"/>
          <p:cNvSpPr/>
          <p:nvPr/>
        </p:nvSpPr>
        <p:spPr>
          <a:xfrm>
            <a:off x="179512" y="4005064"/>
            <a:ext cx="4320480" cy="2736304"/>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solidFill>
                  <a:prstClr val="black"/>
                </a:solidFill>
              </a:rPr>
              <a:t>BOAT PROBLEMS</a:t>
            </a:r>
          </a:p>
          <a:p>
            <a:pPr algn="ctr"/>
            <a:endParaRPr lang="en-US" sz="1000" dirty="0" smtClean="0">
              <a:solidFill>
                <a:prstClr val="black"/>
              </a:solidFill>
            </a:endParaRPr>
          </a:p>
          <a:p>
            <a:r>
              <a:rPr lang="en-IN" sz="1000" dirty="0">
                <a:solidFill>
                  <a:prstClr val="black"/>
                </a:solidFill>
              </a:rPr>
              <a:t>If the speed of a boat (or man) in still water </a:t>
            </a:r>
            <a:r>
              <a:rPr lang="en-IN" sz="1000" dirty="0" smtClean="0">
                <a:solidFill>
                  <a:prstClr val="black"/>
                </a:solidFill>
              </a:rPr>
              <a:t>is </a:t>
            </a:r>
            <a:r>
              <a:rPr lang="en-IN" sz="1000" dirty="0">
                <a:solidFill>
                  <a:prstClr val="black"/>
                </a:solidFill>
              </a:rPr>
              <a:t>X </a:t>
            </a:r>
            <a:r>
              <a:rPr lang="en-IN" sz="1000" dirty="0" smtClean="0">
                <a:solidFill>
                  <a:prstClr val="black"/>
                </a:solidFill>
              </a:rPr>
              <a:t>km/hour</a:t>
            </a:r>
            <a:r>
              <a:rPr lang="en-IN" sz="1000" dirty="0">
                <a:solidFill>
                  <a:prstClr val="black"/>
                </a:solidFill>
              </a:rPr>
              <a:t>, and the speed of the stream (or </a:t>
            </a:r>
            <a:r>
              <a:rPr lang="en-IN" sz="1000" dirty="0" smtClean="0">
                <a:solidFill>
                  <a:prstClr val="black"/>
                </a:solidFill>
              </a:rPr>
              <a:t>current) </a:t>
            </a:r>
            <a:r>
              <a:rPr lang="en-US" sz="1000" dirty="0" smtClean="0">
                <a:solidFill>
                  <a:prstClr val="black"/>
                </a:solidFill>
              </a:rPr>
              <a:t>is </a:t>
            </a:r>
            <a:r>
              <a:rPr lang="en-US" sz="1000" dirty="0">
                <a:solidFill>
                  <a:prstClr val="black"/>
                </a:solidFill>
              </a:rPr>
              <a:t>Y </a:t>
            </a:r>
            <a:r>
              <a:rPr lang="en-US" sz="1000" dirty="0" smtClean="0">
                <a:solidFill>
                  <a:prstClr val="black"/>
                </a:solidFill>
              </a:rPr>
              <a:t>km/hour</a:t>
            </a:r>
            <a:r>
              <a:rPr lang="en-US" sz="1000" dirty="0">
                <a:solidFill>
                  <a:prstClr val="black"/>
                </a:solidFill>
              </a:rPr>
              <a:t>, </a:t>
            </a:r>
            <a:r>
              <a:rPr lang="en-US" sz="1000" dirty="0" smtClean="0">
                <a:solidFill>
                  <a:prstClr val="black"/>
                </a:solidFill>
              </a:rPr>
              <a:t>then:</a:t>
            </a:r>
            <a:endParaRPr lang="en-US" sz="1000" dirty="0">
              <a:solidFill>
                <a:prstClr val="black"/>
              </a:solidFill>
            </a:endParaRPr>
          </a:p>
          <a:p>
            <a:pPr marL="228600" indent="-228600">
              <a:buFontTx/>
              <a:buAutoNum type="alphaLcPeriod"/>
            </a:pPr>
            <a:r>
              <a:rPr lang="en-IN" sz="1000" dirty="0" smtClean="0">
                <a:solidFill>
                  <a:prstClr val="black"/>
                </a:solidFill>
              </a:rPr>
              <a:t>Speed </a:t>
            </a:r>
            <a:r>
              <a:rPr lang="en-IN" sz="1000" dirty="0">
                <a:solidFill>
                  <a:prstClr val="black"/>
                </a:solidFill>
              </a:rPr>
              <a:t>of boat with the stream (or Downstream or D/S) = (X + Y) </a:t>
            </a:r>
            <a:r>
              <a:rPr lang="en-IN" sz="1000" dirty="0" smtClean="0">
                <a:solidFill>
                  <a:prstClr val="black"/>
                </a:solidFill>
              </a:rPr>
              <a:t>km/hour</a:t>
            </a:r>
            <a:endParaRPr lang="en-IN" sz="1000" dirty="0">
              <a:solidFill>
                <a:prstClr val="black"/>
              </a:solidFill>
            </a:endParaRPr>
          </a:p>
          <a:p>
            <a:pPr marL="228600" indent="-228600">
              <a:buFontTx/>
              <a:buAutoNum type="alphaLcPeriod"/>
            </a:pPr>
            <a:r>
              <a:rPr lang="en-IN" sz="1000" dirty="0" smtClean="0">
                <a:solidFill>
                  <a:prstClr val="black"/>
                </a:solidFill>
              </a:rPr>
              <a:t>Speed </a:t>
            </a:r>
            <a:r>
              <a:rPr lang="en-IN" sz="1000" dirty="0">
                <a:solidFill>
                  <a:prstClr val="black"/>
                </a:solidFill>
              </a:rPr>
              <a:t>of boat against the stream (or upstream or U/S) = (X – Y) </a:t>
            </a:r>
            <a:r>
              <a:rPr lang="en-IN" sz="1000" dirty="0" smtClean="0">
                <a:solidFill>
                  <a:prstClr val="black"/>
                </a:solidFill>
              </a:rPr>
              <a:t>km/hour</a:t>
            </a:r>
            <a:endParaRPr lang="en-IN" sz="1000" dirty="0">
              <a:solidFill>
                <a:prstClr val="black"/>
              </a:solidFill>
            </a:endParaRPr>
          </a:p>
          <a:p>
            <a:endParaRPr lang="es-ES" sz="1000" dirty="0" smtClean="0">
              <a:solidFill>
                <a:prstClr val="black"/>
              </a:solidFill>
            </a:endParaRPr>
          </a:p>
          <a:p>
            <a:pPr marL="171450" indent="-171450">
              <a:buFont typeface="Arial" pitchFamily="34" charset="0"/>
              <a:buChar char="•"/>
            </a:pPr>
            <a:r>
              <a:rPr lang="es-ES" sz="1000" dirty="0" smtClean="0">
                <a:solidFill>
                  <a:prstClr val="black"/>
                </a:solidFill>
              </a:rPr>
              <a:t>X </a:t>
            </a:r>
            <a:r>
              <a:rPr lang="es-ES" sz="1000" dirty="0">
                <a:solidFill>
                  <a:prstClr val="black"/>
                </a:solidFill>
              </a:rPr>
              <a:t>= [(X + Y) + (X – Y)] / 2 and Y = [(X + Y) – (X – Y)] / </a:t>
            </a:r>
            <a:r>
              <a:rPr lang="es-ES" sz="1000" dirty="0" smtClean="0">
                <a:solidFill>
                  <a:prstClr val="black"/>
                </a:solidFill>
              </a:rPr>
              <a:t>2</a:t>
            </a:r>
          </a:p>
          <a:p>
            <a:pPr marL="171450" indent="-171450">
              <a:buFont typeface="Arial" pitchFamily="34" charset="0"/>
              <a:buChar char="•"/>
            </a:pPr>
            <a:r>
              <a:rPr lang="en-IN" sz="1000" dirty="0" smtClean="0">
                <a:solidFill>
                  <a:prstClr val="black"/>
                </a:solidFill>
              </a:rPr>
              <a:t>Boat’s </a:t>
            </a:r>
            <a:r>
              <a:rPr lang="en-IN" sz="1000" dirty="0">
                <a:solidFill>
                  <a:prstClr val="black"/>
                </a:solidFill>
              </a:rPr>
              <a:t>speed in still water = [Speed downstream + Speed upstream] / </a:t>
            </a:r>
            <a:r>
              <a:rPr lang="en-IN" sz="1000" dirty="0" smtClean="0">
                <a:solidFill>
                  <a:prstClr val="black"/>
                </a:solidFill>
              </a:rPr>
              <a:t>2</a:t>
            </a:r>
          </a:p>
          <a:p>
            <a:pPr marL="171450" indent="-171450">
              <a:buFont typeface="Arial" pitchFamily="34" charset="0"/>
              <a:buChar char="•"/>
            </a:pPr>
            <a:r>
              <a:rPr lang="en-IN" sz="1000" dirty="0" smtClean="0">
                <a:solidFill>
                  <a:prstClr val="black"/>
                </a:solidFill>
              </a:rPr>
              <a:t>Speed </a:t>
            </a:r>
            <a:r>
              <a:rPr lang="en-IN" sz="1000" dirty="0">
                <a:solidFill>
                  <a:prstClr val="black"/>
                </a:solidFill>
              </a:rPr>
              <a:t>of current = [Speed downstream – Speed upstream] / 2</a:t>
            </a:r>
            <a:endParaRPr lang="en-US" sz="1000" dirty="0">
              <a:solidFill>
                <a:prstClr val="black"/>
              </a:solidFill>
            </a:endParaRPr>
          </a:p>
        </p:txBody>
      </p:sp>
    </p:spTree>
    <p:extLst>
      <p:ext uri="{BB962C8B-B14F-4D97-AF65-F5344CB8AC3E}">
        <p14:creationId xmlns:p14="http://schemas.microsoft.com/office/powerpoint/2010/main" val="10143132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AVERAGE RATE / RELATIVE SPEED  </a:t>
            </a:r>
            <a:endParaRPr lang="en-US" dirty="0"/>
          </a:p>
        </p:txBody>
      </p:sp>
      <p:sp>
        <p:nvSpPr>
          <p:cNvPr id="3" name="Content Placeholder 2"/>
          <p:cNvSpPr>
            <a:spLocks noGrp="1"/>
          </p:cNvSpPr>
          <p:nvPr>
            <p:ph idx="1"/>
          </p:nvPr>
        </p:nvSpPr>
        <p:spPr>
          <a:xfrm>
            <a:off x="-4432" y="2132856"/>
            <a:ext cx="9144000" cy="6309320"/>
          </a:xfrm>
        </p:spPr>
        <p:txBody>
          <a:bodyPr>
            <a:normAutofit/>
          </a:bodyPr>
          <a:lstStyle/>
          <a:p>
            <a:r>
              <a:rPr lang="en-IN" sz="1000" dirty="0"/>
              <a:t>If an object moves the same distance twice, but at different rates, then the average </a:t>
            </a:r>
            <a:r>
              <a:rPr lang="en-IN" sz="1000" dirty="0" smtClean="0"/>
              <a:t>rate will </a:t>
            </a:r>
            <a:r>
              <a:rPr lang="en-IN" sz="1000" dirty="0"/>
              <a:t>NEVER be the average of the two rates given for the two legs of the journey. In </a:t>
            </a:r>
            <a:r>
              <a:rPr lang="en-IN" sz="1000" dirty="0" smtClean="0"/>
              <a:t>fact, because </a:t>
            </a:r>
            <a:r>
              <a:rPr lang="en-IN" sz="1000" dirty="0"/>
              <a:t>the object spends more time traveling at the slower rate, the average rate will be </a:t>
            </a:r>
            <a:r>
              <a:rPr lang="en-IN" sz="1000" dirty="0" smtClean="0"/>
              <a:t>closer to </a:t>
            </a:r>
            <a:r>
              <a:rPr lang="en-IN" sz="1000" dirty="0"/>
              <a:t>the slower of the two rates than to the </a:t>
            </a:r>
            <a:r>
              <a:rPr lang="en-IN" sz="1000" dirty="0" smtClean="0"/>
              <a:t>faster</a:t>
            </a:r>
          </a:p>
          <a:p>
            <a:r>
              <a:rPr lang="en-IN" sz="1000" dirty="0" smtClean="0"/>
              <a:t>It is not necessary to know the total distance travelled or the total time taken while computing the average speed</a:t>
            </a:r>
          </a:p>
          <a:p>
            <a:r>
              <a:rPr lang="en-IN" sz="1000" dirty="0" smtClean="0"/>
              <a:t>When two objects travel in the same direction, the time to catch up/overtake will be = lead distance/ difference of speeds (note: in order for A to overtake B, A needs to be traveling at a higher speed than B otherwise A will never catch up) </a:t>
            </a:r>
          </a:p>
          <a:p>
            <a:r>
              <a:rPr lang="en-IN" sz="1000" dirty="0" smtClean="0"/>
              <a:t>When two objects travel in different directions, time to meet will be = lead distance/ sum of speeds  </a:t>
            </a:r>
            <a:endParaRPr lang="en-IN" sz="1000" dirty="0"/>
          </a:p>
        </p:txBody>
      </p:sp>
      <p:sp>
        <p:nvSpPr>
          <p:cNvPr id="4" name="Text Box 3"/>
          <p:cNvSpPr txBox="1">
            <a:spLocks noChangeArrowheads="1"/>
          </p:cNvSpPr>
          <p:nvPr/>
        </p:nvSpPr>
        <p:spPr bwMode="auto">
          <a:xfrm>
            <a:off x="1679855" y="696176"/>
            <a:ext cx="6156684" cy="1289184"/>
          </a:xfrm>
          <a:prstGeom prst="rect">
            <a:avLst/>
          </a:prstGeom>
          <a:solidFill>
            <a:srgbClr val="92D050"/>
          </a:solidFill>
          <a:ln w="9525">
            <a:solidFill>
              <a:schemeClr val="bg1"/>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IN" sz="1300" dirty="0" smtClean="0">
                <a:solidFill>
                  <a:prstClr val="white"/>
                </a:solidFill>
                <a:latin typeface="Times New Roman" pitchFamily="18" charset="0"/>
                <a:ea typeface="Calibri"/>
                <a:cs typeface="Times New Roman" pitchFamily="18" charset="0"/>
              </a:rPr>
              <a:t>AVERAGE RATE = TOTAL DISTANCE/ TOTAL TIME</a:t>
            </a:r>
          </a:p>
          <a:p>
            <a:pPr algn="ctr">
              <a:lnSpc>
                <a:spcPct val="115000"/>
              </a:lnSpc>
              <a:spcAft>
                <a:spcPts val="1000"/>
              </a:spcAft>
            </a:pPr>
            <a:r>
              <a:rPr lang="en-IN" sz="1300" dirty="0" smtClean="0">
                <a:solidFill>
                  <a:prstClr val="white"/>
                </a:solidFill>
                <a:latin typeface="Times New Roman" pitchFamily="18" charset="0"/>
                <a:ea typeface="Calibri"/>
                <a:cs typeface="Times New Roman" pitchFamily="18" charset="0"/>
              </a:rPr>
              <a:t>OR</a:t>
            </a:r>
          </a:p>
          <a:p>
            <a:pPr algn="ctr">
              <a:lnSpc>
                <a:spcPct val="115000"/>
              </a:lnSpc>
              <a:spcAft>
                <a:spcPts val="1000"/>
              </a:spcAft>
            </a:pPr>
            <a:r>
              <a:rPr lang="en-IN" sz="1300" dirty="0" smtClean="0">
                <a:solidFill>
                  <a:prstClr val="white"/>
                </a:solidFill>
                <a:latin typeface="Times New Roman" pitchFamily="18" charset="0"/>
                <a:ea typeface="Calibri"/>
                <a:cs typeface="Times New Roman" pitchFamily="18" charset="0"/>
              </a:rPr>
              <a:t>AVERAGE SPEED = (2*SPEED OF A*SPEED OF B) / (SPEED A + B) </a:t>
            </a:r>
            <a:r>
              <a:rPr lang="en-IN" sz="1300" dirty="0" smtClean="0">
                <a:solidFill>
                  <a:prstClr val="white"/>
                </a:solidFill>
                <a:latin typeface="Times New Roman" pitchFamily="18" charset="0"/>
                <a:ea typeface="Calibri"/>
                <a:cs typeface="Times New Roman" pitchFamily="18" charset="0"/>
                <a:sym typeface="Wingdings" pitchFamily="2" charset="2"/>
              </a:rPr>
              <a:t> only to be used when the distance travelled is the same </a:t>
            </a:r>
            <a:endParaRPr lang="en-IN" sz="1300" dirty="0">
              <a:solidFill>
                <a:prstClr val="white"/>
              </a:solidFill>
              <a:latin typeface="Times New Roman" pitchFamily="18" charset="0"/>
              <a:ea typeface="Calibri"/>
              <a:cs typeface="Times New Roman" pitchFamily="18" charset="0"/>
            </a:endParaRPr>
          </a:p>
          <a:p>
            <a:pPr algn="ctr">
              <a:lnSpc>
                <a:spcPct val="115000"/>
              </a:lnSpc>
              <a:spcAft>
                <a:spcPts val="1000"/>
              </a:spcAft>
            </a:pPr>
            <a:r>
              <a:rPr lang="en-IN" sz="1300" dirty="0" smtClean="0">
                <a:solidFill>
                  <a:prstClr val="white"/>
                </a:solidFill>
                <a:latin typeface="Times New Roman" pitchFamily="18" charset="0"/>
                <a:ea typeface="Calibri"/>
                <a:cs typeface="Times New Roman" pitchFamily="18" charset="0"/>
              </a:rPr>
              <a:t> </a:t>
            </a:r>
            <a:endParaRPr lang="en-IN" sz="1300" dirty="0">
              <a:solidFill>
                <a:prstClr val="white"/>
              </a:solidFill>
              <a:latin typeface="Times New Roman" pitchFamily="18" charset="0"/>
              <a:ea typeface="Calibri"/>
              <a:cs typeface="Times New Roman"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175878699"/>
              </p:ext>
            </p:extLst>
          </p:nvPr>
        </p:nvGraphicFramePr>
        <p:xfrm>
          <a:off x="107504" y="3284984"/>
          <a:ext cx="8928992" cy="2621280"/>
        </p:xfrm>
        <a:graphic>
          <a:graphicData uri="http://schemas.openxmlformats.org/drawingml/2006/table">
            <a:tbl>
              <a:tblPr firstRow="1" bandRow="1">
                <a:tableStyleId>{00A15C55-8517-42AA-B614-E9B94910E393}</a:tableStyleId>
              </a:tblPr>
              <a:tblGrid>
                <a:gridCol w="4392488"/>
                <a:gridCol w="936104"/>
                <a:gridCol w="1152128"/>
                <a:gridCol w="360040"/>
                <a:gridCol w="720080"/>
                <a:gridCol w="288032"/>
                <a:gridCol w="1080120"/>
              </a:tblGrid>
              <a:tr h="370840">
                <a:tc>
                  <a:txBody>
                    <a:bodyPr/>
                    <a:lstStyle/>
                    <a:p>
                      <a:r>
                        <a:rPr lang="en-US" sz="1000" dirty="0" smtClean="0"/>
                        <a:t>EXAMPLE</a:t>
                      </a:r>
                      <a:r>
                        <a:rPr lang="en-US" sz="1000" baseline="0" dirty="0" smtClean="0"/>
                        <a:t> </a:t>
                      </a:r>
                      <a:endParaRPr lang="en-US" sz="1000" b="1" dirty="0">
                        <a:solidFill>
                          <a:schemeClr val="bg1"/>
                        </a:solidFill>
                      </a:endParaRPr>
                    </a:p>
                  </a:txBody>
                  <a:tcPr anchor="ctr"/>
                </a:tc>
                <a:tc>
                  <a:txBody>
                    <a:bodyPr/>
                    <a:lstStyle/>
                    <a:p>
                      <a:pPr algn="ctr"/>
                      <a:endParaRPr lang="en-US" sz="1000" b="1" dirty="0">
                        <a:solidFill>
                          <a:schemeClr val="bg1"/>
                        </a:solidFill>
                      </a:endParaRPr>
                    </a:p>
                  </a:txBody>
                  <a:tcPr anchor="ctr"/>
                </a:tc>
                <a:tc>
                  <a:txBody>
                    <a:bodyPr/>
                    <a:lstStyle/>
                    <a:p>
                      <a:pPr algn="ctr"/>
                      <a:r>
                        <a:rPr lang="en-US" sz="1000" dirty="0" smtClean="0"/>
                        <a:t>RATE</a:t>
                      </a:r>
                      <a:r>
                        <a:rPr lang="en-US" sz="1000" baseline="0" dirty="0" smtClean="0"/>
                        <a:t> </a:t>
                      </a:r>
                    </a:p>
                    <a:p>
                      <a:pPr algn="ctr"/>
                      <a:r>
                        <a:rPr lang="en-US" sz="1000" baseline="0" dirty="0" smtClean="0"/>
                        <a:t>(miles/hour) </a:t>
                      </a:r>
                      <a:endParaRPr lang="en-US" sz="1000" b="1" dirty="0" smtClean="0">
                        <a:solidFill>
                          <a:schemeClr val="bg1"/>
                        </a:solidFill>
                      </a:endParaRPr>
                    </a:p>
                  </a:txBody>
                  <a:tcPr anchor="ctr"/>
                </a:tc>
                <a:tc>
                  <a:txBody>
                    <a:bodyPr/>
                    <a:lstStyle/>
                    <a:p>
                      <a:r>
                        <a:rPr lang="en-US" sz="1000" dirty="0" smtClean="0"/>
                        <a:t> x</a:t>
                      </a:r>
                      <a:endParaRPr lang="en-US" sz="1000" b="1" dirty="0">
                        <a:solidFill>
                          <a:schemeClr val="bg1"/>
                        </a:solidFill>
                      </a:endParaRPr>
                    </a:p>
                  </a:txBody>
                  <a:tcPr anchor="ctr"/>
                </a:tc>
                <a:tc>
                  <a:txBody>
                    <a:bodyPr/>
                    <a:lstStyle/>
                    <a:p>
                      <a:pPr algn="ctr"/>
                      <a:r>
                        <a:rPr lang="en-US" sz="1000" dirty="0" smtClean="0"/>
                        <a:t>TIME </a:t>
                      </a:r>
                    </a:p>
                    <a:p>
                      <a:pPr algn="ctr"/>
                      <a:r>
                        <a:rPr lang="en-US" sz="1000" dirty="0" smtClean="0"/>
                        <a:t>(hours)</a:t>
                      </a:r>
                      <a:endParaRPr lang="en-US" sz="1000" b="1" dirty="0">
                        <a:solidFill>
                          <a:schemeClr val="bg1"/>
                        </a:solidFill>
                      </a:endParaRPr>
                    </a:p>
                  </a:txBody>
                  <a:tcPr anchor="ctr"/>
                </a:tc>
                <a:tc>
                  <a:txBody>
                    <a:bodyPr/>
                    <a:lstStyle/>
                    <a:p>
                      <a:r>
                        <a:rPr lang="en-US" sz="1000" dirty="0" smtClean="0"/>
                        <a:t> = </a:t>
                      </a:r>
                      <a:endParaRPr lang="en-US" sz="1000" b="1" dirty="0">
                        <a:solidFill>
                          <a:schemeClr val="bg1"/>
                        </a:solidFill>
                      </a:endParaRPr>
                    </a:p>
                  </a:txBody>
                  <a:tcPr anchor="ctr"/>
                </a:tc>
                <a:tc>
                  <a:txBody>
                    <a:bodyPr/>
                    <a:lstStyle/>
                    <a:p>
                      <a:pPr algn="ctr"/>
                      <a:r>
                        <a:rPr lang="en-US" sz="1000" dirty="0" smtClean="0"/>
                        <a:t>D</a:t>
                      </a:r>
                      <a:r>
                        <a:rPr lang="en-US" sz="1000" baseline="0" dirty="0" smtClean="0"/>
                        <a:t>ISTANCE</a:t>
                      </a:r>
                    </a:p>
                    <a:p>
                      <a:pPr algn="ctr"/>
                      <a:r>
                        <a:rPr lang="en-US" sz="1000" baseline="0" dirty="0" smtClean="0"/>
                        <a:t>(miles)</a:t>
                      </a:r>
                      <a:endParaRPr lang="en-US" sz="1000" b="1" dirty="0">
                        <a:solidFill>
                          <a:schemeClr val="bg1"/>
                        </a:solidFill>
                      </a:endParaRPr>
                    </a:p>
                  </a:txBody>
                  <a:tcPr anchor="ctr"/>
                </a:tc>
              </a:tr>
              <a:tr h="755888">
                <a:tc rowSpan="3">
                  <a:txBody>
                    <a:bodyPr/>
                    <a:lstStyle/>
                    <a:p>
                      <a:r>
                        <a:rPr lang="en-IN" sz="1000" b="0" i="0" u="none" strike="noStrike" kern="1200" baseline="0" dirty="0" smtClean="0">
                          <a:solidFill>
                            <a:schemeClr val="dk1"/>
                          </a:solidFill>
                          <a:latin typeface="+mn-lt"/>
                          <a:ea typeface="+mn-ea"/>
                          <a:cs typeface="+mn-cs"/>
                        </a:rPr>
                        <a:t>If Lucy walks to work at a rate of 4 miles per hour, but she walks home by the same route at a rate of 6 miles per hour, what is Lucy's average walking rate for the round trip?</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Pick a Smart Number for the distance. Since 12 is a multiple of the two rates in the problem, 4 and 6, 12 is an ideal choice</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The times can be found using the </a:t>
                      </a:r>
                      <a:r>
                        <a:rPr lang="en-IN" sz="1000" b="0" i="1" u="none" strike="noStrike" kern="1200" baseline="0" dirty="0" smtClean="0">
                          <a:solidFill>
                            <a:schemeClr val="dk1"/>
                          </a:solidFill>
                          <a:latin typeface="+mn-lt"/>
                          <a:ea typeface="+mn-ea"/>
                          <a:cs typeface="+mn-cs"/>
                        </a:rPr>
                        <a:t>RTD </a:t>
                      </a:r>
                      <a:r>
                        <a:rPr lang="en-IN" sz="1000" b="0" i="0" u="none" strike="noStrike" kern="1200" baseline="0" dirty="0" smtClean="0">
                          <a:solidFill>
                            <a:schemeClr val="dk1"/>
                          </a:solidFill>
                          <a:latin typeface="+mn-lt"/>
                          <a:ea typeface="+mn-ea"/>
                          <a:cs typeface="+mn-cs"/>
                        </a:rPr>
                        <a:t>equation. For the GOING trip, </a:t>
                      </a:r>
                      <a:r>
                        <a:rPr lang="en-IN" sz="1000" b="0" i="1" u="none" strike="noStrike" kern="1200" baseline="0" dirty="0" smtClean="0">
                          <a:solidFill>
                            <a:schemeClr val="dk1"/>
                          </a:solidFill>
                          <a:latin typeface="+mn-lt"/>
                          <a:ea typeface="+mn-ea"/>
                          <a:cs typeface="+mn-cs"/>
                        </a:rPr>
                        <a:t>4t </a:t>
                      </a:r>
                      <a:r>
                        <a:rPr lang="en-IN" sz="1000" b="0" i="0" u="none" strike="noStrike" kern="1200" baseline="0" dirty="0" smtClean="0">
                          <a:solidFill>
                            <a:schemeClr val="dk1"/>
                          </a:solidFill>
                          <a:latin typeface="+mn-lt"/>
                          <a:ea typeface="+mn-ea"/>
                          <a:cs typeface="+mn-cs"/>
                        </a:rPr>
                        <a:t>=12, so </a:t>
                      </a:r>
                      <a:r>
                        <a:rPr lang="en-IN" sz="1000" b="0" i="1" u="none" strike="noStrike" kern="1200" baseline="0" dirty="0" smtClean="0">
                          <a:solidFill>
                            <a:schemeClr val="dk1"/>
                          </a:solidFill>
                          <a:latin typeface="+mn-lt"/>
                          <a:ea typeface="+mn-ea"/>
                          <a:cs typeface="+mn-cs"/>
                        </a:rPr>
                        <a:t>t </a:t>
                      </a:r>
                      <a:r>
                        <a:rPr lang="en-IN" sz="1000" b="0" i="0" u="none" strike="noStrike" kern="1200" baseline="0" dirty="0" smtClean="0">
                          <a:solidFill>
                            <a:schemeClr val="dk1"/>
                          </a:solidFill>
                          <a:latin typeface="+mn-lt"/>
                          <a:ea typeface="+mn-ea"/>
                          <a:cs typeface="+mn-cs"/>
                        </a:rPr>
                        <a:t>= 3 hrs. For the RETURN trip, </a:t>
                      </a:r>
                      <a:r>
                        <a:rPr lang="en-IN" sz="1000" b="0" i="1" u="none" strike="noStrike" kern="1200" baseline="0" dirty="0" smtClean="0">
                          <a:solidFill>
                            <a:schemeClr val="dk1"/>
                          </a:solidFill>
                          <a:latin typeface="+mn-lt"/>
                          <a:ea typeface="+mn-ea"/>
                          <a:cs typeface="+mn-cs"/>
                        </a:rPr>
                        <a:t>6t </a:t>
                      </a:r>
                      <a:r>
                        <a:rPr lang="en-IN" sz="1000" b="0" i="0" u="none" strike="noStrike" kern="1200" baseline="0" dirty="0" smtClean="0">
                          <a:solidFill>
                            <a:schemeClr val="dk1"/>
                          </a:solidFill>
                          <a:latin typeface="+mn-lt"/>
                          <a:ea typeface="+mn-ea"/>
                          <a:cs typeface="+mn-cs"/>
                        </a:rPr>
                        <a:t>= 12, so </a:t>
                      </a:r>
                      <a:r>
                        <a:rPr lang="en-IN" sz="1000" b="0" i="1" u="none" strike="noStrike" kern="1200" baseline="0" dirty="0" smtClean="0">
                          <a:solidFill>
                            <a:schemeClr val="dk1"/>
                          </a:solidFill>
                          <a:latin typeface="+mn-lt"/>
                          <a:ea typeface="+mn-ea"/>
                          <a:cs typeface="+mn-cs"/>
                        </a:rPr>
                        <a:t>t </a:t>
                      </a:r>
                      <a:r>
                        <a:rPr lang="en-IN" sz="1000" b="0" i="0" u="none" strike="noStrike" kern="1200" baseline="0" dirty="0" smtClean="0">
                          <a:solidFill>
                            <a:schemeClr val="dk1"/>
                          </a:solidFill>
                          <a:latin typeface="+mn-lt"/>
                          <a:ea typeface="+mn-ea"/>
                          <a:cs typeface="+mn-cs"/>
                        </a:rPr>
                        <a:t>= 2 hrs. Thus, the total time is 5 hrs. Now that we have the total Time and the total Distance, we can find the Average Rate using </a:t>
                      </a:r>
                      <a:r>
                        <a:rPr lang="en-US" sz="1000" b="0" i="0" u="none" strike="noStrike" kern="1200" baseline="0" dirty="0" smtClean="0">
                          <a:solidFill>
                            <a:schemeClr val="dk1"/>
                          </a:solidFill>
                          <a:latin typeface="+mn-lt"/>
                          <a:ea typeface="+mn-ea"/>
                          <a:cs typeface="+mn-cs"/>
                        </a:rPr>
                        <a:t>the RTD formula:</a:t>
                      </a:r>
                    </a:p>
                    <a:p>
                      <a:r>
                        <a:rPr lang="en-US" sz="1000" b="0" i="1" u="none" strike="noStrike" kern="1200" baseline="0" dirty="0" smtClean="0">
                          <a:solidFill>
                            <a:schemeClr val="dk1"/>
                          </a:solidFill>
                          <a:latin typeface="+mn-lt"/>
                          <a:ea typeface="+mn-ea"/>
                          <a:cs typeface="+mn-cs"/>
                        </a:rPr>
                        <a:t>RT=D</a:t>
                      </a:r>
                    </a:p>
                    <a:p>
                      <a:r>
                        <a:rPr lang="en-US" sz="1000" b="0" i="0" u="none" strike="noStrike" kern="1200" baseline="0" dirty="0" smtClean="0">
                          <a:solidFill>
                            <a:schemeClr val="dk1"/>
                          </a:solidFill>
                          <a:latin typeface="+mn-lt"/>
                          <a:ea typeface="+mn-ea"/>
                          <a:cs typeface="+mn-cs"/>
                        </a:rPr>
                        <a:t>t(5) = 24</a:t>
                      </a:r>
                    </a:p>
                    <a:p>
                      <a:r>
                        <a:rPr lang="en-IN" sz="1000" b="0" i="1" u="none" strike="noStrike" kern="1200" baseline="0" dirty="0" smtClean="0">
                          <a:solidFill>
                            <a:schemeClr val="dk1"/>
                          </a:solidFill>
                          <a:latin typeface="+mn-lt"/>
                          <a:ea typeface="+mn-ea"/>
                          <a:cs typeface="+mn-cs"/>
                        </a:rPr>
                        <a:t>r </a:t>
                      </a:r>
                      <a:r>
                        <a:rPr lang="en-IN" sz="1000" b="0" i="0" u="none" strike="noStrike" kern="1200" baseline="0" dirty="0" smtClean="0">
                          <a:solidFill>
                            <a:schemeClr val="dk1"/>
                          </a:solidFill>
                          <a:latin typeface="+mn-lt"/>
                          <a:ea typeface="+mn-ea"/>
                          <a:cs typeface="+mn-cs"/>
                        </a:rPr>
                        <a:t>= 4.8 miles per hour</a:t>
                      </a:r>
                      <a:endParaRPr lang="en-US" sz="1000" dirty="0"/>
                    </a:p>
                  </a:txBody>
                  <a:tcPr>
                    <a:solidFill>
                      <a:schemeClr val="accent4">
                        <a:lumMod val="20000"/>
                        <a:lumOff val="80000"/>
                      </a:schemeClr>
                    </a:solidFill>
                  </a:tcPr>
                </a:tc>
                <a:tc>
                  <a:txBody>
                    <a:bodyPr/>
                    <a:lstStyle/>
                    <a:p>
                      <a:r>
                        <a:rPr lang="en-US" sz="1000" dirty="0" smtClean="0"/>
                        <a:t>Going</a:t>
                      </a:r>
                      <a:endParaRPr lang="en-US" sz="1000" dirty="0"/>
                    </a:p>
                  </a:txBody>
                  <a:tcPr>
                    <a:solidFill>
                      <a:schemeClr val="accent4">
                        <a:lumMod val="20000"/>
                        <a:lumOff val="80000"/>
                      </a:schemeClr>
                    </a:solidFill>
                  </a:tcPr>
                </a:tc>
                <a:tc>
                  <a:txBody>
                    <a:bodyPr/>
                    <a:lstStyle/>
                    <a:p>
                      <a:pPr algn="ctr"/>
                      <a:r>
                        <a:rPr lang="en-US" sz="1000" dirty="0" smtClean="0"/>
                        <a:t>4</a:t>
                      </a:r>
                      <a:endParaRPr lang="en-US" sz="1000" dirty="0"/>
                    </a:p>
                  </a:txBody>
                  <a:tcPr>
                    <a:solidFill>
                      <a:schemeClr val="accent4">
                        <a:lumMod val="20000"/>
                        <a:lumOff val="80000"/>
                      </a:schemeClr>
                    </a:solidFill>
                  </a:tcPr>
                </a:tc>
                <a:tc>
                  <a:txBody>
                    <a:bodyPr/>
                    <a:lstStyle/>
                    <a:p>
                      <a:endParaRPr lang="en-US" sz="1000"/>
                    </a:p>
                  </a:txBody>
                  <a:tcPr>
                    <a:solidFill>
                      <a:schemeClr val="accent4">
                        <a:lumMod val="20000"/>
                        <a:lumOff val="80000"/>
                      </a:schemeClr>
                    </a:solidFill>
                  </a:tcPr>
                </a:tc>
                <a:tc>
                  <a:txBody>
                    <a:bodyPr/>
                    <a:lstStyle/>
                    <a:p>
                      <a:pPr algn="ctr"/>
                      <a:r>
                        <a:rPr lang="en-US" sz="1000" dirty="0" smtClean="0"/>
                        <a:t>3</a:t>
                      </a:r>
                      <a:endParaRPr lang="en-US" sz="1000" dirty="0"/>
                    </a:p>
                  </a:txBody>
                  <a:tcPr>
                    <a:solidFill>
                      <a:schemeClr val="accent4">
                        <a:lumMod val="20000"/>
                        <a:lumOff val="80000"/>
                      </a:schemeClr>
                    </a:solidFill>
                  </a:tcPr>
                </a:tc>
                <a:tc>
                  <a:txBody>
                    <a:bodyPr/>
                    <a:lstStyle/>
                    <a:p>
                      <a:endParaRPr lang="en-US" sz="1000"/>
                    </a:p>
                  </a:txBody>
                  <a:tcPr>
                    <a:solidFill>
                      <a:schemeClr val="accent4">
                        <a:lumMod val="20000"/>
                        <a:lumOff val="80000"/>
                      </a:schemeClr>
                    </a:solidFill>
                  </a:tcPr>
                </a:tc>
                <a:tc>
                  <a:txBody>
                    <a:bodyPr/>
                    <a:lstStyle/>
                    <a:p>
                      <a:pPr algn="ctr"/>
                      <a:r>
                        <a:rPr lang="en-US" sz="1000" dirty="0" smtClean="0"/>
                        <a:t>12</a:t>
                      </a:r>
                      <a:endParaRPr lang="en-US" sz="1000" dirty="0"/>
                    </a:p>
                  </a:txBody>
                  <a:tcPr>
                    <a:solidFill>
                      <a:schemeClr val="accent4">
                        <a:lumMod val="20000"/>
                        <a:lumOff val="80000"/>
                      </a:schemeClr>
                    </a:solidFill>
                  </a:tcPr>
                </a:tc>
              </a:tr>
              <a:tr h="936104">
                <a:tc vMerge="1">
                  <a:txBody>
                    <a:bodyPr/>
                    <a:lstStyle/>
                    <a:p>
                      <a:endParaRPr lang="en-US" dirty="0"/>
                    </a:p>
                  </a:txBody>
                  <a:tcPr/>
                </a:tc>
                <a:tc>
                  <a:txBody>
                    <a:bodyPr/>
                    <a:lstStyle/>
                    <a:p>
                      <a:r>
                        <a:rPr lang="en-US" sz="1000" dirty="0" smtClean="0"/>
                        <a:t>Coming</a:t>
                      </a:r>
                      <a:endParaRPr lang="en-US" sz="1000" dirty="0"/>
                    </a:p>
                  </a:txBody>
                  <a:tcPr>
                    <a:solidFill>
                      <a:schemeClr val="accent4">
                        <a:lumMod val="20000"/>
                        <a:lumOff val="80000"/>
                      </a:schemeClr>
                    </a:solidFill>
                  </a:tcPr>
                </a:tc>
                <a:tc>
                  <a:txBody>
                    <a:bodyPr/>
                    <a:lstStyle/>
                    <a:p>
                      <a:pPr algn="ctr"/>
                      <a:r>
                        <a:rPr lang="en-US" sz="1000" dirty="0" smtClean="0"/>
                        <a:t>6</a:t>
                      </a:r>
                      <a:endParaRPr lang="en-US" sz="1000" dirty="0"/>
                    </a:p>
                  </a:txBody>
                  <a:tcPr>
                    <a:solidFill>
                      <a:schemeClr val="accent4">
                        <a:lumMod val="20000"/>
                        <a:lumOff val="80000"/>
                      </a:schemeClr>
                    </a:solidFill>
                  </a:tcPr>
                </a:tc>
                <a:tc>
                  <a:txBody>
                    <a:bodyPr/>
                    <a:lstStyle/>
                    <a:p>
                      <a:endParaRPr lang="en-US" sz="1000" dirty="0"/>
                    </a:p>
                  </a:txBody>
                  <a:tcPr>
                    <a:solidFill>
                      <a:schemeClr val="accent4">
                        <a:lumMod val="20000"/>
                        <a:lumOff val="80000"/>
                      </a:schemeClr>
                    </a:solidFill>
                  </a:tcPr>
                </a:tc>
                <a:tc>
                  <a:txBody>
                    <a:bodyPr/>
                    <a:lstStyle/>
                    <a:p>
                      <a:pPr algn="ctr"/>
                      <a:r>
                        <a:rPr lang="en-US" sz="1000" dirty="0" smtClean="0"/>
                        <a:t>2</a:t>
                      </a:r>
                      <a:endParaRPr lang="en-US" sz="1000" dirty="0"/>
                    </a:p>
                  </a:txBody>
                  <a:tcPr>
                    <a:solidFill>
                      <a:schemeClr val="accent4">
                        <a:lumMod val="20000"/>
                        <a:lumOff val="80000"/>
                      </a:schemeClr>
                    </a:solidFill>
                  </a:tcPr>
                </a:tc>
                <a:tc>
                  <a:txBody>
                    <a:bodyPr/>
                    <a:lstStyle/>
                    <a:p>
                      <a:endParaRPr lang="en-US" sz="1000" dirty="0"/>
                    </a:p>
                  </a:txBody>
                  <a:tcPr>
                    <a:solidFill>
                      <a:schemeClr val="accent4">
                        <a:lumMod val="20000"/>
                        <a:lumOff val="80000"/>
                      </a:schemeClr>
                    </a:solidFill>
                  </a:tcPr>
                </a:tc>
                <a:tc>
                  <a:txBody>
                    <a:bodyPr/>
                    <a:lstStyle/>
                    <a:p>
                      <a:pPr algn="ctr"/>
                      <a:r>
                        <a:rPr lang="en-US" sz="1000" dirty="0" smtClean="0"/>
                        <a:t>12</a:t>
                      </a:r>
                      <a:endParaRPr lang="en-US" sz="1000" dirty="0"/>
                    </a:p>
                  </a:txBody>
                  <a:tcPr>
                    <a:solidFill>
                      <a:schemeClr val="accent4">
                        <a:lumMod val="20000"/>
                        <a:lumOff val="80000"/>
                      </a:schemeClr>
                    </a:solidFill>
                  </a:tcPr>
                </a:tc>
              </a:tr>
              <a:tr h="370840">
                <a:tc vMerge="1">
                  <a:txBody>
                    <a:bodyPr/>
                    <a:lstStyle/>
                    <a:p>
                      <a:endParaRPr lang="en-US" sz="1200" dirty="0"/>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US" sz="1000" b="1" dirty="0" smtClean="0"/>
                        <a:t>Total</a:t>
                      </a:r>
                      <a:endParaRPr lang="en-US" sz="1000" b="1" dirty="0"/>
                    </a:p>
                  </a:txBody>
                  <a:tcPr>
                    <a:solidFill>
                      <a:schemeClr val="accent4">
                        <a:lumMod val="20000"/>
                        <a:lumOff val="80000"/>
                      </a:schemeClr>
                    </a:solidFill>
                  </a:tcPr>
                </a:tc>
                <a:tc>
                  <a:txBody>
                    <a:bodyPr/>
                    <a:lstStyle/>
                    <a:p>
                      <a:pPr algn="ctr"/>
                      <a:r>
                        <a:rPr lang="en-US" sz="1000" b="1" dirty="0" smtClean="0"/>
                        <a:t>??</a:t>
                      </a:r>
                      <a:endParaRPr lang="en-US" sz="1000" b="1" dirty="0"/>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b="1" dirty="0" smtClean="0"/>
                        <a:t>5</a:t>
                      </a:r>
                      <a:endParaRPr lang="en-US" sz="1000" b="1" dirty="0"/>
                    </a:p>
                  </a:txBody>
                  <a:tcPr>
                    <a:solidFill>
                      <a:schemeClr val="accent4">
                        <a:lumMod val="20000"/>
                        <a:lumOff val="80000"/>
                      </a:schemeClr>
                    </a:solidFill>
                  </a:tcPr>
                </a:tc>
                <a:tc>
                  <a:txBody>
                    <a:bodyPr/>
                    <a:lstStyle/>
                    <a:p>
                      <a:endParaRPr lang="en-US" sz="1000" b="1" dirty="0"/>
                    </a:p>
                  </a:txBody>
                  <a:tcPr>
                    <a:solidFill>
                      <a:schemeClr val="accent4">
                        <a:lumMod val="20000"/>
                        <a:lumOff val="80000"/>
                      </a:schemeClr>
                    </a:solidFill>
                  </a:tcPr>
                </a:tc>
                <a:tc>
                  <a:txBody>
                    <a:bodyPr/>
                    <a:lstStyle/>
                    <a:p>
                      <a:pPr algn="ctr"/>
                      <a:r>
                        <a:rPr lang="en-US" sz="1000" b="1" dirty="0" smtClean="0"/>
                        <a:t>24</a:t>
                      </a:r>
                      <a:endParaRPr lang="en-US" sz="1000" b="1" dirty="0"/>
                    </a:p>
                  </a:txBody>
                  <a:tcPr>
                    <a:solidFill>
                      <a:schemeClr val="accent4">
                        <a:lumMod val="20000"/>
                        <a:lumOff val="80000"/>
                      </a:schemeClr>
                    </a:solidFill>
                  </a:tcPr>
                </a:tc>
              </a:tr>
            </a:tbl>
          </a:graphicData>
        </a:graphic>
      </p:graphicFrame>
    </p:spTree>
    <p:extLst>
      <p:ext uri="{BB962C8B-B14F-4D97-AF65-F5344CB8AC3E}">
        <p14:creationId xmlns:p14="http://schemas.microsoft.com/office/powerpoint/2010/main" val="70946864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SPEED , DISTANCE, TIME PROBLEMS </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782392914"/>
              </p:ext>
            </p:extLst>
          </p:nvPr>
        </p:nvGraphicFramePr>
        <p:xfrm>
          <a:off x="179512" y="692696"/>
          <a:ext cx="8784976" cy="4820920"/>
        </p:xfrm>
        <a:graphic>
          <a:graphicData uri="http://schemas.openxmlformats.org/drawingml/2006/table">
            <a:tbl>
              <a:tblPr firstRow="1" bandRow="1">
                <a:tableStyleId>{5C22544A-7EE6-4342-B048-85BDC9FD1C3A}</a:tableStyleId>
              </a:tblPr>
              <a:tblGrid>
                <a:gridCol w="3168352"/>
                <a:gridCol w="5616624"/>
              </a:tblGrid>
              <a:tr h="370840">
                <a:tc gridSpan="2">
                  <a:txBody>
                    <a:bodyPr/>
                    <a:lstStyle/>
                    <a:p>
                      <a:r>
                        <a:rPr lang="en-US" sz="1000" dirty="0" smtClean="0"/>
                        <a:t>DISTANCE IS CONSTANT – SPEED AND TIME ARE VARIED </a:t>
                      </a:r>
                      <a:endParaRPr lang="en-US" sz="1000" dirty="0"/>
                    </a:p>
                  </a:txBody>
                  <a:tcPr/>
                </a:tc>
                <a:tc hMerge="1">
                  <a:txBody>
                    <a:bodyPr/>
                    <a:lstStyle/>
                    <a:p>
                      <a:endParaRPr lang="en-US" sz="1000" dirty="0"/>
                    </a:p>
                  </a:txBody>
                  <a:tcPr/>
                </a:tc>
              </a:tr>
              <a:tr h="370840">
                <a:tc>
                  <a:txBody>
                    <a:bodyPr/>
                    <a:lstStyle/>
                    <a:p>
                      <a:r>
                        <a:rPr lang="en-IN" sz="1000" b="0" dirty="0" smtClean="0">
                          <a:effectLst/>
                        </a:rPr>
                        <a:t>A person leaves his home everyday at 11:00 am and reaches his office at 12:00 pm. One day he left his house at normal time but travelled the first half of the distance at</a:t>
                      </a:r>
                      <a:r>
                        <a:rPr lang="en-IN" sz="1000" b="0" baseline="0" dirty="0" smtClean="0">
                          <a:effectLst/>
                        </a:rPr>
                        <a:t> a </a:t>
                      </a:r>
                      <a:r>
                        <a:rPr lang="en-IN" sz="1000" b="0" dirty="0" smtClean="0">
                          <a:effectLst/>
                        </a:rPr>
                        <a:t>speed of 2/3 of the normal speed. What should be the speed of second half so that he reaches at the same time?</a:t>
                      </a:r>
                      <a:endParaRPr lang="en-US" sz="1000" b="0" dirty="0"/>
                    </a:p>
                  </a:txBody>
                  <a:tcPr/>
                </a:tc>
                <a:tc>
                  <a:txBody>
                    <a:bodyPr/>
                    <a:lstStyle/>
                    <a:p>
                      <a:pPr marL="0" indent="0">
                        <a:buFontTx/>
                        <a:buNone/>
                      </a:pPr>
                      <a:r>
                        <a:rPr lang="en-IN" sz="1000" dirty="0" smtClean="0"/>
                        <a:t>Time taken to reach the office normally = 60 minutes.</a:t>
                      </a:r>
                    </a:p>
                    <a:p>
                      <a:pPr marL="0" indent="0">
                        <a:buFontTx/>
                        <a:buNone/>
                      </a:pPr>
                      <a:r>
                        <a:rPr lang="en-IN" sz="1000" dirty="0" smtClean="0"/>
                        <a:t>At half the distance time taken = 30 minutes. If the traveling speed is 2/3 of the normal speed for the first half, the time taken is 3/2 of the time taken to reach the first half:</a:t>
                      </a:r>
                      <a:r>
                        <a:rPr lang="en-IN" sz="1000" baseline="0" dirty="0" smtClean="0"/>
                        <a:t>  </a:t>
                      </a:r>
                      <a:r>
                        <a:rPr lang="en-IN" sz="1000" dirty="0" smtClean="0">
                          <a:sym typeface="Wingdings" pitchFamily="2" charset="2"/>
                        </a:rPr>
                        <a:t>(3/ 2) * 30 </a:t>
                      </a:r>
                      <a:r>
                        <a:rPr lang="en-IN" sz="1000" dirty="0" smtClean="0"/>
                        <a:t>= 45 minutes. Therefore, to</a:t>
                      </a:r>
                      <a:r>
                        <a:rPr lang="en-IN" sz="1000" baseline="0" dirty="0" smtClean="0"/>
                        <a:t> reach the office in 1 hour, he needs to travel the second half in 60 – 45 = 15 minutes </a:t>
                      </a:r>
                      <a:r>
                        <a:rPr lang="en-IN" sz="1000" dirty="0" smtClean="0"/>
                        <a:t/>
                      </a:r>
                      <a:br>
                        <a:rPr lang="en-IN" sz="1000" dirty="0" smtClean="0"/>
                      </a:br>
                      <a:r>
                        <a:rPr lang="en-IN" sz="1000" dirty="0" smtClean="0"/>
                        <a:t>With the normal speed he travels the second half in 30 minutes, now using the above result if he needs to cover the second half in 15 minutes, he should double his speed</a:t>
                      </a:r>
                      <a:endParaRPr lang="en-IN" sz="1000" baseline="0" dirty="0" smtClean="0">
                        <a:sym typeface="Wingdings" pitchFamily="2" charset="2"/>
                      </a:endParaRPr>
                    </a:p>
                    <a:p>
                      <a:pPr marL="0" indent="0">
                        <a:buFontTx/>
                        <a:buNone/>
                      </a:pPr>
                      <a:endParaRPr lang="en-IN" sz="1000" baseline="0" dirty="0" smtClean="0">
                        <a:sym typeface="Wingdings" pitchFamily="2" charset="2"/>
                      </a:endParaRPr>
                    </a:p>
                    <a:p>
                      <a:pPr marL="0" indent="0">
                        <a:buFontTx/>
                        <a:buNone/>
                      </a:pPr>
                      <a:endParaRPr lang="en-IN" sz="1000" baseline="0" dirty="0" smtClean="0">
                        <a:sym typeface="Wingdings" pitchFamily="2" charset="2"/>
                      </a:endParaRPr>
                    </a:p>
                    <a:p>
                      <a:pPr marL="0" indent="0">
                        <a:buFontTx/>
                        <a:buNone/>
                      </a:pPr>
                      <a:r>
                        <a:rPr lang="en-IN" sz="1000" baseline="0" dirty="0" smtClean="0">
                          <a:sym typeface="Wingdings" pitchFamily="2" charset="2"/>
                        </a:rPr>
                        <a:t>If he travels the second half of the journey at 3/2 the speed, then the time taken to complete the second half of the journey will be 2/3 of the normal time, i.e., (2/3)*30 = 20 minutes. If he takes 45 minutes to travel the first half, and 20 minutes to travel the second half, he will take 65 minutes to travel the entire distance from his home to office, and hence, will reach at 12:05 pm </a:t>
                      </a:r>
                    </a:p>
                    <a:p>
                      <a:pPr marL="0" indent="0">
                        <a:buFontTx/>
                        <a:buNone/>
                      </a:pPr>
                      <a:endParaRPr lang="en-IN" sz="1000" baseline="0" dirty="0" smtClean="0">
                        <a:sym typeface="Wingdings" pitchFamily="2" charset="2"/>
                      </a:endParaRPr>
                    </a:p>
                    <a:p>
                      <a:pPr marL="0" indent="0">
                        <a:buFontTx/>
                        <a:buNone/>
                      </a:pPr>
                      <a:r>
                        <a:rPr lang="en-IN" sz="1000" baseline="0" dirty="0" smtClean="0">
                          <a:sym typeface="Wingdings" pitchFamily="2" charset="2"/>
                        </a:rPr>
                        <a:t>If he travels the entire distance at 3/4 of his normal speed, and is late by 15 minutes, how long does he usually take to reach the office? </a:t>
                      </a:r>
                    </a:p>
                    <a:p>
                      <a:pPr marL="0" indent="0">
                        <a:buFontTx/>
                        <a:buNone/>
                      </a:pPr>
                      <a:r>
                        <a:rPr lang="en-IN" sz="1000" baseline="0" dirty="0" smtClean="0">
                          <a:sym typeface="Wingdings" pitchFamily="2" charset="2"/>
                        </a:rPr>
                        <a:t>The time taken with the revised speed with be 4/3 of the original time </a:t>
                      </a:r>
                    </a:p>
                    <a:p>
                      <a:pPr marL="171450" indent="-171450">
                        <a:buFont typeface="Wingdings"/>
                        <a:buChar char="à"/>
                      </a:pPr>
                      <a:r>
                        <a:rPr lang="en-IN" sz="1000" baseline="0" dirty="0" smtClean="0">
                          <a:sym typeface="Wingdings" pitchFamily="2" charset="2"/>
                        </a:rPr>
                        <a:t>Difference between new time and old time is 15 minutes (i.e., 4t/3 – t = 15)</a:t>
                      </a:r>
                    </a:p>
                    <a:p>
                      <a:pPr marL="171450" indent="-171450">
                        <a:buFont typeface="Wingdings"/>
                        <a:buChar char="à"/>
                      </a:pPr>
                      <a:r>
                        <a:rPr lang="en-IN" sz="1000" baseline="0" dirty="0" smtClean="0">
                          <a:sym typeface="Wingdings" pitchFamily="2" charset="2"/>
                        </a:rPr>
                        <a:t>Therefore, t = 45 minutes </a:t>
                      </a:r>
                      <a:endParaRPr lang="en-IN" sz="1000" dirty="0" smtClean="0"/>
                    </a:p>
                  </a:txBody>
                  <a:tcPr/>
                </a:tc>
              </a:tr>
              <a:tr h="370840">
                <a:tc>
                  <a:txBody>
                    <a:bodyPr/>
                    <a:lstStyle/>
                    <a:p>
                      <a:r>
                        <a:rPr lang="en-IN" sz="1000" dirty="0" smtClean="0"/>
                        <a:t>A, B, and C starts from the same place and travel in the same direction at speeds of 30,40,60 respectively.</a:t>
                      </a:r>
                    </a:p>
                    <a:p>
                      <a:r>
                        <a:rPr lang="en-IN" sz="1000" dirty="0" smtClean="0"/>
                        <a:t>B starts 2 hours after A, but B and C overtake A at the same instant. How many hours after A did C start?</a:t>
                      </a:r>
                      <a:endParaRPr lang="en-US" sz="1000" dirty="0"/>
                    </a:p>
                  </a:txBody>
                  <a:tcPr/>
                </a:tc>
                <a:tc>
                  <a:txBody>
                    <a:bodyPr/>
                    <a:lstStyle/>
                    <a:p>
                      <a:pPr marL="0" indent="0">
                        <a:buFontTx/>
                        <a:buNone/>
                      </a:pPr>
                      <a:r>
                        <a:rPr lang="en-IN" sz="1000" dirty="0" smtClean="0"/>
                        <a:t>At the point at which B and C overtake A,</a:t>
                      </a:r>
                      <a:r>
                        <a:rPr lang="en-IN" sz="1000" baseline="0" dirty="0" smtClean="0"/>
                        <a:t> t</a:t>
                      </a:r>
                      <a:r>
                        <a:rPr lang="en-IN" sz="1000" dirty="0" smtClean="0"/>
                        <a:t>he distance travelled by each of them is  the same</a:t>
                      </a:r>
                    </a:p>
                    <a:p>
                      <a:pPr marL="0" indent="0">
                        <a:buFontTx/>
                        <a:buNone/>
                      </a:pPr>
                      <a:endParaRPr lang="en-IN" sz="1000" dirty="0" smtClean="0"/>
                    </a:p>
                    <a:p>
                      <a:pPr marL="0" indent="0">
                        <a:buFontTx/>
                        <a:buNone/>
                      </a:pPr>
                      <a:r>
                        <a:rPr lang="en-IN" sz="1000" dirty="0" smtClean="0"/>
                        <a:t>Time taken by A = T , speed of A = 30</a:t>
                      </a:r>
                      <a:br>
                        <a:rPr lang="en-IN" sz="1000" dirty="0" smtClean="0"/>
                      </a:br>
                      <a:r>
                        <a:rPr lang="en-IN" sz="1000" dirty="0" smtClean="0"/>
                        <a:t>Time taken by B = T - 2 , speed of B = 40</a:t>
                      </a:r>
                      <a:br>
                        <a:rPr lang="en-IN" sz="1000" dirty="0" smtClean="0"/>
                      </a:br>
                      <a:r>
                        <a:rPr lang="en-IN" sz="1000" dirty="0" smtClean="0"/>
                        <a:t>Time taken by C = T - C , speed of C = 60</a:t>
                      </a:r>
                      <a:br>
                        <a:rPr lang="en-IN" sz="1000" dirty="0" smtClean="0"/>
                      </a:br>
                      <a:r>
                        <a:rPr lang="en-IN" sz="1000" dirty="0" smtClean="0"/>
                        <a:t/>
                      </a:r>
                      <a:br>
                        <a:rPr lang="en-IN" sz="1000" dirty="0" smtClean="0"/>
                      </a:br>
                      <a:r>
                        <a:rPr lang="en-IN" sz="1000" dirty="0" smtClean="0"/>
                        <a:t>Time</a:t>
                      </a:r>
                      <a:r>
                        <a:rPr lang="en-IN" sz="1000" baseline="0" dirty="0" smtClean="0"/>
                        <a:t> taken by A </a:t>
                      </a:r>
                      <a:r>
                        <a:rPr lang="en-US" sz="1000" baseline="0" dirty="0" smtClean="0"/>
                        <a:t>/ Time taken by B = Speed of B / Speed of A  = 8 </a:t>
                      </a:r>
                    </a:p>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Time</a:t>
                      </a:r>
                      <a:r>
                        <a:rPr lang="en-IN" sz="1000" baseline="0" dirty="0" smtClean="0"/>
                        <a:t> taken by A </a:t>
                      </a:r>
                      <a:r>
                        <a:rPr lang="en-US" sz="1000" baseline="0" dirty="0" smtClean="0"/>
                        <a:t>/ Time taken by C = Speed of C / Speed of A = 4</a:t>
                      </a:r>
                    </a:p>
                    <a:p>
                      <a:pPr marL="0" marR="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t>Therefore, C started 8 – 4 hours after A </a:t>
                      </a:r>
                      <a:endParaRPr lang="en-IN" sz="1000" baseline="0" dirty="0" smtClean="0"/>
                    </a:p>
                    <a:p>
                      <a:pPr marL="0" indent="0">
                        <a:buFontTx/>
                        <a:buNone/>
                      </a:pPr>
                      <a:endParaRPr lang="en-IN" sz="1000" baseline="0" dirty="0" smtClean="0"/>
                    </a:p>
                  </a:txBody>
                  <a:tcPr/>
                </a:tc>
              </a:tr>
            </a:tbl>
          </a:graphicData>
        </a:graphic>
      </p:graphicFrame>
    </p:spTree>
    <p:extLst>
      <p:ext uri="{BB962C8B-B14F-4D97-AF65-F5344CB8AC3E}">
        <p14:creationId xmlns:p14="http://schemas.microsoft.com/office/powerpoint/2010/main" val="1300418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 </a:t>
            </a:r>
            <a:endParaRPr lang="en-US" dirty="0"/>
          </a:p>
        </p:txBody>
      </p:sp>
      <p:sp>
        <p:nvSpPr>
          <p:cNvPr id="3" name="Content Placeholder 2"/>
          <p:cNvSpPr>
            <a:spLocks noGrp="1"/>
          </p:cNvSpPr>
          <p:nvPr>
            <p:ph idx="1"/>
          </p:nvPr>
        </p:nvSpPr>
        <p:spPr/>
        <p:txBody>
          <a:bodyPr>
            <a:normAutofit/>
          </a:bodyPr>
          <a:lstStyle/>
          <a:p>
            <a:pPr marL="273050" indent="-273050"/>
            <a:endParaRPr lang="en-IN" sz="1000" dirty="0" smtClean="0">
              <a:latin typeface="+mj-lt"/>
            </a:endParaRPr>
          </a:p>
          <a:p>
            <a:pPr marL="273050" indent="-273050"/>
            <a:endParaRPr lang="en-IN" sz="1000" dirty="0">
              <a:latin typeface="+mj-lt"/>
            </a:endParaRPr>
          </a:p>
          <a:p>
            <a:pPr marL="273050" indent="-273050"/>
            <a:endParaRPr lang="en-IN" sz="1000" dirty="0" smtClean="0">
              <a:latin typeface="+mj-lt"/>
            </a:endParaRPr>
          </a:p>
          <a:p>
            <a:pPr marL="273050" indent="-273050"/>
            <a:endParaRPr lang="en-IN" sz="1000" dirty="0">
              <a:latin typeface="+mj-lt"/>
            </a:endParaRPr>
          </a:p>
          <a:p>
            <a:pPr marL="273050" indent="-273050"/>
            <a:endParaRPr lang="en-IN" sz="1000" dirty="0" smtClean="0">
              <a:latin typeface="+mj-lt"/>
            </a:endParaRPr>
          </a:p>
          <a:p>
            <a:pPr marL="273050" indent="-273050"/>
            <a:endParaRPr lang="en-IN" sz="1000" dirty="0" smtClean="0">
              <a:latin typeface="+mj-lt"/>
            </a:endParaRPr>
          </a:p>
          <a:p>
            <a:pPr marL="273050" indent="-273050"/>
            <a:r>
              <a:rPr lang="en-IN" sz="1050" dirty="0" smtClean="0">
                <a:latin typeface="+mj-lt"/>
              </a:rPr>
              <a:t>In </a:t>
            </a:r>
            <a:r>
              <a:rPr lang="en-IN" sz="1050" dirty="0">
                <a:latin typeface="+mj-lt"/>
              </a:rPr>
              <a:t>distance problems, if the rate (speed) is known, it will normally be </a:t>
            </a:r>
            <a:r>
              <a:rPr lang="en-IN" sz="1050" i="1" dirty="0">
                <a:latin typeface="+mj-lt"/>
              </a:rPr>
              <a:t>given </a:t>
            </a:r>
            <a:r>
              <a:rPr lang="en-IN" sz="1050" dirty="0">
                <a:latin typeface="+mj-lt"/>
              </a:rPr>
              <a:t>to you as </a:t>
            </a:r>
            <a:r>
              <a:rPr lang="en-IN" sz="1050" dirty="0" smtClean="0">
                <a:latin typeface="+mj-lt"/>
              </a:rPr>
              <a:t>a ready-to-use </a:t>
            </a:r>
            <a:r>
              <a:rPr lang="en-IN" sz="1050" dirty="0">
                <a:latin typeface="+mj-lt"/>
              </a:rPr>
              <a:t>number. In work problems, though, you will usually have to </a:t>
            </a:r>
            <a:r>
              <a:rPr lang="en-IN" sz="1050" i="1" dirty="0">
                <a:latin typeface="+mj-lt"/>
              </a:rPr>
              <a:t>figure out </a:t>
            </a:r>
            <a:r>
              <a:rPr lang="en-IN" sz="1050" dirty="0">
                <a:latin typeface="+mj-lt"/>
              </a:rPr>
              <a:t>the </a:t>
            </a:r>
            <a:r>
              <a:rPr lang="en-IN" sz="1050" dirty="0" smtClean="0">
                <a:latin typeface="+mj-lt"/>
              </a:rPr>
              <a:t>rate from </a:t>
            </a:r>
            <a:r>
              <a:rPr lang="en-IN" sz="1050" dirty="0">
                <a:latin typeface="+mj-lt"/>
              </a:rPr>
              <a:t>some given information about how many jobs the agent can complete in a </a:t>
            </a:r>
            <a:r>
              <a:rPr lang="en-IN" sz="1050" dirty="0" smtClean="0">
                <a:latin typeface="+mj-lt"/>
              </a:rPr>
              <a:t>given amount of time</a:t>
            </a:r>
          </a:p>
          <a:p>
            <a:pPr marL="450850" indent="-177800">
              <a:buFontTx/>
              <a:buChar char="-"/>
            </a:pPr>
            <a:r>
              <a:rPr lang="en-IN" sz="1050" dirty="0" smtClean="0">
                <a:latin typeface="+mj-lt"/>
              </a:rPr>
              <a:t>For example,</a:t>
            </a:r>
            <a:r>
              <a:rPr lang="en-US" sz="1050" b="1" dirty="0" smtClean="0">
                <a:latin typeface="+mj-lt"/>
                <a:sym typeface="Wingdings" pitchFamily="2" charset="2"/>
              </a:rPr>
              <a:t> </a:t>
            </a:r>
            <a:r>
              <a:rPr lang="en-US" sz="1050" dirty="0" smtClean="0">
                <a:latin typeface="+mj-lt"/>
                <a:sym typeface="Wingdings" pitchFamily="2" charset="2"/>
              </a:rPr>
              <a:t>if Oscar </a:t>
            </a:r>
            <a:r>
              <a:rPr lang="en-US" sz="1050" dirty="0">
                <a:latin typeface="+mj-lt"/>
                <a:sym typeface="Wingdings" pitchFamily="2" charset="2"/>
              </a:rPr>
              <a:t>can perform one surgery in 1.5 </a:t>
            </a:r>
            <a:r>
              <a:rPr lang="en-US" sz="1050" dirty="0" smtClean="0">
                <a:latin typeface="+mj-lt"/>
                <a:sym typeface="Wingdings" pitchFamily="2" charset="2"/>
              </a:rPr>
              <a:t>hours, the work rate = # of given jobs/ given amount of time i.e., 1/1.5 hours, which is equal to 2/3 surgeries per hour</a:t>
            </a:r>
          </a:p>
          <a:p>
            <a:pPr marL="273050" indent="0">
              <a:buNone/>
            </a:pPr>
            <a:endParaRPr lang="en-US" sz="1050" dirty="0">
              <a:latin typeface="+mj-lt"/>
              <a:sym typeface="Wingdings" pitchFamily="2" charset="2"/>
            </a:endParaRPr>
          </a:p>
          <a:p>
            <a:pPr marL="273050" indent="-273050"/>
            <a:r>
              <a:rPr lang="en-US" sz="1050" b="1" dirty="0" smtClean="0">
                <a:latin typeface="+mj-lt"/>
                <a:sym typeface="Wingdings" pitchFamily="2" charset="2"/>
              </a:rPr>
              <a:t>WORKING TOGETHER – ADD WORK RATES </a:t>
            </a:r>
          </a:p>
          <a:p>
            <a:pPr marL="531813" indent="-176213">
              <a:buFontTx/>
              <a:buChar char="-"/>
            </a:pPr>
            <a:r>
              <a:rPr lang="en-US" sz="1050" b="1" dirty="0" smtClean="0"/>
              <a:t>If </a:t>
            </a:r>
            <a:r>
              <a:rPr lang="en-US" sz="1050" b="1" dirty="0"/>
              <a:t>A can finish a job alone in x days and B can finish the same job in y days alone, </a:t>
            </a:r>
            <a:r>
              <a:rPr lang="en-US" sz="1050" b="1" dirty="0" smtClean="0"/>
              <a:t>then</a:t>
            </a:r>
          </a:p>
          <a:p>
            <a:pPr marL="900113" indent="-273050">
              <a:buAutoNum type="arabicPeriod"/>
            </a:pPr>
            <a:r>
              <a:rPr lang="en-US" sz="1050" b="1" dirty="0" smtClean="0"/>
              <a:t>One-day </a:t>
            </a:r>
            <a:r>
              <a:rPr lang="en-US" sz="1050" b="1" dirty="0"/>
              <a:t>work of both A and B is (x + y)/</a:t>
            </a:r>
            <a:r>
              <a:rPr lang="en-US" sz="1050" b="1" dirty="0" smtClean="0"/>
              <a:t>x*y</a:t>
            </a:r>
            <a:endParaRPr lang="en-US" sz="1050" b="1" dirty="0"/>
          </a:p>
          <a:p>
            <a:pPr marL="900113" indent="-273050">
              <a:buAutoNum type="arabicPeriod"/>
            </a:pPr>
            <a:r>
              <a:rPr lang="en-US" sz="1050" b="1" dirty="0" smtClean="0"/>
              <a:t>Number </a:t>
            </a:r>
            <a:r>
              <a:rPr lang="en-US" sz="1050" b="1" dirty="0"/>
              <a:t>of days A and B take to finish the same job working together is</a:t>
            </a:r>
            <a:r>
              <a:rPr lang="en-US" sz="1050" b="1" dirty="0" smtClean="0"/>
              <a:t>: (x*y</a:t>
            </a:r>
            <a:r>
              <a:rPr lang="en-US" sz="1050" b="1" dirty="0"/>
              <a:t>) / (x + </a:t>
            </a:r>
            <a:r>
              <a:rPr lang="en-US" sz="1050" b="1" dirty="0" smtClean="0"/>
              <a:t>y)</a:t>
            </a:r>
          </a:p>
          <a:p>
            <a:pPr marL="900113" indent="-273050">
              <a:buAutoNum type="arabicPeriod"/>
            </a:pPr>
            <a:r>
              <a:rPr lang="en-US" sz="1050" b="1" dirty="0" smtClean="0">
                <a:latin typeface="+mj-lt"/>
                <a:sym typeface="Wingdings" pitchFamily="2" charset="2"/>
              </a:rPr>
              <a:t>Exception: </a:t>
            </a:r>
            <a:r>
              <a:rPr lang="en-US" sz="1050" b="1" dirty="0">
                <a:sym typeface="Wingdings" pitchFamily="2" charset="2"/>
              </a:rPr>
              <a:t>one agent undoes the other’s work, like a pump putting water into a tank and another drawing water out. Rate will be x – </a:t>
            </a:r>
            <a:r>
              <a:rPr lang="en-US" sz="1050" b="1" dirty="0" smtClean="0">
                <a:sym typeface="Wingdings" pitchFamily="2" charset="2"/>
              </a:rPr>
              <a:t>y</a:t>
            </a:r>
            <a:endParaRPr lang="en-US" sz="1050" b="1" dirty="0" smtClean="0">
              <a:latin typeface="+mj-lt"/>
              <a:sym typeface="Wingdings" pitchFamily="2" charset="2"/>
            </a:endParaRPr>
          </a:p>
          <a:p>
            <a:pPr marL="531813" lvl="3" indent="-176213">
              <a:buFontTx/>
              <a:buChar char="-"/>
            </a:pPr>
            <a:r>
              <a:rPr lang="en-US" sz="1050" b="1" dirty="0" smtClean="0">
                <a:latin typeface="+mj-lt"/>
                <a:sym typeface="Wingdings" pitchFamily="2" charset="2"/>
              </a:rPr>
              <a:t>Example: </a:t>
            </a:r>
            <a:r>
              <a:rPr lang="en-US" sz="1050" dirty="0" smtClean="0">
                <a:sym typeface="Wingdings" pitchFamily="2" charset="2"/>
              </a:rPr>
              <a:t>Working alone, </a:t>
            </a:r>
            <a:r>
              <a:rPr lang="en-US" sz="1050" dirty="0" smtClean="0"/>
              <a:t>A </a:t>
            </a:r>
            <a:r>
              <a:rPr lang="en-US" sz="1050" dirty="0"/>
              <a:t>finish a job in 2 days </a:t>
            </a:r>
            <a:r>
              <a:rPr lang="en-US" sz="1050" dirty="0" smtClean="0"/>
              <a:t>and </a:t>
            </a:r>
            <a:r>
              <a:rPr lang="en-US" sz="1050" dirty="0"/>
              <a:t>B can finish a job in 3 </a:t>
            </a:r>
            <a:r>
              <a:rPr lang="en-US" sz="1050" dirty="0" smtClean="0"/>
              <a:t>days. </a:t>
            </a:r>
            <a:r>
              <a:rPr lang="en-US" sz="1050" dirty="0"/>
              <a:t>If A and B work together, </a:t>
            </a:r>
            <a:r>
              <a:rPr lang="en-US" sz="1050" dirty="0" smtClean="0"/>
              <a:t>in how many days will they finish the work?</a:t>
            </a:r>
          </a:p>
          <a:p>
            <a:pPr marL="804863" lvl="3" indent="-177800">
              <a:buFontTx/>
              <a:buChar char="-"/>
            </a:pPr>
            <a:r>
              <a:rPr lang="en-US" sz="1050" dirty="0" smtClean="0">
                <a:latin typeface="+mj-lt"/>
                <a:sym typeface="Wingdings" pitchFamily="2" charset="2"/>
              </a:rPr>
              <a:t>A’s rate = 1/ 2 </a:t>
            </a:r>
          </a:p>
          <a:p>
            <a:pPr marL="804863" lvl="3" indent="-177800">
              <a:buFontTx/>
              <a:buChar char="-"/>
            </a:pPr>
            <a:r>
              <a:rPr lang="en-US" sz="1050" dirty="0" smtClean="0">
                <a:latin typeface="+mj-lt"/>
                <a:sym typeface="Wingdings" pitchFamily="2" charset="2"/>
              </a:rPr>
              <a:t>B’s rate = 1/ 3</a:t>
            </a:r>
          </a:p>
          <a:p>
            <a:pPr marL="804863" lvl="3" indent="-177800">
              <a:buFontTx/>
              <a:buChar char="-"/>
            </a:pPr>
            <a:r>
              <a:rPr lang="en-US" sz="1050" dirty="0" smtClean="0">
                <a:latin typeface="+mj-lt"/>
                <a:sym typeface="Wingdings" pitchFamily="2" charset="2"/>
              </a:rPr>
              <a:t>In one day, A and B finish 5 / 6 of the job; therefore, they take 6/ 5 days to complete the job</a:t>
            </a:r>
          </a:p>
          <a:p>
            <a:pPr marL="531813" lvl="3" indent="-176213">
              <a:buFontTx/>
              <a:buChar char="-"/>
            </a:pPr>
            <a:r>
              <a:rPr lang="en-IN" sz="1050" b="1" dirty="0" smtClean="0"/>
              <a:t>Example:</a:t>
            </a:r>
            <a:r>
              <a:rPr lang="en-IN" sz="1050" dirty="0" smtClean="0"/>
              <a:t> Four </a:t>
            </a:r>
            <a:r>
              <a:rPr lang="en-IN" sz="1050" dirty="0"/>
              <a:t>men working together all day, can finish a piece of work in 11 days; but two of them </a:t>
            </a:r>
            <a:r>
              <a:rPr lang="en-IN" sz="1050" dirty="0" smtClean="0"/>
              <a:t>having other </a:t>
            </a:r>
            <a:r>
              <a:rPr lang="en-IN" sz="1050" dirty="0"/>
              <a:t>engagements </a:t>
            </a:r>
            <a:r>
              <a:rPr lang="en-IN" sz="1050" dirty="0" smtClean="0"/>
              <a:t>can work </a:t>
            </a:r>
            <a:r>
              <a:rPr lang="en-IN" sz="1050" dirty="0"/>
              <a:t>only one half–time and quarter time respectively. How long will </a:t>
            </a:r>
            <a:r>
              <a:rPr lang="en-IN" sz="1050" dirty="0" smtClean="0"/>
              <a:t>it take </a:t>
            </a:r>
            <a:r>
              <a:rPr lang="en-IN" sz="1050" dirty="0"/>
              <a:t>them to complete the work </a:t>
            </a:r>
            <a:r>
              <a:rPr lang="en-IN" sz="1050" dirty="0" smtClean="0"/>
              <a:t>?</a:t>
            </a:r>
          </a:p>
          <a:p>
            <a:pPr marL="804863" lvl="3" indent="-177800">
              <a:buFontTx/>
              <a:buChar char="-"/>
            </a:pPr>
            <a:r>
              <a:rPr lang="en-IN" sz="1050" dirty="0" smtClean="0"/>
              <a:t>Each </a:t>
            </a:r>
            <a:r>
              <a:rPr lang="en-IN" sz="1050" dirty="0"/>
              <a:t>man will take 11 x 4 = 44 days to complete the work. If one man works half day/day he </a:t>
            </a:r>
            <a:r>
              <a:rPr lang="en-IN" sz="1050" dirty="0" smtClean="0"/>
              <a:t>will take </a:t>
            </a:r>
            <a:r>
              <a:rPr lang="en-IN" sz="1050" dirty="0"/>
              <a:t>44 x 2 = 88 days to finish the </a:t>
            </a:r>
            <a:r>
              <a:rPr lang="en-IN" sz="1050" dirty="0" smtClean="0"/>
              <a:t>work. Similarly</a:t>
            </a:r>
            <a:r>
              <a:rPr lang="en-IN" sz="1050" dirty="0"/>
              <a:t>, a man working quarter day/day will </a:t>
            </a:r>
            <a:r>
              <a:rPr lang="en-IN" sz="1050" dirty="0" smtClean="0"/>
              <a:t>take 44 </a:t>
            </a:r>
            <a:r>
              <a:rPr lang="en-IN" sz="1050" dirty="0"/>
              <a:t>x 4 = 176 days to finish the work. When these work together they will </a:t>
            </a:r>
            <a:r>
              <a:rPr lang="en-IN" sz="1050" dirty="0" smtClean="0"/>
              <a:t>require 1 </a:t>
            </a:r>
            <a:r>
              <a:rPr lang="en-IN" sz="1050" dirty="0"/>
              <a:t>/ [ (1/44) + (1/44) + (1/88) + (1/176) ] = 16 days</a:t>
            </a:r>
            <a:endParaRPr lang="en-US" sz="1050" dirty="0" smtClean="0">
              <a:latin typeface="+mj-lt"/>
              <a:sym typeface="Wingdings" pitchFamily="2" charset="2"/>
            </a:endParaRPr>
          </a:p>
          <a:p>
            <a:pPr marL="273050" lvl="3" indent="-273050">
              <a:buFont typeface="Arial" pitchFamily="34" charset="0"/>
              <a:buChar char="•"/>
            </a:pPr>
            <a:r>
              <a:rPr lang="en-US" sz="1050" b="1" dirty="0" smtClean="0">
                <a:latin typeface="+mj-lt"/>
                <a:sym typeface="Wingdings" pitchFamily="2" charset="2"/>
              </a:rPr>
              <a:t>Men * hours * days </a:t>
            </a:r>
          </a:p>
          <a:p>
            <a:pPr marL="531813" indent="-176213">
              <a:buFontTx/>
              <a:buChar char="-"/>
            </a:pPr>
            <a:r>
              <a:rPr lang="en-US" sz="1050" b="1" dirty="0" smtClean="0">
                <a:latin typeface="+mj-lt"/>
                <a:sym typeface="Wingdings" pitchFamily="2" charset="2"/>
              </a:rPr>
              <a:t>Example: If </a:t>
            </a:r>
            <a:r>
              <a:rPr lang="en-US" sz="1050" dirty="0" smtClean="0"/>
              <a:t>2 </a:t>
            </a:r>
            <a:r>
              <a:rPr lang="en-US" sz="1050" dirty="0"/>
              <a:t>men can finish a job in 3 days working 4 hours per </a:t>
            </a:r>
            <a:r>
              <a:rPr lang="en-US" sz="1050" dirty="0" smtClean="0"/>
              <a:t>day, then </a:t>
            </a:r>
            <a:r>
              <a:rPr lang="en-US" sz="1050" dirty="0"/>
              <a:t>how many days will 3 men working 2 hours per day take to finish the same </a:t>
            </a:r>
            <a:r>
              <a:rPr lang="en-US" sz="1050" dirty="0" smtClean="0"/>
              <a:t>job?</a:t>
            </a:r>
            <a:endParaRPr lang="en-US" sz="1050" dirty="0"/>
          </a:p>
          <a:p>
            <a:pPr marL="531813" indent="-176213">
              <a:buFontTx/>
              <a:buChar char="-"/>
            </a:pPr>
            <a:r>
              <a:rPr lang="en-US" sz="1050" dirty="0" smtClean="0"/>
              <a:t>Solution</a:t>
            </a:r>
            <a:r>
              <a:rPr lang="en-US" sz="1050" dirty="0"/>
              <a:t>: In the first set the product is: 2 men ×3 days× 4 hours. This must remain constant in the second set in which we need to find number of </a:t>
            </a:r>
            <a:r>
              <a:rPr lang="en-US" sz="1050" dirty="0" smtClean="0"/>
              <a:t>days:</a:t>
            </a:r>
            <a:r>
              <a:rPr lang="en-US" sz="1050" dirty="0"/>
              <a:t> </a:t>
            </a:r>
            <a:r>
              <a:rPr lang="en-US" sz="1050" dirty="0" smtClean="0"/>
              <a:t>2 </a:t>
            </a:r>
            <a:r>
              <a:rPr lang="en-US" sz="1050" dirty="0"/>
              <a:t>men × 3 days × 4 hours = 3 men × N days × 2 </a:t>
            </a:r>
            <a:r>
              <a:rPr lang="en-US" sz="1050" dirty="0" smtClean="0"/>
              <a:t>hours</a:t>
            </a:r>
            <a:endParaRPr lang="en-US" sz="1050" dirty="0"/>
          </a:p>
          <a:p>
            <a:pPr marL="531813" indent="-176213">
              <a:buFontTx/>
              <a:buChar char="-"/>
            </a:pPr>
            <a:r>
              <a:rPr lang="en-US" sz="1050" dirty="0" smtClean="0"/>
              <a:t>2 </a:t>
            </a:r>
            <a:r>
              <a:rPr lang="en-US" sz="1050" dirty="0"/>
              <a:t>× 3 × 4 = 3 × N ×</a:t>
            </a:r>
            <a:r>
              <a:rPr lang="en-US" sz="1050" dirty="0" smtClean="0"/>
              <a:t>2</a:t>
            </a:r>
            <a:endParaRPr lang="en-US" sz="1050" dirty="0"/>
          </a:p>
          <a:p>
            <a:pPr marL="531813" indent="-176213">
              <a:buFontTx/>
              <a:buChar char="-"/>
            </a:pPr>
            <a:r>
              <a:rPr lang="en-US" sz="1050" dirty="0" smtClean="0"/>
              <a:t>Therefore, N </a:t>
            </a:r>
            <a:r>
              <a:rPr lang="en-US" sz="1050" dirty="0"/>
              <a:t>= 4 </a:t>
            </a:r>
            <a:r>
              <a:rPr lang="en-US" sz="1050" dirty="0" smtClean="0"/>
              <a:t>days</a:t>
            </a:r>
            <a:endParaRPr lang="en-US" sz="1050" b="1" dirty="0" smtClean="0">
              <a:latin typeface="+mj-lt"/>
              <a:sym typeface="Wingdings" pitchFamily="2" charset="2"/>
            </a:endParaRPr>
          </a:p>
          <a:p>
            <a:pPr marL="273050" lvl="3" indent="-273050">
              <a:buFont typeface="Arial" pitchFamily="34" charset="0"/>
              <a:buChar char="•"/>
            </a:pPr>
            <a:endParaRPr lang="en-US" sz="1000" b="1" dirty="0">
              <a:latin typeface="+mj-lt"/>
              <a:sym typeface="Wingdings" pitchFamily="2" charset="2"/>
            </a:endParaRPr>
          </a:p>
        </p:txBody>
      </p:sp>
      <p:sp>
        <p:nvSpPr>
          <p:cNvPr id="4" name="Rectangle 3"/>
          <p:cNvSpPr/>
          <p:nvPr/>
        </p:nvSpPr>
        <p:spPr>
          <a:xfrm>
            <a:off x="121152" y="688928"/>
            <a:ext cx="8856672" cy="864096"/>
          </a:xfrm>
          <a:prstGeom prst="rect">
            <a:avLst/>
          </a:prstGeom>
          <a:solidFill>
            <a:srgbClr val="92D050"/>
          </a:solidFill>
          <a:ln>
            <a:solidFill>
              <a:schemeClr val="bg1">
                <a:lumMod val="8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itchFamily="34" charset="0"/>
              <a:buChar char="•"/>
            </a:pPr>
            <a:r>
              <a:rPr lang="en-IN" sz="1100" dirty="0">
                <a:solidFill>
                  <a:schemeClr val="tx1"/>
                </a:solidFill>
              </a:rPr>
              <a:t>If a man can do a piece of work in N days (or hours or any other unit of time), then the work </a:t>
            </a:r>
            <a:r>
              <a:rPr lang="en-IN" sz="1100" dirty="0" smtClean="0">
                <a:solidFill>
                  <a:schemeClr val="tx1"/>
                </a:solidFill>
              </a:rPr>
              <a:t>done by </a:t>
            </a:r>
            <a:r>
              <a:rPr lang="en-IN" sz="1100" dirty="0">
                <a:solidFill>
                  <a:schemeClr val="tx1"/>
                </a:solidFill>
              </a:rPr>
              <a:t>him in one day will be 1/N of the total work</a:t>
            </a:r>
            <a:r>
              <a:rPr lang="en-US" sz="1100" dirty="0" smtClean="0">
                <a:solidFill>
                  <a:schemeClr val="tx1"/>
                </a:solidFill>
              </a:rPr>
              <a:t> </a:t>
            </a:r>
          </a:p>
          <a:p>
            <a:pPr marL="171450" indent="-171450">
              <a:buFont typeface="Arial" pitchFamily="34" charset="0"/>
              <a:buChar char="•"/>
            </a:pPr>
            <a:r>
              <a:rPr lang="en-IN" sz="1100" dirty="0">
                <a:solidFill>
                  <a:schemeClr val="tx1"/>
                </a:solidFill>
              </a:rPr>
              <a:t>If A is twice as good a workman as B, then A will take half the time B takes to finish a piece </a:t>
            </a:r>
            <a:r>
              <a:rPr lang="en-IN" sz="1100" dirty="0" smtClean="0">
                <a:solidFill>
                  <a:schemeClr val="tx1"/>
                </a:solidFill>
              </a:rPr>
              <a:t>of </a:t>
            </a:r>
            <a:r>
              <a:rPr lang="en-US" sz="1100" dirty="0" smtClean="0">
                <a:solidFill>
                  <a:schemeClr val="tx1"/>
                </a:solidFill>
              </a:rPr>
              <a:t>work</a:t>
            </a:r>
          </a:p>
        </p:txBody>
      </p:sp>
    </p:spTree>
    <p:extLst>
      <p:ext uri="{BB962C8B-B14F-4D97-AF65-F5344CB8AC3E}">
        <p14:creationId xmlns:p14="http://schemas.microsoft.com/office/powerpoint/2010/main" val="116424689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 – 2  </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91139828"/>
              </p:ext>
            </p:extLst>
          </p:nvPr>
        </p:nvGraphicFramePr>
        <p:xfrm>
          <a:off x="179512" y="692696"/>
          <a:ext cx="8784976" cy="5918200"/>
        </p:xfrm>
        <a:graphic>
          <a:graphicData uri="http://schemas.openxmlformats.org/drawingml/2006/table">
            <a:tbl>
              <a:tblPr firstRow="1" bandRow="1">
                <a:tableStyleId>{5C22544A-7EE6-4342-B048-85BDC9FD1C3A}</a:tableStyleId>
              </a:tblPr>
              <a:tblGrid>
                <a:gridCol w="3168352"/>
                <a:gridCol w="5616624"/>
              </a:tblGrid>
              <a:tr h="370840">
                <a:tc>
                  <a:txBody>
                    <a:bodyPr/>
                    <a:lstStyle/>
                    <a:p>
                      <a:endParaRPr lang="en-US" sz="1000" dirty="0"/>
                    </a:p>
                  </a:txBody>
                  <a:tcPr/>
                </a:tc>
                <a:tc>
                  <a:txBody>
                    <a:bodyPr/>
                    <a:lstStyle/>
                    <a:p>
                      <a:endParaRPr lang="en-US" sz="1000"/>
                    </a:p>
                  </a:txBody>
                  <a:tcPr/>
                </a:tc>
              </a:tr>
              <a:tr h="370840">
                <a:tc>
                  <a:txBody>
                    <a:bodyPr/>
                    <a:lstStyle/>
                    <a:p>
                      <a:r>
                        <a:rPr lang="en-IN" sz="1000" dirty="0" smtClean="0"/>
                        <a:t>Jack can paint a wall in 3 hours. John can do the same job in 5 hours. How long will it take if they work together?</a:t>
                      </a:r>
                      <a:endParaRPr lang="en-US" sz="1000" dirty="0"/>
                    </a:p>
                  </a:txBody>
                  <a:tcPr/>
                </a:tc>
                <a:tc>
                  <a:txBody>
                    <a:bodyPr/>
                    <a:lstStyle/>
                    <a:p>
                      <a:pPr marL="171450" indent="-171450">
                        <a:buFontTx/>
                        <a:buChar char="-"/>
                      </a:pPr>
                      <a:r>
                        <a:rPr lang="en-US" sz="1000" dirty="0" smtClean="0"/>
                        <a:t>Jack’s rate is 1/3 (i.e., Jack can paint 1/3</a:t>
                      </a:r>
                      <a:r>
                        <a:rPr lang="en-US" sz="1000" baseline="30000" dirty="0" smtClean="0"/>
                        <a:t>rd</a:t>
                      </a:r>
                      <a:r>
                        <a:rPr lang="en-US" sz="1000" baseline="0" dirty="0" smtClean="0"/>
                        <a:t> of the room in an hour) </a:t>
                      </a:r>
                    </a:p>
                    <a:p>
                      <a:pPr marL="171450" indent="-171450">
                        <a:buFontTx/>
                        <a:buChar char="-"/>
                      </a:pPr>
                      <a:r>
                        <a:rPr lang="en-US" sz="1000" baseline="0" dirty="0" smtClean="0"/>
                        <a:t>John’s rate is 1/5 (i.e., John can paint 1/5</a:t>
                      </a:r>
                      <a:r>
                        <a:rPr lang="en-US" sz="1000" baseline="30000" dirty="0" smtClean="0"/>
                        <a:t>th</a:t>
                      </a:r>
                      <a:r>
                        <a:rPr lang="en-US" sz="1000" baseline="0" dirty="0" smtClean="0"/>
                        <a:t> of the room in an hour)</a:t>
                      </a:r>
                    </a:p>
                    <a:p>
                      <a:pPr marL="171450" indent="-171450">
                        <a:buFontTx/>
                        <a:buChar char="-"/>
                      </a:pPr>
                      <a:r>
                        <a:rPr lang="en-US" sz="1000" baseline="0" dirty="0" smtClean="0"/>
                        <a:t>Jack and John’s rate COMBINED is 1/3 + 1/5 </a:t>
                      </a:r>
                      <a:r>
                        <a:rPr lang="en-US" sz="1000" baseline="0" dirty="0" smtClean="0">
                          <a:sym typeface="Wingdings" pitchFamily="2" charset="2"/>
                        </a:rPr>
                        <a:t> 8 / 15 (i.e., Jack and John TOGETHER can paint 8/15</a:t>
                      </a:r>
                      <a:r>
                        <a:rPr lang="en-US" sz="1000" baseline="30000" dirty="0" smtClean="0">
                          <a:sym typeface="Wingdings" pitchFamily="2" charset="2"/>
                        </a:rPr>
                        <a:t>th</a:t>
                      </a:r>
                      <a:r>
                        <a:rPr lang="en-US" sz="1000" baseline="0" dirty="0" smtClean="0">
                          <a:sym typeface="Wingdings" pitchFamily="2" charset="2"/>
                        </a:rPr>
                        <a:t> of the room in an hour)</a:t>
                      </a:r>
                    </a:p>
                    <a:p>
                      <a:pPr marL="171450" indent="-171450">
                        <a:buFontTx/>
                        <a:buChar char="-"/>
                      </a:pPr>
                      <a:r>
                        <a:rPr lang="en-US" sz="1000" baseline="0" dirty="0" smtClean="0">
                          <a:sym typeface="Wingdings" pitchFamily="2" charset="2"/>
                        </a:rPr>
                        <a:t>Therefore, it will take them 15/8 hours to finish painting the room </a:t>
                      </a:r>
                    </a:p>
                    <a:p>
                      <a:pPr marL="0" indent="0">
                        <a:buFont typeface="Arial" pitchFamily="34" charset="0"/>
                        <a:buNone/>
                      </a:pPr>
                      <a:endParaRPr lang="en-US" sz="1000" baseline="0" dirty="0" smtClean="0">
                        <a:sym typeface="Wingdings" pitchFamily="2" charset="2"/>
                      </a:endParaRPr>
                    </a:p>
                    <a:p>
                      <a:pPr marL="0" indent="0">
                        <a:buFont typeface="Arial" pitchFamily="34" charset="0"/>
                        <a:buNone/>
                      </a:pPr>
                      <a:r>
                        <a:rPr lang="en-US" sz="1000" baseline="0" dirty="0" smtClean="0">
                          <a:sym typeface="Wingdings" pitchFamily="2" charset="2"/>
                        </a:rPr>
                        <a:t>We can also approach these problems as we approach SDT problems. For example, distance (work) in this case is 1, and the time taken is 5 hours. Therefore, rate will be 1/5</a:t>
                      </a:r>
                    </a:p>
                    <a:p>
                      <a:pPr marL="0" indent="0">
                        <a:buFont typeface="Arial" pitchFamily="34" charset="0"/>
                        <a:buNone/>
                      </a:pPr>
                      <a:r>
                        <a:rPr lang="en-US" sz="1000" baseline="0" dirty="0" smtClean="0">
                          <a:sym typeface="Wingdings" pitchFamily="2" charset="2"/>
                        </a:rPr>
                        <a:t>Time equals distance (work) / rate</a:t>
                      </a:r>
                    </a:p>
                  </a:txBody>
                  <a:tcPr/>
                </a:tc>
              </a:tr>
              <a:tr h="370840">
                <a:tc>
                  <a:txBody>
                    <a:bodyPr/>
                    <a:lstStyle/>
                    <a:p>
                      <a:r>
                        <a:rPr lang="en-IN" sz="1000" dirty="0" smtClean="0"/>
                        <a:t>Working independently X takes 12 hours to finish a certain work. He finishes 2/3 of the work. The rest of the work is finished by Y whose rate is (1/10) of X. In how much time does Y finish his work?</a:t>
                      </a:r>
                      <a:endParaRPr lang="en-US" sz="1000" dirty="0"/>
                    </a:p>
                  </a:txBody>
                  <a:tcPr/>
                </a:tc>
                <a:tc>
                  <a:txBody>
                    <a:bodyPr/>
                    <a:lstStyle/>
                    <a:p>
                      <a:pPr marL="171450" indent="-171450">
                        <a:buFontTx/>
                        <a:buChar char="-"/>
                      </a:pPr>
                      <a:r>
                        <a:rPr lang="en-US" sz="1000" dirty="0" smtClean="0"/>
                        <a:t>X’s rate is 1/12 </a:t>
                      </a:r>
                    </a:p>
                    <a:p>
                      <a:pPr marL="171450" indent="-171450">
                        <a:buFontTx/>
                        <a:buChar char="-"/>
                      </a:pPr>
                      <a:r>
                        <a:rPr lang="en-US" sz="1000" dirty="0" smtClean="0"/>
                        <a:t>Y’s rate is 1/120 </a:t>
                      </a:r>
                    </a:p>
                    <a:p>
                      <a:pPr marL="171450" indent="-171450">
                        <a:buFontTx/>
                        <a:buChar char="-"/>
                      </a:pPr>
                      <a:r>
                        <a:rPr lang="en-US" sz="1000" dirty="0" smtClean="0"/>
                        <a:t>Therefore, Y would</a:t>
                      </a:r>
                      <a:r>
                        <a:rPr lang="en-US" sz="1000" baseline="0" dirty="0" smtClean="0"/>
                        <a:t> take 120*(1/3) hours to complete the remaining 1/3 of the work </a:t>
                      </a:r>
                      <a:endParaRPr lang="en-US" sz="1000" dirty="0"/>
                    </a:p>
                  </a:txBody>
                  <a:tcPr/>
                </a:tc>
              </a:tr>
              <a:tr h="370840">
                <a:tc>
                  <a:txBody>
                    <a:bodyPr/>
                    <a:lstStyle/>
                    <a:p>
                      <a:r>
                        <a:rPr lang="en-IN" sz="1000" dirty="0" smtClean="0"/>
                        <a:t>Working together, printer A and printer B would finish a task in 24 minutes. Printer A alone would finish the task in 60 minutes. How many pages does the task contain if printer B prints 5 pages a minute more than printer A?</a:t>
                      </a:r>
                      <a:endParaRPr lang="en-US" sz="1000" dirty="0"/>
                    </a:p>
                  </a:txBody>
                  <a:tcPr/>
                </a:tc>
                <a:tc>
                  <a:txBody>
                    <a:bodyPr/>
                    <a:lstStyle/>
                    <a:p>
                      <a:pPr marL="171450" indent="-171450">
                        <a:buFontTx/>
                        <a:buChar char="-"/>
                      </a:pPr>
                      <a:r>
                        <a:rPr lang="en-IN" sz="1000" i="0" dirty="0" smtClean="0">
                          <a:effectLst/>
                        </a:rPr>
                        <a:t>Working together, printer A and printer B would finish a task in 24 minutes</a:t>
                      </a:r>
                      <a:r>
                        <a:rPr lang="en-IN" sz="1000" i="0" baseline="0" dirty="0" smtClean="0">
                          <a:effectLst/>
                        </a:rPr>
                        <a:t> - </a:t>
                      </a:r>
                      <a:r>
                        <a:rPr lang="en-IN" sz="1000" i="0" dirty="0" smtClean="0"/>
                        <a:t>This tells us that A and B combined would work at the rate of (1/24) per minute</a:t>
                      </a:r>
                    </a:p>
                    <a:p>
                      <a:pPr marL="171450" indent="-171450">
                        <a:buFontTx/>
                        <a:buChar char="-"/>
                      </a:pPr>
                      <a:r>
                        <a:rPr lang="en-IN" sz="1000" i="0" dirty="0" smtClean="0">
                          <a:effectLst/>
                        </a:rPr>
                        <a:t>Printer A alone would finish the task in 60 minutes</a:t>
                      </a:r>
                      <a:r>
                        <a:rPr lang="en-IN" sz="1000" i="0" baseline="0" dirty="0" smtClean="0">
                          <a:effectLst/>
                        </a:rPr>
                        <a:t> - </a:t>
                      </a:r>
                      <a:r>
                        <a:rPr lang="en-IN" sz="1000" i="0" dirty="0" smtClean="0"/>
                        <a:t>This tells us that A works at a rate of (1/60) per minute</a:t>
                      </a:r>
                    </a:p>
                    <a:p>
                      <a:pPr marL="171450" indent="-171450">
                        <a:buFontTx/>
                        <a:buChar char="-"/>
                      </a:pPr>
                      <a:r>
                        <a:rPr lang="en-IN" sz="1000" i="0" dirty="0" smtClean="0"/>
                        <a:t>At this point, it should strike you that with just this much information, it is possible to </a:t>
                      </a:r>
                      <a:r>
                        <a:rPr lang="en-IN" sz="1000" b="0" i="0" dirty="0" smtClean="0"/>
                        <a:t>calculate</a:t>
                      </a:r>
                      <a:r>
                        <a:rPr lang="en-IN" sz="1000" b="0" i="0" baseline="0" dirty="0" smtClean="0"/>
                        <a:t> </a:t>
                      </a:r>
                      <a:r>
                        <a:rPr lang="en-IN" sz="1000" b="0" i="0" dirty="0" smtClean="0"/>
                        <a:t>the rate at which B works.</a:t>
                      </a:r>
                      <a:r>
                        <a:rPr lang="en-IN" sz="1000" b="0" i="0" baseline="0" dirty="0" smtClean="0"/>
                        <a:t> </a:t>
                      </a:r>
                      <a:r>
                        <a:rPr lang="en-IN" sz="1000" b="0" i="0" dirty="0" smtClean="0"/>
                        <a:t>Rate at which B works = (1/24) – (1/60) = (1/40)</a:t>
                      </a:r>
                    </a:p>
                    <a:p>
                      <a:pPr marL="171450" indent="-171450">
                        <a:buFontTx/>
                        <a:buChar char="-"/>
                      </a:pPr>
                      <a:r>
                        <a:rPr lang="en-IN" sz="1000" b="0" i="0" dirty="0" smtClean="0">
                          <a:effectLst/>
                        </a:rPr>
                        <a:t>B prints 5 pages a minute more than printer A</a:t>
                      </a:r>
                      <a:r>
                        <a:rPr lang="en-IN" sz="1000" b="0" i="0" baseline="0" dirty="0" smtClean="0">
                          <a:effectLst/>
                        </a:rPr>
                        <a:t> - </a:t>
                      </a:r>
                      <a:r>
                        <a:rPr lang="en-IN" sz="1000" b="0" i="0" dirty="0" smtClean="0"/>
                        <a:t>This means that the difference between the</a:t>
                      </a:r>
                      <a:r>
                        <a:rPr lang="en-IN" sz="1000" b="0" i="0" baseline="0" dirty="0" smtClean="0"/>
                        <a:t> </a:t>
                      </a:r>
                      <a:r>
                        <a:rPr lang="en-IN" sz="1000" b="0" i="0" dirty="0" smtClean="0"/>
                        <a:t>amount of work B and A complete in one minute corresponds to 5 pages.</a:t>
                      </a:r>
                      <a:r>
                        <a:rPr lang="en-IN" sz="1000" b="0" i="0" baseline="0" dirty="0" smtClean="0"/>
                        <a:t> </a:t>
                      </a:r>
                      <a:r>
                        <a:rPr lang="en-IN" sz="1000" b="0" i="0" dirty="0" smtClean="0"/>
                        <a:t>So let us calculate that difference. It will be = (1/40) – (1/60) = (1/120)</a:t>
                      </a:r>
                    </a:p>
                    <a:p>
                      <a:pPr marL="171450" indent="-171450">
                        <a:buFontTx/>
                        <a:buChar char="-"/>
                      </a:pPr>
                      <a:r>
                        <a:rPr lang="en-IN" sz="1000" b="0" i="0" kern="1200" dirty="0" smtClean="0">
                          <a:solidFill>
                            <a:schemeClr val="dk1"/>
                          </a:solidFill>
                          <a:effectLst/>
                          <a:latin typeface="+mn-lt"/>
                          <a:ea typeface="+mn-ea"/>
                          <a:cs typeface="+mn-cs"/>
                        </a:rPr>
                        <a:t>If (1/120) of the job consists of 5 pages,</a:t>
                      </a:r>
                      <a:r>
                        <a:rPr lang="en-IN" sz="1000" b="0" i="0" kern="1200" baseline="0" dirty="0" smtClean="0">
                          <a:solidFill>
                            <a:schemeClr val="dk1"/>
                          </a:solidFill>
                          <a:effectLst/>
                          <a:latin typeface="+mn-lt"/>
                          <a:ea typeface="+mn-ea"/>
                          <a:cs typeface="+mn-cs"/>
                        </a:rPr>
                        <a:t> t</a:t>
                      </a:r>
                      <a:r>
                        <a:rPr lang="en-IN" sz="1000" b="0" i="0" kern="1200" dirty="0" smtClean="0">
                          <a:solidFill>
                            <a:schemeClr val="dk1"/>
                          </a:solidFill>
                          <a:effectLst/>
                          <a:latin typeface="+mn-lt"/>
                          <a:ea typeface="+mn-ea"/>
                          <a:cs typeface="+mn-cs"/>
                        </a:rPr>
                        <a:t>hen the 1 job will consist of (5*1)/(1/120) = 600 pages</a:t>
                      </a:r>
                      <a:endParaRPr lang="en-IN" sz="1000" b="0" i="0" dirty="0" smtClean="0"/>
                    </a:p>
                  </a:txBody>
                  <a:tcPr/>
                </a:tc>
              </a:tr>
              <a:tr h="370840">
                <a:tc>
                  <a:txBody>
                    <a:bodyPr/>
                    <a:lstStyle/>
                    <a:p>
                      <a:r>
                        <a:rPr lang="en-IN" sz="1000" dirty="0" smtClean="0"/>
                        <a:t>Machine A and Machine B are used to manufacture 660 sprockets. It takes machine A ten hours longer to produce 660 sprockets than machine B. Machine B produces 10% more sprockets per hour than machine A. How many sprockets per hour does machine A produce?</a:t>
                      </a:r>
                      <a:endParaRPr lang="en-US" sz="1000" dirty="0"/>
                    </a:p>
                  </a:txBody>
                  <a:tcPr/>
                </a:tc>
                <a:tc>
                  <a:txBody>
                    <a:bodyPr/>
                    <a:lstStyle/>
                    <a:p>
                      <a:pPr marL="171450" indent="-171450">
                        <a:buFontTx/>
                        <a:buChar char="-"/>
                      </a:pPr>
                      <a:r>
                        <a:rPr lang="en-IN" sz="1000" i="0" dirty="0" smtClean="0">
                          <a:effectLst/>
                        </a:rPr>
                        <a:t>It takes machine A ten hours longer to produce 660 sprockets than machine B - </a:t>
                      </a:r>
                      <a:r>
                        <a:rPr lang="en-IN" sz="1000" i="0" dirty="0" smtClean="0"/>
                        <a:t>Let machine A produce 660 sprockets in ‘x’ hours.</a:t>
                      </a:r>
                      <a:r>
                        <a:rPr lang="en-IN" sz="1000" i="0" baseline="0" dirty="0" smtClean="0"/>
                        <a:t> T</a:t>
                      </a:r>
                      <a:r>
                        <a:rPr lang="en-IN" sz="1000" i="0" dirty="0" smtClean="0"/>
                        <a:t>herefore, machine B will produce 660 sprockets in ‘x – 10’ hours</a:t>
                      </a:r>
                    </a:p>
                    <a:p>
                      <a:pPr marL="171450" indent="-171450">
                        <a:buFontTx/>
                        <a:buChar char="-"/>
                      </a:pPr>
                      <a:r>
                        <a:rPr lang="en-IN" sz="1000" i="0" dirty="0" smtClean="0"/>
                        <a:t>With this information, we can calculate the amount of work machine A and B do per hour respectively</a:t>
                      </a:r>
                    </a:p>
                    <a:p>
                      <a:pPr marL="355600" indent="-177800">
                        <a:buFontTx/>
                        <a:buChar char="-"/>
                      </a:pPr>
                      <a:r>
                        <a:rPr lang="en-IN" sz="1000" i="0" dirty="0" smtClean="0"/>
                        <a:t>Rate at which machine A works = [1/x] per hour</a:t>
                      </a:r>
                    </a:p>
                    <a:p>
                      <a:pPr marL="355600" indent="-177800">
                        <a:buFontTx/>
                        <a:buChar char="-"/>
                      </a:pPr>
                      <a:r>
                        <a:rPr lang="en-IN" sz="1000" i="0" dirty="0" smtClean="0"/>
                        <a:t>Rate at which machine B works = [1/(x – 10)] per hour</a:t>
                      </a:r>
                    </a:p>
                    <a:p>
                      <a:pPr marL="177800" indent="-177800">
                        <a:buFontTx/>
                        <a:buChar char="-"/>
                      </a:pPr>
                      <a:r>
                        <a:rPr lang="en-IN" sz="1000" i="0" dirty="0" smtClean="0">
                          <a:effectLst/>
                        </a:rPr>
                        <a:t>Machine B produces 10% more sprockets per hour than machine A</a:t>
                      </a:r>
                      <a:r>
                        <a:rPr lang="en-IN" sz="1000" i="0" baseline="0" dirty="0" smtClean="0">
                          <a:effectLst/>
                        </a:rPr>
                        <a:t> - </a:t>
                      </a:r>
                      <a:r>
                        <a:rPr lang="en-IN" sz="1000" i="0" dirty="0" smtClean="0"/>
                        <a:t>If machine A produces [1/x] sprockets an hour, then machine B will produce (1/x) +(10/100)*(1/x) = (11/10x)</a:t>
                      </a:r>
                    </a:p>
                    <a:p>
                      <a:pPr marL="177800" indent="-177800">
                        <a:buFontTx/>
                        <a:buChar char="-"/>
                      </a:pPr>
                      <a:r>
                        <a:rPr lang="en-IN" sz="1000" i="0" dirty="0" smtClean="0"/>
                        <a:t>But we already know that rate at which machine B works = [1/(x – 10)] per hour. Therefore, equating it to (11/10x) we get the following equation: (11/10x) = 1/(x-10) → x = 110 hours</a:t>
                      </a:r>
                    </a:p>
                    <a:p>
                      <a:pPr marL="177800" indent="-177800">
                        <a:buFontTx/>
                        <a:buChar char="-"/>
                      </a:pPr>
                      <a:r>
                        <a:rPr lang="en-IN" sz="1000" i="0" kern="1200" dirty="0" smtClean="0">
                          <a:solidFill>
                            <a:schemeClr val="dk1"/>
                          </a:solidFill>
                          <a:effectLst/>
                          <a:latin typeface="+mn-lt"/>
                          <a:ea typeface="+mn-ea"/>
                          <a:cs typeface="+mn-cs"/>
                        </a:rPr>
                        <a:t>If in </a:t>
                      </a:r>
                      <a:r>
                        <a:rPr lang="en-IN" sz="1000" b="1" i="0" kern="1200" dirty="0" smtClean="0">
                          <a:solidFill>
                            <a:schemeClr val="dk1"/>
                          </a:solidFill>
                          <a:effectLst/>
                          <a:latin typeface="+mn-lt"/>
                          <a:ea typeface="+mn-ea"/>
                          <a:cs typeface="+mn-cs"/>
                        </a:rPr>
                        <a:t>110</a:t>
                      </a:r>
                      <a:r>
                        <a:rPr lang="en-IN" sz="1000" i="0" kern="1200" dirty="0" smtClean="0">
                          <a:solidFill>
                            <a:schemeClr val="dk1"/>
                          </a:solidFill>
                          <a:effectLst/>
                          <a:latin typeface="+mn-lt"/>
                          <a:ea typeface="+mn-ea"/>
                          <a:cs typeface="+mn-cs"/>
                        </a:rPr>
                        <a:t> hours A produces </a:t>
                      </a:r>
                      <a:r>
                        <a:rPr lang="en-IN" sz="1000" b="1" i="0" kern="1200" dirty="0" smtClean="0">
                          <a:solidFill>
                            <a:schemeClr val="dk1"/>
                          </a:solidFill>
                          <a:effectLst/>
                          <a:latin typeface="+mn-lt"/>
                          <a:ea typeface="+mn-ea"/>
                          <a:cs typeface="+mn-cs"/>
                        </a:rPr>
                        <a:t>660</a:t>
                      </a:r>
                      <a:r>
                        <a:rPr lang="en-IN" sz="1000" i="0" kern="1200" dirty="0" smtClean="0">
                          <a:solidFill>
                            <a:schemeClr val="dk1"/>
                          </a:solidFill>
                          <a:effectLst/>
                          <a:latin typeface="+mn-lt"/>
                          <a:ea typeface="+mn-ea"/>
                          <a:cs typeface="+mn-cs"/>
                        </a:rPr>
                        <a:t> sprockets,</a:t>
                      </a:r>
                      <a:r>
                        <a:rPr lang="en-IN" sz="1000" i="0" kern="1200" baseline="0" dirty="0" smtClean="0">
                          <a:solidFill>
                            <a:schemeClr val="dk1"/>
                          </a:solidFill>
                          <a:effectLst/>
                          <a:latin typeface="+mn-lt"/>
                          <a:ea typeface="+mn-ea"/>
                          <a:cs typeface="+mn-cs"/>
                        </a:rPr>
                        <a:t> t</a:t>
                      </a:r>
                      <a:r>
                        <a:rPr lang="en-IN" sz="1000" i="0" kern="1200" dirty="0" smtClean="0">
                          <a:solidFill>
                            <a:schemeClr val="dk1"/>
                          </a:solidFill>
                          <a:effectLst/>
                          <a:latin typeface="+mn-lt"/>
                          <a:ea typeface="+mn-ea"/>
                          <a:cs typeface="+mn-cs"/>
                        </a:rPr>
                        <a:t>hen in </a:t>
                      </a:r>
                      <a:r>
                        <a:rPr lang="en-IN" sz="1000" b="1" i="0" kern="1200" dirty="0" smtClean="0">
                          <a:solidFill>
                            <a:schemeClr val="dk1"/>
                          </a:solidFill>
                          <a:effectLst/>
                          <a:latin typeface="+mn-lt"/>
                          <a:ea typeface="+mn-ea"/>
                          <a:cs typeface="+mn-cs"/>
                        </a:rPr>
                        <a:t>1</a:t>
                      </a:r>
                      <a:r>
                        <a:rPr lang="en-IN" sz="1000" i="0" kern="1200" dirty="0" smtClean="0">
                          <a:solidFill>
                            <a:schemeClr val="dk1"/>
                          </a:solidFill>
                          <a:effectLst/>
                          <a:latin typeface="+mn-lt"/>
                          <a:ea typeface="+mn-ea"/>
                          <a:cs typeface="+mn-cs"/>
                        </a:rPr>
                        <a:t> hour A will produ</a:t>
                      </a:r>
                      <a:r>
                        <a:rPr lang="en-IN" sz="1000" b="0" i="0" kern="1200" dirty="0" smtClean="0">
                          <a:solidFill>
                            <a:schemeClr val="dk1"/>
                          </a:solidFill>
                          <a:effectLst/>
                          <a:latin typeface="+mn-lt"/>
                          <a:ea typeface="+mn-ea"/>
                          <a:cs typeface="+mn-cs"/>
                        </a:rPr>
                        <a:t>ce</a:t>
                      </a:r>
                      <a:r>
                        <a:rPr lang="en-IN" sz="1000" i="0" kern="1200" dirty="0" smtClean="0">
                          <a:solidFill>
                            <a:schemeClr val="dk1"/>
                          </a:solidFill>
                          <a:effectLst/>
                          <a:latin typeface="+mn-lt"/>
                          <a:ea typeface="+mn-ea"/>
                          <a:cs typeface="+mn-cs"/>
                        </a:rPr>
                        <a:t> </a:t>
                      </a:r>
                      <a:r>
                        <a:rPr lang="en-IN" sz="1000" b="1" i="0" kern="1200" dirty="0" smtClean="0">
                          <a:solidFill>
                            <a:schemeClr val="dk1"/>
                          </a:solidFill>
                          <a:effectLst/>
                          <a:latin typeface="+mn-lt"/>
                          <a:ea typeface="+mn-ea"/>
                          <a:cs typeface="+mn-cs"/>
                        </a:rPr>
                        <a:t>(660*1)/110</a:t>
                      </a:r>
                      <a:r>
                        <a:rPr lang="en-IN" sz="1000" i="0" kern="1200" dirty="0" smtClean="0">
                          <a:solidFill>
                            <a:schemeClr val="dk1"/>
                          </a:solidFill>
                          <a:effectLst/>
                          <a:latin typeface="+mn-lt"/>
                          <a:ea typeface="+mn-ea"/>
                          <a:cs typeface="+mn-cs"/>
                        </a:rPr>
                        <a:t> = 6</a:t>
                      </a:r>
                      <a:endParaRPr lang="en-IN" sz="1000" i="0" dirty="0" smtClean="0"/>
                    </a:p>
                    <a:p>
                      <a:pPr marL="171450" indent="-171450">
                        <a:buFontTx/>
                        <a:buChar char="-"/>
                      </a:pPr>
                      <a:endParaRPr lang="en-US" sz="1000" dirty="0"/>
                    </a:p>
                  </a:txBody>
                  <a:tcPr/>
                </a:tc>
              </a:tr>
            </a:tbl>
          </a:graphicData>
        </a:graphic>
      </p:graphicFrame>
    </p:spTree>
    <p:extLst>
      <p:ext uri="{BB962C8B-B14F-4D97-AF65-F5344CB8AC3E}">
        <p14:creationId xmlns:p14="http://schemas.microsoft.com/office/powerpoint/2010/main" val="211926929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3800" dirty="0" smtClean="0">
                <a:solidFill>
                  <a:schemeClr val="tx1"/>
                </a:solidFill>
              </a:rPr>
              <a:t>NUMBER PROPERTIES OF INTEGERS</a:t>
            </a:r>
          </a:p>
          <a:p>
            <a:pPr marL="265112"/>
            <a:r>
              <a:rPr lang="en-US" sz="1500" b="1" dirty="0" smtClean="0">
                <a:solidFill>
                  <a:schemeClr val="tx1"/>
                </a:solidFill>
              </a:rPr>
              <a:t>IMPORTANT CONCEPTS TO ALWAYS KEEP IN MIND </a:t>
            </a:r>
          </a:p>
          <a:p>
            <a:pPr marL="530225" indent="-265113">
              <a:buFont typeface="Arial" pitchFamily="34" charset="0"/>
              <a:buChar char="•"/>
            </a:pPr>
            <a:r>
              <a:rPr lang="en-US" sz="1100" dirty="0" smtClean="0">
                <a:solidFill>
                  <a:schemeClr val="tx1"/>
                </a:solidFill>
              </a:rPr>
              <a:t>An integer is any number in the following set – {..-3,-2,-1,0,1,2,3..}</a:t>
            </a:r>
          </a:p>
          <a:p>
            <a:pPr marL="530225" indent="-265113">
              <a:buFont typeface="Arial" pitchFamily="34" charset="0"/>
              <a:buChar char="•"/>
            </a:pPr>
            <a:r>
              <a:rPr lang="en-US" sz="1100" dirty="0" smtClean="0">
                <a:solidFill>
                  <a:schemeClr val="tx1"/>
                </a:solidFill>
              </a:rPr>
              <a:t>An integer can be either </a:t>
            </a:r>
            <a:r>
              <a:rPr lang="en-US" sz="1100" b="1" dirty="0" smtClean="0">
                <a:solidFill>
                  <a:schemeClr val="tx1"/>
                </a:solidFill>
              </a:rPr>
              <a:t>positive or negative</a:t>
            </a:r>
            <a:r>
              <a:rPr lang="en-US" sz="1100" dirty="0" smtClean="0">
                <a:solidFill>
                  <a:schemeClr val="tx1"/>
                </a:solidFill>
              </a:rPr>
              <a:t>, </a:t>
            </a:r>
            <a:r>
              <a:rPr lang="en-US" sz="1100" b="1" dirty="0" smtClean="0">
                <a:solidFill>
                  <a:schemeClr val="tx1"/>
                </a:solidFill>
              </a:rPr>
              <a:t>even or odd</a:t>
            </a:r>
            <a:r>
              <a:rPr lang="en-US" sz="1100" dirty="0" smtClean="0">
                <a:solidFill>
                  <a:schemeClr val="tx1"/>
                </a:solidFill>
              </a:rPr>
              <a:t>, a </a:t>
            </a:r>
            <a:r>
              <a:rPr lang="en-US" sz="1100" b="1" dirty="0" smtClean="0">
                <a:solidFill>
                  <a:schemeClr val="tx1"/>
                </a:solidFill>
              </a:rPr>
              <a:t>prime</a:t>
            </a:r>
            <a:r>
              <a:rPr lang="en-US" sz="1100" dirty="0" smtClean="0">
                <a:solidFill>
                  <a:schemeClr val="tx1"/>
                </a:solidFill>
              </a:rPr>
              <a:t> or a consonant (</a:t>
            </a:r>
            <a:r>
              <a:rPr lang="en-US" sz="1100" b="1" dirty="0" smtClean="0">
                <a:solidFill>
                  <a:schemeClr val="tx1"/>
                </a:solidFill>
              </a:rPr>
              <a:t>0 and 1 are neither prime nor consonant</a:t>
            </a:r>
            <a:r>
              <a:rPr lang="en-US" sz="1100" dirty="0" smtClean="0">
                <a:solidFill>
                  <a:schemeClr val="tx1"/>
                </a:solidFill>
              </a:rPr>
              <a:t>) </a:t>
            </a:r>
          </a:p>
          <a:p>
            <a:pPr marL="530225" indent="-265113">
              <a:buFont typeface="Arial" pitchFamily="34" charset="0"/>
              <a:buChar char="•"/>
            </a:pPr>
            <a:r>
              <a:rPr lang="en-US" sz="1100" b="1" dirty="0" smtClean="0">
                <a:solidFill>
                  <a:srgbClr val="FF0000"/>
                </a:solidFill>
              </a:rPr>
              <a:t>Never assume a number to be an integer unless EXPLICITLY stated in the problem</a:t>
            </a:r>
          </a:p>
          <a:p>
            <a:pPr marL="530225" indent="-265113">
              <a:buFont typeface="Arial" pitchFamily="34" charset="0"/>
              <a:buChar char="•"/>
            </a:pPr>
            <a:r>
              <a:rPr lang="en-US" sz="1100" b="1" dirty="0" smtClean="0">
                <a:solidFill>
                  <a:srgbClr val="FF0000"/>
                </a:solidFill>
              </a:rPr>
              <a:t>If n2 is an integer, it is not necessary that n is also an integer. For example, the square of √2 is 2. </a:t>
            </a:r>
          </a:p>
          <a:p>
            <a:pPr marL="265112"/>
            <a:endParaRPr lang="en-US" sz="1100" dirty="0" smtClean="0">
              <a:solidFill>
                <a:schemeClr val="tx1"/>
              </a:solidFill>
            </a:endParaRPr>
          </a:p>
          <a:p>
            <a:pPr marL="530225" indent="-265113">
              <a:buFont typeface="Arial" pitchFamily="34" charset="0"/>
              <a:buChar char="•"/>
            </a:pPr>
            <a:r>
              <a:rPr lang="en-US" sz="1100" b="1" dirty="0" smtClean="0">
                <a:solidFill>
                  <a:schemeClr val="tx1"/>
                </a:solidFill>
              </a:rPr>
              <a:t>Impact of arithmetic operations on integers </a:t>
            </a:r>
          </a:p>
          <a:p>
            <a:pPr marL="723900" lvl="1" indent="-192088">
              <a:buFontTx/>
              <a:buChar char="-"/>
            </a:pPr>
            <a:r>
              <a:rPr lang="en-US" sz="1100" dirty="0" smtClean="0">
                <a:solidFill>
                  <a:schemeClr val="tx1"/>
                </a:solidFill>
              </a:rPr>
              <a:t>When integers are added to, subtracted from, or multiplied with each other, the result is ALWAYS an integer. </a:t>
            </a:r>
            <a:r>
              <a:rPr lang="en-US" sz="1100" b="1" dirty="0" smtClean="0">
                <a:solidFill>
                  <a:schemeClr val="tx1"/>
                </a:solidFill>
              </a:rPr>
              <a:t>However, during division, it is not necessary that the result will be an integer</a:t>
            </a:r>
            <a:r>
              <a:rPr lang="en-US" sz="1100" dirty="0" smtClean="0">
                <a:solidFill>
                  <a:schemeClr val="tx1"/>
                </a:solidFill>
              </a:rPr>
              <a:t> – when an even number is divided by an odd number, it may result in </a:t>
            </a:r>
            <a:r>
              <a:rPr lang="en-US" sz="1100" dirty="0">
                <a:solidFill>
                  <a:schemeClr val="tx1"/>
                </a:solidFill>
              </a:rPr>
              <a:t>a non – </a:t>
            </a:r>
            <a:r>
              <a:rPr lang="en-US" sz="1100" dirty="0" smtClean="0">
                <a:solidFill>
                  <a:schemeClr val="tx1"/>
                </a:solidFill>
              </a:rPr>
              <a:t> integer (Example: 10/4). Similarly,  an odd integer divided by an  odd integer may result in a non – integer (Example: 11/3). An odd integer divided by an even integer ALWAYS results in a non – integer </a:t>
            </a:r>
          </a:p>
          <a:p>
            <a:pPr marL="723900" lvl="1" indent="-192088">
              <a:buFontTx/>
              <a:buChar char="-"/>
            </a:pPr>
            <a:endParaRPr lang="en-US" sz="1100" dirty="0" smtClean="0">
              <a:solidFill>
                <a:schemeClr val="tx1"/>
              </a:solidFill>
            </a:endParaRPr>
          </a:p>
          <a:p>
            <a:pPr marL="530225" indent="-265113">
              <a:buFont typeface="Arial" pitchFamily="34" charset="0"/>
              <a:buChar char="•"/>
            </a:pPr>
            <a:r>
              <a:rPr lang="en-US" sz="1100" b="1" dirty="0" smtClean="0">
                <a:solidFill>
                  <a:schemeClr val="tx1"/>
                </a:solidFill>
              </a:rPr>
              <a:t>Divisibility </a:t>
            </a:r>
          </a:p>
          <a:p>
            <a:pPr marL="723900" indent="-192088">
              <a:buFontTx/>
              <a:buChar char="-"/>
            </a:pPr>
            <a:r>
              <a:rPr lang="en-US" sz="1100" dirty="0" smtClean="0">
                <a:solidFill>
                  <a:schemeClr val="tx1"/>
                </a:solidFill>
              </a:rPr>
              <a:t>The product of 2 </a:t>
            </a:r>
            <a:r>
              <a:rPr lang="en-US" sz="1100" b="1" dirty="0" smtClean="0">
                <a:solidFill>
                  <a:schemeClr val="tx1"/>
                </a:solidFill>
              </a:rPr>
              <a:t>even</a:t>
            </a:r>
            <a:r>
              <a:rPr lang="en-US" sz="1100" dirty="0" smtClean="0">
                <a:solidFill>
                  <a:schemeClr val="tx1"/>
                </a:solidFill>
              </a:rPr>
              <a:t> numbers will always be divisible by 4</a:t>
            </a:r>
            <a:endParaRPr lang="en-US" sz="1100" dirty="0">
              <a:solidFill>
                <a:schemeClr val="tx1"/>
              </a:solidFill>
            </a:endParaRPr>
          </a:p>
          <a:p>
            <a:pPr marL="723900" indent="-192088">
              <a:buFontTx/>
              <a:buChar char="-"/>
            </a:pPr>
            <a:r>
              <a:rPr lang="en-US" sz="1100" dirty="0" smtClean="0">
                <a:solidFill>
                  <a:schemeClr val="tx1"/>
                </a:solidFill>
              </a:rPr>
              <a:t>The product of </a:t>
            </a:r>
            <a:r>
              <a:rPr lang="en-US" sz="1100" b="1" dirty="0" smtClean="0">
                <a:solidFill>
                  <a:schemeClr val="tx1"/>
                </a:solidFill>
              </a:rPr>
              <a:t>x consecutive </a:t>
            </a:r>
            <a:r>
              <a:rPr lang="en-US" sz="1100" dirty="0" smtClean="0">
                <a:solidFill>
                  <a:schemeClr val="tx1"/>
                </a:solidFill>
              </a:rPr>
              <a:t>integers will always be divisible by x and x!. For example, x*(x +1)* (x+2) will be divisible by 3</a:t>
            </a:r>
          </a:p>
          <a:p>
            <a:pPr marL="723900" indent="-192088">
              <a:buFontTx/>
              <a:buChar char="-"/>
            </a:pPr>
            <a:r>
              <a:rPr lang="en-US" sz="1100" dirty="0" smtClean="0">
                <a:solidFill>
                  <a:schemeClr val="tx1"/>
                </a:solidFill>
              </a:rPr>
              <a:t>The sum of x consecutive integers </a:t>
            </a:r>
          </a:p>
          <a:p>
            <a:pPr marL="900113" lvl="2" indent="-176213">
              <a:buFont typeface="Arial" pitchFamily="34" charset="0"/>
              <a:buChar char="•"/>
            </a:pPr>
            <a:r>
              <a:rPr lang="en-IN" sz="1100" dirty="0">
                <a:solidFill>
                  <a:schemeClr val="tx1"/>
                </a:solidFill>
              </a:rPr>
              <a:t>If x is odd, the sum of the integers is always divisible by x. E</a:t>
            </a:r>
            <a:r>
              <a:rPr lang="en-IN" sz="1100" dirty="0" smtClean="0">
                <a:solidFill>
                  <a:schemeClr val="tx1"/>
                </a:solidFill>
              </a:rPr>
              <a:t>xample</a:t>
            </a:r>
            <a:r>
              <a:rPr lang="en-IN" sz="1100" dirty="0">
                <a:solidFill>
                  <a:schemeClr val="tx1"/>
                </a:solidFill>
              </a:rPr>
              <a:t>, 2+3+4 = 9, which is divisible by 3 </a:t>
            </a:r>
          </a:p>
          <a:p>
            <a:pPr marL="900113" lvl="2" indent="-176213">
              <a:buFont typeface="Arial" pitchFamily="34" charset="0"/>
              <a:buChar char="•"/>
            </a:pPr>
            <a:r>
              <a:rPr lang="en-IN" sz="1100" dirty="0">
                <a:solidFill>
                  <a:schemeClr val="tx1"/>
                </a:solidFill>
              </a:rPr>
              <a:t>If x is even, the sum of </a:t>
            </a:r>
            <a:r>
              <a:rPr lang="en-IN" sz="1100" dirty="0" smtClean="0">
                <a:solidFill>
                  <a:schemeClr val="tx1"/>
                </a:solidFill>
              </a:rPr>
              <a:t>the integers </a:t>
            </a:r>
            <a:r>
              <a:rPr lang="en-IN" sz="1100" dirty="0">
                <a:solidFill>
                  <a:schemeClr val="tx1"/>
                </a:solidFill>
              </a:rPr>
              <a:t>is never divisible by x. E</a:t>
            </a:r>
            <a:r>
              <a:rPr lang="en-IN" sz="1100" dirty="0" smtClean="0">
                <a:solidFill>
                  <a:schemeClr val="tx1"/>
                </a:solidFill>
              </a:rPr>
              <a:t>xample</a:t>
            </a:r>
            <a:r>
              <a:rPr lang="en-IN" sz="1100" dirty="0">
                <a:solidFill>
                  <a:schemeClr val="tx1"/>
                </a:solidFill>
              </a:rPr>
              <a:t>, 5+6+7+8 = 26, which is not divisible by 4</a:t>
            </a:r>
            <a:endParaRPr lang="en-US" sz="1100" dirty="0">
              <a:solidFill>
                <a:schemeClr val="tx1"/>
              </a:solidFill>
            </a:endParaRPr>
          </a:p>
          <a:p>
            <a:pPr marL="530225" indent="-265113">
              <a:buFont typeface="Arial" pitchFamily="34" charset="0"/>
              <a:buChar char="•"/>
            </a:pPr>
            <a:endParaRPr lang="en-US" sz="1100" dirty="0" smtClean="0">
              <a:solidFill>
                <a:schemeClr val="tx1"/>
              </a:solidFill>
            </a:endParaRPr>
          </a:p>
          <a:p>
            <a:pPr marL="530225" indent="-265113">
              <a:buFont typeface="Arial" pitchFamily="34" charset="0"/>
              <a:buChar char="•"/>
            </a:pPr>
            <a:r>
              <a:rPr lang="en-US" sz="1100" b="1" dirty="0" smtClean="0">
                <a:solidFill>
                  <a:schemeClr val="tx1"/>
                </a:solidFill>
              </a:rPr>
              <a:t>Prime factorization </a:t>
            </a:r>
            <a:r>
              <a:rPr lang="en-US" sz="1100" dirty="0" smtClean="0">
                <a:solidFill>
                  <a:schemeClr val="tx1"/>
                </a:solidFill>
              </a:rPr>
              <a:t>– Lowest Common Multiple (LCM), Greatest Common Factor (GCF)</a:t>
            </a:r>
          </a:p>
          <a:p>
            <a:pPr marL="722313" indent="-192088">
              <a:buFontTx/>
              <a:buChar char="-"/>
            </a:pPr>
            <a:r>
              <a:rPr lang="en-US" sz="1100" dirty="0" smtClean="0">
                <a:solidFill>
                  <a:schemeClr val="tx1"/>
                </a:solidFill>
              </a:rPr>
              <a:t>LCM: The smallest number that has all given  numbers as a factor</a:t>
            </a:r>
          </a:p>
          <a:p>
            <a:pPr marL="722313" indent="-192088">
              <a:buFontTx/>
              <a:buChar char="-"/>
            </a:pPr>
            <a:r>
              <a:rPr lang="en-US" sz="1100" dirty="0" smtClean="0">
                <a:solidFill>
                  <a:schemeClr val="tx1"/>
                </a:solidFill>
              </a:rPr>
              <a:t>GCF: The largest number which is a factor of all given numbers</a:t>
            </a:r>
          </a:p>
          <a:p>
            <a:pPr marL="722313" indent="-192088">
              <a:buFontTx/>
              <a:buChar char="-"/>
            </a:pPr>
            <a:r>
              <a:rPr lang="en-US" sz="1100" dirty="0" smtClean="0">
                <a:solidFill>
                  <a:schemeClr val="tx1"/>
                </a:solidFill>
              </a:rPr>
              <a:t>Product of two numbers = LCM * GCF</a:t>
            </a:r>
          </a:p>
          <a:p>
            <a:pPr marL="530225"/>
            <a:endParaRPr lang="en-US" sz="1100" dirty="0">
              <a:solidFill>
                <a:schemeClr val="tx1"/>
              </a:solidFill>
            </a:endParaRPr>
          </a:p>
          <a:p>
            <a:pPr marL="530225"/>
            <a:endParaRPr lang="en-US" sz="1100" dirty="0" smtClean="0">
              <a:solidFill>
                <a:schemeClr val="tx1"/>
              </a:solidFill>
            </a:endParaRPr>
          </a:p>
        </p:txBody>
      </p:sp>
    </p:spTree>
    <p:extLst>
      <p:ext uri="{BB962C8B-B14F-4D97-AF65-F5344CB8AC3E}">
        <p14:creationId xmlns:p14="http://schemas.microsoft.com/office/powerpoint/2010/main" val="54173165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PROPERTIES OF ZERO</a:t>
            </a:r>
            <a:endParaRPr lang="en-IN" dirty="0"/>
          </a:p>
        </p:txBody>
      </p:sp>
      <p:graphicFrame>
        <p:nvGraphicFramePr>
          <p:cNvPr id="3" name="Diagram 2"/>
          <p:cNvGraphicFramePr/>
          <p:nvPr>
            <p:extLst>
              <p:ext uri="{D42A27DB-BD31-4B8C-83A1-F6EECF244321}">
                <p14:modId xmlns:p14="http://schemas.microsoft.com/office/powerpoint/2010/main" val="3011258694"/>
              </p:ext>
            </p:extLst>
          </p:nvPr>
        </p:nvGraphicFramePr>
        <p:xfrm>
          <a:off x="179512" y="764704"/>
          <a:ext cx="8784976"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702242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PRIME NUMBERS </a:t>
            </a:r>
            <a:endParaRPr lang="en-IN" dirty="0"/>
          </a:p>
        </p:txBody>
      </p:sp>
      <p:sp>
        <p:nvSpPr>
          <p:cNvPr id="4" name="Rectangle 3"/>
          <p:cNvSpPr/>
          <p:nvPr/>
        </p:nvSpPr>
        <p:spPr>
          <a:xfrm>
            <a:off x="323528" y="764704"/>
            <a:ext cx="3168352" cy="1368152"/>
          </a:xfrm>
          <a:prstGeom prst="rect">
            <a:avLst/>
          </a:prstGeom>
          <a:solidFill>
            <a:schemeClr val="accent1">
              <a:lumMod val="40000"/>
              <a:lumOff val="60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smtClean="0">
                <a:solidFill>
                  <a:schemeClr val="tx1"/>
                </a:solidFill>
              </a:rPr>
              <a:t>POSITIVE INTEGER greater than 1 that has EXACTLY TWO different positive factors – ONE AND ITSELF </a:t>
            </a:r>
          </a:p>
          <a:p>
            <a:endParaRPr lang="en-US" sz="1200" dirty="0">
              <a:solidFill>
                <a:schemeClr val="tx1"/>
              </a:solidFill>
            </a:endParaRPr>
          </a:p>
          <a:p>
            <a:r>
              <a:rPr lang="en-US" sz="1200" dirty="0">
                <a:solidFill>
                  <a:schemeClr val="tx1"/>
                </a:solidFill>
              </a:rPr>
              <a:t>Note: If a positive integer greater than or equal to 2 has only two factors, then the integer must be a prime number </a:t>
            </a:r>
          </a:p>
        </p:txBody>
      </p:sp>
      <p:sp>
        <p:nvSpPr>
          <p:cNvPr id="5" name="Rectangle 4"/>
          <p:cNvSpPr/>
          <p:nvPr/>
        </p:nvSpPr>
        <p:spPr>
          <a:xfrm>
            <a:off x="323528" y="2291536"/>
            <a:ext cx="3168352" cy="1857544"/>
          </a:xfrm>
          <a:prstGeom prst="rect">
            <a:avLst/>
          </a:prstGeom>
          <a:solidFill>
            <a:schemeClr val="accent1">
              <a:lumMod val="40000"/>
              <a:lumOff val="60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smtClean="0">
                <a:solidFill>
                  <a:schemeClr val="tx1"/>
                </a:solidFill>
              </a:rPr>
              <a:t>TWO is the smallest and only EVEN prime number</a:t>
            </a:r>
          </a:p>
          <a:p>
            <a:endParaRPr lang="en-US" sz="1200" dirty="0" smtClean="0">
              <a:solidFill>
                <a:schemeClr val="tx1"/>
              </a:solidFill>
            </a:endParaRPr>
          </a:p>
          <a:p>
            <a:pPr marL="171450" indent="-171450">
              <a:buFontTx/>
              <a:buChar char="-"/>
            </a:pPr>
            <a:r>
              <a:rPr lang="en-US" sz="1200" dirty="0" smtClean="0">
                <a:solidFill>
                  <a:schemeClr val="tx1"/>
                </a:solidFill>
              </a:rPr>
              <a:t>If the product of two primes is even or if the sum of two primes is odd, one of the primes has to be 2</a:t>
            </a:r>
          </a:p>
          <a:p>
            <a:pPr marL="171450" indent="-171450">
              <a:buFontTx/>
              <a:buChar char="-"/>
            </a:pPr>
            <a:r>
              <a:rPr lang="en-IN" sz="1200" dirty="0">
                <a:solidFill>
                  <a:schemeClr val="tx1"/>
                </a:solidFill>
              </a:rPr>
              <a:t>Conversely, if you know that 2 CANNOT be one of the primes in the sum, then the sum of the two primes must be </a:t>
            </a:r>
            <a:r>
              <a:rPr lang="en-IN" sz="1200" dirty="0" smtClean="0">
                <a:solidFill>
                  <a:schemeClr val="tx1"/>
                </a:solidFill>
              </a:rPr>
              <a:t>even</a:t>
            </a:r>
            <a:endParaRPr lang="en-IN" sz="1200" dirty="0">
              <a:solidFill>
                <a:schemeClr val="tx1"/>
              </a:solidFill>
            </a:endParaRPr>
          </a:p>
        </p:txBody>
      </p:sp>
      <p:sp>
        <p:nvSpPr>
          <p:cNvPr id="6" name="Rectangle 5"/>
          <p:cNvSpPr/>
          <p:nvPr/>
        </p:nvSpPr>
        <p:spPr>
          <a:xfrm>
            <a:off x="323528" y="4814568"/>
            <a:ext cx="3168352" cy="1988840"/>
          </a:xfrm>
          <a:prstGeom prst="rect">
            <a:avLst/>
          </a:prstGeom>
          <a:solidFill>
            <a:schemeClr val="accent1">
              <a:lumMod val="40000"/>
              <a:lumOff val="60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rPr>
              <a:t>Method to determine a prime </a:t>
            </a:r>
            <a:r>
              <a:rPr lang="en-US" sz="1000" b="1" dirty="0" smtClean="0">
                <a:solidFill>
                  <a:schemeClr val="tx1"/>
                </a:solidFill>
              </a:rPr>
              <a:t>number</a:t>
            </a:r>
            <a:endParaRPr lang="en-US" sz="1000" b="1" dirty="0">
              <a:solidFill>
                <a:schemeClr val="tx1"/>
              </a:solidFill>
            </a:endParaRPr>
          </a:p>
          <a:p>
            <a:r>
              <a:rPr lang="en-US" sz="1000" dirty="0">
                <a:solidFill>
                  <a:schemeClr val="tx1"/>
                </a:solidFill>
              </a:rPr>
              <a:t>Find </a:t>
            </a:r>
            <a:r>
              <a:rPr lang="en-US" sz="1000" dirty="0" smtClean="0">
                <a:solidFill>
                  <a:schemeClr val="tx1"/>
                </a:solidFill>
              </a:rPr>
              <a:t>approximate </a:t>
            </a:r>
            <a:r>
              <a:rPr lang="en-US" sz="1000" dirty="0">
                <a:solidFill>
                  <a:schemeClr val="tx1"/>
                </a:solidFill>
              </a:rPr>
              <a:t>square root of the number. Then check if all the prime numbers below the square root are factors of the given number. If none are then the number is prime else </a:t>
            </a:r>
            <a:r>
              <a:rPr lang="en-US" sz="1000" dirty="0" smtClean="0">
                <a:solidFill>
                  <a:schemeClr val="tx1"/>
                </a:solidFill>
              </a:rPr>
              <a:t>not</a:t>
            </a:r>
          </a:p>
          <a:p>
            <a:pPr marL="171450" indent="-171450">
              <a:buFontTx/>
              <a:buChar char="-"/>
            </a:pPr>
            <a:r>
              <a:rPr lang="en-US" sz="1000" dirty="0" smtClean="0">
                <a:solidFill>
                  <a:schemeClr val="tx1"/>
                </a:solidFill>
              </a:rPr>
              <a:t>For example: the approximate square root of 91 is 10, and the prime numbers below 10 are 2,3,5,7. 91 is not divisible by 2,3 or 5, but it is divisible by 7.  Hence, it is not a prime number</a:t>
            </a:r>
            <a:endParaRPr lang="en-US" sz="1000" b="1" dirty="0">
              <a:solidFill>
                <a:schemeClr val="tx1"/>
              </a:solidFill>
            </a:endParaRPr>
          </a:p>
          <a:p>
            <a:pPr>
              <a:defRPr/>
            </a:pPr>
            <a:r>
              <a:rPr lang="en-US" sz="1000" b="1" dirty="0" smtClean="0">
                <a:solidFill>
                  <a:schemeClr val="tx1"/>
                </a:solidFill>
              </a:rPr>
              <a:t>First </a:t>
            </a:r>
            <a:r>
              <a:rPr lang="en-US" sz="1000" b="1" dirty="0">
                <a:solidFill>
                  <a:schemeClr val="tx1"/>
                </a:solidFill>
              </a:rPr>
              <a:t>100 prime </a:t>
            </a:r>
            <a:r>
              <a:rPr lang="en-US" sz="1000" b="1" dirty="0" smtClean="0">
                <a:solidFill>
                  <a:schemeClr val="tx1"/>
                </a:solidFill>
              </a:rPr>
              <a:t>numbers: </a:t>
            </a:r>
            <a:r>
              <a:rPr lang="en-US" sz="1000" dirty="0" smtClean="0">
                <a:solidFill>
                  <a:schemeClr val="tx1"/>
                </a:solidFill>
              </a:rPr>
              <a:t>2,3,5,7,11,13,17,19,23,29,31,37,41,43,47,53,59,61,67,71,73,79,83,89,97</a:t>
            </a:r>
            <a:endParaRPr lang="en-IN" sz="1000" dirty="0">
              <a:solidFill>
                <a:schemeClr val="tx1"/>
              </a:solidFill>
            </a:endParaRPr>
          </a:p>
        </p:txBody>
      </p:sp>
      <p:sp>
        <p:nvSpPr>
          <p:cNvPr id="7" name="Rectangle 6"/>
          <p:cNvSpPr/>
          <p:nvPr/>
        </p:nvSpPr>
        <p:spPr>
          <a:xfrm>
            <a:off x="323528" y="4293096"/>
            <a:ext cx="3168352" cy="432048"/>
          </a:xfrm>
          <a:prstGeom prst="rect">
            <a:avLst/>
          </a:prstGeom>
          <a:solidFill>
            <a:schemeClr val="accent1">
              <a:lumMod val="40000"/>
              <a:lumOff val="60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smtClean="0">
                <a:solidFill>
                  <a:schemeClr val="tx1"/>
                </a:solidFill>
              </a:rPr>
              <a:t>ONE is NOT a prime number</a:t>
            </a:r>
            <a:endParaRPr lang="en-US" sz="1200" dirty="0" smtClean="0">
              <a:solidFill>
                <a:schemeClr val="tx1"/>
              </a:solidFill>
            </a:endParaRPr>
          </a:p>
        </p:txBody>
      </p:sp>
      <p:sp>
        <p:nvSpPr>
          <p:cNvPr id="8" name="Rectangle 7"/>
          <p:cNvSpPr/>
          <p:nvPr/>
        </p:nvSpPr>
        <p:spPr>
          <a:xfrm>
            <a:off x="3995936" y="733156"/>
            <a:ext cx="5040560" cy="5936203"/>
          </a:xfrm>
          <a:prstGeom prst="rect">
            <a:avLst/>
          </a:prstGeom>
          <a:solidFill>
            <a:schemeClr val="bg1">
              <a:lumMod val="95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1200" b="1" dirty="0" smtClean="0">
                <a:solidFill>
                  <a:schemeClr val="dk1"/>
                </a:solidFill>
              </a:rPr>
              <a:t>EXAMPLES</a:t>
            </a:r>
          </a:p>
          <a:p>
            <a:endParaRPr lang="en-IN" sz="1200" dirty="0">
              <a:solidFill>
                <a:schemeClr val="dk1"/>
              </a:solidFill>
            </a:endParaRPr>
          </a:p>
          <a:p>
            <a:r>
              <a:rPr lang="en-IN" sz="1200" dirty="0" smtClean="0">
                <a:solidFill>
                  <a:schemeClr val="dk1"/>
                </a:solidFill>
              </a:rPr>
              <a:t>What </a:t>
            </a:r>
            <a:r>
              <a:rPr lang="en-IN" sz="1200" dirty="0">
                <a:solidFill>
                  <a:schemeClr val="dk1"/>
                </a:solidFill>
              </a:rPr>
              <a:t>is the value of integer </a:t>
            </a:r>
            <a:r>
              <a:rPr lang="en-IN" sz="1200" i="1" dirty="0">
                <a:solidFill>
                  <a:schemeClr val="dk1"/>
                </a:solidFill>
              </a:rPr>
              <a:t>x?</a:t>
            </a:r>
          </a:p>
          <a:p>
            <a:endParaRPr lang="en-IN" sz="1200" i="1" dirty="0">
              <a:solidFill>
                <a:schemeClr val="dk1"/>
              </a:solidFill>
            </a:endParaRPr>
          </a:p>
          <a:p>
            <a:r>
              <a:rPr lang="en-IN" sz="1200" dirty="0">
                <a:solidFill>
                  <a:schemeClr val="dk1"/>
                </a:solidFill>
              </a:rPr>
              <a:t>(1) x has exactly 2 factors.</a:t>
            </a:r>
          </a:p>
          <a:p>
            <a:r>
              <a:rPr lang="en-IN" sz="1200" dirty="0">
                <a:solidFill>
                  <a:schemeClr val="dk1"/>
                </a:solidFill>
              </a:rPr>
              <a:t>(2) When x is divided by 2, the remainder is 0</a:t>
            </a:r>
          </a:p>
          <a:p>
            <a:endParaRPr lang="en-IN" sz="1200" dirty="0">
              <a:solidFill>
                <a:schemeClr val="dk1"/>
              </a:solidFill>
            </a:endParaRPr>
          </a:p>
          <a:p>
            <a:pPr marL="171450" indent="-171450">
              <a:buFont typeface="Arial" pitchFamily="34" charset="0"/>
              <a:buChar char="•"/>
            </a:pPr>
            <a:r>
              <a:rPr lang="en-IN" sz="1200" dirty="0">
                <a:solidFill>
                  <a:schemeClr val="dk1"/>
                </a:solidFill>
              </a:rPr>
              <a:t>Statement (1) indicates that </a:t>
            </a:r>
            <a:r>
              <a:rPr lang="en-IN" sz="1200" i="1" dirty="0">
                <a:solidFill>
                  <a:schemeClr val="dk1"/>
                </a:solidFill>
              </a:rPr>
              <a:t>x </a:t>
            </a:r>
            <a:r>
              <a:rPr lang="en-IN" sz="1200" dirty="0">
                <a:solidFill>
                  <a:schemeClr val="dk1"/>
                </a:solidFill>
              </a:rPr>
              <a:t>is prime, because it has only 2 factors. This statement is insufficient by itself, since there are infinitely many prime numbers</a:t>
            </a:r>
          </a:p>
          <a:p>
            <a:pPr marL="171450" indent="-171450">
              <a:buFont typeface="Arial" pitchFamily="34" charset="0"/>
              <a:buChar char="•"/>
            </a:pPr>
            <a:r>
              <a:rPr lang="en-IN" sz="1200" dirty="0">
                <a:solidFill>
                  <a:schemeClr val="dk1"/>
                </a:solidFill>
              </a:rPr>
              <a:t>Statement (2) indicates that 2 divides evenly into </a:t>
            </a:r>
            <a:r>
              <a:rPr lang="en-IN" sz="1200" i="1" dirty="0">
                <a:solidFill>
                  <a:schemeClr val="dk1"/>
                </a:solidFill>
              </a:rPr>
              <a:t>x, </a:t>
            </a:r>
            <a:r>
              <a:rPr lang="en-IN" sz="1200" dirty="0">
                <a:solidFill>
                  <a:schemeClr val="dk1"/>
                </a:solidFill>
              </a:rPr>
              <a:t>meaning that </a:t>
            </a:r>
            <a:r>
              <a:rPr lang="en-IN" sz="1200" i="1" dirty="0">
                <a:solidFill>
                  <a:schemeClr val="dk1"/>
                </a:solidFill>
              </a:rPr>
              <a:t>x </a:t>
            </a:r>
            <a:r>
              <a:rPr lang="en-IN" sz="1200" dirty="0">
                <a:solidFill>
                  <a:schemeClr val="dk1"/>
                </a:solidFill>
              </a:rPr>
              <a:t>is even; that is also insufficient by itself</a:t>
            </a:r>
          </a:p>
          <a:p>
            <a:pPr marL="171450" indent="-171450">
              <a:buFont typeface="Arial" pitchFamily="34" charset="0"/>
              <a:buChar char="•"/>
            </a:pPr>
            <a:r>
              <a:rPr lang="en-IN" sz="1200" dirty="0">
                <a:solidFill>
                  <a:schemeClr val="dk1"/>
                </a:solidFill>
              </a:rPr>
              <a:t>Taken together, however, the two statements reveal that </a:t>
            </a:r>
            <a:r>
              <a:rPr lang="en-IN" sz="1200" i="1" dirty="0">
                <a:solidFill>
                  <a:schemeClr val="dk1"/>
                </a:solidFill>
              </a:rPr>
              <a:t>x </a:t>
            </a:r>
            <a:r>
              <a:rPr lang="en-IN" sz="1200" dirty="0">
                <a:solidFill>
                  <a:schemeClr val="dk1"/>
                </a:solidFill>
              </a:rPr>
              <a:t>must be an even prime-and the only even prime number is 2. The answer is (C): BOTH statements TOGETHER are sufficient</a:t>
            </a:r>
            <a:endParaRPr lang="en-US" sz="1200" dirty="0">
              <a:solidFill>
                <a:schemeClr val="dk1"/>
              </a:solidFill>
            </a:endParaRPr>
          </a:p>
        </p:txBody>
      </p:sp>
    </p:spTree>
    <p:extLst>
      <p:ext uri="{BB962C8B-B14F-4D97-AF65-F5344CB8AC3E}">
        <p14:creationId xmlns:p14="http://schemas.microsoft.com/office/powerpoint/2010/main" val="203101095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DIVISIBILITY RULES </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3078727281"/>
              </p:ext>
            </p:extLst>
          </p:nvPr>
        </p:nvGraphicFramePr>
        <p:xfrm>
          <a:off x="179512" y="692696"/>
          <a:ext cx="8784976" cy="4509008"/>
        </p:xfrm>
        <a:graphic>
          <a:graphicData uri="http://schemas.openxmlformats.org/drawingml/2006/table">
            <a:tbl>
              <a:tblPr firstRow="1" bandRow="1">
                <a:tableStyleId>{5C22544A-7EE6-4342-B048-85BDC9FD1C3A}</a:tableStyleId>
              </a:tblPr>
              <a:tblGrid>
                <a:gridCol w="878498"/>
                <a:gridCol w="7906478"/>
              </a:tblGrid>
              <a:tr h="370840">
                <a:tc>
                  <a:txBody>
                    <a:bodyPr/>
                    <a:lstStyle/>
                    <a:p>
                      <a:r>
                        <a:rPr lang="en-US" sz="1100" dirty="0" smtClean="0">
                          <a:latin typeface="+mn-lt"/>
                        </a:rPr>
                        <a:t>Divisible by </a:t>
                      </a:r>
                      <a:endParaRPr lang="en-IN" sz="1100" dirty="0">
                        <a:latin typeface="+mn-lt"/>
                      </a:endParaRPr>
                    </a:p>
                  </a:txBody>
                  <a:tcPr/>
                </a:tc>
                <a:tc>
                  <a:txBody>
                    <a:bodyPr/>
                    <a:lstStyle/>
                    <a:p>
                      <a:r>
                        <a:rPr lang="en-US" sz="1100" baseline="0" dirty="0" smtClean="0">
                          <a:latin typeface="+mn-lt"/>
                        </a:rPr>
                        <a:t> If.. </a:t>
                      </a:r>
                      <a:endParaRPr lang="en-IN" sz="1100" dirty="0">
                        <a:latin typeface="+mn-lt"/>
                      </a:endParaRPr>
                    </a:p>
                  </a:txBody>
                  <a:tcPr/>
                </a:tc>
              </a:tr>
              <a:tr h="370840">
                <a:tc>
                  <a:txBody>
                    <a:bodyPr/>
                    <a:lstStyle/>
                    <a:p>
                      <a:pPr algn="ctr">
                        <a:lnSpc>
                          <a:spcPct val="115000"/>
                        </a:lnSpc>
                        <a:spcAft>
                          <a:spcPts val="0"/>
                        </a:spcAft>
                      </a:pPr>
                      <a:r>
                        <a:rPr lang="en-IN" sz="1100" dirty="0">
                          <a:effectLst/>
                          <a:latin typeface="+mn-lt"/>
                          <a:ea typeface="Calibri"/>
                          <a:cs typeface="Times New Roman"/>
                        </a:rPr>
                        <a:t>2</a:t>
                      </a:r>
                    </a:p>
                  </a:txBody>
                  <a:tcPr marL="68580" marR="68580" marT="0" marB="0" anchor="ctr"/>
                </a:tc>
                <a:tc>
                  <a:txBody>
                    <a:bodyPr/>
                    <a:lstStyle/>
                    <a:p>
                      <a:pPr>
                        <a:lnSpc>
                          <a:spcPct val="115000"/>
                        </a:lnSpc>
                        <a:spcAft>
                          <a:spcPts val="0"/>
                        </a:spcAft>
                      </a:pPr>
                      <a:r>
                        <a:rPr lang="en-US" sz="1100" dirty="0">
                          <a:effectLst/>
                          <a:latin typeface="+mn-lt"/>
                          <a:ea typeface="Calibri"/>
                          <a:cs typeface="Times New Roman"/>
                        </a:rPr>
                        <a:t>Last digit is 0,2,4,6,8</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3</a:t>
                      </a:r>
                    </a:p>
                  </a:txBody>
                  <a:tcPr marL="68580" marR="68580" marT="0" marB="0" anchor="ctr"/>
                </a:tc>
                <a:tc>
                  <a:txBody>
                    <a:bodyPr/>
                    <a:lstStyle/>
                    <a:p>
                      <a:pPr>
                        <a:lnSpc>
                          <a:spcPct val="115000"/>
                        </a:lnSpc>
                        <a:spcAft>
                          <a:spcPts val="0"/>
                        </a:spcAft>
                      </a:pPr>
                      <a:r>
                        <a:rPr lang="en-US" sz="1100" dirty="0">
                          <a:effectLst/>
                          <a:latin typeface="+mn-lt"/>
                          <a:ea typeface="Calibri"/>
                          <a:cs typeface="Times New Roman"/>
                        </a:rPr>
                        <a:t>The sum of the digits is a multiple of 3</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4</a:t>
                      </a:r>
                    </a:p>
                  </a:txBody>
                  <a:tcPr marL="68580" marR="68580" marT="0" marB="0" anchor="ctr"/>
                </a:tc>
                <a:tc>
                  <a:txBody>
                    <a:bodyPr/>
                    <a:lstStyle/>
                    <a:p>
                      <a:pPr marL="342900" lvl="0" indent="-342900">
                        <a:lnSpc>
                          <a:spcPct val="115000"/>
                        </a:lnSpc>
                        <a:spcAft>
                          <a:spcPts val="0"/>
                        </a:spcAft>
                        <a:buFont typeface="Times New Roman"/>
                        <a:buChar char="-"/>
                      </a:pPr>
                      <a:r>
                        <a:rPr lang="en-US" sz="1100" dirty="0">
                          <a:effectLst/>
                          <a:latin typeface="+mn-lt"/>
                          <a:ea typeface="Calibri"/>
                          <a:cs typeface="Times New Roman"/>
                        </a:rPr>
                        <a:t>If the last two digits are divisible by 4</a:t>
                      </a:r>
                      <a:endParaRPr lang="en-IN" sz="1100" dirty="0">
                        <a:effectLst/>
                        <a:latin typeface="+mn-lt"/>
                        <a:ea typeface="Calibri"/>
                        <a:cs typeface="Times New Roman"/>
                      </a:endParaRPr>
                    </a:p>
                    <a:p>
                      <a:pPr marL="342900" lvl="0" indent="-342900">
                        <a:lnSpc>
                          <a:spcPct val="115000"/>
                        </a:lnSpc>
                        <a:spcAft>
                          <a:spcPts val="0"/>
                        </a:spcAft>
                        <a:buFont typeface="Times New Roman"/>
                        <a:buChar char="-"/>
                      </a:pPr>
                      <a:r>
                        <a:rPr lang="en-US" sz="1100" dirty="0">
                          <a:effectLst/>
                          <a:latin typeface="+mn-lt"/>
                          <a:ea typeface="Calibri"/>
                          <a:cs typeface="Times New Roman"/>
                        </a:rPr>
                        <a:t>If the number can be divided by two twice </a:t>
                      </a:r>
                      <a:endParaRPr lang="en-IN" sz="1100" dirty="0">
                        <a:effectLst/>
                        <a:latin typeface="+mn-lt"/>
                        <a:ea typeface="Calibri"/>
                        <a:cs typeface="Times New Roman"/>
                      </a:endParaRPr>
                    </a:p>
                    <a:p>
                      <a:pPr marL="342900" lvl="0" indent="-342900">
                        <a:lnSpc>
                          <a:spcPct val="115000"/>
                        </a:lnSpc>
                        <a:spcAft>
                          <a:spcPts val="0"/>
                        </a:spcAft>
                        <a:buFont typeface="Times New Roman"/>
                        <a:buChar char="-"/>
                      </a:pPr>
                      <a:r>
                        <a:rPr lang="en-US" sz="1100" dirty="0">
                          <a:effectLst/>
                          <a:latin typeface="+mn-lt"/>
                          <a:ea typeface="Calibri"/>
                          <a:cs typeface="Times New Roman"/>
                        </a:rPr>
                        <a:t>If the last two digits are zero</a:t>
                      </a:r>
                      <a:endParaRPr lang="en-IN" sz="1100" dirty="0">
                        <a:effectLst/>
                        <a:latin typeface="+mn-lt"/>
                        <a:ea typeface="Calibri"/>
                        <a:cs typeface="Times New Roman"/>
                      </a:endParaRPr>
                    </a:p>
                    <a:p>
                      <a:pPr marL="342900" lvl="0" indent="-342900">
                        <a:lnSpc>
                          <a:spcPct val="115000"/>
                        </a:lnSpc>
                        <a:spcAft>
                          <a:spcPts val="0"/>
                        </a:spcAft>
                        <a:buFont typeface="Times New Roman"/>
                        <a:buChar char="-"/>
                      </a:pPr>
                      <a:r>
                        <a:rPr lang="en-US" sz="1100" dirty="0">
                          <a:effectLst/>
                          <a:latin typeface="+mn-lt"/>
                          <a:ea typeface="Calibri"/>
                          <a:cs typeface="Times New Roman"/>
                        </a:rPr>
                        <a:t>Pattern of two-digit numbers that are divisible by 4: even0, even4, even8, odd2, odd6</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5</a:t>
                      </a:r>
                    </a:p>
                  </a:txBody>
                  <a:tcPr marL="68580" marR="68580" marT="0" marB="0" anchor="ctr"/>
                </a:tc>
                <a:tc>
                  <a:txBody>
                    <a:bodyPr/>
                    <a:lstStyle/>
                    <a:p>
                      <a:pPr>
                        <a:lnSpc>
                          <a:spcPct val="115000"/>
                        </a:lnSpc>
                        <a:spcAft>
                          <a:spcPts val="0"/>
                        </a:spcAft>
                      </a:pPr>
                      <a:r>
                        <a:rPr lang="en-US" sz="1100" dirty="0">
                          <a:effectLst/>
                          <a:latin typeface="+mn-lt"/>
                          <a:ea typeface="Calibri"/>
                          <a:cs typeface="Times New Roman"/>
                        </a:rPr>
                        <a:t>The last digit is zero or five</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6</a:t>
                      </a:r>
                    </a:p>
                  </a:txBody>
                  <a:tcPr marL="68580" marR="68580" marT="0" marB="0" anchor="ctr"/>
                </a:tc>
                <a:tc>
                  <a:txBody>
                    <a:bodyPr/>
                    <a:lstStyle/>
                    <a:p>
                      <a:pPr>
                        <a:lnSpc>
                          <a:spcPct val="115000"/>
                        </a:lnSpc>
                        <a:spcAft>
                          <a:spcPts val="0"/>
                        </a:spcAft>
                      </a:pPr>
                      <a:r>
                        <a:rPr lang="en-US" sz="1100" dirty="0">
                          <a:effectLst/>
                          <a:latin typeface="+mn-lt"/>
                          <a:ea typeface="Calibri"/>
                          <a:cs typeface="Times New Roman"/>
                        </a:rPr>
                        <a:t>Divisible by </a:t>
                      </a:r>
                      <a:r>
                        <a:rPr lang="en-US" sz="1100" b="1" dirty="0">
                          <a:effectLst/>
                          <a:latin typeface="+mn-lt"/>
                          <a:ea typeface="Calibri"/>
                          <a:cs typeface="Times New Roman"/>
                        </a:rPr>
                        <a:t>both</a:t>
                      </a:r>
                      <a:r>
                        <a:rPr lang="en-US" sz="1100" dirty="0">
                          <a:effectLst/>
                          <a:latin typeface="+mn-lt"/>
                          <a:ea typeface="Calibri"/>
                          <a:cs typeface="Times New Roman"/>
                        </a:rPr>
                        <a:t> two and three </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7</a:t>
                      </a:r>
                    </a:p>
                  </a:txBody>
                  <a:tcPr marL="68580" marR="68580" marT="0" marB="0" anchor="ctr"/>
                </a:tc>
                <a:tc>
                  <a:txBody>
                    <a:bodyPr/>
                    <a:lstStyle/>
                    <a:p>
                      <a:pPr>
                        <a:lnSpc>
                          <a:spcPct val="115000"/>
                        </a:lnSpc>
                        <a:spcAft>
                          <a:spcPts val="0"/>
                        </a:spcAft>
                      </a:pPr>
                      <a:r>
                        <a:rPr lang="en-US" sz="1100" dirty="0">
                          <a:effectLst/>
                          <a:latin typeface="+mn-lt"/>
                          <a:ea typeface="Calibri"/>
                          <a:cs typeface="Times New Roman"/>
                        </a:rPr>
                        <a:t>Double the last digit, then subtract the answer from the remaining digits. If the remainder is divisible by 7, so is the original number</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8</a:t>
                      </a:r>
                    </a:p>
                  </a:txBody>
                  <a:tcPr marL="68580" marR="68580" marT="0" marB="0" anchor="ctr"/>
                </a:tc>
                <a:tc>
                  <a:txBody>
                    <a:bodyPr/>
                    <a:lstStyle/>
                    <a:p>
                      <a:pPr marL="171450" indent="-171450">
                        <a:lnSpc>
                          <a:spcPct val="115000"/>
                        </a:lnSpc>
                        <a:spcAft>
                          <a:spcPts val="0"/>
                        </a:spcAft>
                        <a:buFontTx/>
                        <a:buChar char="-"/>
                      </a:pPr>
                      <a:r>
                        <a:rPr lang="en-US" sz="1100" dirty="0" smtClean="0">
                          <a:effectLst/>
                          <a:latin typeface="+mn-lt"/>
                          <a:ea typeface="Calibri"/>
                          <a:cs typeface="Times New Roman"/>
                        </a:rPr>
                        <a:t>Divisible </a:t>
                      </a:r>
                      <a:r>
                        <a:rPr lang="en-US" sz="1100" dirty="0">
                          <a:effectLst/>
                          <a:latin typeface="+mn-lt"/>
                          <a:ea typeface="Calibri"/>
                          <a:cs typeface="Times New Roman"/>
                        </a:rPr>
                        <a:t>by two three </a:t>
                      </a:r>
                      <a:r>
                        <a:rPr lang="en-US" sz="1100" dirty="0" smtClean="0">
                          <a:effectLst/>
                          <a:latin typeface="+mn-lt"/>
                          <a:ea typeface="Calibri"/>
                          <a:cs typeface="Times New Roman"/>
                        </a:rPr>
                        <a:t>times</a:t>
                      </a:r>
                    </a:p>
                    <a:p>
                      <a:pPr marL="171450" indent="-171450">
                        <a:lnSpc>
                          <a:spcPct val="115000"/>
                        </a:lnSpc>
                        <a:spcAft>
                          <a:spcPts val="0"/>
                        </a:spcAft>
                        <a:buFontTx/>
                        <a:buChar char="-"/>
                      </a:pPr>
                      <a:r>
                        <a:rPr lang="en-US" sz="1100" dirty="0" smtClean="0">
                          <a:effectLst/>
                          <a:latin typeface="+mn-lt"/>
                          <a:ea typeface="Calibri"/>
                          <a:cs typeface="Times New Roman"/>
                        </a:rPr>
                        <a:t>Last three digits are 0</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9</a:t>
                      </a:r>
                    </a:p>
                  </a:txBody>
                  <a:tcPr marL="68580" marR="68580" marT="0" marB="0" anchor="ctr"/>
                </a:tc>
                <a:tc>
                  <a:txBody>
                    <a:bodyPr/>
                    <a:lstStyle/>
                    <a:p>
                      <a:pPr>
                        <a:lnSpc>
                          <a:spcPct val="115000"/>
                        </a:lnSpc>
                        <a:spcAft>
                          <a:spcPts val="0"/>
                        </a:spcAft>
                      </a:pPr>
                      <a:r>
                        <a:rPr lang="en-US" sz="1100" dirty="0">
                          <a:effectLst/>
                          <a:latin typeface="+mn-lt"/>
                          <a:ea typeface="Calibri"/>
                          <a:cs typeface="Times New Roman"/>
                        </a:rPr>
                        <a:t>Sum of the digits are divisible by 9</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11</a:t>
                      </a:r>
                    </a:p>
                  </a:txBody>
                  <a:tcPr marL="68580" marR="68580" marT="0" marB="0" anchor="ctr"/>
                </a:tc>
                <a:tc>
                  <a:txBody>
                    <a:bodyPr/>
                    <a:lstStyle/>
                    <a:p>
                      <a:pPr>
                        <a:lnSpc>
                          <a:spcPct val="115000"/>
                        </a:lnSpc>
                        <a:spcAft>
                          <a:spcPts val="0"/>
                        </a:spcAft>
                      </a:pPr>
                      <a:r>
                        <a:rPr lang="en-US" sz="1100" dirty="0">
                          <a:effectLst/>
                          <a:latin typeface="+mn-lt"/>
                          <a:ea typeface="Calibri"/>
                          <a:cs typeface="Times New Roman"/>
                        </a:rPr>
                        <a:t>Add up the odd-numbered digits (the 1st, 3</a:t>
                      </a:r>
                      <a:r>
                        <a:rPr lang="en-US" sz="1100" baseline="30000" dirty="0">
                          <a:effectLst/>
                          <a:latin typeface="+mn-lt"/>
                          <a:ea typeface="Calibri"/>
                          <a:cs typeface="Times New Roman"/>
                        </a:rPr>
                        <a:t>rd</a:t>
                      </a:r>
                      <a:r>
                        <a:rPr lang="en-US" sz="1100" dirty="0">
                          <a:effectLst/>
                          <a:latin typeface="+mn-lt"/>
                          <a:ea typeface="Calibri"/>
                          <a:cs typeface="Times New Roman"/>
                        </a:rPr>
                        <a:t>, </a:t>
                      </a:r>
                      <a:r>
                        <a:rPr lang="en-US" sz="1100" dirty="0" smtClean="0">
                          <a:effectLst/>
                          <a:latin typeface="+mn-lt"/>
                          <a:ea typeface="Calibri"/>
                          <a:cs typeface="Times New Roman"/>
                        </a:rPr>
                        <a:t>etc.) </a:t>
                      </a:r>
                      <a:r>
                        <a:rPr lang="en-US" sz="1100" dirty="0">
                          <a:effectLst/>
                          <a:latin typeface="+mn-lt"/>
                          <a:ea typeface="Calibri"/>
                          <a:cs typeface="Times New Roman"/>
                        </a:rPr>
                        <a:t>and add up the even-numbered digits (the 2nd, 4</a:t>
                      </a:r>
                      <a:r>
                        <a:rPr lang="en-US" sz="1100" baseline="30000" dirty="0">
                          <a:effectLst/>
                          <a:latin typeface="+mn-lt"/>
                          <a:ea typeface="Calibri"/>
                          <a:cs typeface="Times New Roman"/>
                        </a:rPr>
                        <a:t>th</a:t>
                      </a:r>
                      <a:r>
                        <a:rPr lang="en-US" sz="1100" dirty="0">
                          <a:effectLst/>
                          <a:latin typeface="+mn-lt"/>
                          <a:ea typeface="Calibri"/>
                          <a:cs typeface="Times New Roman"/>
                        </a:rPr>
                        <a:t> </a:t>
                      </a:r>
                      <a:r>
                        <a:rPr lang="en-US" sz="1100" dirty="0" smtClean="0">
                          <a:effectLst/>
                          <a:latin typeface="+mn-lt"/>
                          <a:ea typeface="Calibri"/>
                          <a:cs typeface="Times New Roman"/>
                        </a:rPr>
                        <a:t>etc.) </a:t>
                      </a:r>
                      <a:r>
                        <a:rPr lang="en-US" sz="1100" dirty="0">
                          <a:effectLst/>
                          <a:latin typeface="+mn-lt"/>
                          <a:ea typeface="Calibri"/>
                          <a:cs typeface="Times New Roman"/>
                        </a:rPr>
                        <a:t>and subtract them. If the difference is 0, or if it is divisible by 11, then the number is divisible by </a:t>
                      </a:r>
                      <a:r>
                        <a:rPr lang="en-US" sz="1100" dirty="0" smtClean="0">
                          <a:effectLst/>
                          <a:latin typeface="+mn-lt"/>
                          <a:ea typeface="Calibri"/>
                          <a:cs typeface="Times New Roman"/>
                        </a:rPr>
                        <a:t>11</a:t>
                      </a:r>
                      <a:endParaRPr lang="en-IN" sz="1100" dirty="0">
                        <a:effectLst/>
                        <a:latin typeface="+mn-lt"/>
                        <a:ea typeface="Calibri"/>
                        <a:cs typeface="Times New Roman"/>
                      </a:endParaRPr>
                    </a:p>
                  </a:txBody>
                  <a:tcPr marL="68580" marR="68580" marT="0" marB="0" anchor="ctr"/>
                </a:tc>
              </a:tr>
              <a:tr h="370840">
                <a:tc>
                  <a:txBody>
                    <a:bodyPr/>
                    <a:lstStyle/>
                    <a:p>
                      <a:pPr algn="ctr">
                        <a:lnSpc>
                          <a:spcPct val="115000"/>
                        </a:lnSpc>
                        <a:spcAft>
                          <a:spcPts val="0"/>
                        </a:spcAft>
                      </a:pPr>
                      <a:r>
                        <a:rPr lang="en-IN" sz="1100" dirty="0">
                          <a:effectLst/>
                          <a:latin typeface="+mn-lt"/>
                          <a:ea typeface="Calibri"/>
                          <a:cs typeface="Times New Roman"/>
                        </a:rPr>
                        <a:t>12</a:t>
                      </a:r>
                    </a:p>
                  </a:txBody>
                  <a:tcPr marL="68580" marR="68580" marT="0" marB="0" anchor="ctr"/>
                </a:tc>
                <a:tc>
                  <a:txBody>
                    <a:bodyPr/>
                    <a:lstStyle/>
                    <a:p>
                      <a:pPr>
                        <a:lnSpc>
                          <a:spcPct val="115000"/>
                        </a:lnSpc>
                        <a:spcAft>
                          <a:spcPts val="0"/>
                        </a:spcAft>
                      </a:pPr>
                      <a:r>
                        <a:rPr lang="en-US" sz="1100" dirty="0">
                          <a:effectLst/>
                          <a:latin typeface="+mn-lt"/>
                          <a:ea typeface="Calibri"/>
                          <a:cs typeface="Times New Roman"/>
                        </a:rPr>
                        <a:t>Divisible by </a:t>
                      </a:r>
                      <a:r>
                        <a:rPr lang="en-US" sz="1100" b="1" dirty="0">
                          <a:effectLst/>
                          <a:latin typeface="+mn-lt"/>
                          <a:ea typeface="Calibri"/>
                          <a:cs typeface="Times New Roman"/>
                        </a:rPr>
                        <a:t>both</a:t>
                      </a:r>
                      <a:r>
                        <a:rPr lang="en-US" sz="1100" dirty="0">
                          <a:effectLst/>
                          <a:latin typeface="+mn-lt"/>
                          <a:ea typeface="Calibri"/>
                          <a:cs typeface="Times New Roman"/>
                        </a:rPr>
                        <a:t> three and four</a:t>
                      </a:r>
                      <a:endParaRPr lang="en-IN" sz="1100" dirty="0">
                        <a:effectLst/>
                        <a:latin typeface="+mn-lt"/>
                        <a:ea typeface="Calibri"/>
                        <a:cs typeface="Times New Roman"/>
                      </a:endParaRPr>
                    </a:p>
                  </a:txBody>
                  <a:tcPr marL="68580" marR="68580" marT="0" marB="0" anchor="ctr"/>
                </a:tc>
              </a:tr>
            </a:tbl>
          </a:graphicData>
        </a:graphic>
      </p:graphicFrame>
      <p:sp>
        <p:nvSpPr>
          <p:cNvPr id="5" name="Rectangle 4"/>
          <p:cNvSpPr/>
          <p:nvPr/>
        </p:nvSpPr>
        <p:spPr>
          <a:xfrm>
            <a:off x="179512" y="5373216"/>
            <a:ext cx="8784976" cy="1296144"/>
          </a:xfrm>
          <a:prstGeom prst="rect">
            <a:avLst/>
          </a:prstGeom>
          <a:solidFill>
            <a:srgbClr val="92D050"/>
          </a:solidFill>
          <a:ln>
            <a:solidFill>
              <a:schemeClr val="bg1">
                <a:lumMod val="8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1000" dirty="0">
                <a:solidFill>
                  <a:schemeClr val="dk1"/>
                </a:solidFill>
              </a:rPr>
              <a:t>For any integer n, n</a:t>
            </a:r>
            <a:r>
              <a:rPr lang="en-IN" sz="1000" baseline="30000" dirty="0">
                <a:solidFill>
                  <a:schemeClr val="dk1"/>
                </a:solidFill>
              </a:rPr>
              <a:t>3</a:t>
            </a:r>
            <a:r>
              <a:rPr lang="en-IN" sz="1000" dirty="0">
                <a:solidFill>
                  <a:schemeClr val="dk1"/>
                </a:solidFill>
              </a:rPr>
              <a:t> – n is divisible by 3, n</a:t>
            </a:r>
            <a:r>
              <a:rPr lang="en-IN" sz="1000" baseline="30000" dirty="0">
                <a:solidFill>
                  <a:schemeClr val="dk1"/>
                </a:solidFill>
              </a:rPr>
              <a:t>5</a:t>
            </a:r>
            <a:r>
              <a:rPr lang="en-IN" sz="1000" dirty="0">
                <a:solidFill>
                  <a:schemeClr val="dk1"/>
                </a:solidFill>
              </a:rPr>
              <a:t> – n is divisible by 5, n</a:t>
            </a:r>
            <a:r>
              <a:rPr lang="en-IN" sz="1000" baseline="30000" dirty="0">
                <a:solidFill>
                  <a:schemeClr val="dk1"/>
                </a:solidFill>
              </a:rPr>
              <a:t>11</a:t>
            </a:r>
            <a:r>
              <a:rPr lang="en-IN" sz="1000" dirty="0">
                <a:solidFill>
                  <a:schemeClr val="dk1"/>
                </a:solidFill>
              </a:rPr>
              <a:t> – n is divisible by 11, n</a:t>
            </a:r>
            <a:r>
              <a:rPr lang="en-IN" sz="1000" baseline="30000" dirty="0">
                <a:solidFill>
                  <a:schemeClr val="dk1"/>
                </a:solidFill>
              </a:rPr>
              <a:t>13</a:t>
            </a:r>
            <a:r>
              <a:rPr lang="en-IN" sz="1000" dirty="0">
                <a:solidFill>
                  <a:schemeClr val="dk1"/>
                </a:solidFill>
              </a:rPr>
              <a:t> – n is divisible by 13. </a:t>
            </a:r>
            <a:r>
              <a:rPr lang="en-IN" sz="1000" b="1" dirty="0">
                <a:solidFill>
                  <a:schemeClr val="dk1"/>
                </a:solidFill>
              </a:rPr>
              <a:t>In general, if p is a prime number then for any whole number a, </a:t>
            </a:r>
            <a:r>
              <a:rPr lang="en-IN" sz="1000" b="1" dirty="0" err="1">
                <a:solidFill>
                  <a:schemeClr val="dk1"/>
                </a:solidFill>
              </a:rPr>
              <a:t>a</a:t>
            </a:r>
            <a:r>
              <a:rPr lang="en-IN" sz="1000" b="1" baseline="30000" dirty="0" err="1">
                <a:solidFill>
                  <a:schemeClr val="dk1"/>
                </a:solidFill>
              </a:rPr>
              <a:t>p</a:t>
            </a:r>
            <a:r>
              <a:rPr lang="en-IN" sz="1000" b="1" dirty="0">
                <a:solidFill>
                  <a:schemeClr val="dk1"/>
                </a:solidFill>
              </a:rPr>
              <a:t> – a is divisible by p.  For example, </a:t>
            </a:r>
            <a:r>
              <a:rPr lang="en-IN" sz="1000" dirty="0">
                <a:solidFill>
                  <a:schemeClr val="dk1"/>
                </a:solidFill>
              </a:rPr>
              <a:t>5</a:t>
            </a:r>
            <a:r>
              <a:rPr lang="en-IN" sz="1000" baseline="30000" dirty="0">
                <a:solidFill>
                  <a:schemeClr val="dk1"/>
                </a:solidFill>
              </a:rPr>
              <a:t>3</a:t>
            </a:r>
            <a:r>
              <a:rPr lang="en-IN" sz="1000" dirty="0">
                <a:solidFill>
                  <a:schemeClr val="dk1"/>
                </a:solidFill>
              </a:rPr>
              <a:t> – 5 is divisible by 3: (5</a:t>
            </a:r>
            <a:r>
              <a:rPr lang="en-IN" sz="1000" baseline="30000" dirty="0">
                <a:solidFill>
                  <a:schemeClr val="dk1"/>
                </a:solidFill>
              </a:rPr>
              <a:t>3</a:t>
            </a:r>
            <a:r>
              <a:rPr lang="en-IN" sz="1000" dirty="0">
                <a:solidFill>
                  <a:schemeClr val="dk1"/>
                </a:solidFill>
              </a:rPr>
              <a:t> – 5) = 120, which is divisible by 3</a:t>
            </a:r>
            <a:endParaRPr lang="en-IN" sz="1000" b="1" dirty="0">
              <a:solidFill>
                <a:schemeClr val="dk1"/>
              </a:solidFill>
            </a:endParaRPr>
          </a:p>
          <a:p>
            <a:endParaRPr lang="en-US" sz="1000" b="1" dirty="0">
              <a:solidFill>
                <a:schemeClr val="dk1"/>
              </a:solidFill>
            </a:endParaRPr>
          </a:p>
          <a:p>
            <a:r>
              <a:rPr lang="en-US" sz="1000" b="1" dirty="0">
                <a:solidFill>
                  <a:schemeClr val="dk1"/>
                </a:solidFill>
              </a:rPr>
              <a:t>FACTORIALS: </a:t>
            </a:r>
            <a:r>
              <a:rPr lang="en-IN" sz="1000" dirty="0">
                <a:solidFill>
                  <a:schemeClr val="dk1"/>
                </a:solidFill>
              </a:rPr>
              <a:t>The factorial of N, symbolized by N!, is the product of all integers from 1 up to and including N. For instance, 6! = 6 x 5 x 4 x 3 x 2 x 1 = 720. Because it is the product of all the integers from 1 to N,  any factorial N! must be divisible by all integers from 1 </a:t>
            </a:r>
            <a:r>
              <a:rPr lang="en-IN" sz="1000" dirty="0" smtClean="0">
                <a:solidFill>
                  <a:schemeClr val="dk1"/>
                </a:solidFill>
              </a:rPr>
              <a:t>to N. </a:t>
            </a:r>
            <a:r>
              <a:rPr lang="en-IN" sz="1000" dirty="0">
                <a:solidFill>
                  <a:schemeClr val="dk1"/>
                </a:solidFill>
              </a:rPr>
              <a:t>Another way of saying this is that N! is a multiple of all the integers from 1 to N</a:t>
            </a:r>
            <a:endParaRPr lang="en-IN" sz="1000" dirty="0">
              <a:solidFill>
                <a:schemeClr val="tx1"/>
              </a:solidFill>
            </a:endParaRPr>
          </a:p>
        </p:txBody>
      </p:sp>
    </p:spTree>
    <p:extLst>
      <p:ext uri="{BB962C8B-B14F-4D97-AF65-F5344CB8AC3E}">
        <p14:creationId xmlns:p14="http://schemas.microsoft.com/office/powerpoint/2010/main" val="796897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PRIME FACTORIZATION</a:t>
            </a:r>
            <a:endParaRPr lang="en-IN" dirty="0"/>
          </a:p>
        </p:txBody>
      </p:sp>
      <p:sp>
        <p:nvSpPr>
          <p:cNvPr id="6" name="Rectangle 5"/>
          <p:cNvSpPr/>
          <p:nvPr/>
        </p:nvSpPr>
        <p:spPr>
          <a:xfrm>
            <a:off x="179824" y="692696"/>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COMMON FACTOR </a:t>
            </a:r>
            <a:endParaRPr lang="en-US" dirty="0"/>
          </a:p>
        </p:txBody>
      </p:sp>
      <p:sp>
        <p:nvSpPr>
          <p:cNvPr id="7" name="Rectangle 6"/>
          <p:cNvSpPr/>
          <p:nvPr/>
        </p:nvSpPr>
        <p:spPr>
          <a:xfrm>
            <a:off x="191132" y="1340768"/>
            <a:ext cx="2796692"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IN" sz="1100" dirty="0">
                <a:solidFill>
                  <a:schemeClr val="dk1"/>
                </a:solidFill>
              </a:rPr>
              <a:t>Break down both numbers to their prime factors to see what factors they have in common. Multiply shared prime factors to find all common </a:t>
            </a:r>
            <a:r>
              <a:rPr lang="en-IN" sz="1100" dirty="0" smtClean="0">
                <a:solidFill>
                  <a:schemeClr val="dk1"/>
                </a:solidFill>
              </a:rPr>
              <a:t>factors</a:t>
            </a:r>
          </a:p>
          <a:p>
            <a:pPr>
              <a:defRPr/>
            </a:pPr>
            <a:endParaRPr lang="en-IN" sz="1100" dirty="0">
              <a:solidFill>
                <a:schemeClr val="dk1"/>
              </a:solidFill>
            </a:endParaRPr>
          </a:p>
          <a:p>
            <a:r>
              <a:rPr lang="en-IN" sz="1100" dirty="0">
                <a:solidFill>
                  <a:schemeClr val="dk1"/>
                </a:solidFill>
              </a:rPr>
              <a:t>What factors greater than 1 do 135 and 225 have in common?</a:t>
            </a:r>
          </a:p>
          <a:p>
            <a:pPr marL="285750" lvl="0" indent="-285750">
              <a:buFontTx/>
              <a:buChar char="-"/>
            </a:pPr>
            <a:r>
              <a:rPr lang="en-IN" sz="1100" dirty="0">
                <a:solidFill>
                  <a:schemeClr val="dk1"/>
                </a:solidFill>
              </a:rPr>
              <a:t>135 = </a:t>
            </a:r>
            <a:r>
              <a:rPr lang="en-US" sz="1100" dirty="0">
                <a:solidFill>
                  <a:schemeClr val="dk1"/>
                </a:solidFill>
              </a:rPr>
              <a:t>3 x 3 x 3 x 5</a:t>
            </a:r>
            <a:endParaRPr lang="en-IN" sz="1100" dirty="0">
              <a:solidFill>
                <a:schemeClr val="dk1"/>
              </a:solidFill>
            </a:endParaRPr>
          </a:p>
          <a:p>
            <a:pPr marL="285750" lvl="0" indent="-285750">
              <a:buFontTx/>
              <a:buChar char="-"/>
            </a:pPr>
            <a:r>
              <a:rPr lang="en-US" sz="1100" dirty="0">
                <a:solidFill>
                  <a:schemeClr val="dk1"/>
                </a:solidFill>
              </a:rPr>
              <a:t>225 = 3 x 3 x 5 x 5</a:t>
            </a:r>
            <a:endParaRPr lang="en-IN" sz="1100" dirty="0">
              <a:solidFill>
                <a:schemeClr val="dk1"/>
              </a:solidFill>
            </a:endParaRPr>
          </a:p>
          <a:p>
            <a:pPr marL="285750" lvl="0" indent="-285750">
              <a:buFontTx/>
              <a:buChar char="-"/>
            </a:pPr>
            <a:r>
              <a:rPr lang="en-US" sz="1100" dirty="0">
                <a:solidFill>
                  <a:schemeClr val="dk1"/>
                </a:solidFill>
              </a:rPr>
              <a:t>Both share 3 x 3 x 5 in common—find all combinations of these numbers</a:t>
            </a:r>
            <a:r>
              <a:rPr lang="en-IN" sz="1100" dirty="0">
                <a:solidFill>
                  <a:schemeClr val="dk1"/>
                </a:solidFill>
              </a:rPr>
              <a:t>: </a:t>
            </a:r>
            <a:r>
              <a:rPr lang="en-US" sz="1100" dirty="0">
                <a:solidFill>
                  <a:schemeClr val="dk1"/>
                </a:solidFill>
              </a:rPr>
              <a:t>3 x 3 = 9; 3 x 5 = 15; 3 x 3 x 5 = 45</a:t>
            </a:r>
            <a:endParaRPr lang="en-IN" sz="1100" dirty="0">
              <a:solidFill>
                <a:schemeClr val="dk1"/>
              </a:solidFill>
            </a:endParaRPr>
          </a:p>
          <a:p>
            <a:pPr>
              <a:defRPr/>
            </a:pPr>
            <a:endParaRPr lang="en-IN" sz="1100" dirty="0"/>
          </a:p>
          <a:p>
            <a:pPr>
              <a:defRPr/>
            </a:pPr>
            <a:endParaRPr lang="en-IN" sz="1100" dirty="0" smtClean="0">
              <a:solidFill>
                <a:schemeClr val="dk1"/>
              </a:solidFill>
            </a:endParaRPr>
          </a:p>
          <a:p>
            <a:pPr>
              <a:defRPr/>
            </a:pPr>
            <a:endParaRPr lang="en-IN" sz="1100" dirty="0">
              <a:solidFill>
                <a:schemeClr val="dk1"/>
              </a:solidFill>
            </a:endParaRPr>
          </a:p>
        </p:txBody>
      </p:sp>
      <p:sp>
        <p:nvSpPr>
          <p:cNvPr id="8" name="Rectangle 7"/>
          <p:cNvSpPr/>
          <p:nvPr/>
        </p:nvSpPr>
        <p:spPr>
          <a:xfrm>
            <a:off x="3203848" y="692696"/>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GREATEST COMMON FACTOR (GCF)</a:t>
            </a:r>
            <a:endParaRPr lang="en-US" dirty="0"/>
          </a:p>
        </p:txBody>
      </p:sp>
      <p:sp>
        <p:nvSpPr>
          <p:cNvPr id="9" name="Rectangle 8"/>
          <p:cNvSpPr/>
          <p:nvPr/>
        </p:nvSpPr>
        <p:spPr>
          <a:xfrm>
            <a:off x="3215156" y="1340768"/>
            <a:ext cx="2796692"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dirty="0">
                <a:solidFill>
                  <a:schemeClr val="dk1"/>
                </a:solidFill>
              </a:rPr>
              <a:t>The number that contains </a:t>
            </a:r>
            <a:r>
              <a:rPr lang="en-US" sz="1100" b="1" dirty="0">
                <a:solidFill>
                  <a:schemeClr val="dk1"/>
                </a:solidFill>
              </a:rPr>
              <a:t>all the factors common to both numbers (i.e., biggest number that will divide into both the numbers)</a:t>
            </a:r>
          </a:p>
          <a:p>
            <a:endParaRPr lang="en-IN" sz="1100" dirty="0">
              <a:solidFill>
                <a:schemeClr val="dk1"/>
              </a:solidFill>
            </a:endParaRPr>
          </a:p>
          <a:p>
            <a:r>
              <a:rPr lang="en-US" sz="1100" dirty="0">
                <a:solidFill>
                  <a:schemeClr val="dk1"/>
                </a:solidFill>
              </a:rPr>
              <a:t>Note: </a:t>
            </a:r>
            <a:r>
              <a:rPr lang="en-US" sz="1100" b="1" dirty="0">
                <a:solidFill>
                  <a:schemeClr val="dk1"/>
                </a:solidFill>
              </a:rPr>
              <a:t>If the numbers do not share any common factors, then the GCF is 1</a:t>
            </a:r>
          </a:p>
          <a:p>
            <a:endParaRPr lang="en-US" sz="1100" b="1" dirty="0">
              <a:solidFill>
                <a:schemeClr val="dk1"/>
              </a:solidFill>
            </a:endParaRPr>
          </a:p>
          <a:p>
            <a:r>
              <a:rPr lang="en-US" sz="1100" dirty="0">
                <a:solidFill>
                  <a:schemeClr val="dk1"/>
                </a:solidFill>
              </a:rPr>
              <a:t>The GCF for two consecutive numbers is always 1. However, just because the GCF is 1 doesn’t guarantee that the numbers are </a:t>
            </a:r>
            <a:r>
              <a:rPr lang="en-US" sz="1100" dirty="0" smtClean="0">
                <a:solidFill>
                  <a:schemeClr val="dk1"/>
                </a:solidFill>
              </a:rPr>
              <a:t>consecutive</a:t>
            </a:r>
          </a:p>
          <a:p>
            <a:endParaRPr lang="en-US" sz="1100" dirty="0">
              <a:solidFill>
                <a:schemeClr val="dk1"/>
              </a:solidFill>
            </a:endParaRPr>
          </a:p>
          <a:p>
            <a:pPr>
              <a:defRPr/>
            </a:pPr>
            <a:r>
              <a:rPr lang="en-US" sz="1100" b="1" dirty="0" smtClean="0">
                <a:solidFill>
                  <a:schemeClr val="dk1"/>
                </a:solidFill>
              </a:rPr>
              <a:t>Example: </a:t>
            </a:r>
          </a:p>
          <a:p>
            <a:pPr>
              <a:defRPr/>
            </a:pPr>
            <a:r>
              <a:rPr lang="en-US" sz="1100" dirty="0" smtClean="0">
                <a:solidFill>
                  <a:schemeClr val="dk1"/>
                </a:solidFill>
              </a:rPr>
              <a:t>The prime factorizations for 2940 &amp; 3150 are</a:t>
            </a:r>
            <a:r>
              <a:rPr lang="en-US" sz="1100" b="1" dirty="0" smtClean="0">
                <a:solidFill>
                  <a:schemeClr val="dk1"/>
                </a:solidFill>
              </a:rPr>
              <a:t>: </a:t>
            </a:r>
          </a:p>
          <a:p>
            <a:pPr>
              <a:defRPr/>
            </a:pPr>
            <a:endParaRPr lang="en-US" sz="1100" b="1" dirty="0" smtClean="0">
              <a:solidFill>
                <a:schemeClr val="dk1"/>
              </a:solidFill>
            </a:endParaRPr>
          </a:p>
          <a:p>
            <a:pPr>
              <a:defRPr/>
            </a:pPr>
            <a:r>
              <a:rPr lang="en-US" sz="1100" dirty="0" smtClean="0">
                <a:solidFill>
                  <a:schemeClr val="dk1"/>
                </a:solidFill>
              </a:rPr>
              <a:t>2940 = </a:t>
            </a:r>
            <a:r>
              <a:rPr lang="en-US" sz="1100" b="1" dirty="0" smtClean="0">
                <a:solidFill>
                  <a:schemeClr val="dk1"/>
                </a:solidFill>
              </a:rPr>
              <a:t>2</a:t>
            </a:r>
            <a:r>
              <a:rPr lang="en-US" sz="1100" dirty="0" smtClean="0">
                <a:solidFill>
                  <a:schemeClr val="dk1"/>
                </a:solidFill>
              </a:rPr>
              <a:t> x 2 x </a:t>
            </a:r>
            <a:r>
              <a:rPr lang="en-US" sz="1100" b="1" dirty="0" smtClean="0">
                <a:solidFill>
                  <a:schemeClr val="dk1"/>
                </a:solidFill>
              </a:rPr>
              <a:t>3</a:t>
            </a:r>
            <a:r>
              <a:rPr lang="en-US" sz="1100" dirty="0" smtClean="0">
                <a:solidFill>
                  <a:schemeClr val="dk1"/>
                </a:solidFill>
              </a:rPr>
              <a:t> x </a:t>
            </a:r>
            <a:r>
              <a:rPr lang="en-US" sz="1100" b="1" dirty="0" smtClean="0">
                <a:solidFill>
                  <a:schemeClr val="dk1"/>
                </a:solidFill>
              </a:rPr>
              <a:t>5</a:t>
            </a:r>
            <a:r>
              <a:rPr lang="en-US" sz="1100" dirty="0" smtClean="0">
                <a:solidFill>
                  <a:schemeClr val="dk1"/>
                </a:solidFill>
              </a:rPr>
              <a:t> x 7  x </a:t>
            </a:r>
            <a:r>
              <a:rPr lang="en-US" sz="1100" b="1" dirty="0" smtClean="0">
                <a:solidFill>
                  <a:schemeClr val="dk1"/>
                </a:solidFill>
              </a:rPr>
              <a:t>7</a:t>
            </a:r>
          </a:p>
          <a:p>
            <a:pPr>
              <a:defRPr/>
            </a:pPr>
            <a:r>
              <a:rPr lang="en-US" sz="1100" dirty="0" smtClean="0">
                <a:solidFill>
                  <a:schemeClr val="dk1"/>
                </a:solidFill>
              </a:rPr>
              <a:t>3150 = </a:t>
            </a:r>
            <a:r>
              <a:rPr lang="en-US" sz="1100" b="1" dirty="0" smtClean="0">
                <a:solidFill>
                  <a:schemeClr val="dk1"/>
                </a:solidFill>
              </a:rPr>
              <a:t>2</a:t>
            </a:r>
            <a:r>
              <a:rPr lang="en-US" sz="1100" dirty="0" smtClean="0">
                <a:solidFill>
                  <a:schemeClr val="dk1"/>
                </a:solidFill>
              </a:rPr>
              <a:t> x 3 x </a:t>
            </a:r>
            <a:r>
              <a:rPr lang="en-US" sz="1100" b="1" dirty="0" smtClean="0">
                <a:solidFill>
                  <a:schemeClr val="dk1"/>
                </a:solidFill>
              </a:rPr>
              <a:t>3</a:t>
            </a:r>
            <a:r>
              <a:rPr lang="en-US" sz="1100" dirty="0" smtClean="0">
                <a:solidFill>
                  <a:schemeClr val="dk1"/>
                </a:solidFill>
              </a:rPr>
              <a:t> x </a:t>
            </a:r>
            <a:r>
              <a:rPr lang="en-US" sz="1100" b="1" dirty="0" smtClean="0">
                <a:solidFill>
                  <a:schemeClr val="dk1"/>
                </a:solidFill>
              </a:rPr>
              <a:t>5</a:t>
            </a:r>
            <a:r>
              <a:rPr lang="en-US" sz="1100" dirty="0" smtClean="0">
                <a:solidFill>
                  <a:schemeClr val="dk1"/>
                </a:solidFill>
              </a:rPr>
              <a:t> x 5 x </a:t>
            </a:r>
            <a:r>
              <a:rPr lang="en-US" sz="1100" b="1" dirty="0" smtClean="0">
                <a:solidFill>
                  <a:schemeClr val="dk1"/>
                </a:solidFill>
              </a:rPr>
              <a:t>7</a:t>
            </a:r>
            <a:endParaRPr lang="en-IN" sz="1100" b="1" dirty="0" smtClean="0">
              <a:solidFill>
                <a:schemeClr val="dk1"/>
              </a:solidFill>
            </a:endParaRPr>
          </a:p>
          <a:p>
            <a:endParaRPr lang="en-US" sz="1100" dirty="0"/>
          </a:p>
          <a:p>
            <a:pPr>
              <a:defRPr/>
            </a:pPr>
            <a:r>
              <a:rPr lang="en-US" sz="1100" b="1" dirty="0">
                <a:solidFill>
                  <a:schemeClr val="dk1"/>
                </a:solidFill>
              </a:rPr>
              <a:t>Therefore, GCF is 2 x 3 x 5 x 7 = 210</a:t>
            </a:r>
            <a:endParaRPr lang="en-IN" sz="1100" dirty="0">
              <a:solidFill>
                <a:schemeClr val="dk1"/>
              </a:solidFill>
            </a:endParaRPr>
          </a:p>
          <a:p>
            <a:endParaRPr lang="en-US" sz="1100" dirty="0">
              <a:solidFill>
                <a:schemeClr val="dk1"/>
              </a:solidFill>
            </a:endParaRPr>
          </a:p>
        </p:txBody>
      </p:sp>
      <p:sp>
        <p:nvSpPr>
          <p:cNvPr id="10" name="Rectangle 9"/>
          <p:cNvSpPr/>
          <p:nvPr/>
        </p:nvSpPr>
        <p:spPr>
          <a:xfrm>
            <a:off x="6228184" y="692696"/>
            <a:ext cx="28080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LOWEST COMMON MULTIPLE (LCM)</a:t>
            </a:r>
            <a:endParaRPr lang="en-US" dirty="0"/>
          </a:p>
        </p:txBody>
      </p:sp>
      <p:sp>
        <p:nvSpPr>
          <p:cNvPr id="11" name="Rectangle 10"/>
          <p:cNvSpPr/>
          <p:nvPr/>
        </p:nvSpPr>
        <p:spPr>
          <a:xfrm>
            <a:off x="6239492" y="1340768"/>
            <a:ext cx="2796692"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dirty="0">
                <a:solidFill>
                  <a:schemeClr val="dk1"/>
                </a:solidFill>
              </a:rPr>
              <a:t>The LCM is the s</a:t>
            </a:r>
            <a:r>
              <a:rPr lang="en-US" sz="1100" b="1" dirty="0">
                <a:solidFill>
                  <a:schemeClr val="dk1"/>
                </a:solidFill>
              </a:rPr>
              <a:t>mallest number that contains both numbers as factors</a:t>
            </a:r>
            <a:r>
              <a:rPr lang="en-US" sz="1100" dirty="0">
                <a:solidFill>
                  <a:schemeClr val="dk1"/>
                </a:solidFill>
              </a:rPr>
              <a:t> i.e. the smallest number that is a multiple of both these </a:t>
            </a:r>
            <a:r>
              <a:rPr lang="en-US" sz="1100" dirty="0" smtClean="0">
                <a:solidFill>
                  <a:schemeClr val="dk1"/>
                </a:solidFill>
              </a:rPr>
              <a:t>values</a:t>
            </a:r>
          </a:p>
          <a:p>
            <a:endParaRPr lang="en-US" sz="1100" dirty="0" smtClean="0">
              <a:solidFill>
                <a:schemeClr val="dk1"/>
              </a:solidFill>
            </a:endParaRPr>
          </a:p>
          <a:p>
            <a:r>
              <a:rPr lang="en-IN" sz="1100" dirty="0">
                <a:solidFill>
                  <a:srgbClr val="000000"/>
                </a:solidFill>
              </a:rPr>
              <a:t>L.C.M of two numbers x and y is maximum power of the prime factors in x and y</a:t>
            </a:r>
            <a:endParaRPr lang="en-US" sz="1100" dirty="0">
              <a:solidFill>
                <a:srgbClr val="000000"/>
              </a:solidFill>
            </a:endParaRPr>
          </a:p>
          <a:p>
            <a:endParaRPr lang="en-IN" sz="1100" b="1" dirty="0" smtClean="0">
              <a:solidFill>
                <a:schemeClr val="dk1"/>
              </a:solidFill>
            </a:endParaRPr>
          </a:p>
          <a:p>
            <a:endParaRPr lang="en-IN" sz="1100" b="1" dirty="0">
              <a:solidFill>
                <a:schemeClr val="dk1"/>
              </a:solidFill>
            </a:endParaRPr>
          </a:p>
          <a:p>
            <a:pPr>
              <a:defRPr/>
            </a:pPr>
            <a:r>
              <a:rPr lang="en-US" sz="1100" b="1" dirty="0" smtClean="0">
                <a:solidFill>
                  <a:schemeClr val="dk1"/>
                </a:solidFill>
              </a:rPr>
              <a:t>Example</a:t>
            </a:r>
            <a:r>
              <a:rPr lang="en-US" sz="1100" dirty="0" smtClean="0">
                <a:solidFill>
                  <a:schemeClr val="dk1"/>
                </a:solidFill>
              </a:rPr>
              <a:t>:</a:t>
            </a:r>
          </a:p>
          <a:p>
            <a:pPr>
              <a:defRPr/>
            </a:pPr>
            <a:r>
              <a:rPr lang="en-US" sz="1100" dirty="0" smtClean="0">
                <a:solidFill>
                  <a:schemeClr val="dk1"/>
                </a:solidFill>
              </a:rPr>
              <a:t>The </a:t>
            </a:r>
            <a:r>
              <a:rPr lang="en-US" sz="1100" dirty="0">
                <a:solidFill>
                  <a:schemeClr val="dk1"/>
                </a:solidFill>
              </a:rPr>
              <a:t>prime factorizations for 2940 &amp;</a:t>
            </a:r>
            <a:r>
              <a:rPr lang="en-US" sz="1100" dirty="0" smtClean="0">
                <a:solidFill>
                  <a:schemeClr val="dk1"/>
                </a:solidFill>
              </a:rPr>
              <a:t> </a:t>
            </a:r>
            <a:r>
              <a:rPr lang="en-US" sz="1100" dirty="0">
                <a:solidFill>
                  <a:schemeClr val="dk1"/>
                </a:solidFill>
              </a:rPr>
              <a:t>3150 are</a:t>
            </a:r>
            <a:r>
              <a:rPr lang="en-US" sz="1100" b="1" dirty="0">
                <a:solidFill>
                  <a:schemeClr val="dk1"/>
                </a:solidFill>
              </a:rPr>
              <a:t>: </a:t>
            </a:r>
          </a:p>
          <a:p>
            <a:pPr>
              <a:defRPr/>
            </a:pPr>
            <a:endParaRPr lang="en-US" sz="1100" b="1" dirty="0">
              <a:solidFill>
                <a:schemeClr val="dk1"/>
              </a:solidFill>
            </a:endParaRPr>
          </a:p>
          <a:p>
            <a:pPr>
              <a:defRPr/>
            </a:pPr>
            <a:r>
              <a:rPr lang="en-US" sz="1100" b="1" dirty="0">
                <a:solidFill>
                  <a:schemeClr val="dk1"/>
                </a:solidFill>
              </a:rPr>
              <a:t>2940 = 2 x 2 x </a:t>
            </a:r>
            <a:r>
              <a:rPr lang="en-US" sz="1100" dirty="0">
                <a:solidFill>
                  <a:schemeClr val="dk1"/>
                </a:solidFill>
              </a:rPr>
              <a:t>3</a:t>
            </a:r>
            <a:r>
              <a:rPr lang="en-US" sz="1100" b="1" dirty="0">
                <a:solidFill>
                  <a:schemeClr val="dk1"/>
                </a:solidFill>
              </a:rPr>
              <a:t> x </a:t>
            </a:r>
            <a:r>
              <a:rPr lang="en-US" sz="1100" dirty="0">
                <a:solidFill>
                  <a:schemeClr val="dk1"/>
                </a:solidFill>
              </a:rPr>
              <a:t>5</a:t>
            </a:r>
            <a:r>
              <a:rPr lang="en-US" sz="1100" b="1" dirty="0">
                <a:solidFill>
                  <a:schemeClr val="dk1"/>
                </a:solidFill>
              </a:rPr>
              <a:t> x 7  x 7</a:t>
            </a:r>
          </a:p>
          <a:p>
            <a:pPr>
              <a:defRPr/>
            </a:pPr>
            <a:r>
              <a:rPr lang="en-US" sz="1100" b="1" dirty="0">
                <a:solidFill>
                  <a:schemeClr val="dk1"/>
                </a:solidFill>
              </a:rPr>
              <a:t>3150 = </a:t>
            </a:r>
            <a:r>
              <a:rPr lang="en-US" sz="1100" dirty="0">
                <a:solidFill>
                  <a:schemeClr val="dk1"/>
                </a:solidFill>
              </a:rPr>
              <a:t>2</a:t>
            </a:r>
            <a:r>
              <a:rPr lang="en-US" sz="1100" b="1" dirty="0">
                <a:solidFill>
                  <a:schemeClr val="dk1"/>
                </a:solidFill>
              </a:rPr>
              <a:t> x 3 x 3 x 5 x 5 x </a:t>
            </a:r>
            <a:r>
              <a:rPr lang="en-US" sz="1100" dirty="0" smtClean="0">
                <a:solidFill>
                  <a:schemeClr val="dk1"/>
                </a:solidFill>
              </a:rPr>
              <a:t>7</a:t>
            </a:r>
            <a:endParaRPr lang="en-IN" sz="1100" dirty="0" smtClean="0">
              <a:solidFill>
                <a:schemeClr val="dk1"/>
              </a:solidFill>
            </a:endParaRPr>
          </a:p>
          <a:p>
            <a:endParaRPr lang="en-IN" sz="1100" b="1" dirty="0" smtClean="0">
              <a:solidFill>
                <a:schemeClr val="dk1"/>
              </a:solidFill>
            </a:endParaRPr>
          </a:p>
          <a:p>
            <a:r>
              <a:rPr lang="en-IN" sz="1100" b="1" dirty="0" smtClean="0">
                <a:solidFill>
                  <a:schemeClr val="dk1"/>
                </a:solidFill>
              </a:rPr>
              <a:t>Therefore</a:t>
            </a:r>
            <a:r>
              <a:rPr lang="en-IN" sz="1100" b="1" dirty="0">
                <a:solidFill>
                  <a:schemeClr val="dk1"/>
                </a:solidFill>
              </a:rPr>
              <a:t>, LCM is 2 x 2 x 3 x 3 x 5 x 5 x 7 x 7 = 44,100</a:t>
            </a:r>
            <a:endParaRPr lang="en-IN" sz="1100" dirty="0">
              <a:solidFill>
                <a:schemeClr val="dk1"/>
              </a:solidFill>
            </a:endParaRPr>
          </a:p>
          <a:p>
            <a:endParaRPr lang="en-US" sz="1100" dirty="0">
              <a:solidFill>
                <a:schemeClr val="dk1"/>
              </a:solidFill>
            </a:endParaRPr>
          </a:p>
        </p:txBody>
      </p:sp>
      <p:sp>
        <p:nvSpPr>
          <p:cNvPr id="12" name="Rectangle 11"/>
          <p:cNvSpPr/>
          <p:nvPr/>
        </p:nvSpPr>
        <p:spPr>
          <a:xfrm>
            <a:off x="3203848" y="5341919"/>
            <a:ext cx="5832336" cy="864096"/>
          </a:xfrm>
          <a:prstGeom prst="rect">
            <a:avLst/>
          </a:prstGeom>
          <a:solidFill>
            <a:srgbClr val="92D050"/>
          </a:solidFill>
          <a:ln>
            <a:solidFill>
              <a:schemeClr val="bg1">
                <a:lumMod val="8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a:solidFill>
                  <a:schemeClr val="tx1"/>
                </a:solidFill>
              </a:rPr>
              <a:t>LCM * GCF = PRODUCT OF TWO NUMBERS (DOES NOT WORK FOR MORE THAN TWO NUMBERS) </a:t>
            </a:r>
          </a:p>
          <a:p>
            <a:endParaRPr lang="en-US" sz="1000" dirty="0">
              <a:solidFill>
                <a:schemeClr val="tx1"/>
              </a:solidFill>
            </a:endParaRPr>
          </a:p>
          <a:p>
            <a:r>
              <a:rPr lang="en-IN" sz="1000" dirty="0">
                <a:solidFill>
                  <a:schemeClr val="tx1"/>
                </a:solidFill>
              </a:rPr>
              <a:t>GCF of fractions = GCF of numerators ÷ LCM of denominators</a:t>
            </a:r>
          </a:p>
          <a:p>
            <a:endParaRPr lang="en-US" sz="1000" dirty="0">
              <a:solidFill>
                <a:schemeClr val="tx1"/>
              </a:solidFill>
            </a:endParaRPr>
          </a:p>
          <a:p>
            <a:r>
              <a:rPr lang="en-IN" sz="1000" dirty="0">
                <a:solidFill>
                  <a:schemeClr val="tx1"/>
                </a:solidFill>
              </a:rPr>
              <a:t>LCM of fractions = LCM of numerators ÷ GCF of denominators</a:t>
            </a:r>
          </a:p>
        </p:txBody>
      </p:sp>
    </p:spTree>
    <p:extLst>
      <p:ext uri="{BB962C8B-B14F-4D97-AF65-F5344CB8AC3E}">
        <p14:creationId xmlns:p14="http://schemas.microsoft.com/office/powerpoint/2010/main" val="272295092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PRIME FACTORIZATION AND DIVISIBILITY – EXAMPLES </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514572990"/>
              </p:ext>
            </p:extLst>
          </p:nvPr>
        </p:nvGraphicFramePr>
        <p:xfrm>
          <a:off x="83976" y="575976"/>
          <a:ext cx="8964488" cy="5994400"/>
        </p:xfrm>
        <a:graphic>
          <a:graphicData uri="http://schemas.openxmlformats.org/drawingml/2006/table">
            <a:tbl>
              <a:tblPr firstRow="1" bandRow="1">
                <a:tableStyleId>{00A15C55-8517-42AA-B614-E9B94910E393}</a:tableStyleId>
              </a:tblPr>
              <a:tblGrid>
                <a:gridCol w="2605065"/>
                <a:gridCol w="6359423"/>
              </a:tblGrid>
              <a:tr h="370840">
                <a:tc gridSpan="2">
                  <a:txBody>
                    <a:bodyPr/>
                    <a:lstStyle/>
                    <a:p>
                      <a:pPr algn="ctr"/>
                      <a:r>
                        <a:rPr lang="en-US" sz="900" dirty="0" smtClean="0"/>
                        <a:t>Examples </a:t>
                      </a:r>
                      <a:endParaRPr lang="en-IN" sz="900" dirty="0"/>
                    </a:p>
                  </a:txBody>
                  <a:tcPr>
                    <a:solidFill>
                      <a:schemeClr val="tx2">
                        <a:lumMod val="40000"/>
                        <a:lumOff val="60000"/>
                      </a:schemeClr>
                    </a:solidFill>
                  </a:tcPr>
                </a:tc>
                <a:tc hMerge="1">
                  <a:txBody>
                    <a:bodyPr/>
                    <a:lstStyle/>
                    <a:p>
                      <a:endParaRPr lang="en-IN" dirty="0"/>
                    </a:p>
                  </a:txBody>
                  <a:tcPr/>
                </a:tc>
              </a:tr>
              <a:tr h="370840">
                <a:tc>
                  <a:txBody>
                    <a:bodyPr/>
                    <a:lstStyle/>
                    <a:p>
                      <a:r>
                        <a:rPr lang="en-IN" sz="900" b="0" i="0" u="none" strike="noStrike" kern="1200" baseline="0" dirty="0" smtClean="0">
                          <a:solidFill>
                            <a:schemeClr val="dk1"/>
                          </a:solidFill>
                          <a:latin typeface="+mn-lt"/>
                          <a:ea typeface="+mn-ea"/>
                          <a:cs typeface="+mn-cs"/>
                        </a:rPr>
                        <a:t>If </a:t>
                      </a:r>
                      <a:r>
                        <a:rPr lang="en-IN" sz="900" b="0" i="1" u="none" strike="noStrike" kern="1200" baseline="0" dirty="0" smtClean="0">
                          <a:solidFill>
                            <a:schemeClr val="dk1"/>
                          </a:solidFill>
                          <a:latin typeface="+mn-lt"/>
                          <a:ea typeface="+mn-ea"/>
                          <a:cs typeface="+mn-cs"/>
                        </a:rPr>
                        <a:t>a </a:t>
                      </a:r>
                      <a:r>
                        <a:rPr lang="en-IN" sz="900" b="0" i="0" u="none" strike="noStrike" kern="1200" baseline="0" dirty="0" smtClean="0">
                          <a:solidFill>
                            <a:schemeClr val="dk1"/>
                          </a:solidFill>
                          <a:latin typeface="+mn-lt"/>
                          <a:ea typeface="+mn-ea"/>
                          <a:cs typeface="+mn-cs"/>
                        </a:rPr>
                        <a:t>is divided by 7 or by 18, an integer results. Is a/ 42 an integer?</a:t>
                      </a:r>
                      <a:endParaRPr lang="en-IN" sz="900" dirty="0"/>
                    </a:p>
                  </a:txBody>
                  <a:tcPr>
                    <a:solidFill>
                      <a:schemeClr val="bg1">
                        <a:lumMod val="95000"/>
                      </a:schemeClr>
                    </a:solidFill>
                  </a:tcPr>
                </a:tc>
                <a:tc>
                  <a:txBody>
                    <a:bodyPr/>
                    <a:lstStyle/>
                    <a:p>
                      <a:r>
                        <a:rPr lang="en-IN" sz="900" b="0" i="0" u="none" strike="noStrike" kern="1200" baseline="0" dirty="0" smtClean="0">
                          <a:solidFill>
                            <a:schemeClr val="dk1"/>
                          </a:solidFill>
                          <a:latin typeface="+mn-lt"/>
                          <a:ea typeface="+mn-ea"/>
                          <a:cs typeface="+mn-cs"/>
                        </a:rPr>
                        <a:t>If </a:t>
                      </a:r>
                      <a:r>
                        <a:rPr lang="en-IN" sz="900" b="0" i="1" u="none" strike="noStrike" kern="1200" baseline="0" dirty="0" smtClean="0">
                          <a:solidFill>
                            <a:schemeClr val="dk1"/>
                          </a:solidFill>
                          <a:latin typeface="+mn-lt"/>
                          <a:ea typeface="+mn-ea"/>
                          <a:cs typeface="+mn-cs"/>
                        </a:rPr>
                        <a:t>a </a:t>
                      </a:r>
                      <a:r>
                        <a:rPr lang="en-IN" sz="900" b="0" i="0" u="none" strike="noStrike" kern="1200" baseline="0" dirty="0" smtClean="0">
                          <a:solidFill>
                            <a:schemeClr val="dk1"/>
                          </a:solidFill>
                          <a:latin typeface="+mn-lt"/>
                          <a:ea typeface="+mn-ea"/>
                          <a:cs typeface="+mn-cs"/>
                        </a:rPr>
                        <a:t>is divisible by 7 and by 18, its prime factors include 2,3,3, and 7. Therefore, any integer that can be constructed as a product of any of these prime factors is also a factor of </a:t>
                      </a:r>
                      <a:r>
                        <a:rPr lang="en-IN" sz="900" b="0" i="1" u="none" strike="noStrike" kern="1200" baseline="0" dirty="0" smtClean="0">
                          <a:solidFill>
                            <a:schemeClr val="dk1"/>
                          </a:solidFill>
                          <a:latin typeface="+mn-lt"/>
                          <a:ea typeface="+mn-ea"/>
                          <a:cs typeface="+mn-cs"/>
                        </a:rPr>
                        <a:t>a</a:t>
                      </a:r>
                    </a:p>
                    <a:p>
                      <a:r>
                        <a:rPr lang="en-IN" sz="900" b="0" i="0" u="none" strike="noStrike" kern="1200" baseline="0" dirty="0" smtClean="0">
                          <a:solidFill>
                            <a:schemeClr val="dk1"/>
                          </a:solidFill>
                          <a:latin typeface="+mn-lt"/>
                          <a:ea typeface="+mn-ea"/>
                          <a:cs typeface="+mn-cs"/>
                        </a:rPr>
                        <a:t>42 = 2 x 3 x 7</a:t>
                      </a:r>
                    </a:p>
                    <a:p>
                      <a:endParaRPr lang="en-IN" sz="900" b="0" i="0" u="none" strike="noStrike" kern="1200" baseline="0" dirty="0" smtClean="0">
                        <a:solidFill>
                          <a:schemeClr val="dk1"/>
                        </a:solidFill>
                        <a:latin typeface="+mn-lt"/>
                        <a:ea typeface="+mn-ea"/>
                        <a:cs typeface="+mn-cs"/>
                      </a:endParaRPr>
                    </a:p>
                    <a:p>
                      <a:r>
                        <a:rPr lang="en-IN" sz="900" b="0" i="0" u="none" strike="noStrike" kern="1200" baseline="0" dirty="0" smtClean="0">
                          <a:solidFill>
                            <a:schemeClr val="dk1"/>
                          </a:solidFill>
                          <a:latin typeface="+mn-lt"/>
                          <a:ea typeface="+mn-ea"/>
                          <a:cs typeface="+mn-cs"/>
                        </a:rPr>
                        <a:t>Therefore, 42 is also a factor of </a:t>
                      </a:r>
                      <a:r>
                        <a:rPr lang="en-IN" sz="900" b="0" i="1" u="none" strike="noStrike" kern="1200" baseline="0" dirty="0" smtClean="0">
                          <a:solidFill>
                            <a:schemeClr val="dk1"/>
                          </a:solidFill>
                          <a:latin typeface="+mn-lt"/>
                          <a:ea typeface="+mn-ea"/>
                          <a:cs typeface="+mn-cs"/>
                        </a:rPr>
                        <a:t>a.</a:t>
                      </a:r>
                      <a:endParaRPr lang="en-IN" sz="900" dirty="0"/>
                    </a:p>
                  </a:txBody>
                  <a:tcPr>
                    <a:solidFill>
                      <a:schemeClr val="bg1">
                        <a:lumMod val="95000"/>
                      </a:schemeClr>
                    </a:solidFill>
                  </a:tcPr>
                </a:tc>
              </a:tr>
              <a:tr h="370840">
                <a:tc>
                  <a:txBody>
                    <a:bodyPr/>
                    <a:lstStyle/>
                    <a:p>
                      <a:r>
                        <a:rPr lang="en-IN" sz="900" b="0" i="0" u="none" strike="noStrike" kern="1200" baseline="0" dirty="0" smtClean="0">
                          <a:solidFill>
                            <a:schemeClr val="dk1"/>
                          </a:solidFill>
                          <a:latin typeface="+mn-lt"/>
                          <a:ea typeface="+mn-ea"/>
                          <a:cs typeface="+mn-cs"/>
                        </a:rPr>
                        <a:t>If 60 is a factor </a:t>
                      </a:r>
                      <a:r>
                        <a:rPr lang="en-IN" sz="900" b="0" i="1" u="none" strike="noStrike" kern="1200" baseline="0" dirty="0" smtClean="0">
                          <a:solidFill>
                            <a:schemeClr val="dk1"/>
                          </a:solidFill>
                          <a:latin typeface="+mn-lt"/>
                          <a:ea typeface="+mn-ea"/>
                          <a:cs typeface="+mn-cs"/>
                        </a:rPr>
                        <a:t>of u, </a:t>
                      </a:r>
                      <a:r>
                        <a:rPr lang="en-IN" sz="900" b="0" i="0" u="none" strike="noStrike" kern="1200" baseline="0" dirty="0" smtClean="0">
                          <a:solidFill>
                            <a:schemeClr val="dk1"/>
                          </a:solidFill>
                          <a:latin typeface="+mn-lt"/>
                          <a:ea typeface="+mn-ea"/>
                          <a:cs typeface="+mn-cs"/>
                        </a:rPr>
                        <a:t>is 18 a factor of </a:t>
                      </a:r>
                      <a:r>
                        <a:rPr lang="en-IN" sz="900" b="0" i="1" u="none" strike="noStrike" kern="1200" baseline="0" dirty="0" smtClean="0">
                          <a:solidFill>
                            <a:schemeClr val="dk1"/>
                          </a:solidFill>
                          <a:latin typeface="+mn-lt"/>
                          <a:ea typeface="+mn-ea"/>
                          <a:cs typeface="+mn-cs"/>
                        </a:rPr>
                        <a:t>u?</a:t>
                      </a:r>
                      <a:endParaRPr lang="en-IN" sz="900" dirty="0"/>
                    </a:p>
                  </a:txBody>
                  <a:tcPr>
                    <a:solidFill>
                      <a:schemeClr val="bg1">
                        <a:lumMod val="95000"/>
                      </a:schemeClr>
                    </a:solidFill>
                  </a:tcPr>
                </a:tc>
                <a:tc>
                  <a:txBody>
                    <a:bodyPr/>
                    <a:lstStyle/>
                    <a:p>
                      <a:r>
                        <a:rPr lang="en-IN" sz="900" b="0" i="0" u="none" strike="noStrike" kern="1200" baseline="0" dirty="0" smtClean="0">
                          <a:solidFill>
                            <a:schemeClr val="dk1"/>
                          </a:solidFill>
                          <a:latin typeface="+mn-lt"/>
                          <a:ea typeface="+mn-ea"/>
                          <a:cs typeface="+mn-cs"/>
                        </a:rPr>
                        <a:t>If </a:t>
                      </a:r>
                      <a:r>
                        <a:rPr lang="en-IN" sz="900" b="0" i="1" u="none" strike="noStrike" kern="1200" baseline="0" dirty="0" smtClean="0">
                          <a:solidFill>
                            <a:schemeClr val="dk1"/>
                          </a:solidFill>
                          <a:latin typeface="+mn-lt"/>
                          <a:ea typeface="+mn-ea"/>
                          <a:cs typeface="+mn-cs"/>
                        </a:rPr>
                        <a:t>u </a:t>
                      </a:r>
                      <a:r>
                        <a:rPr lang="en-IN" sz="900" b="0" i="0" u="none" strike="noStrike" kern="1200" baseline="0" dirty="0" smtClean="0">
                          <a:solidFill>
                            <a:schemeClr val="dk1"/>
                          </a:solidFill>
                          <a:latin typeface="+mn-lt"/>
                          <a:ea typeface="+mn-ea"/>
                          <a:cs typeface="+mn-cs"/>
                        </a:rPr>
                        <a:t>is divisible by 60, its prime factors include 2, 2, 3, and 5. Therefore, any integer that can be constructed as a product of any of these prime factors is also a factor of </a:t>
                      </a:r>
                      <a:r>
                        <a:rPr lang="en-IN" sz="900" b="0" i="1" u="none" strike="noStrike" kern="1200" baseline="0" dirty="0" smtClean="0">
                          <a:solidFill>
                            <a:schemeClr val="dk1"/>
                          </a:solidFill>
                          <a:latin typeface="+mn-lt"/>
                          <a:ea typeface="+mn-ea"/>
                          <a:cs typeface="+mn-cs"/>
                        </a:rPr>
                        <a:t>u. </a:t>
                      </a:r>
                      <a:r>
                        <a:rPr lang="en-IN" sz="900" b="0" i="0" u="none" strike="noStrike" kern="1200" baseline="0" dirty="0" smtClean="0">
                          <a:solidFill>
                            <a:schemeClr val="dk1"/>
                          </a:solidFill>
                          <a:latin typeface="+mn-lt"/>
                          <a:ea typeface="+mn-ea"/>
                          <a:cs typeface="+mn-cs"/>
                        </a:rPr>
                        <a:t>18 = 2 x 3 x 3. Since there is only one 3 as a factor of 60, we cannot determine whether or not 18 is a factor of </a:t>
                      </a:r>
                      <a:r>
                        <a:rPr lang="en-IN" sz="900" b="0" i="1" u="none" strike="noStrike" kern="1200" baseline="0" dirty="0" smtClean="0">
                          <a:solidFill>
                            <a:schemeClr val="dk1"/>
                          </a:solidFill>
                          <a:latin typeface="+mn-lt"/>
                          <a:ea typeface="+mn-ea"/>
                          <a:cs typeface="+mn-cs"/>
                        </a:rPr>
                        <a:t>u. As </a:t>
                      </a:r>
                      <a:r>
                        <a:rPr lang="en-IN" sz="900" b="0" i="0" u="none" strike="noStrike" kern="1200" baseline="0" dirty="0" smtClean="0">
                          <a:solidFill>
                            <a:schemeClr val="dk1"/>
                          </a:solidFill>
                          <a:latin typeface="+mn-lt"/>
                          <a:ea typeface="+mn-ea"/>
                          <a:cs typeface="+mn-cs"/>
                        </a:rPr>
                        <a:t>numerical examples, we could take </a:t>
                      </a:r>
                      <a:r>
                        <a:rPr lang="en-IN" sz="900" b="0" i="1" u="none" strike="noStrike" kern="1200" baseline="0" dirty="0" smtClean="0">
                          <a:solidFill>
                            <a:schemeClr val="dk1"/>
                          </a:solidFill>
                          <a:latin typeface="+mn-lt"/>
                          <a:ea typeface="+mn-ea"/>
                          <a:cs typeface="+mn-cs"/>
                        </a:rPr>
                        <a:t>u </a:t>
                      </a:r>
                      <a:r>
                        <a:rPr lang="en-IN" sz="900" b="0" i="0" u="none" strike="noStrike" kern="1200" baseline="0" dirty="0" smtClean="0">
                          <a:solidFill>
                            <a:schemeClr val="dk1"/>
                          </a:solidFill>
                          <a:latin typeface="+mn-lt"/>
                          <a:ea typeface="+mn-ea"/>
                          <a:cs typeface="+mn-cs"/>
                        </a:rPr>
                        <a:t>= 60, in which case 18 is NOT a factor of </a:t>
                      </a:r>
                      <a:r>
                        <a:rPr lang="en-IN" sz="900" b="0" i="1" u="none" strike="noStrike" kern="1200" baseline="0" dirty="0" smtClean="0">
                          <a:solidFill>
                            <a:schemeClr val="dk1"/>
                          </a:solidFill>
                          <a:latin typeface="+mn-lt"/>
                          <a:ea typeface="+mn-ea"/>
                          <a:cs typeface="+mn-cs"/>
                        </a:rPr>
                        <a:t>u, </a:t>
                      </a:r>
                      <a:r>
                        <a:rPr lang="en-IN" sz="900" b="0" i="0" u="none" strike="noStrike" kern="1200" baseline="0" dirty="0" smtClean="0">
                          <a:solidFill>
                            <a:schemeClr val="dk1"/>
                          </a:solidFill>
                          <a:latin typeface="+mn-lt"/>
                          <a:ea typeface="+mn-ea"/>
                          <a:cs typeface="+mn-cs"/>
                        </a:rPr>
                        <a:t>or </a:t>
                      </a:r>
                      <a:r>
                        <a:rPr lang="en-IN" sz="900" b="0" i="1" u="none" strike="noStrike" kern="1200" baseline="0" dirty="0" smtClean="0">
                          <a:solidFill>
                            <a:schemeClr val="dk1"/>
                          </a:solidFill>
                          <a:latin typeface="+mn-lt"/>
                          <a:ea typeface="+mn-ea"/>
                          <a:cs typeface="+mn-cs"/>
                        </a:rPr>
                        <a:t>u </a:t>
                      </a:r>
                      <a:r>
                        <a:rPr lang="en-IN" sz="900" b="0" i="0" u="none" strike="noStrike" kern="1200" baseline="0" dirty="0" smtClean="0">
                          <a:solidFill>
                            <a:schemeClr val="dk1"/>
                          </a:solidFill>
                          <a:latin typeface="+mn-lt"/>
                          <a:ea typeface="+mn-ea"/>
                          <a:cs typeface="+mn-cs"/>
                        </a:rPr>
                        <a:t>= 180, in which case 18 IS a factor of </a:t>
                      </a:r>
                      <a:r>
                        <a:rPr lang="en-IN" sz="900" b="0" i="1" u="none" strike="noStrike" kern="1200" baseline="0" dirty="0" smtClean="0">
                          <a:solidFill>
                            <a:schemeClr val="dk1"/>
                          </a:solidFill>
                          <a:latin typeface="+mn-lt"/>
                          <a:ea typeface="+mn-ea"/>
                          <a:cs typeface="+mn-cs"/>
                        </a:rPr>
                        <a:t>u</a:t>
                      </a:r>
                      <a:endParaRPr lang="en-IN" sz="900" dirty="0"/>
                    </a:p>
                  </a:txBody>
                  <a:tcPr>
                    <a:solidFill>
                      <a:schemeClr val="bg1">
                        <a:lumMod val="95000"/>
                      </a:schemeClr>
                    </a:solidFill>
                  </a:tcPr>
                </a:tc>
              </a:tr>
              <a:tr h="370840">
                <a:tc>
                  <a:txBody>
                    <a:bodyPr/>
                    <a:lstStyle/>
                    <a:p>
                      <a:r>
                        <a:rPr lang="en-IN" sz="900" b="0" i="0" u="none" strike="noStrike" kern="1200" baseline="0" dirty="0" smtClean="0">
                          <a:solidFill>
                            <a:schemeClr val="dk1"/>
                          </a:solidFill>
                          <a:latin typeface="+mn-lt"/>
                          <a:ea typeface="+mn-ea"/>
                          <a:cs typeface="+mn-cs"/>
                        </a:rPr>
                        <a:t>Is N divisible by 7?</a:t>
                      </a:r>
                    </a:p>
                    <a:p>
                      <a:pPr marL="342900" indent="-342900">
                        <a:buAutoNum type="arabicParenBoth"/>
                      </a:pPr>
                      <a:r>
                        <a:rPr lang="en-IN" sz="900" b="0" i="0" u="none" strike="noStrike" kern="1200" baseline="0" dirty="0" smtClean="0">
                          <a:solidFill>
                            <a:schemeClr val="dk1"/>
                          </a:solidFill>
                          <a:latin typeface="+mn-lt"/>
                          <a:ea typeface="+mn-ea"/>
                          <a:cs typeface="+mn-cs"/>
                        </a:rPr>
                        <a:t>N = x - y, where x and y are integers </a:t>
                      </a:r>
                    </a:p>
                    <a:p>
                      <a:pPr marL="342900" indent="-342900">
                        <a:buAutoNum type="arabicParenBoth"/>
                      </a:pPr>
                      <a:r>
                        <a:rPr lang="en-IN" sz="900" b="0" i="0" u="none" strike="noStrike" kern="1200" baseline="0" dirty="0" smtClean="0">
                          <a:solidFill>
                            <a:schemeClr val="dk1"/>
                          </a:solidFill>
                          <a:latin typeface="+mn-lt"/>
                          <a:ea typeface="+mn-ea"/>
                          <a:cs typeface="+mn-cs"/>
                        </a:rPr>
                        <a:t>x is divisible by 7, and y is not divisible by 7</a:t>
                      </a:r>
                      <a:endParaRPr lang="en-IN" sz="900" i="0" dirty="0"/>
                    </a:p>
                  </a:txBody>
                  <a:tcPr>
                    <a:solidFill>
                      <a:schemeClr val="bg1">
                        <a:lumMod val="95000"/>
                      </a:schemeClr>
                    </a:solidFill>
                  </a:tcPr>
                </a:tc>
                <a:tc>
                  <a:txBody>
                    <a:bodyPr/>
                    <a:lstStyle/>
                    <a:p>
                      <a:pPr marL="171450" indent="-171450">
                        <a:buFont typeface="Arial" pitchFamily="34" charset="0"/>
                        <a:buChar char="•"/>
                      </a:pPr>
                      <a:r>
                        <a:rPr lang="en-IN" sz="900" b="0" i="0" u="none" strike="noStrike" kern="1200" baseline="0" dirty="0" smtClean="0">
                          <a:solidFill>
                            <a:schemeClr val="dk1"/>
                          </a:solidFill>
                          <a:latin typeface="+mn-lt"/>
                          <a:ea typeface="+mn-ea"/>
                          <a:cs typeface="+mn-cs"/>
                        </a:rPr>
                        <a:t>Statement (1) tells us that </a:t>
                      </a:r>
                      <a:r>
                        <a:rPr lang="en-IN" sz="900" b="0" i="1" u="none" strike="noStrike" kern="1200" baseline="0" dirty="0" smtClean="0">
                          <a:solidFill>
                            <a:schemeClr val="dk1"/>
                          </a:solidFill>
                          <a:latin typeface="+mn-lt"/>
                          <a:ea typeface="+mn-ea"/>
                          <a:cs typeface="+mn-cs"/>
                        </a:rPr>
                        <a:t>N </a:t>
                      </a:r>
                      <a:r>
                        <a:rPr lang="en-IN" sz="900" b="0" i="0" u="none" strike="noStrike" kern="1200" baseline="0" dirty="0" smtClean="0">
                          <a:solidFill>
                            <a:schemeClr val="dk1"/>
                          </a:solidFill>
                          <a:latin typeface="+mn-lt"/>
                          <a:ea typeface="+mn-ea"/>
                          <a:cs typeface="+mn-cs"/>
                        </a:rPr>
                        <a:t>is the difference between two integers </a:t>
                      </a:r>
                      <a:r>
                        <a:rPr lang="en-IN" sz="900" b="0" i="1" u="none" strike="noStrike" kern="1200" baseline="0" dirty="0" smtClean="0">
                          <a:solidFill>
                            <a:schemeClr val="dk1"/>
                          </a:solidFill>
                          <a:latin typeface="+mn-lt"/>
                          <a:ea typeface="+mn-ea"/>
                          <a:cs typeface="+mn-cs"/>
                        </a:rPr>
                        <a:t>(x </a:t>
                      </a:r>
                      <a:r>
                        <a:rPr lang="en-IN" sz="900" b="0" i="0" u="none" strike="noStrike" kern="1200" baseline="0" dirty="0" smtClean="0">
                          <a:solidFill>
                            <a:schemeClr val="dk1"/>
                          </a:solidFill>
                          <a:latin typeface="+mn-lt"/>
                          <a:ea typeface="+mn-ea"/>
                          <a:cs typeface="+mn-cs"/>
                        </a:rPr>
                        <a:t>and </a:t>
                      </a:r>
                      <a:r>
                        <a:rPr lang="en-IN" sz="900" b="0" i="1" u="none" strike="noStrike" kern="1200" baseline="0" dirty="0" smtClean="0">
                          <a:solidFill>
                            <a:schemeClr val="dk1"/>
                          </a:solidFill>
                          <a:latin typeface="+mn-lt"/>
                          <a:ea typeface="+mn-ea"/>
                          <a:cs typeface="+mn-cs"/>
                        </a:rPr>
                        <a:t>y), </a:t>
                      </a:r>
                      <a:r>
                        <a:rPr lang="en-IN" sz="900" b="0" i="0" u="none" strike="noStrike" kern="1200" baseline="0" dirty="0" smtClean="0">
                          <a:solidFill>
                            <a:schemeClr val="dk1"/>
                          </a:solidFill>
                          <a:latin typeface="+mn-lt"/>
                          <a:ea typeface="+mn-ea"/>
                          <a:cs typeface="+mn-cs"/>
                        </a:rPr>
                        <a:t>but it does not tell us anything about whether </a:t>
                      </a:r>
                      <a:r>
                        <a:rPr lang="en-IN" sz="900" b="0" i="1" u="none" strike="noStrike" kern="1200" baseline="0" dirty="0" smtClean="0">
                          <a:solidFill>
                            <a:schemeClr val="dk1"/>
                          </a:solidFill>
                          <a:latin typeface="+mn-lt"/>
                          <a:ea typeface="+mn-ea"/>
                          <a:cs typeface="+mn-cs"/>
                        </a:rPr>
                        <a:t>x </a:t>
                      </a:r>
                      <a:r>
                        <a:rPr lang="en-IN" sz="900" b="0" i="0" u="none" strike="noStrike" kern="1200" baseline="0" dirty="0" smtClean="0">
                          <a:solidFill>
                            <a:schemeClr val="dk1"/>
                          </a:solidFill>
                          <a:latin typeface="+mn-lt"/>
                          <a:ea typeface="+mn-ea"/>
                          <a:cs typeface="+mn-cs"/>
                        </a:rPr>
                        <a:t>or </a:t>
                      </a:r>
                      <a:r>
                        <a:rPr lang="en-IN" sz="900" b="0" i="1" u="none" strike="noStrike" kern="1200" baseline="0" dirty="0" smtClean="0">
                          <a:solidFill>
                            <a:schemeClr val="dk1"/>
                          </a:solidFill>
                          <a:latin typeface="+mn-lt"/>
                          <a:ea typeface="+mn-ea"/>
                          <a:cs typeface="+mn-cs"/>
                        </a:rPr>
                        <a:t>y </a:t>
                      </a:r>
                      <a:r>
                        <a:rPr lang="en-IN" sz="900" b="0" i="0" u="none" strike="noStrike" kern="1200" baseline="0" dirty="0" smtClean="0">
                          <a:solidFill>
                            <a:schemeClr val="dk1"/>
                          </a:solidFill>
                          <a:latin typeface="+mn-lt"/>
                          <a:ea typeface="+mn-ea"/>
                          <a:cs typeface="+mn-cs"/>
                        </a:rPr>
                        <a:t>is divisible by 7. INSUFFICIENT</a:t>
                      </a:r>
                    </a:p>
                    <a:p>
                      <a:pPr marL="171450" indent="-171450">
                        <a:buFont typeface="Arial" pitchFamily="34" charset="0"/>
                        <a:buChar char="•"/>
                      </a:pPr>
                      <a:r>
                        <a:rPr lang="en-IN" sz="900" b="0" i="0" u="none" strike="noStrike" kern="1200" baseline="0" dirty="0" smtClean="0">
                          <a:solidFill>
                            <a:schemeClr val="dk1"/>
                          </a:solidFill>
                          <a:latin typeface="+mn-lt"/>
                          <a:ea typeface="+mn-ea"/>
                          <a:cs typeface="+mn-cs"/>
                        </a:rPr>
                        <a:t>Statement (2) tells us nothing about </a:t>
                      </a:r>
                      <a:r>
                        <a:rPr lang="en-IN" sz="900" b="0" i="1" u="none" strike="noStrike" kern="1200" baseline="0" dirty="0" smtClean="0">
                          <a:solidFill>
                            <a:schemeClr val="dk1"/>
                          </a:solidFill>
                          <a:latin typeface="+mn-lt"/>
                          <a:ea typeface="+mn-ea"/>
                          <a:cs typeface="+mn-cs"/>
                        </a:rPr>
                        <a:t>N. </a:t>
                      </a:r>
                      <a:r>
                        <a:rPr lang="en-IN" sz="900" b="0" i="0" u="none" strike="noStrike" kern="1200" baseline="0" dirty="0" smtClean="0">
                          <a:solidFill>
                            <a:schemeClr val="dk1"/>
                          </a:solidFill>
                          <a:latin typeface="+mn-lt"/>
                          <a:ea typeface="+mn-ea"/>
                          <a:cs typeface="+mn-cs"/>
                        </a:rPr>
                        <a:t>INSUFFICIENT</a:t>
                      </a:r>
                    </a:p>
                    <a:p>
                      <a:pPr marL="171450" indent="-171450">
                        <a:buFont typeface="Arial" pitchFamily="34" charset="0"/>
                        <a:buChar char="•"/>
                      </a:pPr>
                      <a:r>
                        <a:rPr lang="en-IN" sz="900" b="0" i="0" u="none" strike="noStrike" kern="1200" baseline="0" dirty="0" smtClean="0">
                          <a:solidFill>
                            <a:schemeClr val="dk1"/>
                          </a:solidFill>
                          <a:latin typeface="+mn-lt"/>
                          <a:ea typeface="+mn-ea"/>
                          <a:cs typeface="+mn-cs"/>
                        </a:rPr>
                        <a:t>Statements (1) and (2) combined tell us that </a:t>
                      </a:r>
                      <a:r>
                        <a:rPr lang="en-IN" sz="900" b="0" i="1" u="none" strike="noStrike" kern="1200" baseline="0" dirty="0" smtClean="0">
                          <a:solidFill>
                            <a:schemeClr val="dk1"/>
                          </a:solidFill>
                          <a:latin typeface="+mn-lt"/>
                          <a:ea typeface="+mn-ea"/>
                          <a:cs typeface="+mn-cs"/>
                        </a:rPr>
                        <a:t>x </a:t>
                      </a:r>
                      <a:r>
                        <a:rPr lang="en-IN" sz="900" b="0" i="0" u="none" strike="noStrike" kern="1200" baseline="0" dirty="0" smtClean="0">
                          <a:solidFill>
                            <a:schemeClr val="dk1"/>
                          </a:solidFill>
                          <a:latin typeface="+mn-lt"/>
                          <a:ea typeface="+mn-ea"/>
                          <a:cs typeface="+mn-cs"/>
                        </a:rPr>
                        <a:t>is a multiple of 7, but </a:t>
                      </a:r>
                      <a:r>
                        <a:rPr lang="en-IN" sz="900" b="0" i="1" u="none" strike="noStrike" kern="1200" baseline="0" dirty="0" smtClean="0">
                          <a:solidFill>
                            <a:schemeClr val="dk1"/>
                          </a:solidFill>
                          <a:latin typeface="+mn-lt"/>
                          <a:ea typeface="+mn-ea"/>
                          <a:cs typeface="+mn-cs"/>
                        </a:rPr>
                        <a:t>y </a:t>
                      </a:r>
                      <a:r>
                        <a:rPr lang="en-IN" sz="900" b="0" i="0" u="none" strike="noStrike" kern="1200" baseline="0" dirty="0" smtClean="0">
                          <a:solidFill>
                            <a:schemeClr val="dk1"/>
                          </a:solidFill>
                          <a:latin typeface="+mn-lt"/>
                          <a:ea typeface="+mn-ea"/>
                          <a:cs typeface="+mn-cs"/>
                        </a:rPr>
                        <a:t>is not a multiple of 7. The difference between </a:t>
                      </a:r>
                      <a:r>
                        <a:rPr lang="en-IN" sz="900" b="0" i="1" u="none" strike="noStrike" kern="1200" baseline="0" dirty="0" smtClean="0">
                          <a:solidFill>
                            <a:schemeClr val="dk1"/>
                          </a:solidFill>
                          <a:latin typeface="+mn-lt"/>
                          <a:ea typeface="+mn-ea"/>
                          <a:cs typeface="+mn-cs"/>
                        </a:rPr>
                        <a:t>x </a:t>
                      </a:r>
                      <a:r>
                        <a:rPr lang="en-IN" sz="900" b="0" i="0" u="none" strike="noStrike" kern="1200" baseline="0" dirty="0" smtClean="0">
                          <a:solidFill>
                            <a:schemeClr val="dk1"/>
                          </a:solidFill>
                          <a:latin typeface="+mn-lt"/>
                          <a:ea typeface="+mn-ea"/>
                          <a:cs typeface="+mn-cs"/>
                        </a:rPr>
                        <a:t>and </a:t>
                      </a:r>
                      <a:r>
                        <a:rPr lang="en-IN" sz="900" b="0" i="1" u="none" strike="noStrike" kern="1200" baseline="0" dirty="0" smtClean="0">
                          <a:solidFill>
                            <a:schemeClr val="dk1"/>
                          </a:solidFill>
                          <a:latin typeface="+mn-lt"/>
                          <a:ea typeface="+mn-ea"/>
                          <a:cs typeface="+mn-cs"/>
                        </a:rPr>
                        <a:t>y </a:t>
                      </a:r>
                      <a:r>
                        <a:rPr lang="en-IN" sz="900" b="0" i="0" u="none" strike="noStrike" kern="1200" baseline="0" dirty="0" smtClean="0">
                          <a:solidFill>
                            <a:schemeClr val="dk1"/>
                          </a:solidFill>
                          <a:latin typeface="+mn-lt"/>
                          <a:ea typeface="+mn-ea"/>
                          <a:cs typeface="+mn-cs"/>
                        </a:rPr>
                        <a:t>can NEVER be divisible by 7 if </a:t>
                      </a:r>
                      <a:r>
                        <a:rPr lang="en-IN" sz="900" b="0" i="1" u="none" strike="noStrike" kern="1200" baseline="0" dirty="0" smtClean="0">
                          <a:solidFill>
                            <a:schemeClr val="dk1"/>
                          </a:solidFill>
                          <a:latin typeface="+mn-lt"/>
                          <a:ea typeface="+mn-ea"/>
                          <a:cs typeface="+mn-cs"/>
                        </a:rPr>
                        <a:t>x </a:t>
                      </a:r>
                      <a:r>
                        <a:rPr lang="en-IN" sz="900" b="0" i="0" u="none" strike="noStrike" kern="1200" baseline="0" dirty="0" smtClean="0">
                          <a:solidFill>
                            <a:schemeClr val="dk1"/>
                          </a:solidFill>
                          <a:latin typeface="+mn-lt"/>
                          <a:ea typeface="+mn-ea"/>
                          <a:cs typeface="+mn-cs"/>
                        </a:rPr>
                        <a:t>is divisible by 7 but </a:t>
                      </a:r>
                      <a:r>
                        <a:rPr lang="en-IN" sz="900" b="0" i="1" u="none" strike="noStrike" kern="1200" baseline="0" dirty="0" smtClean="0">
                          <a:solidFill>
                            <a:schemeClr val="dk1"/>
                          </a:solidFill>
                          <a:latin typeface="+mn-lt"/>
                          <a:ea typeface="+mn-ea"/>
                          <a:cs typeface="+mn-cs"/>
                        </a:rPr>
                        <a:t>y </a:t>
                      </a:r>
                      <a:r>
                        <a:rPr lang="en-IN" sz="900" b="0" i="0" u="none" strike="noStrike" kern="1200" baseline="0" dirty="0" smtClean="0">
                          <a:solidFill>
                            <a:schemeClr val="dk1"/>
                          </a:solidFill>
                          <a:latin typeface="+mn-lt"/>
                          <a:ea typeface="+mn-ea"/>
                          <a:cs typeface="+mn-cs"/>
                        </a:rPr>
                        <a:t>is not. SUFFICIENT: </a:t>
                      </a:r>
                      <a:r>
                        <a:rPr lang="en-IN" sz="900" b="0" i="1" u="none" strike="noStrike" kern="1200" baseline="0" dirty="0" smtClean="0">
                          <a:solidFill>
                            <a:schemeClr val="dk1"/>
                          </a:solidFill>
                          <a:latin typeface="+mn-lt"/>
                          <a:ea typeface="+mn-ea"/>
                          <a:cs typeface="+mn-cs"/>
                        </a:rPr>
                        <a:t>N </a:t>
                      </a:r>
                      <a:r>
                        <a:rPr lang="en-IN" sz="900" b="0" i="0" u="none" strike="noStrike" kern="1200" baseline="0" dirty="0" smtClean="0">
                          <a:solidFill>
                            <a:schemeClr val="dk1"/>
                          </a:solidFill>
                          <a:latin typeface="+mn-lt"/>
                          <a:ea typeface="+mn-ea"/>
                          <a:cs typeface="+mn-cs"/>
                        </a:rPr>
                        <a:t>cannot be a multiple of 7 </a:t>
                      </a:r>
                      <a:endParaRPr lang="en-IN" sz="900" dirty="0"/>
                    </a:p>
                  </a:txBody>
                  <a:tcPr>
                    <a:solidFill>
                      <a:schemeClr val="bg1">
                        <a:lumMod val="95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900" kern="1200" dirty="0" smtClean="0">
                          <a:solidFill>
                            <a:schemeClr val="dk1"/>
                          </a:solidFill>
                          <a:effectLst/>
                          <a:latin typeface="+mn-lt"/>
                          <a:ea typeface="+mn-ea"/>
                          <a:cs typeface="+mn-cs"/>
                        </a:rPr>
                        <a:t>Professor Morton grades a test paper in 14 minutes, whereas Professor Newton takes only 12 minutes. If both professors start grading at 10:00 a.m., when will it be the first time they will finish grading a test paper at the same time?</a:t>
                      </a:r>
                    </a:p>
                  </a:txBody>
                  <a:tcPr>
                    <a:solidFill>
                      <a:schemeClr val="bg1">
                        <a:lumMod val="95000"/>
                      </a:schemeClr>
                    </a:solidFill>
                  </a:tcPr>
                </a:tc>
                <a:tc>
                  <a:txBody>
                    <a:bodyPr/>
                    <a:lstStyle/>
                    <a:p>
                      <a:r>
                        <a:rPr lang="en-US" sz="900" kern="1200" dirty="0" smtClean="0">
                          <a:solidFill>
                            <a:schemeClr val="dk1"/>
                          </a:solidFill>
                          <a:effectLst/>
                          <a:latin typeface="+mn-lt"/>
                          <a:ea typeface="+mn-ea"/>
                          <a:cs typeface="+mn-cs"/>
                        </a:rPr>
                        <a:t>Professor Morton will grade </a:t>
                      </a:r>
                      <a:r>
                        <a:rPr lang="en-US" sz="900" i="1" kern="1200" dirty="0" smtClean="0">
                          <a:solidFill>
                            <a:schemeClr val="dk1"/>
                          </a:solidFill>
                          <a:effectLst/>
                          <a:latin typeface="+mn-lt"/>
                          <a:ea typeface="+mn-ea"/>
                          <a:cs typeface="+mn-cs"/>
                        </a:rPr>
                        <a:t>m</a:t>
                      </a:r>
                      <a:r>
                        <a:rPr lang="en-US" sz="900" kern="1200" dirty="0" smtClean="0">
                          <a:solidFill>
                            <a:schemeClr val="dk1"/>
                          </a:solidFill>
                          <a:effectLst/>
                          <a:latin typeface="+mn-lt"/>
                          <a:ea typeface="+mn-ea"/>
                          <a:cs typeface="+mn-cs"/>
                        </a:rPr>
                        <a:t> papers in 14</a:t>
                      </a:r>
                      <a:r>
                        <a:rPr lang="en-US" sz="900" i="1" kern="1200" dirty="0" smtClean="0">
                          <a:solidFill>
                            <a:schemeClr val="dk1"/>
                          </a:solidFill>
                          <a:effectLst/>
                          <a:latin typeface="+mn-lt"/>
                          <a:ea typeface="+mn-ea"/>
                          <a:cs typeface="+mn-cs"/>
                        </a:rPr>
                        <a:t>m</a:t>
                      </a:r>
                      <a:r>
                        <a:rPr lang="en-US" sz="900" kern="1200" dirty="0" smtClean="0">
                          <a:solidFill>
                            <a:schemeClr val="dk1"/>
                          </a:solidFill>
                          <a:effectLst/>
                          <a:latin typeface="+mn-lt"/>
                          <a:ea typeface="+mn-ea"/>
                          <a:cs typeface="+mn-cs"/>
                        </a:rPr>
                        <a:t> minutes. Professor Newton will grade </a:t>
                      </a:r>
                      <a:r>
                        <a:rPr lang="en-US" sz="900" i="1" kern="1200" dirty="0" smtClean="0">
                          <a:solidFill>
                            <a:schemeClr val="dk1"/>
                          </a:solidFill>
                          <a:effectLst/>
                          <a:latin typeface="+mn-lt"/>
                          <a:ea typeface="+mn-ea"/>
                          <a:cs typeface="+mn-cs"/>
                        </a:rPr>
                        <a:t>n</a:t>
                      </a:r>
                      <a:r>
                        <a:rPr lang="en-US" sz="900" kern="1200" dirty="0" smtClean="0">
                          <a:solidFill>
                            <a:schemeClr val="dk1"/>
                          </a:solidFill>
                          <a:effectLst/>
                          <a:latin typeface="+mn-lt"/>
                          <a:ea typeface="+mn-ea"/>
                          <a:cs typeface="+mn-cs"/>
                        </a:rPr>
                        <a:t> papers in 12</a:t>
                      </a:r>
                      <a:r>
                        <a:rPr lang="en-US" sz="900" i="1" kern="1200" dirty="0" smtClean="0">
                          <a:solidFill>
                            <a:schemeClr val="dk1"/>
                          </a:solidFill>
                          <a:effectLst/>
                          <a:latin typeface="+mn-lt"/>
                          <a:ea typeface="+mn-ea"/>
                          <a:cs typeface="+mn-cs"/>
                        </a:rPr>
                        <a:t>n</a:t>
                      </a:r>
                      <a:r>
                        <a:rPr lang="en-US" sz="900" kern="1200" dirty="0" smtClean="0">
                          <a:solidFill>
                            <a:schemeClr val="dk1"/>
                          </a:solidFill>
                          <a:effectLst/>
                          <a:latin typeface="+mn-lt"/>
                          <a:ea typeface="+mn-ea"/>
                          <a:cs typeface="+mn-cs"/>
                        </a:rPr>
                        <a:t> minutes. To finish grading at the same time, 14</a:t>
                      </a:r>
                      <a:r>
                        <a:rPr lang="en-US" sz="900" i="1" kern="1200" dirty="0" smtClean="0">
                          <a:solidFill>
                            <a:schemeClr val="dk1"/>
                          </a:solidFill>
                          <a:effectLst/>
                          <a:latin typeface="+mn-lt"/>
                          <a:ea typeface="+mn-ea"/>
                          <a:cs typeface="+mn-cs"/>
                        </a:rPr>
                        <a:t>m</a:t>
                      </a:r>
                      <a:r>
                        <a:rPr lang="en-US" sz="900" kern="1200" dirty="0" smtClean="0">
                          <a:solidFill>
                            <a:schemeClr val="dk1"/>
                          </a:solidFill>
                          <a:effectLst/>
                          <a:latin typeface="+mn-lt"/>
                          <a:ea typeface="+mn-ea"/>
                          <a:cs typeface="+mn-cs"/>
                        </a:rPr>
                        <a:t> = 12</a:t>
                      </a:r>
                      <a:r>
                        <a:rPr lang="en-US" sz="900" i="1" kern="1200" dirty="0" smtClean="0">
                          <a:solidFill>
                            <a:schemeClr val="dk1"/>
                          </a:solidFill>
                          <a:effectLst/>
                          <a:latin typeface="+mn-lt"/>
                          <a:ea typeface="+mn-ea"/>
                          <a:cs typeface="+mn-cs"/>
                        </a:rPr>
                        <a:t>n</a:t>
                      </a:r>
                      <a:r>
                        <a:rPr lang="en-US" sz="900" kern="1200" dirty="0" smtClean="0">
                          <a:solidFill>
                            <a:schemeClr val="dk1"/>
                          </a:solidFill>
                          <a:effectLst/>
                          <a:latin typeface="+mn-lt"/>
                          <a:ea typeface="+mn-ea"/>
                          <a:cs typeface="+mn-cs"/>
                        </a:rPr>
                        <a:t>.</a:t>
                      </a:r>
                      <a:r>
                        <a:rPr lang="en-US" sz="900" kern="1200" baseline="0" dirty="0" smtClean="0">
                          <a:solidFill>
                            <a:schemeClr val="dk1"/>
                          </a:solidFill>
                          <a:effectLst/>
                          <a:latin typeface="+mn-lt"/>
                          <a:ea typeface="+mn-ea"/>
                          <a:cs typeface="+mn-cs"/>
                        </a:rPr>
                        <a:t> </a:t>
                      </a:r>
                      <a:r>
                        <a:rPr lang="en-US" sz="900" kern="1200" dirty="0" smtClean="0">
                          <a:solidFill>
                            <a:schemeClr val="dk1"/>
                          </a:solidFill>
                          <a:effectLst/>
                          <a:latin typeface="+mn-lt"/>
                          <a:ea typeface="+mn-ea"/>
                          <a:cs typeface="+mn-cs"/>
                        </a:rPr>
                        <a:t>Note that </a:t>
                      </a:r>
                      <a:r>
                        <a:rPr lang="en-US" sz="900" i="1" kern="1200" dirty="0" smtClean="0">
                          <a:solidFill>
                            <a:schemeClr val="dk1"/>
                          </a:solidFill>
                          <a:effectLst/>
                          <a:latin typeface="+mn-lt"/>
                          <a:ea typeface="+mn-ea"/>
                          <a:cs typeface="+mn-cs"/>
                        </a:rPr>
                        <a:t>m</a:t>
                      </a:r>
                      <a:r>
                        <a:rPr lang="en-US" sz="900" kern="1200" dirty="0" smtClean="0">
                          <a:solidFill>
                            <a:schemeClr val="dk1"/>
                          </a:solidFill>
                          <a:effectLst/>
                          <a:latin typeface="+mn-lt"/>
                          <a:ea typeface="+mn-ea"/>
                          <a:cs typeface="+mn-cs"/>
                        </a:rPr>
                        <a:t> and </a:t>
                      </a:r>
                      <a:r>
                        <a:rPr lang="en-US" sz="900" i="1" kern="1200" dirty="0" smtClean="0">
                          <a:solidFill>
                            <a:schemeClr val="dk1"/>
                          </a:solidFill>
                          <a:effectLst/>
                          <a:latin typeface="+mn-lt"/>
                          <a:ea typeface="+mn-ea"/>
                          <a:cs typeface="+mn-cs"/>
                        </a:rPr>
                        <a:t>n</a:t>
                      </a:r>
                      <a:r>
                        <a:rPr lang="en-US" sz="900" kern="1200" dirty="0" smtClean="0">
                          <a:solidFill>
                            <a:schemeClr val="dk1"/>
                          </a:solidFill>
                          <a:effectLst/>
                          <a:latin typeface="+mn-lt"/>
                          <a:ea typeface="+mn-ea"/>
                          <a:cs typeface="+mn-cs"/>
                        </a:rPr>
                        <a:t> must be integers because they denote number of test papers.</a:t>
                      </a:r>
                      <a:r>
                        <a:rPr lang="en-US" sz="900" kern="1200" baseline="0" dirty="0" smtClean="0">
                          <a:solidFill>
                            <a:schemeClr val="dk1"/>
                          </a:solidFill>
                          <a:effectLst/>
                          <a:latin typeface="+mn-lt"/>
                          <a:ea typeface="+mn-ea"/>
                          <a:cs typeface="+mn-cs"/>
                        </a:rPr>
                        <a:t> </a:t>
                      </a:r>
                      <a:r>
                        <a:rPr lang="en-US" sz="900" kern="1200" dirty="0" smtClean="0">
                          <a:solidFill>
                            <a:schemeClr val="dk1"/>
                          </a:solidFill>
                          <a:effectLst/>
                          <a:latin typeface="+mn-lt"/>
                          <a:ea typeface="+mn-ea"/>
                          <a:cs typeface="+mn-cs"/>
                        </a:rPr>
                        <a:t>Thus, the task is to find a common multiple of 14 and 12. Since the first time they finish together is needed, the LCM is required. Now, 14 = 2 × 7 and 12 = 2 × 2 × 3. When the common factor 2 is deleted in one of the products, the LCM is 2 × 2 × 3 × 7 = 84. The two professors will finish grading a test paper at the same time 84 minutes after starting, i.e., at 11:24 a. m</a:t>
                      </a:r>
                      <a:endParaRPr lang="en-IN" sz="900" kern="1200" dirty="0" smtClean="0">
                        <a:solidFill>
                          <a:schemeClr val="dk1"/>
                        </a:solidFill>
                        <a:effectLst/>
                        <a:latin typeface="+mn-lt"/>
                        <a:ea typeface="+mn-ea"/>
                        <a:cs typeface="+mn-cs"/>
                      </a:endParaRPr>
                    </a:p>
                  </a:txBody>
                  <a:tcPr>
                    <a:solidFill>
                      <a:schemeClr val="bg1">
                        <a:lumMod val="95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900" dirty="0" smtClean="0"/>
                        <a:t>The least common multiplier of A and B is 120, the ratio of A and B is 3:4, what is the largest common divisor?</a:t>
                      </a:r>
                    </a:p>
                  </a:txBody>
                  <a:tcPr>
                    <a:solidFill>
                      <a:schemeClr val="bg1">
                        <a:lumMod val="95000"/>
                      </a:schemeClr>
                    </a:solidFill>
                  </a:tcPr>
                </a:tc>
                <a:tc>
                  <a:txBody>
                    <a:bodyPr/>
                    <a:lstStyle/>
                    <a:p>
                      <a:r>
                        <a:rPr lang="en-IN" sz="900" dirty="0" smtClean="0"/>
                        <a:t>Given LCM = 120 and the ratio of the numbers = 3:4,</a:t>
                      </a:r>
                      <a:r>
                        <a:rPr lang="en-IN" sz="900" baseline="0" dirty="0" smtClean="0"/>
                        <a:t> w</a:t>
                      </a:r>
                      <a:r>
                        <a:rPr lang="en-IN" sz="900" dirty="0" smtClean="0"/>
                        <a:t>e need to find GCF. </a:t>
                      </a:r>
                    </a:p>
                    <a:p>
                      <a:r>
                        <a:rPr lang="en-IN" sz="900" dirty="0" smtClean="0"/>
                        <a:t>Let the numbers be 3x and 4x. So it is clear that their GCF= x</a:t>
                      </a:r>
                    </a:p>
                    <a:p>
                      <a:r>
                        <a:rPr lang="en-US" sz="900" dirty="0" smtClean="0"/>
                        <a:t>LCM x GCF = product of the two numbers</a:t>
                      </a:r>
                    </a:p>
                    <a:p>
                      <a:r>
                        <a:rPr lang="en-US" sz="900" dirty="0" smtClean="0"/>
                        <a:t>120*x</a:t>
                      </a:r>
                      <a:r>
                        <a:rPr lang="en-US" sz="900" baseline="0" dirty="0" smtClean="0"/>
                        <a:t> = 3x*4x</a:t>
                      </a:r>
                    </a:p>
                    <a:p>
                      <a:endParaRPr lang="en-US" sz="900" baseline="0" dirty="0" smtClean="0"/>
                    </a:p>
                    <a:p>
                      <a:r>
                        <a:rPr lang="en-US" sz="900" baseline="0" dirty="0" smtClean="0"/>
                        <a:t>Therefore, x = 10 </a:t>
                      </a:r>
                      <a:endParaRPr lang="en-IN" sz="900" dirty="0" smtClean="0"/>
                    </a:p>
                  </a:txBody>
                  <a:tcPr>
                    <a:solidFill>
                      <a:schemeClr val="bg1">
                        <a:lumMod val="95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900" b="0" i="0" u="none" strike="noStrike" kern="1200" baseline="0" dirty="0" smtClean="0">
                          <a:solidFill>
                            <a:schemeClr val="dk1"/>
                          </a:solidFill>
                          <a:latin typeface="+mn-lt"/>
                          <a:ea typeface="+mn-ea"/>
                          <a:cs typeface="+mn-cs"/>
                        </a:rPr>
                        <a:t>Is the integer z divisible by 6?</a:t>
                      </a:r>
                    </a:p>
                    <a:p>
                      <a:r>
                        <a:rPr lang="en-IN" sz="900" b="0" i="0" u="none" strike="noStrike" kern="1200" baseline="0" dirty="0" smtClean="0">
                          <a:solidFill>
                            <a:schemeClr val="dk1"/>
                          </a:solidFill>
                          <a:latin typeface="+mn-lt"/>
                          <a:ea typeface="+mn-ea"/>
                          <a:cs typeface="+mn-cs"/>
                        </a:rPr>
                        <a:t>(1) The greatest common factor of z and 12 is 3</a:t>
                      </a:r>
                    </a:p>
                    <a:p>
                      <a:r>
                        <a:rPr lang="en-IN" sz="900" b="0" i="0" u="none" strike="noStrike" kern="1200" baseline="0" dirty="0" smtClean="0">
                          <a:solidFill>
                            <a:schemeClr val="dk1"/>
                          </a:solidFill>
                          <a:latin typeface="+mn-lt"/>
                          <a:ea typeface="+mn-ea"/>
                          <a:cs typeface="+mn-cs"/>
                        </a:rPr>
                        <a:t>(2) The greatest common factor of z and 15 is 15</a:t>
                      </a:r>
                      <a:endParaRPr lang="en-IN" sz="900" dirty="0" smtClean="0"/>
                    </a:p>
                  </a:txBody>
                  <a:tcPr>
                    <a:solidFill>
                      <a:schemeClr val="bg1">
                        <a:lumMod val="95000"/>
                      </a:schemeClr>
                    </a:solidFill>
                  </a:tcPr>
                </a:tc>
                <a:tc>
                  <a:txBody>
                    <a:bodyPr/>
                    <a:lstStyle/>
                    <a:p>
                      <a:r>
                        <a:rPr lang="en-IN" sz="900" b="0" i="0" u="none" strike="noStrike" kern="1200" baseline="0" dirty="0" smtClean="0">
                          <a:solidFill>
                            <a:schemeClr val="dk1"/>
                          </a:solidFill>
                          <a:latin typeface="+mn-lt"/>
                          <a:ea typeface="+mn-ea"/>
                          <a:cs typeface="+mn-cs"/>
                        </a:rPr>
                        <a:t>When we calculate the GCF for a set of numbers, we determine the prime factors of each number and then take each prime factor to the LOWEST power it appears in any factorization. In this problem, we are TOLD what the GCF is</a:t>
                      </a:r>
                    </a:p>
                    <a:p>
                      <a:r>
                        <a:rPr lang="en-IN" sz="900" b="0" i="0" u="none" strike="noStrike" kern="1200" baseline="0" dirty="0" smtClean="0">
                          <a:solidFill>
                            <a:schemeClr val="dk1"/>
                          </a:solidFill>
                          <a:latin typeface="+mn-lt"/>
                          <a:ea typeface="+mn-ea"/>
                          <a:cs typeface="+mn-cs"/>
                        </a:rPr>
                        <a:t>Statement (1) tells us that Z and 12 (2 x 2x 3) have a GCF of 3. Since the GCF contains each prime factor to the power it appears the LEAST, we know that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must also contain at least one 3. Therefore,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is divisible by 3. Notice also that the GCF contains NO 2's. Since 12 contains two 2's,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must not contain any 2's. Therefore,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is NOT divisible by 2. Since </a:t>
                      </a:r>
                      <a:r>
                        <a:rPr lang="en-IN" sz="900" b="0" i="1" u="none" strike="noStrike" kern="1200" baseline="0" dirty="0" smtClean="0">
                          <a:solidFill>
                            <a:schemeClr val="dk1"/>
                          </a:solidFill>
                          <a:latin typeface="+mn-lt"/>
                          <a:ea typeface="+mn-ea"/>
                          <a:cs typeface="+mn-cs"/>
                        </a:rPr>
                        <a:t>z is  </a:t>
                      </a:r>
                      <a:r>
                        <a:rPr lang="en-IN" sz="900" b="0" i="0" u="none" strike="noStrike" kern="1200" baseline="0" dirty="0" smtClean="0">
                          <a:solidFill>
                            <a:schemeClr val="dk1"/>
                          </a:solidFill>
                          <a:latin typeface="+mn-lt"/>
                          <a:ea typeface="+mn-ea"/>
                          <a:cs typeface="+mn-cs"/>
                        </a:rPr>
                        <a:t>not divisible by 2, it cannot be divisible </a:t>
                      </a:r>
                      <a:r>
                        <a:rPr lang="en-US" sz="900" b="0" i="0" u="none" strike="noStrike" kern="1200" baseline="0" dirty="0" smtClean="0">
                          <a:solidFill>
                            <a:schemeClr val="dk1"/>
                          </a:solidFill>
                          <a:latin typeface="+mn-lt"/>
                          <a:ea typeface="+mn-ea"/>
                          <a:cs typeface="+mn-cs"/>
                        </a:rPr>
                        <a:t>by 6. SUFFICIENT.</a:t>
                      </a:r>
                    </a:p>
                    <a:p>
                      <a:r>
                        <a:rPr lang="en-IN" sz="900" b="0" i="0" u="none" strike="noStrike" kern="1200" baseline="0" dirty="0" smtClean="0">
                          <a:solidFill>
                            <a:schemeClr val="dk1"/>
                          </a:solidFill>
                          <a:latin typeface="+mn-lt"/>
                          <a:ea typeface="+mn-ea"/>
                          <a:cs typeface="+mn-cs"/>
                        </a:rPr>
                        <a:t>Statement (2) tells us that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and 15 (3 x5) have a GCF of 15. The GCF of 15 and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contains a 3. Since the GCF contains each prime factor to the power it appears the LEAST, we know that it must also contain at least one 3. Therefore, Z is divisible </a:t>
                      </a:r>
                      <a:r>
                        <a:rPr lang="en-US" sz="900" b="0" i="0" u="none" strike="noStrike" kern="1200" baseline="0" dirty="0" smtClean="0">
                          <a:solidFill>
                            <a:schemeClr val="dk1"/>
                          </a:solidFill>
                          <a:latin typeface="+mn-lt"/>
                          <a:ea typeface="+mn-ea"/>
                          <a:cs typeface="+mn-cs"/>
                        </a:rPr>
                        <a:t>by 3. </a:t>
                      </a:r>
                      <a:r>
                        <a:rPr lang="en-IN" sz="900" b="0" i="0" u="none" strike="noStrike" kern="1200" baseline="0" dirty="0" smtClean="0">
                          <a:solidFill>
                            <a:schemeClr val="dk1"/>
                          </a:solidFill>
                          <a:latin typeface="+mn-lt"/>
                          <a:ea typeface="+mn-ea"/>
                          <a:cs typeface="+mn-cs"/>
                        </a:rPr>
                        <a:t>Also, the GCF contains a 5. Since the GCF contains each prime factor to the power it appears the LEAST, we mow that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must also contain a 5. Therefore,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is divisible by 5 However, this does NOT tells us whether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contains any 2's. We need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to contain at least one 2 and at least one 3 in its prime factorization for it to be divisible by 6. If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had 2 as a prime factor, 2 would still not be part of the GCF, because 15 has no 2's. Thus, </a:t>
                      </a:r>
                      <a:r>
                        <a:rPr lang="en-US" sz="900" b="0" i="0" u="none" strike="noStrike" kern="1200" baseline="0" dirty="0" smtClean="0">
                          <a:solidFill>
                            <a:schemeClr val="dk1"/>
                          </a:solidFill>
                          <a:latin typeface="+mn-lt"/>
                          <a:ea typeface="+mn-ea"/>
                          <a:cs typeface="+mn-cs"/>
                        </a:rPr>
                        <a:t> we cannot </a:t>
                      </a:r>
                      <a:r>
                        <a:rPr lang="en-IN" sz="900" b="0" i="0" u="none" strike="noStrike" kern="1200" baseline="0" dirty="0" smtClean="0">
                          <a:solidFill>
                            <a:schemeClr val="dk1"/>
                          </a:solidFill>
                          <a:latin typeface="+mn-lt"/>
                          <a:ea typeface="+mn-ea"/>
                          <a:cs typeface="+mn-cs"/>
                        </a:rPr>
                        <a:t>tell whether </a:t>
                      </a:r>
                      <a:r>
                        <a:rPr lang="en-IN" sz="900" b="0" i="1" u="none" strike="noStrike" kern="1200" baseline="0" dirty="0" smtClean="0">
                          <a:solidFill>
                            <a:schemeClr val="dk1"/>
                          </a:solidFill>
                          <a:latin typeface="+mn-lt"/>
                          <a:ea typeface="+mn-ea"/>
                          <a:cs typeface="+mn-cs"/>
                        </a:rPr>
                        <a:t>z </a:t>
                      </a:r>
                      <a:r>
                        <a:rPr lang="en-IN" sz="900" b="0" i="0" u="none" strike="noStrike" kern="1200" baseline="0" dirty="0" smtClean="0">
                          <a:solidFill>
                            <a:schemeClr val="dk1"/>
                          </a:solidFill>
                          <a:latin typeface="+mn-lt"/>
                          <a:ea typeface="+mn-ea"/>
                          <a:cs typeface="+mn-cs"/>
                        </a:rPr>
                        <a:t>has a 2 in its prime factorization. INSUFFICIENT</a:t>
                      </a:r>
                    </a:p>
                  </a:txBody>
                  <a:tcPr>
                    <a:solidFill>
                      <a:schemeClr val="bg1">
                        <a:lumMod val="95000"/>
                      </a:schemeClr>
                    </a:solidFill>
                  </a:tcPr>
                </a:tc>
              </a:tr>
            </a:tbl>
          </a:graphicData>
        </a:graphic>
      </p:graphicFrame>
    </p:spTree>
    <p:extLst>
      <p:ext uri="{BB962C8B-B14F-4D97-AF65-F5344CB8AC3E}">
        <p14:creationId xmlns:p14="http://schemas.microsoft.com/office/powerpoint/2010/main" val="211191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AND MULTIPLES </a:t>
            </a:r>
            <a:endParaRPr lang="en-IN" dirty="0"/>
          </a:p>
        </p:txBody>
      </p:sp>
      <p:sp>
        <p:nvSpPr>
          <p:cNvPr id="4" name="Rectangle 3"/>
          <p:cNvSpPr/>
          <p:nvPr/>
        </p:nvSpPr>
        <p:spPr>
          <a:xfrm>
            <a:off x="251520" y="1988840"/>
            <a:ext cx="3386706"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FACTORS/DIVISORS</a:t>
            </a:r>
            <a:endParaRPr lang="en-US" dirty="0">
              <a:solidFill>
                <a:schemeClr val="bg1"/>
              </a:solidFill>
            </a:endParaRPr>
          </a:p>
        </p:txBody>
      </p:sp>
      <p:sp>
        <p:nvSpPr>
          <p:cNvPr id="5" name="Rectangle 4"/>
          <p:cNvSpPr/>
          <p:nvPr/>
        </p:nvSpPr>
        <p:spPr>
          <a:xfrm>
            <a:off x="251520" y="2636912"/>
            <a:ext cx="3386706" cy="3960440"/>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IN" sz="1100" dirty="0" smtClean="0">
                <a:solidFill>
                  <a:schemeClr val="tx1"/>
                </a:solidFill>
              </a:rPr>
              <a:t>X IS A FACTOR OF Y</a:t>
            </a:r>
          </a:p>
          <a:p>
            <a:pPr>
              <a:defRPr/>
            </a:pPr>
            <a:endParaRPr lang="en-IN" sz="1100" dirty="0">
              <a:solidFill>
                <a:schemeClr val="tx1"/>
              </a:solidFill>
            </a:endParaRPr>
          </a:p>
          <a:p>
            <a:pPr>
              <a:defRPr/>
            </a:pPr>
            <a:r>
              <a:rPr lang="en-IN" sz="1100" dirty="0" smtClean="0">
                <a:solidFill>
                  <a:schemeClr val="tx1"/>
                </a:solidFill>
              </a:rPr>
              <a:t>Essentially</a:t>
            </a:r>
            <a:r>
              <a:rPr lang="en-IN" sz="1100" dirty="0">
                <a:solidFill>
                  <a:schemeClr val="tx1"/>
                </a:solidFill>
              </a:rPr>
              <a:t>, a factor is a </a:t>
            </a:r>
            <a:r>
              <a:rPr lang="en-IN" sz="1100" b="1" dirty="0">
                <a:solidFill>
                  <a:schemeClr val="tx1"/>
                </a:solidFill>
              </a:rPr>
              <a:t>POSITIVE </a:t>
            </a:r>
            <a:r>
              <a:rPr lang="en-IN" sz="1100" dirty="0">
                <a:solidFill>
                  <a:schemeClr val="tx1"/>
                </a:solidFill>
              </a:rPr>
              <a:t>integer that divides evenly into an integer. Ex: 1,2,4 and 8 are all the factors of </a:t>
            </a:r>
            <a:r>
              <a:rPr lang="en-IN" sz="1100" dirty="0" smtClean="0">
                <a:solidFill>
                  <a:schemeClr val="tx1"/>
                </a:solidFill>
              </a:rPr>
              <a:t>8</a:t>
            </a:r>
          </a:p>
          <a:p>
            <a:pPr>
              <a:defRPr/>
            </a:pPr>
            <a:endParaRPr lang="en-IN" sz="1100" dirty="0">
              <a:solidFill>
                <a:schemeClr val="tx1"/>
              </a:solidFill>
            </a:endParaRPr>
          </a:p>
          <a:p>
            <a:pPr>
              <a:defRPr/>
            </a:pPr>
            <a:r>
              <a:rPr lang="en-IN" sz="1100" b="1" dirty="0" smtClean="0">
                <a:solidFill>
                  <a:schemeClr val="tx1"/>
                </a:solidFill>
              </a:rPr>
              <a:t>One is a factor of all numbers</a:t>
            </a:r>
          </a:p>
          <a:p>
            <a:pPr>
              <a:defRPr/>
            </a:pPr>
            <a:endParaRPr lang="en-IN" sz="1100" dirty="0">
              <a:solidFill>
                <a:schemeClr val="tx1"/>
              </a:solidFill>
            </a:endParaRPr>
          </a:p>
          <a:p>
            <a:pPr>
              <a:defRPr/>
            </a:pPr>
            <a:r>
              <a:rPr lang="en-IN" sz="1100" dirty="0" smtClean="0">
                <a:solidFill>
                  <a:schemeClr val="tx1"/>
                </a:solidFill>
              </a:rPr>
              <a:t>The largest factor of a number is the number itself</a:t>
            </a:r>
          </a:p>
          <a:p>
            <a:pPr>
              <a:defRPr/>
            </a:pPr>
            <a:endParaRPr lang="en-IN" sz="1100" dirty="0">
              <a:solidFill>
                <a:schemeClr val="tx1"/>
              </a:solidFill>
            </a:endParaRPr>
          </a:p>
          <a:p>
            <a:pPr>
              <a:defRPr/>
            </a:pPr>
            <a:endParaRPr lang="en-IN" sz="1100" dirty="0">
              <a:solidFill>
                <a:schemeClr val="tx1"/>
              </a:solidFill>
            </a:endParaRPr>
          </a:p>
        </p:txBody>
      </p:sp>
      <p:sp>
        <p:nvSpPr>
          <p:cNvPr id="6" name="Rectangle 5"/>
          <p:cNvSpPr/>
          <p:nvPr/>
        </p:nvSpPr>
        <p:spPr>
          <a:xfrm>
            <a:off x="5432872" y="1988840"/>
            <a:ext cx="3387600" cy="64807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MULTIPLES</a:t>
            </a:r>
            <a:endParaRPr lang="en-US" dirty="0"/>
          </a:p>
        </p:txBody>
      </p:sp>
      <p:sp>
        <p:nvSpPr>
          <p:cNvPr id="7" name="Rectangle 6"/>
          <p:cNvSpPr/>
          <p:nvPr/>
        </p:nvSpPr>
        <p:spPr>
          <a:xfrm>
            <a:off x="5432872" y="2636912"/>
            <a:ext cx="3384376" cy="3888432"/>
          </a:xfrm>
          <a:prstGeom prst="rect">
            <a:avLst/>
          </a:prstGeom>
          <a:solidFill>
            <a:srgbClr val="558ED5">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US" sz="1100" dirty="0" smtClean="0">
                <a:solidFill>
                  <a:schemeClr val="tx1"/>
                </a:solidFill>
              </a:rPr>
              <a:t>Y IS A MULTIPLE OF X </a:t>
            </a:r>
          </a:p>
          <a:p>
            <a:pPr>
              <a:defRPr/>
            </a:pPr>
            <a:endParaRPr lang="en-US" sz="1100" dirty="0">
              <a:solidFill>
                <a:schemeClr val="tx1"/>
              </a:solidFill>
            </a:endParaRPr>
          </a:p>
          <a:p>
            <a:pPr>
              <a:defRPr/>
            </a:pPr>
            <a:r>
              <a:rPr lang="en-US" sz="1100" dirty="0" smtClean="0">
                <a:solidFill>
                  <a:schemeClr val="tx1"/>
                </a:solidFill>
              </a:rPr>
              <a:t>Essentially</a:t>
            </a:r>
            <a:r>
              <a:rPr lang="en-US" sz="1100" dirty="0">
                <a:solidFill>
                  <a:schemeClr val="tx1"/>
                </a:solidFill>
              </a:rPr>
              <a:t>, a </a:t>
            </a:r>
            <a:r>
              <a:rPr lang="en-IN" sz="1100" dirty="0">
                <a:solidFill>
                  <a:schemeClr val="tx1"/>
                </a:solidFill>
              </a:rPr>
              <a:t>multiple of an integer is formed by multiplying that integer by any integer, so 8, 16,24, and 32 are some of the multiples of 8</a:t>
            </a:r>
          </a:p>
          <a:p>
            <a:pPr>
              <a:defRPr/>
            </a:pPr>
            <a:endParaRPr lang="en-US" sz="1100" dirty="0" smtClean="0">
              <a:solidFill>
                <a:schemeClr val="tx1"/>
              </a:solidFill>
            </a:endParaRPr>
          </a:p>
          <a:p>
            <a:pPr>
              <a:defRPr/>
            </a:pPr>
            <a:r>
              <a:rPr lang="en-US" sz="1100" dirty="0" smtClean="0">
                <a:solidFill>
                  <a:schemeClr val="tx1"/>
                </a:solidFill>
              </a:rPr>
              <a:t>For </a:t>
            </a:r>
            <a:r>
              <a:rPr lang="en-US" sz="1100" dirty="0">
                <a:solidFill>
                  <a:schemeClr val="tx1"/>
                </a:solidFill>
              </a:rPr>
              <a:t>the purpose of the GMAT, multiples are always </a:t>
            </a:r>
            <a:r>
              <a:rPr lang="en-US" sz="1100" b="1" dirty="0">
                <a:solidFill>
                  <a:schemeClr val="tx1"/>
                </a:solidFill>
              </a:rPr>
              <a:t>POSITIVE</a:t>
            </a:r>
          </a:p>
          <a:p>
            <a:pPr>
              <a:defRPr/>
            </a:pPr>
            <a:endParaRPr lang="en-US" sz="1100" dirty="0">
              <a:solidFill>
                <a:schemeClr val="tx1"/>
              </a:solidFill>
            </a:endParaRPr>
          </a:p>
          <a:p>
            <a:pPr>
              <a:defRPr/>
            </a:pPr>
            <a:r>
              <a:rPr lang="en-US" sz="1100" dirty="0">
                <a:solidFill>
                  <a:schemeClr val="tx1"/>
                </a:solidFill>
              </a:rPr>
              <a:t>** Divisibility can be stated in multiple ways. For example, </a:t>
            </a:r>
            <a:r>
              <a:rPr lang="en-IN" sz="1100" dirty="0">
                <a:solidFill>
                  <a:schemeClr val="tx1"/>
                </a:solidFill>
              </a:rPr>
              <a:t>12 items can be shared among 3 people so that each person has the same number of items. This just means that 12 (y) is divisible by 3 (x), and that each of the individuals has 4 items each (n) </a:t>
            </a:r>
            <a:endParaRPr lang="en-IN" sz="1100" dirty="0" smtClean="0">
              <a:solidFill>
                <a:schemeClr val="tx1"/>
              </a:solidFill>
            </a:endParaRPr>
          </a:p>
          <a:p>
            <a:pPr>
              <a:defRPr/>
            </a:pPr>
            <a:endParaRPr lang="en-IN" sz="1100" dirty="0">
              <a:solidFill>
                <a:schemeClr val="tx1"/>
              </a:solidFill>
            </a:endParaRPr>
          </a:p>
          <a:p>
            <a:pPr>
              <a:defRPr/>
            </a:pPr>
            <a:r>
              <a:rPr lang="en-IN" sz="1100" dirty="0" smtClean="0">
                <a:solidFill>
                  <a:schemeClr val="tx1"/>
                </a:solidFill>
              </a:rPr>
              <a:t>The smallest multiple of a number is the number itself </a:t>
            </a:r>
          </a:p>
          <a:p>
            <a:pPr>
              <a:defRPr/>
            </a:pPr>
            <a:endParaRPr lang="en-IN" sz="1100" dirty="0">
              <a:solidFill>
                <a:schemeClr val="tx1"/>
              </a:solidFill>
            </a:endParaRPr>
          </a:p>
          <a:p>
            <a:pPr>
              <a:defRPr/>
            </a:pPr>
            <a:endParaRPr lang="en-IN" sz="1100" dirty="0">
              <a:solidFill>
                <a:schemeClr val="tx1"/>
              </a:solidFill>
            </a:endParaRPr>
          </a:p>
        </p:txBody>
      </p:sp>
      <p:sp>
        <p:nvSpPr>
          <p:cNvPr id="8" name="Rectangle 7"/>
          <p:cNvSpPr/>
          <p:nvPr/>
        </p:nvSpPr>
        <p:spPr>
          <a:xfrm>
            <a:off x="2813926" y="572636"/>
            <a:ext cx="4062330" cy="864096"/>
          </a:xfrm>
          <a:prstGeom prst="rect">
            <a:avLst/>
          </a:prstGeom>
          <a:solidFill>
            <a:srgbClr val="F57F09"/>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chemeClr val="tx1"/>
                </a:solidFill>
              </a:rPr>
              <a:t>Y = X*INTEGER</a:t>
            </a:r>
          </a:p>
          <a:p>
            <a:r>
              <a:rPr lang="en-IN" sz="1200" dirty="0" smtClean="0">
                <a:solidFill>
                  <a:schemeClr val="tx1"/>
                </a:solidFill>
              </a:rPr>
              <a:t>Where x and y are both integers, and x is not equal to zero </a:t>
            </a:r>
            <a:endParaRPr lang="en-IN" sz="1200" dirty="0">
              <a:solidFill>
                <a:schemeClr val="tx1"/>
              </a:solidFill>
            </a:endParaRPr>
          </a:p>
        </p:txBody>
      </p:sp>
      <p:cxnSp>
        <p:nvCxnSpPr>
          <p:cNvPr id="11" name="Elbow Connector 10"/>
          <p:cNvCxnSpPr>
            <a:stCxn id="8" idx="2"/>
            <a:endCxn id="4" idx="0"/>
          </p:cNvCxnSpPr>
          <p:nvPr/>
        </p:nvCxnSpPr>
        <p:spPr>
          <a:xfrm rot="5400000">
            <a:off x="3118928" y="262677"/>
            <a:ext cx="552108" cy="2900218"/>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Elbow Connector 12"/>
          <p:cNvCxnSpPr>
            <a:stCxn id="8" idx="2"/>
            <a:endCxn id="6" idx="0"/>
          </p:cNvCxnSpPr>
          <p:nvPr/>
        </p:nvCxnSpPr>
        <p:spPr>
          <a:xfrm rot="16200000" flipH="1">
            <a:off x="5709827" y="571995"/>
            <a:ext cx="552108" cy="2281581"/>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20998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AND MULTIPLES – IMPORTANT CONCEPTS </a:t>
            </a:r>
            <a:endParaRPr lang="en-IN" dirty="0"/>
          </a:p>
        </p:txBody>
      </p:sp>
      <p:sp>
        <p:nvSpPr>
          <p:cNvPr id="5" name="TextBox 4"/>
          <p:cNvSpPr txBox="1"/>
          <p:nvPr/>
        </p:nvSpPr>
        <p:spPr>
          <a:xfrm>
            <a:off x="0" y="620688"/>
            <a:ext cx="9144000" cy="6140142"/>
          </a:xfrm>
          <a:prstGeom prst="rect">
            <a:avLst/>
          </a:prstGeom>
          <a:noFill/>
        </p:spPr>
        <p:txBody>
          <a:bodyPr wrap="square" rtlCol="0">
            <a:spAutoFit/>
          </a:bodyPr>
          <a:lstStyle/>
          <a:p>
            <a:pPr marL="285750" indent="-285750">
              <a:buFont typeface="Arial" pitchFamily="34" charset="0"/>
              <a:buChar char="•"/>
            </a:pPr>
            <a:r>
              <a:rPr lang="en-US" sz="900" b="1" dirty="0" smtClean="0"/>
              <a:t>PERFECT SQUARES</a:t>
            </a:r>
          </a:p>
          <a:p>
            <a:pPr marL="722313" indent="-192088">
              <a:buFontTx/>
              <a:buChar char="-"/>
            </a:pPr>
            <a:r>
              <a:rPr lang="en-US" sz="900" dirty="0" smtClean="0"/>
              <a:t>Always have an odd number of factors. Therefore, if an integer has an odd number of factors, it has to be a perfect square</a:t>
            </a:r>
          </a:p>
          <a:p>
            <a:pPr marL="722313" indent="-192088">
              <a:buFontTx/>
              <a:buChar char="-"/>
            </a:pPr>
            <a:r>
              <a:rPr lang="en-IN" sz="900" dirty="0"/>
              <a:t>T</a:t>
            </a:r>
            <a:r>
              <a:rPr lang="en-IN" sz="900" dirty="0" smtClean="0"/>
              <a:t>he </a:t>
            </a:r>
            <a:r>
              <a:rPr lang="en-IN" sz="900" dirty="0"/>
              <a:t>prime factorization of a perfect square </a:t>
            </a:r>
            <a:r>
              <a:rPr lang="en-IN" sz="900" dirty="0" smtClean="0"/>
              <a:t>contains only even powers </a:t>
            </a:r>
            <a:r>
              <a:rPr lang="en-IN" sz="900" dirty="0"/>
              <a:t>of primes</a:t>
            </a:r>
            <a:r>
              <a:rPr lang="en-IN" sz="900" dirty="0" smtClean="0"/>
              <a:t>. This is because perfect squares are formed from the product of two copies of the same prime factors. For example, 90</a:t>
            </a:r>
            <a:r>
              <a:rPr lang="en-IN" sz="900" baseline="30000" dirty="0" smtClean="0"/>
              <a:t>2</a:t>
            </a:r>
            <a:r>
              <a:rPr lang="en-IN" sz="900" dirty="0" smtClean="0"/>
              <a:t> = (2*3</a:t>
            </a:r>
            <a:r>
              <a:rPr lang="en-IN" sz="900" baseline="30000" dirty="0" smtClean="0"/>
              <a:t>2</a:t>
            </a:r>
            <a:r>
              <a:rPr lang="en-IN" sz="900" dirty="0" smtClean="0"/>
              <a:t>*5) * </a:t>
            </a:r>
            <a:r>
              <a:rPr lang="en-IN" sz="900" dirty="0"/>
              <a:t>(</a:t>
            </a:r>
            <a:r>
              <a:rPr lang="en-IN" sz="900" dirty="0" smtClean="0"/>
              <a:t>2*3</a:t>
            </a:r>
            <a:r>
              <a:rPr lang="en-IN" sz="900" baseline="30000" dirty="0" smtClean="0"/>
              <a:t>2</a:t>
            </a:r>
            <a:r>
              <a:rPr lang="en-IN" sz="900" dirty="0" smtClean="0"/>
              <a:t>*5</a:t>
            </a:r>
            <a:r>
              <a:rPr lang="en-IN" sz="900" dirty="0"/>
              <a:t>). By contrast, if a number's prime factorization contains any odd powers of primes, then the number is not a perfect square. For instance, 132,300 = 2</a:t>
            </a:r>
            <a:r>
              <a:rPr lang="en-IN" sz="900" baseline="30000" dirty="0"/>
              <a:t>2</a:t>
            </a:r>
            <a:r>
              <a:rPr lang="en-IN" sz="900" dirty="0"/>
              <a:t> x 3</a:t>
            </a:r>
            <a:r>
              <a:rPr lang="en-IN" sz="900" baseline="30000" dirty="0"/>
              <a:t>3</a:t>
            </a:r>
            <a:r>
              <a:rPr lang="en-IN" sz="900" dirty="0"/>
              <a:t> X 5</a:t>
            </a:r>
            <a:r>
              <a:rPr lang="en-IN" sz="900" baseline="30000" dirty="0"/>
              <a:t>2</a:t>
            </a:r>
            <a:r>
              <a:rPr lang="en-IN" sz="900" dirty="0"/>
              <a:t> X 7</a:t>
            </a:r>
            <a:r>
              <a:rPr lang="en-IN" sz="900" baseline="30000" dirty="0"/>
              <a:t>2</a:t>
            </a:r>
            <a:r>
              <a:rPr lang="en-IN" sz="900" dirty="0"/>
              <a:t> is not a perfect square, because the 3 is raised to an odd power. If this number is multiplied by 3, then the result, 396,900, is a perfect square: 396,900 = 2</a:t>
            </a:r>
            <a:r>
              <a:rPr lang="en-IN" sz="900" baseline="30000" dirty="0"/>
              <a:t>2</a:t>
            </a:r>
            <a:r>
              <a:rPr lang="en-IN" sz="900" dirty="0"/>
              <a:t> x 3</a:t>
            </a:r>
            <a:r>
              <a:rPr lang="en-IN" sz="900" baseline="30000" dirty="0"/>
              <a:t>4</a:t>
            </a:r>
            <a:r>
              <a:rPr lang="en-IN" sz="900" dirty="0"/>
              <a:t> X 5</a:t>
            </a:r>
            <a:r>
              <a:rPr lang="en-IN" sz="900" baseline="30000" dirty="0"/>
              <a:t>2</a:t>
            </a:r>
            <a:r>
              <a:rPr lang="en-IN" sz="900" dirty="0"/>
              <a:t>x </a:t>
            </a:r>
            <a:r>
              <a:rPr lang="en-IN" sz="900" dirty="0" smtClean="0"/>
              <a:t>7</a:t>
            </a:r>
            <a:r>
              <a:rPr lang="en-IN" sz="900" baseline="30000" dirty="0" smtClean="0"/>
              <a:t>2</a:t>
            </a:r>
            <a:endParaRPr lang="en-IN" sz="900" dirty="0" smtClean="0"/>
          </a:p>
          <a:p>
            <a:pPr marL="722313" indent="-192088">
              <a:buFontTx/>
              <a:buChar char="-"/>
            </a:pPr>
            <a:r>
              <a:rPr lang="en-IN" sz="900" dirty="0"/>
              <a:t>The sum of all distinct factors of a perfect square is always odd</a:t>
            </a:r>
            <a:endParaRPr lang="en-IN" sz="900" dirty="0" smtClean="0"/>
          </a:p>
          <a:p>
            <a:pPr marL="722313" indent="-192088">
              <a:buFontTx/>
              <a:buChar char="-"/>
            </a:pPr>
            <a:endParaRPr lang="en-IN" sz="900" baseline="30000" dirty="0" smtClean="0"/>
          </a:p>
          <a:p>
            <a:pPr marL="265113" indent="-265113">
              <a:buFont typeface="Arial" pitchFamily="34" charset="0"/>
              <a:buChar char="•"/>
            </a:pPr>
            <a:r>
              <a:rPr lang="en-US" sz="900" b="1" dirty="0" smtClean="0"/>
              <a:t>PERFECT CUBES</a:t>
            </a:r>
          </a:p>
          <a:p>
            <a:pPr marL="722313" indent="-192088"/>
            <a:r>
              <a:rPr lang="en-US" sz="900" dirty="0" smtClean="0"/>
              <a:t>- 	</a:t>
            </a:r>
            <a:r>
              <a:rPr lang="en-IN" sz="900" dirty="0" smtClean="0"/>
              <a:t>If </a:t>
            </a:r>
            <a:r>
              <a:rPr lang="en-IN" sz="900" dirty="0"/>
              <a:t>a number is a perfect cube, then it is formed from three identical sets of primes, so </a:t>
            </a:r>
            <a:r>
              <a:rPr lang="en-IN" sz="900" dirty="0" smtClean="0"/>
              <a:t>all the </a:t>
            </a:r>
            <a:r>
              <a:rPr lang="en-IN" sz="900" dirty="0"/>
              <a:t>powers of primes are multiples of 3 in the factorization of a perfect </a:t>
            </a:r>
            <a:r>
              <a:rPr lang="en-IN" sz="900" dirty="0" smtClean="0"/>
              <a:t>cube. For instance, 90</a:t>
            </a:r>
            <a:r>
              <a:rPr lang="en-IN" sz="900" baseline="30000" dirty="0" smtClean="0"/>
              <a:t>3</a:t>
            </a:r>
            <a:r>
              <a:rPr lang="en-IN" sz="900" dirty="0" smtClean="0"/>
              <a:t> = </a:t>
            </a:r>
            <a:r>
              <a:rPr lang="en-IN" sz="900" dirty="0"/>
              <a:t>(2 X 3</a:t>
            </a:r>
            <a:r>
              <a:rPr lang="en-IN" sz="900" baseline="30000" dirty="0"/>
              <a:t>2 </a:t>
            </a:r>
            <a:r>
              <a:rPr lang="en-IN" sz="900" dirty="0"/>
              <a:t>x 5</a:t>
            </a:r>
            <a:r>
              <a:rPr lang="en-IN" sz="900" dirty="0" smtClean="0"/>
              <a:t>) * </a:t>
            </a:r>
            <a:r>
              <a:rPr lang="en-IN" sz="900" dirty="0"/>
              <a:t>(2 X 3</a:t>
            </a:r>
            <a:r>
              <a:rPr lang="en-IN" sz="900" baseline="30000" dirty="0"/>
              <a:t>2 </a:t>
            </a:r>
            <a:r>
              <a:rPr lang="en-IN" sz="900" dirty="0"/>
              <a:t>x 5) </a:t>
            </a:r>
            <a:r>
              <a:rPr lang="en-IN" sz="900" dirty="0" smtClean="0"/>
              <a:t> * </a:t>
            </a:r>
            <a:r>
              <a:rPr lang="en-IN" sz="900" dirty="0"/>
              <a:t>(2 X 3</a:t>
            </a:r>
            <a:r>
              <a:rPr lang="en-IN" sz="900" baseline="30000" dirty="0"/>
              <a:t>2 </a:t>
            </a:r>
            <a:r>
              <a:rPr lang="en-IN" sz="900" dirty="0"/>
              <a:t>x 5) </a:t>
            </a:r>
            <a:r>
              <a:rPr lang="en-IN" sz="900" dirty="0" smtClean="0"/>
              <a:t>= </a:t>
            </a:r>
            <a:r>
              <a:rPr lang="en-IN" sz="900" dirty="0"/>
              <a:t>2</a:t>
            </a:r>
            <a:r>
              <a:rPr lang="en-IN" sz="900" baseline="30000" dirty="0"/>
              <a:t>3</a:t>
            </a:r>
            <a:r>
              <a:rPr lang="en-IN" sz="900" dirty="0"/>
              <a:t> x 3</a:t>
            </a:r>
            <a:r>
              <a:rPr lang="en-IN" sz="900" baseline="30000" dirty="0"/>
              <a:t>6</a:t>
            </a:r>
            <a:r>
              <a:rPr lang="en-IN" sz="900" dirty="0"/>
              <a:t> x </a:t>
            </a:r>
            <a:r>
              <a:rPr lang="en-IN" sz="900" dirty="0" smtClean="0"/>
              <a:t>5</a:t>
            </a:r>
            <a:r>
              <a:rPr lang="en-IN" sz="900" baseline="30000" dirty="0" smtClean="0"/>
              <a:t>3</a:t>
            </a:r>
            <a:endParaRPr lang="en-IN" sz="900" dirty="0" smtClean="0"/>
          </a:p>
          <a:p>
            <a:pPr marL="530225"/>
            <a:endParaRPr lang="en-US" sz="900" dirty="0" smtClean="0"/>
          </a:p>
          <a:p>
            <a:pPr marL="285750" indent="-285750">
              <a:buFont typeface="Arial" pitchFamily="34" charset="0"/>
              <a:buChar char="•"/>
            </a:pPr>
            <a:r>
              <a:rPr lang="en-US" sz="900" b="1" dirty="0" smtClean="0"/>
              <a:t>THE SUM OR DIFFERENCE OF TWO MULTIPLES OF A NUMBER IS ALSO A MULTIPLE OF THAT NUMBER</a:t>
            </a:r>
          </a:p>
          <a:p>
            <a:pPr marL="722313" indent="-192088">
              <a:buFontTx/>
              <a:buChar char="-"/>
            </a:pPr>
            <a:r>
              <a:rPr lang="en-US" sz="900" dirty="0" smtClean="0"/>
              <a:t>Algebraically</a:t>
            </a:r>
            <a:r>
              <a:rPr lang="en-US" sz="900" dirty="0"/>
              <a:t>, if N is a divisor of X and  of Y, then  N is a divisor of (X+Y) </a:t>
            </a:r>
            <a:endParaRPr lang="en-US" sz="900" dirty="0" smtClean="0"/>
          </a:p>
          <a:p>
            <a:pPr marL="722313" indent="-192088">
              <a:buFontTx/>
              <a:buChar char="-"/>
            </a:pPr>
            <a:r>
              <a:rPr lang="en-US" sz="900" b="1" dirty="0" smtClean="0"/>
              <a:t>Example</a:t>
            </a:r>
            <a:r>
              <a:rPr lang="en-US" sz="900" dirty="0" smtClean="0"/>
              <a:t>: 55 </a:t>
            </a:r>
            <a:r>
              <a:rPr lang="en-US" sz="900" dirty="0"/>
              <a:t>and 155 are both multiples of </a:t>
            </a:r>
            <a:r>
              <a:rPr lang="en-US" sz="900" dirty="0" smtClean="0"/>
              <a:t>5. Thus, </a:t>
            </a:r>
            <a:r>
              <a:rPr lang="en-US" sz="900" dirty="0"/>
              <a:t>55 + 155 = 210 and 155 – 55 = 100 are also multiples of </a:t>
            </a:r>
            <a:r>
              <a:rPr lang="en-US" sz="900" dirty="0" smtClean="0"/>
              <a:t>5</a:t>
            </a:r>
          </a:p>
          <a:p>
            <a:pPr marL="722313" indent="-192088">
              <a:buFontTx/>
              <a:buChar char="-"/>
            </a:pPr>
            <a:r>
              <a:rPr lang="en-IN" sz="900" dirty="0" smtClean="0"/>
              <a:t>If </a:t>
            </a:r>
            <a:r>
              <a:rPr lang="en-IN" sz="900" dirty="0"/>
              <a:t>you add two non-multiples of N, the result could be either a multiple of N </a:t>
            </a:r>
            <a:r>
              <a:rPr lang="en-IN" sz="900" dirty="0" smtClean="0"/>
              <a:t>or </a:t>
            </a:r>
            <a:r>
              <a:rPr lang="en-US" sz="900" dirty="0" smtClean="0"/>
              <a:t>a </a:t>
            </a:r>
            <a:r>
              <a:rPr lang="en-US" sz="900" dirty="0"/>
              <a:t>non-multiple of </a:t>
            </a:r>
            <a:r>
              <a:rPr lang="en-US" sz="900" dirty="0" smtClean="0"/>
              <a:t>N</a:t>
            </a:r>
          </a:p>
          <a:p>
            <a:pPr marL="1179513" lvl="1" indent="-192088">
              <a:buFontTx/>
              <a:buChar char="-"/>
            </a:pPr>
            <a:r>
              <a:rPr lang="en-US" sz="900" dirty="0" smtClean="0"/>
              <a:t>19 </a:t>
            </a:r>
            <a:r>
              <a:rPr lang="en-US" sz="900" dirty="0"/>
              <a:t>+ 13 = 32 (Non-multiple </a:t>
            </a:r>
            <a:r>
              <a:rPr lang="en-US" sz="900" dirty="0" smtClean="0"/>
              <a:t>of 3) </a:t>
            </a:r>
            <a:r>
              <a:rPr lang="en-US" sz="900" dirty="0"/>
              <a:t>+ (Non-multiple </a:t>
            </a:r>
            <a:r>
              <a:rPr lang="en-US" sz="900" dirty="0" smtClean="0"/>
              <a:t>of 3) </a:t>
            </a:r>
            <a:r>
              <a:rPr lang="en-US" sz="900" dirty="0"/>
              <a:t>= (</a:t>
            </a:r>
            <a:r>
              <a:rPr lang="en-US" sz="900" dirty="0" smtClean="0"/>
              <a:t>Non-multiple of 3)</a:t>
            </a:r>
          </a:p>
          <a:p>
            <a:pPr marL="1179513" lvl="1" indent="-192088">
              <a:buFontTx/>
              <a:buChar char="-"/>
            </a:pPr>
            <a:r>
              <a:rPr lang="en-IN" sz="900" dirty="0" smtClean="0"/>
              <a:t>19 </a:t>
            </a:r>
            <a:r>
              <a:rPr lang="en-IN" sz="900" dirty="0"/>
              <a:t>+ 14 = 33 (Non-multiple of 3) + (Non-multiple of 3) = (Multiple of 3</a:t>
            </a:r>
            <a:r>
              <a:rPr lang="en-IN" sz="900" dirty="0" smtClean="0"/>
              <a:t>)</a:t>
            </a:r>
          </a:p>
          <a:p>
            <a:pPr marL="722313" indent="-192088">
              <a:buFontTx/>
              <a:buChar char="-"/>
            </a:pPr>
            <a:r>
              <a:rPr lang="en-IN" sz="900" b="1" dirty="0" smtClean="0">
                <a:solidFill>
                  <a:srgbClr val="FF0000"/>
                </a:solidFill>
              </a:rPr>
              <a:t>If you add a multiple of N to a non-multiple of N, the result is a non-multiple of N </a:t>
            </a:r>
            <a:endParaRPr lang="en-US" sz="900" b="1" dirty="0" smtClean="0">
              <a:solidFill>
                <a:srgbClr val="FF0000"/>
              </a:solidFill>
            </a:endParaRPr>
          </a:p>
          <a:p>
            <a:pPr marL="530225"/>
            <a:endParaRPr lang="en-IN" sz="900" dirty="0"/>
          </a:p>
          <a:p>
            <a:pPr marL="265113" indent="-265113">
              <a:buFont typeface="Arial" pitchFamily="34" charset="0"/>
              <a:buChar char="•"/>
            </a:pPr>
            <a:r>
              <a:rPr lang="en-US" sz="900" b="1" dirty="0" smtClean="0"/>
              <a:t>IF A NUMBER IS A FACTOR OF TWO OTHER NUMBERS, IT IS A FACTOR OF THEIR SUM OR DIFFERENCE</a:t>
            </a:r>
          </a:p>
          <a:p>
            <a:pPr marL="722313" indent="-192088">
              <a:buFontTx/>
              <a:buChar char="-"/>
            </a:pPr>
            <a:r>
              <a:rPr lang="en-US" sz="900" b="1" dirty="0" smtClean="0"/>
              <a:t>Example</a:t>
            </a:r>
            <a:r>
              <a:rPr lang="en-US" sz="900" dirty="0" smtClean="0"/>
              <a:t>: </a:t>
            </a:r>
            <a:r>
              <a:rPr lang="en-US" sz="900" dirty="0"/>
              <a:t>4 is a factor of 64 and 44. </a:t>
            </a:r>
            <a:r>
              <a:rPr lang="en-IN" sz="900" dirty="0" smtClean="0"/>
              <a:t> </a:t>
            </a:r>
            <a:r>
              <a:rPr lang="en-US" sz="900" dirty="0" smtClean="0"/>
              <a:t>Thus</a:t>
            </a:r>
            <a:r>
              <a:rPr lang="en-US" sz="900" dirty="0"/>
              <a:t>, 4 is a factor of 64 + 44 = 108 and 64 – 44 = </a:t>
            </a:r>
            <a:r>
              <a:rPr lang="en-US" sz="900" dirty="0" smtClean="0"/>
              <a:t>20</a:t>
            </a:r>
          </a:p>
          <a:p>
            <a:pPr marL="530225"/>
            <a:endParaRPr lang="en-US" sz="900" dirty="0" smtClean="0"/>
          </a:p>
          <a:p>
            <a:pPr marL="285750" indent="-285750">
              <a:buFont typeface="Arial" pitchFamily="34" charset="0"/>
              <a:buChar char="•"/>
            </a:pPr>
            <a:r>
              <a:rPr lang="en-US" sz="900" b="1" dirty="0" smtClean="0"/>
              <a:t>FACTOR FOUNDATION RULE </a:t>
            </a:r>
          </a:p>
          <a:p>
            <a:pPr marL="722313" indent="-192088">
              <a:buFontTx/>
              <a:buChar char="-"/>
            </a:pPr>
            <a:r>
              <a:rPr lang="en-US" sz="900" dirty="0" smtClean="0"/>
              <a:t>If </a:t>
            </a:r>
            <a:r>
              <a:rPr lang="en-US" sz="900" dirty="0"/>
              <a:t>a is a factor of b, and b is a factor of c, then a is actor of </a:t>
            </a:r>
            <a:r>
              <a:rPr lang="en-US" sz="900" dirty="0" smtClean="0"/>
              <a:t>c</a:t>
            </a:r>
          </a:p>
          <a:p>
            <a:pPr marL="722313" indent="-192088">
              <a:buFontTx/>
              <a:buChar char="-"/>
            </a:pPr>
            <a:r>
              <a:rPr lang="en-IN" sz="900" dirty="0"/>
              <a:t>All the factors of both x and y must be factors of the product, </a:t>
            </a:r>
            <a:r>
              <a:rPr lang="en-IN" sz="900" dirty="0" smtClean="0"/>
              <a:t>x*y</a:t>
            </a:r>
          </a:p>
          <a:p>
            <a:pPr marL="722313"/>
            <a:r>
              <a:rPr lang="en-IN" sz="900" b="1" dirty="0" smtClean="0"/>
              <a:t>Example:</a:t>
            </a:r>
          </a:p>
          <a:p>
            <a:pPr marL="1165225" lvl="1" indent="-177800">
              <a:buFont typeface="Arial" pitchFamily="34" charset="0"/>
              <a:buChar char="•"/>
            </a:pPr>
            <a:r>
              <a:rPr lang="en-US" sz="900" dirty="0" smtClean="0"/>
              <a:t>Given </a:t>
            </a:r>
            <a:r>
              <a:rPr lang="en-US" sz="900" dirty="0"/>
              <a:t>that the integer n is divisible by 3, 7, and 11, what other numbers must be divisors  (factors) of </a:t>
            </a:r>
            <a:r>
              <a:rPr lang="en-US" sz="900" dirty="0" smtClean="0"/>
              <a:t>n?</a:t>
            </a:r>
            <a:r>
              <a:rPr lang="en-IN" sz="900" dirty="0" smtClean="0"/>
              <a:t> </a:t>
            </a:r>
          </a:p>
          <a:p>
            <a:pPr marL="1165225" lvl="1" indent="-177800">
              <a:buFont typeface="Arial" pitchFamily="34" charset="0"/>
              <a:buChar char="•"/>
            </a:pPr>
            <a:r>
              <a:rPr lang="en-US" sz="900" dirty="0" smtClean="0"/>
              <a:t>Since </a:t>
            </a:r>
            <a:r>
              <a:rPr lang="en-US" sz="900" dirty="0"/>
              <a:t>we know that 3, 7, and 11 are prime factors of n, we know that n must also be divisible by all the possible products of the primes (3, 7 and 11): 21, 33, 77, and 231 (given that n &gt; 231) </a:t>
            </a:r>
            <a:endParaRPr lang="en-US" sz="900" dirty="0" smtClean="0"/>
          </a:p>
          <a:p>
            <a:pPr marL="987425" lvl="1"/>
            <a:endParaRPr lang="en-US" sz="900" dirty="0"/>
          </a:p>
          <a:p>
            <a:pPr marL="265113" indent="-265113" defTabSz="265113">
              <a:buFont typeface="Arial" pitchFamily="34" charset="0"/>
              <a:buChar char="•"/>
            </a:pPr>
            <a:r>
              <a:rPr lang="en-US" sz="900" b="1" dirty="0" smtClean="0"/>
              <a:t>IN ANY LIST OF N CONSECUTIVE INTEGERS, EXACTLY ONE OF THE INTEGERS IS A MULTIPLE OF N. AS A RESULT, THE PRODUCT OF N CONSECUTIVE INTEGERS IS ALWAYS A MULTIPLE OF N (OR, IT IS DIVISIBLE BY N)</a:t>
            </a:r>
          </a:p>
          <a:p>
            <a:pPr marL="722313" indent="-192088" defTabSz="265113">
              <a:buFontTx/>
              <a:buChar char="-"/>
            </a:pPr>
            <a:r>
              <a:rPr lang="en-US" sz="900" dirty="0" smtClean="0"/>
              <a:t>In </a:t>
            </a:r>
            <a:r>
              <a:rPr lang="en-US" sz="900" dirty="0"/>
              <a:t>any list of three consecutive integers, one number (33) is a multiple of  3 </a:t>
            </a:r>
            <a:r>
              <a:rPr lang="en-US" sz="900" dirty="0">
                <a:sym typeface="Wingdings"/>
              </a:rPr>
              <a:t></a:t>
            </a:r>
            <a:r>
              <a:rPr lang="en-US" sz="900" dirty="0"/>
              <a:t> 33, 34, </a:t>
            </a:r>
            <a:r>
              <a:rPr lang="en-US" sz="900" dirty="0" smtClean="0"/>
              <a:t>35</a:t>
            </a:r>
            <a:endParaRPr lang="en-IN" sz="900" dirty="0"/>
          </a:p>
          <a:p>
            <a:pPr marL="722313" indent="-192088" defTabSz="265113">
              <a:buFontTx/>
              <a:buChar char="-"/>
            </a:pPr>
            <a:r>
              <a:rPr lang="en-US" sz="900" dirty="0" smtClean="0"/>
              <a:t>Products </a:t>
            </a:r>
            <a:r>
              <a:rPr lang="en-US" sz="900" dirty="0"/>
              <a:t>of 113 × 114 × 115 and (y + 5)(y + 6)(y + 7) are both divisible by </a:t>
            </a:r>
            <a:r>
              <a:rPr lang="en-US" sz="900" dirty="0" smtClean="0"/>
              <a:t>3</a:t>
            </a:r>
          </a:p>
          <a:p>
            <a:pPr fontAlgn="t"/>
            <a:endParaRPr lang="en-US" sz="900" b="1" dirty="0" smtClean="0"/>
          </a:p>
          <a:p>
            <a:pPr marL="265113" indent="-265113" fontAlgn="t">
              <a:buFont typeface="Arial" pitchFamily="34" charset="0"/>
              <a:buChar char="•"/>
            </a:pPr>
            <a:r>
              <a:rPr lang="en-US" sz="900" b="1" dirty="0" smtClean="0"/>
              <a:t>THE NUMBER OF FACTORS A NUMBER HAS (INCLUDING 1 AND THE NUMBER ITSELF) CAN BE COMPUTED BY FOLLOWING THE STEPS DETAILED BELOW: </a:t>
            </a:r>
            <a:endParaRPr lang="en-IN" sz="900" b="1" dirty="0" smtClean="0"/>
          </a:p>
          <a:p>
            <a:pPr marL="722313" indent="-192088" fontAlgn="t">
              <a:buFontTx/>
              <a:buChar char="-"/>
            </a:pPr>
            <a:r>
              <a:rPr lang="en-US" sz="900" dirty="0" smtClean="0"/>
              <a:t>First</a:t>
            </a:r>
            <a:r>
              <a:rPr lang="en-US" sz="900" dirty="0"/>
              <a:t>, determine all the prime factors of the number through </a:t>
            </a:r>
            <a:r>
              <a:rPr lang="en-US" sz="900" dirty="0" smtClean="0"/>
              <a:t>LCM</a:t>
            </a:r>
            <a:endParaRPr lang="en-IN" sz="900" dirty="0"/>
          </a:p>
          <a:p>
            <a:pPr marL="722313" indent="-192088" fontAlgn="t">
              <a:buFontTx/>
              <a:buChar char="-"/>
            </a:pPr>
            <a:r>
              <a:rPr lang="en-US" sz="900" dirty="0" smtClean="0"/>
              <a:t>Second</a:t>
            </a:r>
            <a:r>
              <a:rPr lang="en-US" sz="900" dirty="0"/>
              <a:t>, determine the number of copies of each of the prime factors and express them in the following format - </a:t>
            </a:r>
            <a:r>
              <a:rPr lang="en-US" sz="900" dirty="0" err="1"/>
              <a:t>p^a</a:t>
            </a:r>
            <a:r>
              <a:rPr lang="en-US" sz="900" dirty="0"/>
              <a:t> * </a:t>
            </a:r>
            <a:r>
              <a:rPr lang="en-US" sz="900" dirty="0" err="1"/>
              <a:t>q^b</a:t>
            </a:r>
            <a:r>
              <a:rPr lang="en-US" sz="900" dirty="0"/>
              <a:t> * .... *</a:t>
            </a:r>
            <a:r>
              <a:rPr lang="en-US" sz="900" dirty="0" err="1"/>
              <a:t>r^k</a:t>
            </a:r>
            <a:r>
              <a:rPr lang="en-US" sz="900" dirty="0"/>
              <a:t> </a:t>
            </a:r>
            <a:endParaRPr lang="en-IN" sz="900" dirty="0"/>
          </a:p>
          <a:p>
            <a:pPr marL="722313" indent="-192088" fontAlgn="t">
              <a:buFontTx/>
              <a:buChar char="-"/>
            </a:pPr>
            <a:r>
              <a:rPr lang="en-US" sz="900" dirty="0" smtClean="0"/>
              <a:t>Third</a:t>
            </a:r>
            <a:r>
              <a:rPr lang="en-US" sz="900" dirty="0"/>
              <a:t>, the number of factors would be (a+1)*(b+1)*...(k+1) </a:t>
            </a:r>
            <a:endParaRPr lang="en-IN" sz="900" dirty="0"/>
          </a:p>
          <a:p>
            <a:pPr marL="722313" fontAlgn="t"/>
            <a:r>
              <a:rPr lang="en-IN" sz="900" b="1" dirty="0" smtClean="0"/>
              <a:t> Example</a:t>
            </a:r>
          </a:p>
          <a:p>
            <a:pPr marL="1165225" indent="-177800" fontAlgn="t">
              <a:buFont typeface="Arial" pitchFamily="34" charset="0"/>
              <a:buChar char="•"/>
            </a:pPr>
            <a:r>
              <a:rPr lang="en-US" sz="900" dirty="0" smtClean="0"/>
              <a:t>If </a:t>
            </a:r>
            <a:r>
              <a:rPr lang="en-US" sz="900" dirty="0"/>
              <a:t>your number is 360, the factors are 8, 9 and </a:t>
            </a:r>
            <a:r>
              <a:rPr lang="en-US" sz="900" dirty="0" smtClean="0"/>
              <a:t>5</a:t>
            </a:r>
            <a:endParaRPr lang="en-IN" sz="900" dirty="0"/>
          </a:p>
          <a:p>
            <a:pPr marL="1165225" indent="-177800" fontAlgn="t">
              <a:buFont typeface="Arial" pitchFamily="34" charset="0"/>
              <a:buChar char="•"/>
            </a:pPr>
            <a:r>
              <a:rPr lang="en-US" sz="900" dirty="0" smtClean="0"/>
              <a:t>8*9*5 </a:t>
            </a:r>
            <a:r>
              <a:rPr lang="en-US" sz="900" dirty="0"/>
              <a:t>= 2^3 * 3^2 * 5^1 </a:t>
            </a:r>
            <a:endParaRPr lang="en-IN" sz="900" dirty="0"/>
          </a:p>
          <a:p>
            <a:pPr marL="1165225" indent="-177800" fontAlgn="t">
              <a:buFont typeface="Arial" pitchFamily="34" charset="0"/>
              <a:buChar char="•"/>
            </a:pPr>
            <a:r>
              <a:rPr lang="en-US" sz="900" dirty="0" smtClean="0"/>
              <a:t>The </a:t>
            </a:r>
            <a:r>
              <a:rPr lang="en-US" sz="900" dirty="0"/>
              <a:t>number of factors is (3+1)*(2+1)*(1+1) = </a:t>
            </a:r>
            <a:r>
              <a:rPr lang="en-US" sz="900" dirty="0" smtClean="0"/>
              <a:t>24</a:t>
            </a:r>
            <a:endParaRPr lang="en-IN" sz="900" dirty="0"/>
          </a:p>
        </p:txBody>
      </p:sp>
    </p:spTree>
    <p:extLst>
      <p:ext uri="{BB962C8B-B14F-4D97-AF65-F5344CB8AC3E}">
        <p14:creationId xmlns:p14="http://schemas.microsoft.com/office/powerpoint/2010/main" val="212181110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QUOTIENTS AND REMAINDERS</a:t>
            </a:r>
            <a:endParaRPr lang="en-IN" dirty="0"/>
          </a:p>
        </p:txBody>
      </p:sp>
      <p:sp>
        <p:nvSpPr>
          <p:cNvPr id="4" name="Rectangle 3"/>
          <p:cNvSpPr/>
          <p:nvPr/>
        </p:nvSpPr>
        <p:spPr>
          <a:xfrm>
            <a:off x="1376782" y="620688"/>
            <a:ext cx="6624736" cy="504056"/>
          </a:xfrm>
          <a:prstGeom prst="rect">
            <a:avLst/>
          </a:prstGeom>
          <a:solidFill>
            <a:schemeClr val="bg2">
              <a:lumMod val="75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Y = (QUOTIENT * DIVISOR) + REMAINDER </a:t>
            </a:r>
            <a:endParaRPr lang="en-IN" sz="1400" dirty="0">
              <a:solidFill>
                <a:schemeClr val="tx1"/>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3472184028"/>
              </p:ext>
            </p:extLst>
          </p:nvPr>
        </p:nvGraphicFramePr>
        <p:xfrm>
          <a:off x="107504" y="1196752"/>
          <a:ext cx="8856984" cy="5389944"/>
        </p:xfrm>
        <a:graphic>
          <a:graphicData uri="http://schemas.openxmlformats.org/drawingml/2006/table">
            <a:tbl>
              <a:tblPr firstRow="1" bandRow="1">
                <a:tableStyleId>{5C22544A-7EE6-4342-B048-85BDC9FD1C3A}</a:tableStyleId>
              </a:tblPr>
              <a:tblGrid>
                <a:gridCol w="2530567"/>
                <a:gridCol w="6326417"/>
              </a:tblGrid>
              <a:tr h="276662">
                <a:tc>
                  <a:txBody>
                    <a:bodyPr/>
                    <a:lstStyle/>
                    <a:p>
                      <a:r>
                        <a:rPr lang="en-US" sz="1000" dirty="0" smtClean="0"/>
                        <a:t>CONCEPT</a:t>
                      </a:r>
                      <a:endParaRPr lang="en-IN" sz="1000" dirty="0"/>
                    </a:p>
                  </a:txBody>
                  <a:tcPr/>
                </a:tc>
                <a:tc>
                  <a:txBody>
                    <a:bodyPr/>
                    <a:lstStyle/>
                    <a:p>
                      <a:r>
                        <a:rPr lang="en-US" sz="1000" dirty="0" smtClean="0"/>
                        <a:t>DESCRIPTION</a:t>
                      </a:r>
                      <a:endParaRPr lang="en-IN" sz="1000" dirty="0"/>
                    </a:p>
                  </a:txBody>
                  <a:tcPr/>
                </a:tc>
              </a:tr>
              <a:tr h="7314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1" dirty="0" smtClean="0"/>
                        <a:t>CREATING NUMBERS WITH A CERTAIN REMAINDER</a:t>
                      </a:r>
                    </a:p>
                    <a:p>
                      <a:endParaRPr lang="en-IN" sz="1000" dirty="0"/>
                    </a:p>
                  </a:txBody>
                  <a:tcPr/>
                </a:tc>
                <a:tc>
                  <a:txBody>
                    <a:bodyPr/>
                    <a:lstStyle/>
                    <a:p>
                      <a:pPr marL="171450" indent="-171450">
                        <a:buFontTx/>
                        <a:buChar char="-"/>
                      </a:pPr>
                      <a:r>
                        <a:rPr lang="en-IN" sz="1000" dirty="0" smtClean="0"/>
                        <a:t>Some GMAT problems require you to generate arbitrary numbers that yield a certain remainder upon division</a:t>
                      </a:r>
                    </a:p>
                    <a:p>
                      <a:pPr marL="171450" indent="-171450">
                        <a:buFontTx/>
                        <a:buChar char="-"/>
                      </a:pPr>
                      <a:r>
                        <a:rPr lang="en-IN" sz="1000" dirty="0" smtClean="0"/>
                        <a:t>For example, if you need a number that leaves a remainder of 5 when divided by 7, you can pick 14 (a multiple of 7) and </a:t>
                      </a:r>
                      <a:r>
                        <a:rPr lang="en-IN" sz="1000" i="0" dirty="0" smtClean="0"/>
                        <a:t>add 5 to get 19. If you want to write a general algebraic form, you can write T*integer: + 5, where integer</a:t>
                      </a:r>
                      <a:r>
                        <a:rPr lang="en-IN" sz="1000" i="0" baseline="0" dirty="0" smtClean="0"/>
                        <a:t> </a:t>
                      </a:r>
                      <a:r>
                        <a:rPr lang="en-IN" sz="1000" i="0" dirty="0" smtClean="0"/>
                        <a:t>represents some random integer. 7*integer is therefore a multiple of 7, and 7*integer + 5 is a multiple of 7, plus 5</a:t>
                      </a:r>
                    </a:p>
                  </a:txBody>
                  <a:tcPr/>
                </a:tc>
              </a:tr>
              <a:tr h="2766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1" dirty="0" smtClean="0"/>
                        <a:t>RANGE OF POSSIBLE REMAINDERS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When you divide an integer by a positive integer </a:t>
                      </a:r>
                      <a:r>
                        <a:rPr lang="en-IN" sz="1000" i="1" dirty="0" smtClean="0"/>
                        <a:t>N, </a:t>
                      </a:r>
                      <a:r>
                        <a:rPr lang="en-IN" sz="1000" dirty="0" smtClean="0"/>
                        <a:t>the possible remainders range from 0 to </a:t>
                      </a:r>
                      <a:r>
                        <a:rPr lang="en-IN" sz="1000" i="1" dirty="0" smtClean="0"/>
                        <a:t>(N - </a:t>
                      </a:r>
                      <a:r>
                        <a:rPr lang="en-IN" sz="1000" dirty="0" smtClean="0"/>
                        <a:t>1). There are thus </a:t>
                      </a:r>
                      <a:r>
                        <a:rPr lang="en-IN" sz="1000" i="1" dirty="0" smtClean="0"/>
                        <a:t>N </a:t>
                      </a:r>
                      <a:r>
                        <a:rPr lang="en-IN" sz="1000" dirty="0" smtClean="0"/>
                        <a:t>possible remainders. Negative remainders are not possible, nor are remainders equal to or larger than </a:t>
                      </a:r>
                      <a:r>
                        <a:rPr lang="en-IN" sz="1000" i="1" dirty="0" smtClean="0"/>
                        <a:t>N. </a:t>
                      </a:r>
                      <a:r>
                        <a:rPr lang="en-US" sz="1000" dirty="0" smtClean="0"/>
                        <a:t>For example, for an </a:t>
                      </a:r>
                      <a:r>
                        <a:rPr lang="en-IN" sz="1000" dirty="0" smtClean="0"/>
                        <a:t>integer divided by 7, the remainder could be 0, 1,2, 3, 4,5,or 6</a:t>
                      </a:r>
                    </a:p>
                    <a:p>
                      <a:pPr marL="0" marR="0" indent="0" algn="l" defTabSz="914400" rtl="0" eaLnBrk="1" fontAlgn="auto" latinLnBrk="0" hangingPunct="1">
                        <a:lnSpc>
                          <a:spcPct val="100000"/>
                        </a:lnSpc>
                        <a:spcBef>
                          <a:spcPts val="0"/>
                        </a:spcBef>
                        <a:spcAft>
                          <a:spcPts val="0"/>
                        </a:spcAft>
                        <a:buClrTx/>
                        <a:buSzTx/>
                        <a:buFontTx/>
                        <a:buNone/>
                        <a:tabLst/>
                        <a:defRPr/>
                      </a:pPr>
                      <a:endParaRPr lang="en-IN" sz="10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N" sz="1000" b="1" dirty="0" smtClean="0"/>
                        <a:t>Example:</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dirty="0" smtClean="0"/>
                        <a:t>If </a:t>
                      </a:r>
                      <a:r>
                        <a:rPr lang="en-IN" sz="1000" i="1" dirty="0" smtClean="0"/>
                        <a:t>a</a:t>
                      </a:r>
                      <a:r>
                        <a:rPr lang="en-IN" sz="1000" i="0" dirty="0" smtClean="0"/>
                        <a:t>/</a:t>
                      </a:r>
                      <a:r>
                        <a:rPr lang="en-IN" sz="1000" dirty="0" smtClean="0"/>
                        <a:t> </a:t>
                      </a:r>
                      <a:r>
                        <a:rPr lang="en-IN" sz="1000" i="1" dirty="0" smtClean="0"/>
                        <a:t>b </a:t>
                      </a:r>
                      <a:r>
                        <a:rPr lang="en-IN" sz="1000" dirty="0" smtClean="0"/>
                        <a:t>yields a remainder of 5, </a:t>
                      </a:r>
                      <a:r>
                        <a:rPr lang="en-IN" sz="1000" i="1" dirty="0" smtClean="0"/>
                        <a:t>c </a:t>
                      </a:r>
                      <a:r>
                        <a:rPr lang="en-IN" sz="1000" i="0" dirty="0" smtClean="0"/>
                        <a:t>/</a:t>
                      </a:r>
                      <a:r>
                        <a:rPr lang="en-IN" sz="1000" dirty="0" smtClean="0"/>
                        <a:t> </a:t>
                      </a:r>
                      <a:r>
                        <a:rPr lang="en-IN" sz="1000" i="1" dirty="0" smtClean="0"/>
                        <a:t>d </a:t>
                      </a:r>
                      <a:r>
                        <a:rPr lang="en-IN" sz="1000" dirty="0" smtClean="0"/>
                        <a:t>yields a remainder of 8, and </a:t>
                      </a:r>
                      <a:r>
                        <a:rPr lang="en-IN" sz="1000" i="1" dirty="0" smtClean="0"/>
                        <a:t>a, b, c </a:t>
                      </a:r>
                      <a:r>
                        <a:rPr lang="en-IN" sz="1000" dirty="0" smtClean="0"/>
                        <a:t>and </a:t>
                      </a:r>
                      <a:r>
                        <a:rPr lang="en-IN" sz="1000" i="1" dirty="0" smtClean="0"/>
                        <a:t>d </a:t>
                      </a:r>
                      <a:r>
                        <a:rPr lang="en-IN" sz="1000" dirty="0" smtClean="0"/>
                        <a:t>are all integers, what is the smallest possible value for </a:t>
                      </a:r>
                      <a:r>
                        <a:rPr lang="en-IN" sz="1000" i="1" dirty="0" smtClean="0"/>
                        <a:t>b </a:t>
                      </a:r>
                      <a:r>
                        <a:rPr lang="en-IN" sz="1000" dirty="0" smtClean="0"/>
                        <a:t>+ </a:t>
                      </a:r>
                      <a:r>
                        <a:rPr lang="en-IN" sz="1000" i="1" dirty="0" smtClean="0"/>
                        <a:t>d?</a:t>
                      </a:r>
                      <a:endParaRPr lang="en-IN" sz="1000" i="0" dirty="0" smtClean="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0" i="0" u="none" strike="noStrike" kern="1200" baseline="0" dirty="0" smtClean="0">
                          <a:solidFill>
                            <a:schemeClr val="dk1"/>
                          </a:solidFill>
                          <a:latin typeface="+mn-lt"/>
                          <a:ea typeface="+mn-ea"/>
                          <a:cs typeface="+mn-cs"/>
                        </a:rPr>
                        <a:t>Since the remainder must be smaller than the divisor, 5 must be smaller than </a:t>
                      </a:r>
                      <a:r>
                        <a:rPr lang="en-IN" sz="1000" b="0" i="1" u="none" strike="noStrike" kern="1200" baseline="0" dirty="0" smtClean="0">
                          <a:solidFill>
                            <a:schemeClr val="dk1"/>
                          </a:solidFill>
                          <a:latin typeface="+mn-lt"/>
                          <a:ea typeface="+mn-ea"/>
                          <a:cs typeface="+mn-cs"/>
                        </a:rPr>
                        <a:t>b. b </a:t>
                      </a:r>
                      <a:r>
                        <a:rPr lang="en-IN" sz="1000" b="0" i="0" u="none" strike="noStrike" kern="1200" baseline="0" dirty="0" smtClean="0">
                          <a:solidFill>
                            <a:schemeClr val="dk1"/>
                          </a:solidFill>
                          <a:latin typeface="+mn-lt"/>
                          <a:ea typeface="+mn-ea"/>
                          <a:cs typeface="+mn-cs"/>
                        </a:rPr>
                        <a:t>must be an integer, so </a:t>
                      </a:r>
                      <a:r>
                        <a:rPr lang="en-IN" sz="1000" b="0" i="1" u="none" strike="noStrike" kern="1200" baseline="0" dirty="0" smtClean="0">
                          <a:solidFill>
                            <a:schemeClr val="dk1"/>
                          </a:solidFill>
                          <a:latin typeface="+mn-lt"/>
                          <a:ea typeface="+mn-ea"/>
                          <a:cs typeface="+mn-cs"/>
                        </a:rPr>
                        <a:t>b </a:t>
                      </a:r>
                      <a:r>
                        <a:rPr lang="en-IN" sz="1000" b="0" i="0" u="none" strike="noStrike" kern="1200" baseline="0" dirty="0" smtClean="0">
                          <a:solidFill>
                            <a:schemeClr val="dk1"/>
                          </a:solidFill>
                          <a:latin typeface="+mn-lt"/>
                          <a:ea typeface="+mn-ea"/>
                          <a:cs typeface="+mn-cs"/>
                        </a:rPr>
                        <a:t>is at least 6. Similarly, 8 must be smaller than </a:t>
                      </a:r>
                      <a:r>
                        <a:rPr lang="en-IN" sz="1000" b="0" i="1" u="none" strike="noStrike" kern="1200" baseline="0" dirty="0" smtClean="0">
                          <a:solidFill>
                            <a:schemeClr val="dk1"/>
                          </a:solidFill>
                          <a:latin typeface="+mn-lt"/>
                          <a:ea typeface="+mn-ea"/>
                          <a:cs typeface="+mn-cs"/>
                        </a:rPr>
                        <a:t>d, </a:t>
                      </a:r>
                      <a:r>
                        <a:rPr lang="en-IN" sz="1000" b="0" i="0" u="none" strike="noStrike" kern="1200" baseline="0" dirty="0" smtClean="0">
                          <a:solidFill>
                            <a:schemeClr val="dk1"/>
                          </a:solidFill>
                          <a:latin typeface="+mn-lt"/>
                          <a:ea typeface="+mn-ea"/>
                          <a:cs typeface="+mn-cs"/>
                        </a:rPr>
                        <a:t>and </a:t>
                      </a:r>
                      <a:r>
                        <a:rPr lang="en-IN" sz="1000" b="0" i="1" u="none" strike="noStrike" kern="1200" baseline="0" dirty="0" smtClean="0">
                          <a:solidFill>
                            <a:schemeClr val="dk1"/>
                          </a:solidFill>
                          <a:latin typeface="+mn-lt"/>
                          <a:ea typeface="+mn-ea"/>
                          <a:cs typeface="+mn-cs"/>
                        </a:rPr>
                        <a:t>d </a:t>
                      </a:r>
                      <a:r>
                        <a:rPr lang="en-IN" sz="1000" b="0" i="0" u="none" strike="noStrike" kern="1200" baseline="0" dirty="0" smtClean="0">
                          <a:solidFill>
                            <a:schemeClr val="dk1"/>
                          </a:solidFill>
                          <a:latin typeface="+mn-lt"/>
                          <a:ea typeface="+mn-ea"/>
                          <a:cs typeface="+mn-cs"/>
                        </a:rPr>
                        <a:t>must be an integer, so </a:t>
                      </a:r>
                      <a:r>
                        <a:rPr lang="en-IN" sz="1000" b="0" i="1" u="none" strike="noStrike" kern="1200" baseline="0" dirty="0" smtClean="0">
                          <a:solidFill>
                            <a:schemeClr val="dk1"/>
                          </a:solidFill>
                          <a:latin typeface="+mn-lt"/>
                          <a:ea typeface="+mn-ea"/>
                          <a:cs typeface="+mn-cs"/>
                        </a:rPr>
                        <a:t>d </a:t>
                      </a:r>
                      <a:r>
                        <a:rPr lang="en-IN" sz="1000" b="0" i="0" u="none" strike="noStrike" kern="1200" baseline="0" dirty="0" smtClean="0">
                          <a:solidFill>
                            <a:schemeClr val="dk1"/>
                          </a:solidFill>
                          <a:latin typeface="+mn-lt"/>
                          <a:ea typeface="+mn-ea"/>
                          <a:cs typeface="+mn-cs"/>
                        </a:rPr>
                        <a:t>must be at least 9. Therefore the smallest possible value for </a:t>
                      </a:r>
                      <a:r>
                        <a:rPr lang="en-IN" sz="1000" b="0" i="1" u="none" strike="noStrike" kern="1200" baseline="0" dirty="0" smtClean="0">
                          <a:solidFill>
                            <a:schemeClr val="dk1"/>
                          </a:solidFill>
                          <a:latin typeface="+mn-lt"/>
                          <a:ea typeface="+mn-ea"/>
                          <a:cs typeface="+mn-cs"/>
                        </a:rPr>
                        <a:t>b </a:t>
                      </a:r>
                      <a:r>
                        <a:rPr lang="en-IN" sz="1000" b="0" i="0" u="none" strike="noStrike" kern="1200" baseline="0" dirty="0" smtClean="0">
                          <a:solidFill>
                            <a:schemeClr val="dk1"/>
                          </a:solidFill>
                          <a:latin typeface="+mn-lt"/>
                          <a:ea typeface="+mn-ea"/>
                          <a:cs typeface="+mn-cs"/>
                        </a:rPr>
                        <a:t>+ </a:t>
                      </a:r>
                      <a:r>
                        <a:rPr lang="en-IN" sz="1000" b="0" i="1" u="none" strike="noStrike" kern="1200" baseline="0" dirty="0" smtClean="0">
                          <a:solidFill>
                            <a:schemeClr val="dk1"/>
                          </a:solidFill>
                          <a:latin typeface="+mn-lt"/>
                          <a:ea typeface="+mn-ea"/>
                          <a:cs typeface="+mn-cs"/>
                        </a:rPr>
                        <a:t>d is </a:t>
                      </a:r>
                      <a:r>
                        <a:rPr lang="en-IN" sz="1000" b="0" i="0" u="none" strike="noStrike" kern="1200" baseline="0" dirty="0" smtClean="0">
                          <a:solidFill>
                            <a:schemeClr val="dk1"/>
                          </a:solidFill>
                          <a:latin typeface="+mn-lt"/>
                          <a:ea typeface="+mn-ea"/>
                          <a:cs typeface="+mn-cs"/>
                        </a:rPr>
                        <a:t>6 + 9 = 15</a:t>
                      </a:r>
                      <a:endParaRPr lang="en-IN" sz="1000" dirty="0" smtClean="0"/>
                    </a:p>
                  </a:txBody>
                  <a:tcPr/>
                </a:tc>
              </a:tr>
              <a:tr h="276662">
                <a:tc>
                  <a:txBody>
                    <a:bodyPr/>
                    <a:lstStyle/>
                    <a:p>
                      <a:r>
                        <a:rPr lang="en-US" sz="1000" b="1" dirty="0" smtClean="0"/>
                        <a:t>REMAINDER OF ZERO</a:t>
                      </a:r>
                      <a:endParaRPr lang="en-IN" sz="1000" b="1" dirty="0"/>
                    </a:p>
                  </a:txBody>
                  <a:tcPr/>
                </a:tc>
                <a:tc>
                  <a:txBody>
                    <a:bodyPr/>
                    <a:lstStyle/>
                    <a:p>
                      <a:r>
                        <a:rPr lang="en-US" sz="1000" dirty="0" smtClean="0"/>
                        <a:t>If x divided by y yields</a:t>
                      </a:r>
                      <a:r>
                        <a:rPr lang="en-US" sz="1000" baseline="0" dirty="0" smtClean="0"/>
                        <a:t> a remainder of zero, then x is divisible by y</a:t>
                      </a:r>
                      <a:endParaRPr lang="en-IN" sz="1000" dirty="0"/>
                    </a:p>
                  </a:txBody>
                  <a:tcPr/>
                </a:tc>
              </a:tr>
              <a:tr h="1483890">
                <a:tc>
                  <a:txBody>
                    <a:bodyPr/>
                    <a:lstStyle/>
                    <a:p>
                      <a:r>
                        <a:rPr lang="en-US" sz="1000" b="1" dirty="0" smtClean="0"/>
                        <a:t>ARTIHEMETIC</a:t>
                      </a:r>
                      <a:r>
                        <a:rPr lang="en-US" sz="1000" b="1" baseline="0" dirty="0" smtClean="0"/>
                        <a:t> WITH REMAINDERS </a:t>
                      </a:r>
                      <a:endParaRPr lang="en-IN" sz="1000" b="1" dirty="0"/>
                    </a:p>
                  </a:txBody>
                  <a:tcPr/>
                </a:tc>
                <a:tc>
                  <a:txBody>
                    <a:bodyPr/>
                    <a:lstStyle/>
                    <a:p>
                      <a:pPr marL="0" indent="0">
                        <a:buFont typeface="Arial" pitchFamily="34" charset="0"/>
                        <a:buNone/>
                      </a:pPr>
                      <a:r>
                        <a:rPr lang="en-IN" sz="1000" b="1" i="0" u="none" strike="noStrike" kern="1200" baseline="0" dirty="0" smtClean="0">
                          <a:solidFill>
                            <a:schemeClr val="dk1"/>
                          </a:solidFill>
                          <a:latin typeface="+mn-lt"/>
                          <a:ea typeface="+mn-ea"/>
                          <a:cs typeface="+mn-cs"/>
                        </a:rPr>
                        <a:t>You can add and subtract remainders directly, as long as you correct excess or negative remainders</a:t>
                      </a:r>
                      <a:r>
                        <a:rPr lang="en-IN" sz="1000" b="0" i="0" u="none" strike="noStrike" kern="1200" baseline="0" dirty="0" smtClean="0">
                          <a:solidFill>
                            <a:schemeClr val="dk1"/>
                          </a:solidFill>
                          <a:latin typeface="+mn-lt"/>
                          <a:ea typeface="+mn-ea"/>
                          <a:cs typeface="+mn-cs"/>
                        </a:rPr>
                        <a:t>. If x leaves a remainder of 4 after division by 7 and z leaves a remainder of 5 after division by 7, then adding the remainders together yields 9. This number is too high, however. The remainder must be non-negative  and less than 7. We can take an additional 7 out of the remainder, because 7 is the excess portion. Thus x + z leaves a remainder of 9 -7 = 2 after division by 7</a:t>
                      </a:r>
                    </a:p>
                    <a:p>
                      <a:pPr marL="0" indent="0">
                        <a:buFont typeface="Arial" pitchFamily="34" charset="0"/>
                        <a:buNone/>
                      </a:pPr>
                      <a:endParaRPr lang="en-US" sz="1000" b="1" i="0" u="none" strike="noStrike" kern="1200" baseline="0" dirty="0" smtClean="0">
                        <a:solidFill>
                          <a:schemeClr val="dk1"/>
                        </a:solidFill>
                        <a:latin typeface="+mn-lt"/>
                        <a:ea typeface="+mn-ea"/>
                        <a:cs typeface="+mn-cs"/>
                      </a:endParaRPr>
                    </a:p>
                    <a:p>
                      <a:pPr marL="0" indent="0">
                        <a:buFont typeface="Arial" pitchFamily="34" charset="0"/>
                        <a:buNone/>
                      </a:pPr>
                      <a:r>
                        <a:rPr lang="en-US" sz="1000" b="1" i="0" u="none" strike="noStrike" kern="1200" baseline="0" dirty="0" smtClean="0">
                          <a:solidFill>
                            <a:schemeClr val="dk1"/>
                          </a:solidFill>
                          <a:latin typeface="+mn-lt"/>
                          <a:ea typeface="+mn-ea"/>
                          <a:cs typeface="+mn-cs"/>
                        </a:rPr>
                        <a:t>You can multiply remainders, as long as you correct excess remainders</a:t>
                      </a:r>
                      <a:r>
                        <a:rPr lang="en-US" sz="1000" b="0" i="0" u="none" strike="noStrike" kern="1200" baseline="0" dirty="0" smtClean="0">
                          <a:solidFill>
                            <a:schemeClr val="dk1"/>
                          </a:solidFill>
                          <a:latin typeface="+mn-lt"/>
                          <a:ea typeface="+mn-ea"/>
                          <a:cs typeface="+mn-cs"/>
                        </a:rPr>
                        <a:t>. </a:t>
                      </a:r>
                      <a:r>
                        <a:rPr lang="en-IN" sz="1000" b="0" i="0" u="none" strike="noStrike" kern="1200" baseline="0" dirty="0" smtClean="0">
                          <a:solidFill>
                            <a:schemeClr val="dk1"/>
                          </a:solidFill>
                          <a:latin typeface="+mn-lt"/>
                          <a:ea typeface="+mn-ea"/>
                          <a:cs typeface="+mn-cs"/>
                        </a:rPr>
                        <a:t>Again, if x has a remainder of 4 upon division by 7 and z has a remainder of 5 upon division by 7, then 4 x 5 gives 20. Two additional 7's can: be taken out of this remainder, so x-z will have remainder 6 upon division by 7</a:t>
                      </a:r>
                    </a:p>
                  </a:txBody>
                  <a:tcPr/>
                </a:tc>
              </a:tr>
              <a:tr h="944488">
                <a:tc gridSpan="2">
                  <a:txBody>
                    <a:bodyPr/>
                    <a:lstStyle/>
                    <a:p>
                      <a:pPr marL="171450" indent="-171450">
                        <a:buFontTx/>
                        <a:buChar char="-"/>
                      </a:pPr>
                      <a:r>
                        <a:rPr lang="en-IN" sz="1000" b="1" dirty="0" smtClean="0"/>
                        <a:t>If the divisor</a:t>
                      </a:r>
                      <a:r>
                        <a:rPr lang="en-IN" sz="1000" b="1" baseline="0" dirty="0" smtClean="0"/>
                        <a:t> leaves a remainder ‘r’, all its factors will leave the same remainder, provided that the value of the remainder is smaller than the value of the factor. For example, if the remainder of a number divided by 21 is 5, then the remainder of that same number when divided by 7 (factor of 21) will also be 5</a:t>
                      </a:r>
                    </a:p>
                    <a:p>
                      <a:pPr marL="355600" marR="0" indent="-177800" algn="l" defTabSz="914400" rtl="0" eaLnBrk="1" fontAlgn="auto" latinLnBrk="0" hangingPunct="1">
                        <a:lnSpc>
                          <a:spcPct val="100000"/>
                        </a:lnSpc>
                        <a:spcBef>
                          <a:spcPts val="0"/>
                        </a:spcBef>
                        <a:spcAft>
                          <a:spcPts val="0"/>
                        </a:spcAft>
                        <a:buClrTx/>
                        <a:buSzTx/>
                        <a:buFontTx/>
                        <a:buChar char="-"/>
                        <a:tabLst/>
                        <a:defRPr/>
                      </a:pPr>
                      <a:r>
                        <a:rPr lang="en-IN" sz="1000" b="1" baseline="0" dirty="0" smtClean="0"/>
                        <a:t>If the value of the remainder is greater than the value of the factor, we will need to divide the remainder with the divisor. For example, if the remainder of a number divided by 21 is 5, then the remainder of that same number when divided by 3 (factor of 21) will be 5/3, which is 2 </a:t>
                      </a:r>
                    </a:p>
                    <a:p>
                      <a:pPr marL="355600" indent="-177800">
                        <a:buFontTx/>
                        <a:buChar char="-"/>
                      </a:pPr>
                      <a:endParaRPr lang="en-IN" sz="1000" b="1" baseline="0" dirty="0" smtClean="0"/>
                    </a:p>
                    <a:p>
                      <a:pPr marL="171450" indent="-171450">
                        <a:buFontTx/>
                        <a:buChar char="-"/>
                      </a:pPr>
                      <a:endParaRPr lang="en-IN" sz="1000" b="1" dirty="0"/>
                    </a:p>
                  </a:txBody>
                  <a:tcPr/>
                </a:tc>
                <a:tc hMerge="1">
                  <a:txBody>
                    <a:bodyPr/>
                    <a:lstStyle/>
                    <a:p>
                      <a:pPr marL="0" indent="0">
                        <a:buFont typeface="Arial" pitchFamily="34" charset="0"/>
                        <a:buNone/>
                      </a:pPr>
                      <a:endParaRPr lang="en-IN" sz="1000" b="0" i="0" u="none" strike="noStrike" kern="1200" baseline="0" dirty="0" smtClean="0">
                        <a:solidFill>
                          <a:schemeClr val="dk1"/>
                        </a:solidFill>
                        <a:latin typeface="+mn-lt"/>
                        <a:ea typeface="+mn-ea"/>
                        <a:cs typeface="+mn-cs"/>
                      </a:endParaRPr>
                    </a:p>
                  </a:txBody>
                  <a:tcPr/>
                </a:tc>
              </a:tr>
            </a:tbl>
          </a:graphicData>
        </a:graphic>
      </p:graphicFrame>
    </p:spTree>
    <p:extLst>
      <p:ext uri="{BB962C8B-B14F-4D97-AF65-F5344CB8AC3E}">
        <p14:creationId xmlns:p14="http://schemas.microsoft.com/office/powerpoint/2010/main" val="315385809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QUOTIENTS AND REMAINDERS</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3697917695"/>
              </p:ext>
            </p:extLst>
          </p:nvPr>
        </p:nvGraphicFramePr>
        <p:xfrm>
          <a:off x="107504" y="692696"/>
          <a:ext cx="8928992" cy="4574342"/>
        </p:xfrm>
        <a:graphic>
          <a:graphicData uri="http://schemas.openxmlformats.org/drawingml/2006/table">
            <a:tbl>
              <a:tblPr firstRow="1" bandRow="1">
                <a:tableStyleId>{5C22544A-7EE6-4342-B048-85BDC9FD1C3A}</a:tableStyleId>
              </a:tblPr>
              <a:tblGrid>
                <a:gridCol w="1584176"/>
                <a:gridCol w="3960440"/>
                <a:gridCol w="3384376"/>
              </a:tblGrid>
              <a:tr h="276662">
                <a:tc>
                  <a:txBody>
                    <a:bodyPr/>
                    <a:lstStyle/>
                    <a:p>
                      <a:r>
                        <a:rPr lang="en-US" sz="1000" dirty="0" smtClean="0"/>
                        <a:t>CONCEPT</a:t>
                      </a:r>
                      <a:endParaRPr lang="en-IN" sz="1000" dirty="0"/>
                    </a:p>
                  </a:txBody>
                  <a:tcPr/>
                </a:tc>
                <a:tc>
                  <a:txBody>
                    <a:bodyPr/>
                    <a:lstStyle/>
                    <a:p>
                      <a:r>
                        <a:rPr lang="en-US" sz="1000" dirty="0" smtClean="0"/>
                        <a:t>DESCRIPTION</a:t>
                      </a:r>
                      <a:endParaRPr lang="en-IN" sz="1000" dirty="0"/>
                    </a:p>
                  </a:txBody>
                  <a:tcPr/>
                </a:tc>
                <a:tc>
                  <a:txBody>
                    <a:bodyPr/>
                    <a:lstStyle/>
                    <a:p>
                      <a:r>
                        <a:rPr lang="en-US" sz="1000" dirty="0" smtClean="0"/>
                        <a:t>EXAMPLE</a:t>
                      </a:r>
                      <a:endParaRPr lang="en-IN" sz="1000" dirty="0"/>
                    </a:p>
                  </a:txBody>
                  <a:tcPr/>
                </a:tc>
              </a:tr>
              <a:tr h="1235506">
                <a:tc>
                  <a:txBody>
                    <a:bodyPr/>
                    <a:lstStyle/>
                    <a:p>
                      <a:r>
                        <a:rPr lang="en-US" sz="1000" b="1" dirty="0" smtClean="0"/>
                        <a:t>REMAINDERS AND DECIMALS</a:t>
                      </a:r>
                      <a:endParaRPr lang="en-IN" sz="1000" b="1" dirty="0"/>
                    </a:p>
                  </a:txBody>
                  <a:tcPr/>
                </a:tc>
                <a:tc>
                  <a:txBody>
                    <a:bodyPr/>
                    <a:lstStyle/>
                    <a:p>
                      <a:r>
                        <a:rPr lang="en-IN" sz="1000" b="0" i="0" u="none" strike="noStrike" kern="1200" baseline="0" dirty="0" smtClean="0">
                          <a:solidFill>
                            <a:schemeClr val="dk1"/>
                          </a:solidFill>
                          <a:latin typeface="+mn-lt"/>
                          <a:ea typeface="+mn-ea"/>
                          <a:cs typeface="+mn-cs"/>
                        </a:rPr>
                        <a:t>We say that 17 is not divisible by 5, because it leaves a remainder of 2 after, division by 5. However, if you punch "17 + 5 =" into a calculator, it gives you a number back: 3.4. This quotient has an integer portion (3) and a decimal portion (0.4). The decimal portion represents the remainder 2 divided by 5</a:t>
                      </a:r>
                    </a:p>
                    <a:p>
                      <a:endParaRPr lang="en-US" sz="1000" b="0" i="0" u="none" strike="noStrike" kern="1200" baseline="0" dirty="0" smtClean="0">
                        <a:solidFill>
                          <a:schemeClr val="dk1"/>
                        </a:solidFill>
                        <a:latin typeface="+mn-lt"/>
                        <a:ea typeface="+mn-ea"/>
                        <a:cs typeface="+mn-cs"/>
                      </a:endParaRPr>
                    </a:p>
                    <a:p>
                      <a:r>
                        <a:rPr lang="en-US" sz="1500" b="1" i="0" u="none" strike="noStrike" kern="1200" baseline="0" dirty="0" smtClean="0">
                          <a:solidFill>
                            <a:srgbClr val="F57F09"/>
                          </a:solidFill>
                          <a:latin typeface="+mn-lt"/>
                          <a:ea typeface="+mn-ea"/>
                          <a:cs typeface="+mn-cs"/>
                        </a:rPr>
                        <a:t>DECIMAL PORTION = REMAINDER/DIVISOR </a:t>
                      </a:r>
                    </a:p>
                    <a:p>
                      <a:pPr marL="0" marR="0" indent="0" algn="l" defTabSz="914400" rtl="0" eaLnBrk="1" fontAlgn="auto" latinLnBrk="0" hangingPunct="1">
                        <a:lnSpc>
                          <a:spcPct val="100000"/>
                        </a:lnSpc>
                        <a:spcBef>
                          <a:spcPts val="0"/>
                        </a:spcBef>
                        <a:spcAft>
                          <a:spcPts val="0"/>
                        </a:spcAft>
                        <a:buClrTx/>
                        <a:buSzTx/>
                        <a:buFontTx/>
                        <a:buNone/>
                        <a:tabLst/>
                        <a:defRPr/>
                      </a:pPr>
                      <a:r>
                        <a:rPr lang="en-US" sz="1500" b="1" i="0" u="none" strike="noStrike" kern="1200" baseline="0" dirty="0" smtClean="0">
                          <a:solidFill>
                            <a:srgbClr val="F57F09"/>
                          </a:solidFill>
                          <a:latin typeface="+mn-lt"/>
                          <a:ea typeface="+mn-ea"/>
                          <a:cs typeface="+mn-cs"/>
                        </a:rPr>
                        <a:t>DECIMAL PORTION * DIVISOR = REMAINDER</a:t>
                      </a:r>
                      <a:endParaRPr lang="en-IN" sz="1500" b="1" dirty="0" smtClean="0">
                        <a:solidFill>
                          <a:srgbClr val="F57F09"/>
                        </a:solidFill>
                      </a:endParaRPr>
                    </a:p>
                    <a:p>
                      <a:endParaRPr lang="en-IN" sz="1500" b="1" dirty="0" smtClean="0">
                        <a:solidFill>
                          <a:srgbClr val="F57F09"/>
                        </a:solidFill>
                      </a:endParaRPr>
                    </a:p>
                  </a:txBody>
                  <a:tcPr/>
                </a:tc>
                <a:tc>
                  <a:txBody>
                    <a:bodyPr/>
                    <a:lstStyle/>
                    <a:p>
                      <a:r>
                        <a:rPr lang="en-IN" sz="1000" b="0" i="0" u="none" strike="noStrike" kern="1200" baseline="0" dirty="0" smtClean="0">
                          <a:solidFill>
                            <a:schemeClr val="dk1"/>
                          </a:solidFill>
                          <a:latin typeface="+mn-lt"/>
                          <a:ea typeface="+mn-ea"/>
                          <a:cs typeface="+mn-cs"/>
                        </a:rPr>
                        <a:t>When positive integer </a:t>
                      </a:r>
                      <a:r>
                        <a:rPr lang="en-IN" sz="1000" b="0" i="1" u="none" strike="noStrike" kern="1200" baseline="0" dirty="0" smtClean="0">
                          <a:solidFill>
                            <a:schemeClr val="dk1"/>
                          </a:solidFill>
                          <a:latin typeface="+mn-lt"/>
                          <a:ea typeface="+mn-ea"/>
                          <a:cs typeface="+mn-cs"/>
                        </a:rPr>
                        <a:t>A </a:t>
                      </a:r>
                      <a:r>
                        <a:rPr lang="en-IN" sz="1000" b="0" i="0" u="none" strike="noStrike" kern="1200" baseline="0" dirty="0" smtClean="0">
                          <a:solidFill>
                            <a:schemeClr val="dk1"/>
                          </a:solidFill>
                          <a:latin typeface="+mn-lt"/>
                          <a:ea typeface="+mn-ea"/>
                          <a:cs typeface="+mn-cs"/>
                        </a:rPr>
                        <a:t>is divided by positive integer B, the result is 4.35.</a:t>
                      </a:r>
                    </a:p>
                    <a:p>
                      <a:r>
                        <a:rPr lang="en-IN" sz="1000" b="0" i="0" u="none" strike="noStrike" kern="1200" baseline="0" dirty="0" smtClean="0">
                          <a:solidFill>
                            <a:schemeClr val="dk1"/>
                          </a:solidFill>
                          <a:latin typeface="+mn-lt"/>
                          <a:ea typeface="+mn-ea"/>
                          <a:cs typeface="+mn-cs"/>
                        </a:rPr>
                        <a:t>Which of the following could be the remainder when A is divided by B?</a:t>
                      </a:r>
                    </a:p>
                    <a:p>
                      <a:pPr marL="228600" indent="-228600">
                        <a:buAutoNum type="alphaUcParenBoth"/>
                      </a:pPr>
                      <a:r>
                        <a:rPr lang="en-IN" sz="1000" b="0" i="0" u="none" strike="noStrike" kern="1200" baseline="0" dirty="0" smtClean="0">
                          <a:solidFill>
                            <a:schemeClr val="dk1"/>
                          </a:solidFill>
                          <a:latin typeface="+mn-lt"/>
                          <a:ea typeface="+mn-ea"/>
                          <a:cs typeface="+mn-cs"/>
                        </a:rPr>
                        <a:t>13 (B) 14 (C) 15 (D) 16 (E) 17</a:t>
                      </a:r>
                    </a:p>
                    <a:p>
                      <a:pPr marL="0" indent="0">
                        <a:buNone/>
                      </a:pPr>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We isolate the decimal part of the division result: 0.35. Now we set that decimal equal to the unknown remainder </a:t>
                      </a:r>
                      <a:r>
                        <a:rPr lang="en-IN" sz="1000" b="0" i="1" u="none" strike="noStrike" kern="1200" baseline="0" dirty="0" smtClean="0">
                          <a:solidFill>
                            <a:schemeClr val="dk1"/>
                          </a:solidFill>
                          <a:latin typeface="+mn-lt"/>
                          <a:ea typeface="+mn-ea"/>
                          <a:cs typeface="+mn-cs"/>
                        </a:rPr>
                        <a:t>R </a:t>
                      </a:r>
                      <a:r>
                        <a:rPr lang="en-IN" sz="1000" b="0" i="0" u="none" strike="noStrike" kern="1200" baseline="0" dirty="0" smtClean="0">
                          <a:solidFill>
                            <a:schemeClr val="dk1"/>
                          </a:solidFill>
                          <a:latin typeface="+mn-lt"/>
                          <a:ea typeface="+mn-ea"/>
                          <a:cs typeface="+mn-cs"/>
                        </a:rPr>
                        <a:t>divided by the divisor </a:t>
                      </a:r>
                      <a:r>
                        <a:rPr lang="en-IN" sz="1000" b="0" i="1" u="none" strike="noStrike" kern="1200" baseline="0" dirty="0" smtClean="0">
                          <a:solidFill>
                            <a:schemeClr val="dk1"/>
                          </a:solidFill>
                          <a:latin typeface="+mn-lt"/>
                          <a:ea typeface="+mn-ea"/>
                          <a:cs typeface="+mn-cs"/>
                        </a:rPr>
                        <a:t>B:</a:t>
                      </a:r>
                    </a:p>
                    <a:p>
                      <a:r>
                        <a:rPr lang="en-US" sz="1000" b="0" i="1" u="none" strike="noStrike" kern="1200" baseline="0" dirty="0" smtClean="0">
                          <a:solidFill>
                            <a:schemeClr val="dk1"/>
                          </a:solidFill>
                          <a:latin typeface="+mn-lt"/>
                          <a:ea typeface="+mn-ea"/>
                          <a:cs typeface="+mn-cs"/>
                        </a:rPr>
                        <a:t>0.35 = R/B</a:t>
                      </a:r>
                    </a:p>
                    <a:p>
                      <a:r>
                        <a:rPr lang="en-US" sz="1000" b="0" i="1" u="none" strike="noStrike" kern="1200" baseline="0" dirty="0" smtClean="0">
                          <a:solidFill>
                            <a:schemeClr val="dk1"/>
                          </a:solidFill>
                          <a:latin typeface="+mn-lt"/>
                          <a:ea typeface="+mn-ea"/>
                          <a:cs typeface="+mn-cs"/>
                        </a:rPr>
                        <a:t>0.35 = 35/100 = 7/20 = R/B</a:t>
                      </a:r>
                    </a:p>
                    <a:p>
                      <a:r>
                        <a:rPr lang="en-US" sz="1000" b="0" i="1" u="none" strike="noStrike" kern="1200" baseline="0" dirty="0" smtClean="0">
                          <a:solidFill>
                            <a:schemeClr val="dk1"/>
                          </a:solidFill>
                          <a:latin typeface="+mn-lt"/>
                          <a:ea typeface="+mn-ea"/>
                          <a:cs typeface="+mn-cs"/>
                        </a:rPr>
                        <a:t>7B = 20 R</a:t>
                      </a:r>
                    </a:p>
                    <a:p>
                      <a:r>
                        <a:rPr lang="en-IN" sz="1000" b="0" i="0" u="none" strike="noStrike" kern="1200" baseline="0" dirty="0" smtClean="0">
                          <a:solidFill>
                            <a:schemeClr val="dk1"/>
                          </a:solidFill>
                          <a:latin typeface="+mn-lt"/>
                          <a:ea typeface="+mn-ea"/>
                          <a:cs typeface="+mn-cs"/>
                        </a:rPr>
                        <a:t>Now, since both Band </a:t>
                      </a:r>
                      <a:r>
                        <a:rPr lang="en-IN" sz="1000" b="0" i="1" u="none" strike="noStrike" kern="1200" baseline="0" dirty="0" smtClean="0">
                          <a:solidFill>
                            <a:schemeClr val="dk1"/>
                          </a:solidFill>
                          <a:latin typeface="+mn-lt"/>
                          <a:ea typeface="+mn-ea"/>
                          <a:cs typeface="+mn-cs"/>
                        </a:rPr>
                        <a:t>R </a:t>
                      </a:r>
                      <a:r>
                        <a:rPr lang="en-IN" sz="1000" b="0" i="0" u="none" strike="noStrike" kern="1200" baseline="0" dirty="0" smtClean="0">
                          <a:solidFill>
                            <a:schemeClr val="dk1"/>
                          </a:solidFill>
                          <a:latin typeface="+mn-lt"/>
                          <a:ea typeface="+mn-ea"/>
                          <a:cs typeface="+mn-cs"/>
                        </a:rPr>
                        <a:t>are integers, we can see that R must contain a 7 in its prime factorization; otherwise, there is no way for a 7 to appear on the left side. Thus, </a:t>
                      </a:r>
                      <a:r>
                        <a:rPr lang="en-IN" sz="1000" b="0" i="1" u="none" strike="noStrike" kern="1200" baseline="0" dirty="0" smtClean="0">
                          <a:solidFill>
                            <a:schemeClr val="dk1"/>
                          </a:solidFill>
                          <a:latin typeface="+mn-lt"/>
                          <a:ea typeface="+mn-ea"/>
                          <a:cs typeface="+mn-cs"/>
                        </a:rPr>
                        <a:t>R </a:t>
                      </a:r>
                      <a:r>
                        <a:rPr lang="en-IN" sz="1000" b="0" i="0" u="none" strike="noStrike" kern="1200" baseline="0" dirty="0" smtClean="0">
                          <a:solidFill>
                            <a:schemeClr val="dk1"/>
                          </a:solidFill>
                          <a:latin typeface="+mn-lt"/>
                          <a:ea typeface="+mn-ea"/>
                          <a:cs typeface="+mn-cs"/>
                        </a:rPr>
                        <a:t>must be a multiple of7. The only answer choice that in multiple of7 is 14, which is the correct answer</a:t>
                      </a:r>
                    </a:p>
                    <a:p>
                      <a:pPr marL="0" indent="0">
                        <a:buNone/>
                      </a:pPr>
                      <a:endParaRPr lang="en-IN" sz="1000" dirty="0" smtClean="0">
                        <a:solidFill>
                          <a:srgbClr val="F57F09"/>
                        </a:solidFill>
                      </a:endParaRPr>
                    </a:p>
                  </a:txBody>
                  <a:tcPr/>
                </a:tc>
              </a:tr>
              <a:tr h="1235506">
                <a:tc>
                  <a:txBody>
                    <a:bodyPr/>
                    <a:lstStyle/>
                    <a:p>
                      <a:endParaRPr lang="en-IN" sz="1000" b="1" dirty="0"/>
                    </a:p>
                  </a:txBody>
                  <a:tcPr/>
                </a:tc>
                <a:tc>
                  <a:txBody>
                    <a:bodyPr/>
                    <a:lstStyle/>
                    <a:p>
                      <a:r>
                        <a:rPr lang="en-IN" sz="1500" b="1" dirty="0" smtClean="0">
                          <a:solidFill>
                            <a:srgbClr val="F57F09"/>
                          </a:solidFill>
                        </a:rPr>
                        <a:t>Remainder of x*y when divided by n </a:t>
                      </a:r>
                      <a:r>
                        <a:rPr lang="en-IN" sz="1500" b="1" dirty="0" smtClean="0">
                          <a:solidFill>
                            <a:srgbClr val="F57F09"/>
                          </a:solidFill>
                          <a:sym typeface="Wingdings" pitchFamily="2" charset="2"/>
                        </a:rPr>
                        <a:t> (Remainder of X/N)*(Remainder</a:t>
                      </a:r>
                      <a:r>
                        <a:rPr lang="en-IN" sz="1500" b="1" baseline="0" dirty="0" smtClean="0">
                          <a:solidFill>
                            <a:srgbClr val="F57F09"/>
                          </a:solidFill>
                          <a:sym typeface="Wingdings" pitchFamily="2" charset="2"/>
                        </a:rPr>
                        <a:t> of Y/N)/N</a:t>
                      </a:r>
                      <a:endParaRPr lang="en-IN" sz="1500" b="1" dirty="0" smtClean="0">
                        <a:solidFill>
                          <a:srgbClr val="F57F09"/>
                        </a:solidFill>
                      </a:endParaRPr>
                    </a:p>
                  </a:txBody>
                  <a:tcPr/>
                </a:tc>
                <a:tc>
                  <a:txBody>
                    <a:bodyPr/>
                    <a:lstStyle/>
                    <a:p>
                      <a:pPr marL="0" indent="0">
                        <a:buNone/>
                      </a:pPr>
                      <a:r>
                        <a:rPr lang="en-IN" sz="1000" dirty="0" smtClean="0">
                          <a:solidFill>
                            <a:schemeClr val="tx1"/>
                          </a:solidFill>
                        </a:rPr>
                        <a:t>Remainder</a:t>
                      </a:r>
                      <a:r>
                        <a:rPr lang="en-IN" sz="1000" baseline="0" dirty="0" smtClean="0">
                          <a:solidFill>
                            <a:schemeClr val="tx1"/>
                          </a:solidFill>
                        </a:rPr>
                        <a:t> of 20*27 when divided by 25 is:</a:t>
                      </a:r>
                    </a:p>
                    <a:p>
                      <a:pPr marL="171450" indent="-171450">
                        <a:buFont typeface="Wingdings"/>
                        <a:buChar char="à"/>
                      </a:pPr>
                      <a:r>
                        <a:rPr lang="en-IN" sz="1000" baseline="0" dirty="0" smtClean="0">
                          <a:solidFill>
                            <a:schemeClr val="tx1"/>
                          </a:solidFill>
                        </a:rPr>
                        <a:t>[Remainder of (20/25)*Remainder of (27/25)]/ 25</a:t>
                      </a:r>
                    </a:p>
                    <a:p>
                      <a:pPr marL="171450" indent="-171450">
                        <a:buFont typeface="Wingdings"/>
                        <a:buChar char="à"/>
                      </a:pPr>
                      <a:r>
                        <a:rPr lang="en-IN" sz="1000" baseline="0" dirty="0" smtClean="0">
                          <a:solidFill>
                            <a:schemeClr val="tx1"/>
                          </a:solidFill>
                        </a:rPr>
                        <a:t>Remainder of [20*2]/25</a:t>
                      </a:r>
                    </a:p>
                    <a:p>
                      <a:pPr marL="171450" indent="-171450">
                        <a:buFont typeface="Wingdings"/>
                        <a:buChar char="à"/>
                      </a:pPr>
                      <a:r>
                        <a:rPr lang="en-IN" sz="1000" baseline="0" dirty="0" smtClean="0">
                          <a:solidFill>
                            <a:schemeClr val="tx1"/>
                          </a:solidFill>
                        </a:rPr>
                        <a:t>Remainder is 15</a:t>
                      </a:r>
                    </a:p>
                    <a:p>
                      <a:pPr marL="171450" indent="-171450">
                        <a:buFont typeface="Wingdings"/>
                        <a:buChar char="à"/>
                      </a:pPr>
                      <a:endParaRPr lang="en-IN" sz="1000" baseline="0" dirty="0" smtClean="0">
                        <a:solidFill>
                          <a:schemeClr val="tx1"/>
                        </a:solidFill>
                      </a:endParaRPr>
                    </a:p>
                    <a:p>
                      <a:pPr marL="0" indent="0">
                        <a:buFont typeface="Wingdings"/>
                        <a:buNone/>
                      </a:pPr>
                      <a:r>
                        <a:rPr lang="en-IN" sz="1000" baseline="0" dirty="0" smtClean="0">
                          <a:solidFill>
                            <a:schemeClr val="tx1"/>
                          </a:solidFill>
                        </a:rPr>
                        <a:t>Remainder of 225/13 is:</a:t>
                      </a:r>
                    </a:p>
                    <a:p>
                      <a:pPr marL="171450" indent="-171450">
                        <a:buFont typeface="Wingdings"/>
                        <a:buChar char="à"/>
                      </a:pPr>
                      <a:r>
                        <a:rPr lang="en-IN" sz="1000" baseline="0" dirty="0" smtClean="0">
                          <a:solidFill>
                            <a:schemeClr val="tx1"/>
                          </a:solidFill>
                        </a:rPr>
                        <a:t>[Remainder of (15/13)*Remainder of (15/13)]/ 13</a:t>
                      </a:r>
                    </a:p>
                    <a:p>
                      <a:pPr marL="171450" indent="-171450">
                        <a:buFont typeface="Wingdings"/>
                        <a:buChar char="à"/>
                      </a:pPr>
                      <a:r>
                        <a:rPr lang="en-IN" sz="1000" baseline="0" dirty="0" smtClean="0">
                          <a:solidFill>
                            <a:schemeClr val="tx1"/>
                          </a:solidFill>
                        </a:rPr>
                        <a:t>Remainder of [2*2]/13</a:t>
                      </a:r>
                    </a:p>
                    <a:p>
                      <a:pPr marL="171450" indent="-171450">
                        <a:buFont typeface="Wingdings"/>
                        <a:buChar char="à"/>
                      </a:pPr>
                      <a:r>
                        <a:rPr lang="en-IN" sz="1000" baseline="0" dirty="0" smtClean="0">
                          <a:solidFill>
                            <a:schemeClr val="tx1"/>
                          </a:solidFill>
                        </a:rPr>
                        <a:t>Remainder is 4</a:t>
                      </a:r>
                    </a:p>
                  </a:txBody>
                  <a:tcPr/>
                </a:tc>
              </a:tr>
            </a:tbl>
          </a:graphicData>
        </a:graphic>
      </p:graphicFrame>
    </p:spTree>
    <p:extLst>
      <p:ext uri="{BB962C8B-B14F-4D97-AF65-F5344CB8AC3E}">
        <p14:creationId xmlns:p14="http://schemas.microsoft.com/office/powerpoint/2010/main" val="410508920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QUOTIENTS AND REMAINDERS</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1974577353"/>
              </p:ext>
            </p:extLst>
          </p:nvPr>
        </p:nvGraphicFramePr>
        <p:xfrm>
          <a:off x="107504" y="692696"/>
          <a:ext cx="8928992" cy="5913120"/>
        </p:xfrm>
        <a:graphic>
          <a:graphicData uri="http://schemas.openxmlformats.org/drawingml/2006/table">
            <a:tbl>
              <a:tblPr firstRow="1" bandRow="1">
                <a:tableStyleId>{5C22544A-7EE6-4342-B048-85BDC9FD1C3A}</a:tableStyleId>
              </a:tblPr>
              <a:tblGrid>
                <a:gridCol w="2808312"/>
                <a:gridCol w="6120680"/>
              </a:tblGrid>
              <a:tr h="216024">
                <a:tc>
                  <a:txBody>
                    <a:bodyPr/>
                    <a:lstStyle/>
                    <a:p>
                      <a:r>
                        <a:rPr lang="en-IN" sz="1000" dirty="0" smtClean="0"/>
                        <a:t>Question</a:t>
                      </a:r>
                      <a:endParaRPr lang="en-IN" sz="1000" dirty="0"/>
                    </a:p>
                  </a:txBody>
                  <a:tcPr/>
                </a:tc>
                <a:tc>
                  <a:txBody>
                    <a:bodyPr/>
                    <a:lstStyle/>
                    <a:p>
                      <a:r>
                        <a:rPr lang="en-US" sz="1000" dirty="0" smtClean="0"/>
                        <a:t>Solution</a:t>
                      </a:r>
                      <a:r>
                        <a:rPr lang="en-US" sz="1000" baseline="0" dirty="0" smtClean="0"/>
                        <a:t> </a:t>
                      </a:r>
                      <a:endParaRPr lang="en-IN" sz="1000" dirty="0"/>
                    </a:p>
                  </a:txBody>
                  <a:tcPr/>
                </a:tc>
              </a:tr>
              <a:tr h="1235506">
                <a:tc>
                  <a:txBody>
                    <a:bodyPr/>
                    <a:lstStyle/>
                    <a:p>
                      <a:r>
                        <a:rPr lang="en-IN" sz="1000" dirty="0" smtClean="0"/>
                        <a:t>When integer m is divided by 13, the quotient is q and the remainder is 2. When m is divided by 17, the remainder is also 2. What is the remainder when q is divided by 17?</a:t>
                      </a:r>
                      <a:endParaRPr lang="en-IN" sz="1000" b="1" dirty="0" smtClean="0">
                        <a:solidFill>
                          <a:srgbClr val="F57F09"/>
                        </a:solidFill>
                      </a:endParaRPr>
                    </a:p>
                  </a:txBody>
                  <a:tcPr/>
                </a:tc>
                <a:tc>
                  <a:txBody>
                    <a:bodyPr/>
                    <a:lstStyle/>
                    <a:p>
                      <a:pPr marL="0" indent="0">
                        <a:buNone/>
                      </a:pPr>
                      <a:r>
                        <a:rPr lang="en-IN" sz="1000" dirty="0" smtClean="0"/>
                        <a:t>From the definition of quotients and remainders, we have:</a:t>
                      </a:r>
                      <a:br>
                        <a:rPr lang="en-IN" sz="1000" dirty="0" smtClean="0"/>
                      </a:br>
                      <a:r>
                        <a:rPr lang="en-IN" sz="1000" dirty="0" smtClean="0"/>
                        <a:t/>
                      </a:r>
                      <a:br>
                        <a:rPr lang="en-IN" sz="1000" dirty="0" smtClean="0"/>
                      </a:br>
                      <a:r>
                        <a:rPr lang="en-IN" sz="1000" dirty="0" smtClean="0"/>
                        <a:t>m = 13q + 2</a:t>
                      </a:r>
                      <a:br>
                        <a:rPr lang="en-IN" sz="1000" dirty="0" smtClean="0"/>
                      </a:br>
                      <a:r>
                        <a:rPr lang="en-IN" sz="1000" dirty="0" smtClean="0"/>
                        <a:t>m = 17a + 2</a:t>
                      </a:r>
                      <a:br>
                        <a:rPr lang="en-IN" sz="1000" dirty="0" smtClean="0"/>
                      </a:br>
                      <a:endParaRPr lang="en-IN" sz="1000" dirty="0" smtClean="0"/>
                    </a:p>
                    <a:p>
                      <a:pPr marL="0" indent="0">
                        <a:buNone/>
                      </a:pPr>
                      <a:r>
                        <a:rPr lang="en-US" sz="1000" dirty="0" smtClean="0"/>
                        <a:t>So we have: </a:t>
                      </a:r>
                    </a:p>
                    <a:p>
                      <a:pPr marL="0" indent="0">
                        <a:buNone/>
                      </a:pPr>
                      <a:r>
                        <a:rPr lang="pt-BR" sz="1000" dirty="0" smtClean="0"/>
                        <a:t>13q + 2 = 17a + 2</a:t>
                      </a:r>
                      <a:br>
                        <a:rPr lang="pt-BR" sz="1000" dirty="0" smtClean="0"/>
                      </a:br>
                      <a:r>
                        <a:rPr lang="pt-BR" sz="1000" dirty="0" smtClean="0"/>
                        <a:t>13q = 17a</a:t>
                      </a:r>
                    </a:p>
                    <a:p>
                      <a:pPr marL="0" indent="0">
                        <a:buNone/>
                      </a:pPr>
                      <a:endParaRPr lang="pt-BR" sz="1000" dirty="0" smtClean="0"/>
                    </a:p>
                    <a:p>
                      <a:pPr marL="0" indent="0">
                        <a:buNone/>
                      </a:pPr>
                      <a:r>
                        <a:rPr lang="en-IN" sz="1000" dirty="0" smtClean="0"/>
                        <a:t>Since this equation involves only integers, the primes that divide the right side must divide the left, and vice versa. That is, q must be divisible by 17, and a must be divisible by 13. If q is divisible by 17, the remainder is zero when you divide q by 17</a:t>
                      </a:r>
                      <a:endParaRPr lang="pt-BR" sz="1000" dirty="0" smtClean="0"/>
                    </a:p>
                  </a:txBody>
                  <a:tcPr/>
                </a:tc>
              </a:tr>
              <a:tr h="1235506">
                <a:tc>
                  <a:txBody>
                    <a:bodyPr/>
                    <a:lstStyle/>
                    <a:p>
                      <a:r>
                        <a:rPr lang="en-IN" sz="1000" dirty="0" smtClean="0"/>
                        <a:t>When positive integer </a:t>
                      </a:r>
                      <a:r>
                        <a:rPr lang="en-IN" sz="1000" i="1" dirty="0" smtClean="0">
                          <a:effectLst/>
                        </a:rPr>
                        <a:t>n</a:t>
                      </a:r>
                      <a:r>
                        <a:rPr lang="en-IN" sz="1000" dirty="0" smtClean="0"/>
                        <a:t> is divided by 3, the remainder is 2; and when positive integer </a:t>
                      </a:r>
                      <a:r>
                        <a:rPr lang="en-IN" sz="1000" i="1" dirty="0" smtClean="0">
                          <a:effectLst/>
                        </a:rPr>
                        <a:t>t</a:t>
                      </a:r>
                      <a:r>
                        <a:rPr lang="en-IN" sz="1000" dirty="0" smtClean="0"/>
                        <a:t> is divided by 5, the remainder is 3. What is the remainder when the product </a:t>
                      </a:r>
                      <a:r>
                        <a:rPr lang="en-IN" sz="1000" i="1" dirty="0" err="1" smtClean="0">
                          <a:effectLst/>
                        </a:rPr>
                        <a:t>nt</a:t>
                      </a:r>
                      <a:r>
                        <a:rPr lang="en-IN" sz="1000" dirty="0" smtClean="0"/>
                        <a:t> is divided by 15?</a:t>
                      </a:r>
                      <a:br>
                        <a:rPr lang="en-IN" sz="1000" dirty="0" smtClean="0"/>
                      </a:br>
                      <a:r>
                        <a:rPr lang="en-IN" sz="1000" dirty="0" smtClean="0"/>
                        <a:t/>
                      </a:r>
                      <a:br>
                        <a:rPr lang="en-IN" sz="1000" dirty="0" smtClean="0"/>
                      </a:br>
                      <a:r>
                        <a:rPr lang="en-IN" sz="1000" dirty="0" smtClean="0"/>
                        <a:t>(1) </a:t>
                      </a:r>
                      <a:r>
                        <a:rPr lang="en-IN" sz="1000" i="1" dirty="0" smtClean="0">
                          <a:effectLst/>
                        </a:rPr>
                        <a:t>n</a:t>
                      </a:r>
                      <a:r>
                        <a:rPr lang="en-IN" sz="1000" dirty="0" smtClean="0"/>
                        <a:t>-2 is divisible by 5.</a:t>
                      </a:r>
                      <a:br>
                        <a:rPr lang="en-IN" sz="1000" dirty="0" smtClean="0"/>
                      </a:br>
                      <a:r>
                        <a:rPr lang="en-IN" sz="1000" dirty="0" smtClean="0"/>
                        <a:t>(2) </a:t>
                      </a:r>
                      <a:r>
                        <a:rPr lang="en-IN" sz="1000" i="1" dirty="0" smtClean="0">
                          <a:effectLst/>
                        </a:rPr>
                        <a:t>t</a:t>
                      </a:r>
                      <a:r>
                        <a:rPr lang="en-IN" sz="1000" dirty="0" smtClean="0"/>
                        <a:t> is divisible by 3</a:t>
                      </a:r>
                      <a:endParaRPr lang="en-IN" sz="1000" b="1" dirty="0" smtClean="0">
                        <a:solidFill>
                          <a:srgbClr val="F57F09"/>
                        </a:solidFill>
                      </a:endParaRPr>
                    </a:p>
                  </a:txBody>
                  <a:tcPr/>
                </a:tc>
                <a:tc>
                  <a:txBody>
                    <a:bodyPr/>
                    <a:lstStyle/>
                    <a:p>
                      <a:pPr marL="0" indent="0">
                        <a:buNone/>
                      </a:pPr>
                      <a:r>
                        <a:rPr lang="en-IN" sz="1000" kern="1200" dirty="0" smtClean="0">
                          <a:solidFill>
                            <a:schemeClr val="dk1"/>
                          </a:solidFill>
                          <a:effectLst/>
                          <a:latin typeface="+mn-lt"/>
                          <a:ea typeface="+mn-ea"/>
                          <a:cs typeface="+mn-cs"/>
                        </a:rPr>
                        <a:t>When positive integer </a:t>
                      </a:r>
                      <a:r>
                        <a:rPr lang="en-IN" sz="1000" i="1" kern="1200" dirty="0" smtClean="0">
                          <a:solidFill>
                            <a:schemeClr val="dk1"/>
                          </a:solidFill>
                          <a:effectLst/>
                          <a:latin typeface="+mn-lt"/>
                          <a:ea typeface="+mn-ea"/>
                          <a:cs typeface="+mn-cs"/>
                        </a:rPr>
                        <a:t>n</a:t>
                      </a:r>
                      <a:r>
                        <a:rPr lang="en-IN" sz="1000" kern="1200" dirty="0" smtClean="0">
                          <a:solidFill>
                            <a:schemeClr val="dk1"/>
                          </a:solidFill>
                          <a:effectLst/>
                          <a:latin typeface="+mn-lt"/>
                          <a:ea typeface="+mn-ea"/>
                          <a:cs typeface="+mn-cs"/>
                        </a:rPr>
                        <a:t> is divided by 3, the remainder is 2; </a:t>
                      </a:r>
                      <a:r>
                        <a:rPr lang="en-IN" sz="1000" dirty="0" smtClean="0"/>
                        <a:t/>
                      </a:r>
                      <a:br>
                        <a:rPr lang="en-IN" sz="1000" dirty="0" smtClean="0"/>
                      </a:br>
                      <a:r>
                        <a:rPr lang="en-IN" sz="1000" dirty="0" smtClean="0"/>
                        <a:t>I say n = 3a + 2 ( a is a non negative integer)</a:t>
                      </a:r>
                      <a:br>
                        <a:rPr lang="en-IN" sz="1000" dirty="0" smtClean="0"/>
                      </a:br>
                      <a:r>
                        <a:rPr lang="en-IN" sz="1000" dirty="0" smtClean="0"/>
                        <a:t/>
                      </a:r>
                      <a:br>
                        <a:rPr lang="en-IN" sz="1000" dirty="0" smtClean="0"/>
                      </a:br>
                      <a:r>
                        <a:rPr lang="en-IN" sz="1000" kern="1200" dirty="0" smtClean="0">
                          <a:solidFill>
                            <a:schemeClr val="dk1"/>
                          </a:solidFill>
                          <a:effectLst/>
                          <a:latin typeface="+mn-lt"/>
                          <a:ea typeface="+mn-ea"/>
                          <a:cs typeface="+mn-cs"/>
                        </a:rPr>
                        <a:t>and when positive integer </a:t>
                      </a:r>
                      <a:r>
                        <a:rPr lang="en-IN" sz="1000" i="1" kern="1200" dirty="0" smtClean="0">
                          <a:solidFill>
                            <a:schemeClr val="dk1"/>
                          </a:solidFill>
                          <a:effectLst/>
                          <a:latin typeface="+mn-lt"/>
                          <a:ea typeface="+mn-ea"/>
                          <a:cs typeface="+mn-cs"/>
                        </a:rPr>
                        <a:t>t</a:t>
                      </a:r>
                      <a:r>
                        <a:rPr lang="en-IN" sz="1000" kern="1200" dirty="0" smtClean="0">
                          <a:solidFill>
                            <a:schemeClr val="dk1"/>
                          </a:solidFill>
                          <a:effectLst/>
                          <a:latin typeface="+mn-lt"/>
                          <a:ea typeface="+mn-ea"/>
                          <a:cs typeface="+mn-cs"/>
                        </a:rPr>
                        <a:t> is divided by 5, the remainder is 3. </a:t>
                      </a:r>
                      <a:r>
                        <a:rPr lang="en-IN" sz="1000" dirty="0" smtClean="0"/>
                        <a:t/>
                      </a:r>
                      <a:br>
                        <a:rPr lang="en-IN" sz="1000" dirty="0" smtClean="0"/>
                      </a:br>
                      <a:r>
                        <a:rPr lang="en-IN" sz="1000" dirty="0" smtClean="0"/>
                        <a:t>So t = 5b + 3 (b is a non negative integer.)</a:t>
                      </a:r>
                      <a:br>
                        <a:rPr lang="en-IN" sz="1000" dirty="0" smtClean="0"/>
                      </a:br>
                      <a:r>
                        <a:rPr lang="en-IN" sz="1000" dirty="0" smtClean="0"/>
                        <a:t/>
                      </a:r>
                      <a:br>
                        <a:rPr lang="en-IN" sz="1000" dirty="0" smtClean="0"/>
                      </a:br>
                      <a:r>
                        <a:rPr lang="en-IN" sz="1000" kern="1200" dirty="0" smtClean="0">
                          <a:solidFill>
                            <a:schemeClr val="dk1"/>
                          </a:solidFill>
                          <a:effectLst/>
                          <a:latin typeface="+mn-lt"/>
                          <a:ea typeface="+mn-ea"/>
                          <a:cs typeface="+mn-cs"/>
                        </a:rPr>
                        <a:t>What is the remainder when the product </a:t>
                      </a:r>
                      <a:r>
                        <a:rPr lang="en-IN" sz="1000" i="1" kern="1200" dirty="0" err="1" smtClean="0">
                          <a:solidFill>
                            <a:schemeClr val="dk1"/>
                          </a:solidFill>
                          <a:effectLst/>
                          <a:latin typeface="+mn-lt"/>
                          <a:ea typeface="+mn-ea"/>
                          <a:cs typeface="+mn-cs"/>
                        </a:rPr>
                        <a:t>nt</a:t>
                      </a:r>
                      <a:r>
                        <a:rPr lang="en-IN" sz="1000" kern="1200" dirty="0" smtClean="0">
                          <a:solidFill>
                            <a:schemeClr val="dk1"/>
                          </a:solidFill>
                          <a:effectLst/>
                          <a:latin typeface="+mn-lt"/>
                          <a:ea typeface="+mn-ea"/>
                          <a:cs typeface="+mn-cs"/>
                        </a:rPr>
                        <a:t> is divided by 15?</a:t>
                      </a:r>
                      <a:r>
                        <a:rPr lang="en-IN" sz="1000" dirty="0" smtClean="0"/>
                        <a:t/>
                      </a:r>
                      <a:br>
                        <a:rPr lang="en-IN" sz="1000" dirty="0" smtClean="0"/>
                      </a:br>
                      <a:r>
                        <a:rPr lang="en-IN" sz="1000" dirty="0" smtClean="0"/>
                        <a:t>So </a:t>
                      </a:r>
                      <a:r>
                        <a:rPr lang="en-IN" sz="1000" dirty="0" err="1" smtClean="0"/>
                        <a:t>nt</a:t>
                      </a:r>
                      <a:r>
                        <a:rPr lang="en-IN" sz="1000" dirty="0" smtClean="0"/>
                        <a:t> = (3a + 2)(5b + 3) = 15ab + 9a + 10b + 6</a:t>
                      </a:r>
                      <a:br>
                        <a:rPr lang="en-IN" sz="1000" dirty="0" smtClean="0"/>
                      </a:br>
                      <a:r>
                        <a:rPr lang="en-IN" sz="1000" dirty="0" smtClean="0"/>
                        <a:t>15ab is divisible by 15. But I don't know anything about (</a:t>
                      </a:r>
                      <a:r>
                        <a:rPr lang="en-IN" sz="1000" kern="1200" dirty="0" smtClean="0">
                          <a:solidFill>
                            <a:schemeClr val="dk1"/>
                          </a:solidFill>
                          <a:effectLst/>
                          <a:latin typeface="+mn-lt"/>
                          <a:ea typeface="+mn-ea"/>
                          <a:cs typeface="+mn-cs"/>
                        </a:rPr>
                        <a:t>9a + 10b + 6</a:t>
                      </a:r>
                      <a:r>
                        <a:rPr lang="en-IN" sz="1000" dirty="0" smtClean="0"/>
                        <a:t>) yet.</a:t>
                      </a:r>
                      <a:br>
                        <a:rPr lang="en-IN" sz="1000" dirty="0" smtClean="0"/>
                      </a:br>
                      <a:r>
                        <a:rPr lang="en-IN" sz="1000" dirty="0" smtClean="0"/>
                        <a:t/>
                      </a:r>
                      <a:br>
                        <a:rPr lang="en-IN" sz="1000" dirty="0" smtClean="0"/>
                      </a:br>
                      <a:r>
                        <a:rPr lang="en-IN" sz="1000" dirty="0" smtClean="0"/>
                        <a:t>Statement 1: </a:t>
                      </a:r>
                      <a:r>
                        <a:rPr lang="en-IN" sz="1000" i="1" dirty="0" smtClean="0">
                          <a:effectLst/>
                        </a:rPr>
                        <a:t>n</a:t>
                      </a:r>
                      <a:r>
                        <a:rPr lang="en-IN" sz="1000" dirty="0" smtClean="0"/>
                        <a:t>-2 is divisible by 5</a:t>
                      </a:r>
                      <a:br>
                        <a:rPr lang="en-IN" sz="1000" dirty="0" smtClean="0"/>
                      </a:br>
                      <a:r>
                        <a:rPr lang="en-IN" sz="1000" dirty="0" smtClean="0"/>
                        <a:t>From above, n - 2 is just 3a. If n - 2 is divisible by 5, then 'a' must be divisible by 5. So I get that </a:t>
                      </a:r>
                      <a:r>
                        <a:rPr lang="en-IN" sz="1000" kern="1200" dirty="0" smtClean="0">
                          <a:solidFill>
                            <a:schemeClr val="dk1"/>
                          </a:solidFill>
                          <a:effectLst/>
                          <a:latin typeface="+mn-lt"/>
                          <a:ea typeface="+mn-ea"/>
                          <a:cs typeface="+mn-cs"/>
                        </a:rPr>
                        <a:t>9a is divisible by 15</a:t>
                      </a:r>
                      <a:r>
                        <a:rPr lang="en-IN" sz="1000" dirty="0" smtClean="0"/>
                        <a:t>. I still don't know anything about b. If b = 1, remainder of </a:t>
                      </a:r>
                      <a:r>
                        <a:rPr lang="en-IN" sz="1000" dirty="0" err="1" smtClean="0"/>
                        <a:t>nt</a:t>
                      </a:r>
                      <a:r>
                        <a:rPr lang="en-IN" sz="1000" dirty="0" smtClean="0"/>
                        <a:t> is 1. If b = 2, remainder of </a:t>
                      </a:r>
                      <a:r>
                        <a:rPr lang="en-IN" sz="1000" dirty="0" err="1" smtClean="0"/>
                        <a:t>nt</a:t>
                      </a:r>
                      <a:r>
                        <a:rPr lang="en-IN" sz="1000" dirty="0" smtClean="0"/>
                        <a:t> is 11 and so on... Not sufficient.</a:t>
                      </a:r>
                      <a:br>
                        <a:rPr lang="en-IN" sz="1000" dirty="0" smtClean="0"/>
                      </a:br>
                      <a:r>
                        <a:rPr lang="en-IN" sz="1000" dirty="0" smtClean="0"/>
                        <a:t/>
                      </a:r>
                      <a:br>
                        <a:rPr lang="en-IN" sz="1000" dirty="0" smtClean="0"/>
                      </a:br>
                      <a:r>
                        <a:rPr lang="en-IN" sz="1000" dirty="0" smtClean="0"/>
                        <a:t>Statement 2: </a:t>
                      </a:r>
                      <a:r>
                        <a:rPr lang="en-IN" sz="1000" i="1" dirty="0" smtClean="0">
                          <a:effectLst/>
                        </a:rPr>
                        <a:t>t</a:t>
                      </a:r>
                      <a:r>
                        <a:rPr lang="en-IN" sz="1000" dirty="0" smtClean="0"/>
                        <a:t> is divisible by 3.</a:t>
                      </a:r>
                      <a:br>
                        <a:rPr lang="en-IN" sz="1000" dirty="0" smtClean="0"/>
                      </a:br>
                      <a:r>
                        <a:rPr lang="en-IN" sz="1000" dirty="0" smtClean="0"/>
                        <a:t>If t is divisible by 3, then (5b + 3) is divisible by 3. Therefore, b must be divisible by 3. (If this is unclear, think: 15 + 3 will be divisible by 3 but 20 + 3 will not be. If the second term is 3, the first term must also be divisible by 3 to make the whole expression divisible by 3). So </a:t>
                      </a:r>
                      <a:r>
                        <a:rPr lang="en-IN" sz="1000" kern="1200" dirty="0" smtClean="0">
                          <a:solidFill>
                            <a:schemeClr val="dk1"/>
                          </a:solidFill>
                          <a:effectLst/>
                          <a:latin typeface="+mn-lt"/>
                          <a:ea typeface="+mn-ea"/>
                          <a:cs typeface="+mn-cs"/>
                        </a:rPr>
                        <a:t>10b is divisible by 15 </a:t>
                      </a:r>
                      <a:r>
                        <a:rPr lang="en-IN" sz="1000" dirty="0" smtClean="0"/>
                        <a:t>but we do not know anything about a. If a = 1, remainder of </a:t>
                      </a:r>
                      <a:r>
                        <a:rPr lang="en-IN" sz="1000" dirty="0" err="1" smtClean="0"/>
                        <a:t>nt</a:t>
                      </a:r>
                      <a:r>
                        <a:rPr lang="en-IN" sz="1000" dirty="0" smtClean="0"/>
                        <a:t> is 0, if a = 2, remainder of </a:t>
                      </a:r>
                      <a:r>
                        <a:rPr lang="en-IN" sz="1000" dirty="0" err="1" smtClean="0"/>
                        <a:t>nt</a:t>
                      </a:r>
                      <a:r>
                        <a:rPr lang="en-IN" sz="1000" dirty="0" smtClean="0"/>
                        <a:t> is 9. Not sufficient.</a:t>
                      </a:r>
                      <a:br>
                        <a:rPr lang="en-IN" sz="1000" dirty="0" smtClean="0"/>
                      </a:br>
                      <a:r>
                        <a:rPr lang="en-IN" sz="1000" dirty="0" smtClean="0"/>
                        <a:t/>
                      </a:r>
                      <a:br>
                        <a:rPr lang="en-IN" sz="1000" dirty="0" smtClean="0"/>
                      </a:br>
                      <a:r>
                        <a:rPr lang="en-IN" sz="1000" dirty="0" smtClean="0"/>
                        <a:t>Using both statements together, we know 9a and 10b are divisible by 15. So remainder must be 6. Sufficient.</a:t>
                      </a:r>
                      <a:br>
                        <a:rPr lang="en-IN" sz="1000" dirty="0" smtClean="0"/>
                      </a:br>
                      <a:r>
                        <a:rPr lang="en-IN" sz="1000" dirty="0" smtClean="0"/>
                        <a:t/>
                      </a:r>
                      <a:br>
                        <a:rPr lang="en-IN" sz="1000" dirty="0" smtClean="0"/>
                      </a:br>
                      <a:r>
                        <a:rPr lang="en-IN" sz="1000" dirty="0" smtClean="0"/>
                        <a:t>Answer (C)</a:t>
                      </a:r>
                      <a:endParaRPr lang="en-IN" sz="1000" baseline="0" dirty="0" smtClean="0">
                        <a:solidFill>
                          <a:schemeClr val="tx1"/>
                        </a:solidFill>
                      </a:endParaRPr>
                    </a:p>
                  </a:txBody>
                  <a:tcPr/>
                </a:tc>
              </a:tr>
            </a:tbl>
          </a:graphicData>
        </a:graphic>
      </p:graphicFrame>
    </p:spTree>
    <p:extLst>
      <p:ext uri="{BB962C8B-B14F-4D97-AF65-F5344CB8AC3E}">
        <p14:creationId xmlns:p14="http://schemas.microsoft.com/office/powerpoint/2010/main" val="154082630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QUOTIENTS AND REMAINDERS</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2978551968"/>
              </p:ext>
            </p:extLst>
          </p:nvPr>
        </p:nvGraphicFramePr>
        <p:xfrm>
          <a:off x="107504" y="692696"/>
          <a:ext cx="8928992" cy="4313986"/>
        </p:xfrm>
        <a:graphic>
          <a:graphicData uri="http://schemas.openxmlformats.org/drawingml/2006/table">
            <a:tbl>
              <a:tblPr firstRow="1" bandRow="1">
                <a:tableStyleId>{5C22544A-7EE6-4342-B048-85BDC9FD1C3A}</a:tableStyleId>
              </a:tblPr>
              <a:tblGrid>
                <a:gridCol w="2808312"/>
                <a:gridCol w="6120680"/>
              </a:tblGrid>
              <a:tr h="216024">
                <a:tc>
                  <a:txBody>
                    <a:bodyPr/>
                    <a:lstStyle/>
                    <a:p>
                      <a:r>
                        <a:rPr lang="en-IN" sz="1000" dirty="0" smtClean="0"/>
                        <a:t>Question</a:t>
                      </a:r>
                      <a:endParaRPr lang="en-IN" sz="1000" dirty="0"/>
                    </a:p>
                  </a:txBody>
                  <a:tcPr/>
                </a:tc>
                <a:tc>
                  <a:txBody>
                    <a:bodyPr/>
                    <a:lstStyle/>
                    <a:p>
                      <a:r>
                        <a:rPr lang="en-US" sz="1000" dirty="0" smtClean="0"/>
                        <a:t>Solution</a:t>
                      </a:r>
                      <a:r>
                        <a:rPr lang="en-US" sz="1000" baseline="0" dirty="0" smtClean="0"/>
                        <a:t> </a:t>
                      </a:r>
                      <a:endParaRPr lang="en-IN" sz="1000" dirty="0"/>
                    </a:p>
                  </a:txBody>
                  <a:tcPr/>
                </a:tc>
              </a:tr>
              <a:tr h="12355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1" kern="1200" dirty="0" smtClean="0">
                          <a:solidFill>
                            <a:schemeClr val="dk1"/>
                          </a:solidFill>
                          <a:effectLst/>
                          <a:latin typeface="+mn-lt"/>
                          <a:ea typeface="+mn-ea"/>
                          <a:cs typeface="+mn-cs"/>
                        </a:rPr>
                        <a:t>When positive integer </a:t>
                      </a:r>
                      <a:r>
                        <a:rPr lang="en-GB" sz="1000" b="1" i="1" kern="1200" dirty="0" smtClean="0">
                          <a:solidFill>
                            <a:schemeClr val="dk1"/>
                          </a:solidFill>
                          <a:effectLst/>
                          <a:latin typeface="+mn-lt"/>
                          <a:ea typeface="+mn-ea"/>
                          <a:cs typeface="+mn-cs"/>
                        </a:rPr>
                        <a:t>n </a:t>
                      </a:r>
                      <a:r>
                        <a:rPr lang="en-GB" sz="1000" b="1" kern="1200" dirty="0" smtClean="0">
                          <a:solidFill>
                            <a:schemeClr val="dk1"/>
                          </a:solidFill>
                          <a:effectLst/>
                          <a:latin typeface="+mn-lt"/>
                          <a:ea typeface="+mn-ea"/>
                          <a:cs typeface="+mn-cs"/>
                        </a:rPr>
                        <a:t>is divided by 5, the remainder is 1. When </a:t>
                      </a:r>
                      <a:r>
                        <a:rPr lang="en-GB" sz="1000" b="1" i="1" kern="1200" dirty="0" smtClean="0">
                          <a:solidFill>
                            <a:schemeClr val="dk1"/>
                          </a:solidFill>
                          <a:effectLst/>
                          <a:latin typeface="+mn-lt"/>
                          <a:ea typeface="+mn-ea"/>
                          <a:cs typeface="+mn-cs"/>
                        </a:rPr>
                        <a:t>n </a:t>
                      </a:r>
                      <a:r>
                        <a:rPr lang="en-GB" sz="1000" b="1" kern="1200" dirty="0" smtClean="0">
                          <a:solidFill>
                            <a:schemeClr val="dk1"/>
                          </a:solidFill>
                          <a:effectLst/>
                          <a:latin typeface="+mn-lt"/>
                          <a:ea typeface="+mn-ea"/>
                          <a:cs typeface="+mn-cs"/>
                        </a:rPr>
                        <a:t>is divided by 7, the remainder is 3. What is the smallest positive integer </a:t>
                      </a:r>
                      <a:r>
                        <a:rPr lang="en-GB" sz="1000" b="1" i="1" kern="1200" dirty="0" smtClean="0">
                          <a:solidFill>
                            <a:schemeClr val="dk1"/>
                          </a:solidFill>
                          <a:effectLst/>
                          <a:latin typeface="+mn-lt"/>
                          <a:ea typeface="+mn-ea"/>
                          <a:cs typeface="+mn-cs"/>
                        </a:rPr>
                        <a:t>k </a:t>
                      </a:r>
                      <a:r>
                        <a:rPr lang="en-GB" sz="1000" b="1" kern="1200" dirty="0" smtClean="0">
                          <a:solidFill>
                            <a:schemeClr val="dk1"/>
                          </a:solidFill>
                          <a:effectLst/>
                          <a:latin typeface="+mn-lt"/>
                          <a:ea typeface="+mn-ea"/>
                          <a:cs typeface="+mn-cs"/>
                        </a:rPr>
                        <a:t>such that </a:t>
                      </a:r>
                      <a:r>
                        <a:rPr lang="en-GB" sz="1000" b="1" i="1" kern="1200" dirty="0" err="1" smtClean="0">
                          <a:solidFill>
                            <a:schemeClr val="dk1"/>
                          </a:solidFill>
                          <a:effectLst/>
                          <a:latin typeface="+mn-lt"/>
                          <a:ea typeface="+mn-ea"/>
                          <a:cs typeface="+mn-cs"/>
                        </a:rPr>
                        <a:t>k+n</a:t>
                      </a:r>
                      <a:r>
                        <a:rPr lang="en-GB" sz="1000" b="1" kern="1200" dirty="0" smtClean="0">
                          <a:solidFill>
                            <a:schemeClr val="dk1"/>
                          </a:solidFill>
                          <a:effectLst/>
                          <a:latin typeface="+mn-lt"/>
                          <a:ea typeface="+mn-ea"/>
                          <a:cs typeface="+mn-cs"/>
                        </a:rPr>
                        <a:t> is a multiple of 35?</a:t>
                      </a:r>
                      <a:br>
                        <a:rPr lang="en-GB" sz="1000" b="1" kern="1200" dirty="0" smtClean="0">
                          <a:solidFill>
                            <a:schemeClr val="dk1"/>
                          </a:solidFill>
                          <a:effectLst/>
                          <a:latin typeface="+mn-lt"/>
                          <a:ea typeface="+mn-ea"/>
                          <a:cs typeface="+mn-cs"/>
                        </a:rPr>
                      </a:br>
                      <a:r>
                        <a:rPr lang="ru-RU" sz="1000" kern="1200" dirty="0" smtClean="0">
                          <a:solidFill>
                            <a:schemeClr val="dk1"/>
                          </a:solidFill>
                          <a:effectLst/>
                          <a:latin typeface="+mn-lt"/>
                          <a:ea typeface="+mn-ea"/>
                          <a:cs typeface="+mn-cs"/>
                        </a:rPr>
                        <a:t>A</a:t>
                      </a:r>
                      <a:r>
                        <a:rPr lang="en-US" sz="1000" kern="1200" dirty="0" smtClean="0">
                          <a:solidFill>
                            <a:schemeClr val="dk1"/>
                          </a:solidFill>
                          <a:effectLst/>
                          <a:latin typeface="+mn-lt"/>
                          <a:ea typeface="+mn-ea"/>
                          <a:cs typeface="+mn-cs"/>
                        </a:rPr>
                        <a:t>.</a:t>
                      </a:r>
                      <a:r>
                        <a:rPr lang="ru-RU" sz="1000" kern="1200" dirty="0" smtClean="0">
                          <a:solidFill>
                            <a:schemeClr val="dk1"/>
                          </a:solidFill>
                          <a:effectLst/>
                          <a:latin typeface="+mn-lt"/>
                          <a:ea typeface="+mn-ea"/>
                          <a:cs typeface="+mn-cs"/>
                        </a:rPr>
                        <a:t> 3</a:t>
                      </a:r>
                      <a:br>
                        <a:rPr lang="ru-RU" sz="1000" kern="1200" dirty="0" smtClean="0">
                          <a:solidFill>
                            <a:schemeClr val="dk1"/>
                          </a:solidFill>
                          <a:effectLst/>
                          <a:latin typeface="+mn-lt"/>
                          <a:ea typeface="+mn-ea"/>
                          <a:cs typeface="+mn-cs"/>
                        </a:rPr>
                      </a:br>
                      <a:r>
                        <a:rPr lang="ru-RU" sz="1000" kern="1200" dirty="0" smtClean="0">
                          <a:solidFill>
                            <a:schemeClr val="dk1"/>
                          </a:solidFill>
                          <a:effectLst/>
                          <a:latin typeface="+mn-lt"/>
                          <a:ea typeface="+mn-ea"/>
                          <a:cs typeface="+mn-cs"/>
                        </a:rPr>
                        <a:t>B</a:t>
                      </a:r>
                      <a:r>
                        <a:rPr lang="en-US" sz="1000" kern="1200" dirty="0" smtClean="0">
                          <a:solidFill>
                            <a:schemeClr val="dk1"/>
                          </a:solidFill>
                          <a:effectLst/>
                          <a:latin typeface="+mn-lt"/>
                          <a:ea typeface="+mn-ea"/>
                          <a:cs typeface="+mn-cs"/>
                        </a:rPr>
                        <a:t>.</a:t>
                      </a:r>
                      <a:r>
                        <a:rPr lang="ru-RU" sz="1000" kern="1200" dirty="0" smtClean="0">
                          <a:solidFill>
                            <a:schemeClr val="dk1"/>
                          </a:solidFill>
                          <a:effectLst/>
                          <a:latin typeface="+mn-lt"/>
                          <a:ea typeface="+mn-ea"/>
                          <a:cs typeface="+mn-cs"/>
                        </a:rPr>
                        <a:t> 4</a:t>
                      </a:r>
                      <a:br>
                        <a:rPr lang="ru-RU" sz="1000" kern="1200" dirty="0" smtClean="0">
                          <a:solidFill>
                            <a:schemeClr val="dk1"/>
                          </a:solidFill>
                          <a:effectLst/>
                          <a:latin typeface="+mn-lt"/>
                          <a:ea typeface="+mn-ea"/>
                          <a:cs typeface="+mn-cs"/>
                        </a:rPr>
                      </a:br>
                      <a:r>
                        <a:rPr lang="ru-RU" sz="1000" kern="1200" dirty="0" smtClean="0">
                          <a:solidFill>
                            <a:schemeClr val="dk1"/>
                          </a:solidFill>
                          <a:effectLst/>
                          <a:latin typeface="+mn-lt"/>
                          <a:ea typeface="+mn-ea"/>
                          <a:cs typeface="+mn-cs"/>
                        </a:rPr>
                        <a:t>C</a:t>
                      </a:r>
                      <a:r>
                        <a:rPr lang="en-US" sz="1000" kern="1200" dirty="0" smtClean="0">
                          <a:solidFill>
                            <a:schemeClr val="dk1"/>
                          </a:solidFill>
                          <a:effectLst/>
                          <a:latin typeface="+mn-lt"/>
                          <a:ea typeface="+mn-ea"/>
                          <a:cs typeface="+mn-cs"/>
                        </a:rPr>
                        <a:t>.</a:t>
                      </a:r>
                      <a:r>
                        <a:rPr lang="ru-RU" sz="1000" kern="1200" dirty="0" smtClean="0">
                          <a:solidFill>
                            <a:schemeClr val="dk1"/>
                          </a:solidFill>
                          <a:effectLst/>
                          <a:latin typeface="+mn-lt"/>
                          <a:ea typeface="+mn-ea"/>
                          <a:cs typeface="+mn-cs"/>
                        </a:rPr>
                        <a:t> 12</a:t>
                      </a:r>
                      <a:br>
                        <a:rPr lang="ru-RU" sz="1000" kern="1200" dirty="0" smtClean="0">
                          <a:solidFill>
                            <a:schemeClr val="dk1"/>
                          </a:solidFill>
                          <a:effectLst/>
                          <a:latin typeface="+mn-lt"/>
                          <a:ea typeface="+mn-ea"/>
                          <a:cs typeface="+mn-cs"/>
                        </a:rPr>
                      </a:br>
                      <a:r>
                        <a:rPr lang="ru-RU" sz="1000" kern="1200" dirty="0" smtClean="0">
                          <a:solidFill>
                            <a:schemeClr val="dk1"/>
                          </a:solidFill>
                          <a:effectLst/>
                          <a:latin typeface="+mn-lt"/>
                          <a:ea typeface="+mn-ea"/>
                          <a:cs typeface="+mn-cs"/>
                        </a:rPr>
                        <a:t>D</a:t>
                      </a:r>
                      <a:r>
                        <a:rPr lang="en-US" sz="1000" kern="1200" dirty="0" smtClean="0">
                          <a:solidFill>
                            <a:schemeClr val="dk1"/>
                          </a:solidFill>
                          <a:effectLst/>
                          <a:latin typeface="+mn-lt"/>
                          <a:ea typeface="+mn-ea"/>
                          <a:cs typeface="+mn-cs"/>
                        </a:rPr>
                        <a:t>.</a:t>
                      </a:r>
                      <a:r>
                        <a:rPr lang="ru-RU" sz="1000" kern="1200" dirty="0" smtClean="0">
                          <a:solidFill>
                            <a:schemeClr val="dk1"/>
                          </a:solidFill>
                          <a:effectLst/>
                          <a:latin typeface="+mn-lt"/>
                          <a:ea typeface="+mn-ea"/>
                          <a:cs typeface="+mn-cs"/>
                        </a:rPr>
                        <a:t> 32</a:t>
                      </a:r>
                      <a:br>
                        <a:rPr lang="ru-RU" sz="1000" kern="1200" dirty="0" smtClean="0">
                          <a:solidFill>
                            <a:schemeClr val="dk1"/>
                          </a:solidFill>
                          <a:effectLst/>
                          <a:latin typeface="+mn-lt"/>
                          <a:ea typeface="+mn-ea"/>
                          <a:cs typeface="+mn-cs"/>
                        </a:rPr>
                      </a:br>
                      <a:r>
                        <a:rPr lang="ru-RU" sz="1000" kern="1200" dirty="0" smtClean="0">
                          <a:solidFill>
                            <a:schemeClr val="dk1"/>
                          </a:solidFill>
                          <a:effectLst/>
                          <a:latin typeface="+mn-lt"/>
                          <a:ea typeface="+mn-ea"/>
                          <a:cs typeface="+mn-cs"/>
                        </a:rPr>
                        <a:t>E</a:t>
                      </a:r>
                      <a:r>
                        <a:rPr lang="en-US" sz="1000" kern="1200" dirty="0" smtClean="0">
                          <a:solidFill>
                            <a:schemeClr val="dk1"/>
                          </a:solidFill>
                          <a:effectLst/>
                          <a:latin typeface="+mn-lt"/>
                          <a:ea typeface="+mn-ea"/>
                          <a:cs typeface="+mn-cs"/>
                        </a:rPr>
                        <a:t>.</a:t>
                      </a:r>
                      <a:r>
                        <a:rPr lang="ru-RU" sz="1000" kern="1200" dirty="0" smtClean="0">
                          <a:solidFill>
                            <a:schemeClr val="dk1"/>
                          </a:solidFill>
                          <a:effectLst/>
                          <a:latin typeface="+mn-lt"/>
                          <a:ea typeface="+mn-ea"/>
                          <a:cs typeface="+mn-cs"/>
                        </a:rPr>
                        <a:t> 35</a:t>
                      </a:r>
                      <a:endParaRPr lang="en-US" sz="1000" kern="1200" dirty="0" smtClean="0">
                        <a:solidFill>
                          <a:schemeClr val="dk1"/>
                        </a:solidFill>
                        <a:effectLst/>
                        <a:latin typeface="+mn-lt"/>
                        <a:ea typeface="+mn-ea"/>
                        <a:cs typeface="+mn-cs"/>
                      </a:endParaRPr>
                    </a:p>
                    <a:p>
                      <a:endParaRPr lang="en-IN" sz="1000" b="1" dirty="0" smtClean="0">
                        <a:solidFill>
                          <a:srgbClr val="F57F09"/>
                        </a:solidFill>
                      </a:endParaRPr>
                    </a:p>
                  </a:txBody>
                  <a:tcPr/>
                </a:tc>
                <a:tc>
                  <a:txBody>
                    <a:bodyPr/>
                    <a:lstStyle/>
                    <a:p>
                      <a:pPr marL="0" indent="0">
                        <a:buNone/>
                      </a:pPr>
                      <a:r>
                        <a:rPr lang="en-GB" sz="1000" kern="1200" dirty="0" smtClean="0">
                          <a:solidFill>
                            <a:schemeClr val="dk1"/>
                          </a:solidFill>
                          <a:effectLst/>
                          <a:latin typeface="+mn-lt"/>
                          <a:ea typeface="+mn-ea"/>
                          <a:cs typeface="+mn-cs"/>
                        </a:rPr>
                        <a:t>Positive integer n is divided by 5, the remainder is 1 --&gt; n = 5q + 1 , where q</a:t>
                      </a:r>
                      <a:r>
                        <a:rPr lang="ru-RU" sz="1000" kern="120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is the quotient --&gt; 1, 6, 11, 16, 21, 26, </a:t>
                      </a:r>
                      <a:r>
                        <a:rPr lang="en-GB" sz="1000" b="1" kern="1200" dirty="0" smtClean="0">
                          <a:solidFill>
                            <a:schemeClr val="dk1"/>
                          </a:solidFill>
                          <a:effectLst/>
                          <a:latin typeface="+mn-lt"/>
                          <a:ea typeface="+mn-ea"/>
                          <a:cs typeface="+mn-cs"/>
                        </a:rPr>
                        <a:t>31</a:t>
                      </a:r>
                      <a:r>
                        <a:rPr lang="en-GB" sz="1000" kern="1200" dirty="0" smtClean="0">
                          <a:solidFill>
                            <a:schemeClr val="dk1"/>
                          </a:solidFill>
                          <a:effectLst/>
                          <a:latin typeface="+mn-lt"/>
                          <a:ea typeface="+mn-ea"/>
                          <a:cs typeface="+mn-cs"/>
                        </a:rPr>
                        <a:t>, ...</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Positive integer n is divided by 7, the remainder is 3 --&gt; n = 7p + 3, where </a:t>
                      </a:r>
                      <a:r>
                        <a:rPr lang="ru-RU" sz="1000" kern="120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 is the quotient --&gt; 3, 10, 17, 24, </a:t>
                      </a:r>
                      <a:r>
                        <a:rPr lang="en-GB" sz="1000" b="1" kern="1200" dirty="0" smtClean="0">
                          <a:solidFill>
                            <a:schemeClr val="dk1"/>
                          </a:solidFill>
                          <a:effectLst/>
                          <a:latin typeface="+mn-lt"/>
                          <a:ea typeface="+mn-ea"/>
                          <a:cs typeface="+mn-cs"/>
                        </a:rPr>
                        <a:t>31</a:t>
                      </a:r>
                      <a:r>
                        <a:rPr lang="en-GB" sz="1000" kern="1200" dirty="0" smtClean="0">
                          <a:solidFill>
                            <a:schemeClr val="dk1"/>
                          </a:solidFill>
                          <a:effectLst/>
                          <a:latin typeface="+mn-lt"/>
                          <a:ea typeface="+mn-ea"/>
                          <a:cs typeface="+mn-cs"/>
                        </a:rPr>
                        <a:t>, ....</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You can not use the same variable for quotients in both formulas, because quotient may not be the same upon division n by two different numbers.</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For example 31/5, quotient q=6 but 31/7, quotient p=4.</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
                      </a:r>
                      <a:br>
                        <a:rPr lang="en-GB" sz="1000" kern="1200" dirty="0" smtClean="0">
                          <a:solidFill>
                            <a:schemeClr val="dk1"/>
                          </a:solidFill>
                          <a:effectLst/>
                          <a:latin typeface="+mn-lt"/>
                          <a:ea typeface="+mn-ea"/>
                          <a:cs typeface="+mn-cs"/>
                        </a:rPr>
                      </a:br>
                      <a:r>
                        <a:rPr lang="en-GB" sz="1000" b="1" kern="1200" dirty="0" smtClean="0">
                          <a:solidFill>
                            <a:schemeClr val="dk1"/>
                          </a:solidFill>
                          <a:effectLst/>
                          <a:latin typeface="+mn-lt"/>
                          <a:ea typeface="+mn-ea"/>
                          <a:cs typeface="+mn-cs"/>
                        </a:rPr>
                        <a:t>There is a way to derive general formula for n </a:t>
                      </a:r>
                      <a:r>
                        <a:rPr lang="ru-RU" sz="1000" b="1" kern="1200" dirty="0" smtClean="0">
                          <a:solidFill>
                            <a:schemeClr val="dk1"/>
                          </a:solidFill>
                          <a:effectLst/>
                          <a:latin typeface="+mn-lt"/>
                          <a:ea typeface="+mn-ea"/>
                          <a:cs typeface="+mn-cs"/>
                        </a:rPr>
                        <a:t> </a:t>
                      </a:r>
                      <a:r>
                        <a:rPr lang="en-GB" sz="1000" b="1" kern="1200" dirty="0" smtClean="0">
                          <a:solidFill>
                            <a:schemeClr val="dk1"/>
                          </a:solidFill>
                          <a:effectLst/>
                          <a:latin typeface="+mn-lt"/>
                          <a:ea typeface="+mn-ea"/>
                          <a:cs typeface="+mn-cs"/>
                        </a:rPr>
                        <a:t>(of a type n</a:t>
                      </a:r>
                      <a:r>
                        <a:rPr lang="en-GB" sz="1000" b="1" kern="1200" baseline="0" dirty="0" smtClean="0">
                          <a:solidFill>
                            <a:schemeClr val="dk1"/>
                          </a:solidFill>
                          <a:effectLst/>
                          <a:latin typeface="+mn-lt"/>
                          <a:ea typeface="+mn-ea"/>
                          <a:cs typeface="+mn-cs"/>
                        </a:rPr>
                        <a:t> = mx + r</a:t>
                      </a:r>
                      <a:r>
                        <a:rPr lang="ru-RU" sz="1000" b="1" kern="1200" dirty="0" smtClean="0">
                          <a:solidFill>
                            <a:schemeClr val="dk1"/>
                          </a:solidFill>
                          <a:effectLst/>
                          <a:latin typeface="+mn-lt"/>
                          <a:ea typeface="+mn-ea"/>
                          <a:cs typeface="+mn-cs"/>
                        </a:rPr>
                        <a:t> </a:t>
                      </a:r>
                      <a:r>
                        <a:rPr lang="en-GB" sz="1000" b="1" kern="1200" dirty="0" smtClean="0">
                          <a:solidFill>
                            <a:schemeClr val="dk1"/>
                          </a:solidFill>
                          <a:effectLst/>
                          <a:latin typeface="+mn-lt"/>
                          <a:ea typeface="+mn-ea"/>
                          <a:cs typeface="+mn-cs"/>
                        </a:rPr>
                        <a:t>, where x</a:t>
                      </a:r>
                      <a:r>
                        <a:rPr lang="ru-RU" sz="1000" b="1" kern="1200" dirty="0" smtClean="0">
                          <a:solidFill>
                            <a:schemeClr val="dk1"/>
                          </a:solidFill>
                          <a:effectLst/>
                          <a:latin typeface="+mn-lt"/>
                          <a:ea typeface="+mn-ea"/>
                          <a:cs typeface="+mn-cs"/>
                        </a:rPr>
                        <a:t> </a:t>
                      </a:r>
                      <a:r>
                        <a:rPr lang="en-GB" sz="1000" b="1" kern="1200" dirty="0" smtClean="0">
                          <a:solidFill>
                            <a:schemeClr val="dk1"/>
                          </a:solidFill>
                          <a:effectLst/>
                          <a:latin typeface="+mn-lt"/>
                          <a:ea typeface="+mn-ea"/>
                          <a:cs typeface="+mn-cs"/>
                        </a:rPr>
                        <a:t> is divisor and r</a:t>
                      </a:r>
                      <a:r>
                        <a:rPr lang="ru-RU" sz="1000" b="1" kern="1200" dirty="0" smtClean="0">
                          <a:solidFill>
                            <a:schemeClr val="dk1"/>
                          </a:solidFill>
                          <a:effectLst/>
                          <a:latin typeface="+mn-lt"/>
                          <a:ea typeface="+mn-ea"/>
                          <a:cs typeface="+mn-cs"/>
                        </a:rPr>
                        <a:t> </a:t>
                      </a:r>
                      <a:r>
                        <a:rPr lang="en-GB" sz="1000" b="1" kern="1200" dirty="0" smtClean="0">
                          <a:solidFill>
                            <a:schemeClr val="dk1"/>
                          </a:solidFill>
                          <a:effectLst/>
                          <a:latin typeface="+mn-lt"/>
                          <a:ea typeface="+mn-ea"/>
                          <a:cs typeface="+mn-cs"/>
                        </a:rPr>
                        <a:t>is a remainder) based on above two statements:</a:t>
                      </a:r>
                    </a:p>
                    <a:p>
                      <a:pPr marL="0" indent="0">
                        <a:buNone/>
                      </a:pPr>
                      <a:endParaRPr lang="en-GB" sz="1000" b="1" kern="1200" dirty="0" smtClean="0">
                        <a:solidFill>
                          <a:schemeClr val="dk1"/>
                        </a:solidFill>
                        <a:effectLst/>
                        <a:latin typeface="+mn-lt"/>
                        <a:ea typeface="+mn-ea"/>
                        <a:cs typeface="+mn-cs"/>
                      </a:endParaRPr>
                    </a:p>
                    <a:p>
                      <a:pPr marL="0" indent="0">
                        <a:buNone/>
                      </a:pPr>
                      <a:r>
                        <a:rPr lang="en-GB" sz="1000" kern="1200" dirty="0" smtClean="0">
                          <a:solidFill>
                            <a:schemeClr val="dk1"/>
                          </a:solidFill>
                          <a:effectLst/>
                          <a:latin typeface="+mn-lt"/>
                          <a:ea typeface="+mn-ea"/>
                          <a:cs typeface="+mn-cs"/>
                        </a:rPr>
                        <a:t>Divisor x</a:t>
                      </a:r>
                      <a:r>
                        <a:rPr lang="ru-RU" sz="1000" kern="120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 would be the least common multiple of above two divisors 5 and 7, hence x = 35</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Remainder  r</a:t>
                      </a:r>
                      <a:r>
                        <a:rPr lang="ru-RU" sz="1000" kern="120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would be the first common integer in above two patterns, hence r = 31</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
                      </a:r>
                      <a:br>
                        <a:rPr lang="en-GB" sz="1000" kern="1200" dirty="0" smtClean="0">
                          <a:solidFill>
                            <a:schemeClr val="dk1"/>
                          </a:solidFill>
                          <a:effectLst/>
                          <a:latin typeface="+mn-lt"/>
                          <a:ea typeface="+mn-ea"/>
                          <a:cs typeface="+mn-cs"/>
                        </a:rPr>
                      </a:br>
                      <a:r>
                        <a:rPr lang="en-GB" sz="1000" kern="1200" dirty="0" smtClean="0">
                          <a:solidFill>
                            <a:schemeClr val="dk1"/>
                          </a:solidFill>
                          <a:effectLst/>
                          <a:latin typeface="+mn-lt"/>
                          <a:ea typeface="+mn-ea"/>
                          <a:cs typeface="+mn-cs"/>
                        </a:rPr>
                        <a:t>Therefore general formula based on both statements is n</a:t>
                      </a:r>
                      <a:r>
                        <a:rPr lang="en-GB" sz="1000" kern="1200" baseline="0" dirty="0" smtClean="0">
                          <a:solidFill>
                            <a:schemeClr val="dk1"/>
                          </a:solidFill>
                          <a:effectLst/>
                          <a:latin typeface="+mn-lt"/>
                          <a:ea typeface="+mn-ea"/>
                          <a:cs typeface="+mn-cs"/>
                        </a:rPr>
                        <a:t> = 35m + 1</a:t>
                      </a:r>
                      <a:r>
                        <a:rPr lang="en-GB" sz="1000" kern="1200" dirty="0" smtClean="0">
                          <a:solidFill>
                            <a:schemeClr val="dk1"/>
                          </a:solidFill>
                          <a:effectLst/>
                          <a:latin typeface="+mn-lt"/>
                          <a:ea typeface="+mn-ea"/>
                          <a:cs typeface="+mn-cs"/>
                        </a:rPr>
                        <a:t>. Thus the smallest positive integer k such that </a:t>
                      </a:r>
                      <a:r>
                        <a:rPr lang="en-GB" sz="1000" kern="1200" dirty="0" err="1" smtClean="0">
                          <a:solidFill>
                            <a:schemeClr val="dk1"/>
                          </a:solidFill>
                          <a:effectLst/>
                          <a:latin typeface="+mn-lt"/>
                          <a:ea typeface="+mn-ea"/>
                          <a:cs typeface="+mn-cs"/>
                        </a:rPr>
                        <a:t>k+n</a:t>
                      </a:r>
                      <a:r>
                        <a:rPr lang="en-GB" sz="1000" kern="1200" dirty="0" smtClean="0">
                          <a:solidFill>
                            <a:schemeClr val="dk1"/>
                          </a:solidFill>
                          <a:effectLst/>
                          <a:latin typeface="+mn-lt"/>
                          <a:ea typeface="+mn-ea"/>
                          <a:cs typeface="+mn-cs"/>
                        </a:rPr>
                        <a:t> is a multiple of 35 is 4 --&gt; </a:t>
                      </a:r>
                      <a:r>
                        <a:rPr lang="ru-RU" sz="1000" kern="1200" dirty="0" smtClean="0">
                          <a:solidFill>
                            <a:schemeClr val="dk1"/>
                          </a:solidFill>
                          <a:effectLst/>
                          <a:latin typeface="+mn-lt"/>
                          <a:ea typeface="+mn-ea"/>
                          <a:cs typeface="+mn-cs"/>
                        </a:rPr>
                        <a:t> </a:t>
                      </a:r>
                      <a:r>
                        <a:rPr lang="en-US" sz="1000" kern="1200" dirty="0" smtClean="0">
                          <a:solidFill>
                            <a:schemeClr val="dk1"/>
                          </a:solidFill>
                          <a:effectLst/>
                          <a:latin typeface="+mn-lt"/>
                          <a:ea typeface="+mn-ea"/>
                          <a:cs typeface="+mn-cs"/>
                        </a:rPr>
                        <a:t>n + 4=</a:t>
                      </a:r>
                      <a:r>
                        <a:rPr lang="en-US" sz="1000" kern="1200" baseline="0" dirty="0" smtClean="0">
                          <a:solidFill>
                            <a:schemeClr val="dk1"/>
                          </a:solidFill>
                          <a:effectLst/>
                          <a:latin typeface="+mn-lt"/>
                          <a:ea typeface="+mn-ea"/>
                          <a:cs typeface="+mn-cs"/>
                        </a:rPr>
                        <a:t> 35K + 31 + 4 = 35 (k+1)</a:t>
                      </a:r>
                      <a:endParaRPr lang="pt-BR" sz="1000" dirty="0" smtClean="0"/>
                    </a:p>
                  </a:txBody>
                  <a:tcPr/>
                </a:tc>
              </a:tr>
              <a:tr h="1235506">
                <a:tc>
                  <a:txBody>
                    <a:bodyPr/>
                    <a:lstStyle/>
                    <a:p>
                      <a:endParaRPr lang="en-IN" sz="1000" b="1" dirty="0" smtClean="0">
                        <a:solidFill>
                          <a:srgbClr val="F57F09"/>
                        </a:solidFill>
                      </a:endParaRPr>
                    </a:p>
                  </a:txBody>
                  <a:tcPr/>
                </a:tc>
                <a:tc>
                  <a:txBody>
                    <a:bodyPr/>
                    <a:lstStyle/>
                    <a:p>
                      <a:pPr marL="0" indent="0">
                        <a:buNone/>
                      </a:pPr>
                      <a:endParaRPr lang="en-IN" sz="1000" baseline="0" dirty="0" smtClean="0">
                        <a:solidFill>
                          <a:schemeClr val="tx1"/>
                        </a:solidFill>
                      </a:endParaRPr>
                    </a:p>
                  </a:txBody>
                  <a:tcPr/>
                </a:tc>
              </a:tr>
            </a:tbl>
          </a:graphicData>
        </a:graphic>
      </p:graphicFrame>
    </p:spTree>
    <p:extLst>
      <p:ext uri="{BB962C8B-B14F-4D97-AF65-F5344CB8AC3E}">
        <p14:creationId xmlns:p14="http://schemas.microsoft.com/office/powerpoint/2010/main" val="16702131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EVEN AND ODD INTEGERS </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1173102633"/>
              </p:ext>
            </p:extLst>
          </p:nvPr>
        </p:nvGraphicFramePr>
        <p:xfrm>
          <a:off x="35496" y="1772816"/>
          <a:ext cx="8928992" cy="4876280"/>
        </p:xfrm>
        <a:graphic>
          <a:graphicData uri="http://schemas.openxmlformats.org/drawingml/2006/table">
            <a:tbl>
              <a:tblPr firstRow="1" bandRow="1">
                <a:tableStyleId>{5C22544A-7EE6-4342-B048-85BDC9FD1C3A}</a:tableStyleId>
              </a:tblPr>
              <a:tblGrid>
                <a:gridCol w="3000727"/>
                <a:gridCol w="2183849"/>
                <a:gridCol w="1800200"/>
                <a:gridCol w="1944216"/>
              </a:tblGrid>
              <a:tr h="304280">
                <a:tc>
                  <a:txBody>
                    <a:bodyPr/>
                    <a:lstStyle/>
                    <a:p>
                      <a:r>
                        <a:rPr lang="en-US" sz="900" dirty="0" smtClean="0"/>
                        <a:t>ADDING</a:t>
                      </a:r>
                      <a:r>
                        <a:rPr lang="en-US" sz="900" baseline="0" dirty="0" smtClean="0"/>
                        <a:t> AND SUBTRACTING</a:t>
                      </a:r>
                      <a:endParaRPr lang="en-IN" sz="900" dirty="0"/>
                    </a:p>
                  </a:txBody>
                  <a:tcPr/>
                </a:tc>
                <a:tc>
                  <a:txBody>
                    <a:bodyPr/>
                    <a:lstStyle/>
                    <a:p>
                      <a:r>
                        <a:rPr lang="en-US" sz="900" dirty="0" smtClean="0"/>
                        <a:t>MULTIPLYING</a:t>
                      </a:r>
                      <a:endParaRPr lang="en-IN" sz="900" dirty="0"/>
                    </a:p>
                  </a:txBody>
                  <a:tcPr/>
                </a:tc>
                <a:tc gridSpan="2">
                  <a:txBody>
                    <a:bodyPr/>
                    <a:lstStyle/>
                    <a:p>
                      <a:pPr algn="ctr"/>
                      <a:r>
                        <a:rPr lang="en-US" sz="900" dirty="0" smtClean="0"/>
                        <a:t>DIVIDING</a:t>
                      </a:r>
                      <a:r>
                        <a:rPr lang="en-US" sz="900" baseline="0" dirty="0" smtClean="0"/>
                        <a:t> </a:t>
                      </a:r>
                      <a:endParaRPr lang="en-IN" sz="900" dirty="0"/>
                    </a:p>
                  </a:txBody>
                  <a:tcPr/>
                </a:tc>
                <a:tc hMerge="1">
                  <a:txBody>
                    <a:bodyPr/>
                    <a:lstStyle/>
                    <a:p>
                      <a:endParaRPr lang="en-IN" sz="1100" dirty="0"/>
                    </a:p>
                  </a:txBody>
                  <a:tcPr/>
                </a:tc>
              </a:tr>
              <a:tr h="17542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dk1"/>
                          </a:solidFill>
                          <a:effectLst/>
                          <a:latin typeface="+mn-lt"/>
                          <a:ea typeface="+mn-ea"/>
                          <a:cs typeface="+mn-cs"/>
                        </a:rPr>
                        <a:t>When the values are the </a:t>
                      </a:r>
                      <a:r>
                        <a:rPr lang="en-US" sz="900" b="1" kern="1200" dirty="0" smtClean="0">
                          <a:solidFill>
                            <a:schemeClr val="dk1"/>
                          </a:solidFill>
                          <a:effectLst/>
                          <a:latin typeface="+mn-lt"/>
                          <a:ea typeface="+mn-ea"/>
                          <a:cs typeface="+mn-cs"/>
                        </a:rPr>
                        <a:t>same type</a:t>
                      </a:r>
                      <a:r>
                        <a:rPr lang="en-US" sz="900" kern="1200" dirty="0" smtClean="0">
                          <a:solidFill>
                            <a:schemeClr val="dk1"/>
                          </a:solidFill>
                          <a:effectLst/>
                          <a:latin typeface="+mn-lt"/>
                          <a:ea typeface="+mn-ea"/>
                          <a:cs typeface="+mn-cs"/>
                        </a:rPr>
                        <a:t>, the result is always </a:t>
                      </a:r>
                      <a:r>
                        <a:rPr lang="en-US" sz="900" b="1" kern="1200" dirty="0" smtClean="0">
                          <a:solidFill>
                            <a:schemeClr val="dk1"/>
                          </a:solidFill>
                          <a:effectLst/>
                          <a:latin typeface="+mn-lt"/>
                          <a:ea typeface="+mn-ea"/>
                          <a:cs typeface="+mn-cs"/>
                        </a:rPr>
                        <a:t>even</a:t>
                      </a:r>
                      <a:r>
                        <a:rPr lang="en-US" sz="900" kern="1200" dirty="0" smtClean="0">
                          <a:solidFill>
                            <a:schemeClr val="dk1"/>
                          </a:solidFill>
                          <a:effectLst/>
                          <a:latin typeface="+mn-lt"/>
                          <a:ea typeface="+mn-ea"/>
                          <a:cs typeface="+mn-cs"/>
                        </a:rPr>
                        <a:t>; else odd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dk1"/>
                          </a:solidFill>
                          <a:effectLst/>
                          <a:latin typeface="+mn-lt"/>
                          <a:ea typeface="+mn-ea"/>
                          <a:cs typeface="+mn-cs"/>
                        </a:rPr>
                        <a:t>If there are an odd number of odd</a:t>
                      </a:r>
                      <a:r>
                        <a:rPr lang="en-US" sz="900" kern="1200" baseline="0" dirty="0" smtClean="0">
                          <a:solidFill>
                            <a:schemeClr val="dk1"/>
                          </a:solidFill>
                          <a:effectLst/>
                          <a:latin typeface="+mn-lt"/>
                          <a:ea typeface="+mn-ea"/>
                          <a:cs typeface="+mn-cs"/>
                        </a:rPr>
                        <a:t> integers, the result will be ODD, regardless of the number of even integers present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baseline="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b="1" kern="1200" baseline="0" dirty="0" smtClean="0">
                          <a:solidFill>
                            <a:schemeClr val="dk1"/>
                          </a:solidFill>
                          <a:effectLst/>
                          <a:latin typeface="+mn-lt"/>
                          <a:ea typeface="+mn-ea"/>
                          <a:cs typeface="+mn-cs"/>
                        </a:rPr>
                        <a:t>When adding an odd number of consecutive integers, the result can be either even or odd</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dk1"/>
                          </a:solidFill>
                          <a:effectLst/>
                          <a:latin typeface="+mn-lt"/>
                          <a:ea typeface="+mn-ea"/>
                          <a:cs typeface="+mn-cs"/>
                        </a:rPr>
                        <a:t>Example: 1 + 2 + 3 = 6 </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dk1"/>
                          </a:solidFill>
                          <a:effectLst/>
                          <a:latin typeface="+mn-lt"/>
                          <a:ea typeface="+mn-ea"/>
                          <a:cs typeface="+mn-cs"/>
                        </a:rPr>
                        <a:t>                 2 + 3 + 4 = 9 </a:t>
                      </a:r>
                      <a:endParaRPr lang="en-IN" sz="900" kern="1200" dirty="0" smtClean="0">
                        <a:solidFill>
                          <a:schemeClr val="dk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dk1"/>
                          </a:solidFill>
                          <a:effectLst/>
                          <a:latin typeface="+mn-lt"/>
                          <a:ea typeface="+mn-ea"/>
                          <a:cs typeface="+mn-cs"/>
                        </a:rPr>
                        <a:t>A </a:t>
                      </a:r>
                      <a:r>
                        <a:rPr lang="en-US" sz="900" b="1" kern="1200" dirty="0" smtClean="0">
                          <a:solidFill>
                            <a:schemeClr val="dk1"/>
                          </a:solidFill>
                          <a:effectLst/>
                          <a:latin typeface="+mn-lt"/>
                          <a:ea typeface="+mn-ea"/>
                          <a:cs typeface="+mn-cs"/>
                        </a:rPr>
                        <a:t>single even value</a:t>
                      </a:r>
                      <a:r>
                        <a:rPr lang="en-US" sz="900" kern="1200" dirty="0" smtClean="0">
                          <a:solidFill>
                            <a:schemeClr val="dk1"/>
                          </a:solidFill>
                          <a:effectLst/>
                          <a:latin typeface="+mn-lt"/>
                          <a:ea typeface="+mn-ea"/>
                          <a:cs typeface="+mn-cs"/>
                        </a:rPr>
                        <a:t> will make the result </a:t>
                      </a:r>
                      <a:r>
                        <a:rPr lang="en-US" sz="900" b="1" kern="1200" dirty="0" smtClean="0">
                          <a:solidFill>
                            <a:schemeClr val="dk1"/>
                          </a:solidFill>
                          <a:effectLst/>
                          <a:latin typeface="+mn-lt"/>
                          <a:ea typeface="+mn-ea"/>
                          <a:cs typeface="+mn-cs"/>
                        </a:rPr>
                        <a:t>even</a:t>
                      </a:r>
                      <a:r>
                        <a:rPr lang="en-US" sz="900" kern="1200" dirty="0" smtClean="0">
                          <a:solidFill>
                            <a:schemeClr val="dk1"/>
                          </a:solidFill>
                          <a:effectLst/>
                          <a:latin typeface="+mn-lt"/>
                          <a:ea typeface="+mn-ea"/>
                          <a:cs typeface="+mn-cs"/>
                        </a:rPr>
                        <a:t>, else odd</a:t>
                      </a:r>
                      <a:endParaRPr lang="en-IN" sz="900" kern="1200" dirty="0" smtClean="0">
                        <a:solidFill>
                          <a:schemeClr val="dk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dk1"/>
                          </a:solidFill>
                          <a:effectLst/>
                          <a:latin typeface="+mn-lt"/>
                          <a:ea typeface="+mn-ea"/>
                          <a:cs typeface="+mn-cs"/>
                        </a:rPr>
                        <a:t>EVEN/EVEN</a:t>
                      </a:r>
                    </a:p>
                    <a:p>
                      <a:pPr marL="354013" marR="0" indent="-177800" algn="l" defTabSz="914400" rtl="0" eaLnBrk="1" fontAlgn="auto" latinLnBrk="0" hangingPunct="1">
                        <a:lnSpc>
                          <a:spcPct val="100000"/>
                        </a:lnSpc>
                        <a:spcBef>
                          <a:spcPts val="0"/>
                        </a:spcBef>
                        <a:spcAft>
                          <a:spcPts val="0"/>
                        </a:spcAft>
                        <a:buClrTx/>
                        <a:buSzTx/>
                        <a:buFontTx/>
                        <a:buChar char="-"/>
                        <a:tabLst/>
                        <a:defRPr/>
                      </a:pPr>
                      <a:r>
                        <a:rPr lang="en-US" sz="900" kern="1200" baseline="0" dirty="0" smtClean="0">
                          <a:solidFill>
                            <a:schemeClr val="dk1"/>
                          </a:solidFill>
                          <a:effectLst/>
                          <a:latin typeface="+mn-lt"/>
                          <a:ea typeface="+mn-ea"/>
                          <a:cs typeface="+mn-cs"/>
                        </a:rPr>
                        <a:t>Even (8/4 = 2)</a:t>
                      </a:r>
                    </a:p>
                    <a:p>
                      <a:pPr marL="354013" marR="0" indent="-177800" algn="l" defTabSz="914400" rtl="0" eaLnBrk="1" fontAlgn="auto" latinLnBrk="0" hangingPunct="1">
                        <a:lnSpc>
                          <a:spcPct val="100000"/>
                        </a:lnSpc>
                        <a:spcBef>
                          <a:spcPts val="0"/>
                        </a:spcBef>
                        <a:spcAft>
                          <a:spcPts val="0"/>
                        </a:spcAft>
                        <a:buClrTx/>
                        <a:buSzTx/>
                        <a:buFontTx/>
                        <a:buChar char="-"/>
                        <a:tabLst/>
                        <a:defRPr/>
                      </a:pPr>
                      <a:r>
                        <a:rPr lang="en-US" sz="900" kern="1200" baseline="0" dirty="0" smtClean="0">
                          <a:solidFill>
                            <a:schemeClr val="dk1"/>
                          </a:solidFill>
                          <a:effectLst/>
                          <a:latin typeface="+mn-lt"/>
                          <a:ea typeface="+mn-ea"/>
                          <a:cs typeface="+mn-cs"/>
                        </a:rPr>
                        <a:t>Odd (24/8 = 3) </a:t>
                      </a:r>
                    </a:p>
                    <a:p>
                      <a:pPr marL="354013" marR="0" indent="-177800" algn="l" defTabSz="914400" rtl="0" eaLnBrk="1" fontAlgn="auto" latinLnBrk="0" hangingPunct="1">
                        <a:lnSpc>
                          <a:spcPct val="100000"/>
                        </a:lnSpc>
                        <a:spcBef>
                          <a:spcPts val="0"/>
                        </a:spcBef>
                        <a:spcAft>
                          <a:spcPts val="0"/>
                        </a:spcAft>
                        <a:buClrTx/>
                        <a:buSzTx/>
                        <a:buFontTx/>
                        <a:buChar char="-"/>
                        <a:tabLst/>
                        <a:defRPr/>
                      </a:pPr>
                      <a:r>
                        <a:rPr lang="en-US" sz="900" kern="1200" baseline="0" dirty="0" smtClean="0">
                          <a:solidFill>
                            <a:schemeClr val="dk1"/>
                          </a:solidFill>
                          <a:effectLst/>
                          <a:latin typeface="+mn-lt"/>
                          <a:ea typeface="+mn-ea"/>
                          <a:cs typeface="+mn-cs"/>
                        </a:rPr>
                        <a:t>Non integer (10/4 = 2.5)</a:t>
                      </a:r>
                    </a:p>
                    <a:p>
                      <a:pPr marL="176213" marR="0" indent="0" algn="l" defTabSz="914400" rtl="0" eaLnBrk="1" fontAlgn="auto" latinLnBrk="0" hangingPunct="1">
                        <a:lnSpc>
                          <a:spcPct val="100000"/>
                        </a:lnSpc>
                        <a:spcBef>
                          <a:spcPts val="0"/>
                        </a:spcBef>
                        <a:spcAft>
                          <a:spcPts val="0"/>
                        </a:spcAft>
                        <a:buClrTx/>
                        <a:buSzTx/>
                        <a:buFontTx/>
                        <a:buNone/>
                        <a:tabLst/>
                        <a:defRPr/>
                      </a:pPr>
                      <a:endParaRPr lang="en-US" sz="900" kern="1200" baseline="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dk1"/>
                          </a:solidFill>
                          <a:effectLst/>
                          <a:latin typeface="+mn-lt"/>
                          <a:ea typeface="+mn-ea"/>
                          <a:cs typeface="+mn-cs"/>
                        </a:rPr>
                        <a:t>EVEN/ODD </a:t>
                      </a:r>
                    </a:p>
                    <a:p>
                      <a:pPr marL="354013" marR="0" indent="-177800" algn="l" defTabSz="914400" rtl="0" eaLnBrk="1" fontAlgn="auto" latinLnBrk="0" hangingPunct="1">
                        <a:lnSpc>
                          <a:spcPct val="100000"/>
                        </a:lnSpc>
                        <a:spcBef>
                          <a:spcPts val="0"/>
                        </a:spcBef>
                        <a:spcAft>
                          <a:spcPts val="0"/>
                        </a:spcAft>
                        <a:buClrTx/>
                        <a:buSzTx/>
                        <a:buFontTx/>
                        <a:buChar char="-"/>
                        <a:tabLst/>
                        <a:defRPr/>
                      </a:pPr>
                      <a:r>
                        <a:rPr lang="en-US" sz="900" kern="1200" baseline="0" dirty="0" smtClean="0">
                          <a:solidFill>
                            <a:schemeClr val="dk1"/>
                          </a:solidFill>
                          <a:effectLst/>
                          <a:latin typeface="+mn-lt"/>
                          <a:ea typeface="+mn-ea"/>
                          <a:cs typeface="+mn-cs"/>
                        </a:rPr>
                        <a:t>Even (12/3 = 4) </a:t>
                      </a:r>
                    </a:p>
                    <a:p>
                      <a:pPr marL="354013" marR="0" indent="-177800" algn="l" defTabSz="914400" rtl="0" eaLnBrk="1" fontAlgn="auto" latinLnBrk="0" hangingPunct="1">
                        <a:lnSpc>
                          <a:spcPct val="100000"/>
                        </a:lnSpc>
                        <a:spcBef>
                          <a:spcPts val="0"/>
                        </a:spcBef>
                        <a:spcAft>
                          <a:spcPts val="0"/>
                        </a:spcAft>
                        <a:buClrTx/>
                        <a:buSzTx/>
                        <a:buFontTx/>
                        <a:buChar char="-"/>
                        <a:tabLst/>
                        <a:defRPr/>
                      </a:pPr>
                      <a:r>
                        <a:rPr lang="en-US" sz="900" kern="1200" baseline="0" dirty="0" smtClean="0">
                          <a:solidFill>
                            <a:schemeClr val="dk1"/>
                          </a:solidFill>
                          <a:effectLst/>
                          <a:latin typeface="+mn-lt"/>
                          <a:ea typeface="+mn-ea"/>
                          <a:cs typeface="+mn-cs"/>
                        </a:rPr>
                        <a:t>Non integer (12/5 = 2.4)</a:t>
                      </a:r>
                    </a:p>
                    <a:p>
                      <a:pPr marL="176213" marR="0" indent="0" algn="l" defTabSz="914400" rtl="0" eaLnBrk="1" fontAlgn="auto" latinLnBrk="0" hangingPunct="1">
                        <a:lnSpc>
                          <a:spcPct val="100000"/>
                        </a:lnSpc>
                        <a:spcBef>
                          <a:spcPts val="0"/>
                        </a:spcBef>
                        <a:spcAft>
                          <a:spcPts val="0"/>
                        </a:spcAft>
                        <a:buClrTx/>
                        <a:buSzTx/>
                        <a:buFontTx/>
                        <a:buNone/>
                        <a:tabLst/>
                        <a:defRPr/>
                      </a:pPr>
                      <a:endParaRPr lang="en-US" sz="900" kern="1200" baseline="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dk1"/>
                          </a:solidFill>
                          <a:effectLst/>
                          <a:latin typeface="+mn-lt"/>
                          <a:ea typeface="+mn-ea"/>
                          <a:cs typeface="+mn-cs"/>
                        </a:rPr>
                        <a:t>** </a:t>
                      </a:r>
                      <a:r>
                        <a:rPr lang="en-US" sz="900" b="1" kern="1200" baseline="0" dirty="0" smtClean="0">
                          <a:solidFill>
                            <a:srgbClr val="FF0000"/>
                          </a:solidFill>
                          <a:effectLst/>
                          <a:latin typeface="+mn-lt"/>
                          <a:ea typeface="+mn-ea"/>
                          <a:cs typeface="+mn-cs"/>
                        </a:rPr>
                        <a:t>For the quotient to be even, the dividend (numerator) MUST BE EVEN </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b="0" kern="1200" baseline="0" dirty="0" smtClean="0">
                          <a:solidFill>
                            <a:schemeClr val="tx1"/>
                          </a:solidFill>
                          <a:effectLst/>
                          <a:latin typeface="+mn-lt"/>
                          <a:ea typeface="+mn-ea"/>
                          <a:cs typeface="+mn-cs"/>
                        </a:rPr>
                        <a:t>**</a:t>
                      </a:r>
                      <a:r>
                        <a:rPr lang="en-US" sz="900" b="1" kern="1200" baseline="0" dirty="0" smtClean="0">
                          <a:solidFill>
                            <a:srgbClr val="FF0000"/>
                          </a:solidFill>
                          <a:effectLst/>
                          <a:latin typeface="+mn-lt"/>
                          <a:ea typeface="+mn-ea"/>
                          <a:cs typeface="+mn-cs"/>
                        </a:rPr>
                        <a:t> The product of an odd integer and a non-integer can produce an even result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dk1"/>
                          </a:solidFill>
                          <a:effectLst/>
                          <a:latin typeface="+mn-lt"/>
                          <a:ea typeface="+mn-ea"/>
                          <a:cs typeface="+mn-cs"/>
                        </a:rPr>
                        <a:t>ODD/ODD</a:t>
                      </a:r>
                    </a:p>
                    <a:p>
                      <a:pPr marL="354013" marR="0" indent="-177800" algn="l" defTabSz="914400" rtl="0" eaLnBrk="1" fontAlgn="auto" latinLnBrk="0" hangingPunct="1">
                        <a:lnSpc>
                          <a:spcPct val="100000"/>
                        </a:lnSpc>
                        <a:spcBef>
                          <a:spcPts val="0"/>
                        </a:spcBef>
                        <a:spcAft>
                          <a:spcPts val="0"/>
                        </a:spcAft>
                        <a:buClrTx/>
                        <a:buSzTx/>
                        <a:buFontTx/>
                        <a:buChar char="-"/>
                        <a:tabLst/>
                        <a:defRPr/>
                      </a:pPr>
                      <a:r>
                        <a:rPr lang="en-US" sz="900" kern="1200" baseline="0" dirty="0" smtClean="0">
                          <a:solidFill>
                            <a:schemeClr val="dk1"/>
                          </a:solidFill>
                          <a:effectLst/>
                          <a:latin typeface="+mn-lt"/>
                          <a:ea typeface="+mn-ea"/>
                          <a:cs typeface="+mn-cs"/>
                        </a:rPr>
                        <a:t>Odd (25/5 = 3) </a:t>
                      </a:r>
                    </a:p>
                    <a:p>
                      <a:pPr marL="354013" marR="0" indent="-177800" algn="l" defTabSz="914400" rtl="0" eaLnBrk="1" fontAlgn="auto" latinLnBrk="0" hangingPunct="1">
                        <a:lnSpc>
                          <a:spcPct val="100000"/>
                        </a:lnSpc>
                        <a:spcBef>
                          <a:spcPts val="0"/>
                        </a:spcBef>
                        <a:spcAft>
                          <a:spcPts val="0"/>
                        </a:spcAft>
                        <a:buClrTx/>
                        <a:buSzTx/>
                        <a:buFontTx/>
                        <a:buChar char="-"/>
                        <a:tabLst/>
                        <a:defRPr/>
                      </a:pPr>
                      <a:r>
                        <a:rPr lang="en-US" sz="900" kern="1200" baseline="0" dirty="0" smtClean="0">
                          <a:solidFill>
                            <a:schemeClr val="dk1"/>
                          </a:solidFill>
                          <a:effectLst/>
                          <a:latin typeface="+mn-lt"/>
                          <a:ea typeface="+mn-ea"/>
                          <a:cs typeface="+mn-cs"/>
                        </a:rPr>
                        <a:t>Non integer (25/3 = 8. 3)</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baseline="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baseline="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dk1"/>
                          </a:solidFill>
                          <a:effectLst/>
                          <a:latin typeface="+mn-lt"/>
                          <a:ea typeface="+mn-ea"/>
                          <a:cs typeface="+mn-cs"/>
                        </a:rPr>
                        <a:t>ODD/EVEN </a:t>
                      </a:r>
                    </a:p>
                    <a:p>
                      <a:pPr marL="354013" marR="0" indent="-177800" algn="l" defTabSz="914400" rtl="0" eaLnBrk="1" fontAlgn="auto" latinLnBrk="0" hangingPunct="1">
                        <a:lnSpc>
                          <a:spcPct val="100000"/>
                        </a:lnSpc>
                        <a:spcBef>
                          <a:spcPts val="0"/>
                        </a:spcBef>
                        <a:spcAft>
                          <a:spcPts val="0"/>
                        </a:spcAft>
                        <a:buClrTx/>
                        <a:buSzTx/>
                        <a:buFontTx/>
                        <a:buChar char="-"/>
                        <a:tabLst/>
                        <a:defRPr/>
                      </a:pPr>
                      <a:r>
                        <a:rPr lang="en-US" sz="900" kern="1200" baseline="0" dirty="0" smtClean="0">
                          <a:solidFill>
                            <a:schemeClr val="dk1"/>
                          </a:solidFill>
                          <a:effectLst/>
                          <a:latin typeface="+mn-lt"/>
                          <a:ea typeface="+mn-ea"/>
                          <a:cs typeface="+mn-cs"/>
                        </a:rPr>
                        <a:t>Non integer (7/2 = 3.5)</a:t>
                      </a:r>
                    </a:p>
                  </a:txBody>
                  <a:tcPr/>
                </a:tc>
              </a:tr>
              <a:tr h="1440160">
                <a:tc>
                  <a:txBody>
                    <a:bodyPr/>
                    <a:lstStyle/>
                    <a:p>
                      <a:r>
                        <a:rPr lang="en-US" sz="900" b="1" dirty="0" smtClean="0">
                          <a:solidFill>
                            <a:schemeClr val="tx1"/>
                          </a:solidFill>
                        </a:rPr>
                        <a:t>Example:</a:t>
                      </a:r>
                    </a:p>
                    <a:p>
                      <a:r>
                        <a:rPr lang="en-US" sz="900" dirty="0" smtClean="0">
                          <a:solidFill>
                            <a:schemeClr val="tx1"/>
                          </a:solidFill>
                        </a:rPr>
                        <a:t>If m, n and p are integers, is m + n odd? </a:t>
                      </a:r>
                    </a:p>
                    <a:p>
                      <a:pPr marL="342900" indent="-342900">
                        <a:buAutoNum type="arabicParenBoth"/>
                      </a:pPr>
                      <a:r>
                        <a:rPr lang="en-US" sz="900" dirty="0" smtClean="0">
                          <a:solidFill>
                            <a:schemeClr val="tx1"/>
                          </a:solidFill>
                        </a:rPr>
                        <a:t>m = p</a:t>
                      </a:r>
                      <a:r>
                        <a:rPr lang="en-US" sz="900" baseline="30000" dirty="0" smtClean="0">
                          <a:solidFill>
                            <a:schemeClr val="tx1"/>
                          </a:solidFill>
                        </a:rPr>
                        <a:t>2</a:t>
                      </a:r>
                      <a:r>
                        <a:rPr lang="en-US" sz="900" dirty="0" smtClean="0">
                          <a:solidFill>
                            <a:schemeClr val="tx1"/>
                          </a:solidFill>
                        </a:rPr>
                        <a:t> + 4p + 4</a:t>
                      </a:r>
                    </a:p>
                    <a:p>
                      <a:pPr marL="342900" indent="-342900">
                        <a:buFontTx/>
                        <a:buAutoNum type="arabicParenBoth"/>
                      </a:pPr>
                      <a:r>
                        <a:rPr lang="en-US" sz="900" dirty="0" smtClean="0">
                          <a:solidFill>
                            <a:schemeClr val="tx1"/>
                          </a:solidFill>
                        </a:rPr>
                        <a:t>n = p</a:t>
                      </a:r>
                      <a:r>
                        <a:rPr lang="en-US" sz="900" baseline="30000" dirty="0" smtClean="0">
                          <a:solidFill>
                            <a:schemeClr val="tx1"/>
                          </a:solidFill>
                        </a:rPr>
                        <a:t>2</a:t>
                      </a:r>
                      <a:r>
                        <a:rPr lang="en-US" sz="900" dirty="0" smtClean="0">
                          <a:solidFill>
                            <a:schemeClr val="tx1"/>
                          </a:solidFill>
                        </a:rPr>
                        <a:t> + 2m + 1</a:t>
                      </a:r>
                    </a:p>
                    <a:p>
                      <a:endParaRPr lang="en-US" sz="900" dirty="0" smtClean="0">
                        <a:solidFill>
                          <a:schemeClr val="tx1"/>
                        </a:solidFill>
                      </a:endParaRPr>
                    </a:p>
                    <a:p>
                      <a:r>
                        <a:rPr lang="en-IN" sz="900" dirty="0" smtClean="0">
                          <a:solidFill>
                            <a:schemeClr val="tx1"/>
                          </a:solidFill>
                        </a:rPr>
                        <a:t>(1)</a:t>
                      </a:r>
                      <a:r>
                        <a:rPr lang="en-IN" sz="900" baseline="0" dirty="0" smtClean="0">
                          <a:solidFill>
                            <a:schemeClr val="tx1"/>
                          </a:solidFill>
                        </a:rPr>
                        <a:t> </a:t>
                      </a:r>
                      <a:r>
                        <a:rPr lang="en-IN" sz="900" dirty="0" smtClean="0">
                          <a:solidFill>
                            <a:schemeClr val="tx1"/>
                          </a:solidFill>
                        </a:rPr>
                        <a:t>If p is even, m = even, and if p is odd, m = odd </a:t>
                      </a:r>
                    </a:p>
                    <a:p>
                      <a:r>
                        <a:rPr lang="en-IN" sz="900" dirty="0" smtClean="0">
                          <a:solidFill>
                            <a:schemeClr val="tx1"/>
                          </a:solidFill>
                        </a:rPr>
                        <a:t>Thus we don't know whether m is even or odd. Additionally, we don’t know anything about n</a:t>
                      </a:r>
                      <a:endParaRPr lang="en-US" sz="900" dirty="0" smtClean="0">
                        <a:solidFill>
                          <a:schemeClr val="tx1"/>
                        </a:solidFill>
                      </a:endParaRPr>
                    </a:p>
                    <a:p>
                      <a:r>
                        <a:rPr lang="en-IN" sz="900" dirty="0" smtClean="0">
                          <a:solidFill>
                            <a:schemeClr val="tx1"/>
                          </a:solidFill>
                        </a:rPr>
                        <a:t>(2)</a:t>
                      </a:r>
                      <a:r>
                        <a:rPr lang="en-IN" sz="900" baseline="0" dirty="0" smtClean="0">
                          <a:solidFill>
                            <a:schemeClr val="tx1"/>
                          </a:solidFill>
                        </a:rPr>
                        <a:t> </a:t>
                      </a:r>
                      <a:r>
                        <a:rPr lang="en-IN" sz="900" dirty="0" smtClean="0">
                          <a:solidFill>
                            <a:schemeClr val="tx1"/>
                          </a:solidFill>
                        </a:rPr>
                        <a:t>If p is even, n = odd and if p is odd, n = even</a:t>
                      </a:r>
                    </a:p>
                    <a:p>
                      <a:r>
                        <a:rPr lang="en-IN" sz="900" dirty="0" smtClean="0">
                          <a:solidFill>
                            <a:schemeClr val="tx1"/>
                          </a:solidFill>
                        </a:rPr>
                        <a:t>Thus we don't know whether n is even or odd. Additionally, we know nothing about m</a:t>
                      </a:r>
                    </a:p>
                    <a:p>
                      <a:endParaRPr lang="en-IN" sz="900" dirty="0" smtClean="0">
                        <a:solidFill>
                          <a:schemeClr val="tx1"/>
                        </a:solidFill>
                      </a:endParaRPr>
                    </a:p>
                    <a:p>
                      <a:r>
                        <a:rPr lang="en-IN" sz="900" dirty="0" smtClean="0">
                          <a:solidFill>
                            <a:schemeClr val="tx1"/>
                          </a:solidFill>
                        </a:rPr>
                        <a:t>(1) AND (2) SUFFICIENT: If p is even, then m will be even and n will be odd. If p is odd, then m will be odd and n will be even. In either scenario, m + n will be odd. The correct answer is C</a:t>
                      </a:r>
                      <a:endParaRPr lang="en-US" sz="90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N" sz="900" kern="1200" dirty="0" smtClean="0">
                        <a:solidFill>
                          <a:schemeClr val="dk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900" kern="1200" dirty="0" smtClean="0">
                        <a:solidFill>
                          <a:schemeClr val="dk1"/>
                        </a:solidFill>
                        <a:effectLst/>
                        <a:latin typeface="+mn-lt"/>
                        <a:ea typeface="+mn-ea"/>
                        <a:cs typeface="+mn-cs"/>
                      </a:endParaRPr>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1" kern="1200" baseline="0" dirty="0" smtClean="0">
                          <a:solidFill>
                            <a:schemeClr val="dk1"/>
                          </a:solidFill>
                          <a:effectLst/>
                          <a:latin typeface="+mn-lt"/>
                          <a:ea typeface="+mn-ea"/>
                          <a:cs typeface="+mn-cs"/>
                        </a:rPr>
                        <a:t>Example:</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b="0" kern="1200" baseline="0" dirty="0" smtClean="0">
                          <a:solidFill>
                            <a:schemeClr val="dk1"/>
                          </a:solidFill>
                          <a:effectLst/>
                          <a:latin typeface="+mn-lt"/>
                          <a:ea typeface="+mn-ea"/>
                          <a:cs typeface="+mn-cs"/>
                        </a:rPr>
                        <a:t>If a, b and c are integers and ab</a:t>
                      </a:r>
                      <a:r>
                        <a:rPr lang="en-US" sz="900" b="0" kern="1200" baseline="30000" dirty="0" smtClean="0">
                          <a:solidFill>
                            <a:schemeClr val="dk1"/>
                          </a:solidFill>
                          <a:effectLst/>
                          <a:latin typeface="+mn-lt"/>
                          <a:ea typeface="+mn-ea"/>
                          <a:cs typeface="+mn-cs"/>
                        </a:rPr>
                        <a:t>2</a:t>
                      </a:r>
                      <a:r>
                        <a:rPr lang="en-US" sz="900" b="0" kern="1200" baseline="0" dirty="0" smtClean="0">
                          <a:solidFill>
                            <a:schemeClr val="dk1"/>
                          </a:solidFill>
                          <a:effectLst/>
                          <a:latin typeface="+mn-lt"/>
                          <a:ea typeface="+mn-ea"/>
                          <a:cs typeface="+mn-cs"/>
                        </a:rPr>
                        <a:t>/c is a positive even integer, which of the following must be true?</a:t>
                      </a:r>
                    </a:p>
                    <a:p>
                      <a:pPr marL="285750" marR="0" indent="-285750" algn="l" defTabSz="914400" rtl="0" eaLnBrk="1" fontAlgn="auto" latinLnBrk="0" hangingPunct="1">
                        <a:lnSpc>
                          <a:spcPct val="100000"/>
                        </a:lnSpc>
                        <a:spcBef>
                          <a:spcPts val="0"/>
                        </a:spcBef>
                        <a:spcAft>
                          <a:spcPts val="0"/>
                        </a:spcAft>
                        <a:buClrTx/>
                        <a:buSzTx/>
                        <a:buFontTx/>
                        <a:buAutoNum type="romanUcPeriod"/>
                        <a:tabLst/>
                        <a:defRPr/>
                      </a:pPr>
                      <a:r>
                        <a:rPr lang="en-US" sz="900" b="0" kern="1200" baseline="0" dirty="0" err="1" smtClean="0">
                          <a:solidFill>
                            <a:schemeClr val="dk1"/>
                          </a:solidFill>
                          <a:effectLst/>
                          <a:latin typeface="+mn-lt"/>
                          <a:ea typeface="+mn-ea"/>
                          <a:cs typeface="+mn-cs"/>
                        </a:rPr>
                        <a:t>ab</a:t>
                      </a:r>
                      <a:r>
                        <a:rPr lang="en-US" sz="900" b="0" kern="1200" baseline="0" dirty="0" smtClean="0">
                          <a:solidFill>
                            <a:schemeClr val="dk1"/>
                          </a:solidFill>
                          <a:effectLst/>
                          <a:latin typeface="+mn-lt"/>
                          <a:ea typeface="+mn-ea"/>
                          <a:cs typeface="+mn-cs"/>
                        </a:rPr>
                        <a:t> is even </a:t>
                      </a:r>
                    </a:p>
                    <a:p>
                      <a:pPr marL="285750" marR="0" indent="-285750" algn="l" defTabSz="914400" rtl="0" eaLnBrk="1" fontAlgn="auto" latinLnBrk="0" hangingPunct="1">
                        <a:lnSpc>
                          <a:spcPct val="100000"/>
                        </a:lnSpc>
                        <a:spcBef>
                          <a:spcPts val="0"/>
                        </a:spcBef>
                        <a:spcAft>
                          <a:spcPts val="0"/>
                        </a:spcAft>
                        <a:buClrTx/>
                        <a:buSzTx/>
                        <a:buFontTx/>
                        <a:buAutoNum type="romanUcPeriod"/>
                        <a:tabLst/>
                        <a:defRPr/>
                      </a:pPr>
                      <a:r>
                        <a:rPr lang="en-US" sz="900" b="0" kern="1200" baseline="0" dirty="0" err="1" smtClean="0">
                          <a:solidFill>
                            <a:schemeClr val="dk1"/>
                          </a:solidFill>
                          <a:effectLst/>
                          <a:latin typeface="+mn-lt"/>
                          <a:ea typeface="+mn-ea"/>
                          <a:cs typeface="+mn-cs"/>
                        </a:rPr>
                        <a:t>ab</a:t>
                      </a:r>
                      <a:r>
                        <a:rPr lang="en-US" sz="900" b="0" kern="1200" baseline="0" dirty="0" smtClean="0">
                          <a:solidFill>
                            <a:schemeClr val="dk1"/>
                          </a:solidFill>
                          <a:effectLst/>
                          <a:latin typeface="+mn-lt"/>
                          <a:ea typeface="+mn-ea"/>
                          <a:cs typeface="+mn-cs"/>
                        </a:rPr>
                        <a:t> &gt; 0</a:t>
                      </a:r>
                    </a:p>
                    <a:p>
                      <a:pPr marL="285750" marR="0" indent="-285750" algn="l" defTabSz="914400" rtl="0" eaLnBrk="1" fontAlgn="auto" latinLnBrk="0" hangingPunct="1">
                        <a:lnSpc>
                          <a:spcPct val="100000"/>
                        </a:lnSpc>
                        <a:spcBef>
                          <a:spcPts val="0"/>
                        </a:spcBef>
                        <a:spcAft>
                          <a:spcPts val="0"/>
                        </a:spcAft>
                        <a:buClrTx/>
                        <a:buSzTx/>
                        <a:buFontTx/>
                        <a:buAutoNum type="romanUcPeriod"/>
                        <a:tabLst/>
                        <a:defRPr/>
                      </a:pPr>
                      <a:r>
                        <a:rPr lang="en-US" sz="900" b="0" kern="1200" baseline="0" dirty="0" smtClean="0">
                          <a:solidFill>
                            <a:schemeClr val="dk1"/>
                          </a:solidFill>
                          <a:effectLst/>
                          <a:latin typeface="+mn-lt"/>
                          <a:ea typeface="+mn-ea"/>
                          <a:cs typeface="+mn-cs"/>
                        </a:rPr>
                        <a:t>c is even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b="0" kern="1200" baseline="0" dirty="0" smtClean="0">
                        <a:solidFill>
                          <a:schemeClr val="dk1"/>
                        </a:solidFill>
                        <a:effectLst/>
                        <a:latin typeface="+mn-lt"/>
                        <a:ea typeface="+mn-ea"/>
                        <a:cs typeface="+mn-cs"/>
                      </a:endParaRPr>
                    </a:p>
                    <a:p>
                      <a:r>
                        <a:rPr lang="en-IN" sz="900" b="0" i="0" u="none" strike="noStrike" kern="1200" baseline="0" dirty="0" smtClean="0">
                          <a:solidFill>
                            <a:schemeClr val="dk1"/>
                          </a:solidFill>
                          <a:latin typeface="+mn-lt"/>
                          <a:ea typeface="+mn-ea"/>
                          <a:cs typeface="+mn-cs"/>
                        </a:rPr>
                        <a:t>If ab</a:t>
                      </a:r>
                      <a:r>
                        <a:rPr lang="en-IN" sz="900" b="0" i="0" u="none" strike="noStrike" kern="1200" baseline="30000" dirty="0" smtClean="0">
                          <a:solidFill>
                            <a:schemeClr val="dk1"/>
                          </a:solidFill>
                          <a:latin typeface="+mn-lt"/>
                          <a:ea typeface="+mn-ea"/>
                          <a:cs typeface="+mn-cs"/>
                        </a:rPr>
                        <a:t>2</a:t>
                      </a:r>
                      <a:r>
                        <a:rPr lang="en-IN" sz="900" b="0" i="0" u="none" strike="noStrike" kern="1200" baseline="0" dirty="0" smtClean="0">
                          <a:solidFill>
                            <a:schemeClr val="dk1"/>
                          </a:solidFill>
                          <a:latin typeface="+mn-lt"/>
                          <a:ea typeface="+mn-ea"/>
                          <a:cs typeface="+mn-cs"/>
                        </a:rPr>
                        <a:t> were odd, the quotient would never be divisible by 2, regardless of what c is. If ab</a:t>
                      </a:r>
                      <a:r>
                        <a:rPr lang="en-IN" sz="900" b="0" i="0" u="none" strike="noStrike" kern="1200" baseline="30000" dirty="0" smtClean="0">
                          <a:solidFill>
                            <a:schemeClr val="dk1"/>
                          </a:solidFill>
                          <a:latin typeface="+mn-lt"/>
                          <a:ea typeface="+mn-ea"/>
                          <a:cs typeface="+mn-cs"/>
                        </a:rPr>
                        <a:t>2</a:t>
                      </a:r>
                      <a:r>
                        <a:rPr lang="en-IN" sz="900" b="0" i="0" u="none" strike="noStrike" kern="1200" baseline="0" dirty="0" smtClean="0">
                          <a:solidFill>
                            <a:schemeClr val="dk1"/>
                          </a:solidFill>
                          <a:latin typeface="+mn-lt"/>
                          <a:ea typeface="+mn-ea"/>
                          <a:cs typeface="+mn-cs"/>
                        </a:rPr>
                        <a:t> is even, either a is even or b is even</a:t>
                      </a:r>
                    </a:p>
                    <a:p>
                      <a:pPr marL="176213" indent="-176213">
                        <a:buAutoNum type="romanUcPeriod"/>
                      </a:pPr>
                      <a:r>
                        <a:rPr lang="en-IN" sz="900" b="0" i="0" u="none" strike="noStrike" kern="1200" baseline="0" dirty="0" smtClean="0">
                          <a:solidFill>
                            <a:schemeClr val="dk1"/>
                          </a:solidFill>
                          <a:latin typeface="+mn-lt"/>
                          <a:ea typeface="+mn-ea"/>
                          <a:cs typeface="+mn-cs"/>
                        </a:rPr>
                        <a:t>TRUE: Since a or b is even, the product </a:t>
                      </a:r>
                      <a:r>
                        <a:rPr lang="en-IN" sz="900" b="0" i="0" u="none" strike="noStrike" kern="1200" baseline="0" dirty="0" err="1" smtClean="0">
                          <a:solidFill>
                            <a:schemeClr val="dk1"/>
                          </a:solidFill>
                          <a:latin typeface="+mn-lt"/>
                          <a:ea typeface="+mn-ea"/>
                          <a:cs typeface="+mn-cs"/>
                        </a:rPr>
                        <a:t>ab</a:t>
                      </a:r>
                      <a:r>
                        <a:rPr lang="en-IN" sz="900" b="0" i="0" u="none" strike="noStrike" kern="1200" baseline="0" dirty="0" smtClean="0">
                          <a:solidFill>
                            <a:schemeClr val="dk1"/>
                          </a:solidFill>
                          <a:latin typeface="+mn-lt"/>
                          <a:ea typeface="+mn-ea"/>
                          <a:cs typeface="+mn-cs"/>
                        </a:rPr>
                        <a:t> must be even</a:t>
                      </a:r>
                    </a:p>
                    <a:p>
                      <a:pPr marL="176213" indent="-176213">
                        <a:buAutoNum type="romanUcPeriod"/>
                      </a:pPr>
                      <a:r>
                        <a:rPr lang="en-IN" sz="900" b="0" i="0" u="none" strike="noStrike" kern="1200" baseline="0" dirty="0" smtClean="0">
                          <a:solidFill>
                            <a:schemeClr val="dk1"/>
                          </a:solidFill>
                          <a:latin typeface="+mn-lt"/>
                          <a:ea typeface="+mn-ea"/>
                          <a:cs typeface="+mn-cs"/>
                        </a:rPr>
                        <a:t>NOT NECESSARILY: For the quotient to be positive, a and c must have the same sign since b</a:t>
                      </a:r>
                      <a:r>
                        <a:rPr lang="en-IN" sz="900" b="0" i="0" u="none" strike="noStrike" kern="1200" baseline="30000" dirty="0" smtClean="0">
                          <a:solidFill>
                            <a:schemeClr val="dk1"/>
                          </a:solidFill>
                          <a:latin typeface="+mn-lt"/>
                          <a:ea typeface="+mn-ea"/>
                          <a:cs typeface="+mn-cs"/>
                        </a:rPr>
                        <a:t>2</a:t>
                      </a:r>
                      <a:r>
                        <a:rPr lang="en-IN" sz="900" b="0" i="0" u="none" strike="noStrike" kern="1200" baseline="0" dirty="0" smtClean="0">
                          <a:solidFill>
                            <a:schemeClr val="dk1"/>
                          </a:solidFill>
                          <a:latin typeface="+mn-lt"/>
                          <a:ea typeface="+mn-ea"/>
                          <a:cs typeface="+mn-cs"/>
                        </a:rPr>
                        <a:t> is definitely positive. We know nothing about the sign of b. The product of </a:t>
                      </a:r>
                      <a:r>
                        <a:rPr lang="en-IN" sz="900" b="0" i="0" u="none" strike="noStrike" kern="1200" baseline="0" dirty="0" err="1" smtClean="0">
                          <a:solidFill>
                            <a:schemeClr val="dk1"/>
                          </a:solidFill>
                          <a:latin typeface="+mn-lt"/>
                          <a:ea typeface="+mn-ea"/>
                          <a:cs typeface="+mn-cs"/>
                        </a:rPr>
                        <a:t>ab</a:t>
                      </a:r>
                      <a:r>
                        <a:rPr lang="en-IN" sz="900" b="0" i="0" u="none" strike="noStrike" kern="1200" baseline="0" dirty="0" smtClean="0">
                          <a:solidFill>
                            <a:schemeClr val="dk1"/>
                          </a:solidFill>
                          <a:latin typeface="+mn-lt"/>
                          <a:ea typeface="+mn-ea"/>
                          <a:cs typeface="+mn-cs"/>
                        </a:rPr>
                        <a:t> could be negative or positive</a:t>
                      </a:r>
                    </a:p>
                    <a:p>
                      <a:pPr marL="176213" indent="-176213">
                        <a:buAutoNum type="romanUcPeriod"/>
                      </a:pPr>
                      <a:r>
                        <a:rPr lang="en-IN" sz="900" b="0" i="0" u="none" strike="noStrike" kern="1200" baseline="0" dirty="0" smtClean="0">
                          <a:solidFill>
                            <a:schemeClr val="dk1"/>
                          </a:solidFill>
                          <a:latin typeface="+mn-lt"/>
                          <a:ea typeface="+mn-ea"/>
                          <a:cs typeface="+mn-cs"/>
                        </a:rPr>
                        <a:t>NOT NECESSARILY: For the quotient to be even, ab</a:t>
                      </a:r>
                      <a:r>
                        <a:rPr lang="en-IN" sz="900" b="0" i="0" u="none" strike="noStrike" kern="1200" baseline="30000" dirty="0" smtClean="0">
                          <a:solidFill>
                            <a:schemeClr val="dk1"/>
                          </a:solidFill>
                          <a:latin typeface="+mn-lt"/>
                          <a:ea typeface="+mn-ea"/>
                          <a:cs typeface="+mn-cs"/>
                        </a:rPr>
                        <a:t>2</a:t>
                      </a:r>
                      <a:r>
                        <a:rPr lang="en-IN" sz="900" b="0" i="0" u="none" strike="noStrike" kern="1200" baseline="0" dirty="0" smtClean="0">
                          <a:solidFill>
                            <a:schemeClr val="dk1"/>
                          </a:solidFill>
                          <a:latin typeface="+mn-lt"/>
                          <a:ea typeface="+mn-ea"/>
                          <a:cs typeface="+mn-cs"/>
                        </a:rPr>
                        <a:t> must be even but c could be even or odd. An even number divided by an odd number could be even (ex: 18/3), as could an even number divided by an even number (ex: 16/4)</a:t>
                      </a:r>
                      <a:endParaRPr lang="en-US" sz="900" b="0" kern="1200" baseline="0" dirty="0" smtClean="0">
                        <a:solidFill>
                          <a:schemeClr val="dk1"/>
                        </a:solidFill>
                        <a:effectLst/>
                        <a:latin typeface="+mn-lt"/>
                        <a:ea typeface="+mn-ea"/>
                        <a:cs typeface="+mn-cs"/>
                      </a:endParaRPr>
                    </a:p>
                  </a:txBody>
                  <a:tcPr/>
                </a:tc>
                <a:tc hMerge="1">
                  <a:txBody>
                    <a:bodyPr/>
                    <a:lstStyle/>
                    <a:p>
                      <a:pPr marL="354013" marR="0" indent="-177800" algn="l" defTabSz="914400" rtl="0" eaLnBrk="1" fontAlgn="auto" latinLnBrk="0" hangingPunct="1">
                        <a:lnSpc>
                          <a:spcPct val="100000"/>
                        </a:lnSpc>
                        <a:spcBef>
                          <a:spcPts val="0"/>
                        </a:spcBef>
                        <a:spcAft>
                          <a:spcPts val="0"/>
                        </a:spcAft>
                        <a:buClrTx/>
                        <a:buSzTx/>
                        <a:buFontTx/>
                        <a:buChar char="-"/>
                        <a:tabLst/>
                        <a:defRPr/>
                      </a:pPr>
                      <a:endParaRPr lang="en-US" sz="1100" kern="1200" baseline="0" dirty="0" smtClean="0">
                        <a:solidFill>
                          <a:schemeClr val="dk1"/>
                        </a:solidFill>
                        <a:effectLst/>
                        <a:latin typeface="+mn-lt"/>
                        <a:ea typeface="+mn-ea"/>
                        <a:cs typeface="+mn-cs"/>
                      </a:endParaRPr>
                    </a:p>
                  </a:txBody>
                  <a:tcPr/>
                </a:tc>
              </a:tr>
            </a:tbl>
          </a:graphicData>
        </a:graphic>
      </p:graphicFrame>
      <p:sp>
        <p:nvSpPr>
          <p:cNvPr id="5" name="Rectangle 4"/>
          <p:cNvSpPr/>
          <p:nvPr/>
        </p:nvSpPr>
        <p:spPr>
          <a:xfrm>
            <a:off x="0" y="548680"/>
            <a:ext cx="9144000" cy="108012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itchFamily="34" charset="0"/>
              <a:buChar char="•"/>
            </a:pPr>
            <a:r>
              <a:rPr lang="en-US" sz="1000" dirty="0">
                <a:solidFill>
                  <a:srgbClr val="000000"/>
                </a:solidFill>
              </a:rPr>
              <a:t>ONLY integers can be </a:t>
            </a:r>
            <a:r>
              <a:rPr lang="en-US" sz="1000" dirty="0" smtClean="0">
                <a:solidFill>
                  <a:srgbClr val="000000"/>
                </a:solidFill>
              </a:rPr>
              <a:t>even/odd</a:t>
            </a:r>
          </a:p>
          <a:p>
            <a:pPr marL="171450" indent="-171450">
              <a:buFont typeface="Arial" pitchFamily="34" charset="0"/>
              <a:buChar char="•"/>
            </a:pPr>
            <a:r>
              <a:rPr lang="en-US" sz="1000" b="1" dirty="0" smtClean="0">
                <a:solidFill>
                  <a:srgbClr val="000000"/>
                </a:solidFill>
              </a:rPr>
              <a:t>An odd integer can be expressed as 2n + 1 and an even integer can be expressed as 2n </a:t>
            </a:r>
          </a:p>
          <a:p>
            <a:pPr marL="171450" indent="-171450">
              <a:buFont typeface="Arial" pitchFamily="34" charset="0"/>
              <a:buChar char="•"/>
            </a:pPr>
            <a:r>
              <a:rPr lang="en-US" sz="1000" b="1" dirty="0" smtClean="0">
                <a:solidFill>
                  <a:srgbClr val="000000"/>
                </a:solidFill>
              </a:rPr>
              <a:t>Sum of two different prime numbers will ALWAYS be EVEN, unless one of the numbers is 2 </a:t>
            </a:r>
            <a:endParaRPr lang="en-US" sz="1000" dirty="0" smtClean="0">
              <a:solidFill>
                <a:srgbClr val="000000"/>
              </a:solidFill>
            </a:endParaRPr>
          </a:p>
          <a:p>
            <a:pPr marL="171450" indent="-171450">
              <a:buFont typeface="Arial" pitchFamily="34" charset="0"/>
              <a:buChar char="•"/>
            </a:pPr>
            <a:r>
              <a:rPr lang="en-US" sz="1000" dirty="0" smtClean="0">
                <a:solidFill>
                  <a:srgbClr val="000000"/>
                </a:solidFill>
              </a:rPr>
              <a:t>If two even integers are multiplied, the result will be divisible by 4, and if three even integers are multiplied, the result will be divisible by 8 etc. </a:t>
            </a:r>
          </a:p>
          <a:p>
            <a:pPr marL="176213">
              <a:defRPr/>
            </a:pPr>
            <a:r>
              <a:rPr lang="en-US" sz="1000" b="1" dirty="0" smtClean="0">
                <a:solidFill>
                  <a:srgbClr val="000000"/>
                </a:solidFill>
              </a:rPr>
              <a:t>Example</a:t>
            </a:r>
            <a:r>
              <a:rPr lang="en-US" sz="1000" b="1" dirty="0">
                <a:solidFill>
                  <a:srgbClr val="000000"/>
                </a:solidFill>
              </a:rPr>
              <a:t>: </a:t>
            </a:r>
            <a:r>
              <a:rPr lang="en-US" sz="1000" dirty="0">
                <a:solidFill>
                  <a:srgbClr val="000000"/>
                </a:solidFill>
              </a:rPr>
              <a:t>If </a:t>
            </a:r>
            <a:r>
              <a:rPr lang="en-US" sz="1000" cap="all" dirty="0">
                <a:solidFill>
                  <a:srgbClr val="000000"/>
                </a:solidFill>
              </a:rPr>
              <a:t>x</a:t>
            </a:r>
            <a:r>
              <a:rPr lang="en-US" sz="1000" dirty="0">
                <a:solidFill>
                  <a:srgbClr val="000000"/>
                </a:solidFill>
              </a:rPr>
              <a:t> is even, and N = (</a:t>
            </a:r>
            <a:r>
              <a:rPr lang="en-US" sz="1000" cap="all" dirty="0">
                <a:solidFill>
                  <a:srgbClr val="000000"/>
                </a:solidFill>
              </a:rPr>
              <a:t>x)(x+1)(x</a:t>
            </a:r>
            <a:r>
              <a:rPr lang="en-US" sz="1000" dirty="0">
                <a:solidFill>
                  <a:srgbClr val="000000"/>
                </a:solidFill>
              </a:rPr>
              <a:t>+2), is N divisible by 24?</a:t>
            </a:r>
          </a:p>
          <a:p>
            <a:pPr marL="176213">
              <a:defRPr/>
            </a:pPr>
            <a:r>
              <a:rPr lang="en-US" sz="1000" dirty="0">
                <a:solidFill>
                  <a:srgbClr val="000000"/>
                </a:solidFill>
              </a:rPr>
              <a:t>Yes.  The terms x and x+2 must each have a factor of 2, </a:t>
            </a:r>
            <a:r>
              <a:rPr lang="en-US" sz="1000" b="1" u="sng" dirty="0">
                <a:solidFill>
                  <a:srgbClr val="000000"/>
                </a:solidFill>
              </a:rPr>
              <a:t>and</a:t>
            </a:r>
            <a:r>
              <a:rPr lang="en-US" sz="1000" dirty="0">
                <a:solidFill>
                  <a:srgbClr val="000000"/>
                </a:solidFill>
              </a:rPr>
              <a:t> the product (</a:t>
            </a:r>
            <a:r>
              <a:rPr lang="en-US" sz="1000" cap="all" dirty="0">
                <a:solidFill>
                  <a:srgbClr val="000000"/>
                </a:solidFill>
              </a:rPr>
              <a:t>x)(x+1)(x</a:t>
            </a:r>
            <a:r>
              <a:rPr lang="en-US" sz="1000" dirty="0">
                <a:solidFill>
                  <a:srgbClr val="000000"/>
                </a:solidFill>
              </a:rPr>
              <a:t>+2) must have factors 1, 2, </a:t>
            </a:r>
            <a:r>
              <a:rPr lang="en-US" sz="1000" dirty="0" smtClean="0">
                <a:solidFill>
                  <a:srgbClr val="000000"/>
                </a:solidFill>
              </a:rPr>
              <a:t>3 and 4  </a:t>
            </a:r>
            <a:r>
              <a:rPr lang="en-US" sz="1000" dirty="0">
                <a:solidFill>
                  <a:srgbClr val="000000"/>
                </a:solidFill>
              </a:rPr>
              <a:t>Therefore, the prime factorization of N must be </a:t>
            </a:r>
            <a:r>
              <a:rPr lang="en-US" sz="1000" dirty="0" smtClean="0">
                <a:solidFill>
                  <a:srgbClr val="000000"/>
                </a:solidFill>
              </a:rPr>
              <a:t>a multiple </a:t>
            </a:r>
            <a:r>
              <a:rPr lang="en-US" sz="1000" dirty="0">
                <a:solidFill>
                  <a:srgbClr val="000000"/>
                </a:solidFill>
              </a:rPr>
              <a:t>of 1*2*3*2*2 = </a:t>
            </a:r>
            <a:r>
              <a:rPr lang="en-US" sz="1000" dirty="0" smtClean="0">
                <a:solidFill>
                  <a:srgbClr val="000000"/>
                </a:solidFill>
              </a:rPr>
              <a:t>24</a:t>
            </a:r>
          </a:p>
        </p:txBody>
      </p:sp>
    </p:spTree>
    <p:extLst>
      <p:ext uri="{BB962C8B-B14F-4D97-AF65-F5344CB8AC3E}">
        <p14:creationId xmlns:p14="http://schemas.microsoft.com/office/powerpoint/2010/main" val="251540026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POSITIVE AND NEGATIVE INTEGERS</a:t>
            </a:r>
            <a:endParaRPr lang="en-IN" dirty="0"/>
          </a:p>
        </p:txBody>
      </p:sp>
      <p:graphicFrame>
        <p:nvGraphicFramePr>
          <p:cNvPr id="3" name="Table 2"/>
          <p:cNvGraphicFramePr>
            <a:graphicFrameLocks noGrp="1"/>
          </p:cNvGraphicFramePr>
          <p:nvPr>
            <p:extLst>
              <p:ext uri="{D42A27DB-BD31-4B8C-83A1-F6EECF244321}">
                <p14:modId xmlns:p14="http://schemas.microsoft.com/office/powerpoint/2010/main" val="1486177143"/>
              </p:ext>
            </p:extLst>
          </p:nvPr>
        </p:nvGraphicFramePr>
        <p:xfrm>
          <a:off x="107505" y="1268760"/>
          <a:ext cx="8928992" cy="3601720"/>
        </p:xfrm>
        <a:graphic>
          <a:graphicData uri="http://schemas.openxmlformats.org/drawingml/2006/table">
            <a:tbl>
              <a:tblPr firstRow="1" bandRow="1">
                <a:tableStyleId>{5C22544A-7EE6-4342-B048-85BDC9FD1C3A}</a:tableStyleId>
              </a:tblPr>
              <a:tblGrid>
                <a:gridCol w="4248471"/>
                <a:gridCol w="4680521"/>
              </a:tblGrid>
              <a:tr h="370840">
                <a:tc>
                  <a:txBody>
                    <a:bodyPr/>
                    <a:lstStyle/>
                    <a:p>
                      <a:r>
                        <a:rPr lang="en-US" sz="1000" dirty="0" smtClean="0"/>
                        <a:t>ADDING</a:t>
                      </a:r>
                      <a:r>
                        <a:rPr lang="en-US" sz="1000" baseline="0" dirty="0" smtClean="0"/>
                        <a:t> AND SUBTRACTING</a:t>
                      </a:r>
                      <a:endParaRPr lang="en-IN" sz="1000" dirty="0"/>
                    </a:p>
                  </a:txBody>
                  <a:tcPr/>
                </a:tc>
                <a:tc>
                  <a:txBody>
                    <a:bodyPr/>
                    <a:lstStyle/>
                    <a:p>
                      <a:r>
                        <a:rPr lang="en-US" sz="1000" dirty="0" smtClean="0"/>
                        <a:t>MULTIPLYING AND DIVIDING</a:t>
                      </a:r>
                      <a:endParaRPr lang="en-IN" sz="1000" dirty="0"/>
                    </a:p>
                  </a:txBody>
                  <a:tcPr/>
                </a:tc>
              </a:tr>
              <a:tr h="9973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Positive + Positive = Positive</a:t>
                      </a:r>
                    </a:p>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Negative + Negative = Negative</a:t>
                      </a:r>
                      <a:endParaRPr lang="en-IN" sz="1000" kern="120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Positive – Negative = Positive</a:t>
                      </a:r>
                      <a:endParaRPr lang="en-IN" sz="1000" kern="120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Negative – Positive = Negative</a:t>
                      </a:r>
                      <a:endParaRPr lang="en-IN" sz="10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Positive + Negative = Depends on the magnitude</a:t>
                      </a:r>
                      <a:endParaRPr lang="en-IN" sz="1000" kern="120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N" sz="1000" kern="1200" dirty="0" smtClean="0">
                        <a:solidFill>
                          <a:schemeClr val="dk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When both values are of the same sign, the result is positive; else negative</a:t>
                      </a:r>
                      <a:endParaRPr lang="en-IN" sz="1000" kern="1200" dirty="0" smtClean="0">
                        <a:solidFill>
                          <a:schemeClr val="dk1"/>
                        </a:solidFill>
                        <a:effectLst/>
                        <a:latin typeface="+mn-lt"/>
                        <a:ea typeface="+mn-ea"/>
                        <a:cs typeface="+mn-cs"/>
                      </a:endParaRPr>
                    </a:p>
                    <a:p>
                      <a:endParaRPr lang="en-US" sz="1000" dirty="0" smtClean="0"/>
                    </a:p>
                    <a:p>
                      <a:r>
                        <a:rPr lang="en-US" sz="1000" b="1" dirty="0" smtClean="0">
                          <a:solidFill>
                            <a:srgbClr val="FF0000"/>
                          </a:solidFill>
                        </a:rPr>
                        <a:t>**</a:t>
                      </a:r>
                      <a:r>
                        <a:rPr lang="en-US" sz="1000" b="1" baseline="0" dirty="0" smtClean="0">
                          <a:solidFill>
                            <a:srgbClr val="FF0000"/>
                          </a:solidFill>
                        </a:rPr>
                        <a:t> </a:t>
                      </a:r>
                      <a:r>
                        <a:rPr lang="en-US" sz="1000" b="1" kern="1200" dirty="0" smtClean="0">
                          <a:solidFill>
                            <a:srgbClr val="FF0000"/>
                          </a:solidFill>
                          <a:effectLst/>
                          <a:latin typeface="+mn-lt"/>
                          <a:ea typeface="+mn-ea"/>
                          <a:cs typeface="+mn-cs"/>
                        </a:rPr>
                        <a:t>If there are an odd number of negatives, the result will be negative, given that none of the other elements is zero </a:t>
                      </a:r>
                    </a:p>
                    <a:p>
                      <a:endParaRPr lang="en-US" sz="1000" kern="1200" dirty="0" smtClean="0">
                        <a:solidFill>
                          <a:schemeClr val="dk1"/>
                        </a:solidFill>
                        <a:effectLst/>
                        <a:latin typeface="+mn-lt"/>
                        <a:ea typeface="+mn-ea"/>
                        <a:cs typeface="+mn-cs"/>
                      </a:endParaRPr>
                    </a:p>
                  </a:txBody>
                  <a:tcPr/>
                </a:tc>
              </a:tr>
              <a:tr h="1854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000" kern="1200" dirty="0" smtClean="0">
                        <a:solidFill>
                          <a:schemeClr val="dk1"/>
                        </a:solidFill>
                        <a:effectLst/>
                        <a:latin typeface="+mn-lt"/>
                        <a:ea typeface="+mn-ea"/>
                        <a:cs typeface="+mn-cs"/>
                      </a:endParaRPr>
                    </a:p>
                  </a:txBody>
                  <a:tcPr/>
                </a:tc>
                <a:tc>
                  <a:txBody>
                    <a:bodyPr/>
                    <a:lstStyle/>
                    <a:p>
                      <a:pPr marL="0" lvl="3" indent="0" eaLnBrk="1" hangingPunct="1"/>
                      <a:r>
                        <a:rPr lang="en-US" sz="1000" kern="1200" dirty="0" smtClean="0">
                          <a:solidFill>
                            <a:schemeClr val="tx1"/>
                          </a:solidFill>
                          <a:effectLst/>
                          <a:latin typeface="+mn-lt"/>
                          <a:ea typeface="+mn-ea"/>
                          <a:cs typeface="+mn-cs"/>
                        </a:rPr>
                        <a:t>Example: </a:t>
                      </a:r>
                      <a:r>
                        <a:rPr lang="en-US" sz="1000" dirty="0" smtClean="0">
                          <a:solidFill>
                            <a:schemeClr val="tx1"/>
                          </a:solidFill>
                          <a:latin typeface="+mn-lt"/>
                        </a:rPr>
                        <a:t>Is the product of all elements in set S negative?</a:t>
                      </a:r>
                    </a:p>
                    <a:p>
                      <a:pPr marL="0" lvl="3" indent="0" eaLnBrk="1" hangingPunct="1"/>
                      <a:r>
                        <a:rPr lang="en-US" sz="1000" b="0" dirty="0" smtClean="0">
                          <a:solidFill>
                            <a:schemeClr val="tx1"/>
                          </a:solidFill>
                          <a:latin typeface="+mn-lt"/>
                        </a:rPr>
                        <a:t>(1) All the elements in set S are negative</a:t>
                      </a:r>
                    </a:p>
                    <a:p>
                      <a:pPr marL="0" lvl="3" indent="0" eaLnBrk="1" hangingPunct="1"/>
                      <a:r>
                        <a:rPr lang="en-US" sz="1000" b="0" dirty="0" smtClean="0">
                          <a:solidFill>
                            <a:schemeClr val="tx1"/>
                          </a:solidFill>
                          <a:latin typeface="+mn-lt"/>
                        </a:rPr>
                        <a:t>(2) There are five negative elements in S</a:t>
                      </a:r>
                    </a:p>
                    <a:p>
                      <a:pPr marL="0" lvl="3" indent="0" eaLnBrk="1" hangingPunct="1"/>
                      <a:endParaRPr lang="en-US" sz="1000" b="0" dirty="0" smtClean="0">
                        <a:solidFill>
                          <a:schemeClr val="tx1"/>
                        </a:solidFill>
                        <a:latin typeface="+mn-lt"/>
                      </a:endParaRPr>
                    </a:p>
                    <a:p>
                      <a:pPr marL="171450" lvl="3" indent="-171450" eaLnBrk="1" hangingPunct="1">
                        <a:buFont typeface="Arial" pitchFamily="34" charset="0"/>
                        <a:buChar char="•"/>
                      </a:pPr>
                      <a:r>
                        <a:rPr lang="en-US" sz="1000" b="0" dirty="0" smtClean="0">
                          <a:solidFill>
                            <a:schemeClr val="tx1"/>
                          </a:solidFill>
                          <a:latin typeface="+mn-lt"/>
                        </a:rPr>
                        <a:t>At</a:t>
                      </a:r>
                      <a:r>
                        <a:rPr lang="en-US" sz="1000" b="0" baseline="0" dirty="0" smtClean="0">
                          <a:solidFill>
                            <a:schemeClr val="tx1"/>
                          </a:solidFill>
                          <a:latin typeface="+mn-lt"/>
                        </a:rPr>
                        <a:t> first glance, it may seem that statement (2) is sufficient because an odd number of negative integers yields a negative result. However, we do not know whether Set S contains zero or not, and hence, cannot conclude whether the product of the elements of set S is negative. INSUFFICIENT </a:t>
                      </a:r>
                    </a:p>
                    <a:p>
                      <a:pPr marL="171450" indent="-171450">
                        <a:buFont typeface="Arial" pitchFamily="34" charset="0"/>
                        <a:buChar char="•"/>
                      </a:pPr>
                      <a:r>
                        <a:rPr lang="en-IN" sz="1000" b="0" i="0" u="none" strike="noStrike" kern="1200" baseline="0" dirty="0" smtClean="0">
                          <a:solidFill>
                            <a:schemeClr val="dk1"/>
                          </a:solidFill>
                          <a:latin typeface="+mn-lt"/>
                          <a:ea typeface="+mn-ea"/>
                          <a:cs typeface="+mn-cs"/>
                        </a:rPr>
                        <a:t>Statement (1) tells us that all of the numbers in the set are negative. If there are an even number of negatives in Set s, the product of its elements will be positive; if there are an odd number of negatives, the product will be negative. This also is INSUFFICIENT</a:t>
                      </a:r>
                      <a:endParaRPr lang="en-US" sz="1000" b="0" baseline="0" dirty="0" smtClean="0">
                        <a:solidFill>
                          <a:schemeClr val="tx1"/>
                        </a:solidFill>
                        <a:latin typeface="+mn-lt"/>
                      </a:endParaRPr>
                    </a:p>
                    <a:p>
                      <a:pPr marL="171450" lvl="3" indent="-171450" eaLnBrk="1" hangingPunct="1">
                        <a:buFont typeface="Arial" pitchFamily="34" charset="0"/>
                        <a:buChar char="•"/>
                      </a:pPr>
                      <a:r>
                        <a:rPr lang="en-US" sz="1000" b="0" baseline="0" dirty="0" smtClean="0">
                          <a:solidFill>
                            <a:schemeClr val="tx1"/>
                          </a:solidFill>
                          <a:latin typeface="+mn-lt"/>
                        </a:rPr>
                        <a:t>Combining both statements, we know that there are 5 elements in the set, all of which are negative. Hence, the product will be negative</a:t>
                      </a:r>
                      <a:endParaRPr lang="en-US" sz="1000" b="0" dirty="0" smtClean="0">
                        <a:solidFill>
                          <a:schemeClr val="tx1"/>
                        </a:solidFill>
                        <a:latin typeface="+mn-lt"/>
                      </a:endParaRPr>
                    </a:p>
                  </a:txBody>
                  <a:tcPr/>
                </a:tc>
              </a:tr>
            </a:tbl>
          </a:graphicData>
        </a:graphic>
      </p:graphicFrame>
      <p:sp>
        <p:nvSpPr>
          <p:cNvPr id="4" name="Rectangle 3"/>
          <p:cNvSpPr/>
          <p:nvPr/>
        </p:nvSpPr>
        <p:spPr>
          <a:xfrm>
            <a:off x="0" y="548680"/>
            <a:ext cx="9144000" cy="576064"/>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solidFill>
              </a:rPr>
              <a:t>ZERO is neither positive nor negative – be very careful ! </a:t>
            </a:r>
          </a:p>
        </p:txBody>
      </p:sp>
    </p:spTree>
    <p:extLst>
      <p:ext uri="{BB962C8B-B14F-4D97-AF65-F5344CB8AC3E}">
        <p14:creationId xmlns:p14="http://schemas.microsoft.com/office/powerpoint/2010/main" val="329405954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CONSECUTIVE INTEGERS </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2983723795"/>
              </p:ext>
            </p:extLst>
          </p:nvPr>
        </p:nvGraphicFramePr>
        <p:xfrm>
          <a:off x="179514" y="3919062"/>
          <a:ext cx="8883386" cy="2678289"/>
        </p:xfrm>
        <a:graphic>
          <a:graphicData uri="http://schemas.openxmlformats.org/drawingml/2006/table">
            <a:tbl>
              <a:tblPr firstRow="1" bandRow="1">
                <a:tableStyleId>{5C22544A-7EE6-4342-B048-85BDC9FD1C3A}</a:tableStyleId>
              </a:tblPr>
              <a:tblGrid>
                <a:gridCol w="8883386"/>
              </a:tblGrid>
              <a:tr h="2678289">
                <a:tc>
                  <a:txBody>
                    <a:bodyPr/>
                    <a:lstStyle/>
                    <a:p>
                      <a:r>
                        <a:rPr lang="en-US" sz="1100" b="1" i="0" u="sng" dirty="0" smtClean="0">
                          <a:solidFill>
                            <a:schemeClr val="bg1"/>
                          </a:solidFill>
                        </a:rPr>
                        <a:t>IMPORTANT PROPERTIES</a:t>
                      </a:r>
                    </a:p>
                    <a:p>
                      <a:pPr marL="171450" indent="-171450">
                        <a:buFont typeface="Arial" pitchFamily="34" charset="0"/>
                        <a:buChar char="•"/>
                      </a:pPr>
                      <a:r>
                        <a:rPr lang="en-US" sz="1100" b="1" dirty="0" smtClean="0">
                          <a:solidFill>
                            <a:schemeClr val="bg1"/>
                          </a:solidFill>
                        </a:rPr>
                        <a:t>The PRODUCT of a set of two consecutive integers is ALWAYS</a:t>
                      </a:r>
                      <a:r>
                        <a:rPr lang="en-US" sz="1100" b="1" baseline="0" dirty="0" smtClean="0">
                          <a:solidFill>
                            <a:schemeClr val="bg1"/>
                          </a:solidFill>
                        </a:rPr>
                        <a:t> </a:t>
                      </a:r>
                      <a:r>
                        <a:rPr lang="en-US" sz="1100" b="1" u="sng" baseline="0" dirty="0" smtClean="0">
                          <a:solidFill>
                            <a:schemeClr val="bg1"/>
                          </a:solidFill>
                        </a:rPr>
                        <a:t>EVEN</a:t>
                      </a:r>
                    </a:p>
                    <a:p>
                      <a:pPr marL="171450" indent="-171450">
                        <a:buFont typeface="Arial" pitchFamily="34" charset="0"/>
                        <a:buChar char="•"/>
                      </a:pPr>
                      <a:r>
                        <a:rPr lang="en-US" sz="1100" b="1" baseline="0" dirty="0" smtClean="0">
                          <a:solidFill>
                            <a:schemeClr val="bg1"/>
                          </a:solidFill>
                        </a:rPr>
                        <a:t>The SUM of a set of two consecutive integers is ALWAYS </a:t>
                      </a:r>
                      <a:r>
                        <a:rPr lang="en-US" sz="1100" b="1" u="sng" baseline="0" dirty="0" smtClean="0">
                          <a:solidFill>
                            <a:schemeClr val="bg1"/>
                          </a:solidFill>
                        </a:rPr>
                        <a:t>ODD</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IN" sz="1100" b="1" u="none" dirty="0" smtClean="0">
                          <a:solidFill>
                            <a:schemeClr val="bg1"/>
                          </a:solidFill>
                        </a:rPr>
                        <a:t>For any set of consecutive integers with an ODD number of items, the sum of all the integers is ALWAYS a multiple of the number of items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100" b="1" kern="1200" dirty="0" smtClean="0">
                          <a:solidFill>
                            <a:schemeClr val="bg1"/>
                          </a:solidFill>
                          <a:effectLst/>
                          <a:latin typeface="+mn-lt"/>
                          <a:ea typeface="+mn-ea"/>
                          <a:cs typeface="+mn-cs"/>
                        </a:rPr>
                        <a:t>The product of a set of</a:t>
                      </a:r>
                      <a:r>
                        <a:rPr lang="en-US" sz="1100" b="1" kern="1200" baseline="0" dirty="0" smtClean="0">
                          <a:solidFill>
                            <a:schemeClr val="bg1"/>
                          </a:solidFill>
                          <a:effectLst/>
                          <a:latin typeface="+mn-lt"/>
                          <a:ea typeface="+mn-ea"/>
                          <a:cs typeface="+mn-cs"/>
                        </a:rPr>
                        <a:t> p consecutive integers will be divisible by p! – 4 consecutive integers will be divisible by 24</a:t>
                      </a:r>
                    </a:p>
                  </a:txBody>
                  <a:tcPr>
                    <a:solidFill>
                      <a:schemeClr val="accent2">
                        <a:lumMod val="60000"/>
                        <a:lumOff val="40000"/>
                      </a:schemeClr>
                    </a:solidFill>
                  </a:tcPr>
                </a:tc>
              </a:tr>
            </a:tbl>
          </a:graphicData>
        </a:graphic>
      </p:graphicFrame>
      <p:grpSp>
        <p:nvGrpSpPr>
          <p:cNvPr id="13" name="Group 12"/>
          <p:cNvGrpSpPr/>
          <p:nvPr/>
        </p:nvGrpSpPr>
        <p:grpSpPr>
          <a:xfrm>
            <a:off x="179512" y="620688"/>
            <a:ext cx="5400600" cy="2998149"/>
            <a:chOff x="107504" y="3140968"/>
            <a:chExt cx="5256584" cy="2998149"/>
          </a:xfrm>
        </p:grpSpPr>
        <p:sp>
          <p:nvSpPr>
            <p:cNvPr id="5" name="Rectangle 4"/>
            <p:cNvSpPr/>
            <p:nvPr/>
          </p:nvSpPr>
          <p:spPr>
            <a:xfrm>
              <a:off x="107504" y="3140968"/>
              <a:ext cx="5256584" cy="64807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DETERMINING THE NUMBER OF INTEGERS IN A RANGE</a:t>
              </a:r>
              <a:endParaRPr lang="en-US" dirty="0">
                <a:solidFill>
                  <a:schemeClr val="bg1"/>
                </a:solidFill>
              </a:endParaRPr>
            </a:p>
          </p:txBody>
        </p:sp>
        <p:sp>
          <p:nvSpPr>
            <p:cNvPr id="6" name="Rectangle 5"/>
            <p:cNvSpPr/>
            <p:nvPr/>
          </p:nvSpPr>
          <p:spPr>
            <a:xfrm>
              <a:off x="107505" y="3788649"/>
              <a:ext cx="2520279" cy="778396"/>
            </a:xfrm>
            <a:prstGeom prst="rect">
              <a:avLst/>
            </a:prstGeom>
            <a:solidFill>
              <a:schemeClr val="tx2">
                <a:lumMod val="40000"/>
                <a:lumOff val="6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endParaRPr lang="en-IN" sz="1100" dirty="0" smtClean="0">
                <a:solidFill>
                  <a:schemeClr val="tx1"/>
                </a:solidFill>
              </a:endParaRPr>
            </a:p>
            <a:p>
              <a:pPr>
                <a:defRPr/>
              </a:pPr>
              <a:r>
                <a:rPr lang="en-US" sz="1100" b="1" dirty="0" smtClean="0">
                  <a:solidFill>
                    <a:schemeClr val="bg1"/>
                  </a:solidFill>
                </a:rPr>
                <a:t>THE </a:t>
              </a:r>
              <a:r>
                <a:rPr lang="en-US" sz="1100" b="1" dirty="0">
                  <a:solidFill>
                    <a:schemeClr val="bg1"/>
                  </a:solidFill>
                </a:rPr>
                <a:t>NUMBER OF INTEGERS </a:t>
              </a:r>
              <a:r>
                <a:rPr lang="en-US" sz="1600" b="1" u="sng" dirty="0">
                  <a:solidFill>
                    <a:schemeClr val="tx1">
                      <a:lumMod val="75000"/>
                      <a:lumOff val="25000"/>
                    </a:schemeClr>
                  </a:solidFill>
                </a:rPr>
                <a:t>INCLUSIVE</a:t>
              </a:r>
              <a:r>
                <a:rPr lang="en-US" sz="1100" b="1" dirty="0">
                  <a:solidFill>
                    <a:schemeClr val="bg1"/>
                  </a:solidFill>
                </a:rPr>
                <a:t> OF A AND </a:t>
              </a:r>
              <a:r>
                <a:rPr lang="en-US" sz="1100" b="1" dirty="0" smtClean="0">
                  <a:solidFill>
                    <a:schemeClr val="bg1"/>
                  </a:solidFill>
                </a:rPr>
                <a:t>B</a:t>
              </a:r>
            </a:p>
            <a:p>
              <a:pPr>
                <a:defRPr/>
              </a:pPr>
              <a:r>
                <a:rPr lang="en-US" sz="1100" b="1" dirty="0" smtClean="0">
                  <a:solidFill>
                    <a:schemeClr val="bg1"/>
                  </a:solidFill>
                </a:rPr>
                <a:t> </a:t>
              </a:r>
            </a:p>
            <a:p>
              <a:pPr>
                <a:defRPr/>
              </a:pPr>
              <a:endParaRPr lang="en-US" sz="1100" b="1" dirty="0">
                <a:solidFill>
                  <a:schemeClr val="bg1"/>
                </a:solidFill>
              </a:endParaRPr>
            </a:p>
            <a:p>
              <a:pPr>
                <a:defRPr/>
              </a:pPr>
              <a:endParaRPr lang="en-IN" sz="1100" dirty="0">
                <a:solidFill>
                  <a:schemeClr val="tx1"/>
                </a:solidFill>
              </a:endParaRPr>
            </a:p>
          </p:txBody>
        </p:sp>
        <p:sp>
          <p:nvSpPr>
            <p:cNvPr id="7" name="Rectangle 6"/>
            <p:cNvSpPr/>
            <p:nvPr/>
          </p:nvSpPr>
          <p:spPr>
            <a:xfrm>
              <a:off x="2735796" y="4582325"/>
              <a:ext cx="2628292" cy="1556792"/>
            </a:xfrm>
            <a:prstGeom prst="rect">
              <a:avLst/>
            </a:prstGeom>
            <a:solidFill>
              <a:schemeClr val="accent1">
                <a:lumMod val="20000"/>
                <a:lumOff val="8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US" sz="1100" dirty="0">
                  <a:solidFill>
                    <a:schemeClr val="tx1"/>
                  </a:solidFill>
                </a:rPr>
                <a:t>CONSECUTIVE INTEGERS: B – A – </a:t>
              </a:r>
              <a:r>
                <a:rPr lang="en-US" sz="1100" dirty="0" smtClean="0">
                  <a:solidFill>
                    <a:schemeClr val="tx1"/>
                  </a:solidFill>
                </a:rPr>
                <a:t>1</a:t>
              </a:r>
            </a:p>
            <a:p>
              <a:pPr>
                <a:defRPr/>
              </a:pPr>
              <a:endParaRPr lang="en-US" sz="1100" dirty="0">
                <a:solidFill>
                  <a:schemeClr val="tx1"/>
                </a:solidFill>
              </a:endParaRPr>
            </a:p>
            <a:p>
              <a:pPr>
                <a:defRPr/>
              </a:pPr>
              <a:r>
                <a:rPr lang="en-US" sz="1100" dirty="0">
                  <a:solidFill>
                    <a:schemeClr val="tx1"/>
                  </a:solidFill>
                </a:rPr>
                <a:t>MULTIPLES: [(B—A)/INCREMENT] –  </a:t>
              </a:r>
              <a:r>
                <a:rPr lang="en-US" sz="1100" dirty="0" smtClean="0">
                  <a:solidFill>
                    <a:schemeClr val="tx1"/>
                  </a:solidFill>
                </a:rPr>
                <a:t>1</a:t>
              </a:r>
            </a:p>
            <a:p>
              <a:pPr>
                <a:defRPr/>
              </a:pPr>
              <a:endParaRPr lang="en-US" sz="1100" dirty="0">
                <a:solidFill>
                  <a:schemeClr val="tx1"/>
                </a:solidFill>
              </a:endParaRPr>
            </a:p>
            <a:p>
              <a:pPr>
                <a:defRPr/>
              </a:pPr>
              <a:r>
                <a:rPr lang="en-US" sz="1100" dirty="0" smtClean="0">
                  <a:solidFill>
                    <a:schemeClr val="tx1"/>
                  </a:solidFill>
                </a:rPr>
                <a:t>Example</a:t>
              </a:r>
            </a:p>
            <a:p>
              <a:r>
                <a:rPr lang="en-US" sz="1100" dirty="0">
                  <a:solidFill>
                    <a:schemeClr val="tx1">
                      <a:lumMod val="95000"/>
                      <a:lumOff val="5000"/>
                    </a:schemeClr>
                  </a:solidFill>
                </a:rPr>
                <a:t>What is the </a:t>
              </a:r>
              <a:r>
                <a:rPr lang="en-US" sz="1100" dirty="0">
                  <a:solidFill>
                    <a:schemeClr val="tx1"/>
                  </a:solidFill>
                </a:rPr>
                <a:t>number of integers between 9  and 15, exclusive? </a:t>
              </a:r>
            </a:p>
            <a:p>
              <a:r>
                <a:rPr lang="en-US" sz="1100" dirty="0">
                  <a:solidFill>
                    <a:schemeClr val="tx1"/>
                  </a:solidFill>
                </a:rPr>
                <a:t>= (15-9) - 1 , which is equal to 5</a:t>
              </a:r>
            </a:p>
            <a:p>
              <a:pPr>
                <a:defRPr/>
              </a:pPr>
              <a:r>
                <a:rPr lang="en-US" sz="1100" dirty="0" smtClean="0">
                  <a:solidFill>
                    <a:schemeClr val="tx1"/>
                  </a:solidFill>
                </a:rPr>
                <a:t> </a:t>
              </a:r>
              <a:endParaRPr lang="en-US" sz="1100" dirty="0">
                <a:solidFill>
                  <a:schemeClr val="tx1"/>
                </a:solidFill>
              </a:endParaRPr>
            </a:p>
            <a:p>
              <a:pPr>
                <a:defRPr/>
              </a:pPr>
              <a:r>
                <a:rPr lang="en-US" sz="1100" dirty="0" smtClean="0">
                  <a:solidFill>
                    <a:schemeClr val="tx1"/>
                  </a:solidFill>
                </a:rPr>
                <a:t> </a:t>
              </a:r>
              <a:endParaRPr lang="en-US" sz="1100" dirty="0">
                <a:solidFill>
                  <a:schemeClr val="tx1"/>
                </a:solidFill>
              </a:endParaRPr>
            </a:p>
          </p:txBody>
        </p:sp>
        <p:sp>
          <p:nvSpPr>
            <p:cNvPr id="8" name="Rectangle 7"/>
            <p:cNvSpPr/>
            <p:nvPr/>
          </p:nvSpPr>
          <p:spPr>
            <a:xfrm>
              <a:off x="107506" y="4553368"/>
              <a:ext cx="2520279" cy="1556792"/>
            </a:xfrm>
            <a:prstGeom prst="rect">
              <a:avLst/>
            </a:prstGeom>
            <a:solidFill>
              <a:schemeClr val="accent1">
                <a:lumMod val="20000"/>
                <a:lumOff val="8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US" sz="1100" dirty="0">
                  <a:solidFill>
                    <a:schemeClr val="tx1"/>
                  </a:solidFill>
                </a:rPr>
                <a:t>CONSECUTIVE INTEGERS: B – A +</a:t>
              </a:r>
              <a:r>
                <a:rPr lang="en-US" sz="1100" dirty="0" smtClean="0">
                  <a:solidFill>
                    <a:schemeClr val="tx1"/>
                  </a:solidFill>
                </a:rPr>
                <a:t> </a:t>
              </a:r>
              <a:r>
                <a:rPr lang="en-US" sz="1100" dirty="0">
                  <a:solidFill>
                    <a:schemeClr val="tx1"/>
                  </a:solidFill>
                </a:rPr>
                <a:t>1 </a:t>
              </a:r>
              <a:endParaRPr lang="en-US" sz="1100" dirty="0" smtClean="0">
                <a:solidFill>
                  <a:schemeClr val="tx1"/>
                </a:solidFill>
              </a:endParaRPr>
            </a:p>
            <a:p>
              <a:pPr>
                <a:defRPr/>
              </a:pPr>
              <a:endParaRPr lang="en-US" sz="1100" dirty="0">
                <a:solidFill>
                  <a:schemeClr val="tx1"/>
                </a:solidFill>
              </a:endParaRPr>
            </a:p>
            <a:p>
              <a:pPr>
                <a:defRPr/>
              </a:pPr>
              <a:r>
                <a:rPr lang="en-US" sz="1100" dirty="0" smtClean="0">
                  <a:solidFill>
                    <a:schemeClr val="tx1"/>
                  </a:solidFill>
                </a:rPr>
                <a:t>MULTIPLES:  </a:t>
              </a:r>
              <a:r>
                <a:rPr lang="en-US" sz="1100" dirty="0">
                  <a:solidFill>
                    <a:schemeClr val="tx1"/>
                  </a:solidFill>
                </a:rPr>
                <a:t> [(B—A)/INCREMENT] + </a:t>
              </a:r>
              <a:r>
                <a:rPr lang="en-US" sz="1100" dirty="0" smtClean="0">
                  <a:solidFill>
                    <a:schemeClr val="tx1"/>
                  </a:solidFill>
                </a:rPr>
                <a:t>1</a:t>
              </a:r>
            </a:p>
            <a:p>
              <a:pPr>
                <a:defRPr/>
              </a:pPr>
              <a:endParaRPr lang="en-US" sz="1100" dirty="0">
                <a:solidFill>
                  <a:schemeClr val="tx1"/>
                </a:solidFill>
              </a:endParaRPr>
            </a:p>
            <a:p>
              <a:r>
                <a:rPr lang="en-US" sz="1100" b="1" dirty="0" smtClean="0">
                  <a:solidFill>
                    <a:schemeClr val="tx1">
                      <a:lumMod val="95000"/>
                      <a:lumOff val="5000"/>
                    </a:schemeClr>
                  </a:solidFill>
                </a:rPr>
                <a:t>Example</a:t>
              </a:r>
            </a:p>
            <a:p>
              <a:r>
                <a:rPr lang="en-US" sz="1100" dirty="0" smtClean="0">
                  <a:solidFill>
                    <a:schemeClr val="tx1">
                      <a:lumMod val="95000"/>
                      <a:lumOff val="5000"/>
                    </a:schemeClr>
                  </a:solidFill>
                </a:rPr>
                <a:t>What </a:t>
              </a:r>
              <a:r>
                <a:rPr lang="en-US" sz="1100" dirty="0">
                  <a:solidFill>
                    <a:schemeClr val="tx1">
                      <a:lumMod val="95000"/>
                      <a:lumOff val="5000"/>
                    </a:schemeClr>
                  </a:solidFill>
                </a:rPr>
                <a:t>is the </a:t>
              </a:r>
              <a:r>
                <a:rPr lang="en-US" sz="1100" dirty="0">
                  <a:solidFill>
                    <a:schemeClr val="tx1"/>
                  </a:solidFill>
                </a:rPr>
                <a:t>number of even integers between 12 and 24? </a:t>
              </a:r>
            </a:p>
            <a:p>
              <a:r>
                <a:rPr lang="en-US" sz="1100" dirty="0">
                  <a:solidFill>
                    <a:schemeClr val="tx1"/>
                  </a:solidFill>
                </a:rPr>
                <a:t>= [(24-12)/2] + 1 </a:t>
              </a:r>
            </a:p>
            <a:p>
              <a:r>
                <a:rPr lang="en-US" sz="1100" dirty="0">
                  <a:solidFill>
                    <a:schemeClr val="tx1"/>
                  </a:solidFill>
                </a:rPr>
                <a:t>= 7 (12, 14, 16,18, 20, 22, 24) </a:t>
              </a:r>
            </a:p>
            <a:p>
              <a:pPr>
                <a:defRPr/>
              </a:pPr>
              <a:endParaRPr lang="en-US" sz="1100" dirty="0">
                <a:solidFill>
                  <a:schemeClr val="tx1"/>
                </a:solidFill>
              </a:endParaRPr>
            </a:p>
          </p:txBody>
        </p:sp>
        <p:sp>
          <p:nvSpPr>
            <p:cNvPr id="9" name="Rectangle 8"/>
            <p:cNvSpPr/>
            <p:nvPr/>
          </p:nvSpPr>
          <p:spPr>
            <a:xfrm>
              <a:off x="2735796" y="3782635"/>
              <a:ext cx="2628292" cy="799690"/>
            </a:xfrm>
            <a:prstGeom prst="rect">
              <a:avLst/>
            </a:prstGeom>
            <a:solidFill>
              <a:schemeClr val="tx2">
                <a:lumMod val="40000"/>
                <a:lumOff val="6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r>
                <a:rPr lang="en-US" sz="1100" b="1" dirty="0" smtClean="0">
                  <a:solidFill>
                    <a:schemeClr val="bg1"/>
                  </a:solidFill>
                </a:rPr>
                <a:t>THE </a:t>
              </a:r>
              <a:r>
                <a:rPr lang="en-US" sz="1100" b="1" dirty="0">
                  <a:solidFill>
                    <a:schemeClr val="bg1"/>
                  </a:solidFill>
                </a:rPr>
                <a:t>NUMBER OF INTEGERS </a:t>
              </a:r>
              <a:r>
                <a:rPr lang="en-US" sz="1600" b="1" u="sng" dirty="0">
                  <a:solidFill>
                    <a:schemeClr val="tx1">
                      <a:lumMod val="75000"/>
                      <a:lumOff val="25000"/>
                    </a:schemeClr>
                  </a:solidFill>
                </a:rPr>
                <a:t>EXCLUSIVE </a:t>
              </a:r>
              <a:r>
                <a:rPr lang="en-US" sz="1100" b="1" dirty="0">
                  <a:solidFill>
                    <a:schemeClr val="bg1"/>
                  </a:solidFill>
                </a:rPr>
                <a:t>OF A AND B  (I.E., GREATER THAN A BUT LESS THAN B</a:t>
              </a:r>
              <a:r>
                <a:rPr lang="en-US" sz="1100" b="1" dirty="0" smtClean="0">
                  <a:solidFill>
                    <a:schemeClr val="bg1"/>
                  </a:solidFill>
                </a:rPr>
                <a:t>)</a:t>
              </a:r>
            </a:p>
            <a:p>
              <a:pPr>
                <a:defRPr/>
              </a:pPr>
              <a:r>
                <a:rPr lang="en-US" sz="1100" b="1" dirty="0" smtClean="0">
                  <a:solidFill>
                    <a:schemeClr val="bg1"/>
                  </a:solidFill>
                </a:rPr>
                <a:t> </a:t>
              </a:r>
            </a:p>
            <a:p>
              <a:pPr>
                <a:defRPr/>
              </a:pPr>
              <a:endParaRPr lang="en-US" sz="1100" b="1" dirty="0">
                <a:solidFill>
                  <a:schemeClr val="bg1"/>
                </a:solidFill>
              </a:endParaRPr>
            </a:p>
            <a:p>
              <a:pPr>
                <a:defRPr/>
              </a:pPr>
              <a:endParaRPr lang="en-IN" sz="1100" dirty="0">
                <a:solidFill>
                  <a:schemeClr val="tx1"/>
                </a:solidFill>
              </a:endParaRPr>
            </a:p>
          </p:txBody>
        </p:sp>
      </p:grpSp>
      <p:sp>
        <p:nvSpPr>
          <p:cNvPr id="11" name="Rectangle 10"/>
          <p:cNvSpPr/>
          <p:nvPr/>
        </p:nvSpPr>
        <p:spPr>
          <a:xfrm>
            <a:off x="5724128" y="620688"/>
            <a:ext cx="3338772" cy="64807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SUM OF INTEGERS IN A SET = AVERAGE * # OF ITEMS</a:t>
            </a:r>
            <a:endParaRPr lang="en-US" dirty="0">
              <a:solidFill>
                <a:schemeClr val="bg1"/>
              </a:solidFill>
            </a:endParaRPr>
          </a:p>
        </p:txBody>
      </p:sp>
      <p:sp>
        <p:nvSpPr>
          <p:cNvPr id="12" name="Rectangle 11"/>
          <p:cNvSpPr/>
          <p:nvPr/>
        </p:nvSpPr>
        <p:spPr>
          <a:xfrm>
            <a:off x="5700209" y="1262354"/>
            <a:ext cx="3362692" cy="2356483"/>
          </a:xfrm>
          <a:prstGeom prst="rect">
            <a:avLst/>
          </a:prstGeom>
          <a:solidFill>
            <a:schemeClr val="bg1">
              <a:lumMod val="9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defRPr/>
            </a:pPr>
            <a:endParaRPr lang="en-IN" sz="1100" dirty="0">
              <a:solidFill>
                <a:srgbClr val="000000"/>
              </a:solidFill>
            </a:endParaRPr>
          </a:p>
          <a:p>
            <a:r>
              <a:rPr lang="en-IN" sz="1100" b="1" dirty="0" smtClean="0">
                <a:solidFill>
                  <a:srgbClr val="000000"/>
                </a:solidFill>
              </a:rPr>
              <a:t>Example</a:t>
            </a:r>
            <a:endParaRPr lang="en-IN" sz="1100" dirty="0" smtClean="0">
              <a:solidFill>
                <a:srgbClr val="000000"/>
              </a:solidFill>
            </a:endParaRPr>
          </a:p>
          <a:p>
            <a:endParaRPr lang="en-IN" sz="1100" dirty="0">
              <a:solidFill>
                <a:srgbClr val="000000"/>
              </a:solidFill>
            </a:endParaRPr>
          </a:p>
          <a:p>
            <a:r>
              <a:rPr lang="en-IN" sz="1100" dirty="0" smtClean="0">
                <a:solidFill>
                  <a:srgbClr val="000000"/>
                </a:solidFill>
              </a:rPr>
              <a:t> </a:t>
            </a:r>
            <a:r>
              <a:rPr lang="en-IN" sz="1100" dirty="0">
                <a:solidFill>
                  <a:srgbClr val="000000"/>
                </a:solidFill>
              </a:rPr>
              <a:t>What is the sum of all integers from 20 to 100, inclusive? </a:t>
            </a:r>
          </a:p>
          <a:p>
            <a:pPr lvl="0"/>
            <a:r>
              <a:rPr lang="en-IN" sz="1100" dirty="0">
                <a:solidFill>
                  <a:srgbClr val="000000"/>
                </a:solidFill>
              </a:rPr>
              <a:t>Average the first and last term to find the precise "middle" of the set </a:t>
            </a:r>
            <a:r>
              <a:rPr lang="en-IN" sz="1100" dirty="0">
                <a:solidFill>
                  <a:srgbClr val="000000"/>
                </a:solidFill>
                <a:sym typeface="Wingdings"/>
              </a:rPr>
              <a:t></a:t>
            </a:r>
            <a:r>
              <a:rPr lang="en-IN" sz="1100" dirty="0">
                <a:solidFill>
                  <a:srgbClr val="000000"/>
                </a:solidFill>
              </a:rPr>
              <a:t> (100+20)/2 = 60</a:t>
            </a:r>
          </a:p>
          <a:p>
            <a:pPr lvl="0"/>
            <a:r>
              <a:rPr lang="en-IN" sz="1100" dirty="0">
                <a:solidFill>
                  <a:srgbClr val="000000"/>
                </a:solidFill>
              </a:rPr>
              <a:t>Count the number of terms: 100 - 20 = 80, plus 1 yields 81</a:t>
            </a:r>
          </a:p>
          <a:p>
            <a:pPr lvl="0"/>
            <a:r>
              <a:rPr lang="en-IN" sz="1100" dirty="0">
                <a:solidFill>
                  <a:srgbClr val="000000"/>
                </a:solidFill>
              </a:rPr>
              <a:t>Multiply the "middle" number by the number of terms to find the sum: 60 x 81 = 4,860</a:t>
            </a:r>
          </a:p>
          <a:p>
            <a:pPr>
              <a:defRPr/>
            </a:pPr>
            <a:endParaRPr lang="en-US" sz="1100" b="1" dirty="0" smtClean="0">
              <a:solidFill>
                <a:srgbClr val="000000"/>
              </a:solidFill>
            </a:endParaRPr>
          </a:p>
          <a:p>
            <a:pPr>
              <a:defRPr/>
            </a:pPr>
            <a:r>
              <a:rPr lang="en-US" sz="1100" b="1" dirty="0" smtClean="0">
                <a:solidFill>
                  <a:srgbClr val="000000"/>
                </a:solidFill>
              </a:rPr>
              <a:t> </a:t>
            </a:r>
          </a:p>
          <a:p>
            <a:pPr>
              <a:defRPr/>
            </a:pPr>
            <a:endParaRPr lang="en-US" sz="1100" b="1" dirty="0">
              <a:solidFill>
                <a:srgbClr val="000000"/>
              </a:solidFill>
            </a:endParaRPr>
          </a:p>
          <a:p>
            <a:pPr>
              <a:defRPr/>
            </a:pPr>
            <a:endParaRPr lang="en-IN" sz="1100" dirty="0">
              <a:solidFill>
                <a:srgbClr val="000000"/>
              </a:solidFill>
            </a:endParaRPr>
          </a:p>
        </p:txBody>
      </p:sp>
    </p:spTree>
    <p:extLst>
      <p:ext uri="{BB962C8B-B14F-4D97-AF65-F5344CB8AC3E}">
        <p14:creationId xmlns:p14="http://schemas.microsoft.com/office/powerpoint/2010/main" val="131055467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800" dirty="0" smtClean="0">
                <a:solidFill>
                  <a:prstClr val="black"/>
                </a:solidFill>
              </a:rPr>
              <a:t>EQUATIONS</a:t>
            </a:r>
            <a:endParaRPr lang="en-IN" sz="5800" dirty="0">
              <a:solidFill>
                <a:prstClr val="black"/>
              </a:solidFill>
            </a:endParaRPr>
          </a:p>
        </p:txBody>
      </p:sp>
    </p:spTree>
    <p:extLst>
      <p:ext uri="{BB962C8B-B14F-4D97-AF65-F5344CB8AC3E}">
        <p14:creationId xmlns:p14="http://schemas.microsoft.com/office/powerpoint/2010/main" val="283157006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EQUATIONS (THOSE WITHOUT EXPONENTS)</a:t>
            </a:r>
            <a:endParaRPr lang="en-IN"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smtClean="0"/>
              <a:t>SIMULTANEOUS EQUATIONS – THREE VARIABLES </a:t>
            </a:r>
          </a:p>
          <a:p>
            <a:r>
              <a:rPr lang="en-IN" dirty="0"/>
              <a:t>L</a:t>
            </a:r>
            <a:r>
              <a:rPr lang="en-IN" dirty="0" smtClean="0"/>
              <a:t>ook </a:t>
            </a:r>
            <a:r>
              <a:rPr lang="en-IN" dirty="0"/>
              <a:t>for ways to simplify the work. Look especially for shortcuts or symmetries </a:t>
            </a:r>
            <a:r>
              <a:rPr lang="en-IN" dirty="0" smtClean="0"/>
              <a:t>in the </a:t>
            </a:r>
            <a:r>
              <a:rPr lang="en-IN" dirty="0"/>
              <a:t>form of the equations to reduce the number of steps needed to solve the </a:t>
            </a:r>
            <a:r>
              <a:rPr lang="en-IN" dirty="0" smtClean="0"/>
              <a:t>system</a:t>
            </a:r>
          </a:p>
          <a:p>
            <a:r>
              <a:rPr lang="en-US" dirty="0" smtClean="0"/>
              <a:t>Example: </a:t>
            </a:r>
            <a:r>
              <a:rPr lang="en-IN" dirty="0"/>
              <a:t>What is the sum of x</a:t>
            </a:r>
            <a:r>
              <a:rPr lang="en-IN" i="1" dirty="0" smtClean="0"/>
              <a:t>, </a:t>
            </a:r>
            <a:r>
              <a:rPr lang="en-IN" dirty="0"/>
              <a:t>y and </a:t>
            </a:r>
            <a:r>
              <a:rPr lang="en-IN" i="1" dirty="0"/>
              <a:t>z?</a:t>
            </a:r>
          </a:p>
          <a:p>
            <a:pPr marL="525463" indent="-171450">
              <a:buFontTx/>
              <a:buChar char="-"/>
            </a:pPr>
            <a:r>
              <a:rPr lang="en-IN" dirty="0"/>
              <a:t>x</a:t>
            </a:r>
            <a:r>
              <a:rPr lang="en-IN" dirty="0" smtClean="0"/>
              <a:t> + y=8; x + z=1; y + z=7</a:t>
            </a:r>
          </a:p>
          <a:p>
            <a:pPr marL="525463" indent="-171450">
              <a:buFontTx/>
              <a:buChar char="-"/>
            </a:pPr>
            <a:r>
              <a:rPr lang="en-IN" dirty="0" smtClean="0"/>
              <a:t>In </a:t>
            </a:r>
            <a:r>
              <a:rPr lang="en-IN" dirty="0"/>
              <a:t>this case, DO NOT try to solve for </a:t>
            </a:r>
            <a:r>
              <a:rPr lang="en-IN" i="1" dirty="0"/>
              <a:t>x, y, </a:t>
            </a:r>
            <a:r>
              <a:rPr lang="en-IN" dirty="0"/>
              <a:t>and </a:t>
            </a:r>
            <a:r>
              <a:rPr lang="en-IN" i="1" dirty="0"/>
              <a:t>z </a:t>
            </a:r>
            <a:r>
              <a:rPr lang="en-IN" dirty="0"/>
              <a:t>individually. Instead, notice the </a:t>
            </a:r>
            <a:r>
              <a:rPr lang="en-IN" dirty="0" smtClean="0"/>
              <a:t>symmetry of </a:t>
            </a:r>
            <a:r>
              <a:rPr lang="en-IN" dirty="0"/>
              <a:t>the equations-each one adds </a:t>
            </a:r>
            <a:r>
              <a:rPr lang="en-IN" dirty="0" smtClean="0"/>
              <a:t>exactly </a:t>
            </a:r>
            <a:r>
              <a:rPr lang="en-IN" dirty="0"/>
              <a:t>two of the </a:t>
            </a:r>
            <a:r>
              <a:rPr lang="en-IN" dirty="0" smtClean="0"/>
              <a:t>variables-and </a:t>
            </a:r>
            <a:r>
              <a:rPr lang="en-IN" dirty="0"/>
              <a:t>add them all </a:t>
            </a:r>
            <a:r>
              <a:rPr lang="en-IN" dirty="0" smtClean="0"/>
              <a:t>together. Therefore, 2x + 2y + 2z = 26; and x + y+ z = 13</a:t>
            </a:r>
          </a:p>
          <a:p>
            <a:pPr marL="0" indent="0">
              <a:buNone/>
            </a:pPr>
            <a:endParaRPr lang="en-US" dirty="0"/>
          </a:p>
          <a:p>
            <a:pPr marL="0" indent="0">
              <a:buNone/>
            </a:pPr>
            <a:r>
              <a:rPr lang="en-IN" b="1" dirty="0" smtClean="0"/>
              <a:t>MISMATCH PROBLEMS </a:t>
            </a:r>
          </a:p>
          <a:p>
            <a:r>
              <a:rPr lang="en-IN" dirty="0"/>
              <a:t>MISMATCH problems, which are particularly common on the Data Sufficiency portion </a:t>
            </a:r>
            <a:r>
              <a:rPr lang="en-IN" dirty="0" smtClean="0"/>
              <a:t>of the </a:t>
            </a:r>
            <a:r>
              <a:rPr lang="en-IN" dirty="0"/>
              <a:t>test, are those in which the number </a:t>
            </a:r>
            <a:r>
              <a:rPr lang="en-IN" dirty="0" smtClean="0"/>
              <a:t>of unknown </a:t>
            </a:r>
            <a:r>
              <a:rPr lang="en-IN" dirty="0"/>
              <a:t>variables does NOT correspond to </a:t>
            </a:r>
            <a:r>
              <a:rPr lang="en-IN" dirty="0" smtClean="0"/>
              <a:t>the number </a:t>
            </a:r>
            <a:r>
              <a:rPr lang="en-IN" dirty="0"/>
              <a:t>of given </a:t>
            </a:r>
            <a:r>
              <a:rPr lang="en-IN" dirty="0" smtClean="0"/>
              <a:t>equations</a:t>
            </a:r>
          </a:p>
          <a:p>
            <a:r>
              <a:rPr lang="en-IN" dirty="0"/>
              <a:t>A MASTER RULE for determining whether 2 equations involving 2 variables (say, </a:t>
            </a:r>
            <a:r>
              <a:rPr lang="en-IN" i="1" dirty="0"/>
              <a:t>x </a:t>
            </a:r>
            <a:r>
              <a:rPr lang="en-IN" dirty="0"/>
              <a:t>and </a:t>
            </a:r>
            <a:r>
              <a:rPr lang="en-IN" i="1" dirty="0" smtClean="0"/>
              <a:t>y) </a:t>
            </a:r>
            <a:r>
              <a:rPr lang="en-IN" dirty="0" smtClean="0"/>
              <a:t>will </a:t>
            </a:r>
            <a:r>
              <a:rPr lang="en-IN" dirty="0"/>
              <a:t>be sufficient to solve for the variables is this</a:t>
            </a:r>
            <a:r>
              <a:rPr lang="en-IN" dirty="0" smtClean="0"/>
              <a:t>: (</a:t>
            </a:r>
            <a:r>
              <a:rPr lang="en-IN" dirty="0"/>
              <a:t>1) If both of the equations are linear-that is, if there are no squared terms (such as </a:t>
            </a:r>
            <a:r>
              <a:rPr lang="en-IN" i="1" dirty="0" smtClean="0"/>
              <a:t>x</a:t>
            </a:r>
            <a:r>
              <a:rPr lang="en-IN" i="1" baseline="30000" dirty="0" smtClean="0"/>
              <a:t>2</a:t>
            </a:r>
            <a:r>
              <a:rPr lang="en-IN" i="1" dirty="0" smtClean="0"/>
              <a:t> </a:t>
            </a:r>
            <a:r>
              <a:rPr lang="en-IN" dirty="0" smtClean="0"/>
              <a:t>or </a:t>
            </a:r>
            <a:r>
              <a:rPr lang="en-IN" i="1" dirty="0"/>
              <a:t>y</a:t>
            </a:r>
            <a:r>
              <a:rPr lang="en-IN" i="1" baseline="30000" dirty="0"/>
              <a:t>2</a:t>
            </a:r>
            <a:r>
              <a:rPr lang="en-IN" i="1" dirty="0"/>
              <a:t>) </a:t>
            </a:r>
            <a:r>
              <a:rPr lang="en-IN" dirty="0"/>
              <a:t>and no </a:t>
            </a:r>
            <a:r>
              <a:rPr lang="en-IN" i="1" dirty="0"/>
              <a:t>xy </a:t>
            </a:r>
            <a:r>
              <a:rPr lang="en-IN" dirty="0" smtClean="0"/>
              <a:t>terms-the </a:t>
            </a:r>
            <a:r>
              <a:rPr lang="en-IN" dirty="0"/>
              <a:t>equations will be sufficient UNLESS the two </a:t>
            </a:r>
            <a:r>
              <a:rPr lang="en-IN" dirty="0" smtClean="0"/>
              <a:t>equations are </a:t>
            </a:r>
            <a:r>
              <a:rPr lang="en-IN" dirty="0"/>
              <a:t>mathematically identical (e.g., </a:t>
            </a:r>
            <a:r>
              <a:rPr lang="en-IN" i="1" dirty="0"/>
              <a:t>x </a:t>
            </a:r>
            <a:r>
              <a:rPr lang="en-IN" dirty="0"/>
              <a:t>+</a:t>
            </a:r>
            <a:r>
              <a:rPr lang="en-IN" i="1" dirty="0"/>
              <a:t>y </a:t>
            </a:r>
            <a:r>
              <a:rPr lang="en-IN" dirty="0"/>
              <a:t>= 10 is identical to </a:t>
            </a:r>
            <a:r>
              <a:rPr lang="en-IN" i="1" dirty="0"/>
              <a:t>2x </a:t>
            </a:r>
            <a:r>
              <a:rPr lang="en-IN" dirty="0"/>
              <a:t>+ </a:t>
            </a:r>
            <a:r>
              <a:rPr lang="en-IN" i="1" dirty="0"/>
              <a:t>2y </a:t>
            </a:r>
            <a:r>
              <a:rPr lang="en-IN" dirty="0"/>
              <a:t>= 20</a:t>
            </a:r>
            <a:r>
              <a:rPr lang="en-IN" dirty="0" smtClean="0"/>
              <a:t>) and (2</a:t>
            </a:r>
            <a:r>
              <a:rPr lang="en-IN" dirty="0"/>
              <a:t>) If there are ANY </a:t>
            </a:r>
            <a:r>
              <a:rPr lang="en-IN" dirty="0" smtClean="0"/>
              <a:t>non linear </a:t>
            </a:r>
            <a:r>
              <a:rPr lang="en-IN" dirty="0"/>
              <a:t>terms in either of the equations (such as </a:t>
            </a:r>
            <a:r>
              <a:rPr lang="en-IN" i="1" dirty="0"/>
              <a:t>x</a:t>
            </a:r>
            <a:r>
              <a:rPr lang="en-IN" i="1" baseline="30000" dirty="0" smtClean="0"/>
              <a:t>2</a:t>
            </a:r>
            <a:r>
              <a:rPr lang="en-IN" i="1" dirty="0" smtClean="0"/>
              <a:t>, </a:t>
            </a:r>
            <a:r>
              <a:rPr lang="en-IN" i="1" dirty="0"/>
              <a:t>y</a:t>
            </a:r>
            <a:r>
              <a:rPr lang="en-IN" i="1" baseline="30000" dirty="0"/>
              <a:t>2</a:t>
            </a:r>
            <a:r>
              <a:rPr lang="en-IN" i="1" dirty="0"/>
              <a:t>, </a:t>
            </a:r>
            <a:r>
              <a:rPr lang="en-IN" i="1" dirty="0" smtClean="0"/>
              <a:t>x/y</a:t>
            </a:r>
            <a:r>
              <a:rPr lang="en-IN" i="1" dirty="0"/>
              <a:t>, </a:t>
            </a:r>
            <a:r>
              <a:rPr lang="en-IN" dirty="0" smtClean="0"/>
              <a:t>or xy), </a:t>
            </a:r>
            <a:r>
              <a:rPr lang="en-IN" dirty="0"/>
              <a:t>there will USUALLY be two (or more) different solutions for each of the </a:t>
            </a:r>
            <a:r>
              <a:rPr lang="en-IN" dirty="0" smtClean="0"/>
              <a:t>variables </a:t>
            </a:r>
            <a:r>
              <a:rPr lang="en-IN" dirty="0"/>
              <a:t>and the equations will not be sufficient.</a:t>
            </a:r>
            <a:endParaRPr lang="en-IN" dirty="0" smtClean="0"/>
          </a:p>
          <a:p>
            <a:r>
              <a:rPr lang="en-US" dirty="0" smtClean="0"/>
              <a:t>Example:</a:t>
            </a:r>
          </a:p>
          <a:p>
            <a:pPr marL="530225" indent="-176213">
              <a:buFontTx/>
              <a:buChar char="-"/>
            </a:pPr>
            <a:r>
              <a:rPr lang="en-US" dirty="0" smtClean="0"/>
              <a:t>What is X?</a:t>
            </a:r>
          </a:p>
          <a:p>
            <a:pPr marL="352425" indent="177800">
              <a:buNone/>
            </a:pPr>
            <a:r>
              <a:rPr lang="en-US" dirty="0" smtClean="0"/>
              <a:t>3x/ (3y + 5z) = 8 ; 6y + 10 z = 18</a:t>
            </a:r>
            <a:endParaRPr lang="en-IN" dirty="0" smtClean="0"/>
          </a:p>
          <a:p>
            <a:pPr marL="530225" indent="-176213">
              <a:buFontTx/>
              <a:buChar char="-"/>
            </a:pPr>
            <a:r>
              <a:rPr lang="en-IN" dirty="0" smtClean="0"/>
              <a:t>It </a:t>
            </a:r>
            <a:r>
              <a:rPr lang="en-IN" dirty="0"/>
              <a:t>is tempting to say that these two equations are not sufficient to solve for </a:t>
            </a:r>
            <a:r>
              <a:rPr lang="en-IN" i="1" dirty="0"/>
              <a:t>x, </a:t>
            </a:r>
            <a:r>
              <a:rPr lang="en-IN" dirty="0"/>
              <a:t>since there </a:t>
            </a:r>
            <a:r>
              <a:rPr lang="en-IN" dirty="0" smtClean="0"/>
              <a:t>are 3 </a:t>
            </a:r>
            <a:r>
              <a:rPr lang="en-IN" dirty="0"/>
              <a:t>variables and only 2 equations. However, the question does NOT ask you to solve for </a:t>
            </a:r>
            <a:r>
              <a:rPr lang="en-IN" dirty="0" smtClean="0"/>
              <a:t>all three </a:t>
            </a:r>
            <a:r>
              <a:rPr lang="en-IN" dirty="0"/>
              <a:t>variables. It only asks you to solve for </a:t>
            </a:r>
            <a:r>
              <a:rPr lang="en-IN" i="1" dirty="0"/>
              <a:t>x, </a:t>
            </a:r>
            <a:r>
              <a:rPr lang="en-IN" dirty="0"/>
              <a:t>which IS </a:t>
            </a:r>
            <a:r>
              <a:rPr lang="en-IN" dirty="0" smtClean="0"/>
              <a:t>possible. First</a:t>
            </a:r>
            <a:r>
              <a:rPr lang="en-IN" dirty="0"/>
              <a:t>, get the </a:t>
            </a:r>
            <a:r>
              <a:rPr lang="en-IN" i="1" dirty="0"/>
              <a:t>x </a:t>
            </a:r>
            <a:r>
              <a:rPr lang="en-IN" dirty="0"/>
              <a:t>term on </a:t>
            </a:r>
            <a:r>
              <a:rPr lang="en-IN" dirty="0" smtClean="0"/>
              <a:t>one side </a:t>
            </a:r>
            <a:r>
              <a:rPr lang="en-IN" dirty="0"/>
              <a:t>of the equation</a:t>
            </a:r>
            <a:r>
              <a:rPr lang="en-IN" dirty="0" smtClean="0"/>
              <a:t>: </a:t>
            </a:r>
            <a:r>
              <a:rPr lang="en-IN" i="1" dirty="0"/>
              <a:t>3x </a:t>
            </a:r>
            <a:r>
              <a:rPr lang="en-IN" dirty="0"/>
              <a:t>= </a:t>
            </a:r>
            <a:r>
              <a:rPr lang="en-IN" i="1" dirty="0"/>
              <a:t>8(3y </a:t>
            </a:r>
            <a:r>
              <a:rPr lang="en-IN" dirty="0"/>
              <a:t>+ </a:t>
            </a:r>
            <a:r>
              <a:rPr lang="en-IN" i="1" dirty="0" smtClean="0"/>
              <a:t>5z). </a:t>
            </a:r>
            <a:r>
              <a:rPr lang="en-IN" dirty="0" smtClean="0"/>
              <a:t>Then</a:t>
            </a:r>
            <a:r>
              <a:rPr lang="en-IN" dirty="0"/>
              <a:t>, notice that the second equation </a:t>
            </a:r>
            <a:r>
              <a:rPr lang="en-IN" dirty="0" smtClean="0"/>
              <a:t>gives us </a:t>
            </a:r>
            <a:r>
              <a:rPr lang="en-IN" dirty="0"/>
              <a:t>a value for </a:t>
            </a:r>
            <a:r>
              <a:rPr lang="en-IN" i="1" dirty="0"/>
              <a:t>3y </a:t>
            </a:r>
            <a:r>
              <a:rPr lang="en-IN" dirty="0"/>
              <a:t>+ </a:t>
            </a:r>
            <a:r>
              <a:rPr lang="en-IN" i="1" dirty="0"/>
              <a:t>5z, </a:t>
            </a:r>
            <a:r>
              <a:rPr lang="en-IN" dirty="0"/>
              <a:t>which we can </a:t>
            </a:r>
            <a:r>
              <a:rPr lang="en-IN" dirty="0" smtClean="0"/>
              <a:t>substitute into </a:t>
            </a:r>
            <a:r>
              <a:rPr lang="en-IN" dirty="0"/>
              <a:t>the first equation in order to solve for </a:t>
            </a:r>
            <a:r>
              <a:rPr lang="en-IN" dirty="0" smtClean="0"/>
              <a:t>x. Thus, BOTH statements TOGETHER are sufficient </a:t>
            </a:r>
          </a:p>
          <a:p>
            <a:pPr marL="0" indent="0">
              <a:buNone/>
            </a:pPr>
            <a:endParaRPr lang="en-US" dirty="0"/>
          </a:p>
          <a:p>
            <a:pPr marL="0" indent="0">
              <a:buNone/>
            </a:pPr>
            <a:r>
              <a:rPr lang="en-US" b="1" dirty="0" smtClean="0"/>
              <a:t>COMBO PROBLEMS – MANIPULATION </a:t>
            </a:r>
          </a:p>
          <a:p>
            <a:r>
              <a:rPr lang="en-IN" dirty="0"/>
              <a:t>The GMAT often asks you to solve for a combination of variables, called COMBO </a:t>
            </a:r>
            <a:r>
              <a:rPr lang="en-IN" dirty="0" smtClean="0"/>
              <a:t>problems. For </a:t>
            </a:r>
            <a:r>
              <a:rPr lang="en-IN" dirty="0"/>
              <a:t>example, a question might ask, what is the value of </a:t>
            </a:r>
            <a:r>
              <a:rPr lang="en-IN" i="1" dirty="0"/>
              <a:t>x </a:t>
            </a:r>
            <a:r>
              <a:rPr lang="en-IN" dirty="0"/>
              <a:t>+</a:t>
            </a:r>
            <a:r>
              <a:rPr lang="en-IN" i="1" dirty="0"/>
              <a:t>y</a:t>
            </a:r>
            <a:r>
              <a:rPr lang="en-IN" i="1" dirty="0" smtClean="0"/>
              <a:t>?</a:t>
            </a:r>
          </a:p>
          <a:p>
            <a:r>
              <a:rPr lang="en-IN" dirty="0"/>
              <a:t>In these cases, since you are not asked to solve for one specific variable, you should </a:t>
            </a:r>
            <a:r>
              <a:rPr lang="en-IN" dirty="0" smtClean="0"/>
              <a:t>generally NOT </a:t>
            </a:r>
            <a:r>
              <a:rPr lang="en-IN" dirty="0"/>
              <a:t>try to solve for the individual </a:t>
            </a:r>
            <a:r>
              <a:rPr lang="en-IN" dirty="0" smtClean="0"/>
              <a:t>variables right </a:t>
            </a:r>
            <a:r>
              <a:rPr lang="en-IN" dirty="0"/>
              <a:t>away. Instead, you should try </a:t>
            </a:r>
            <a:r>
              <a:rPr lang="en-IN" dirty="0" smtClean="0"/>
              <a:t>to manipulate </a:t>
            </a:r>
            <a:r>
              <a:rPr lang="en-IN" dirty="0"/>
              <a:t>the given equation(s) so that the COMBO is isolated on one side of the equation</a:t>
            </a:r>
            <a:r>
              <a:rPr lang="en-IN" dirty="0" smtClean="0"/>
              <a:t>.</a:t>
            </a:r>
            <a:r>
              <a:rPr lang="en-IN" dirty="0"/>
              <a:t> There are four easy manipulations that are the key to solving most COMBO </a:t>
            </a:r>
            <a:r>
              <a:rPr lang="en-IN" dirty="0" smtClean="0"/>
              <a:t>problems:</a:t>
            </a:r>
          </a:p>
          <a:p>
            <a:pPr marL="530225" indent="-176213">
              <a:buFontTx/>
              <a:buChar char="-"/>
            </a:pPr>
            <a:r>
              <a:rPr lang="en-IN" b="1" dirty="0" smtClean="0"/>
              <a:t>M: </a:t>
            </a:r>
            <a:r>
              <a:rPr lang="en-IN" dirty="0" smtClean="0"/>
              <a:t>Multiply </a:t>
            </a:r>
            <a:r>
              <a:rPr lang="en-IN" dirty="0"/>
              <a:t>or divide the whole equation by a certain </a:t>
            </a:r>
            <a:r>
              <a:rPr lang="en-IN" dirty="0" smtClean="0"/>
              <a:t>number</a:t>
            </a:r>
            <a:endParaRPr lang="en-IN" dirty="0"/>
          </a:p>
          <a:p>
            <a:pPr marL="530225" indent="-176213">
              <a:buFontTx/>
              <a:buChar char="-"/>
            </a:pPr>
            <a:r>
              <a:rPr lang="en-IN" b="1" dirty="0"/>
              <a:t>A</a:t>
            </a:r>
            <a:r>
              <a:rPr lang="en-IN" dirty="0"/>
              <a:t>: Add or subtract a number on both sides of the </a:t>
            </a:r>
            <a:r>
              <a:rPr lang="en-IN" dirty="0" smtClean="0"/>
              <a:t>equation</a:t>
            </a:r>
            <a:endParaRPr lang="en-IN" dirty="0"/>
          </a:p>
          <a:p>
            <a:pPr marL="530225" indent="-176213">
              <a:buFontTx/>
              <a:buChar char="-"/>
            </a:pPr>
            <a:r>
              <a:rPr lang="en-IN" b="1" dirty="0"/>
              <a:t>D: </a:t>
            </a:r>
            <a:r>
              <a:rPr lang="en-IN" dirty="0"/>
              <a:t>Distribute or factor an expression on ONE side of the equation</a:t>
            </a:r>
            <a:r>
              <a:rPr lang="en-IN" dirty="0" smtClean="0"/>
              <a:t>.</a:t>
            </a:r>
          </a:p>
          <a:p>
            <a:pPr marL="530225" indent="-176213">
              <a:buFontTx/>
              <a:buChar char="-"/>
            </a:pPr>
            <a:r>
              <a:rPr lang="en-IN" b="1" dirty="0"/>
              <a:t>S: </a:t>
            </a:r>
            <a:r>
              <a:rPr lang="en-IN" dirty="0"/>
              <a:t>Square or </a:t>
            </a:r>
            <a:r>
              <a:rPr lang="en-IN" dirty="0" smtClean="0"/>
              <a:t>un square </a:t>
            </a:r>
            <a:r>
              <a:rPr lang="en-IN" dirty="0"/>
              <a:t>both sides of the </a:t>
            </a:r>
            <a:r>
              <a:rPr lang="en-IN" dirty="0" smtClean="0"/>
              <a:t>equation</a:t>
            </a:r>
          </a:p>
          <a:p>
            <a:r>
              <a:rPr lang="en-IN" dirty="0"/>
              <a:t>Combo problems occur most frequently in Data Sufficiency. Whenever you </a:t>
            </a:r>
            <a:r>
              <a:rPr lang="en-IN" dirty="0" smtClean="0"/>
              <a:t>detect this is a Data </a:t>
            </a:r>
            <a:r>
              <a:rPr lang="en-IN" dirty="0"/>
              <a:t>Sufficiency </a:t>
            </a:r>
            <a:r>
              <a:rPr lang="en-IN" dirty="0" smtClean="0"/>
              <a:t>question that </a:t>
            </a:r>
            <a:r>
              <a:rPr lang="en-IN" dirty="0"/>
              <a:t>may involve a combo, you should try to manipulate the </a:t>
            </a:r>
            <a:r>
              <a:rPr lang="en-IN" dirty="0" smtClean="0"/>
              <a:t>given equation(s</a:t>
            </a:r>
            <a:r>
              <a:rPr lang="en-IN" dirty="0"/>
              <a:t>) in either the question or the statement, so that the combo is isolated on </a:t>
            </a:r>
            <a:r>
              <a:rPr lang="en-IN" dirty="0" smtClean="0"/>
              <a:t>one side </a:t>
            </a:r>
            <a:r>
              <a:rPr lang="en-IN" dirty="0"/>
              <a:t>of the equation. Then, if </a:t>
            </a:r>
            <a:r>
              <a:rPr lang="en-IN" dirty="0" smtClean="0"/>
              <a:t>the other </a:t>
            </a:r>
            <a:r>
              <a:rPr lang="en-IN" dirty="0"/>
              <a:t>side of an equation from a statement contains </a:t>
            </a:r>
            <a:r>
              <a:rPr lang="en-IN" dirty="0" smtClean="0"/>
              <a:t>a VALUE</a:t>
            </a:r>
            <a:r>
              <a:rPr lang="en-IN" dirty="0"/>
              <a:t>, that equation is SUFFICIENT. If the other side of the equation contains a </a:t>
            </a:r>
            <a:r>
              <a:rPr lang="en-IN" dirty="0" smtClean="0"/>
              <a:t>VARIABLE EXPRESSION</a:t>
            </a:r>
            <a:r>
              <a:rPr lang="en-IN" dirty="0"/>
              <a:t>, that equation is NOT </a:t>
            </a:r>
            <a:r>
              <a:rPr lang="en-IN" dirty="0" smtClean="0"/>
              <a:t>SUFFICIENT</a:t>
            </a:r>
          </a:p>
        </p:txBody>
      </p:sp>
    </p:spTree>
    <p:extLst>
      <p:ext uri="{BB962C8B-B14F-4D97-AF65-F5344CB8AC3E}">
        <p14:creationId xmlns:p14="http://schemas.microsoft.com/office/powerpoint/2010/main" val="77234215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ABSOLUTE VALUE EQUATIONS </a:t>
            </a:r>
            <a:endParaRPr lang="en-IN" dirty="0"/>
          </a:p>
        </p:txBody>
      </p:sp>
      <p:sp>
        <p:nvSpPr>
          <p:cNvPr id="3" name="Content Placeholder 2"/>
          <p:cNvSpPr>
            <a:spLocks noGrp="1"/>
          </p:cNvSpPr>
          <p:nvPr>
            <p:ph idx="1"/>
          </p:nvPr>
        </p:nvSpPr>
        <p:spPr/>
        <p:txBody>
          <a:bodyPr/>
          <a:lstStyle/>
          <a:p>
            <a:r>
              <a:rPr lang="en-IN" dirty="0"/>
              <a:t>Absolute value refers to the POSITIVE value of the expression within the absolute </a:t>
            </a:r>
            <a:r>
              <a:rPr lang="en-IN" dirty="0" smtClean="0"/>
              <a:t>value brackets</a:t>
            </a:r>
            <a:r>
              <a:rPr lang="en-IN" dirty="0"/>
              <a:t>. Equations that involve absolute value generally have </a:t>
            </a:r>
            <a:r>
              <a:rPr lang="en-IN" dirty="0" smtClean="0"/>
              <a:t> TWO </a:t>
            </a:r>
            <a:r>
              <a:rPr lang="en-IN" dirty="0"/>
              <a:t>SOLUTIONS. </a:t>
            </a:r>
            <a:r>
              <a:rPr lang="en-IN" dirty="0" smtClean="0"/>
              <a:t>In other </a:t>
            </a:r>
            <a:r>
              <a:rPr lang="en-IN" dirty="0"/>
              <a:t>words, there are </a:t>
            </a:r>
            <a:r>
              <a:rPr lang="en-IN" dirty="0" smtClean="0"/>
              <a:t>TWO </a:t>
            </a:r>
            <a:r>
              <a:rPr lang="en-IN" dirty="0"/>
              <a:t>numbers that the variable could equal in order to make </a:t>
            </a:r>
            <a:r>
              <a:rPr lang="en-IN" dirty="0" smtClean="0"/>
              <a:t>the equation true. The </a:t>
            </a:r>
            <a:r>
              <a:rPr lang="en-IN" dirty="0"/>
              <a:t>reason is that the value of the expression </a:t>
            </a:r>
            <a:r>
              <a:rPr lang="en-IN" i="1" dirty="0"/>
              <a:t>inside </a:t>
            </a:r>
            <a:r>
              <a:rPr lang="en-IN" dirty="0"/>
              <a:t>the absolute value </a:t>
            </a:r>
            <a:r>
              <a:rPr lang="en-IN" dirty="0" smtClean="0"/>
              <a:t>brackets could </a:t>
            </a:r>
            <a:r>
              <a:rPr lang="en-IN" dirty="0"/>
              <a:t>be POSITIVE OR NEGATIVE. For instance, if we </a:t>
            </a:r>
            <a:r>
              <a:rPr lang="en-IN" dirty="0" smtClean="0"/>
              <a:t>know |x| = </a:t>
            </a:r>
            <a:r>
              <a:rPr lang="en-IN" dirty="0"/>
              <a:t>5, then </a:t>
            </a:r>
            <a:r>
              <a:rPr lang="en-IN" i="1" dirty="0"/>
              <a:t>x </a:t>
            </a:r>
            <a:r>
              <a:rPr lang="en-IN" dirty="0" smtClean="0"/>
              <a:t>could be </a:t>
            </a:r>
            <a:r>
              <a:rPr lang="en-IN" dirty="0"/>
              <a:t>either 5 or -5, and the equation would still be </a:t>
            </a:r>
            <a:r>
              <a:rPr lang="en-IN" dirty="0" smtClean="0"/>
              <a:t>true</a:t>
            </a:r>
          </a:p>
          <a:p>
            <a:r>
              <a:rPr lang="en-GB" dirty="0"/>
              <a:t>If |x| &gt; x then x must be negative</a:t>
            </a:r>
            <a:endParaRPr lang="en-IN" dirty="0" smtClean="0"/>
          </a:p>
          <a:p>
            <a:r>
              <a:rPr lang="en-IN" dirty="0"/>
              <a:t>The following three-step method should be used when solving for a </a:t>
            </a:r>
            <a:r>
              <a:rPr lang="en-IN" dirty="0" smtClean="0"/>
              <a:t>variable expression </a:t>
            </a:r>
            <a:r>
              <a:rPr lang="en-IN" dirty="0"/>
              <a:t>inside absolute value </a:t>
            </a:r>
            <a:r>
              <a:rPr lang="en-IN" dirty="0" smtClean="0"/>
              <a:t>brackets. Consider the following example: </a:t>
            </a:r>
            <a:r>
              <a:rPr lang="en-IN" dirty="0"/>
              <a:t>Solve for w, given that 12 + </a:t>
            </a:r>
            <a:r>
              <a:rPr lang="en-IN" dirty="0" smtClean="0"/>
              <a:t>|w – 4| </a:t>
            </a:r>
            <a:r>
              <a:rPr lang="en-IN" dirty="0"/>
              <a:t>= 30.</a:t>
            </a:r>
            <a:endParaRPr lang="en-IN" dirty="0" smtClean="0"/>
          </a:p>
          <a:p>
            <a:pPr marL="627063" indent="-271463">
              <a:buFont typeface="+mj-lt"/>
              <a:buAutoNum type="arabicPeriod"/>
            </a:pPr>
            <a:r>
              <a:rPr lang="en-IN" dirty="0"/>
              <a:t>Isolate the expression within the absolute value </a:t>
            </a:r>
            <a:r>
              <a:rPr lang="en-IN" dirty="0" smtClean="0"/>
              <a:t>brackets: </a:t>
            </a:r>
            <a:r>
              <a:rPr lang="en-IN" dirty="0"/>
              <a:t>|w – 4</a:t>
            </a:r>
            <a:r>
              <a:rPr lang="en-IN" dirty="0" smtClean="0"/>
              <a:t>| = 18 </a:t>
            </a:r>
          </a:p>
          <a:p>
            <a:pPr marL="627063" indent="-271463">
              <a:buFont typeface="+mj-lt"/>
              <a:buAutoNum type="arabicPeriod"/>
            </a:pPr>
            <a:r>
              <a:rPr lang="en-IN" dirty="0"/>
              <a:t>Remove the absolute value brackets and solve the equation for 2 different </a:t>
            </a:r>
            <a:r>
              <a:rPr lang="en-IN" dirty="0" smtClean="0"/>
              <a:t>cases (positive and negative)</a:t>
            </a:r>
          </a:p>
          <a:p>
            <a:pPr marL="804863" indent="-177800">
              <a:buFontTx/>
              <a:buChar char="-"/>
              <a:tabLst>
                <a:tab pos="723900" algn="dec"/>
              </a:tabLst>
            </a:pPr>
            <a:r>
              <a:rPr lang="en-IN" dirty="0" smtClean="0"/>
              <a:t>w – 4 = 18; w = 22</a:t>
            </a:r>
          </a:p>
          <a:p>
            <a:pPr marL="804863" indent="-177800">
              <a:buFontTx/>
              <a:buChar char="-"/>
              <a:tabLst>
                <a:tab pos="723900" algn="dec"/>
              </a:tabLst>
            </a:pPr>
            <a:r>
              <a:rPr lang="en-US" dirty="0" smtClean="0"/>
              <a:t>- (w – 4 ) = - 18; - w + 4 = 18; - w = 14; w = -14 </a:t>
            </a:r>
          </a:p>
          <a:p>
            <a:pPr marL="627063" indent="-271463">
              <a:buNone/>
            </a:pPr>
            <a:r>
              <a:rPr lang="en-US" dirty="0" smtClean="0"/>
              <a:t>3. 	</a:t>
            </a:r>
            <a:r>
              <a:rPr lang="en-IN" b="1" dirty="0" smtClean="0">
                <a:solidFill>
                  <a:srgbClr val="FF0000"/>
                </a:solidFill>
              </a:rPr>
              <a:t>Check to see whether each solution is valid by putting each one back into the original equation and verifying that the two sides of the equation are in fact equal</a:t>
            </a:r>
            <a:r>
              <a:rPr lang="en-US" dirty="0" smtClean="0"/>
              <a:t>. </a:t>
            </a:r>
            <a:r>
              <a:rPr lang="en-IN" dirty="0"/>
              <a:t>The possibility of a failed solution is a peculiarity of absolute value equations. For </a:t>
            </a:r>
            <a:r>
              <a:rPr lang="en-IN" dirty="0" smtClean="0"/>
              <a:t>most other </a:t>
            </a:r>
            <a:r>
              <a:rPr lang="en-IN" dirty="0"/>
              <a:t>types of equations, it is good to check your solutions, but doing so is less </a:t>
            </a:r>
            <a:r>
              <a:rPr lang="en-IN" dirty="0" smtClean="0"/>
              <a:t>critical</a:t>
            </a:r>
          </a:p>
        </p:txBody>
      </p:sp>
    </p:spTree>
    <p:extLst>
      <p:ext uri="{BB962C8B-B14F-4D97-AF65-F5344CB8AC3E}">
        <p14:creationId xmlns:p14="http://schemas.microsoft.com/office/powerpoint/2010/main" val="195797286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EXPONENTIAL AND QUADRATIC EQUATIONS </a:t>
            </a:r>
            <a:endParaRPr lang="en-I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pPr marL="0" indent="0">
                  <a:buNone/>
                </a:pPr>
                <a:r>
                  <a:rPr lang="en-US" b="1" dirty="0" smtClean="0"/>
                  <a:t>EXPONENTIAL EQUATIONS </a:t>
                </a:r>
                <a:endParaRPr lang="en-IN" b="1" dirty="0" smtClean="0"/>
              </a:p>
              <a:p>
                <a:r>
                  <a:rPr lang="en-IN" dirty="0" smtClean="0"/>
                  <a:t>The </a:t>
                </a:r>
                <a:r>
                  <a:rPr lang="en-IN" dirty="0"/>
                  <a:t>most effective way to solve problems that involve variables underneath radical </a:t>
                </a:r>
                <a:r>
                  <a:rPr lang="en-IN" dirty="0" smtClean="0"/>
                  <a:t>symbols (variable </a:t>
                </a:r>
                <a:r>
                  <a:rPr lang="en-IN" dirty="0"/>
                  <a:t>square roots) is to square both sides of the </a:t>
                </a:r>
                <a:r>
                  <a:rPr lang="en-IN" dirty="0" smtClean="0"/>
                  <a:t>equation. </a:t>
                </a:r>
                <a:r>
                  <a:rPr lang="en-IN" dirty="0"/>
                  <a:t>After you have solved for the variable, check that the solution works in the original </a:t>
                </a:r>
                <a:r>
                  <a:rPr lang="en-IN" dirty="0" smtClean="0"/>
                  <a:t>equation. Squaring </a:t>
                </a:r>
                <a:r>
                  <a:rPr lang="en-IN" dirty="0"/>
                  <a:t>both sides </a:t>
                </a:r>
                <a:r>
                  <a:rPr lang="en-IN" dirty="0" smtClean="0"/>
                  <a:t>can actually </a:t>
                </a:r>
                <a:r>
                  <a:rPr lang="en-IN" dirty="0"/>
                  <a:t>introduce an extraneous </a:t>
                </a:r>
                <a:r>
                  <a:rPr lang="en-IN" dirty="0" smtClean="0"/>
                  <a:t>solution</a:t>
                </a:r>
              </a:p>
              <a:p>
                <a:r>
                  <a:rPr lang="en-US" b="1" dirty="0" smtClean="0"/>
                  <a:t>Important points to keep in mind</a:t>
                </a:r>
              </a:p>
              <a:p>
                <a:pPr marL="531813" indent="-176213">
                  <a:buFontTx/>
                  <a:buChar char="-"/>
                </a:pPr>
                <a:r>
                  <a:rPr lang="en-US" dirty="0" smtClean="0"/>
                  <a:t>Even exponents are dangerous because they hide the sign of the base, and therefore, they can have two solutions – positive /negative. We can tie this concept in with absolute values to arrive at the following relationship: for any x, </a:t>
                </a:r>
                <a:r>
                  <a:rPr lang="en-US" dirty="0" smtClean="0">
                    <a:latin typeface="Calibri" pitchFamily="34" charset="0"/>
                  </a:rPr>
                  <a:t>√x</a:t>
                </a:r>
                <a:r>
                  <a:rPr lang="en-US" baseline="30000" dirty="0" smtClean="0">
                    <a:latin typeface="Calibri" pitchFamily="34" charset="0"/>
                  </a:rPr>
                  <a:t>2</a:t>
                </a:r>
                <a:r>
                  <a:rPr lang="en-US" dirty="0" smtClean="0">
                    <a:latin typeface="Calibri" pitchFamily="34" charset="0"/>
                  </a:rPr>
                  <a:t>= |x|. For example, </a:t>
                </a:r>
                <a:r>
                  <a:rPr lang="en-US" dirty="0">
                    <a:latin typeface="Calibri" pitchFamily="34" charset="0"/>
                  </a:rPr>
                  <a:t>x</a:t>
                </a:r>
                <a:r>
                  <a:rPr lang="en-US" baseline="30000" dirty="0">
                    <a:latin typeface="Calibri" pitchFamily="34" charset="0"/>
                  </a:rPr>
                  <a:t>2 </a:t>
                </a:r>
                <a:r>
                  <a:rPr lang="en-US" dirty="0">
                    <a:latin typeface="Calibri" pitchFamily="34" charset="0"/>
                  </a:rPr>
                  <a:t>= 25 </a:t>
                </a:r>
                <a:r>
                  <a:rPr lang="en-US" dirty="0" smtClean="0">
                    <a:latin typeface="Calibri" pitchFamily="34" charset="0"/>
                  </a:rPr>
                  <a:t>has two solutions, x = 5 or x= - 5. Similarly, |x| = 5 has two solutions, x = 5 or x= -5 </a:t>
                </a:r>
              </a:p>
              <a:p>
                <a:pPr marL="531813" indent="-176213">
                  <a:buFontTx/>
                  <a:buChar char="-"/>
                </a:pPr>
                <a:r>
                  <a:rPr lang="en-US" dirty="0" smtClean="0">
                    <a:latin typeface="Calibri" pitchFamily="34" charset="0"/>
                  </a:rPr>
                  <a:t>However, it is important to note that not all equations with even exponents have 2 solutions. For example, </a:t>
                </a:r>
                <a:r>
                  <a:rPr lang="en-US" dirty="0">
                    <a:latin typeface="Calibri" pitchFamily="34" charset="0"/>
                  </a:rPr>
                  <a:t>x</a:t>
                </a:r>
                <a:r>
                  <a:rPr lang="en-US" baseline="30000" dirty="0">
                    <a:latin typeface="Calibri" pitchFamily="34" charset="0"/>
                  </a:rPr>
                  <a:t>2 </a:t>
                </a:r>
                <a:r>
                  <a:rPr lang="en-US" dirty="0" smtClean="0">
                    <a:latin typeface="Calibri" pitchFamily="34" charset="0"/>
                  </a:rPr>
                  <a:t>+ 3 = 3 has only one solution, which is zero. </a:t>
                </a:r>
                <a:r>
                  <a:rPr lang="en-US" dirty="0">
                    <a:latin typeface="Calibri" pitchFamily="34" charset="0"/>
                  </a:rPr>
                  <a:t>x</a:t>
                </a:r>
                <a:r>
                  <a:rPr lang="en-US" baseline="30000" dirty="0">
                    <a:latin typeface="Calibri" pitchFamily="34" charset="0"/>
                  </a:rPr>
                  <a:t>2 </a:t>
                </a:r>
                <a:r>
                  <a:rPr lang="en-US" dirty="0" smtClean="0">
                    <a:latin typeface="Calibri" pitchFamily="34" charset="0"/>
                  </a:rPr>
                  <a:t>+ 9 = 0 does not have any solutions, because the square of a number can NEVER be negative </a:t>
                </a:r>
              </a:p>
              <a:p>
                <a:r>
                  <a:rPr lang="en-US" dirty="0" smtClean="0">
                    <a:latin typeface="Calibri" pitchFamily="34" charset="0"/>
                  </a:rPr>
                  <a:t>Be careful with bases of -1, 0 or 1. </a:t>
                </a:r>
                <a:r>
                  <a:rPr lang="en-IN" dirty="0"/>
                  <a:t>For instance, 0</a:t>
                </a:r>
                <a:r>
                  <a:rPr lang="en-IN" baseline="30000" dirty="0"/>
                  <a:t>2</a:t>
                </a:r>
                <a:r>
                  <a:rPr lang="en-IN" dirty="0"/>
                  <a:t> = 0</a:t>
                </a:r>
                <a:r>
                  <a:rPr lang="en-IN" baseline="30000" dirty="0"/>
                  <a:t>3</a:t>
                </a:r>
                <a:r>
                  <a:rPr lang="en-IN" dirty="0"/>
                  <a:t> = 0</a:t>
                </a:r>
                <a:r>
                  <a:rPr lang="en-IN" baseline="30000" dirty="0"/>
                  <a:t>29</a:t>
                </a:r>
                <a:r>
                  <a:rPr lang="en-IN" dirty="0"/>
                  <a:t>= </a:t>
                </a:r>
                <a:r>
                  <a:rPr lang="en-IN" dirty="0" smtClean="0"/>
                  <a:t>0. </a:t>
                </a:r>
                <a:r>
                  <a:rPr lang="en-IN" dirty="0"/>
                  <a:t>So if 0</a:t>
                </a:r>
                <a:r>
                  <a:rPr lang="en-IN" baseline="30000" dirty="0" smtClean="0"/>
                  <a:t>x</a:t>
                </a:r>
                <a:r>
                  <a:rPr lang="en-IN" dirty="0" smtClean="0"/>
                  <a:t> </a:t>
                </a:r>
                <a:r>
                  <a:rPr lang="en-IN" dirty="0"/>
                  <a:t>= 0</a:t>
                </a:r>
                <a:r>
                  <a:rPr lang="en-IN" baseline="30000" dirty="0" smtClean="0"/>
                  <a:t>y</a:t>
                </a:r>
                <a:r>
                  <a:rPr lang="en-IN" dirty="0" smtClean="0"/>
                  <a:t>, we </a:t>
                </a:r>
                <a:r>
                  <a:rPr lang="en-IN" dirty="0"/>
                  <a:t>cannot claim that x = </a:t>
                </a:r>
                <a:r>
                  <a:rPr lang="en-IN" dirty="0" smtClean="0"/>
                  <a:t>y</a:t>
                </a:r>
              </a:p>
              <a:p>
                <a:endParaRPr lang="en-US" dirty="0"/>
              </a:p>
              <a:p>
                <a:pPr marL="0" indent="0">
                  <a:buNone/>
                </a:pPr>
                <a:r>
                  <a:rPr lang="en-US" b="1" dirty="0" smtClean="0"/>
                  <a:t>QUADRATIC EQUATIONS</a:t>
                </a:r>
              </a:p>
              <a:p>
                <a:r>
                  <a:rPr lang="en-US" b="1" dirty="0" smtClean="0">
                    <a:solidFill>
                      <a:srgbClr val="FF0000"/>
                    </a:solidFill>
                  </a:rPr>
                  <a:t>DO NOT CANCEL VARIABLES. BRING TO ONE SIDE AND FACTORIZE </a:t>
                </a:r>
              </a:p>
              <a:p>
                <a:pPr marL="527050" indent="-171450">
                  <a:buFontTx/>
                  <a:buChar char="-"/>
                </a:pPr>
                <a:r>
                  <a:rPr lang="en-US" dirty="0" smtClean="0"/>
                  <a:t>Incorrect: 3</a:t>
                </a:r>
                <a:r>
                  <a:rPr lang="en-US" dirty="0" smtClean="0">
                    <a:latin typeface="Calibri" pitchFamily="34" charset="0"/>
                  </a:rPr>
                  <a:t>x</a:t>
                </a:r>
                <a:r>
                  <a:rPr lang="en-US" baseline="30000" dirty="0" smtClean="0">
                    <a:latin typeface="Calibri" pitchFamily="34" charset="0"/>
                  </a:rPr>
                  <a:t>2 </a:t>
                </a:r>
                <a:r>
                  <a:rPr lang="en-US" dirty="0">
                    <a:latin typeface="Calibri" pitchFamily="34" charset="0"/>
                  </a:rPr>
                  <a:t>= </a:t>
                </a:r>
                <a:r>
                  <a:rPr lang="en-US" dirty="0" smtClean="0">
                    <a:latin typeface="Calibri" pitchFamily="34" charset="0"/>
                  </a:rPr>
                  <a:t>6x; 3x = 6; x = 2   </a:t>
                </a:r>
                <a:endParaRPr lang="en-US" dirty="0"/>
              </a:p>
              <a:p>
                <a:pPr marL="527050" indent="-171450">
                  <a:buFontTx/>
                  <a:buChar char="-"/>
                </a:pPr>
                <a:r>
                  <a:rPr lang="en-US" dirty="0" smtClean="0"/>
                  <a:t>Correct: </a:t>
                </a:r>
                <a:r>
                  <a:rPr lang="en-US" dirty="0"/>
                  <a:t>3</a:t>
                </a:r>
                <a:r>
                  <a:rPr lang="en-US" dirty="0">
                    <a:latin typeface="Calibri" pitchFamily="34" charset="0"/>
                  </a:rPr>
                  <a:t>x</a:t>
                </a:r>
                <a:r>
                  <a:rPr lang="en-US" baseline="30000" dirty="0">
                    <a:latin typeface="Calibri" pitchFamily="34" charset="0"/>
                  </a:rPr>
                  <a:t>2 </a:t>
                </a:r>
                <a:r>
                  <a:rPr lang="en-US" dirty="0">
                    <a:latin typeface="Calibri" pitchFamily="34" charset="0"/>
                  </a:rPr>
                  <a:t>= </a:t>
                </a:r>
                <a:r>
                  <a:rPr lang="en-US" dirty="0" smtClean="0">
                    <a:latin typeface="Calibri" pitchFamily="34" charset="0"/>
                  </a:rPr>
                  <a:t>6x; </a:t>
                </a:r>
                <a:r>
                  <a:rPr lang="en-US" dirty="0"/>
                  <a:t>3</a:t>
                </a:r>
                <a:r>
                  <a:rPr lang="en-US" dirty="0">
                    <a:latin typeface="Calibri" pitchFamily="34" charset="0"/>
                  </a:rPr>
                  <a:t>x</a:t>
                </a:r>
                <a:r>
                  <a:rPr lang="en-US" baseline="30000" dirty="0">
                    <a:latin typeface="Calibri" pitchFamily="34" charset="0"/>
                  </a:rPr>
                  <a:t>2 </a:t>
                </a:r>
                <a:r>
                  <a:rPr lang="en-US" dirty="0" smtClean="0">
                    <a:latin typeface="Calibri" pitchFamily="34" charset="0"/>
                  </a:rPr>
                  <a:t>- 6x = 0; 3x (x – 2) = 0; x = 0 OR x = 2</a:t>
                </a:r>
              </a:p>
              <a:p>
                <a:r>
                  <a:rPr lang="en-IN" dirty="0" smtClean="0"/>
                  <a:t>For </a:t>
                </a:r>
                <a:r>
                  <a:rPr lang="en-IN" dirty="0"/>
                  <a:t>any quadratic equation of the form </a:t>
                </a:r>
                <a:r>
                  <a:rPr lang="en-IN" dirty="0" err="1" smtClean="0"/>
                  <a:t>ax</a:t>
                </a:r>
                <a:r>
                  <a:rPr lang="en-US" baseline="30000" dirty="0" smtClean="0">
                    <a:latin typeface="Calibri" pitchFamily="34" charset="0"/>
                  </a:rPr>
                  <a:t>2 </a:t>
                </a:r>
                <a:r>
                  <a:rPr lang="en-IN" dirty="0" smtClean="0"/>
                  <a:t> </a:t>
                </a:r>
                <a:r>
                  <a:rPr lang="en-IN" dirty="0"/>
                  <a:t>+ </a:t>
                </a:r>
                <a:r>
                  <a:rPr lang="en-IN" dirty="0" err="1"/>
                  <a:t>bx</a:t>
                </a:r>
                <a:r>
                  <a:rPr lang="en-IN" dirty="0"/>
                  <a:t> + c = 0, where </a:t>
                </a:r>
                <a:r>
                  <a:rPr lang="en-IN" i="1" dirty="0"/>
                  <a:t>a, </a:t>
                </a:r>
                <a:r>
                  <a:rPr lang="en-IN" i="1" dirty="0" smtClean="0"/>
                  <a:t>b, </a:t>
                </a:r>
                <a:r>
                  <a:rPr lang="en-IN" dirty="0" smtClean="0"/>
                  <a:t>and </a:t>
                </a:r>
                <a:r>
                  <a:rPr lang="en-IN" i="1" dirty="0"/>
                  <a:t>c </a:t>
                </a:r>
                <a:r>
                  <a:rPr lang="en-IN" dirty="0"/>
                  <a:t>are constants, the solutions for </a:t>
                </a:r>
                <a:r>
                  <a:rPr lang="en-IN" i="1" dirty="0"/>
                  <a:t>x </a:t>
                </a:r>
                <a:r>
                  <a:rPr lang="en-IN" dirty="0"/>
                  <a:t>are given by</a:t>
                </a:r>
                <a:r>
                  <a:rPr lang="en-IN" dirty="0" smtClean="0"/>
                  <a:t>: </a:t>
                </a:r>
                <a14:m>
                  <m:oMath xmlns:m="http://schemas.openxmlformats.org/officeDocument/2006/math">
                    <m:r>
                      <a:rPr lang="en-IN" i="1" smtClean="0">
                        <a:latin typeface="Cambria Math"/>
                      </a:rPr>
                      <m:t>𝑥</m:t>
                    </m:r>
                    <m:r>
                      <a:rPr lang="en-IN" i="1" smtClean="0">
                        <a:latin typeface="Cambria Math"/>
                      </a:rPr>
                      <m:t>=</m:t>
                    </m:r>
                    <m:f>
                      <m:fPr>
                        <m:ctrlPr>
                          <a:rPr lang="en-IN" i="1" smtClean="0">
                            <a:latin typeface="Cambria Math"/>
                          </a:rPr>
                        </m:ctrlPr>
                      </m:fPr>
                      <m:num>
                        <m:r>
                          <a:rPr lang="en-IN" i="1" smtClean="0">
                            <a:latin typeface="Cambria Math"/>
                          </a:rPr>
                          <m:t>−</m:t>
                        </m:r>
                        <m:r>
                          <a:rPr lang="en-IN" i="1" smtClean="0">
                            <a:latin typeface="Cambria Math"/>
                          </a:rPr>
                          <m:t>𝑏</m:t>
                        </m:r>
                        <m:r>
                          <a:rPr lang="en-IN" i="1" smtClean="0">
                            <a:latin typeface="Cambria Math"/>
                          </a:rPr>
                          <m:t>±</m:t>
                        </m:r>
                        <m:rad>
                          <m:radPr>
                            <m:degHide m:val="on"/>
                            <m:ctrlPr>
                              <a:rPr lang="en-IN" i="1" smtClean="0">
                                <a:latin typeface="Cambria Math"/>
                              </a:rPr>
                            </m:ctrlPr>
                          </m:radPr>
                          <m:deg/>
                          <m:e>
                            <m:sSup>
                              <m:sSupPr>
                                <m:ctrlPr>
                                  <a:rPr lang="en-IN" i="1" smtClean="0">
                                    <a:latin typeface="Cambria Math"/>
                                  </a:rPr>
                                </m:ctrlPr>
                              </m:sSupPr>
                              <m:e>
                                <m:r>
                                  <a:rPr lang="en-IN" i="1" smtClean="0">
                                    <a:latin typeface="Cambria Math"/>
                                  </a:rPr>
                                  <m:t>𝑏</m:t>
                                </m:r>
                              </m:e>
                              <m:sup>
                                <m:r>
                                  <a:rPr lang="en-IN" i="1" smtClean="0">
                                    <a:latin typeface="Cambria Math"/>
                                  </a:rPr>
                                  <m:t>2</m:t>
                                </m:r>
                              </m:sup>
                            </m:sSup>
                            <m:r>
                              <a:rPr lang="en-IN" i="1" smtClean="0">
                                <a:latin typeface="Cambria Math"/>
                              </a:rPr>
                              <m:t>−4</m:t>
                            </m:r>
                            <m:r>
                              <a:rPr lang="en-IN" i="1" smtClean="0">
                                <a:latin typeface="Cambria Math"/>
                              </a:rPr>
                              <m:t>𝑎𝑐</m:t>
                            </m:r>
                          </m:e>
                        </m:rad>
                      </m:num>
                      <m:den>
                        <m:r>
                          <a:rPr lang="en-IN" i="1" smtClean="0">
                            <a:latin typeface="Cambria Math"/>
                          </a:rPr>
                          <m:t>2</m:t>
                        </m:r>
                        <m:r>
                          <a:rPr lang="en-IN" i="1" smtClean="0">
                            <a:latin typeface="Cambria Math"/>
                          </a:rPr>
                          <m:t>𝑎</m:t>
                        </m:r>
                      </m:den>
                    </m:f>
                  </m:oMath>
                </a14:m>
                <a:endParaRPr lang="en-IN" dirty="0" smtClean="0"/>
              </a:p>
              <a:p>
                <a:pPr marL="531813" indent="-176213">
                  <a:buFontTx/>
                  <a:buChar char="-"/>
                </a:pPr>
                <a:r>
                  <a:rPr lang="en-IN" dirty="0"/>
                  <a:t>T</a:t>
                </a:r>
                <a:r>
                  <a:rPr lang="en-IN" dirty="0" smtClean="0"/>
                  <a:t>he </a:t>
                </a:r>
                <a:r>
                  <a:rPr lang="en-US" dirty="0" smtClean="0"/>
                  <a:t>discriminate </a:t>
                </a:r>
                <a:r>
                  <a:rPr lang="en-IN" dirty="0" smtClean="0"/>
                  <a:t>(i.e., b</a:t>
                </a:r>
                <a:r>
                  <a:rPr lang="en-US" baseline="30000" dirty="0" smtClean="0">
                    <a:latin typeface="Calibri" pitchFamily="34" charset="0"/>
                  </a:rPr>
                  <a:t>2 </a:t>
                </a:r>
                <a:r>
                  <a:rPr lang="en-IN" dirty="0" smtClean="0"/>
                  <a:t> -  4ac) </a:t>
                </a:r>
                <a:r>
                  <a:rPr lang="en-IN" dirty="0"/>
                  <a:t>can </a:t>
                </a:r>
                <a:r>
                  <a:rPr lang="en-IN" dirty="0" smtClean="0"/>
                  <a:t>tell </a:t>
                </a:r>
                <a:r>
                  <a:rPr lang="en-IN" dirty="0"/>
                  <a:t>you how many solutions the equation has. If the </a:t>
                </a:r>
                <a:r>
                  <a:rPr lang="en-IN" b="1" dirty="0"/>
                  <a:t>discriminant is </a:t>
                </a:r>
                <a:r>
                  <a:rPr lang="en-IN" b="1" dirty="0" smtClean="0"/>
                  <a:t>greater than </a:t>
                </a:r>
                <a:r>
                  <a:rPr lang="en-IN" b="1" dirty="0"/>
                  <a:t>zero, there will be two solutions. If the discriminant is equal to zero, there will be </a:t>
                </a:r>
                <a:r>
                  <a:rPr lang="en-IN" b="1" dirty="0" smtClean="0"/>
                  <a:t>one solution</a:t>
                </a:r>
                <a:r>
                  <a:rPr lang="en-IN" b="1" dirty="0"/>
                  <a:t>. If the discriminant is less than zero, </a:t>
                </a:r>
                <a:r>
                  <a:rPr lang="en-IN" b="1" dirty="0" smtClean="0"/>
                  <a:t>there will </a:t>
                </a:r>
                <a:r>
                  <a:rPr lang="en-IN" b="1" dirty="0"/>
                  <a:t>be no solutions, because you </a:t>
                </a:r>
                <a:r>
                  <a:rPr lang="en-IN" b="1" dirty="0" smtClean="0"/>
                  <a:t>cannot take </a:t>
                </a:r>
                <a:r>
                  <a:rPr lang="en-IN" b="1" dirty="0"/>
                  <a:t>the square root of a negative </a:t>
                </a:r>
                <a:r>
                  <a:rPr lang="en-IN" b="1" dirty="0" smtClean="0"/>
                  <a:t>number</a:t>
                </a:r>
                <a:endParaRPr lang="en-IN" dirty="0" smtClean="0"/>
              </a:p>
              <a:p>
                <a:r>
                  <a:rPr lang="en-IN" b="1" dirty="0" smtClean="0">
                    <a:solidFill>
                      <a:srgbClr val="FF0000"/>
                    </a:solidFill>
                  </a:rPr>
                  <a:t>Be </a:t>
                </a:r>
                <a:r>
                  <a:rPr lang="en-IN" b="1" dirty="0">
                    <a:solidFill>
                      <a:srgbClr val="FF0000"/>
                    </a:solidFill>
                  </a:rPr>
                  <a:t>careful not to assume that a quadratic equation always has two solutions</a:t>
                </a:r>
                <a:r>
                  <a:rPr lang="en-IN" dirty="0"/>
                  <a:t>. Always </a:t>
                </a:r>
                <a:r>
                  <a:rPr lang="en-IN" dirty="0" smtClean="0"/>
                  <a:t>factor quadratic </a:t>
                </a:r>
                <a:r>
                  <a:rPr lang="en-IN" dirty="0"/>
                  <a:t>equations to determine their solutions. In doing so, you will see whether a </a:t>
                </a:r>
                <a:r>
                  <a:rPr lang="en-IN" dirty="0" smtClean="0"/>
                  <a:t>quadratic equation </a:t>
                </a:r>
                <a:r>
                  <a:rPr lang="en-IN" dirty="0"/>
                  <a:t>has one or two </a:t>
                </a:r>
                <a:r>
                  <a:rPr lang="en-IN" dirty="0" smtClean="0"/>
                  <a:t>solutions. For instance, x</a:t>
                </a:r>
                <a:r>
                  <a:rPr lang="en-IN" baseline="30000" dirty="0" smtClean="0"/>
                  <a:t>2</a:t>
                </a:r>
                <a:r>
                  <a:rPr lang="en-IN" dirty="0" smtClean="0"/>
                  <a:t> + 8x + 16 has only one solution, which is x = -4 </a:t>
                </a:r>
              </a:p>
              <a:p>
                <a:r>
                  <a:rPr lang="en-US" dirty="0" smtClean="0"/>
                  <a:t>Three special products -  </a:t>
                </a:r>
                <a:r>
                  <a:rPr lang="en-IN" dirty="0"/>
                  <a:t>I</a:t>
                </a:r>
                <a:r>
                  <a:rPr lang="en-IN" dirty="0" smtClean="0"/>
                  <a:t>mmediately recognize these </a:t>
                </a:r>
                <a:r>
                  <a:rPr lang="en-IN" dirty="0"/>
                  <a:t>3 expressions and know how to factor (or distribute) each </a:t>
                </a:r>
                <a:r>
                  <a:rPr lang="en-IN" dirty="0" smtClean="0"/>
                  <a:t>one. This will </a:t>
                </a:r>
                <a:r>
                  <a:rPr lang="en-IN" dirty="0"/>
                  <a:t>usually put you on the path toward the solution to the </a:t>
                </a:r>
                <a:r>
                  <a:rPr lang="en-IN" dirty="0" smtClean="0"/>
                  <a:t>problem</a:t>
                </a:r>
              </a:p>
              <a:p>
                <a:pPr marL="531813" indent="-176213">
                  <a:buFontTx/>
                  <a:buChar char="-"/>
                </a:pPr>
                <a:r>
                  <a:rPr lang="en-US" dirty="0" smtClean="0">
                    <a:latin typeface="Calibri" pitchFamily="34" charset="0"/>
                  </a:rPr>
                  <a:t>x</a:t>
                </a:r>
                <a:r>
                  <a:rPr lang="en-US" baseline="30000" dirty="0" smtClean="0">
                    <a:latin typeface="Calibri" pitchFamily="34" charset="0"/>
                  </a:rPr>
                  <a:t>2 </a:t>
                </a:r>
                <a:r>
                  <a:rPr lang="en-US" dirty="0" smtClean="0">
                    <a:latin typeface="Calibri" pitchFamily="34" charset="0"/>
                  </a:rPr>
                  <a:t>- y</a:t>
                </a:r>
                <a:r>
                  <a:rPr lang="en-US" baseline="30000" dirty="0" smtClean="0">
                    <a:latin typeface="Calibri" pitchFamily="34" charset="0"/>
                  </a:rPr>
                  <a:t>2 </a:t>
                </a:r>
                <a:r>
                  <a:rPr lang="en-US" dirty="0" smtClean="0">
                    <a:latin typeface="Calibri" pitchFamily="34" charset="0"/>
                  </a:rPr>
                  <a:t>= (x + y)(x – y)</a:t>
                </a:r>
                <a:endParaRPr lang="en-US" dirty="0"/>
              </a:p>
              <a:p>
                <a:pPr marL="531813" indent="-176213">
                  <a:buFontTx/>
                  <a:buChar char="-"/>
                </a:pPr>
                <a:r>
                  <a:rPr lang="en-US" dirty="0">
                    <a:latin typeface="Calibri" pitchFamily="34" charset="0"/>
                  </a:rPr>
                  <a:t>x</a:t>
                </a:r>
                <a:r>
                  <a:rPr lang="en-US" baseline="30000" dirty="0">
                    <a:latin typeface="Calibri" pitchFamily="34" charset="0"/>
                  </a:rPr>
                  <a:t>2 </a:t>
                </a:r>
                <a:r>
                  <a:rPr lang="en-US" dirty="0" smtClean="0">
                    <a:latin typeface="Calibri" pitchFamily="34" charset="0"/>
                  </a:rPr>
                  <a:t>+ 2xy + y</a:t>
                </a:r>
                <a:r>
                  <a:rPr lang="en-US" baseline="30000" dirty="0" smtClean="0">
                    <a:latin typeface="Calibri" pitchFamily="34" charset="0"/>
                  </a:rPr>
                  <a:t>2 </a:t>
                </a:r>
                <a:r>
                  <a:rPr lang="en-US" dirty="0">
                    <a:latin typeface="Calibri" pitchFamily="34" charset="0"/>
                  </a:rPr>
                  <a:t>= (</a:t>
                </a:r>
                <a:r>
                  <a:rPr lang="en-US" dirty="0" smtClean="0">
                    <a:latin typeface="Calibri" pitchFamily="34" charset="0"/>
                  </a:rPr>
                  <a:t>x + y)(x + y) = (x + y)</a:t>
                </a:r>
                <a:r>
                  <a:rPr lang="en-US" baseline="30000" dirty="0" smtClean="0">
                    <a:latin typeface="Calibri" pitchFamily="34" charset="0"/>
                  </a:rPr>
                  <a:t>2</a:t>
                </a:r>
                <a:endParaRPr lang="en-US" baseline="30000" dirty="0">
                  <a:latin typeface="Calibri" pitchFamily="34" charset="0"/>
                </a:endParaRPr>
              </a:p>
              <a:p>
                <a:pPr marL="531813" indent="-176213">
                  <a:buFontTx/>
                  <a:buChar char="-"/>
                </a:pPr>
                <a:r>
                  <a:rPr lang="en-US" dirty="0">
                    <a:latin typeface="Calibri" pitchFamily="34" charset="0"/>
                  </a:rPr>
                  <a:t>x</a:t>
                </a:r>
                <a:r>
                  <a:rPr lang="en-US" baseline="30000" dirty="0">
                    <a:latin typeface="Calibri" pitchFamily="34" charset="0"/>
                  </a:rPr>
                  <a:t>2 </a:t>
                </a:r>
                <a:r>
                  <a:rPr lang="en-US" dirty="0" smtClean="0">
                    <a:latin typeface="Calibri" pitchFamily="34" charset="0"/>
                  </a:rPr>
                  <a:t>– 2xy + y</a:t>
                </a:r>
                <a:r>
                  <a:rPr lang="en-US" baseline="30000" dirty="0" smtClean="0">
                    <a:latin typeface="Calibri" pitchFamily="34" charset="0"/>
                  </a:rPr>
                  <a:t>2 </a:t>
                </a:r>
                <a:r>
                  <a:rPr lang="en-US" dirty="0">
                    <a:latin typeface="Calibri" pitchFamily="34" charset="0"/>
                  </a:rPr>
                  <a:t>= (</a:t>
                </a:r>
                <a:r>
                  <a:rPr lang="en-US" dirty="0" smtClean="0">
                    <a:latin typeface="Calibri" pitchFamily="34" charset="0"/>
                  </a:rPr>
                  <a:t>x - y</a:t>
                </a:r>
                <a:r>
                  <a:rPr lang="en-US" dirty="0">
                    <a:latin typeface="Calibri" pitchFamily="34" charset="0"/>
                  </a:rPr>
                  <a:t>)(</a:t>
                </a:r>
                <a:r>
                  <a:rPr lang="en-US" dirty="0" smtClean="0">
                    <a:latin typeface="Calibri" pitchFamily="34" charset="0"/>
                  </a:rPr>
                  <a:t>x - y) = (x - y)</a:t>
                </a:r>
                <a:r>
                  <a:rPr lang="en-US" baseline="30000" dirty="0" smtClean="0">
                    <a:latin typeface="Calibri" pitchFamily="34" charset="0"/>
                  </a:rPr>
                  <a:t>2</a:t>
                </a:r>
                <a:endParaRPr lang="en-US" baseline="30000" dirty="0">
                  <a:latin typeface="Calibri" pitchFamily="34" charset="0"/>
                </a:endParaRPr>
              </a:p>
              <a:p>
                <a:pPr>
                  <a:buFontTx/>
                  <a:buChar char="-"/>
                </a:pPr>
                <a:endParaRPr lang="en-US" dirty="0" smtClean="0">
                  <a:latin typeface="Calibri" pitchFamily="34"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79680664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800" dirty="0" smtClean="0">
                <a:solidFill>
                  <a:prstClr val="black"/>
                </a:solidFill>
              </a:rPr>
              <a:t>INEQUALITIES</a:t>
            </a:r>
            <a:endParaRPr lang="en-IN" sz="5800" dirty="0">
              <a:solidFill>
                <a:prstClr val="black"/>
              </a:solidFill>
            </a:endParaRPr>
          </a:p>
        </p:txBody>
      </p:sp>
    </p:spTree>
    <p:extLst>
      <p:ext uri="{BB962C8B-B14F-4D97-AF65-F5344CB8AC3E}">
        <p14:creationId xmlns:p14="http://schemas.microsoft.com/office/powerpoint/2010/main" val="283157006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INEQUALITIES</a:t>
            </a:r>
            <a:endParaRPr lang="en-I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r>
                  <a:rPr lang="en-IN" sz="1100" b="1" dirty="0" smtClean="0"/>
                  <a:t>When you </a:t>
                </a:r>
                <a:r>
                  <a:rPr lang="en-IN" sz="1100" b="1" dirty="0"/>
                  <a:t>multiply or divide an inequality by a negative number, the inequality sign </a:t>
                </a:r>
                <a:r>
                  <a:rPr lang="en-IN" sz="1100" b="1" dirty="0" smtClean="0"/>
                  <a:t>flips. </a:t>
                </a:r>
                <a:r>
                  <a:rPr lang="en-IN" sz="1100" b="1" dirty="0">
                    <a:solidFill>
                      <a:srgbClr val="FF0000"/>
                    </a:solidFill>
                  </a:rPr>
                  <a:t>A corollary of this is that you cannot multiply or divide an inequality by a </a:t>
                </a:r>
                <a:r>
                  <a:rPr lang="en-IN" sz="1100" b="1" dirty="0" smtClean="0">
                    <a:solidFill>
                      <a:srgbClr val="FF0000"/>
                    </a:solidFill>
                  </a:rPr>
                  <a:t>variable, unless </a:t>
                </a:r>
                <a:r>
                  <a:rPr lang="en-IN" sz="1100" b="1" dirty="0">
                    <a:solidFill>
                      <a:srgbClr val="FF0000"/>
                    </a:solidFill>
                  </a:rPr>
                  <a:t>you know the sign of the number that the variable stands for</a:t>
                </a:r>
                <a:r>
                  <a:rPr lang="en-IN" sz="1100" dirty="0"/>
                  <a:t>. The reason is </a:t>
                </a:r>
                <a:r>
                  <a:rPr lang="en-IN" sz="1100" dirty="0" smtClean="0"/>
                  <a:t>that you </a:t>
                </a:r>
                <a:r>
                  <a:rPr lang="en-IN" sz="1100" dirty="0"/>
                  <a:t>would not know whether to flip the inequality </a:t>
                </a:r>
                <a:r>
                  <a:rPr lang="en-IN" sz="1100" dirty="0" smtClean="0"/>
                  <a:t>sign</a:t>
                </a:r>
              </a:p>
              <a:p>
                <a:pPr marL="531813" indent="-176213">
                  <a:buFontTx/>
                  <a:buChar char="-"/>
                </a:pPr>
                <a:r>
                  <a:rPr lang="en-IN" sz="1100" dirty="0" smtClean="0"/>
                  <a:t>For example, given that </a:t>
                </a:r>
                <a14:m>
                  <m:oMath xmlns:m="http://schemas.openxmlformats.org/officeDocument/2006/math">
                    <m:f>
                      <m:fPr>
                        <m:ctrlPr>
                          <a:rPr lang="en-IN" sz="1100" i="1" dirty="0" smtClean="0">
                            <a:latin typeface="Cambria Math"/>
                          </a:rPr>
                        </m:ctrlPr>
                      </m:fPr>
                      <m:num>
                        <m:r>
                          <a:rPr lang="en-US" sz="1100" b="0" i="1" dirty="0" smtClean="0">
                            <a:latin typeface="Cambria Math"/>
                          </a:rPr>
                          <m:t>𝑥</m:t>
                        </m:r>
                      </m:num>
                      <m:den>
                        <m:r>
                          <a:rPr lang="en-US" sz="1100" b="0" i="1" dirty="0" smtClean="0">
                            <a:latin typeface="Cambria Math"/>
                          </a:rPr>
                          <m:t>𝑦</m:t>
                        </m:r>
                      </m:den>
                    </m:f>
                    <m:r>
                      <a:rPr lang="en-US" sz="1100" b="0" i="1" dirty="0" smtClean="0">
                        <a:latin typeface="Cambria Math"/>
                      </a:rPr>
                      <m:t> </m:t>
                    </m:r>
                    <m:r>
                      <a:rPr lang="en-US" sz="1100" b="0" i="0" dirty="0" smtClean="0">
                        <a:latin typeface="Cambria Math"/>
                      </a:rPr>
                      <m:t>&lt;1 </m:t>
                    </m:r>
                  </m:oMath>
                </a14:m>
                <a:r>
                  <a:rPr lang="en-IN" sz="1100" dirty="0" smtClean="0"/>
                  <a:t>, and y &gt; 0,  is x &lt; y? </a:t>
                </a:r>
              </a:p>
              <a:p>
                <a:pPr marL="531813" indent="-176213">
                  <a:buFontTx/>
                  <a:buChar char="-"/>
                </a:pPr>
                <a:r>
                  <a:rPr lang="en-IN" sz="1050" dirty="0" smtClean="0"/>
                  <a:t>It might seem as if statement 1 alone is sufficient because </a:t>
                </a:r>
                <a:r>
                  <a:rPr lang="en-IN" sz="1050" dirty="0"/>
                  <a:t>when we multiply both sides of the inequality </a:t>
                </a:r>
                <a:r>
                  <a:rPr lang="en-IN" sz="1050" dirty="0" smtClean="0"/>
                  <a:t>by </a:t>
                </a:r>
                <a:r>
                  <a:rPr lang="en-IN" sz="1050" i="1" dirty="0" smtClean="0"/>
                  <a:t>y</a:t>
                </a:r>
                <a:r>
                  <a:rPr lang="en-IN" sz="1050" i="1" dirty="0"/>
                  <a:t>, </a:t>
                </a:r>
                <a:r>
                  <a:rPr lang="en-IN" sz="1050" dirty="0"/>
                  <a:t>we get </a:t>
                </a:r>
                <a:r>
                  <a:rPr lang="en-IN" sz="1050" i="1" dirty="0"/>
                  <a:t>x </a:t>
                </a:r>
                <a:r>
                  <a:rPr lang="en-IN" sz="1050" dirty="0"/>
                  <a:t>&lt; </a:t>
                </a:r>
                <a:r>
                  <a:rPr lang="en-IN" sz="1050" i="1" dirty="0"/>
                  <a:t>y. </a:t>
                </a:r>
                <a:r>
                  <a:rPr lang="en-IN" sz="1050" dirty="0"/>
                  <a:t>However, because we do not know whether </a:t>
                </a:r>
                <a:r>
                  <a:rPr lang="en-IN" sz="1050" i="1" dirty="0"/>
                  <a:t>y </a:t>
                </a:r>
                <a:r>
                  <a:rPr lang="en-IN" sz="1050" dirty="0"/>
                  <a:t>is positive or negative, we </a:t>
                </a:r>
                <a:r>
                  <a:rPr lang="en-IN" sz="1050" dirty="0" smtClean="0"/>
                  <a:t>are NOT </a:t>
                </a:r>
                <a:r>
                  <a:rPr lang="en-IN" sz="1050" dirty="0"/>
                  <a:t>ALLOWED to multiply both sides of the equation by </a:t>
                </a:r>
                <a:r>
                  <a:rPr lang="en-IN" sz="1050" i="1" dirty="0"/>
                  <a:t>y </a:t>
                </a:r>
                <a:r>
                  <a:rPr lang="en-IN" sz="1050" dirty="0"/>
                  <a:t>without considering two </a:t>
                </a:r>
                <a:r>
                  <a:rPr lang="en-IN" sz="1050" dirty="0" smtClean="0"/>
                  <a:t>separate </a:t>
                </a:r>
                <a:r>
                  <a:rPr lang="en-US" sz="1050" dirty="0" smtClean="0"/>
                  <a:t>cases. </a:t>
                </a:r>
                <a:r>
                  <a:rPr lang="en-IN" sz="1050" dirty="0"/>
                  <a:t>If </a:t>
                </a:r>
                <a:r>
                  <a:rPr lang="en-IN" sz="1050" i="1" dirty="0"/>
                  <a:t>y </a:t>
                </a:r>
                <a:r>
                  <a:rPr lang="en-IN" sz="1050" dirty="0"/>
                  <a:t>is positive, then the solution to the inequality is in fact </a:t>
                </a:r>
                <a:r>
                  <a:rPr lang="en-IN" sz="1050" i="1" dirty="0"/>
                  <a:t>x </a:t>
                </a:r>
                <a:r>
                  <a:rPr lang="en-IN" sz="1050" dirty="0"/>
                  <a:t>&lt;</a:t>
                </a:r>
                <a:r>
                  <a:rPr lang="en-IN" sz="1050" i="1" dirty="0"/>
                  <a:t>y. </a:t>
                </a:r>
                <a:r>
                  <a:rPr lang="en-IN" sz="1050" dirty="0"/>
                  <a:t>However, if </a:t>
                </a:r>
                <a:r>
                  <a:rPr lang="en-IN" sz="1050" i="1" dirty="0"/>
                  <a:t>y </a:t>
                </a:r>
                <a:r>
                  <a:rPr lang="en-IN" sz="1050" dirty="0"/>
                  <a:t>is </a:t>
                </a:r>
                <a:r>
                  <a:rPr lang="en-IN" sz="1050" dirty="0" smtClean="0"/>
                  <a:t>negative we </a:t>
                </a:r>
                <a:r>
                  <a:rPr lang="en-IN" sz="1050" dirty="0"/>
                  <a:t>are multiplying an inequality by a negative number; thus, the sign flips and yields </a:t>
                </a:r>
                <a:r>
                  <a:rPr lang="en-IN" sz="1050" dirty="0" smtClean="0"/>
                  <a:t>the </a:t>
                </a:r>
                <a:r>
                  <a:rPr lang="en-US" sz="1050" dirty="0" smtClean="0"/>
                  <a:t>solution </a:t>
                </a:r>
                <a:r>
                  <a:rPr lang="en-US" sz="1050" i="1" dirty="0"/>
                  <a:t>x&gt; y</a:t>
                </a:r>
                <a:r>
                  <a:rPr lang="en-US" sz="1050" i="1" dirty="0" smtClean="0"/>
                  <a:t>. </a:t>
                </a:r>
                <a:r>
                  <a:rPr lang="en-US" sz="1050" dirty="0" smtClean="0"/>
                  <a:t>Therefore, statement 1 is insufficient. Statement 2 is insufficient as well because it only tells us that y &gt; 0, and does not define a relationship between x and y. However, together, both statements are sufficient </a:t>
                </a:r>
                <a:endParaRPr lang="en-US" sz="1050" dirty="0"/>
              </a:p>
              <a:p>
                <a:pPr marL="355600" indent="0">
                  <a:buNone/>
                </a:pPr>
                <a:endParaRPr lang="en-IN" sz="1100" dirty="0" smtClean="0"/>
              </a:p>
              <a:p>
                <a:r>
                  <a:rPr lang="en-US" sz="1100" b="1" dirty="0" smtClean="0"/>
                  <a:t>RECIPROCAL OF INEQUALITIES</a:t>
                </a:r>
              </a:p>
              <a:p>
                <a:pPr marL="531813" indent="-176213">
                  <a:buFontTx/>
                  <a:buChar char="-"/>
                </a:pPr>
                <a:r>
                  <a:rPr lang="en-IN" sz="1100" dirty="0" smtClean="0"/>
                  <a:t>Taking </a:t>
                </a:r>
                <a:r>
                  <a:rPr lang="en-IN" sz="1100" dirty="0"/>
                  <a:t>reciprocals of inequalities is similar to multiplying/dividing by negative </a:t>
                </a:r>
                <a:r>
                  <a:rPr lang="en-IN" sz="1100" dirty="0" smtClean="0"/>
                  <a:t>numbers. You </a:t>
                </a:r>
                <a:r>
                  <a:rPr lang="en-IN" sz="1100" dirty="0"/>
                  <a:t>need to consider the positive/negative cases of </a:t>
                </a:r>
                <a:r>
                  <a:rPr lang="en-IN" sz="1100" dirty="0" smtClean="0"/>
                  <a:t>the variables </a:t>
                </a:r>
                <a:r>
                  <a:rPr lang="en-IN" sz="1100" dirty="0"/>
                  <a:t>involved. The general </a:t>
                </a:r>
                <a:r>
                  <a:rPr lang="en-IN" sz="1100" dirty="0" smtClean="0"/>
                  <a:t>rule is </a:t>
                </a:r>
                <a:r>
                  <a:rPr lang="en-IN" sz="1100" dirty="0"/>
                  <a:t>that </a:t>
                </a:r>
                <a:r>
                  <a:rPr lang="en-IN" sz="1100" b="1" dirty="0"/>
                  <a:t>if </a:t>
                </a:r>
                <a:r>
                  <a:rPr lang="en-IN" sz="1100" b="1" i="1" dirty="0"/>
                  <a:t>x </a:t>
                </a:r>
                <a:r>
                  <a:rPr lang="en-IN" sz="1100" b="1" dirty="0" smtClean="0"/>
                  <a:t>&lt;</a:t>
                </a:r>
                <a:r>
                  <a:rPr lang="en-IN" sz="1100" b="1" dirty="0"/>
                  <a:t> </a:t>
                </a:r>
                <a:r>
                  <a:rPr lang="en-IN" sz="1100" b="1" dirty="0" smtClean="0"/>
                  <a:t>y, then</a:t>
                </a:r>
                <a:r>
                  <a:rPr lang="en-IN" sz="1100" dirty="0" smtClean="0"/>
                  <a:t>: </a:t>
                </a:r>
              </a:p>
              <a:p>
                <a:pPr marL="804863" indent="-177800">
                  <a:buFontTx/>
                  <a:buChar char="-"/>
                </a:pPr>
                <a:r>
                  <a:rPr lang="en-IN" sz="1100" dirty="0" smtClean="0"/>
                  <a:t>1 / x &gt; 1 / y , </a:t>
                </a:r>
                <a:r>
                  <a:rPr lang="en-IN" sz="1100" b="1" dirty="0" smtClean="0"/>
                  <a:t>when x and y are positive ( If x = 3, y = 4, then 1 / 3 &gt; 1 / 4 ) </a:t>
                </a:r>
              </a:p>
              <a:p>
                <a:pPr marL="804863" indent="-177800">
                  <a:buFontTx/>
                  <a:buChar char="-"/>
                </a:pPr>
                <a:r>
                  <a:rPr lang="en-IN" sz="1100" dirty="0"/>
                  <a:t>1 / x &gt; 1 / </a:t>
                </a:r>
                <a:r>
                  <a:rPr lang="en-IN" sz="1100" dirty="0" smtClean="0"/>
                  <a:t>y, </a:t>
                </a:r>
                <a:r>
                  <a:rPr lang="en-IN" sz="1100" b="1" dirty="0"/>
                  <a:t>when x and y are </a:t>
                </a:r>
                <a:r>
                  <a:rPr lang="en-IN" sz="1100" b="1" dirty="0" smtClean="0"/>
                  <a:t>negative </a:t>
                </a:r>
                <a:r>
                  <a:rPr lang="en-IN" sz="1100" b="1" dirty="0"/>
                  <a:t>( If x = </a:t>
                </a:r>
                <a:r>
                  <a:rPr lang="en-IN" sz="1100" b="1" dirty="0" smtClean="0"/>
                  <a:t> - 4 , </a:t>
                </a:r>
                <a:r>
                  <a:rPr lang="en-IN" sz="1100" b="1" dirty="0"/>
                  <a:t>y = </a:t>
                </a:r>
                <a:r>
                  <a:rPr lang="en-IN" sz="1100" b="1" dirty="0" smtClean="0"/>
                  <a:t>- 2 , </a:t>
                </a:r>
                <a:r>
                  <a:rPr lang="en-IN" sz="1100" b="1" dirty="0"/>
                  <a:t>then </a:t>
                </a:r>
                <a:r>
                  <a:rPr lang="en-IN" sz="1100" b="1" dirty="0" smtClean="0"/>
                  <a:t>- 1 </a:t>
                </a:r>
                <a:r>
                  <a:rPr lang="en-IN" sz="1100" b="1" dirty="0"/>
                  <a:t>/ </a:t>
                </a:r>
                <a:r>
                  <a:rPr lang="en-IN" sz="1100" b="1" dirty="0" smtClean="0"/>
                  <a:t>4 </a:t>
                </a:r>
                <a:r>
                  <a:rPr lang="en-IN" sz="1100" b="1" dirty="0"/>
                  <a:t>&gt; </a:t>
                </a:r>
                <a:r>
                  <a:rPr lang="en-IN" sz="1100" b="1" dirty="0" smtClean="0"/>
                  <a:t>- 1 </a:t>
                </a:r>
                <a:r>
                  <a:rPr lang="en-IN" sz="1100" b="1" dirty="0"/>
                  <a:t>/ </a:t>
                </a:r>
                <a:r>
                  <a:rPr lang="en-IN" sz="1100" b="1" dirty="0" smtClean="0"/>
                  <a:t>2 </a:t>
                </a:r>
                <a:r>
                  <a:rPr lang="en-IN" sz="1100" b="1" dirty="0"/>
                  <a:t>) </a:t>
                </a:r>
                <a:endParaRPr lang="en-IN" sz="1100" b="1" dirty="0" smtClean="0"/>
              </a:p>
              <a:p>
                <a:pPr marL="804863" indent="-177800">
                  <a:buFontTx/>
                  <a:buChar char="-"/>
                </a:pPr>
                <a:r>
                  <a:rPr lang="en-IN" sz="1100" dirty="0"/>
                  <a:t>1 / x </a:t>
                </a:r>
                <a:r>
                  <a:rPr lang="en-IN" sz="1100" dirty="0" smtClean="0"/>
                  <a:t>&lt; </a:t>
                </a:r>
                <a:r>
                  <a:rPr lang="en-IN" sz="1100" dirty="0"/>
                  <a:t>1 / y, </a:t>
                </a:r>
                <a:r>
                  <a:rPr lang="en-IN" sz="1100" b="1" dirty="0"/>
                  <a:t>when x </a:t>
                </a:r>
                <a:r>
                  <a:rPr lang="en-IN" sz="1100" b="1" dirty="0" smtClean="0"/>
                  <a:t>is negative and </a:t>
                </a:r>
                <a:r>
                  <a:rPr lang="en-IN" sz="1100" b="1" dirty="0"/>
                  <a:t>y </a:t>
                </a:r>
                <a:r>
                  <a:rPr lang="en-IN" sz="1100" b="1" dirty="0" smtClean="0"/>
                  <a:t>is positive ( </a:t>
                </a:r>
                <a:r>
                  <a:rPr lang="en-IN" sz="1100" b="1" dirty="0"/>
                  <a:t>If x =  - 4 , y = 7</a:t>
                </a:r>
                <a:r>
                  <a:rPr lang="en-IN" sz="1100" b="1" dirty="0" smtClean="0"/>
                  <a:t> </a:t>
                </a:r>
                <a:r>
                  <a:rPr lang="en-IN" sz="1100" b="1" dirty="0"/>
                  <a:t>, then - 1 / 4 </a:t>
                </a:r>
                <a:r>
                  <a:rPr lang="en-IN" sz="1100" b="1" dirty="0" smtClean="0"/>
                  <a:t>&lt; 1 </a:t>
                </a:r>
                <a:r>
                  <a:rPr lang="en-IN" sz="1100" b="1" dirty="0"/>
                  <a:t>/ </a:t>
                </a:r>
                <a:r>
                  <a:rPr lang="en-IN" sz="1100" b="1" dirty="0" smtClean="0"/>
                  <a:t>7 ) – DO NOT FLIP THE SIGN OF THE INEQUALITY </a:t>
                </a:r>
              </a:p>
              <a:p>
                <a:pPr>
                  <a:buFontTx/>
                  <a:buChar char="-"/>
                </a:pPr>
                <a:endParaRPr lang="en-IN" sz="1100" dirty="0" smtClean="0"/>
              </a:p>
              <a:p>
                <a:r>
                  <a:rPr lang="en-US" sz="1100" b="1" dirty="0" smtClean="0"/>
                  <a:t>SQUARING INEQUALITIES</a:t>
                </a:r>
              </a:p>
              <a:p>
                <a:pPr marL="531813" indent="-176213">
                  <a:buFontTx/>
                  <a:buChar char="-"/>
                </a:pPr>
                <a:r>
                  <a:rPr lang="en-IN" sz="1100" b="1" dirty="0" smtClean="0"/>
                  <a:t>If </a:t>
                </a:r>
                <a:r>
                  <a:rPr lang="en-IN" sz="1100" b="1" dirty="0"/>
                  <a:t>both sides are known to be negative, then flip the inequality sign when you </a:t>
                </a:r>
                <a:r>
                  <a:rPr lang="en-IN" sz="1100" b="1" dirty="0" smtClean="0"/>
                  <a:t>square: </a:t>
                </a:r>
                <a:r>
                  <a:rPr lang="en-IN" sz="1100" dirty="0"/>
                  <a:t>For instance, if </a:t>
                </a:r>
                <a:r>
                  <a:rPr lang="en-IN" sz="1100" i="1" dirty="0"/>
                  <a:t>x </a:t>
                </a:r>
                <a:r>
                  <a:rPr lang="en-IN" sz="1100" dirty="0"/>
                  <a:t>&lt; -3, then the left side must be negative. </a:t>
                </a:r>
                <a:r>
                  <a:rPr lang="en-IN" sz="1100" dirty="0" smtClean="0"/>
                  <a:t>Since both </a:t>
                </a:r>
                <a:r>
                  <a:rPr lang="en-IN" sz="1100" dirty="0"/>
                  <a:t>sides are </a:t>
                </a:r>
                <a:r>
                  <a:rPr lang="en-IN" sz="1100" dirty="0" smtClean="0"/>
                  <a:t>negative you </a:t>
                </a:r>
                <a:r>
                  <a:rPr lang="en-IN" sz="1100" dirty="0"/>
                  <a:t>can square both sides and reverse the inequality sign: </a:t>
                </a:r>
                <a:r>
                  <a:rPr lang="en-IN" sz="1100" i="1" dirty="0"/>
                  <a:t>x</a:t>
                </a:r>
                <a:r>
                  <a:rPr lang="en-IN" sz="1100" i="1" baseline="30000" dirty="0"/>
                  <a:t>2</a:t>
                </a:r>
                <a:r>
                  <a:rPr lang="en-IN" sz="1100" i="1" dirty="0"/>
                  <a:t> </a:t>
                </a:r>
                <a:r>
                  <a:rPr lang="en-IN" sz="1100" dirty="0"/>
                  <a:t>&gt; 9. However, if you are </a:t>
                </a:r>
                <a:r>
                  <a:rPr lang="en-IN" sz="1100" dirty="0" smtClean="0"/>
                  <a:t>given an </a:t>
                </a:r>
                <a:r>
                  <a:rPr lang="en-IN" sz="1100" dirty="0"/>
                  <a:t>inequality such as </a:t>
                </a:r>
                <a:r>
                  <a:rPr lang="en-IN" sz="1100" i="1" dirty="0"/>
                  <a:t>x </a:t>
                </a:r>
                <a:r>
                  <a:rPr lang="en-IN" sz="1100" dirty="0"/>
                  <a:t>&gt; -</a:t>
                </a:r>
                <a:r>
                  <a:rPr lang="en-IN" sz="1100" dirty="0" smtClean="0"/>
                  <a:t>3, </a:t>
                </a:r>
                <a:r>
                  <a:rPr lang="en-IN" sz="1100" dirty="0"/>
                  <a:t>then you cannot square both sides, because it is </a:t>
                </a:r>
                <a:r>
                  <a:rPr lang="en-IN" sz="1100" dirty="0" smtClean="0"/>
                  <a:t>unclear whether </a:t>
                </a:r>
                <a:r>
                  <a:rPr lang="en-IN" sz="1100" dirty="0"/>
                  <a:t>the left side is positive or negative. If </a:t>
                </a:r>
                <a:r>
                  <a:rPr lang="en-IN" sz="1100" i="1" dirty="0"/>
                  <a:t>x </a:t>
                </a:r>
                <a:r>
                  <a:rPr lang="en-IN" sz="1100" dirty="0"/>
                  <a:t>is negative, then </a:t>
                </a:r>
                <a:r>
                  <a:rPr lang="en-IN" sz="1100" i="1" dirty="0"/>
                  <a:t>x</a:t>
                </a:r>
                <a:r>
                  <a:rPr lang="en-IN" sz="1100" i="1" baseline="30000" dirty="0"/>
                  <a:t>2</a:t>
                </a:r>
                <a:r>
                  <a:rPr lang="en-IN" sz="1100" i="1" dirty="0"/>
                  <a:t> </a:t>
                </a:r>
                <a:r>
                  <a:rPr lang="en-IN" sz="1100" dirty="0"/>
                  <a:t>&lt; 9, but if </a:t>
                </a:r>
                <a:r>
                  <a:rPr lang="en-IN" sz="1100" i="1" dirty="0"/>
                  <a:t>x </a:t>
                </a:r>
                <a:r>
                  <a:rPr lang="en-IN" sz="1100" dirty="0"/>
                  <a:t>is </a:t>
                </a:r>
                <a:r>
                  <a:rPr lang="en-IN" sz="1100" dirty="0" smtClean="0"/>
                  <a:t>positive, then </a:t>
                </a:r>
                <a:r>
                  <a:rPr lang="en-IN" sz="1100" i="1" dirty="0"/>
                  <a:t>x</a:t>
                </a:r>
                <a:r>
                  <a:rPr lang="en-IN" sz="1100" i="1" baseline="30000" dirty="0"/>
                  <a:t>2</a:t>
                </a:r>
                <a:r>
                  <a:rPr lang="en-IN" sz="1100" i="1" dirty="0"/>
                  <a:t> </a:t>
                </a:r>
                <a:r>
                  <a:rPr lang="en-IN" sz="1100" dirty="0"/>
                  <a:t>could be either greater than 9 or less than </a:t>
                </a:r>
                <a:r>
                  <a:rPr lang="en-IN" sz="1100" dirty="0" smtClean="0"/>
                  <a:t>9</a:t>
                </a:r>
                <a:endParaRPr lang="en-IN" sz="1100" dirty="0"/>
              </a:p>
              <a:p>
                <a:pPr marL="531813" indent="-176213">
                  <a:buFontTx/>
                  <a:buChar char="-"/>
                </a:pPr>
                <a:r>
                  <a:rPr lang="en-IN" sz="1100" b="1" dirty="0" smtClean="0"/>
                  <a:t>If </a:t>
                </a:r>
                <a:r>
                  <a:rPr lang="en-IN" sz="1100" b="1" dirty="0"/>
                  <a:t>both sides are known to be positive, then do not flip the inequality sign when </a:t>
                </a:r>
                <a:r>
                  <a:rPr lang="en-IN" sz="1100" b="1" dirty="0" smtClean="0"/>
                  <a:t>you </a:t>
                </a:r>
                <a:r>
                  <a:rPr lang="en-US" sz="1100" b="1" dirty="0" smtClean="0"/>
                  <a:t>square:</a:t>
                </a:r>
                <a:r>
                  <a:rPr lang="en-US" sz="1100" dirty="0" smtClean="0"/>
                  <a:t> </a:t>
                </a:r>
                <a:r>
                  <a:rPr lang="en-IN" sz="1100" dirty="0"/>
                  <a:t>For instance, if </a:t>
                </a:r>
                <a:r>
                  <a:rPr lang="en-IN" sz="1100" i="1" dirty="0"/>
                  <a:t>x&gt; </a:t>
                </a:r>
                <a:r>
                  <a:rPr lang="en-IN" sz="1100" dirty="0"/>
                  <a:t>3, then the left side must be </a:t>
                </a:r>
                <a:r>
                  <a:rPr lang="en-IN" sz="1100" dirty="0" smtClean="0"/>
                  <a:t>positive; since </a:t>
                </a:r>
                <a:r>
                  <a:rPr lang="en-IN" sz="1100" dirty="0"/>
                  <a:t>both sides are </a:t>
                </a:r>
                <a:r>
                  <a:rPr lang="en-IN" sz="1100" dirty="0" smtClean="0"/>
                  <a:t>positive, you </a:t>
                </a:r>
                <a:r>
                  <a:rPr lang="en-IN" sz="1100" dirty="0"/>
                  <a:t>can square both sides to yield </a:t>
                </a:r>
                <a:r>
                  <a:rPr lang="en-IN" sz="1100" i="1" dirty="0"/>
                  <a:t>x</a:t>
                </a:r>
                <a:r>
                  <a:rPr lang="en-IN" sz="1100" i="1" baseline="30000" dirty="0"/>
                  <a:t>2</a:t>
                </a:r>
                <a:r>
                  <a:rPr lang="en-IN" sz="1100" i="1" dirty="0"/>
                  <a:t> </a:t>
                </a:r>
                <a:r>
                  <a:rPr lang="en-IN" sz="1100" dirty="0"/>
                  <a:t>&gt; </a:t>
                </a:r>
                <a:r>
                  <a:rPr lang="en-IN" sz="1100" dirty="0" smtClean="0"/>
                  <a:t>9</a:t>
                </a:r>
                <a:endParaRPr lang="en-US" sz="1100" dirty="0"/>
              </a:p>
              <a:p>
                <a:pPr marL="531813" indent="-176213">
                  <a:buFontTx/>
                  <a:buChar char="-"/>
                </a:pPr>
                <a:r>
                  <a:rPr lang="en-IN" sz="1100" b="1" dirty="0" smtClean="0"/>
                  <a:t>If </a:t>
                </a:r>
                <a:r>
                  <a:rPr lang="en-IN" sz="1100" b="1" dirty="0"/>
                  <a:t>one side is positive and one side is </a:t>
                </a:r>
                <a:r>
                  <a:rPr lang="en-IN" sz="1100" b="1" dirty="0" smtClean="0"/>
                  <a:t>negativ</a:t>
                </a:r>
                <a:r>
                  <a:rPr lang="en-IN" sz="1100" b="1" dirty="0"/>
                  <a:t>e</a:t>
                </a:r>
                <a:r>
                  <a:rPr lang="en-IN" sz="1100" b="1" dirty="0" smtClean="0"/>
                  <a:t>, or if the signs are not clear, then </a:t>
                </a:r>
                <a:r>
                  <a:rPr lang="en-IN" sz="1100" b="1" dirty="0"/>
                  <a:t>you cannot </a:t>
                </a:r>
                <a:r>
                  <a:rPr lang="en-IN" sz="1100" b="1" dirty="0" smtClean="0"/>
                  <a:t>square:</a:t>
                </a:r>
                <a:r>
                  <a:rPr lang="en-IN" sz="1100" dirty="0" smtClean="0"/>
                  <a:t> </a:t>
                </a:r>
                <a:r>
                  <a:rPr lang="en-US" sz="1100" dirty="0"/>
                  <a:t>For example, </a:t>
                </a:r>
                <a:r>
                  <a:rPr lang="en-US" sz="1100" dirty="0" smtClean="0"/>
                  <a:t>if </a:t>
                </a:r>
                <a:r>
                  <a:rPr lang="en-IN" sz="1100" dirty="0" smtClean="0"/>
                  <a:t>we </a:t>
                </a:r>
                <a:r>
                  <a:rPr lang="en-IN" sz="1100" dirty="0"/>
                  <a:t>know that </a:t>
                </a:r>
                <a:r>
                  <a:rPr lang="en-IN" sz="1100" i="1" dirty="0"/>
                  <a:t>x </a:t>
                </a:r>
                <a:r>
                  <a:rPr lang="en-IN" sz="1100" dirty="0"/>
                  <a:t>&lt; </a:t>
                </a:r>
                <a:r>
                  <a:rPr lang="en-IN" sz="1100" i="1" dirty="0"/>
                  <a:t>y, x </a:t>
                </a:r>
                <a:r>
                  <a:rPr lang="en-IN" sz="1100" dirty="0"/>
                  <a:t>is negative, and </a:t>
                </a:r>
                <a:r>
                  <a:rPr lang="en-IN" sz="1100" i="1" dirty="0"/>
                  <a:t>y </a:t>
                </a:r>
                <a:r>
                  <a:rPr lang="en-IN" sz="1100" dirty="0"/>
                  <a:t>is positive, we cannot make any </a:t>
                </a:r>
                <a:r>
                  <a:rPr lang="en-IN" sz="1100" dirty="0" smtClean="0"/>
                  <a:t>determination about </a:t>
                </a:r>
                <a:r>
                  <a:rPr lang="en-IN" sz="1100" i="1" dirty="0" smtClean="0"/>
                  <a:t>x</a:t>
                </a:r>
                <a:r>
                  <a:rPr lang="en-IN" sz="1100" i="1" baseline="30000" dirty="0"/>
                  <a:t>2</a:t>
                </a:r>
                <a:r>
                  <a:rPr lang="en-IN" sz="1100" i="1" dirty="0" smtClean="0"/>
                  <a:t> </a:t>
                </a:r>
                <a:r>
                  <a:rPr lang="en-IN" sz="1100" dirty="0"/>
                  <a:t>vs. </a:t>
                </a:r>
                <a:r>
                  <a:rPr lang="en-IN" sz="1100" i="1" dirty="0" smtClean="0"/>
                  <a:t>y</a:t>
                </a:r>
                <a:r>
                  <a:rPr lang="en-IN" sz="1100" i="1" baseline="30000" dirty="0" smtClean="0"/>
                  <a:t>2</a:t>
                </a:r>
                <a:r>
                  <a:rPr lang="en-IN" sz="1100" i="1" dirty="0" smtClean="0"/>
                  <a:t>. </a:t>
                </a:r>
                <a:r>
                  <a:rPr lang="en-IN" sz="1100" dirty="0" smtClean="0"/>
                  <a:t>If</a:t>
                </a:r>
                <a:r>
                  <a:rPr lang="en-IN" sz="1100" dirty="0"/>
                  <a:t>, for example, </a:t>
                </a:r>
                <a:r>
                  <a:rPr lang="en-IN" sz="1100" i="1" dirty="0"/>
                  <a:t>x </a:t>
                </a:r>
                <a:r>
                  <a:rPr lang="en-IN" sz="1100" dirty="0"/>
                  <a:t>= -2 and </a:t>
                </a:r>
                <a:r>
                  <a:rPr lang="en-IN" sz="1100" i="1" dirty="0"/>
                  <a:t>y </a:t>
                </a:r>
                <a:r>
                  <a:rPr lang="en-IN" sz="1100" dirty="0"/>
                  <a:t>= 2, then x</a:t>
                </a:r>
                <a:r>
                  <a:rPr lang="en-IN" sz="1100" baseline="30000" dirty="0"/>
                  <a:t>2</a:t>
                </a:r>
                <a:r>
                  <a:rPr lang="en-IN" sz="1100" dirty="0"/>
                  <a:t> = </a:t>
                </a:r>
                <a:r>
                  <a:rPr lang="en-IN" sz="1100" dirty="0" smtClean="0"/>
                  <a:t>y</a:t>
                </a:r>
                <a:r>
                  <a:rPr lang="en-IN" sz="1100" baseline="30000" dirty="0" smtClean="0"/>
                  <a:t>2</a:t>
                </a:r>
                <a:r>
                  <a:rPr lang="en-IN" sz="1100" i="1" dirty="0" smtClean="0"/>
                  <a:t>. </a:t>
                </a:r>
                <a:r>
                  <a:rPr lang="en-IN" sz="1100" dirty="0"/>
                  <a:t>If </a:t>
                </a:r>
                <a:r>
                  <a:rPr lang="en-IN" sz="1100" i="1" dirty="0"/>
                  <a:t>x </a:t>
                </a:r>
                <a:r>
                  <a:rPr lang="en-IN" sz="1100" dirty="0"/>
                  <a:t>= -2 and </a:t>
                </a:r>
                <a:r>
                  <a:rPr lang="en-IN" sz="1100" i="1" dirty="0"/>
                  <a:t>y </a:t>
                </a:r>
                <a:r>
                  <a:rPr lang="en-IN" sz="1100" dirty="0"/>
                  <a:t>= 3, </a:t>
                </a:r>
                <a:r>
                  <a:rPr lang="en-IN" sz="1100" dirty="0" smtClean="0"/>
                  <a:t>then </a:t>
                </a:r>
                <a:r>
                  <a:rPr lang="en-IN" sz="1100" i="1" dirty="0" smtClean="0"/>
                  <a:t>x2 </a:t>
                </a:r>
                <a:r>
                  <a:rPr lang="en-IN" sz="1100" dirty="0"/>
                  <a:t>&lt; </a:t>
                </a:r>
                <a:r>
                  <a:rPr lang="en-IN" sz="1100" i="1" dirty="0"/>
                  <a:t>y2. </a:t>
                </a:r>
                <a:r>
                  <a:rPr lang="en-IN" sz="1100" dirty="0"/>
                  <a:t>If </a:t>
                </a:r>
                <a:r>
                  <a:rPr lang="en-IN" sz="1100" i="1" dirty="0"/>
                  <a:t>x </a:t>
                </a:r>
                <a:r>
                  <a:rPr lang="en-IN" sz="1100" dirty="0"/>
                  <a:t>= -2 and </a:t>
                </a:r>
                <a:r>
                  <a:rPr lang="en-IN" sz="1100" i="1" dirty="0"/>
                  <a:t>y </a:t>
                </a:r>
                <a:r>
                  <a:rPr lang="en-IN" sz="1100" dirty="0"/>
                  <a:t>= 1, then </a:t>
                </a:r>
                <a:r>
                  <a:rPr lang="en-IN" sz="1100" i="1" dirty="0"/>
                  <a:t>x2 </a:t>
                </a:r>
                <a:r>
                  <a:rPr lang="en-IN" sz="1100" dirty="0"/>
                  <a:t>&gt; </a:t>
                </a:r>
                <a:r>
                  <a:rPr lang="en-IN" sz="1100" i="1" dirty="0"/>
                  <a:t>y2. </a:t>
                </a:r>
                <a:r>
                  <a:rPr lang="en-IN" sz="1100" dirty="0"/>
                  <a:t>It should be noted that if one side of </a:t>
                </a:r>
                <a:r>
                  <a:rPr lang="en-IN" sz="1100" dirty="0" smtClean="0"/>
                  <a:t>the inequality </a:t>
                </a:r>
                <a:r>
                  <a:rPr lang="en-IN" sz="1100" dirty="0"/>
                  <a:t>is negative and the other side is positive, the squaring is probably </a:t>
                </a:r>
                <a:r>
                  <a:rPr lang="en-IN" sz="1100" dirty="0" smtClean="0"/>
                  <a:t>not warranted-</a:t>
                </a:r>
                <a:r>
                  <a:rPr lang="en-IN" sz="1100" dirty="0"/>
                  <a:t>-some other technique is likely needed to solve the </a:t>
                </a:r>
                <a:r>
                  <a:rPr lang="en-IN" sz="1100" dirty="0" smtClean="0"/>
                  <a:t>problem</a:t>
                </a:r>
                <a:endParaRPr lang="en-US" sz="1100" b="1" dirty="0" smtClean="0"/>
              </a:p>
              <a:p>
                <a:pPr marL="0" indent="0">
                  <a:buNone/>
                </a:pPr>
                <a:endParaRPr lang="en-US" sz="1100" dirty="0" smtClean="0"/>
              </a:p>
              <a:p>
                <a:r>
                  <a:rPr lang="en-US" sz="1100" b="1" dirty="0" smtClean="0"/>
                  <a:t>IMPORTANT CONCEPTS</a:t>
                </a:r>
              </a:p>
              <a:p>
                <a:pPr marL="531813" indent="-176213">
                  <a:buFontTx/>
                  <a:buChar char="-"/>
                </a:pPr>
                <a:r>
                  <a:rPr lang="en-US" sz="1100" b="1" dirty="0" smtClean="0"/>
                  <a:t>If a &gt; b, then: </a:t>
                </a:r>
              </a:p>
              <a:p>
                <a:pPr marL="804863" lvl="1" indent="-177800">
                  <a:buFontTx/>
                  <a:buChar char="-"/>
                </a:pPr>
                <a:r>
                  <a:rPr lang="en-US" sz="1100" dirty="0" smtClean="0"/>
                  <a:t>a + c &gt; b + c</a:t>
                </a:r>
              </a:p>
              <a:p>
                <a:pPr marL="804863" lvl="1" indent="-177800">
                  <a:buFontTx/>
                  <a:buChar char="-"/>
                </a:pPr>
                <a:r>
                  <a:rPr lang="en-GB" sz="1100" dirty="0"/>
                  <a:t>a –c &gt; b – c </a:t>
                </a:r>
                <a:endParaRPr lang="en-GB" sz="1100" dirty="0" smtClean="0"/>
              </a:p>
              <a:p>
                <a:pPr marL="804863" lvl="1" indent="-177800">
                  <a:buFontTx/>
                  <a:buChar char="-"/>
                </a:pPr>
                <a:r>
                  <a:rPr lang="en-GB" sz="1100" dirty="0"/>
                  <a:t>ac &gt; </a:t>
                </a:r>
                <a:r>
                  <a:rPr lang="en-GB" sz="1100" dirty="0" smtClean="0"/>
                  <a:t>bc, if c is positive</a:t>
                </a:r>
              </a:p>
              <a:p>
                <a:pPr marL="804863" lvl="1" indent="-177800">
                  <a:buFontTx/>
                  <a:buChar char="-"/>
                </a:pPr>
                <a:r>
                  <a:rPr lang="en-GB" sz="1100" dirty="0"/>
                  <a:t>ac </a:t>
                </a:r>
                <a:r>
                  <a:rPr lang="en-GB" sz="1100" dirty="0" smtClean="0"/>
                  <a:t>&lt; </a:t>
                </a:r>
                <a:r>
                  <a:rPr lang="en-GB" sz="1100" dirty="0"/>
                  <a:t>bc, if c is </a:t>
                </a:r>
                <a:r>
                  <a:rPr lang="en-US" sz="1100" dirty="0" smtClean="0"/>
                  <a:t>negative</a:t>
                </a:r>
                <a:endParaRPr lang="en-US" sz="1100" dirty="0"/>
              </a:p>
              <a:p>
                <a:pPr marL="0" indent="0">
                  <a:buNone/>
                </a:pPr>
                <a:endParaRPr lang="en-US" sz="1100" b="1" dirty="0" smtClean="0"/>
              </a:p>
              <a:p>
                <a:pPr marL="355600" indent="0">
                  <a:buNone/>
                </a:pPr>
                <a:endParaRPr lang="es-ES" sz="1100" dirty="0" smtClean="0"/>
              </a:p>
              <a:p>
                <a:pPr marL="355600" indent="0">
                  <a:buNone/>
                </a:pPr>
                <a:endParaRPr lang="en-IN" sz="1100" b="1" dirty="0" smtClean="0"/>
              </a:p>
              <a:p>
                <a:pPr>
                  <a:buFontTx/>
                  <a:buChar char="-"/>
                </a:pPr>
                <a:endParaRPr lang="en-US" sz="1100" i="1"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t="-290"/>
                </a:stretch>
              </a:blipFill>
            </p:spPr>
            <p:txBody>
              <a:bodyPr/>
              <a:lstStyle/>
              <a:p>
                <a:r>
                  <a:rPr lang="en-US">
                    <a:noFill/>
                  </a:rPr>
                  <a:t> </a:t>
                </a:r>
              </a:p>
            </p:txBody>
          </p:sp>
        </mc:Fallback>
      </mc:AlternateContent>
    </p:spTree>
    <p:extLst>
      <p:ext uri="{BB962C8B-B14F-4D97-AF65-F5344CB8AC3E}">
        <p14:creationId xmlns:p14="http://schemas.microsoft.com/office/powerpoint/2010/main" val="12155182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INEQUALITIES</a:t>
            </a:r>
            <a:endParaRPr lang="en-IN" dirty="0"/>
          </a:p>
        </p:txBody>
      </p:sp>
      <p:sp>
        <p:nvSpPr>
          <p:cNvPr id="3" name="Content Placeholder 2"/>
          <p:cNvSpPr>
            <a:spLocks noGrp="1"/>
          </p:cNvSpPr>
          <p:nvPr>
            <p:ph idx="1"/>
          </p:nvPr>
        </p:nvSpPr>
        <p:spPr/>
        <p:txBody>
          <a:bodyPr>
            <a:normAutofit fontScale="92500" lnSpcReduction="20000"/>
          </a:bodyPr>
          <a:lstStyle/>
          <a:p>
            <a:r>
              <a:rPr lang="en-US" sz="1100" b="1" dirty="0" smtClean="0"/>
              <a:t>COMBINING INEQUALITIES </a:t>
            </a:r>
            <a:endParaRPr lang="en-IN" sz="1100" b="1" dirty="0" smtClean="0"/>
          </a:p>
          <a:p>
            <a:pPr marL="355600" indent="0">
              <a:buNone/>
            </a:pPr>
            <a:r>
              <a:rPr lang="en-IN" sz="1100" dirty="0" smtClean="0"/>
              <a:t>Many GMAT inequality problems involve more than one inequality. To solve such problems, you may need to convert several inequalities to a compound inequality, which is a series of inequalities strung together</a:t>
            </a:r>
          </a:p>
          <a:p>
            <a:pPr marL="527050" indent="-171450">
              <a:buFontTx/>
              <a:buChar char="-"/>
            </a:pPr>
            <a:r>
              <a:rPr lang="en-IN" sz="1100" dirty="0" smtClean="0"/>
              <a:t>For example, If </a:t>
            </a:r>
            <a:r>
              <a:rPr lang="en-IN" sz="1100" dirty="0"/>
              <a:t>x </a:t>
            </a:r>
            <a:r>
              <a:rPr lang="en-IN" sz="1100" dirty="0" smtClean="0"/>
              <a:t>&gt; </a:t>
            </a:r>
            <a:r>
              <a:rPr lang="en-IN" sz="1100" dirty="0"/>
              <a:t>8, x</a:t>
            </a:r>
            <a:r>
              <a:rPr lang="en-IN" sz="1100" dirty="0" smtClean="0"/>
              <a:t> </a:t>
            </a:r>
            <a:r>
              <a:rPr lang="en-IN" sz="1100" dirty="0"/>
              <a:t>&lt; 17, and x + 5 &lt; 19, what is the range of possible values for </a:t>
            </a:r>
            <a:r>
              <a:rPr lang="en-IN" sz="1100" i="1" dirty="0" smtClean="0"/>
              <a:t>x?</a:t>
            </a:r>
          </a:p>
          <a:p>
            <a:pPr marL="723900" indent="-192088">
              <a:buFont typeface="Wingdings"/>
              <a:buChar char="à"/>
            </a:pPr>
            <a:r>
              <a:rPr lang="en-IN" sz="1100" dirty="0" smtClean="0"/>
              <a:t>First</a:t>
            </a:r>
            <a:r>
              <a:rPr lang="en-IN" sz="1100" dirty="0"/>
              <a:t>, solve any inequalities that need to </a:t>
            </a:r>
            <a:r>
              <a:rPr lang="en-IN" sz="1100" dirty="0" smtClean="0"/>
              <a:t>be solved</a:t>
            </a:r>
            <a:r>
              <a:rPr lang="en-IN" sz="1100" dirty="0"/>
              <a:t>. In this example, only the last </a:t>
            </a:r>
            <a:r>
              <a:rPr lang="en-IN" sz="1100" dirty="0" smtClean="0"/>
              <a:t>inequality needs </a:t>
            </a:r>
            <a:r>
              <a:rPr lang="en-IN" sz="1100" dirty="0"/>
              <a:t>to be </a:t>
            </a:r>
            <a:r>
              <a:rPr lang="en-IN" sz="1100" dirty="0" smtClean="0"/>
              <a:t>solved: x &lt; 14 </a:t>
            </a:r>
          </a:p>
          <a:p>
            <a:pPr marL="723900" indent="-192088">
              <a:buFont typeface="Wingdings"/>
              <a:buChar char="à"/>
            </a:pPr>
            <a:r>
              <a:rPr lang="en-IN" sz="1100" dirty="0" smtClean="0"/>
              <a:t>Second</a:t>
            </a:r>
            <a:r>
              <a:rPr lang="en-IN" sz="1100" dirty="0"/>
              <a:t>, simplify the inequalities so </a:t>
            </a:r>
            <a:r>
              <a:rPr lang="en-IN" sz="1100" dirty="0" smtClean="0"/>
              <a:t>that all </a:t>
            </a:r>
            <a:r>
              <a:rPr lang="en-IN" sz="1100" dirty="0"/>
              <a:t>the inequality symbols point in </a:t>
            </a:r>
            <a:r>
              <a:rPr lang="en-IN" sz="1100" dirty="0" smtClean="0"/>
              <a:t>the same </a:t>
            </a:r>
            <a:r>
              <a:rPr lang="en-IN" sz="1100" dirty="0"/>
              <a:t>direction, preferably to the </a:t>
            </a:r>
            <a:r>
              <a:rPr lang="en-IN" sz="1100" dirty="0" smtClean="0"/>
              <a:t>left (less </a:t>
            </a:r>
            <a:r>
              <a:rPr lang="en-IN" sz="1100" dirty="0"/>
              <a:t>than</a:t>
            </a:r>
            <a:r>
              <a:rPr lang="en-IN" sz="1100" dirty="0" smtClean="0"/>
              <a:t>): 8 &lt; x, x &lt;17, x &lt; 14</a:t>
            </a:r>
          </a:p>
          <a:p>
            <a:pPr marL="723900" indent="-192088">
              <a:buFont typeface="Wingdings"/>
              <a:buChar char="à"/>
            </a:pPr>
            <a:r>
              <a:rPr lang="en-IN" sz="1100" dirty="0" smtClean="0"/>
              <a:t>Third, combine </a:t>
            </a:r>
            <a:r>
              <a:rPr lang="en-IN" sz="1100" dirty="0"/>
              <a:t>the inequalities by </a:t>
            </a:r>
            <a:r>
              <a:rPr lang="en-IN" sz="1100" dirty="0" smtClean="0"/>
              <a:t>taking the </a:t>
            </a:r>
            <a:r>
              <a:rPr lang="en-IN" sz="1100" dirty="0"/>
              <a:t>more limiting upper and </a:t>
            </a:r>
            <a:r>
              <a:rPr lang="en-IN" sz="1100" dirty="0" smtClean="0"/>
              <a:t>lower extremes: 8 &lt; x &lt; 14 </a:t>
            </a:r>
            <a:r>
              <a:rPr lang="en-IN" sz="1100" dirty="0"/>
              <a:t> </a:t>
            </a:r>
            <a:endParaRPr lang="en-IN" sz="1100" dirty="0" smtClean="0"/>
          </a:p>
          <a:p>
            <a:pPr marL="355600" indent="0">
              <a:buNone/>
            </a:pPr>
            <a:endParaRPr lang="en-IN" sz="1100" dirty="0" smtClean="0"/>
          </a:p>
          <a:p>
            <a:pPr marL="355600" indent="0">
              <a:buNone/>
            </a:pPr>
            <a:r>
              <a:rPr lang="en-IN" sz="1100" dirty="0" smtClean="0"/>
              <a:t>Another </a:t>
            </a:r>
            <a:r>
              <a:rPr lang="en-IN" sz="1100" dirty="0"/>
              <a:t>helpful approach is to combine inequalities by adding the inequalities </a:t>
            </a:r>
            <a:r>
              <a:rPr lang="en-IN" sz="1100" dirty="0" smtClean="0"/>
              <a:t>together. </a:t>
            </a:r>
            <a:r>
              <a:rPr lang="en-US" sz="1100" b="1" dirty="0">
                <a:solidFill>
                  <a:srgbClr val="FF0000"/>
                </a:solidFill>
              </a:rPr>
              <a:t>However, note that </a:t>
            </a:r>
            <a:r>
              <a:rPr lang="en-US" sz="1100" b="1" dirty="0" smtClean="0">
                <a:solidFill>
                  <a:srgbClr val="FF0000"/>
                </a:solidFill>
              </a:rPr>
              <a:t>we </a:t>
            </a:r>
            <a:r>
              <a:rPr lang="en-IN" sz="1100" b="1" dirty="0" smtClean="0">
                <a:solidFill>
                  <a:srgbClr val="FF0000"/>
                </a:solidFill>
              </a:rPr>
              <a:t>should </a:t>
            </a:r>
            <a:r>
              <a:rPr lang="en-IN" sz="1100" b="1" dirty="0">
                <a:solidFill>
                  <a:srgbClr val="FF0000"/>
                </a:solidFill>
              </a:rPr>
              <a:t>never subtract or divide two </a:t>
            </a:r>
            <a:r>
              <a:rPr lang="en-IN" sz="1100" b="1" dirty="0" smtClean="0">
                <a:solidFill>
                  <a:srgbClr val="FF0000"/>
                </a:solidFill>
              </a:rPr>
              <a:t>inequalities, and can </a:t>
            </a:r>
            <a:r>
              <a:rPr lang="en-IN" sz="1100" b="1" dirty="0">
                <a:solidFill>
                  <a:srgbClr val="FF0000"/>
                </a:solidFill>
              </a:rPr>
              <a:t>only multiply </a:t>
            </a:r>
            <a:r>
              <a:rPr lang="en-IN" sz="1100" b="1" dirty="0" smtClean="0">
                <a:solidFill>
                  <a:srgbClr val="FF0000"/>
                </a:solidFill>
              </a:rPr>
              <a:t>inequalities </a:t>
            </a:r>
            <a:r>
              <a:rPr lang="en-US" sz="1100" b="1" dirty="0" smtClean="0">
                <a:solidFill>
                  <a:srgbClr val="FF0000"/>
                </a:solidFill>
              </a:rPr>
              <a:t>together </a:t>
            </a:r>
            <a:r>
              <a:rPr lang="en-US" sz="1100" b="1" dirty="0">
                <a:solidFill>
                  <a:srgbClr val="FF0000"/>
                </a:solidFill>
              </a:rPr>
              <a:t>under certain </a:t>
            </a:r>
            <a:r>
              <a:rPr lang="en-US" sz="1100" b="1" dirty="0" smtClean="0">
                <a:solidFill>
                  <a:srgbClr val="FF0000"/>
                </a:solidFill>
              </a:rPr>
              <a:t>circumstances</a:t>
            </a:r>
            <a:r>
              <a:rPr lang="en-US" sz="1100" b="1" dirty="0">
                <a:solidFill>
                  <a:srgbClr val="FF0000"/>
                </a:solidFill>
              </a:rPr>
              <a:t> </a:t>
            </a:r>
            <a:endParaRPr lang="en-US" sz="1100" b="1" dirty="0" smtClean="0">
              <a:solidFill>
                <a:srgbClr val="FF0000"/>
              </a:solidFill>
            </a:endParaRPr>
          </a:p>
          <a:p>
            <a:pPr marL="527050" indent="-171450">
              <a:buFontTx/>
              <a:buChar char="-"/>
            </a:pPr>
            <a:r>
              <a:rPr lang="en-US" sz="1100" dirty="0" smtClean="0"/>
              <a:t>For example, is mn &lt; 10 given that (1) m &lt; 2 (2) n &lt; 5</a:t>
            </a:r>
          </a:p>
          <a:p>
            <a:pPr marL="723900" indent="-192088">
              <a:buFont typeface="Wingdings"/>
              <a:buChar char="à"/>
            </a:pPr>
            <a:r>
              <a:rPr lang="en-IN" sz="1100" dirty="0" smtClean="0"/>
              <a:t>It </a:t>
            </a:r>
            <a:r>
              <a:rPr lang="en-IN" sz="1100" dirty="0"/>
              <a:t>is tempting to multiply these two statements together and conclude that </a:t>
            </a:r>
            <a:r>
              <a:rPr lang="en-IN" sz="1100" i="1" dirty="0"/>
              <a:t>mn </a:t>
            </a:r>
            <a:r>
              <a:rPr lang="en-IN" sz="1100" dirty="0"/>
              <a:t>&lt; 10. </a:t>
            </a:r>
            <a:r>
              <a:rPr lang="en-IN" sz="1100" dirty="0" smtClean="0"/>
              <a:t>That would </a:t>
            </a:r>
            <a:r>
              <a:rPr lang="en-IN" sz="1100" dirty="0"/>
              <a:t>be a mistake, however, because both </a:t>
            </a:r>
            <a:r>
              <a:rPr lang="en-IN" sz="1100" i="1" dirty="0"/>
              <a:t>m </a:t>
            </a:r>
            <a:r>
              <a:rPr lang="en-IN" sz="1100" dirty="0"/>
              <a:t>and </a:t>
            </a:r>
            <a:r>
              <a:rPr lang="en-IN" sz="1100" i="1" dirty="0"/>
              <a:t>n </a:t>
            </a:r>
            <a:r>
              <a:rPr lang="en-IN" sz="1100" dirty="0"/>
              <a:t>could be negative numbers that yield </a:t>
            </a:r>
            <a:r>
              <a:rPr lang="en-IN" sz="1100" dirty="0" smtClean="0"/>
              <a:t>a number </a:t>
            </a:r>
            <a:r>
              <a:rPr lang="en-IN" sz="1100" dirty="0"/>
              <a:t>larger than 10 when multiplied together. For example, if </a:t>
            </a:r>
            <a:r>
              <a:rPr lang="en-IN" sz="1100" i="1" dirty="0"/>
              <a:t>m </a:t>
            </a:r>
            <a:r>
              <a:rPr lang="en-IN" sz="1100" dirty="0"/>
              <a:t>= -2 and </a:t>
            </a:r>
            <a:r>
              <a:rPr lang="en-IN" sz="1100" i="1" dirty="0"/>
              <a:t>n </a:t>
            </a:r>
            <a:r>
              <a:rPr lang="en-IN" sz="1100" dirty="0"/>
              <a:t>= -6, </a:t>
            </a:r>
            <a:r>
              <a:rPr lang="en-IN" sz="1100" dirty="0" smtClean="0"/>
              <a:t>then </a:t>
            </a:r>
            <a:r>
              <a:rPr lang="en-IN" sz="1100" i="1" dirty="0" smtClean="0"/>
              <a:t>mn </a:t>
            </a:r>
            <a:r>
              <a:rPr lang="en-IN" sz="1100" dirty="0"/>
              <a:t>= 12, which is </a:t>
            </a:r>
            <a:r>
              <a:rPr lang="en-IN" sz="1100" dirty="0" smtClean="0"/>
              <a:t>greater than </a:t>
            </a:r>
            <a:r>
              <a:rPr lang="en-IN" sz="1100" dirty="0"/>
              <a:t>10</a:t>
            </a:r>
            <a:r>
              <a:rPr lang="en-IN" sz="1100" dirty="0" smtClean="0"/>
              <a:t>. </a:t>
            </a:r>
            <a:r>
              <a:rPr lang="en-IN" sz="1100" dirty="0"/>
              <a:t>Since you can find cases with </a:t>
            </a:r>
            <a:r>
              <a:rPr lang="en-IN" sz="1100" i="1" dirty="0"/>
              <a:t>mn </a:t>
            </a:r>
            <a:r>
              <a:rPr lang="en-IN" sz="1100" dirty="0"/>
              <a:t>&lt; 10 and cases with </a:t>
            </a:r>
            <a:r>
              <a:rPr lang="en-IN" sz="1100" i="1" dirty="0"/>
              <a:t>mn </a:t>
            </a:r>
            <a:r>
              <a:rPr lang="en-IN" sz="1100" dirty="0"/>
              <a:t>&gt; 10, the </a:t>
            </a:r>
            <a:r>
              <a:rPr lang="en-IN" sz="1100" dirty="0" smtClean="0"/>
              <a:t>correct </a:t>
            </a:r>
            <a:r>
              <a:rPr lang="en-IN" sz="1100" dirty="0"/>
              <a:t>answer is (E</a:t>
            </a:r>
            <a:r>
              <a:rPr lang="en-IN" sz="1100" dirty="0" smtClean="0"/>
              <a:t>): The </a:t>
            </a:r>
            <a:r>
              <a:rPr lang="en-IN" sz="1100" dirty="0"/>
              <a:t>two statements together are </a:t>
            </a:r>
            <a:r>
              <a:rPr lang="en-IN" sz="1100" dirty="0" smtClean="0"/>
              <a:t>INSUFFICIENT</a:t>
            </a:r>
          </a:p>
          <a:p>
            <a:pPr marL="723900" indent="-192088">
              <a:buFont typeface="Wingdings"/>
              <a:buChar char="à"/>
            </a:pPr>
            <a:r>
              <a:rPr lang="en-IN" sz="1100" dirty="0" smtClean="0"/>
              <a:t>Consider the following variation: if both m and n are positive, </a:t>
            </a:r>
            <a:r>
              <a:rPr lang="en-US" sz="1100" dirty="0"/>
              <a:t>is mn &lt; 10 given that (1) m &lt; 2 (2) n &lt; </a:t>
            </a:r>
            <a:r>
              <a:rPr lang="en-US" sz="1100" dirty="0" smtClean="0"/>
              <a:t>5 . </a:t>
            </a:r>
            <a:r>
              <a:rPr lang="en-IN" sz="1100" b="1" dirty="0">
                <a:solidFill>
                  <a:srgbClr val="FF0000"/>
                </a:solidFill>
              </a:rPr>
              <a:t>Since the variables are positive</a:t>
            </a:r>
            <a:r>
              <a:rPr lang="en-IN" sz="1100" dirty="0"/>
              <a:t>, we can </a:t>
            </a:r>
            <a:r>
              <a:rPr lang="en-IN" sz="1100" dirty="0" smtClean="0"/>
              <a:t>multiply these </a:t>
            </a:r>
            <a:r>
              <a:rPr lang="en-IN" sz="1100" dirty="0"/>
              <a:t>inequalities together and </a:t>
            </a:r>
            <a:r>
              <a:rPr lang="en-IN" sz="1100" dirty="0" smtClean="0"/>
              <a:t>conclude that </a:t>
            </a:r>
            <a:r>
              <a:rPr lang="en-IN" sz="1100" i="1" dirty="0"/>
              <a:t>mn </a:t>
            </a:r>
            <a:r>
              <a:rPr lang="en-IN" sz="1100" dirty="0"/>
              <a:t>&lt; 10. The correct answer is (C</a:t>
            </a:r>
            <a:r>
              <a:rPr lang="en-IN" sz="1100" dirty="0" smtClean="0"/>
              <a:t>)</a:t>
            </a:r>
            <a:endParaRPr lang="en-US" sz="1100" dirty="0" smtClean="0"/>
          </a:p>
          <a:p>
            <a:pPr marL="531812" indent="0">
              <a:buNone/>
            </a:pPr>
            <a:endParaRPr lang="en-IN" sz="1100" dirty="0" smtClean="0"/>
          </a:p>
          <a:p>
            <a:pPr marL="355600" indent="-355600"/>
            <a:r>
              <a:rPr lang="en-US" sz="1100" b="1" dirty="0" smtClean="0"/>
              <a:t>MANIPULATING COMPOUND INEQUALITIES</a:t>
            </a:r>
          </a:p>
          <a:p>
            <a:pPr marL="355600" indent="0">
              <a:buNone/>
            </a:pPr>
            <a:r>
              <a:rPr lang="en-US" sz="1100" dirty="0" smtClean="0"/>
              <a:t>Sometimes a problem with compound inequalities will require you to manipulate the inequalities in order to solve the problem. You can perform operations on a compound inequality as long as you remember to perform those operations on every term in the inequality, not just the outside terms.</a:t>
            </a:r>
          </a:p>
          <a:p>
            <a:pPr marL="527050" indent="-171450">
              <a:buFontTx/>
              <a:buChar char="-"/>
            </a:pPr>
            <a:r>
              <a:rPr lang="en-US" sz="1100" dirty="0" smtClean="0"/>
              <a:t>For example, consider the equation </a:t>
            </a:r>
            <a:r>
              <a:rPr lang="en-US" sz="1100" i="1" dirty="0" smtClean="0"/>
              <a:t>x </a:t>
            </a:r>
            <a:r>
              <a:rPr lang="en-US" sz="1100" dirty="0" smtClean="0"/>
              <a:t>+ 3 &lt;</a:t>
            </a:r>
            <a:r>
              <a:rPr lang="en-US" sz="1100" i="1" dirty="0" smtClean="0"/>
              <a:t>Y </a:t>
            </a:r>
            <a:r>
              <a:rPr lang="en-US" sz="1100" dirty="0" smtClean="0"/>
              <a:t>&lt; </a:t>
            </a:r>
            <a:r>
              <a:rPr lang="en-US" sz="1100" i="1" dirty="0" smtClean="0"/>
              <a:t>x </a:t>
            </a:r>
            <a:r>
              <a:rPr lang="en-US" sz="1100" dirty="0" smtClean="0"/>
              <a:t>+ 5</a:t>
            </a:r>
          </a:p>
          <a:p>
            <a:pPr marL="701675" indent="-171450">
              <a:buFont typeface="Wingdings"/>
              <a:buChar char="à"/>
            </a:pPr>
            <a:r>
              <a:rPr lang="en-US" sz="1100" dirty="0" smtClean="0"/>
              <a:t>Wrong: x  &lt; y &lt; x + 2 ( 3 needs to be subtracted from each term) </a:t>
            </a:r>
          </a:p>
          <a:p>
            <a:pPr marL="701675" indent="-171450">
              <a:buFont typeface="Wingdings"/>
              <a:buChar char="à"/>
            </a:pPr>
            <a:r>
              <a:rPr lang="en-US" sz="1100" dirty="0" smtClean="0"/>
              <a:t>Correct</a:t>
            </a:r>
            <a:r>
              <a:rPr lang="en-US" sz="1100" dirty="0"/>
              <a:t>: x  </a:t>
            </a:r>
            <a:r>
              <a:rPr lang="en-US" sz="1100" dirty="0" smtClean="0"/>
              <a:t>&lt;</a:t>
            </a:r>
            <a:r>
              <a:rPr lang="en-US" sz="1100" dirty="0"/>
              <a:t> </a:t>
            </a:r>
            <a:r>
              <a:rPr lang="en-US" sz="1100" dirty="0" smtClean="0"/>
              <a:t>y - 3 </a:t>
            </a:r>
            <a:r>
              <a:rPr lang="en-US" sz="1100" dirty="0"/>
              <a:t>&lt; x + </a:t>
            </a:r>
            <a:r>
              <a:rPr lang="en-US" sz="1100" dirty="0" smtClean="0"/>
              <a:t>2</a:t>
            </a:r>
          </a:p>
          <a:p>
            <a:pPr marL="355600" indent="0">
              <a:buNone/>
            </a:pPr>
            <a:endParaRPr lang="en-US" sz="1100" dirty="0" smtClean="0"/>
          </a:p>
          <a:p>
            <a:r>
              <a:rPr lang="en-US" sz="1100" b="1" dirty="0" smtClean="0"/>
              <a:t>ADDING INEQUALITIES – very powerful technique! </a:t>
            </a:r>
          </a:p>
          <a:p>
            <a:pPr marL="531813" indent="-176213">
              <a:buFontTx/>
              <a:buChar char="-"/>
            </a:pPr>
            <a:r>
              <a:rPr lang="en-IN" sz="1100" dirty="0" smtClean="0"/>
              <a:t>In </a:t>
            </a:r>
            <a:r>
              <a:rPr lang="en-IN" sz="1100" dirty="0"/>
              <a:t>order to add inequalities, we </a:t>
            </a:r>
            <a:r>
              <a:rPr lang="en-IN" sz="1100" dirty="0" smtClean="0"/>
              <a:t>must </a:t>
            </a:r>
            <a:r>
              <a:rPr lang="en-IN" sz="1100" dirty="0"/>
              <a:t>make sure the inequality signs are facing the </a:t>
            </a:r>
            <a:r>
              <a:rPr lang="en-IN" sz="1100" b="1" dirty="0" smtClean="0">
                <a:solidFill>
                  <a:srgbClr val="FF0000"/>
                </a:solidFill>
              </a:rPr>
              <a:t>same </a:t>
            </a:r>
            <a:r>
              <a:rPr lang="en-US" sz="1100" b="1" dirty="0" smtClean="0">
                <a:solidFill>
                  <a:srgbClr val="FF0000"/>
                </a:solidFill>
              </a:rPr>
              <a:t>direction. If x &lt; y and w &lt; z, then x + w &lt; y + z </a:t>
            </a:r>
          </a:p>
          <a:p>
            <a:pPr marL="531813" indent="-176213">
              <a:buFontTx/>
              <a:buChar char="-"/>
            </a:pPr>
            <a:r>
              <a:rPr lang="en-US" sz="1100" dirty="0" smtClean="0"/>
              <a:t>For example, is a &lt; c, given that (1) b &gt; d and (2) ab</a:t>
            </a:r>
            <a:r>
              <a:rPr lang="en-US" sz="1100" baseline="30000" dirty="0" smtClean="0"/>
              <a:t>2</a:t>
            </a:r>
            <a:r>
              <a:rPr lang="en-US" sz="1100" dirty="0" smtClean="0"/>
              <a:t> – b &gt; b</a:t>
            </a:r>
            <a:r>
              <a:rPr lang="en-US" sz="1100" baseline="30000" dirty="0" smtClean="0"/>
              <a:t>2</a:t>
            </a:r>
            <a:r>
              <a:rPr lang="en-US" sz="1100" dirty="0" smtClean="0"/>
              <a:t>c – d </a:t>
            </a:r>
          </a:p>
          <a:p>
            <a:pPr marL="723900" indent="-192088">
              <a:buFont typeface="Wingdings"/>
              <a:buChar char="à"/>
            </a:pPr>
            <a:r>
              <a:rPr lang="en-US" sz="1100" dirty="0" smtClean="0"/>
              <a:t>This </a:t>
            </a:r>
            <a:r>
              <a:rPr lang="en-US" sz="1100" dirty="0"/>
              <a:t>is a multiple variable inequality problem, so you must solve it by doing algebraic manipulations on the </a:t>
            </a:r>
            <a:r>
              <a:rPr lang="en-US" sz="1100" dirty="0" smtClean="0"/>
              <a:t>inequalities</a:t>
            </a:r>
            <a:endParaRPr lang="en-US" sz="1100" dirty="0"/>
          </a:p>
          <a:p>
            <a:pPr marL="723900" indent="-192088">
              <a:buFont typeface="Wingdings"/>
              <a:buChar char="à"/>
            </a:pPr>
            <a:r>
              <a:rPr lang="en-US" sz="1100" dirty="0" smtClean="0">
                <a:sym typeface="Wingdings" pitchFamily="2" charset="2"/>
              </a:rPr>
              <a:t> </a:t>
            </a:r>
            <a:r>
              <a:rPr lang="en-US" sz="1100" dirty="0" smtClean="0"/>
              <a:t>(</a:t>
            </a:r>
            <a:r>
              <a:rPr lang="en-US" sz="1100" dirty="0"/>
              <a:t>1) INSUFFICIENT: Statement (1) relates </a:t>
            </a:r>
            <a:r>
              <a:rPr lang="en-US" sz="1100" i="1" dirty="0"/>
              <a:t>b</a:t>
            </a:r>
            <a:r>
              <a:rPr lang="en-US" sz="1100" dirty="0"/>
              <a:t> to </a:t>
            </a:r>
            <a:r>
              <a:rPr lang="en-US" sz="1100" i="1" dirty="0"/>
              <a:t>d</a:t>
            </a:r>
            <a:r>
              <a:rPr lang="en-US" sz="1100" dirty="0"/>
              <a:t>, while giving us no knowledge about </a:t>
            </a:r>
            <a:r>
              <a:rPr lang="en-US" sz="1100" i="1" dirty="0"/>
              <a:t>a</a:t>
            </a:r>
            <a:r>
              <a:rPr lang="en-US" sz="1100" dirty="0"/>
              <a:t> and </a:t>
            </a:r>
            <a:r>
              <a:rPr lang="en-US" sz="1100" i="1" dirty="0" smtClean="0"/>
              <a:t>c</a:t>
            </a:r>
          </a:p>
          <a:p>
            <a:pPr marL="723900" indent="-192088">
              <a:buFont typeface="Wingdings"/>
              <a:buChar char="à"/>
            </a:pPr>
            <a:r>
              <a:rPr lang="en-US" sz="1100" dirty="0" smtClean="0"/>
              <a:t>(2</a:t>
            </a:r>
            <a:r>
              <a:rPr lang="en-US" sz="1100" dirty="0"/>
              <a:t>) INSUFFICIENT: Statement (2) does give a relationship between </a:t>
            </a:r>
            <a:r>
              <a:rPr lang="en-US" sz="1100" i="1" dirty="0"/>
              <a:t>a</a:t>
            </a:r>
            <a:r>
              <a:rPr lang="en-US" sz="1100" dirty="0"/>
              <a:t> and </a:t>
            </a:r>
            <a:r>
              <a:rPr lang="en-US" sz="1100" i="1" dirty="0"/>
              <a:t>c</a:t>
            </a:r>
            <a:r>
              <a:rPr lang="en-US" sz="1100" dirty="0"/>
              <a:t>, but it still depends on the values of </a:t>
            </a:r>
            <a:r>
              <a:rPr lang="en-US" sz="1100" i="1" dirty="0"/>
              <a:t>b</a:t>
            </a:r>
            <a:r>
              <a:rPr lang="en-US" sz="1100" dirty="0"/>
              <a:t> and </a:t>
            </a:r>
            <a:r>
              <a:rPr lang="en-US" sz="1100" i="1" dirty="0"/>
              <a:t>d. </a:t>
            </a:r>
            <a:r>
              <a:rPr lang="en-US" sz="1100" dirty="0"/>
              <a:t>One way to see this clearly is by realizing that only the right side of the equation contains the variable </a:t>
            </a:r>
            <a:r>
              <a:rPr lang="en-US" sz="1100" i="1" dirty="0"/>
              <a:t>d</a:t>
            </a:r>
            <a:r>
              <a:rPr lang="en-US" sz="1100" dirty="0"/>
              <a:t>. Perhaps </a:t>
            </a:r>
            <a:r>
              <a:rPr lang="en-US" sz="1100" i="1" dirty="0"/>
              <a:t>ab</a:t>
            </a:r>
            <a:r>
              <a:rPr lang="en-US" sz="1100" baseline="30000" dirty="0"/>
              <a:t>2</a:t>
            </a:r>
            <a:r>
              <a:rPr lang="en-US" sz="1100" dirty="0"/>
              <a:t> – </a:t>
            </a:r>
            <a:r>
              <a:rPr lang="en-US" sz="1100" i="1" dirty="0"/>
              <a:t>b</a:t>
            </a:r>
            <a:r>
              <a:rPr lang="en-US" sz="1100" dirty="0"/>
              <a:t> is greater than </a:t>
            </a:r>
            <a:r>
              <a:rPr lang="en-US" sz="1100" i="1" dirty="0"/>
              <a:t>b</a:t>
            </a:r>
            <a:r>
              <a:rPr lang="en-US" sz="1100" baseline="30000" dirty="0"/>
              <a:t>2</a:t>
            </a:r>
            <a:r>
              <a:rPr lang="en-US" sz="1100" i="1" dirty="0"/>
              <a:t>c</a:t>
            </a:r>
            <a:r>
              <a:rPr lang="en-US" sz="1100" dirty="0"/>
              <a:t> – </a:t>
            </a:r>
            <a:r>
              <a:rPr lang="en-US" sz="1100" i="1" dirty="0"/>
              <a:t>d </a:t>
            </a:r>
            <a:r>
              <a:rPr lang="en-US" sz="1100" dirty="0"/>
              <a:t>simply because of the magnitude of </a:t>
            </a:r>
            <a:r>
              <a:rPr lang="en-US" sz="1100" i="1" dirty="0"/>
              <a:t>d</a:t>
            </a:r>
            <a:r>
              <a:rPr lang="en-US" sz="1100" dirty="0"/>
              <a:t>. Therefore there is no way to draw any conclusions about the relationship between </a:t>
            </a:r>
            <a:r>
              <a:rPr lang="en-US" sz="1100" i="1" dirty="0"/>
              <a:t>a</a:t>
            </a:r>
            <a:r>
              <a:rPr lang="en-US" sz="1100" dirty="0"/>
              <a:t> and </a:t>
            </a:r>
            <a:r>
              <a:rPr lang="en-US" sz="1100" i="1" dirty="0"/>
              <a:t>c</a:t>
            </a:r>
            <a:r>
              <a:rPr lang="en-US" sz="1100" dirty="0" smtClean="0"/>
              <a:t>.</a:t>
            </a:r>
            <a:endParaRPr lang="en-US" sz="1100" dirty="0"/>
          </a:p>
          <a:p>
            <a:pPr marL="723900" indent="-192088">
              <a:buFont typeface="Wingdings"/>
              <a:buChar char="à"/>
            </a:pPr>
            <a:r>
              <a:rPr lang="en-US" sz="1100" dirty="0" smtClean="0"/>
              <a:t>(</a:t>
            </a:r>
            <a:r>
              <a:rPr lang="en-US" sz="1100" dirty="0"/>
              <a:t>1) AND (2) SUFFICIENT: By adding the two inequalities from statements (1) and (2) together, we can come to the conclusion that </a:t>
            </a:r>
            <a:r>
              <a:rPr lang="en-US" sz="1100" i="1" dirty="0"/>
              <a:t>a</a:t>
            </a:r>
            <a:r>
              <a:rPr lang="en-US" sz="1100" dirty="0"/>
              <a:t> &gt; </a:t>
            </a:r>
            <a:r>
              <a:rPr lang="en-US" sz="1100" i="1" dirty="0"/>
              <a:t>c</a:t>
            </a:r>
            <a:r>
              <a:rPr lang="en-US" sz="1100" dirty="0"/>
              <a:t>. Two inequalities can always be added together as long as the direction of the inequality signs is the same:</a:t>
            </a:r>
            <a:br>
              <a:rPr lang="en-US" sz="1100" dirty="0"/>
            </a:br>
            <a:r>
              <a:rPr lang="en-US" sz="1100" dirty="0"/>
              <a:t/>
            </a:r>
            <a:br>
              <a:rPr lang="en-US" sz="1100" dirty="0"/>
            </a:br>
            <a:r>
              <a:rPr lang="en-US" sz="1100" i="1" dirty="0"/>
              <a:t>ab</a:t>
            </a:r>
            <a:r>
              <a:rPr lang="en-US" sz="1100" baseline="30000" dirty="0"/>
              <a:t>2</a:t>
            </a:r>
            <a:r>
              <a:rPr lang="en-US" sz="1100" dirty="0"/>
              <a:t> – </a:t>
            </a:r>
            <a:r>
              <a:rPr lang="en-US" sz="1100" i="1" dirty="0"/>
              <a:t>b</a:t>
            </a:r>
            <a:r>
              <a:rPr lang="en-US" sz="1100" dirty="0"/>
              <a:t> &gt; </a:t>
            </a:r>
            <a:r>
              <a:rPr lang="en-US" sz="1100" i="1" dirty="0"/>
              <a:t>b</a:t>
            </a:r>
            <a:r>
              <a:rPr lang="en-US" sz="1100" baseline="30000" dirty="0"/>
              <a:t>2</a:t>
            </a:r>
            <a:r>
              <a:rPr lang="en-US" sz="1100" i="1" dirty="0"/>
              <a:t>c</a:t>
            </a:r>
            <a:r>
              <a:rPr lang="en-US" sz="1100" dirty="0"/>
              <a:t> – </a:t>
            </a:r>
            <a:r>
              <a:rPr lang="en-US" sz="1100" i="1" dirty="0"/>
              <a:t>d</a:t>
            </a:r>
            <a:r>
              <a:rPr lang="en-US" sz="1100" dirty="0"/>
              <a:t/>
            </a:r>
            <a:br>
              <a:rPr lang="en-US" sz="1100" dirty="0"/>
            </a:br>
            <a:r>
              <a:rPr lang="en-US" sz="1100" dirty="0"/>
              <a:t>(+)     </a:t>
            </a:r>
            <a:r>
              <a:rPr lang="en-US" sz="1100" i="1" dirty="0"/>
              <a:t>b</a:t>
            </a:r>
            <a:r>
              <a:rPr lang="en-US" sz="1100" dirty="0"/>
              <a:t> &gt;  </a:t>
            </a:r>
            <a:r>
              <a:rPr lang="en-US" sz="1100" i="1" dirty="0"/>
              <a:t>d</a:t>
            </a:r>
            <a:r>
              <a:rPr lang="en-US" sz="1100" dirty="0"/>
              <a:t>           </a:t>
            </a:r>
            <a:br>
              <a:rPr lang="en-US" sz="1100" dirty="0"/>
            </a:br>
            <a:r>
              <a:rPr lang="en-US" sz="1100" i="1" dirty="0"/>
              <a:t>-----------------------</a:t>
            </a:r>
            <a:r>
              <a:rPr lang="en-US" sz="1100" dirty="0"/>
              <a:t/>
            </a:r>
            <a:br>
              <a:rPr lang="en-US" sz="1100" dirty="0"/>
            </a:br>
            <a:r>
              <a:rPr lang="en-US" sz="1100" i="1" dirty="0"/>
              <a:t>      ab</a:t>
            </a:r>
            <a:r>
              <a:rPr lang="en-US" sz="1100" baseline="30000" dirty="0"/>
              <a:t>2</a:t>
            </a:r>
            <a:r>
              <a:rPr lang="en-US" sz="1100" dirty="0"/>
              <a:t> &gt; </a:t>
            </a:r>
            <a:r>
              <a:rPr lang="en-US" sz="1100" i="1" dirty="0"/>
              <a:t>b</a:t>
            </a:r>
            <a:r>
              <a:rPr lang="en-US" sz="1100" baseline="30000" dirty="0"/>
              <a:t>2</a:t>
            </a:r>
            <a:r>
              <a:rPr lang="en-US" sz="1100" i="1" dirty="0"/>
              <a:t>c</a:t>
            </a:r>
            <a:r>
              <a:rPr lang="en-US" sz="1100" dirty="0"/>
              <a:t/>
            </a:r>
            <a:br>
              <a:rPr lang="en-US" sz="1100" dirty="0"/>
            </a:br>
            <a:r>
              <a:rPr lang="en-US" sz="1100" dirty="0"/>
              <a:t/>
            </a:r>
            <a:br>
              <a:rPr lang="en-US" sz="1100" dirty="0"/>
            </a:br>
            <a:r>
              <a:rPr lang="en-US" sz="1100" dirty="0"/>
              <a:t>Now divide both sides by </a:t>
            </a:r>
            <a:r>
              <a:rPr lang="en-US" sz="1100" i="1" dirty="0"/>
              <a:t>b</a:t>
            </a:r>
            <a:r>
              <a:rPr lang="en-US" sz="1100" baseline="30000" dirty="0"/>
              <a:t>2</a:t>
            </a:r>
            <a:r>
              <a:rPr lang="en-US" sz="1100" dirty="0"/>
              <a:t>. Since </a:t>
            </a:r>
            <a:r>
              <a:rPr lang="en-US" sz="1100" i="1" dirty="0"/>
              <a:t>b</a:t>
            </a:r>
            <a:r>
              <a:rPr lang="en-US" sz="1100" baseline="30000" dirty="0"/>
              <a:t>2</a:t>
            </a:r>
            <a:r>
              <a:rPr lang="en-US" sz="1100" dirty="0"/>
              <a:t> is always positive, you don't have to worry about reversing the direction of the inequality. The final result: </a:t>
            </a:r>
            <a:r>
              <a:rPr lang="en-US" sz="1100" i="1" dirty="0"/>
              <a:t>a</a:t>
            </a:r>
            <a:r>
              <a:rPr lang="en-US" sz="1100" dirty="0"/>
              <a:t> &gt; </a:t>
            </a:r>
            <a:r>
              <a:rPr lang="en-US" sz="1100" i="1" dirty="0" smtClean="0"/>
              <a:t>c</a:t>
            </a:r>
            <a:endParaRPr lang="en-IN" sz="1100" b="1" dirty="0" smtClean="0"/>
          </a:p>
          <a:p>
            <a:pPr>
              <a:buFontTx/>
              <a:buChar char="-"/>
            </a:pPr>
            <a:endParaRPr lang="en-US" sz="1100" i="1" dirty="0"/>
          </a:p>
        </p:txBody>
      </p:sp>
    </p:spTree>
    <p:extLst>
      <p:ext uri="{BB962C8B-B14F-4D97-AF65-F5344CB8AC3E}">
        <p14:creationId xmlns:p14="http://schemas.microsoft.com/office/powerpoint/2010/main" val="365217444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INEQUALITIES – USING EXTREME VALUES </a:t>
            </a:r>
            <a:endParaRPr lang="en-US" dirty="0"/>
          </a:p>
        </p:txBody>
      </p:sp>
      <p:sp>
        <p:nvSpPr>
          <p:cNvPr id="3" name="Content Placeholder 2"/>
          <p:cNvSpPr>
            <a:spLocks noGrp="1"/>
          </p:cNvSpPr>
          <p:nvPr>
            <p:ph idx="1"/>
          </p:nvPr>
        </p:nvSpPr>
        <p:spPr/>
        <p:txBody>
          <a:bodyPr>
            <a:normAutofit/>
          </a:bodyPr>
          <a:lstStyle/>
          <a:p>
            <a:pPr marL="0" indent="0">
              <a:buNone/>
            </a:pPr>
            <a:r>
              <a:rPr lang="en-IN" sz="1000" dirty="0" smtClean="0"/>
              <a:t>One </a:t>
            </a:r>
            <a:r>
              <a:rPr lang="en-IN" sz="1000" dirty="0"/>
              <a:t>effective technique for solving GMAT inequality problems is to focus on </a:t>
            </a:r>
            <a:r>
              <a:rPr lang="en-IN" sz="1000" dirty="0" smtClean="0"/>
              <a:t>the EXTREME </a:t>
            </a:r>
            <a:r>
              <a:rPr lang="en-IN" sz="1000" dirty="0"/>
              <a:t>VALUES of a given inequality. This is particularly helpful when solving the </a:t>
            </a:r>
            <a:r>
              <a:rPr lang="en-IN" sz="1000" dirty="0" smtClean="0"/>
              <a:t>following </a:t>
            </a:r>
            <a:r>
              <a:rPr lang="en-US" sz="1000" dirty="0" smtClean="0"/>
              <a:t>types </a:t>
            </a:r>
            <a:r>
              <a:rPr lang="en-US" sz="1000" dirty="0"/>
              <a:t>of inequality problems</a:t>
            </a:r>
            <a:r>
              <a:rPr lang="en-US" sz="1000" dirty="0" smtClean="0"/>
              <a:t>: </a:t>
            </a:r>
          </a:p>
          <a:p>
            <a:pPr marL="273050" indent="-177800">
              <a:buFontTx/>
              <a:buChar char="-"/>
            </a:pPr>
            <a:r>
              <a:rPr lang="en-IN" sz="1000" dirty="0" smtClean="0"/>
              <a:t>Problems </a:t>
            </a:r>
            <a:r>
              <a:rPr lang="en-IN" sz="1000" dirty="0"/>
              <a:t>with multiple inequalities where the question involves the potential range </a:t>
            </a:r>
            <a:r>
              <a:rPr lang="en-IN" sz="1000" dirty="0" smtClean="0"/>
              <a:t>of values </a:t>
            </a:r>
            <a:r>
              <a:rPr lang="en-IN" sz="1000" dirty="0"/>
              <a:t>for variables in the </a:t>
            </a:r>
            <a:r>
              <a:rPr lang="en-IN" sz="1000" dirty="0" smtClean="0"/>
              <a:t>problem </a:t>
            </a:r>
          </a:p>
          <a:p>
            <a:pPr marL="273050" indent="-177800">
              <a:buFontTx/>
              <a:buChar char="-"/>
            </a:pPr>
            <a:r>
              <a:rPr lang="en-IN" sz="1000" dirty="0" smtClean="0"/>
              <a:t>Problems </a:t>
            </a:r>
            <a:r>
              <a:rPr lang="en-IN" sz="1000" dirty="0"/>
              <a:t>involving </a:t>
            </a:r>
            <a:r>
              <a:rPr lang="en-IN" sz="1000" dirty="0" smtClean="0"/>
              <a:t>both </a:t>
            </a:r>
            <a:r>
              <a:rPr lang="en-IN" sz="1000" dirty="0"/>
              <a:t>equations and inequalities</a:t>
            </a:r>
            <a:r>
              <a:rPr lang="en-US" sz="1000" dirty="0" smtClean="0"/>
              <a:t> </a:t>
            </a:r>
          </a:p>
          <a:p>
            <a:pPr marL="95250" indent="0">
              <a:buNone/>
            </a:pPr>
            <a:endParaRPr lang="en-US" sz="1000" dirty="0" smtClean="0"/>
          </a:p>
          <a:p>
            <a:pPr marL="0" indent="0">
              <a:buNone/>
            </a:pPr>
            <a:endParaRPr lang="en-US" sz="1000" dirty="0"/>
          </a:p>
        </p:txBody>
      </p:sp>
      <p:graphicFrame>
        <p:nvGraphicFramePr>
          <p:cNvPr id="4" name="Table 3"/>
          <p:cNvGraphicFramePr>
            <a:graphicFrameLocks noGrp="1"/>
          </p:cNvGraphicFramePr>
          <p:nvPr>
            <p:extLst>
              <p:ext uri="{D42A27DB-BD31-4B8C-83A1-F6EECF244321}">
                <p14:modId xmlns:p14="http://schemas.microsoft.com/office/powerpoint/2010/main" val="3374336905"/>
              </p:ext>
            </p:extLst>
          </p:nvPr>
        </p:nvGraphicFramePr>
        <p:xfrm>
          <a:off x="35496" y="1412776"/>
          <a:ext cx="9001000" cy="2839720"/>
        </p:xfrm>
        <a:graphic>
          <a:graphicData uri="http://schemas.openxmlformats.org/drawingml/2006/table">
            <a:tbl>
              <a:tblPr firstRow="1" bandRow="1">
                <a:tableStyleId>{5C22544A-7EE6-4342-B048-85BDC9FD1C3A}</a:tableStyleId>
              </a:tblPr>
              <a:tblGrid>
                <a:gridCol w="1152128"/>
                <a:gridCol w="7848872"/>
              </a:tblGrid>
              <a:tr h="370840">
                <a:tc>
                  <a:txBody>
                    <a:bodyPr/>
                    <a:lstStyle/>
                    <a:p>
                      <a:r>
                        <a:rPr lang="en-US" sz="1000" dirty="0" smtClean="0"/>
                        <a:t>PROBLEM TYPE</a:t>
                      </a:r>
                      <a:endParaRPr lang="en-US" sz="1000" dirty="0"/>
                    </a:p>
                  </a:txBody>
                  <a:tcPr/>
                </a:tc>
                <a:tc>
                  <a:txBody>
                    <a:bodyPr/>
                    <a:lstStyle/>
                    <a:p>
                      <a:r>
                        <a:rPr lang="en-US" sz="1000" dirty="0" smtClean="0"/>
                        <a:t>EXAMPLE</a:t>
                      </a:r>
                      <a:endParaRPr lang="en-US" sz="1000" dirty="0"/>
                    </a:p>
                  </a:txBody>
                  <a:tcPr/>
                </a:tc>
              </a:tr>
              <a:tr h="370840">
                <a:tc>
                  <a:txBody>
                    <a:bodyPr/>
                    <a:lstStyle/>
                    <a:p>
                      <a:r>
                        <a:rPr lang="en-US" sz="1000" dirty="0" smtClean="0"/>
                        <a:t>INEQUALITIES WITH RANGES</a:t>
                      </a:r>
                      <a:endParaRPr lang="en-US" sz="1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Given that 0 &lt;= x &lt;= 3, and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&lt; 8, which of the following could NOT be the </a:t>
                      </a:r>
                      <a:r>
                        <a:rPr lang="en-US" sz="1000" b="0" i="0" u="none" strike="noStrike" kern="1200" baseline="0" dirty="0" smtClean="0">
                          <a:solidFill>
                            <a:schemeClr val="dk1"/>
                          </a:solidFill>
                          <a:latin typeface="+mn-lt"/>
                          <a:ea typeface="+mn-ea"/>
                          <a:cs typeface="+mn-cs"/>
                        </a:rPr>
                        <a:t>value of </a:t>
                      </a:r>
                      <a:r>
                        <a:rPr lang="en-US" sz="1000" b="0" i="1" u="none" strike="noStrike" kern="1200" baseline="0" dirty="0" smtClean="0">
                          <a:solidFill>
                            <a:schemeClr val="dk1"/>
                          </a:solidFill>
                          <a:latin typeface="+mn-lt"/>
                          <a:ea typeface="+mn-ea"/>
                          <a:cs typeface="+mn-cs"/>
                        </a:rPr>
                        <a:t>xy</a:t>
                      </a:r>
                      <a:r>
                        <a:rPr lang="en-US" sz="1000" b="0" i="0" u="none" strike="noStrike" kern="1200" baseline="0" dirty="0" smtClean="0">
                          <a:solidFill>
                            <a:schemeClr val="dk1"/>
                          </a:solidFill>
                          <a:latin typeface="+mn-lt"/>
                          <a:ea typeface="+mn-ea"/>
                          <a:cs typeface="+mn-cs"/>
                        </a:rPr>
                        <a:t>? 0, 8, 12, 16, 24 </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What is the lowest value for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Plug in the lowest values for both </a:t>
                      </a:r>
                      <a:r>
                        <a:rPr lang="en-IN" sz="1000" b="0" i="1" u="none" strike="noStrike" kern="1200" baseline="0" dirty="0" smtClean="0">
                          <a:solidFill>
                            <a:schemeClr val="dk1"/>
                          </a:solidFill>
                          <a:latin typeface="+mn-lt"/>
                          <a:ea typeface="+mn-ea"/>
                          <a:cs typeface="+mn-cs"/>
                        </a:rPr>
                        <a:t>x </a:t>
                      </a:r>
                      <a:r>
                        <a:rPr lang="en-IN" sz="1000" b="0" i="0" u="none" strike="noStrike" kern="1200" baseline="0" dirty="0" smtClean="0">
                          <a:solidFill>
                            <a:schemeClr val="dk1"/>
                          </a:solidFill>
                          <a:latin typeface="+mn-lt"/>
                          <a:ea typeface="+mn-ea"/>
                          <a:cs typeface="+mn-cs"/>
                        </a:rPr>
                        <a:t>and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In this problem,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has no lower limit, so there is no lower limit to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What is the highest value for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Plug in the highest values for both </a:t>
                      </a:r>
                      <a:r>
                        <a:rPr lang="en-IN" sz="1000" b="0" i="1" u="none" strike="noStrike" kern="1200" baseline="0" dirty="0" smtClean="0">
                          <a:solidFill>
                            <a:schemeClr val="dk1"/>
                          </a:solidFill>
                          <a:latin typeface="+mn-lt"/>
                          <a:ea typeface="+mn-ea"/>
                          <a:cs typeface="+mn-cs"/>
                        </a:rPr>
                        <a:t>x </a:t>
                      </a:r>
                      <a:r>
                        <a:rPr lang="en-IN" sz="1000" b="0" i="0" u="none" strike="noStrike" kern="1200" baseline="0" dirty="0" smtClean="0">
                          <a:solidFill>
                            <a:schemeClr val="dk1"/>
                          </a:solidFill>
                          <a:latin typeface="+mn-lt"/>
                          <a:ea typeface="+mn-ea"/>
                          <a:cs typeface="+mn-cs"/>
                        </a:rPr>
                        <a:t>and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In this problem, the highest value for </a:t>
                      </a:r>
                      <a:r>
                        <a:rPr lang="en-IN" sz="1000" b="0" i="1" u="none" strike="noStrike" kern="1200" baseline="0" dirty="0" smtClean="0">
                          <a:solidFill>
                            <a:schemeClr val="dk1"/>
                          </a:solidFill>
                          <a:latin typeface="+mn-lt"/>
                          <a:ea typeface="+mn-ea"/>
                          <a:cs typeface="+mn-cs"/>
                        </a:rPr>
                        <a:t>x </a:t>
                      </a:r>
                      <a:r>
                        <a:rPr lang="en-IN" sz="1000" b="0" i="0" u="none" strike="noStrike" kern="1200" baseline="0" dirty="0" smtClean="0">
                          <a:solidFill>
                            <a:schemeClr val="dk1"/>
                          </a:solidFill>
                          <a:latin typeface="+mn-lt"/>
                          <a:ea typeface="+mn-ea"/>
                          <a:cs typeface="+mn-cs"/>
                        </a:rPr>
                        <a:t>is 3, and the highest  value for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is less than 8. Because the upper extreme for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is less than 24,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CANNOT be 24. </a:t>
                      </a:r>
                    </a:p>
                    <a:p>
                      <a:r>
                        <a:rPr lang="en-IN" sz="1000" b="0" i="0" u="none" strike="noStrike" kern="1200" baseline="0" dirty="0" smtClean="0">
                          <a:solidFill>
                            <a:schemeClr val="dk1"/>
                          </a:solidFill>
                          <a:latin typeface="+mn-lt"/>
                          <a:ea typeface="+mn-ea"/>
                          <a:cs typeface="+mn-cs"/>
                        </a:rPr>
                        <a:t>Notice that we would run into trouble if </a:t>
                      </a:r>
                      <a:r>
                        <a:rPr lang="en-IN" sz="1000" b="0" i="1" u="none" strike="noStrike" kern="1200" baseline="0" dirty="0" smtClean="0">
                          <a:solidFill>
                            <a:schemeClr val="dk1"/>
                          </a:solidFill>
                          <a:latin typeface="+mn-lt"/>
                          <a:ea typeface="+mn-ea"/>
                          <a:cs typeface="+mn-cs"/>
                        </a:rPr>
                        <a:t>x </a:t>
                      </a:r>
                      <a:r>
                        <a:rPr lang="en-IN" sz="1000" b="0" i="0" u="none" strike="noStrike" kern="1200" baseline="0" dirty="0" smtClean="0">
                          <a:solidFill>
                            <a:schemeClr val="dk1"/>
                          </a:solidFill>
                          <a:latin typeface="+mn-lt"/>
                          <a:ea typeface="+mn-ea"/>
                          <a:cs typeface="+mn-cs"/>
                        </a:rPr>
                        <a:t>did not have to be non-negative. Consider this </a:t>
                      </a:r>
                      <a:r>
                        <a:rPr lang="en-US" sz="1000" b="0" i="0" u="none" strike="noStrike" kern="1200" baseline="0" dirty="0" smtClean="0">
                          <a:solidFill>
                            <a:schemeClr val="dk1"/>
                          </a:solidFill>
                          <a:latin typeface="+mn-lt"/>
                          <a:ea typeface="+mn-ea"/>
                          <a:cs typeface="+mn-cs"/>
                        </a:rPr>
                        <a:t>slight variation: </a:t>
                      </a:r>
                      <a:r>
                        <a:rPr lang="en-IN" sz="1000" b="0" i="0" u="none" strike="noStrike" kern="1200" baseline="0" dirty="0" smtClean="0">
                          <a:solidFill>
                            <a:schemeClr val="dk1"/>
                          </a:solidFill>
                          <a:latin typeface="+mn-lt"/>
                          <a:ea typeface="+mn-ea"/>
                          <a:cs typeface="+mn-cs"/>
                        </a:rPr>
                        <a:t>Given that -1 &lt;= x &lt;= 3, and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&lt; 8, what is the possible range of values for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Because </a:t>
                      </a:r>
                      <a:r>
                        <a:rPr lang="en-IN" sz="1000" b="0" i="1" u="none" strike="noStrike" kern="1200" baseline="0" dirty="0" smtClean="0">
                          <a:solidFill>
                            <a:schemeClr val="dk1"/>
                          </a:solidFill>
                          <a:latin typeface="+mn-lt"/>
                          <a:ea typeface="+mn-ea"/>
                          <a:cs typeface="+mn-cs"/>
                        </a:rPr>
                        <a:t>x </a:t>
                      </a:r>
                      <a:r>
                        <a:rPr lang="en-IN" sz="1000" b="0" i="0" u="none" strike="noStrike" kern="1200" baseline="0" dirty="0" smtClean="0">
                          <a:solidFill>
                            <a:schemeClr val="dk1"/>
                          </a:solidFill>
                          <a:latin typeface="+mn-lt"/>
                          <a:ea typeface="+mn-ea"/>
                          <a:cs typeface="+mn-cs"/>
                        </a:rPr>
                        <a:t>could be negative and because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could be a large negative number, there  is no longer an upper extreme on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For example, if </a:t>
                      </a:r>
                      <a:r>
                        <a:rPr lang="en-IN" sz="1000" b="0" i="1" u="none" strike="noStrike" kern="1200" baseline="0" dirty="0" smtClean="0">
                          <a:solidFill>
                            <a:schemeClr val="dk1"/>
                          </a:solidFill>
                          <a:latin typeface="+mn-lt"/>
                          <a:ea typeface="+mn-ea"/>
                          <a:cs typeface="+mn-cs"/>
                        </a:rPr>
                        <a:t>x </a:t>
                      </a:r>
                      <a:r>
                        <a:rPr lang="en-IN" sz="1000" b="0" i="0" u="none" strike="noStrike" kern="1200" baseline="0" dirty="0" smtClean="0">
                          <a:solidFill>
                            <a:schemeClr val="dk1"/>
                          </a:solidFill>
                          <a:latin typeface="+mn-lt"/>
                          <a:ea typeface="+mn-ea"/>
                          <a:cs typeface="+mn-cs"/>
                        </a:rPr>
                        <a:t>= -1 and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 -1,000, then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 1,000. Obviously, much larger results are possible for </a:t>
                      </a:r>
                      <a:r>
                        <a:rPr lang="en-IN" sz="1000" b="0" i="1" u="none" strike="noStrike" kern="1200" baseline="0" dirty="0" smtClean="0">
                          <a:solidFill>
                            <a:schemeClr val="dk1"/>
                          </a:solidFill>
                          <a:latin typeface="+mn-lt"/>
                          <a:ea typeface="+mn-ea"/>
                          <a:cs typeface="+mn-cs"/>
                        </a:rPr>
                        <a:t>xy </a:t>
                      </a:r>
                      <a:r>
                        <a:rPr lang="en-IN" sz="1000" b="0" i="0" u="none" strike="noStrike" kern="1200" baseline="0" dirty="0" smtClean="0">
                          <a:solidFill>
                            <a:schemeClr val="dk1"/>
                          </a:solidFill>
                          <a:latin typeface="+mn-lt"/>
                          <a:ea typeface="+mn-ea"/>
                          <a:cs typeface="+mn-cs"/>
                        </a:rPr>
                        <a:t>if both </a:t>
                      </a:r>
                      <a:r>
                        <a:rPr lang="en-IN" sz="1000" b="0" i="1" u="none" strike="noStrike" kern="1200" baseline="0" dirty="0" smtClean="0">
                          <a:solidFill>
                            <a:schemeClr val="dk1"/>
                          </a:solidFill>
                          <a:latin typeface="+mn-lt"/>
                          <a:ea typeface="+mn-ea"/>
                          <a:cs typeface="+mn-cs"/>
                        </a:rPr>
                        <a:t>x </a:t>
                      </a:r>
                      <a:r>
                        <a:rPr lang="en-IN" sz="1000" b="0" i="0" u="none" strike="noStrike" kern="1200" baseline="0" dirty="0" smtClean="0">
                          <a:solidFill>
                            <a:schemeClr val="dk1"/>
                          </a:solidFill>
                          <a:latin typeface="+mn-lt"/>
                          <a:ea typeface="+mn-ea"/>
                          <a:cs typeface="+mn-cs"/>
                        </a:rPr>
                        <a:t>and </a:t>
                      </a:r>
                      <a:r>
                        <a:rPr lang="en-IN" sz="1000" b="0" i="1" u="none" strike="noStrike" kern="1200" baseline="0" dirty="0" smtClean="0">
                          <a:solidFill>
                            <a:schemeClr val="dk1"/>
                          </a:solidFill>
                          <a:latin typeface="+mn-lt"/>
                          <a:ea typeface="+mn-ea"/>
                          <a:cs typeface="+mn-cs"/>
                        </a:rPr>
                        <a:t>y </a:t>
                      </a:r>
                      <a:r>
                        <a:rPr lang="en-IN" sz="1000" b="0" i="0" u="none" strike="noStrike" kern="1200" baseline="0" dirty="0" smtClean="0">
                          <a:solidFill>
                            <a:schemeClr val="dk1"/>
                          </a:solidFill>
                          <a:latin typeface="+mn-lt"/>
                          <a:ea typeface="+mn-ea"/>
                          <a:cs typeface="+mn-cs"/>
                        </a:rPr>
                        <a:t>are negative.  Therefore, </a:t>
                      </a:r>
                      <a:r>
                        <a:rPr lang="en-IN" sz="1000" b="0" i="1" u="none" strike="noStrike" kern="1200" baseline="0" dirty="0" smtClean="0">
                          <a:solidFill>
                            <a:schemeClr val="dk1"/>
                          </a:solidFill>
                          <a:latin typeface="+mn-lt"/>
                          <a:ea typeface="+mn-ea"/>
                          <a:cs typeface="+mn-cs"/>
                        </a:rPr>
                        <a:t>xy </a:t>
                      </a:r>
                      <a:r>
                        <a:rPr lang="en-US" sz="1000" b="0" i="0" u="none" strike="noStrike" kern="1200" baseline="0" dirty="0" smtClean="0">
                          <a:solidFill>
                            <a:schemeClr val="dk1"/>
                          </a:solidFill>
                          <a:latin typeface="+mn-lt"/>
                          <a:ea typeface="+mn-ea"/>
                          <a:cs typeface="+mn-cs"/>
                        </a:rPr>
                        <a:t>can equal any number.</a:t>
                      </a:r>
                      <a:endParaRPr lang="en-US" sz="1000" dirty="0" smtClean="0"/>
                    </a:p>
                  </a:txBody>
                  <a:tcPr/>
                </a:tc>
              </a:tr>
              <a:tr h="370840">
                <a:tc>
                  <a:txBody>
                    <a:bodyPr/>
                    <a:lstStyle/>
                    <a:p>
                      <a:r>
                        <a:rPr lang="en-US" sz="1000" dirty="0" smtClean="0"/>
                        <a:t>INEQUALITIES WITH EQUATIONS </a:t>
                      </a:r>
                      <a:endParaRPr lang="en-US" sz="1000" dirty="0"/>
                    </a:p>
                  </a:txBody>
                  <a:tcPr/>
                </a:tc>
                <a:tc>
                  <a:txBody>
                    <a:bodyPr/>
                    <a:lstStyle/>
                    <a:p>
                      <a:r>
                        <a:rPr lang="en-IN" sz="1000" b="0" i="0" u="none" strike="noStrike" kern="1200" baseline="0" dirty="0" smtClean="0">
                          <a:solidFill>
                            <a:schemeClr val="dk1"/>
                          </a:solidFill>
                          <a:latin typeface="+mn-lt"/>
                          <a:ea typeface="+mn-ea"/>
                          <a:cs typeface="+mn-cs"/>
                        </a:rPr>
                        <a:t>If </a:t>
                      </a:r>
                      <a:r>
                        <a:rPr lang="en-IN" sz="1000" b="0" i="1" u="none" strike="noStrike" kern="1200" baseline="0" dirty="0" smtClean="0">
                          <a:solidFill>
                            <a:schemeClr val="dk1"/>
                          </a:solidFill>
                          <a:latin typeface="+mn-lt"/>
                          <a:ea typeface="+mn-ea"/>
                          <a:cs typeface="+mn-cs"/>
                        </a:rPr>
                        <a:t>2h </a:t>
                      </a:r>
                      <a:r>
                        <a:rPr lang="en-IN" sz="1000" b="0" i="0" u="none" strike="noStrike" kern="1200" baseline="0" dirty="0" smtClean="0">
                          <a:solidFill>
                            <a:schemeClr val="dk1"/>
                          </a:solidFill>
                          <a:latin typeface="+mn-lt"/>
                          <a:ea typeface="+mn-ea"/>
                          <a:cs typeface="+mn-cs"/>
                        </a:rPr>
                        <a:t>+ </a:t>
                      </a:r>
                      <a:r>
                        <a:rPr lang="en-IN" sz="1000" b="0" i="1" u="none" strike="noStrike" kern="1200" baseline="0" dirty="0" smtClean="0">
                          <a:solidFill>
                            <a:schemeClr val="dk1"/>
                          </a:solidFill>
                          <a:latin typeface="+mn-lt"/>
                          <a:ea typeface="+mn-ea"/>
                          <a:cs typeface="+mn-cs"/>
                        </a:rPr>
                        <a:t>k </a:t>
                      </a:r>
                      <a:r>
                        <a:rPr lang="en-IN" sz="1000" b="0" i="0" u="none" strike="noStrike" kern="1200" baseline="0" dirty="0" smtClean="0">
                          <a:solidFill>
                            <a:schemeClr val="dk1"/>
                          </a:solidFill>
                          <a:latin typeface="+mn-lt"/>
                          <a:ea typeface="+mn-ea"/>
                          <a:cs typeface="+mn-cs"/>
                        </a:rPr>
                        <a:t>&lt; 8, </a:t>
                      </a:r>
                      <a:r>
                        <a:rPr lang="en-IN" sz="1000" b="0" i="1" u="none" strike="noStrike" kern="1200" baseline="0" dirty="0" smtClean="0">
                          <a:solidFill>
                            <a:schemeClr val="dk1"/>
                          </a:solidFill>
                          <a:latin typeface="+mn-lt"/>
                          <a:ea typeface="+mn-ea"/>
                          <a:cs typeface="+mn-cs"/>
                        </a:rPr>
                        <a:t>g </a:t>
                      </a:r>
                      <a:r>
                        <a:rPr lang="en-IN" sz="1000" b="0" i="0" u="none" strike="noStrike" kern="1200" baseline="0" dirty="0" smtClean="0">
                          <a:solidFill>
                            <a:schemeClr val="dk1"/>
                          </a:solidFill>
                          <a:latin typeface="+mn-lt"/>
                          <a:ea typeface="+mn-ea"/>
                          <a:cs typeface="+mn-cs"/>
                        </a:rPr>
                        <a:t>+ </a:t>
                      </a:r>
                      <a:r>
                        <a:rPr lang="en-IN" sz="1000" b="0" i="1" u="none" strike="noStrike" kern="1200" baseline="0" dirty="0" smtClean="0">
                          <a:solidFill>
                            <a:schemeClr val="dk1"/>
                          </a:solidFill>
                          <a:latin typeface="+mn-lt"/>
                          <a:ea typeface="+mn-ea"/>
                          <a:cs typeface="+mn-cs"/>
                        </a:rPr>
                        <a:t>3h </a:t>
                      </a:r>
                      <a:r>
                        <a:rPr lang="en-IN" sz="1000" b="0" i="0" u="none" strike="noStrike" kern="1200" baseline="0" dirty="0" smtClean="0">
                          <a:solidFill>
                            <a:schemeClr val="dk1"/>
                          </a:solidFill>
                          <a:latin typeface="+mn-lt"/>
                          <a:ea typeface="+mn-ea"/>
                          <a:cs typeface="+mn-cs"/>
                        </a:rPr>
                        <a:t>= 15, and </a:t>
                      </a:r>
                      <a:r>
                        <a:rPr lang="en-IN" sz="1000" b="0" i="1" u="none" strike="noStrike" kern="1200" baseline="0" dirty="0" smtClean="0">
                          <a:solidFill>
                            <a:schemeClr val="dk1"/>
                          </a:solidFill>
                          <a:latin typeface="+mn-lt"/>
                          <a:ea typeface="+mn-ea"/>
                          <a:cs typeface="+mn-cs"/>
                        </a:rPr>
                        <a:t>k </a:t>
                      </a:r>
                      <a:r>
                        <a:rPr lang="en-IN" sz="1000" b="0" i="0" u="none" strike="noStrike" kern="1200" baseline="0" dirty="0" smtClean="0">
                          <a:solidFill>
                            <a:schemeClr val="dk1"/>
                          </a:solidFill>
                          <a:latin typeface="+mn-lt"/>
                          <a:ea typeface="+mn-ea"/>
                          <a:cs typeface="+mn-cs"/>
                        </a:rPr>
                        <a:t>= 4, what is the possible range of values </a:t>
                      </a:r>
                      <a:r>
                        <a:rPr lang="en-US" sz="1000" b="0" i="0" u="none" strike="noStrike" kern="1200" baseline="0" dirty="0" smtClean="0">
                          <a:solidFill>
                            <a:schemeClr val="dk1"/>
                          </a:solidFill>
                          <a:latin typeface="+mn-lt"/>
                          <a:ea typeface="+mn-ea"/>
                          <a:cs typeface="+mn-cs"/>
                        </a:rPr>
                        <a:t>for </a:t>
                      </a:r>
                      <a:r>
                        <a:rPr lang="en-US" sz="1000" b="0" i="1" u="none" strike="noStrike" kern="1200" baseline="0" dirty="0" smtClean="0">
                          <a:solidFill>
                            <a:schemeClr val="dk1"/>
                          </a:solidFill>
                          <a:latin typeface="+mn-lt"/>
                          <a:ea typeface="+mn-ea"/>
                          <a:cs typeface="+mn-cs"/>
                        </a:rPr>
                        <a:t>g? </a:t>
                      </a:r>
                    </a:p>
                    <a:p>
                      <a:r>
                        <a:rPr lang="en-IN" sz="1000" b="0" i="0" u="none" strike="noStrike" kern="1200" baseline="0" dirty="0" smtClean="0">
                          <a:solidFill>
                            <a:schemeClr val="dk1"/>
                          </a:solidFill>
                          <a:latin typeface="+mn-lt"/>
                          <a:ea typeface="+mn-ea"/>
                          <a:cs typeface="+mn-cs"/>
                        </a:rPr>
                        <a:t>First, we can simplify the inequality by plugging 4 in for </a:t>
                      </a:r>
                      <a:r>
                        <a:rPr lang="en-IN" sz="1000" b="0" i="1" u="none" strike="noStrike" kern="1200" baseline="0" dirty="0" smtClean="0">
                          <a:solidFill>
                            <a:schemeClr val="dk1"/>
                          </a:solidFill>
                          <a:latin typeface="+mn-lt"/>
                          <a:ea typeface="+mn-ea"/>
                          <a:cs typeface="+mn-cs"/>
                        </a:rPr>
                        <a:t>k </a:t>
                      </a:r>
                      <a:r>
                        <a:rPr lang="en-IN" sz="1000" b="0" i="0" u="none" strike="noStrike" kern="1200" baseline="0" dirty="0" smtClean="0">
                          <a:solidFill>
                            <a:schemeClr val="dk1"/>
                          </a:solidFill>
                          <a:latin typeface="+mn-lt"/>
                          <a:ea typeface="+mn-ea"/>
                          <a:cs typeface="+mn-cs"/>
                        </a:rPr>
                        <a:t>to simplify the inequality: h &lt; 2 </a:t>
                      </a:r>
                    </a:p>
                    <a:p>
                      <a:r>
                        <a:rPr lang="en-IN" sz="1000" b="0" i="0" u="none" strike="noStrike" kern="1200" baseline="0" dirty="0" smtClean="0">
                          <a:solidFill>
                            <a:schemeClr val="dk1"/>
                          </a:solidFill>
                          <a:latin typeface="+mn-lt"/>
                          <a:ea typeface="+mn-ea"/>
                          <a:cs typeface="+mn-cs"/>
                        </a:rPr>
                        <a:t>G = 15 – 3 (less than 2)</a:t>
                      </a:r>
                    </a:p>
                    <a:p>
                      <a:r>
                        <a:rPr lang="en-IN" sz="1000" b="0" i="0" u="none" strike="noStrike" kern="1200" baseline="0" dirty="0" smtClean="0">
                          <a:solidFill>
                            <a:schemeClr val="dk1"/>
                          </a:solidFill>
                          <a:latin typeface="+mn-lt"/>
                          <a:ea typeface="+mn-ea"/>
                          <a:cs typeface="+mn-cs"/>
                        </a:rPr>
                        <a:t>G = 15 – Less than 6</a:t>
                      </a:r>
                    </a:p>
                    <a:p>
                      <a:r>
                        <a:rPr lang="en-IN" sz="1000" b="0" i="0" u="none" strike="noStrike" kern="1200" baseline="0" dirty="0" smtClean="0">
                          <a:solidFill>
                            <a:schemeClr val="dk1"/>
                          </a:solidFill>
                          <a:latin typeface="+mn-lt"/>
                          <a:ea typeface="+mn-ea"/>
                          <a:cs typeface="+mn-cs"/>
                        </a:rPr>
                        <a:t>G = Greater than 9 (Notice that when we subtract LT6 from 15, we have to CHANGE the extreme value sign from LT to GT. Think of it this way; if we subtract 6 from 15, the result is 9. But if we subtract a number SMALLER than 6 from 15, the result will be LARGER than 9)</a:t>
                      </a:r>
                      <a:endParaRPr lang="en-US" sz="1000" dirty="0"/>
                    </a:p>
                  </a:txBody>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93388832"/>
              </p:ext>
            </p:extLst>
          </p:nvPr>
        </p:nvGraphicFramePr>
        <p:xfrm>
          <a:off x="35497" y="4359736"/>
          <a:ext cx="9001000" cy="2453640"/>
        </p:xfrm>
        <a:graphic>
          <a:graphicData uri="http://schemas.openxmlformats.org/drawingml/2006/table">
            <a:tbl>
              <a:tblPr firstRow="1" bandRow="1">
                <a:tableStyleId>{00A15C55-8517-42AA-B614-E9B94910E393}</a:tableStyleId>
              </a:tblPr>
              <a:tblGrid>
                <a:gridCol w="1152128"/>
                <a:gridCol w="1800200"/>
                <a:gridCol w="6048672"/>
              </a:tblGrid>
              <a:tr h="370840">
                <a:tc>
                  <a:txBody>
                    <a:bodyPr/>
                    <a:lstStyle/>
                    <a:p>
                      <a:r>
                        <a:rPr lang="en-US" sz="1000" dirty="0" smtClean="0"/>
                        <a:t>OPERATION</a:t>
                      </a:r>
                      <a:r>
                        <a:rPr lang="en-US" sz="1000" baseline="0" dirty="0" smtClean="0"/>
                        <a:t> </a:t>
                      </a:r>
                      <a:endParaRPr lang="en-US" sz="1000" dirty="0"/>
                    </a:p>
                  </a:txBody>
                  <a:tcPr/>
                </a:tc>
                <a:tc>
                  <a:txBody>
                    <a:bodyPr/>
                    <a:lstStyle/>
                    <a:p>
                      <a:r>
                        <a:rPr lang="en-US" sz="1000" dirty="0" smtClean="0"/>
                        <a:t>EXAMPLE</a:t>
                      </a:r>
                      <a:endParaRPr lang="en-US" sz="1000" dirty="0"/>
                    </a:p>
                  </a:txBody>
                  <a:tcPr/>
                </a:tc>
                <a:tc>
                  <a:txBody>
                    <a:bodyPr/>
                    <a:lstStyle/>
                    <a:p>
                      <a:r>
                        <a:rPr lang="en-US" sz="1000" dirty="0" smtClean="0"/>
                        <a:t>PROCEDURE</a:t>
                      </a:r>
                      <a:endParaRPr lang="en-US" sz="1000" dirty="0"/>
                    </a:p>
                  </a:txBody>
                  <a:tcPr/>
                </a:tc>
              </a:tr>
              <a:tr h="370840">
                <a:tc>
                  <a:txBody>
                    <a:bodyPr/>
                    <a:lstStyle/>
                    <a:p>
                      <a:r>
                        <a:rPr lang="en-US" sz="1000" dirty="0" smtClean="0"/>
                        <a:t>Addition </a:t>
                      </a:r>
                      <a:endParaRPr lang="en-US" sz="1000" dirty="0"/>
                    </a:p>
                  </a:txBody>
                  <a:tcPr/>
                </a:tc>
                <a:tc>
                  <a:txBody>
                    <a:bodyPr/>
                    <a:lstStyle/>
                    <a:p>
                      <a:r>
                        <a:rPr lang="en-US" sz="1000" dirty="0" smtClean="0"/>
                        <a:t>8 + &lt;</a:t>
                      </a:r>
                      <a:r>
                        <a:rPr lang="en-US" sz="1000" baseline="0" dirty="0" smtClean="0"/>
                        <a:t> 2 </a:t>
                      </a:r>
                    </a:p>
                  </a:txBody>
                  <a:tcPr/>
                </a:tc>
                <a:tc>
                  <a:txBody>
                    <a:bodyPr/>
                    <a:lstStyle/>
                    <a:p>
                      <a:r>
                        <a:rPr lang="en-US" sz="1000" b="0" i="0" u="none" strike="noStrike" kern="1200" baseline="0" dirty="0" smtClean="0">
                          <a:solidFill>
                            <a:schemeClr val="dk1"/>
                          </a:solidFill>
                          <a:latin typeface="+mn-lt"/>
                          <a:ea typeface="+mn-ea"/>
                          <a:cs typeface="+mn-cs"/>
                        </a:rPr>
                        <a:t>Add just like regular numbers: </a:t>
                      </a:r>
                      <a:r>
                        <a:rPr lang="it-IT" sz="1000" b="0" i="0" u="none" strike="noStrike" kern="1200" baseline="0" dirty="0" smtClean="0">
                          <a:solidFill>
                            <a:schemeClr val="dk1"/>
                          </a:solidFill>
                          <a:latin typeface="+mn-lt"/>
                          <a:ea typeface="+mn-ea"/>
                          <a:cs typeface="+mn-cs"/>
                        </a:rPr>
                        <a:t>8 + LT2 = LTI0 (i.e., &lt; 10)</a:t>
                      </a:r>
                      <a:endParaRPr lang="en-US" sz="1000" baseline="0" dirty="0" smtClean="0"/>
                    </a:p>
                  </a:txBody>
                  <a:tcPr/>
                </a:tc>
              </a:tr>
              <a:tr h="370840">
                <a:tc>
                  <a:txBody>
                    <a:bodyPr/>
                    <a:lstStyle/>
                    <a:p>
                      <a:r>
                        <a:rPr lang="en-US" sz="1000" dirty="0" smtClean="0"/>
                        <a:t>Subtraction</a:t>
                      </a:r>
                      <a:endParaRPr lang="en-US" sz="1000" dirty="0"/>
                    </a:p>
                  </a:txBody>
                  <a:tcPr/>
                </a:tc>
                <a:tc>
                  <a:txBody>
                    <a:bodyPr/>
                    <a:lstStyle/>
                    <a:p>
                      <a:r>
                        <a:rPr lang="en-US" sz="1000" b="0" i="0" u="none" strike="noStrike" kern="1200" baseline="0" dirty="0" smtClean="0">
                          <a:solidFill>
                            <a:schemeClr val="dk1"/>
                          </a:solidFill>
                          <a:latin typeface="+mn-lt"/>
                          <a:ea typeface="+mn-ea"/>
                          <a:cs typeface="+mn-cs"/>
                        </a:rPr>
                        <a:t>8 - &lt;2</a:t>
                      </a:r>
                      <a:endParaRPr lang="en-US" sz="1000" dirty="0"/>
                    </a:p>
                  </a:txBody>
                  <a:tcPr/>
                </a:tc>
                <a:tc>
                  <a:txBody>
                    <a:bodyPr/>
                    <a:lstStyle/>
                    <a:p>
                      <a:r>
                        <a:rPr lang="en-IN" sz="1000" b="0" i="0" u="none" strike="noStrike" kern="1200" baseline="0" dirty="0" smtClean="0">
                          <a:solidFill>
                            <a:schemeClr val="dk1"/>
                          </a:solidFill>
                          <a:latin typeface="+mn-lt"/>
                          <a:ea typeface="+mn-ea"/>
                          <a:cs typeface="+mn-cs"/>
                        </a:rPr>
                        <a:t>Subtract and flip the extreme value: </a:t>
                      </a:r>
                      <a:r>
                        <a:rPr lang="en-US" sz="1000" b="0" i="0" u="none" strike="noStrike" kern="1200" baseline="0" dirty="0" smtClean="0">
                          <a:solidFill>
                            <a:schemeClr val="dk1"/>
                          </a:solidFill>
                          <a:latin typeface="+mn-lt"/>
                          <a:ea typeface="+mn-ea"/>
                          <a:cs typeface="+mn-cs"/>
                        </a:rPr>
                        <a:t>8 - LT2 = GT6 (i.e., &gt; 6)</a:t>
                      </a:r>
                      <a:endParaRPr lang="en-US" sz="1000" dirty="0"/>
                    </a:p>
                  </a:txBody>
                  <a:tcPr/>
                </a:tc>
              </a:tr>
              <a:tr h="370840">
                <a:tc>
                  <a:txBody>
                    <a:bodyPr/>
                    <a:lstStyle/>
                    <a:p>
                      <a:r>
                        <a:rPr lang="en-US" sz="1000" dirty="0" smtClean="0"/>
                        <a:t>Multiplication </a:t>
                      </a:r>
                      <a:endParaRPr lang="en-US" sz="1000" dirty="0"/>
                    </a:p>
                  </a:txBody>
                  <a:tcPr/>
                </a:tc>
                <a:tc>
                  <a:txBody>
                    <a:bodyPr/>
                    <a:lstStyle/>
                    <a:p>
                      <a:pPr marL="0" indent="0">
                        <a:buNone/>
                      </a:pPr>
                      <a:r>
                        <a:rPr lang="en-IN" sz="1000" b="0" i="0" u="none" strike="noStrike" kern="1200" baseline="0" dirty="0" smtClean="0">
                          <a:solidFill>
                            <a:schemeClr val="dk1"/>
                          </a:solidFill>
                          <a:latin typeface="+mn-lt"/>
                          <a:ea typeface="+mn-ea"/>
                          <a:cs typeface="+mn-cs"/>
                        </a:rPr>
                        <a:t>a) 8 * &lt;2 </a:t>
                      </a:r>
                    </a:p>
                    <a:p>
                      <a:pPr marL="0" indent="0">
                        <a:buNone/>
                      </a:pPr>
                      <a:r>
                        <a:rPr lang="en-US" sz="1000" b="0" i="0" u="none" strike="noStrike" kern="1200" baseline="0" dirty="0" smtClean="0">
                          <a:solidFill>
                            <a:schemeClr val="dk1"/>
                          </a:solidFill>
                          <a:latin typeface="+mn-lt"/>
                          <a:ea typeface="+mn-ea"/>
                          <a:cs typeface="+mn-cs"/>
                        </a:rPr>
                        <a:t>b) -7 * &lt;2</a:t>
                      </a:r>
                      <a:endParaRPr lang="en-US" sz="1000" dirty="0"/>
                    </a:p>
                  </a:txBody>
                  <a:tcPr/>
                </a:tc>
                <a:tc>
                  <a:txBody>
                    <a:bodyPr/>
                    <a:lstStyle/>
                    <a:p>
                      <a:r>
                        <a:rPr lang="en-IN" sz="1000" b="0" i="0" u="none" strike="noStrike" kern="1200" baseline="0" dirty="0" smtClean="0">
                          <a:solidFill>
                            <a:schemeClr val="dk1"/>
                          </a:solidFill>
                          <a:latin typeface="+mn-lt"/>
                          <a:ea typeface="+mn-ea"/>
                          <a:cs typeface="+mn-cs"/>
                        </a:rPr>
                        <a:t>a) Multiply just like regular numbers: </a:t>
                      </a:r>
                      <a:r>
                        <a:rPr lang="fr-FR" sz="1000" b="0" i="0" u="none" strike="noStrike" kern="1200" baseline="0" dirty="0" smtClean="0">
                          <a:solidFill>
                            <a:schemeClr val="dk1"/>
                          </a:solidFill>
                          <a:latin typeface="+mn-lt"/>
                          <a:ea typeface="+mn-ea"/>
                          <a:cs typeface="+mn-cs"/>
                        </a:rPr>
                        <a:t>8 * LT2 = LT16 (i.e., &lt; 16)</a:t>
                      </a:r>
                    </a:p>
                    <a:p>
                      <a:r>
                        <a:rPr lang="en-IN" sz="1000" b="0" i="0" u="none" strike="noStrike" kern="1200" baseline="0" dirty="0" smtClean="0">
                          <a:solidFill>
                            <a:schemeClr val="dk1"/>
                          </a:solidFill>
                          <a:latin typeface="+mn-lt"/>
                          <a:ea typeface="+mn-ea"/>
                          <a:cs typeface="+mn-cs"/>
                        </a:rPr>
                        <a:t>b) Multiply and flip the extreme value: -7 * LT2 = GT(-14) (i.e., &gt; -14)</a:t>
                      </a:r>
                      <a:endParaRPr lang="en-US" sz="1000" dirty="0"/>
                    </a:p>
                  </a:txBody>
                  <a:tcPr/>
                </a:tc>
              </a:tr>
              <a:tr h="370840">
                <a:tc>
                  <a:txBody>
                    <a:bodyPr/>
                    <a:lstStyle/>
                    <a:p>
                      <a:r>
                        <a:rPr lang="en-US" sz="1000" dirty="0" smtClean="0"/>
                        <a:t>Division </a:t>
                      </a:r>
                      <a:endParaRPr lang="en-US" sz="1000" dirty="0"/>
                    </a:p>
                  </a:txBody>
                  <a:tcPr/>
                </a:tc>
                <a:tc>
                  <a:txBody>
                    <a:bodyPr/>
                    <a:lstStyle/>
                    <a:p>
                      <a:r>
                        <a:rPr lang="en-US" sz="1000" dirty="0" smtClean="0"/>
                        <a:t>8 / &lt;2</a:t>
                      </a:r>
                    </a:p>
                    <a:p>
                      <a:endParaRPr lang="en-US" sz="1000" dirty="0" smtClean="0"/>
                    </a:p>
                  </a:txBody>
                  <a:tcPr/>
                </a:tc>
                <a:tc>
                  <a:txBody>
                    <a:bodyPr/>
                    <a:lstStyle/>
                    <a:p>
                      <a:r>
                        <a:rPr lang="en-IN" sz="1000" b="0" i="0" u="none" strike="noStrike" kern="1200" baseline="0" dirty="0" smtClean="0">
                          <a:solidFill>
                            <a:schemeClr val="dk1"/>
                          </a:solidFill>
                          <a:latin typeface="+mn-lt"/>
                          <a:ea typeface="+mn-ea"/>
                          <a:cs typeface="+mn-cs"/>
                        </a:rPr>
                        <a:t>Divide and flip the extreme value (if we know that LT2 is positive): </a:t>
                      </a:r>
                    </a:p>
                    <a:p>
                      <a:r>
                        <a:rPr lang="en-US" sz="1000" b="0" i="0" u="none" strike="noStrike" kern="1200" baseline="0" dirty="0" smtClean="0">
                          <a:solidFill>
                            <a:schemeClr val="dk1"/>
                          </a:solidFill>
                          <a:latin typeface="+mn-lt"/>
                          <a:ea typeface="+mn-ea"/>
                          <a:cs typeface="+mn-cs"/>
                        </a:rPr>
                        <a:t>8 / LT2 = GT4 (i.e., &gt; 4)</a:t>
                      </a:r>
                      <a:endParaRPr lang="en-US" sz="1000" dirty="0"/>
                    </a:p>
                  </a:txBody>
                  <a:tcPr/>
                </a:tc>
              </a:tr>
              <a:tr h="370840">
                <a:tc>
                  <a:txBody>
                    <a:bodyPr/>
                    <a:lstStyle/>
                    <a:p>
                      <a:r>
                        <a:rPr lang="en-US" sz="1000" dirty="0" smtClean="0"/>
                        <a:t>Multiply two extreme</a:t>
                      </a:r>
                      <a:r>
                        <a:rPr lang="en-US" sz="1000" baseline="0" dirty="0" smtClean="0"/>
                        <a:t> values</a:t>
                      </a:r>
                      <a:endParaRPr lang="en-US" sz="1000" dirty="0"/>
                    </a:p>
                  </a:txBody>
                  <a:tcPr/>
                </a:tc>
                <a:tc>
                  <a:txBody>
                    <a:bodyPr/>
                    <a:lstStyle/>
                    <a:p>
                      <a:r>
                        <a:rPr lang="en-US" sz="1000" dirty="0" smtClean="0"/>
                        <a:t>&lt; 8 * &lt; 2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i="0" u="none" strike="noStrike" kern="1200" baseline="0" dirty="0" smtClean="0">
                          <a:solidFill>
                            <a:schemeClr val="dk1"/>
                          </a:solidFill>
                          <a:latin typeface="+mn-lt"/>
                          <a:ea typeface="+mn-ea"/>
                          <a:cs typeface="+mn-cs"/>
                        </a:rPr>
                        <a:t>Multiply just like regular numbers (if we know that both extreme values are positive)</a:t>
                      </a:r>
                    </a:p>
                    <a:p>
                      <a:pPr marL="0" marR="0" indent="0" algn="l" defTabSz="914400" rtl="0" eaLnBrk="1" fontAlgn="auto" latinLnBrk="0" hangingPunct="1">
                        <a:lnSpc>
                          <a:spcPct val="100000"/>
                        </a:lnSpc>
                        <a:spcBef>
                          <a:spcPts val="0"/>
                        </a:spcBef>
                        <a:spcAft>
                          <a:spcPts val="0"/>
                        </a:spcAft>
                        <a:buClrTx/>
                        <a:buSzTx/>
                        <a:buFontTx/>
                        <a:buNone/>
                        <a:tabLst/>
                        <a:defRPr/>
                      </a:pPr>
                      <a:r>
                        <a:rPr lang="it-IT" sz="1000" b="0" i="0" u="none" strike="noStrike" kern="1200" baseline="0" dirty="0" smtClean="0">
                          <a:solidFill>
                            <a:schemeClr val="dk1"/>
                          </a:solidFill>
                          <a:latin typeface="+mn-lt"/>
                          <a:ea typeface="+mn-ea"/>
                          <a:cs typeface="+mn-cs"/>
                        </a:rPr>
                        <a:t>LT8* LT2 = LT16 (i.e., &lt; 16) </a:t>
                      </a:r>
                      <a:endParaRPr lang="en-US" sz="1000" baseline="0" dirty="0" smtClean="0"/>
                    </a:p>
                    <a:p>
                      <a:endParaRPr lang="en-US" sz="1000" dirty="0"/>
                    </a:p>
                  </a:txBody>
                  <a:tcPr/>
                </a:tc>
              </a:tr>
            </a:tbl>
          </a:graphicData>
        </a:graphic>
      </p:graphicFrame>
    </p:spTree>
    <p:extLst>
      <p:ext uri="{BB962C8B-B14F-4D97-AF65-F5344CB8AC3E}">
        <p14:creationId xmlns:p14="http://schemas.microsoft.com/office/powerpoint/2010/main" val="269199212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INEQUALITIES AND ABSOLUTE VALUES  </a:t>
            </a:r>
            <a:endParaRPr lang="en-US" dirty="0"/>
          </a:p>
        </p:txBody>
      </p:sp>
      <p:sp>
        <p:nvSpPr>
          <p:cNvPr id="5" name="Content Placeholder 4"/>
          <p:cNvSpPr>
            <a:spLocks noGrp="1"/>
          </p:cNvSpPr>
          <p:nvPr>
            <p:ph idx="1"/>
          </p:nvPr>
        </p:nvSpPr>
        <p:spPr/>
        <p:txBody>
          <a:bodyPr>
            <a:normAutofit/>
          </a:bodyPr>
          <a:lstStyle/>
          <a:p>
            <a:pPr marL="0" indent="0">
              <a:buNone/>
            </a:pPr>
            <a:r>
              <a:rPr lang="en-US" b="1" dirty="0" smtClean="0"/>
              <a:t>Solving inequalities </a:t>
            </a:r>
          </a:p>
          <a:p>
            <a:pPr marL="0" indent="355600">
              <a:buNone/>
            </a:pPr>
            <a:r>
              <a:rPr lang="en-GB" b="1" dirty="0">
                <a:solidFill>
                  <a:srgbClr val="FF0000"/>
                </a:solidFill>
              </a:rPr>
              <a:t>√x</a:t>
            </a:r>
            <a:r>
              <a:rPr lang="en-GB" b="1" baseline="30000" dirty="0">
                <a:solidFill>
                  <a:srgbClr val="FF0000"/>
                </a:solidFill>
              </a:rPr>
              <a:t>2 </a:t>
            </a:r>
            <a:r>
              <a:rPr lang="en-GB" b="1" dirty="0">
                <a:solidFill>
                  <a:srgbClr val="FF0000"/>
                </a:solidFill>
              </a:rPr>
              <a:t>= |x</a:t>
            </a:r>
            <a:r>
              <a:rPr lang="en-GB" b="1" dirty="0" smtClean="0">
                <a:solidFill>
                  <a:srgbClr val="FF0000"/>
                </a:solidFill>
              </a:rPr>
              <a:t>|</a:t>
            </a:r>
            <a:endParaRPr lang="en-US" b="1" dirty="0" smtClean="0">
              <a:solidFill>
                <a:srgbClr val="FF0000"/>
              </a:solidFill>
            </a:endParaRPr>
          </a:p>
          <a:p>
            <a:pPr marL="531813" indent="-176213">
              <a:buAutoNum type="romanLcPeriod"/>
            </a:pPr>
            <a:r>
              <a:rPr lang="en-IN" dirty="0"/>
              <a:t>I</a:t>
            </a:r>
            <a:r>
              <a:rPr lang="en-IN" dirty="0" smtClean="0"/>
              <a:t>t </a:t>
            </a:r>
            <a:r>
              <a:rPr lang="en-IN" dirty="0"/>
              <a:t>is often helpful to try to visualize the problem with </a:t>
            </a:r>
            <a:r>
              <a:rPr lang="en-IN" dirty="0" smtClean="0"/>
              <a:t>a </a:t>
            </a:r>
            <a:r>
              <a:rPr lang="en-US" dirty="0" smtClean="0"/>
              <a:t>number </a:t>
            </a:r>
            <a:r>
              <a:rPr lang="en-US" dirty="0"/>
              <a:t>line</a:t>
            </a:r>
            <a:r>
              <a:rPr lang="en-US" dirty="0" smtClean="0"/>
              <a:t>.  For example, take the inequality |x| = 5. </a:t>
            </a:r>
            <a:r>
              <a:rPr lang="en-IN" dirty="0" smtClean="0"/>
              <a:t>One </a:t>
            </a:r>
            <a:r>
              <a:rPr lang="en-IN" dirty="0"/>
              <a:t>way </a:t>
            </a:r>
            <a:r>
              <a:rPr lang="en-IN" dirty="0" smtClean="0"/>
              <a:t>to understand </a:t>
            </a:r>
            <a:r>
              <a:rPr lang="en-IN" dirty="0"/>
              <a:t>this inequality is to say </a:t>
            </a:r>
            <a:r>
              <a:rPr lang="en-IN" i="1" dirty="0"/>
              <a:t>"x </a:t>
            </a:r>
            <a:r>
              <a:rPr lang="en-IN" dirty="0"/>
              <a:t>must be less than 5 units from zero </a:t>
            </a:r>
            <a:r>
              <a:rPr lang="en-IN" dirty="0" smtClean="0"/>
              <a:t>on the </a:t>
            </a:r>
            <a:r>
              <a:rPr lang="en-IN" dirty="0"/>
              <a:t>number line." Indeed, one interpretation of absolute value is simply distance on </a:t>
            </a:r>
            <a:r>
              <a:rPr lang="en-IN" dirty="0" smtClean="0"/>
              <a:t>the number </a:t>
            </a:r>
            <a:r>
              <a:rPr lang="en-IN" dirty="0"/>
              <a:t>line. For a simple absolute value expression such as </a:t>
            </a:r>
            <a:r>
              <a:rPr lang="en-IN" dirty="0" smtClean="0"/>
              <a:t>lx|, </a:t>
            </a:r>
            <a:r>
              <a:rPr lang="en-IN" dirty="0"/>
              <a:t>we are evaluating </a:t>
            </a:r>
            <a:r>
              <a:rPr lang="en-IN" dirty="0" smtClean="0"/>
              <a:t>distance </a:t>
            </a:r>
            <a:r>
              <a:rPr lang="en-US" dirty="0" smtClean="0"/>
              <a:t>from zero. The range therefore, would be -5 &lt; x &lt; 5 </a:t>
            </a:r>
          </a:p>
          <a:p>
            <a:pPr marL="531813" indent="-176213">
              <a:buAutoNum type="romanLcPeriod"/>
            </a:pPr>
            <a:r>
              <a:rPr lang="en-US" dirty="0" smtClean="0"/>
              <a:t>Equations involving </a:t>
            </a:r>
            <a:r>
              <a:rPr lang="en-IN" dirty="0" smtClean="0"/>
              <a:t>absolute </a:t>
            </a:r>
            <a:r>
              <a:rPr lang="en-IN" dirty="0"/>
              <a:t>value require you to consider </a:t>
            </a:r>
            <a:r>
              <a:rPr lang="en-IN" b="1" dirty="0"/>
              <a:t>two </a:t>
            </a:r>
            <a:r>
              <a:rPr lang="en-IN" dirty="0"/>
              <a:t>scenarios: one where the expression inside </a:t>
            </a:r>
            <a:r>
              <a:rPr lang="en-IN" dirty="0" smtClean="0"/>
              <a:t>the absolute </a:t>
            </a:r>
            <a:r>
              <a:rPr lang="en-IN" dirty="0"/>
              <a:t>value brackets </a:t>
            </a:r>
            <a:r>
              <a:rPr lang="en-IN" dirty="0" smtClean="0"/>
              <a:t>is positive</a:t>
            </a:r>
            <a:r>
              <a:rPr lang="en-IN" dirty="0"/>
              <a:t>, and one where the expression is negative. The same </a:t>
            </a:r>
            <a:r>
              <a:rPr lang="en-IN" dirty="0" smtClean="0"/>
              <a:t>is </a:t>
            </a:r>
            <a:r>
              <a:rPr lang="en-US" dirty="0" smtClean="0"/>
              <a:t>true </a:t>
            </a:r>
            <a:r>
              <a:rPr lang="en-US" dirty="0"/>
              <a:t>for </a:t>
            </a:r>
            <a:r>
              <a:rPr lang="en-US" dirty="0" smtClean="0"/>
              <a:t>inequalities. </a:t>
            </a:r>
            <a:r>
              <a:rPr lang="en-IN" dirty="0">
                <a:solidFill>
                  <a:srgbClr val="FF0000"/>
                </a:solidFill>
              </a:rPr>
              <a:t>N</a:t>
            </a:r>
            <a:r>
              <a:rPr lang="en-IN" dirty="0" smtClean="0">
                <a:solidFill>
                  <a:srgbClr val="FF0000"/>
                </a:solidFill>
              </a:rPr>
              <a:t>ote that </a:t>
            </a:r>
            <a:r>
              <a:rPr lang="en-IN" dirty="0">
                <a:solidFill>
                  <a:srgbClr val="FF0000"/>
                </a:solidFill>
              </a:rPr>
              <a:t>you should </a:t>
            </a:r>
            <a:r>
              <a:rPr lang="en-IN" b="1" dirty="0">
                <a:solidFill>
                  <a:srgbClr val="FF0000"/>
                </a:solidFill>
              </a:rPr>
              <a:t>never </a:t>
            </a:r>
            <a:r>
              <a:rPr lang="en-IN" dirty="0">
                <a:solidFill>
                  <a:srgbClr val="FF0000"/>
                </a:solidFill>
              </a:rPr>
              <a:t>change </a:t>
            </a:r>
            <a:r>
              <a:rPr lang="en-IN" dirty="0" smtClean="0">
                <a:solidFill>
                  <a:srgbClr val="FF0000"/>
                </a:solidFill>
              </a:rPr>
              <a:t>I</a:t>
            </a:r>
            <a:r>
              <a:rPr lang="en-IN" dirty="0">
                <a:solidFill>
                  <a:srgbClr val="FF0000"/>
                </a:solidFill>
              </a:rPr>
              <a:t> </a:t>
            </a:r>
            <a:r>
              <a:rPr lang="en-IN" dirty="0" smtClean="0">
                <a:solidFill>
                  <a:srgbClr val="FF0000"/>
                </a:solidFill>
              </a:rPr>
              <a:t>x – 5 |to </a:t>
            </a:r>
            <a:r>
              <a:rPr lang="en-IN" dirty="0">
                <a:solidFill>
                  <a:srgbClr val="FF0000"/>
                </a:solidFill>
              </a:rPr>
              <a:t>x + 5. </a:t>
            </a:r>
            <a:r>
              <a:rPr lang="en-IN" dirty="0" smtClean="0">
                <a:solidFill>
                  <a:srgbClr val="FF0000"/>
                </a:solidFill>
              </a:rPr>
              <a:t>Remember</a:t>
            </a:r>
            <a:r>
              <a:rPr lang="en-IN" dirty="0">
                <a:solidFill>
                  <a:srgbClr val="FF0000"/>
                </a:solidFill>
              </a:rPr>
              <a:t>, when you drop the absolute value signs, you either leave the </a:t>
            </a:r>
            <a:r>
              <a:rPr lang="en-IN" dirty="0" smtClean="0">
                <a:solidFill>
                  <a:srgbClr val="FF0000"/>
                </a:solidFill>
              </a:rPr>
              <a:t>expression alone </a:t>
            </a:r>
            <a:r>
              <a:rPr lang="en-IN" dirty="0">
                <a:solidFill>
                  <a:srgbClr val="FF0000"/>
                </a:solidFill>
              </a:rPr>
              <a:t>or enclose the ENTIRE expression in parentheses and put a negative sign in </a:t>
            </a:r>
            <a:r>
              <a:rPr lang="en-IN" dirty="0" smtClean="0">
                <a:solidFill>
                  <a:srgbClr val="FF0000"/>
                </a:solidFill>
              </a:rPr>
              <a:t>front.  </a:t>
            </a:r>
            <a:endParaRPr lang="en-US" dirty="0" smtClean="0">
              <a:solidFill>
                <a:srgbClr val="FF0000"/>
              </a:solidFill>
            </a:endParaRPr>
          </a:p>
          <a:p>
            <a:pPr marL="804863" indent="-177800">
              <a:buFontTx/>
              <a:buChar char="-"/>
            </a:pPr>
            <a:r>
              <a:rPr lang="en-US" dirty="0" smtClean="0"/>
              <a:t>Example: Given that | x – 2 | &lt; 5, what is the range of possible values of x? </a:t>
            </a:r>
          </a:p>
          <a:p>
            <a:pPr marL="804863" indent="-177800">
              <a:buFontTx/>
              <a:buChar char="-"/>
            </a:pPr>
            <a:r>
              <a:rPr lang="en-IN" dirty="0" smtClean="0"/>
              <a:t>To </a:t>
            </a:r>
            <a:r>
              <a:rPr lang="en-IN" dirty="0"/>
              <a:t>work out the FIRST scenario, we simply remove the absolute value brackets and </a:t>
            </a:r>
            <a:r>
              <a:rPr lang="en-IN" dirty="0" smtClean="0"/>
              <a:t>solve: x – 2 &lt; 5 ; x &lt; 7</a:t>
            </a:r>
          </a:p>
          <a:p>
            <a:pPr marL="804863" indent="-177800">
              <a:buFontTx/>
              <a:buChar char="-"/>
            </a:pPr>
            <a:r>
              <a:rPr lang="en-IN" dirty="0" smtClean="0"/>
              <a:t>To </a:t>
            </a:r>
            <a:r>
              <a:rPr lang="en-IN" dirty="0"/>
              <a:t>work out the SECOND scenario, we reverse the signs of the terms inside the </a:t>
            </a:r>
            <a:r>
              <a:rPr lang="en-IN" dirty="0" smtClean="0"/>
              <a:t>absolute value </a:t>
            </a:r>
            <a:r>
              <a:rPr lang="en-IN" dirty="0"/>
              <a:t>brackets, remove the brackets, and solve </a:t>
            </a:r>
            <a:r>
              <a:rPr lang="en-IN" dirty="0" smtClean="0"/>
              <a:t>again: - (x - 2) &lt; 5 ; - x + 2 &lt; 5 ; - x &lt; 3 ; x &gt; - 3 </a:t>
            </a:r>
          </a:p>
          <a:p>
            <a:pPr marL="804863" indent="-177800">
              <a:buFontTx/>
              <a:buChar char="-"/>
            </a:pPr>
            <a:r>
              <a:rPr lang="en-IN" dirty="0" smtClean="0"/>
              <a:t>Therefore, range is -3 &lt; x &lt; 7  </a:t>
            </a:r>
          </a:p>
          <a:p>
            <a:pPr marL="531813" indent="-176213">
              <a:buNone/>
            </a:pPr>
            <a:r>
              <a:rPr lang="en-IN" dirty="0" smtClean="0"/>
              <a:t>iii. </a:t>
            </a:r>
            <a:r>
              <a:rPr lang="en-US" b="1" dirty="0" smtClean="0"/>
              <a:t>Inequalities with two absolute value expressions </a:t>
            </a:r>
          </a:p>
          <a:p>
            <a:pPr marL="798513" indent="-171450">
              <a:buFontTx/>
              <a:buChar char="-"/>
            </a:pPr>
            <a:r>
              <a:rPr lang="en-IN" dirty="0" smtClean="0"/>
              <a:t>Because </a:t>
            </a:r>
            <a:r>
              <a:rPr lang="en-IN" dirty="0"/>
              <a:t>there are two absolute value expressions, each of which yields two algebraic cases, </a:t>
            </a:r>
            <a:r>
              <a:rPr lang="en-IN" dirty="0" smtClean="0"/>
              <a:t>it seems </a:t>
            </a:r>
            <a:r>
              <a:rPr lang="en-IN" dirty="0"/>
              <a:t>that we need to </a:t>
            </a:r>
            <a:r>
              <a:rPr lang="en-IN" b="1" dirty="0"/>
              <a:t>test four cases overall: positive/positive, </a:t>
            </a:r>
            <a:r>
              <a:rPr lang="en-IN" b="1" dirty="0" smtClean="0"/>
              <a:t>positive/negative, </a:t>
            </a:r>
            <a:r>
              <a:rPr lang="en-US" b="1" dirty="0" smtClean="0"/>
              <a:t>negative/positive</a:t>
            </a:r>
            <a:r>
              <a:rPr lang="en-US" b="1" dirty="0"/>
              <a:t>, and </a:t>
            </a:r>
            <a:r>
              <a:rPr lang="en-US" b="1" dirty="0" smtClean="0"/>
              <a:t>negative/negative</a:t>
            </a:r>
          </a:p>
          <a:p>
            <a:pPr marL="798513" indent="-171450">
              <a:buFontTx/>
              <a:buChar char="-"/>
            </a:pPr>
            <a:r>
              <a:rPr lang="en-US" dirty="0"/>
              <a:t>Example: Given that | x – 2 | </a:t>
            </a:r>
            <a:r>
              <a:rPr lang="en-US" dirty="0" smtClean="0"/>
              <a:t>= |2x – 3 |, </a:t>
            </a:r>
            <a:r>
              <a:rPr lang="en-US" dirty="0"/>
              <a:t>what is the range of possible values of x? </a:t>
            </a:r>
          </a:p>
          <a:p>
            <a:pPr marL="1077913" indent="-177800">
              <a:buAutoNum type="arabicPeriod"/>
            </a:pPr>
            <a:r>
              <a:rPr lang="en-US" dirty="0" smtClean="0">
                <a:solidFill>
                  <a:srgbClr val="FF0000"/>
                </a:solidFill>
              </a:rPr>
              <a:t>The </a:t>
            </a:r>
            <a:r>
              <a:rPr lang="en-US" dirty="0">
                <a:solidFill>
                  <a:srgbClr val="FF0000"/>
                </a:solidFill>
              </a:rPr>
              <a:t>positive/positive case</a:t>
            </a:r>
            <a:r>
              <a:rPr lang="en-US" dirty="0" smtClean="0">
                <a:solidFill>
                  <a:srgbClr val="FF0000"/>
                </a:solidFill>
              </a:rPr>
              <a:t>: </a:t>
            </a:r>
            <a:r>
              <a:rPr lang="en-US" dirty="0">
                <a:solidFill>
                  <a:srgbClr val="FF0000"/>
                </a:solidFill>
              </a:rPr>
              <a:t>(x- 2) = (2x- 3</a:t>
            </a:r>
            <a:r>
              <a:rPr lang="en-US" dirty="0" smtClean="0">
                <a:solidFill>
                  <a:srgbClr val="FF0000"/>
                </a:solidFill>
              </a:rPr>
              <a:t>)</a:t>
            </a:r>
          </a:p>
          <a:p>
            <a:pPr marL="1077913" indent="-177800">
              <a:buFont typeface="Arial" pitchFamily="34" charset="0"/>
              <a:buAutoNum type="arabicPeriod"/>
            </a:pPr>
            <a:r>
              <a:rPr lang="en-US" dirty="0">
                <a:solidFill>
                  <a:srgbClr val="FF0000"/>
                </a:solidFill>
              </a:rPr>
              <a:t>The positive/negative case</a:t>
            </a:r>
            <a:r>
              <a:rPr lang="en-US" dirty="0" smtClean="0">
                <a:solidFill>
                  <a:srgbClr val="FF0000"/>
                </a:solidFill>
              </a:rPr>
              <a:t>: </a:t>
            </a:r>
            <a:r>
              <a:rPr lang="en-US" dirty="0">
                <a:solidFill>
                  <a:srgbClr val="FF0000"/>
                </a:solidFill>
              </a:rPr>
              <a:t>(x - 2) = -(2x - 3</a:t>
            </a:r>
            <a:r>
              <a:rPr lang="en-US" dirty="0" smtClean="0">
                <a:solidFill>
                  <a:srgbClr val="FF0000"/>
                </a:solidFill>
              </a:rPr>
              <a:t>)</a:t>
            </a:r>
          </a:p>
          <a:p>
            <a:pPr marL="1077913" indent="-177800">
              <a:buFont typeface="Arial" pitchFamily="34" charset="0"/>
              <a:buAutoNum type="arabicPeriod"/>
            </a:pPr>
            <a:r>
              <a:rPr lang="en-US" dirty="0"/>
              <a:t>The negative/positive case</a:t>
            </a:r>
            <a:r>
              <a:rPr lang="en-US" dirty="0" smtClean="0"/>
              <a:t>: - (x - 2</a:t>
            </a:r>
            <a:r>
              <a:rPr lang="en-US" dirty="0"/>
              <a:t>) = (2x- 3</a:t>
            </a:r>
            <a:r>
              <a:rPr lang="en-US" dirty="0" smtClean="0"/>
              <a:t>)</a:t>
            </a:r>
          </a:p>
          <a:p>
            <a:pPr marL="1077913" indent="-177800">
              <a:buFont typeface="Arial" pitchFamily="34" charset="0"/>
              <a:buAutoNum type="arabicPeriod"/>
            </a:pPr>
            <a:r>
              <a:rPr lang="en-US" dirty="0"/>
              <a:t>The negative/negative case</a:t>
            </a:r>
            <a:r>
              <a:rPr lang="en-US" dirty="0" smtClean="0"/>
              <a:t>: - (</a:t>
            </a:r>
            <a:r>
              <a:rPr lang="en-US" dirty="0"/>
              <a:t>x- 2) = </a:t>
            </a:r>
            <a:r>
              <a:rPr lang="en-US" dirty="0" smtClean="0"/>
              <a:t>- (</a:t>
            </a:r>
            <a:r>
              <a:rPr lang="en-US" dirty="0"/>
              <a:t>2x- 3</a:t>
            </a:r>
            <a:r>
              <a:rPr lang="en-US" dirty="0" smtClean="0"/>
              <a:t>)</a:t>
            </a:r>
          </a:p>
          <a:p>
            <a:pPr marL="531813" indent="-176213">
              <a:buNone/>
            </a:pPr>
            <a:r>
              <a:rPr lang="en-IN" dirty="0" smtClean="0"/>
              <a:t> </a:t>
            </a:r>
            <a:endParaRPr lang="en-US" dirty="0"/>
          </a:p>
          <a:p>
            <a:pPr marL="627063" indent="0">
              <a:buNone/>
            </a:pPr>
            <a:endParaRPr lang="en-US" dirty="0"/>
          </a:p>
          <a:p>
            <a:pPr marL="855663" indent="-228600">
              <a:buFont typeface="Arial" pitchFamily="34" charset="0"/>
              <a:buAutoNum type="arabicPeriod"/>
            </a:pPr>
            <a:endParaRPr lang="en-US" dirty="0"/>
          </a:p>
          <a:p>
            <a:pPr marL="855663" indent="-228600">
              <a:buAutoNum type="arabicPeriod"/>
            </a:pPr>
            <a:endParaRPr lang="en-US" i="1" dirty="0" smtClean="0"/>
          </a:p>
          <a:p>
            <a:pPr marL="855663" indent="-228600">
              <a:buAutoNum type="arabicPeriod"/>
            </a:pPr>
            <a:endParaRPr lang="en-US" i="1" dirty="0"/>
          </a:p>
          <a:p>
            <a:pPr marL="798513" indent="-171450">
              <a:buFontTx/>
              <a:buChar char="-"/>
            </a:pPr>
            <a:endParaRPr lang="en-US" dirty="0"/>
          </a:p>
          <a:p>
            <a:pPr marL="627063" indent="0">
              <a:buNone/>
            </a:pPr>
            <a:endParaRPr lang="en-US" dirty="0" smtClean="0"/>
          </a:p>
          <a:p>
            <a:pPr marL="0" indent="0">
              <a:buNone/>
            </a:pPr>
            <a:endParaRPr lang="en-US" dirty="0"/>
          </a:p>
        </p:txBody>
      </p:sp>
    </p:spTree>
    <p:extLst>
      <p:ext uri="{BB962C8B-B14F-4D97-AF65-F5344CB8AC3E}">
        <p14:creationId xmlns:p14="http://schemas.microsoft.com/office/powerpoint/2010/main" val="405389460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INEQUALITIES AND ABSOLUTE VALUES – EXAMPLES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813962965"/>
              </p:ext>
            </p:extLst>
          </p:nvPr>
        </p:nvGraphicFramePr>
        <p:xfrm>
          <a:off x="8200" y="559776"/>
          <a:ext cx="9108504" cy="6217920"/>
        </p:xfrm>
        <a:graphic>
          <a:graphicData uri="http://schemas.openxmlformats.org/drawingml/2006/table">
            <a:tbl>
              <a:tblPr firstRow="1" bandRow="1">
                <a:tableStyleId>{5C22544A-7EE6-4342-B048-85BDC9FD1C3A}</a:tableStyleId>
              </a:tblPr>
              <a:tblGrid>
                <a:gridCol w="2570949"/>
                <a:gridCol w="6537555"/>
              </a:tblGrid>
              <a:tr h="0">
                <a:tc>
                  <a:txBody>
                    <a:bodyPr/>
                    <a:lstStyle/>
                    <a:p>
                      <a:r>
                        <a:rPr lang="en-US" sz="1000" dirty="0" smtClean="0"/>
                        <a:t>Problem </a:t>
                      </a:r>
                      <a:endParaRPr lang="en-US" sz="1000" dirty="0"/>
                    </a:p>
                  </a:txBody>
                  <a:tcPr/>
                </a:tc>
                <a:tc>
                  <a:txBody>
                    <a:bodyPr/>
                    <a:lstStyle/>
                    <a:p>
                      <a:r>
                        <a:rPr lang="en-US" sz="1000" dirty="0" smtClean="0"/>
                        <a:t>Solution </a:t>
                      </a:r>
                      <a:endParaRPr lang="en-US" sz="1000" dirty="0"/>
                    </a:p>
                  </a:txBody>
                  <a:tcPr/>
                </a:tc>
              </a:tr>
              <a:tr h="370840">
                <a:tc>
                  <a:txBody>
                    <a:bodyPr/>
                    <a:lstStyle/>
                    <a:p>
                      <a:r>
                        <a:rPr lang="en-US" sz="1000" dirty="0" smtClean="0"/>
                        <a:t>If |x| +</a:t>
                      </a:r>
                      <a:r>
                        <a:rPr lang="en-US" sz="1000" baseline="0" dirty="0" smtClean="0"/>
                        <a:t> |y| = - x – y and </a:t>
                      </a:r>
                      <a:r>
                        <a:rPr lang="en-US" sz="1000" baseline="0" dirty="0" err="1" smtClean="0"/>
                        <a:t>xy</a:t>
                      </a:r>
                      <a:r>
                        <a:rPr lang="en-US" sz="1000" baseline="0" dirty="0" smtClean="0"/>
                        <a:t> does not equal 0, which of the following must be true </a:t>
                      </a:r>
                    </a:p>
                    <a:p>
                      <a:pPr marL="342900" indent="-342900">
                        <a:buAutoNum type="alphaLcParenR"/>
                      </a:pPr>
                      <a:r>
                        <a:rPr lang="en-US" sz="1000" baseline="0" dirty="0" smtClean="0"/>
                        <a:t>x + y &gt; 0 </a:t>
                      </a:r>
                    </a:p>
                    <a:p>
                      <a:pPr marL="342900" marR="0" indent="-342900" algn="l" defTabSz="914400" rtl="0" eaLnBrk="1" fontAlgn="auto" latinLnBrk="0" hangingPunct="1">
                        <a:lnSpc>
                          <a:spcPct val="100000"/>
                        </a:lnSpc>
                        <a:spcBef>
                          <a:spcPts val="0"/>
                        </a:spcBef>
                        <a:spcAft>
                          <a:spcPts val="0"/>
                        </a:spcAft>
                        <a:buClrTx/>
                        <a:buSzTx/>
                        <a:buFontTx/>
                        <a:buAutoNum type="alphaLcParenR"/>
                        <a:tabLst/>
                        <a:defRPr/>
                      </a:pPr>
                      <a:r>
                        <a:rPr lang="en-US" sz="1000" baseline="0" dirty="0" smtClean="0"/>
                        <a:t>x + y &lt; 0 </a:t>
                      </a:r>
                    </a:p>
                    <a:p>
                      <a:pPr marL="342900" indent="-342900">
                        <a:buAutoNum type="alphaLcParenR"/>
                      </a:pPr>
                      <a:r>
                        <a:rPr lang="en-US" sz="1000" dirty="0" smtClean="0"/>
                        <a:t>x – y &gt; 0</a:t>
                      </a:r>
                    </a:p>
                    <a:p>
                      <a:pPr marL="342900" indent="-342900">
                        <a:buAutoNum type="alphaLcParenR"/>
                      </a:pPr>
                      <a:r>
                        <a:rPr lang="en-US" sz="1000" dirty="0" smtClean="0"/>
                        <a:t>x</a:t>
                      </a:r>
                      <a:r>
                        <a:rPr lang="en-US" sz="1000" baseline="0" dirty="0" smtClean="0"/>
                        <a:t> – y &lt; 0 </a:t>
                      </a:r>
                    </a:p>
                    <a:p>
                      <a:pPr marL="342900" indent="-342900">
                        <a:buAutoNum type="alphaLcParenR"/>
                      </a:pPr>
                      <a:r>
                        <a:rPr lang="en-GB" sz="1000" b="1" baseline="0" dirty="0" smtClean="0">
                          <a:solidFill>
                            <a:schemeClr val="tx1"/>
                          </a:solidFill>
                        </a:rPr>
                        <a:t>x</a:t>
                      </a:r>
                      <a:r>
                        <a:rPr lang="en-GB" sz="1000" b="1" baseline="30000" dirty="0" smtClean="0">
                          <a:solidFill>
                            <a:schemeClr val="tx1"/>
                          </a:solidFill>
                        </a:rPr>
                        <a:t>2 - </a:t>
                      </a:r>
                      <a:r>
                        <a:rPr lang="en-GB" sz="1000" b="1" baseline="0" dirty="0" smtClean="0">
                          <a:solidFill>
                            <a:schemeClr val="tx1"/>
                          </a:solidFill>
                        </a:rPr>
                        <a:t>y</a:t>
                      </a:r>
                      <a:r>
                        <a:rPr lang="en-GB" sz="1000" b="1" baseline="30000" dirty="0" smtClean="0">
                          <a:solidFill>
                            <a:schemeClr val="tx1"/>
                          </a:solidFill>
                        </a:rPr>
                        <a:t>2 &gt;</a:t>
                      </a:r>
                      <a:r>
                        <a:rPr lang="en-GB" sz="1000" b="1" baseline="0" dirty="0" smtClean="0">
                          <a:solidFill>
                            <a:schemeClr val="tx1"/>
                          </a:solidFill>
                        </a:rPr>
                        <a:t> 0 </a:t>
                      </a:r>
                      <a:endParaRPr lang="en-US" sz="1000" dirty="0">
                        <a:solidFill>
                          <a:schemeClr val="tx1"/>
                        </a:solidFill>
                      </a:endParaRPr>
                    </a:p>
                  </a:txBody>
                  <a:tcPr/>
                </a:tc>
                <a:tc>
                  <a:txBody>
                    <a:bodyPr/>
                    <a:lstStyle/>
                    <a:p>
                      <a:r>
                        <a:rPr lang="en-IN" sz="1000" b="0" i="0" u="none" strike="noStrike" kern="1200" baseline="0" dirty="0" smtClean="0">
                          <a:solidFill>
                            <a:schemeClr val="dk1"/>
                          </a:solidFill>
                          <a:latin typeface="+mn-lt"/>
                          <a:ea typeface="+mn-ea"/>
                          <a:cs typeface="+mn-cs"/>
                        </a:rPr>
                        <a:t>The |x| + |y| on the left side of the equation will always add the positive value of x to the positive value of y, yielding a positive value. Therefore, the -x and the -y on the right side of the equation must also each yield a positive value. The only way for -x and -y to each yield positive values is if both x and y are negative</a:t>
                      </a:r>
                    </a:p>
                    <a:p>
                      <a:pPr marL="0" indent="0">
                        <a:buNone/>
                      </a:pPr>
                      <a:r>
                        <a:rPr lang="en-US" sz="1000" kern="1200" dirty="0" smtClean="0">
                          <a:solidFill>
                            <a:schemeClr val="dk1"/>
                          </a:solidFill>
                          <a:effectLst/>
                          <a:latin typeface="+mn-lt"/>
                          <a:ea typeface="+mn-ea"/>
                          <a:cs typeface="+mn-cs"/>
                        </a:rPr>
                        <a:t>A. FALSE: For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to be greater than zero, either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or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has to be positive</a:t>
                      </a:r>
                    </a:p>
                    <a:p>
                      <a:pPr marL="0" indent="0">
                        <a:buNone/>
                      </a:pPr>
                      <a:r>
                        <a:rPr lang="en-US" sz="1000" kern="1200" dirty="0" smtClean="0">
                          <a:solidFill>
                            <a:schemeClr val="dk1"/>
                          </a:solidFill>
                          <a:effectLst/>
                          <a:latin typeface="+mn-lt"/>
                          <a:ea typeface="+mn-ea"/>
                          <a:cs typeface="+mn-cs"/>
                        </a:rPr>
                        <a:t>B. TRUE: Since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has to be negative and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has to be negative, the sum of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and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will always be negative</a:t>
                      </a:r>
                    </a:p>
                    <a:p>
                      <a:pPr marL="0" indent="0">
                        <a:buNone/>
                      </a:pPr>
                      <a:r>
                        <a:rPr lang="en-US" sz="1000" kern="1200" dirty="0" smtClean="0">
                          <a:solidFill>
                            <a:schemeClr val="dk1"/>
                          </a:solidFill>
                          <a:effectLst/>
                          <a:latin typeface="+mn-lt"/>
                          <a:ea typeface="+mn-ea"/>
                          <a:cs typeface="+mn-cs"/>
                        </a:rPr>
                        <a:t>C,</a:t>
                      </a:r>
                      <a:r>
                        <a:rPr lang="en-US" sz="1000" kern="1200" baseline="0" dirty="0" smtClean="0">
                          <a:solidFill>
                            <a:schemeClr val="dk1"/>
                          </a:solidFill>
                          <a:effectLst/>
                          <a:latin typeface="+mn-lt"/>
                          <a:ea typeface="+mn-ea"/>
                          <a:cs typeface="+mn-cs"/>
                        </a:rPr>
                        <a:t> D and E: </a:t>
                      </a:r>
                      <a:r>
                        <a:rPr lang="en-US" sz="1000" kern="1200" dirty="0" smtClean="0">
                          <a:solidFill>
                            <a:schemeClr val="dk1"/>
                          </a:solidFill>
                          <a:effectLst/>
                          <a:latin typeface="+mn-lt"/>
                          <a:ea typeface="+mn-ea"/>
                          <a:cs typeface="+mn-cs"/>
                        </a:rPr>
                        <a:t>UNCERTAIN: All that is certain is that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and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have to be negative.  Since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can have a larger magnitude than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and vice-versa,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could be greater/less than zero.</a:t>
                      </a:r>
                    </a:p>
                  </a:txBody>
                  <a:tcPr/>
                </a:tc>
              </a:tr>
              <a:tr h="370840">
                <a:tc>
                  <a:txBody>
                    <a:bodyPr/>
                    <a:lstStyle/>
                    <a:p>
                      <a:r>
                        <a:rPr lang="en-US" sz="1000" i="0" dirty="0" smtClean="0"/>
                        <a:t>If x and y are integers and </a:t>
                      </a:r>
                      <a:r>
                        <a:rPr lang="en-US" sz="1000" i="0" dirty="0" err="1" smtClean="0"/>
                        <a:t>xy</a:t>
                      </a:r>
                      <a:r>
                        <a:rPr lang="en-US" sz="1000" i="0" dirty="0" smtClean="0"/>
                        <a:t> does not equal 0,</a:t>
                      </a:r>
                      <a:r>
                        <a:rPr lang="en-US" sz="1000" i="0" baseline="0" dirty="0" smtClean="0"/>
                        <a:t> is </a:t>
                      </a:r>
                      <a:r>
                        <a:rPr lang="en-US" sz="1000" i="0" baseline="0" dirty="0" err="1" smtClean="0"/>
                        <a:t>xy</a:t>
                      </a:r>
                      <a:r>
                        <a:rPr lang="en-US" sz="1000" i="0" baseline="0" dirty="0" smtClean="0"/>
                        <a:t> &lt; 0 ? </a:t>
                      </a:r>
                    </a:p>
                    <a:p>
                      <a:endParaRPr lang="en-US" sz="1000" i="0" baseline="0" dirty="0" smtClean="0"/>
                    </a:p>
                    <a:p>
                      <a:pPr marL="228600" indent="-228600">
                        <a:buAutoNum type="arabicParenBoth"/>
                      </a:pPr>
                      <a:r>
                        <a:rPr lang="en-US" sz="1000" i="0" kern="1200" dirty="0" smtClean="0">
                          <a:solidFill>
                            <a:schemeClr val="dk1"/>
                          </a:solidFill>
                          <a:effectLst/>
                          <a:latin typeface="+mn-lt"/>
                          <a:ea typeface="+mn-ea"/>
                          <a:cs typeface="+mn-cs"/>
                        </a:rPr>
                        <a:t>y = x</a:t>
                      </a:r>
                      <a:r>
                        <a:rPr lang="en-US" sz="1000" i="0" kern="1200" baseline="30000" dirty="0" smtClean="0">
                          <a:solidFill>
                            <a:schemeClr val="dk1"/>
                          </a:solidFill>
                          <a:effectLst/>
                          <a:latin typeface="+mn-lt"/>
                          <a:ea typeface="+mn-ea"/>
                          <a:cs typeface="+mn-cs"/>
                        </a:rPr>
                        <a:t>4</a:t>
                      </a:r>
                      <a:r>
                        <a:rPr lang="en-US" sz="1000" i="0" kern="1200" dirty="0" smtClean="0">
                          <a:solidFill>
                            <a:schemeClr val="dk1"/>
                          </a:solidFill>
                          <a:effectLst/>
                          <a:latin typeface="+mn-lt"/>
                          <a:ea typeface="+mn-ea"/>
                          <a:cs typeface="+mn-cs"/>
                        </a:rPr>
                        <a:t> – x</a:t>
                      </a:r>
                      <a:r>
                        <a:rPr lang="en-US" sz="1000" i="0" kern="1200" baseline="30000" dirty="0" smtClean="0">
                          <a:solidFill>
                            <a:schemeClr val="dk1"/>
                          </a:solidFill>
                          <a:effectLst/>
                          <a:latin typeface="+mn-lt"/>
                          <a:ea typeface="+mn-ea"/>
                          <a:cs typeface="+mn-cs"/>
                        </a:rPr>
                        <a:t>3</a:t>
                      </a:r>
                      <a:r>
                        <a:rPr lang="en-US" sz="1000" i="0" kern="1200" dirty="0" smtClean="0">
                          <a:solidFill>
                            <a:schemeClr val="dk1"/>
                          </a:solidFill>
                          <a:effectLst/>
                          <a:latin typeface="+mn-lt"/>
                          <a:ea typeface="+mn-ea"/>
                          <a:cs typeface="+mn-cs"/>
                        </a:rPr>
                        <a:t> </a:t>
                      </a:r>
                    </a:p>
                    <a:p>
                      <a:pPr marL="228600" indent="-228600">
                        <a:buAutoNum type="arabicParenBoth"/>
                      </a:pPr>
                      <a:r>
                        <a:rPr lang="en-US" sz="1000" i="0" kern="1200" dirty="0" smtClean="0">
                          <a:solidFill>
                            <a:schemeClr val="dk1"/>
                          </a:solidFill>
                          <a:effectLst/>
                          <a:latin typeface="+mn-lt"/>
                          <a:ea typeface="+mn-ea"/>
                          <a:cs typeface="+mn-cs"/>
                        </a:rPr>
                        <a:t>-12y</a:t>
                      </a:r>
                      <a:r>
                        <a:rPr lang="en-US" sz="1000" i="0" kern="1200" baseline="30000" dirty="0" smtClean="0">
                          <a:solidFill>
                            <a:schemeClr val="dk1"/>
                          </a:solidFill>
                          <a:effectLst/>
                          <a:latin typeface="+mn-lt"/>
                          <a:ea typeface="+mn-ea"/>
                          <a:cs typeface="+mn-cs"/>
                        </a:rPr>
                        <a:t>2</a:t>
                      </a:r>
                      <a:r>
                        <a:rPr lang="en-US" sz="1000" i="0" kern="1200" dirty="0" smtClean="0">
                          <a:solidFill>
                            <a:schemeClr val="dk1"/>
                          </a:solidFill>
                          <a:effectLst/>
                          <a:latin typeface="+mn-lt"/>
                          <a:ea typeface="+mn-ea"/>
                          <a:cs typeface="+mn-cs"/>
                        </a:rPr>
                        <a:t> – y</a:t>
                      </a:r>
                      <a:r>
                        <a:rPr lang="en-US" sz="1000" i="0" kern="1200" baseline="30000" dirty="0" smtClean="0">
                          <a:solidFill>
                            <a:schemeClr val="dk1"/>
                          </a:solidFill>
                          <a:effectLst/>
                          <a:latin typeface="+mn-lt"/>
                          <a:ea typeface="+mn-ea"/>
                          <a:cs typeface="+mn-cs"/>
                        </a:rPr>
                        <a:t>2</a:t>
                      </a:r>
                      <a:r>
                        <a:rPr lang="en-US" sz="1000" i="0" kern="1200" dirty="0" smtClean="0">
                          <a:solidFill>
                            <a:schemeClr val="dk1"/>
                          </a:solidFill>
                          <a:effectLst/>
                          <a:latin typeface="+mn-lt"/>
                          <a:ea typeface="+mn-ea"/>
                          <a:cs typeface="+mn-cs"/>
                        </a:rPr>
                        <a:t>x + x</a:t>
                      </a:r>
                      <a:r>
                        <a:rPr lang="en-US" sz="1000" i="0" kern="1200" baseline="30000" dirty="0" smtClean="0">
                          <a:solidFill>
                            <a:schemeClr val="dk1"/>
                          </a:solidFill>
                          <a:effectLst/>
                          <a:latin typeface="+mn-lt"/>
                          <a:ea typeface="+mn-ea"/>
                          <a:cs typeface="+mn-cs"/>
                        </a:rPr>
                        <a:t>2</a:t>
                      </a:r>
                      <a:r>
                        <a:rPr lang="en-US" sz="1000" i="0" kern="1200" dirty="0" smtClean="0">
                          <a:solidFill>
                            <a:schemeClr val="dk1"/>
                          </a:solidFill>
                          <a:effectLst/>
                          <a:latin typeface="+mn-lt"/>
                          <a:ea typeface="+mn-ea"/>
                          <a:cs typeface="+mn-cs"/>
                        </a:rPr>
                        <a:t>y</a:t>
                      </a:r>
                      <a:r>
                        <a:rPr lang="en-US" sz="1000" i="0" kern="1200" baseline="30000" dirty="0" smtClean="0">
                          <a:solidFill>
                            <a:schemeClr val="dk1"/>
                          </a:solidFill>
                          <a:effectLst/>
                          <a:latin typeface="+mn-lt"/>
                          <a:ea typeface="+mn-ea"/>
                          <a:cs typeface="+mn-cs"/>
                        </a:rPr>
                        <a:t>2</a:t>
                      </a:r>
                      <a:r>
                        <a:rPr lang="en-US" sz="1000" i="0" kern="1200" dirty="0" smtClean="0">
                          <a:solidFill>
                            <a:schemeClr val="dk1"/>
                          </a:solidFill>
                          <a:effectLst/>
                          <a:latin typeface="+mn-lt"/>
                          <a:ea typeface="+mn-ea"/>
                          <a:cs typeface="+mn-cs"/>
                        </a:rPr>
                        <a:t> &gt; 0</a:t>
                      </a:r>
                    </a:p>
                    <a:p>
                      <a:pPr marL="228600" indent="-228600">
                        <a:buAutoNum type="arabicParenBoth"/>
                      </a:pPr>
                      <a:endParaRPr lang="en-US" sz="1000" dirty="0"/>
                    </a:p>
                  </a:txBody>
                  <a:tcPr/>
                </a:tc>
                <a:tc>
                  <a:txBody>
                    <a:bodyPr/>
                    <a:lstStyle/>
                    <a:p>
                      <a:r>
                        <a:rPr lang="en-US" sz="1000" kern="1200" dirty="0" smtClean="0">
                          <a:solidFill>
                            <a:schemeClr val="dk1"/>
                          </a:solidFill>
                          <a:effectLst/>
                          <a:latin typeface="+mn-lt"/>
                          <a:ea typeface="+mn-ea"/>
                          <a:cs typeface="+mn-cs"/>
                        </a:rPr>
                        <a:t>The question asks if </a:t>
                      </a:r>
                      <a:r>
                        <a:rPr lang="en-US" sz="1000" i="1" kern="1200" dirty="0" err="1" smtClean="0">
                          <a:solidFill>
                            <a:schemeClr val="dk1"/>
                          </a:solidFill>
                          <a:effectLst/>
                          <a:latin typeface="+mn-lt"/>
                          <a:ea typeface="+mn-ea"/>
                          <a:cs typeface="+mn-cs"/>
                        </a:rPr>
                        <a:t>xy</a:t>
                      </a:r>
                      <a:r>
                        <a:rPr lang="en-US" sz="1000" kern="1200" dirty="0" smtClean="0">
                          <a:solidFill>
                            <a:schemeClr val="dk1"/>
                          </a:solidFill>
                          <a:effectLst/>
                          <a:latin typeface="+mn-lt"/>
                          <a:ea typeface="+mn-ea"/>
                          <a:cs typeface="+mn-cs"/>
                        </a:rPr>
                        <a:t> &lt; 0.  Knowing the rules for positives and negatives, we can rephrase the question as:</a:t>
                      </a:r>
                      <a:r>
                        <a:rPr lang="en-US" sz="1000" kern="1200" baseline="0" dirty="0" smtClean="0">
                          <a:solidFill>
                            <a:schemeClr val="dk1"/>
                          </a:solidFill>
                          <a:effectLst/>
                          <a:latin typeface="+mn-lt"/>
                          <a:ea typeface="+mn-ea"/>
                          <a:cs typeface="+mn-cs"/>
                        </a:rPr>
                        <a:t> </a:t>
                      </a:r>
                      <a:r>
                        <a:rPr lang="en-US" sz="1000" kern="1200" dirty="0" smtClean="0">
                          <a:solidFill>
                            <a:schemeClr val="dk1"/>
                          </a:solidFill>
                          <a:effectLst/>
                          <a:latin typeface="+mn-lt"/>
                          <a:ea typeface="+mn-ea"/>
                          <a:cs typeface="+mn-cs"/>
                        </a:rPr>
                        <a:t> Do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and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have the same sign?</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(1) INSUFFICIENT:  We can factor the right side of the equation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4</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3</a:t>
                      </a:r>
                      <a:r>
                        <a:rPr lang="en-US" sz="1000" kern="1200" dirty="0" smtClean="0">
                          <a:solidFill>
                            <a:schemeClr val="dk1"/>
                          </a:solidFill>
                          <a:effectLst/>
                          <a:latin typeface="+mn-lt"/>
                          <a:ea typeface="+mn-ea"/>
                          <a:cs typeface="+mn-cs"/>
                        </a:rPr>
                        <a:t> as follows:</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4</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3</a:t>
                      </a:r>
                      <a:br>
                        <a:rPr lang="en-US" sz="1000" kern="1200" baseline="30000" dirty="0" smtClean="0">
                          <a:solidFill>
                            <a:schemeClr val="dk1"/>
                          </a:solidFill>
                          <a:effectLst/>
                          <a:latin typeface="+mn-lt"/>
                          <a:ea typeface="+mn-ea"/>
                          <a:cs typeface="+mn-cs"/>
                        </a:rPr>
                      </a:b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3</a:t>
                      </a:r>
                      <a:r>
                        <a:rPr lang="en-US" sz="1000" kern="1200" dirty="0" smtClean="0">
                          <a:solidFill>
                            <a:schemeClr val="dk1"/>
                          </a:solidFill>
                          <a:effectLst/>
                          <a:latin typeface="+mn-lt"/>
                          <a:ea typeface="+mn-ea"/>
                          <a:cs typeface="+mn-cs"/>
                        </a:rPr>
                        <a:t>(</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Let's consider two cases:  when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is negative and when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is positive.  When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is negative</a:t>
                      </a:r>
                      <a:r>
                        <a:rPr lang="en-US" sz="1000" i="1" kern="1200" dirty="0" smtClean="0">
                          <a:solidFill>
                            <a:schemeClr val="dk1"/>
                          </a:solidFill>
                          <a:effectLst/>
                          <a:latin typeface="+mn-lt"/>
                          <a:ea typeface="+mn-ea"/>
                          <a:cs typeface="+mn-cs"/>
                        </a:rPr>
                        <a:t>, x</a:t>
                      </a:r>
                      <a:r>
                        <a:rPr lang="en-US" sz="1000" kern="1200" baseline="30000" dirty="0" smtClean="0">
                          <a:solidFill>
                            <a:schemeClr val="dk1"/>
                          </a:solidFill>
                          <a:effectLst/>
                          <a:latin typeface="+mn-lt"/>
                          <a:ea typeface="+mn-ea"/>
                          <a:cs typeface="+mn-cs"/>
                        </a:rPr>
                        <a:t>3</a:t>
                      </a:r>
                      <a:r>
                        <a:rPr lang="en-US" sz="1000" kern="1200" dirty="0" smtClean="0">
                          <a:solidFill>
                            <a:schemeClr val="dk1"/>
                          </a:solidFill>
                          <a:effectLst/>
                          <a:latin typeface="+mn-lt"/>
                          <a:ea typeface="+mn-ea"/>
                          <a:cs typeface="+mn-cs"/>
                        </a:rPr>
                        <a:t> will be negative (a negative integer raised to an odd exponent results in a negative), and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 will be negative.  Thus,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will be the product of two negatives, giving a positive value for</a:t>
                      </a:r>
                      <a:r>
                        <a:rPr lang="en-US" sz="1000" i="1" kern="1200" dirty="0" smtClean="0">
                          <a:solidFill>
                            <a:schemeClr val="dk1"/>
                          </a:solidFill>
                          <a:effectLst/>
                          <a:latin typeface="+mn-lt"/>
                          <a:ea typeface="+mn-ea"/>
                          <a:cs typeface="+mn-cs"/>
                        </a:rPr>
                        <a:t> y</a:t>
                      </a:r>
                      <a:r>
                        <a:rPr lang="en-US" sz="1000" kern="1200" dirty="0" smtClean="0">
                          <a:solidFill>
                            <a:schemeClr val="dk1"/>
                          </a:solidFill>
                          <a:effectLst/>
                          <a:latin typeface="+mn-lt"/>
                          <a:ea typeface="+mn-ea"/>
                          <a:cs typeface="+mn-cs"/>
                        </a:rPr>
                        <a:t>.  When x is positive, </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3</a:t>
                      </a:r>
                      <a:r>
                        <a:rPr lang="en-US" sz="1000" kern="1200" dirty="0" smtClean="0">
                          <a:solidFill>
                            <a:schemeClr val="dk1"/>
                          </a:solidFill>
                          <a:effectLst/>
                          <a:latin typeface="+mn-lt"/>
                          <a:ea typeface="+mn-ea"/>
                          <a:cs typeface="+mn-cs"/>
                        </a:rPr>
                        <a:t> will be positive and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 will be positive (remember that the question includes the constraint that </a:t>
                      </a:r>
                      <a:r>
                        <a:rPr lang="en-US" sz="1000" i="1" kern="1200" dirty="0" err="1" smtClean="0">
                          <a:solidFill>
                            <a:schemeClr val="dk1"/>
                          </a:solidFill>
                          <a:effectLst/>
                          <a:latin typeface="+mn-lt"/>
                          <a:ea typeface="+mn-ea"/>
                          <a:cs typeface="+mn-cs"/>
                        </a:rPr>
                        <a:t>xy</a:t>
                      </a:r>
                      <a:r>
                        <a:rPr lang="en-US" sz="1000" kern="1200" dirty="0" smtClean="0">
                          <a:solidFill>
                            <a:schemeClr val="dk1"/>
                          </a:solidFill>
                          <a:effectLst/>
                          <a:latin typeface="+mn-lt"/>
                          <a:ea typeface="+mn-ea"/>
                          <a:cs typeface="+mn-cs"/>
                        </a:rPr>
                        <a:t> is not equal to 0, which means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cannot be 0, which in turn means that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cannot be 1).  Thus,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will be the product of two positives, giving a positive value for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a:t>
                      </a:r>
                    </a:p>
                    <a:p>
                      <a:endParaRPr lang="en-US"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In both cases,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is positive.  However, we don't have enough information to determine the sign of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Therefore, this statement alone is insufficient.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(2) INSUFFICIENT:  Let's factor the left side of the given inequality:</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-12</a:t>
                      </a: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2</a:t>
                      </a: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 &gt; 0</a:t>
                      </a:r>
                      <a:br>
                        <a:rPr lang="en-US" sz="1000" kern="1200" dirty="0" smtClean="0">
                          <a:solidFill>
                            <a:schemeClr val="dk1"/>
                          </a:solidFill>
                          <a:effectLst/>
                          <a:latin typeface="+mn-lt"/>
                          <a:ea typeface="+mn-ea"/>
                          <a:cs typeface="+mn-cs"/>
                        </a:rPr>
                      </a:b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(-12 –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 &gt; 0</a:t>
                      </a:r>
                      <a:br>
                        <a:rPr lang="en-US" sz="1000" kern="1200" dirty="0" smtClean="0">
                          <a:solidFill>
                            <a:schemeClr val="dk1"/>
                          </a:solidFill>
                          <a:effectLst/>
                          <a:latin typeface="+mn-lt"/>
                          <a:ea typeface="+mn-ea"/>
                          <a:cs typeface="+mn-cs"/>
                        </a:rPr>
                      </a:b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a:t>
                      </a:r>
                      <a:r>
                        <a:rPr lang="en-US" sz="1000" i="1" kern="1200" dirty="0" smtClean="0">
                          <a:solidFill>
                            <a:schemeClr val="dk1"/>
                          </a:solidFill>
                          <a:effectLst/>
                          <a:latin typeface="+mn-lt"/>
                          <a:ea typeface="+mn-ea"/>
                          <a:cs typeface="+mn-cs"/>
                        </a:rPr>
                        <a:t>x</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12)</a:t>
                      </a:r>
                      <a:r>
                        <a:rPr lang="en-US" sz="1000" kern="1200" baseline="30000" dirty="0" smtClean="0">
                          <a:solidFill>
                            <a:schemeClr val="dk1"/>
                          </a:solidFill>
                          <a:effectLst/>
                          <a:latin typeface="+mn-lt"/>
                          <a:ea typeface="+mn-ea"/>
                          <a:cs typeface="+mn-cs"/>
                        </a:rPr>
                        <a:t> </a:t>
                      </a:r>
                      <a:r>
                        <a:rPr lang="en-US" sz="1000" kern="1200" dirty="0" smtClean="0">
                          <a:solidFill>
                            <a:schemeClr val="dk1"/>
                          </a:solidFill>
                          <a:effectLst/>
                          <a:latin typeface="+mn-lt"/>
                          <a:ea typeface="+mn-ea"/>
                          <a:cs typeface="+mn-cs"/>
                        </a:rPr>
                        <a:t>&gt; 0</a:t>
                      </a:r>
                      <a:r>
                        <a:rPr lang="en-US" sz="1000" kern="1200" baseline="30000" dirty="0" smtClean="0">
                          <a:solidFill>
                            <a:schemeClr val="dk1"/>
                          </a:solidFill>
                          <a:effectLst/>
                          <a:latin typeface="+mn-lt"/>
                          <a:ea typeface="+mn-ea"/>
                          <a:cs typeface="+mn-cs"/>
                        </a:rPr>
                        <a:t/>
                      </a:r>
                      <a:br>
                        <a:rPr lang="en-US" sz="1000" kern="1200" baseline="30000" dirty="0" smtClean="0">
                          <a:solidFill>
                            <a:schemeClr val="dk1"/>
                          </a:solidFill>
                          <a:effectLst/>
                          <a:latin typeface="+mn-lt"/>
                          <a:ea typeface="+mn-ea"/>
                          <a:cs typeface="+mn-cs"/>
                        </a:rPr>
                      </a:b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+ 3)(</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4)</a:t>
                      </a:r>
                      <a:r>
                        <a:rPr lang="en-US" sz="1000" kern="1200" baseline="30000" dirty="0" smtClean="0">
                          <a:solidFill>
                            <a:schemeClr val="dk1"/>
                          </a:solidFill>
                          <a:effectLst/>
                          <a:latin typeface="+mn-lt"/>
                          <a:ea typeface="+mn-ea"/>
                          <a:cs typeface="+mn-cs"/>
                        </a:rPr>
                        <a:t> </a:t>
                      </a:r>
                      <a:r>
                        <a:rPr lang="en-US" sz="1000" kern="1200" dirty="0" smtClean="0">
                          <a:solidFill>
                            <a:schemeClr val="dk1"/>
                          </a:solidFill>
                          <a:effectLst/>
                          <a:latin typeface="+mn-lt"/>
                          <a:ea typeface="+mn-ea"/>
                          <a:cs typeface="+mn-cs"/>
                        </a:rPr>
                        <a:t>&gt; 0</a:t>
                      </a:r>
                    </a:p>
                    <a:p>
                      <a:r>
                        <a:rPr lang="en-US" sz="1000" kern="1200" dirty="0" smtClean="0">
                          <a:solidFill>
                            <a:schemeClr val="dk1"/>
                          </a:solidFill>
                          <a:effectLst/>
                          <a:latin typeface="+mn-lt"/>
                          <a:ea typeface="+mn-ea"/>
                          <a:cs typeface="+mn-cs"/>
                        </a:rPr>
                        <a:t>The expression </a:t>
                      </a: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 will obviously be positive, but it tells us nothing about the sign of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it could be positive or negative.  Since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does not appear anywhere else in the inequality, we can conclude that statement 2 alone is insufficient (without determining anything about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because the statement tells us nothing about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a:t>
                      </a:r>
                    </a:p>
                    <a:p>
                      <a:r>
                        <a:rPr lang="en-US" sz="1000" kern="1200" dirty="0" smtClean="0">
                          <a:solidFill>
                            <a:schemeClr val="dk1"/>
                          </a:solidFill>
                          <a:effectLst/>
                          <a:latin typeface="+mn-lt"/>
                          <a:ea typeface="+mn-ea"/>
                          <a:cs typeface="+mn-cs"/>
                        </a:rPr>
                        <a:t>(1) AND (2) INSUFFICIENT:  We know from statement (1) that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is positive; we now need to examine statement 2 further to see what we can determine about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a:t>
                      </a:r>
                      <a:r>
                        <a:rPr lang="en-US" sz="1000" kern="1200" baseline="0" dirty="0" smtClean="0">
                          <a:solidFill>
                            <a:schemeClr val="dk1"/>
                          </a:solidFill>
                          <a:effectLst/>
                          <a:latin typeface="+mn-lt"/>
                          <a:ea typeface="+mn-ea"/>
                          <a:cs typeface="+mn-cs"/>
                        </a:rPr>
                        <a:t> </a:t>
                      </a:r>
                      <a:r>
                        <a:rPr lang="en-US" sz="1000" kern="1200" dirty="0" smtClean="0">
                          <a:solidFill>
                            <a:schemeClr val="dk1"/>
                          </a:solidFill>
                          <a:effectLst/>
                          <a:latin typeface="+mn-lt"/>
                          <a:ea typeface="+mn-ea"/>
                          <a:cs typeface="+mn-cs"/>
                        </a:rPr>
                        <a:t>We previously determined that </a:t>
                      </a: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+ 3)(</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4)</a:t>
                      </a:r>
                      <a:r>
                        <a:rPr lang="en-US" sz="1000" kern="1200" baseline="30000" dirty="0" smtClean="0">
                          <a:solidFill>
                            <a:schemeClr val="dk1"/>
                          </a:solidFill>
                          <a:effectLst/>
                          <a:latin typeface="+mn-lt"/>
                          <a:ea typeface="+mn-ea"/>
                          <a:cs typeface="+mn-cs"/>
                        </a:rPr>
                        <a:t> </a:t>
                      </a:r>
                      <a:r>
                        <a:rPr lang="en-US" sz="1000" kern="1200" dirty="0" smtClean="0">
                          <a:solidFill>
                            <a:schemeClr val="dk1"/>
                          </a:solidFill>
                          <a:effectLst/>
                          <a:latin typeface="+mn-lt"/>
                          <a:ea typeface="+mn-ea"/>
                          <a:cs typeface="+mn-cs"/>
                        </a:rPr>
                        <a:t>&gt; 0. Thus, in order for </a:t>
                      </a:r>
                      <a:r>
                        <a:rPr lang="en-US" sz="1000" i="1" kern="1200" dirty="0" smtClean="0">
                          <a:solidFill>
                            <a:schemeClr val="dk1"/>
                          </a:solidFill>
                          <a:effectLst/>
                          <a:latin typeface="+mn-lt"/>
                          <a:ea typeface="+mn-ea"/>
                          <a:cs typeface="+mn-cs"/>
                        </a:rPr>
                        <a:t>y</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+ 3)(</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4) to be greater than 0,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+ 3) and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4) must have the same sign.  There are two ways for this to happen:  both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+ 3) and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4) are positive, or both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+ 3) and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4) are negative. For both expressions to be positive,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must be greater than 4,</a:t>
                      </a:r>
                      <a:r>
                        <a:rPr lang="en-US" sz="1000" kern="1200" baseline="0" dirty="0" smtClean="0">
                          <a:solidFill>
                            <a:schemeClr val="dk1"/>
                          </a:solidFill>
                          <a:effectLst/>
                          <a:latin typeface="+mn-lt"/>
                          <a:ea typeface="+mn-ea"/>
                          <a:cs typeface="+mn-cs"/>
                        </a:rPr>
                        <a:t> and f</a:t>
                      </a:r>
                      <a:r>
                        <a:rPr lang="en-US" sz="1000" kern="1200" dirty="0" smtClean="0">
                          <a:solidFill>
                            <a:schemeClr val="dk1"/>
                          </a:solidFill>
                          <a:effectLst/>
                          <a:latin typeface="+mn-lt"/>
                          <a:ea typeface="+mn-ea"/>
                          <a:cs typeface="+mn-cs"/>
                        </a:rPr>
                        <a:t>or both expressions to be negative,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must be less than -3.  In conclusion, statement (2) tells us that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&gt; 4 OR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&lt; -3.  This is obviously not enough to determine the sign of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Since the sign of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is still unknown, the</a:t>
                      </a:r>
                      <a:r>
                        <a:rPr lang="en-US" sz="1000" kern="1200" baseline="0" dirty="0" smtClean="0">
                          <a:solidFill>
                            <a:schemeClr val="dk1"/>
                          </a:solidFill>
                          <a:effectLst/>
                          <a:latin typeface="+mn-lt"/>
                          <a:ea typeface="+mn-ea"/>
                          <a:cs typeface="+mn-cs"/>
                        </a:rPr>
                        <a:t> answer is E</a:t>
                      </a:r>
                      <a:endParaRPr lang="en-US" sz="1000" dirty="0"/>
                    </a:p>
                  </a:txBody>
                  <a:tcPr/>
                </a:tc>
              </a:tr>
            </a:tbl>
          </a:graphicData>
        </a:graphic>
      </p:graphicFrame>
    </p:spTree>
    <p:extLst>
      <p:ext uri="{BB962C8B-B14F-4D97-AF65-F5344CB8AC3E}">
        <p14:creationId xmlns:p14="http://schemas.microsoft.com/office/powerpoint/2010/main" val="312460817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INEQUALITIES AND ABSOLUTE VALUES – EXAMPLES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823462582"/>
              </p:ext>
            </p:extLst>
          </p:nvPr>
        </p:nvGraphicFramePr>
        <p:xfrm>
          <a:off x="8200" y="559776"/>
          <a:ext cx="9108504" cy="3840480"/>
        </p:xfrm>
        <a:graphic>
          <a:graphicData uri="http://schemas.openxmlformats.org/drawingml/2006/table">
            <a:tbl>
              <a:tblPr firstRow="1" bandRow="1">
                <a:tableStyleId>{5C22544A-7EE6-4342-B048-85BDC9FD1C3A}</a:tableStyleId>
              </a:tblPr>
              <a:tblGrid>
                <a:gridCol w="2570949"/>
                <a:gridCol w="6537555"/>
              </a:tblGrid>
              <a:tr h="0">
                <a:tc>
                  <a:txBody>
                    <a:bodyPr/>
                    <a:lstStyle/>
                    <a:p>
                      <a:r>
                        <a:rPr lang="en-US" sz="1000" dirty="0" smtClean="0"/>
                        <a:t>Problem </a:t>
                      </a:r>
                      <a:endParaRPr lang="en-US" sz="1000" dirty="0"/>
                    </a:p>
                  </a:txBody>
                  <a:tcPr/>
                </a:tc>
                <a:tc>
                  <a:txBody>
                    <a:bodyPr/>
                    <a:lstStyle/>
                    <a:p>
                      <a:r>
                        <a:rPr lang="en-US" sz="1000" dirty="0" smtClean="0"/>
                        <a:t>Solution </a:t>
                      </a:r>
                      <a:endParaRPr lang="en-US" sz="1000" dirty="0"/>
                    </a:p>
                  </a:txBody>
                  <a:tcPr/>
                </a:tc>
              </a:tr>
              <a:tr h="370840">
                <a:tc>
                  <a:txBody>
                    <a:bodyPr/>
                    <a:lstStyle/>
                    <a:p>
                      <a:r>
                        <a:rPr lang="en-US" sz="1000" dirty="0" smtClean="0">
                          <a:solidFill>
                            <a:schemeClr val="tx1"/>
                          </a:solidFill>
                        </a:rPr>
                        <a:t>What is x? </a:t>
                      </a:r>
                    </a:p>
                    <a:p>
                      <a:pPr marL="228600" indent="-228600">
                        <a:buAutoNum type="arabicParenBoth"/>
                      </a:pPr>
                      <a:r>
                        <a:rPr lang="en-US" sz="1000" dirty="0" smtClean="0">
                          <a:solidFill>
                            <a:schemeClr val="tx1"/>
                          </a:solidFill>
                        </a:rPr>
                        <a:t>|x| &lt;</a:t>
                      </a:r>
                      <a:r>
                        <a:rPr lang="en-US" sz="1000" baseline="0" dirty="0" smtClean="0">
                          <a:solidFill>
                            <a:schemeClr val="tx1"/>
                          </a:solidFill>
                        </a:rPr>
                        <a:t> 2</a:t>
                      </a:r>
                    </a:p>
                    <a:p>
                      <a:pPr marL="228600" indent="-228600">
                        <a:buAutoNum type="arabicParenBoth"/>
                      </a:pPr>
                      <a:r>
                        <a:rPr lang="en-US" sz="1000" baseline="0" dirty="0" smtClean="0">
                          <a:solidFill>
                            <a:schemeClr val="tx1"/>
                          </a:solidFill>
                        </a:rPr>
                        <a:t>|x| = 3x -2 </a:t>
                      </a:r>
                      <a:endParaRPr lang="en-US" sz="1000" dirty="0">
                        <a:solidFill>
                          <a:schemeClr val="tx1"/>
                        </a:solidFill>
                      </a:endParaRPr>
                    </a:p>
                  </a:txBody>
                  <a:tcPr/>
                </a:tc>
                <a:tc>
                  <a:txBody>
                    <a:bodyPr/>
                    <a:lstStyle/>
                    <a:p>
                      <a:r>
                        <a:rPr lang="en-US" sz="1000" kern="1200" dirty="0" smtClean="0">
                          <a:solidFill>
                            <a:schemeClr val="dk1"/>
                          </a:solidFill>
                          <a:effectLst/>
                          <a:latin typeface="+mn-lt"/>
                          <a:ea typeface="+mn-ea"/>
                          <a:cs typeface="+mn-cs"/>
                        </a:rPr>
                        <a:t>(1) INSUFFICIENT: This expression provides only a range of possible values for </a:t>
                      </a:r>
                      <a:r>
                        <a:rPr lang="en-US" sz="1000" i="1" kern="1200" dirty="0" smtClean="0">
                          <a:solidFill>
                            <a:schemeClr val="dk1"/>
                          </a:solidFill>
                          <a:effectLst/>
                          <a:latin typeface="+mn-lt"/>
                          <a:ea typeface="+mn-ea"/>
                          <a:cs typeface="+mn-cs"/>
                        </a:rPr>
                        <a:t>x</a:t>
                      </a:r>
                      <a:r>
                        <a:rPr lang="en-US" sz="1000" i="0" kern="1200" baseline="0" dirty="0" smtClean="0">
                          <a:solidFill>
                            <a:schemeClr val="dk1"/>
                          </a:solidFill>
                          <a:effectLst/>
                          <a:latin typeface="+mn-lt"/>
                          <a:ea typeface="+mn-ea"/>
                          <a:cs typeface="+mn-cs"/>
                        </a:rPr>
                        <a:t> (i.e., -2 &lt; x &lt; 2) </a:t>
                      </a: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(2) SUFFICIENT: Absolute value problems often -- </a:t>
                      </a:r>
                      <a:r>
                        <a:rPr lang="en-US" sz="1000" b="1" i="1" kern="1200" dirty="0" smtClean="0">
                          <a:solidFill>
                            <a:schemeClr val="dk1"/>
                          </a:solidFill>
                          <a:effectLst/>
                          <a:latin typeface="+mn-lt"/>
                          <a:ea typeface="+mn-ea"/>
                          <a:cs typeface="+mn-cs"/>
                        </a:rPr>
                        <a:t>but not always</a:t>
                      </a:r>
                      <a:r>
                        <a:rPr lang="en-US" sz="1000" kern="1200" dirty="0" smtClean="0">
                          <a:solidFill>
                            <a:schemeClr val="dk1"/>
                          </a:solidFill>
                          <a:effectLst/>
                          <a:latin typeface="+mn-lt"/>
                          <a:ea typeface="+mn-ea"/>
                          <a:cs typeface="+mn-cs"/>
                        </a:rPr>
                        <a:t> -- have multiple solutions because the expression </a:t>
                      </a:r>
                      <a:r>
                        <a:rPr lang="en-US" sz="1000" i="1" kern="1200" dirty="0" smtClean="0">
                          <a:solidFill>
                            <a:schemeClr val="dk1"/>
                          </a:solidFill>
                          <a:effectLst/>
                          <a:latin typeface="+mn-lt"/>
                          <a:ea typeface="+mn-ea"/>
                          <a:cs typeface="+mn-cs"/>
                        </a:rPr>
                        <a:t>within</a:t>
                      </a:r>
                      <a:r>
                        <a:rPr lang="en-US" sz="1000" kern="1200" dirty="0" smtClean="0">
                          <a:solidFill>
                            <a:schemeClr val="dk1"/>
                          </a:solidFill>
                          <a:effectLst/>
                          <a:latin typeface="+mn-lt"/>
                          <a:ea typeface="+mn-ea"/>
                          <a:cs typeface="+mn-cs"/>
                        </a:rPr>
                        <a:t> the absolute value bars can be either positive or negative even though the absolute value of the expression is always positive.  In order to determine the possible solutions for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it is necessary to solve for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under both possible conditions.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For the case where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&gt; 0: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3</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2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-2</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-2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For the case when x &lt; 0: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-1(3</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2) We multiply by -1 to make </a:t>
                      </a:r>
                      <a:r>
                        <a:rPr lang="en-US" sz="1000" i="1" kern="1200" dirty="0" smtClean="0">
                          <a:solidFill>
                            <a:schemeClr val="dk1"/>
                          </a:solidFill>
                          <a:effectLst/>
                          <a:latin typeface="+mn-lt"/>
                          <a:ea typeface="+mn-ea"/>
                          <a:cs typeface="+mn-cs"/>
                        </a:rPr>
                        <a:t>x </a:t>
                      </a:r>
                      <a:r>
                        <a:rPr lang="en-US" sz="1000" kern="1200" dirty="0" smtClean="0">
                          <a:solidFill>
                            <a:schemeClr val="dk1"/>
                          </a:solidFill>
                          <a:effectLst/>
                          <a:latin typeface="+mn-lt"/>
                          <a:ea typeface="+mn-ea"/>
                          <a:cs typeface="+mn-cs"/>
                        </a:rPr>
                        <a:t>equal a negative quantity.</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t>
                      </a:r>
                      <a:r>
                        <a:rPr lang="en-US" sz="1000" i="1" kern="1200" dirty="0" smtClean="0">
                          <a:solidFill>
                            <a:schemeClr val="dk1"/>
                          </a:solidFill>
                          <a:effectLst/>
                          <a:latin typeface="+mn-lt"/>
                          <a:ea typeface="+mn-ea"/>
                          <a:cs typeface="+mn-cs"/>
                        </a:rPr>
                        <a:t>x </a:t>
                      </a:r>
                      <a:r>
                        <a:rPr lang="en-US" sz="1000" kern="1200" dirty="0" smtClean="0">
                          <a:solidFill>
                            <a:schemeClr val="dk1"/>
                          </a:solidFill>
                          <a:effectLst/>
                          <a:latin typeface="+mn-lt"/>
                          <a:ea typeface="+mn-ea"/>
                          <a:cs typeface="+mn-cs"/>
                        </a:rPr>
                        <a:t>= 2 – 3</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4</a:t>
                      </a:r>
                      <a:r>
                        <a:rPr lang="en-US" sz="1000" i="1" kern="1200" dirty="0" smtClean="0">
                          <a:solidFill>
                            <a:schemeClr val="dk1"/>
                          </a:solidFill>
                          <a:effectLst/>
                          <a:latin typeface="+mn-lt"/>
                          <a:ea typeface="+mn-ea"/>
                          <a:cs typeface="+mn-cs"/>
                        </a:rPr>
                        <a:t>x = </a:t>
                      </a:r>
                      <a:r>
                        <a:rPr lang="en-US" sz="1000" kern="1200" dirty="0" smtClean="0">
                          <a:solidFill>
                            <a:schemeClr val="dk1"/>
                          </a:solidFill>
                          <a:effectLst/>
                          <a:latin typeface="+mn-lt"/>
                          <a:ea typeface="+mn-ea"/>
                          <a:cs typeface="+mn-cs"/>
                        </a:rPr>
                        <a:t>2</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1/2</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Note however, that the second solution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1/2 contradicts the stipulation that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&lt; 0, hence there is no solution for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where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&lt; 0. Therefore,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1 is the only valid solution for (2).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The correct answer is B</a:t>
                      </a:r>
                    </a:p>
                  </a:txBody>
                  <a:tcPr/>
                </a:tc>
              </a:tr>
            </a:tbl>
          </a:graphicData>
        </a:graphic>
      </p:graphicFrame>
    </p:spTree>
    <p:extLst>
      <p:ext uri="{BB962C8B-B14F-4D97-AF65-F5344CB8AC3E}">
        <p14:creationId xmlns:p14="http://schemas.microsoft.com/office/powerpoint/2010/main" val="346052400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800" dirty="0" smtClean="0">
                <a:solidFill>
                  <a:prstClr val="black"/>
                </a:solidFill>
              </a:rPr>
              <a:t>SEQUENCES AND FUNCTIONS</a:t>
            </a:r>
          </a:p>
          <a:p>
            <a:pPr marL="177800" indent="-177800">
              <a:buFont typeface="Arial" pitchFamily="34" charset="0"/>
              <a:buChar char="•"/>
            </a:pPr>
            <a:r>
              <a:rPr lang="en-IN" sz="1200" b="1" dirty="0" smtClean="0">
                <a:solidFill>
                  <a:schemeClr val="tx1"/>
                </a:solidFill>
              </a:rPr>
              <a:t>Sequences may be of two major types – arithmetic or geometric </a:t>
            </a:r>
          </a:p>
          <a:p>
            <a:pPr marL="531813" indent="-176213">
              <a:buFontTx/>
              <a:buChar char="-"/>
            </a:pPr>
            <a:r>
              <a:rPr lang="en-IN" sz="1100" dirty="0" smtClean="0">
                <a:solidFill>
                  <a:schemeClr val="tx1"/>
                </a:solidFill>
              </a:rPr>
              <a:t>Arithmetic </a:t>
            </a:r>
            <a:r>
              <a:rPr lang="en-IN" sz="1100" dirty="0">
                <a:solidFill>
                  <a:schemeClr val="tx1"/>
                </a:solidFill>
              </a:rPr>
              <a:t>progression is a series of numbers in which every term after the first can be derived from the immediately preceding  term by adding to it a fixed quantity called common difference (d) </a:t>
            </a:r>
            <a:endParaRPr lang="en-IN" sz="1100" dirty="0" smtClean="0">
              <a:solidFill>
                <a:schemeClr val="tx1"/>
              </a:solidFill>
            </a:endParaRPr>
          </a:p>
          <a:p>
            <a:pPr marL="531813" indent="-176213">
              <a:buFontTx/>
              <a:buChar char="-"/>
            </a:pPr>
            <a:r>
              <a:rPr lang="en-IN" sz="1100" dirty="0">
                <a:solidFill>
                  <a:schemeClr val="tx1"/>
                </a:solidFill>
              </a:rPr>
              <a:t>Geometric progression is a series of numbers in which each term is formed from the preceding by multiplying it by a constant factor ( r ). The constant factor is called the common ratio and is formed by dividing any term by the term which precedes it</a:t>
            </a:r>
            <a:endParaRPr lang="en-US" sz="1100" dirty="0">
              <a:solidFill>
                <a:schemeClr val="tx1"/>
              </a:solidFill>
            </a:endParaRPr>
          </a:p>
          <a:p>
            <a:pPr marL="177800" indent="-177800">
              <a:buFont typeface="Arial" pitchFamily="34" charset="0"/>
              <a:buChar char="•"/>
            </a:pPr>
            <a:r>
              <a:rPr lang="en-IN" sz="1200" dirty="0" smtClean="0">
                <a:solidFill>
                  <a:schemeClr val="tx1"/>
                </a:solidFill>
              </a:rPr>
              <a:t>To </a:t>
            </a:r>
            <a:r>
              <a:rPr lang="en-IN" sz="1200" dirty="0">
                <a:solidFill>
                  <a:schemeClr val="tx1"/>
                </a:solidFill>
              </a:rPr>
              <a:t>answer a question about a sequence, we not only need to know the rule the sequence follows, but also at least one term in the sequence</a:t>
            </a:r>
          </a:p>
        </p:txBody>
      </p:sp>
    </p:spTree>
    <p:extLst>
      <p:ext uri="{BB962C8B-B14F-4D97-AF65-F5344CB8AC3E}">
        <p14:creationId xmlns:p14="http://schemas.microsoft.com/office/powerpoint/2010/main" val="278305150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PROGRESSIONS AND SEQUENCES – ARITHMETIC PROGRESSION  </a:t>
            </a:r>
            <a:endParaRPr lang="en-IN" dirty="0"/>
          </a:p>
        </p:txBody>
      </p:sp>
      <p:sp>
        <p:nvSpPr>
          <p:cNvPr id="3" name="Rectangle 2"/>
          <p:cNvSpPr/>
          <p:nvPr/>
        </p:nvSpPr>
        <p:spPr>
          <a:xfrm>
            <a:off x="0" y="548680"/>
            <a:ext cx="9144000" cy="115212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itchFamily="34" charset="0"/>
              <a:buChar char="•"/>
            </a:pPr>
            <a:endParaRPr lang="en-IN" sz="1000" dirty="0" smtClean="0">
              <a:solidFill>
                <a:prstClr val="black"/>
              </a:solidFill>
            </a:endParaRPr>
          </a:p>
          <a:p>
            <a:pPr marL="171450" indent="-171450">
              <a:buFont typeface="Arial" pitchFamily="34" charset="0"/>
              <a:buChar char="•"/>
            </a:pPr>
            <a:endParaRPr lang="en-IN" sz="1000" dirty="0">
              <a:solidFill>
                <a:prstClr val="black"/>
              </a:solidFill>
            </a:endParaRPr>
          </a:p>
          <a:p>
            <a:pPr marL="171450" indent="-171450">
              <a:buFont typeface="Arial" pitchFamily="34" charset="0"/>
              <a:buChar char="•"/>
            </a:pPr>
            <a:r>
              <a:rPr lang="en-IN" sz="1000" dirty="0" smtClean="0">
                <a:solidFill>
                  <a:prstClr val="black"/>
                </a:solidFill>
              </a:rPr>
              <a:t>Arithmetic progression is a </a:t>
            </a:r>
            <a:r>
              <a:rPr lang="en-IN" sz="1000" dirty="0">
                <a:solidFill>
                  <a:prstClr val="black"/>
                </a:solidFill>
              </a:rPr>
              <a:t>series of numbers in which every term after the first can be derived from the immediately preceding  term by adding to it a fixed quantity called common </a:t>
            </a:r>
            <a:r>
              <a:rPr lang="en-IN" sz="1000" dirty="0" smtClean="0">
                <a:solidFill>
                  <a:prstClr val="black"/>
                </a:solidFill>
              </a:rPr>
              <a:t>difference (d) </a:t>
            </a:r>
            <a:endParaRPr lang="en-US" sz="1000" dirty="0">
              <a:solidFill>
                <a:prstClr val="black"/>
              </a:solidFill>
            </a:endParaRPr>
          </a:p>
          <a:p>
            <a:pPr marL="171450" indent="-171450">
              <a:buFont typeface="Arial" pitchFamily="34" charset="0"/>
              <a:buChar char="•"/>
            </a:pPr>
            <a:r>
              <a:rPr lang="pt-BR" sz="1000" dirty="0" smtClean="0">
                <a:solidFill>
                  <a:prstClr val="black"/>
                </a:solidFill>
              </a:rPr>
              <a:t>a</a:t>
            </a:r>
            <a:r>
              <a:rPr lang="pt-BR" sz="1000" dirty="0">
                <a:solidFill>
                  <a:prstClr val="black"/>
                </a:solidFill>
              </a:rPr>
              <a:t>, a + d, a + 2d, a + 3d </a:t>
            </a:r>
            <a:r>
              <a:rPr lang="pt-BR" sz="1000" dirty="0" smtClean="0">
                <a:solidFill>
                  <a:prstClr val="black"/>
                </a:solidFill>
              </a:rPr>
              <a:t>are in Arithmetic Progression </a:t>
            </a:r>
          </a:p>
          <a:p>
            <a:pPr marL="171450" indent="-171450">
              <a:buFont typeface="Arial" pitchFamily="34" charset="0"/>
              <a:buChar char="•"/>
            </a:pPr>
            <a:r>
              <a:rPr lang="pt-BR" sz="1000" dirty="0" smtClean="0">
                <a:solidFill>
                  <a:prstClr val="black"/>
                </a:solidFill>
              </a:rPr>
              <a:t>Three numbers in an A.P should be taken as a – d, a, a+ d </a:t>
            </a:r>
          </a:p>
          <a:p>
            <a:pPr marL="171450" indent="-171450">
              <a:buFont typeface="Arial" pitchFamily="34" charset="0"/>
              <a:buChar char="•"/>
            </a:pPr>
            <a:r>
              <a:rPr lang="en-IN" sz="1000" dirty="0" smtClean="0">
                <a:solidFill>
                  <a:prstClr val="black"/>
                </a:solidFill>
              </a:rPr>
              <a:t>Four </a:t>
            </a:r>
            <a:r>
              <a:rPr lang="en-IN" sz="1000" dirty="0">
                <a:solidFill>
                  <a:prstClr val="black"/>
                </a:solidFill>
              </a:rPr>
              <a:t>numbers in an A.P. should be taken as a – 3d, a – d, a + d, a + </a:t>
            </a:r>
            <a:r>
              <a:rPr lang="en-IN" sz="1000" dirty="0" smtClean="0">
                <a:solidFill>
                  <a:prstClr val="black"/>
                </a:solidFill>
              </a:rPr>
              <a:t>3d</a:t>
            </a:r>
          </a:p>
          <a:p>
            <a:pPr marL="171450" indent="-171450">
              <a:buFont typeface="Arial" pitchFamily="34" charset="0"/>
              <a:buChar char="•"/>
            </a:pPr>
            <a:r>
              <a:rPr lang="en-IN" sz="1000" dirty="0">
                <a:solidFill>
                  <a:prstClr val="black"/>
                </a:solidFill>
              </a:rPr>
              <a:t>A series of quantities is said  to be in harmonic progression when their reciprocals are in </a:t>
            </a:r>
            <a:r>
              <a:rPr lang="en-IN" sz="1000" dirty="0" smtClean="0">
                <a:solidFill>
                  <a:prstClr val="black"/>
                </a:solidFill>
              </a:rPr>
              <a:t>A.P</a:t>
            </a:r>
          </a:p>
          <a:p>
            <a:pPr marL="171450" indent="-171450">
              <a:buFont typeface="Arial" pitchFamily="34" charset="0"/>
              <a:buChar char="•"/>
            </a:pPr>
            <a:endParaRPr lang="en-US" sz="1000" dirty="0">
              <a:solidFill>
                <a:prstClr val="black"/>
              </a:solidFill>
            </a:endParaRPr>
          </a:p>
          <a:p>
            <a:endParaRPr lang="en-IN" sz="1000" dirty="0">
              <a:solidFill>
                <a:prstClr val="black"/>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3830125118"/>
              </p:ext>
            </p:extLst>
          </p:nvPr>
        </p:nvGraphicFramePr>
        <p:xfrm>
          <a:off x="35496" y="1761425"/>
          <a:ext cx="9073008" cy="5123959"/>
        </p:xfrm>
        <a:graphic>
          <a:graphicData uri="http://schemas.openxmlformats.org/drawingml/2006/table">
            <a:tbl>
              <a:tblPr firstRow="1" bandRow="1">
                <a:tableStyleId>{5C22544A-7EE6-4342-B048-85BDC9FD1C3A}</a:tableStyleId>
              </a:tblPr>
              <a:tblGrid>
                <a:gridCol w="2664296"/>
                <a:gridCol w="1563932"/>
                <a:gridCol w="4844780"/>
              </a:tblGrid>
              <a:tr h="354771">
                <a:tc gridSpan="3">
                  <a:txBody>
                    <a:bodyPr/>
                    <a:lstStyle/>
                    <a:p>
                      <a:r>
                        <a:rPr lang="en-US" sz="1000" dirty="0" smtClean="0"/>
                        <a:t>IMPORTANT FORMULAE </a:t>
                      </a:r>
                      <a:endParaRPr lang="en-IN" sz="1000" dirty="0"/>
                    </a:p>
                  </a:txBody>
                  <a:tcPr/>
                </a:tc>
                <a:tc hMerge="1">
                  <a:txBody>
                    <a:bodyPr/>
                    <a:lstStyle/>
                    <a:p>
                      <a:endParaRPr lang="en-IN" dirty="0"/>
                    </a:p>
                  </a:txBody>
                  <a:tcPr/>
                </a:tc>
                <a:tc hMerge="1">
                  <a:txBody>
                    <a:bodyPr/>
                    <a:lstStyle/>
                    <a:p>
                      <a:endParaRPr lang="en-IN" dirty="0"/>
                    </a:p>
                  </a:txBody>
                  <a:tcPr/>
                </a:tc>
              </a:tr>
              <a:tr h="354771">
                <a:tc>
                  <a:txBody>
                    <a:bodyPr/>
                    <a:lstStyle/>
                    <a:p>
                      <a:r>
                        <a:rPr lang="pt-BR" sz="1000" b="0" i="0" u="none" strike="noStrike" kern="1200" baseline="0" dirty="0" smtClean="0">
                          <a:solidFill>
                            <a:schemeClr val="tx1"/>
                          </a:solidFill>
                          <a:latin typeface="+mn-lt"/>
                          <a:ea typeface="+mn-ea"/>
                          <a:cs typeface="+mn-cs"/>
                        </a:rPr>
                        <a:t>nth term </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b="0" i="0" u="none" strike="noStrike" kern="1200" baseline="0" dirty="0" smtClean="0">
                          <a:solidFill>
                            <a:schemeClr val="tx1"/>
                          </a:solidFill>
                          <a:latin typeface="+mn-lt"/>
                          <a:ea typeface="+mn-ea"/>
                          <a:cs typeface="+mn-cs"/>
                        </a:rPr>
                        <a:t>first term + [(n – 1) *difference)</a:t>
                      </a:r>
                      <a:r>
                        <a:rPr lang="en-IN" sz="1000" b="0" i="0" u="none" strike="noStrike" kern="1200" baseline="0" dirty="0" smtClean="0">
                          <a:solidFill>
                            <a:schemeClr val="tx1"/>
                          </a:solidFill>
                          <a:latin typeface="+mn-lt"/>
                          <a:ea typeface="+mn-ea"/>
                          <a:cs typeface="+mn-cs"/>
                        </a:rPr>
                        <a:t>]</a:t>
                      </a:r>
                      <a:endParaRPr lang="pt-BR" sz="1000" b="0" i="0" u="none" strike="noStrike" kern="1200" baseline="0" dirty="0" smtClean="0">
                        <a:solidFill>
                          <a:schemeClr val="tx1"/>
                        </a:solidFill>
                        <a:latin typeface="+mn-lt"/>
                        <a:ea typeface="+mn-ea"/>
                        <a:cs typeface="+mn-cs"/>
                      </a:endParaRPr>
                    </a:p>
                  </a:txBody>
                  <a:tcPr/>
                </a:tc>
                <a:tc>
                  <a:txBody>
                    <a:bodyPr/>
                    <a:lstStyle/>
                    <a:p>
                      <a:r>
                        <a:rPr lang="en-IN" sz="1000" b="0" i="0" u="none" strike="noStrike" kern="1200" baseline="0" dirty="0" smtClean="0">
                          <a:solidFill>
                            <a:schemeClr val="dk1"/>
                          </a:solidFill>
                          <a:latin typeface="+mn-lt"/>
                          <a:ea typeface="+mn-ea"/>
                          <a:cs typeface="+mn-cs"/>
                        </a:rPr>
                        <a:t>A man receives $60 the first week and $3 more each week than the preceding. What</a:t>
                      </a:r>
                    </a:p>
                    <a:p>
                      <a:r>
                        <a:rPr lang="en-IN" sz="1000" b="0" i="0" u="none" strike="noStrike" kern="1200" baseline="0" dirty="0" smtClean="0">
                          <a:solidFill>
                            <a:schemeClr val="dk1"/>
                          </a:solidFill>
                          <a:latin typeface="+mn-lt"/>
                          <a:ea typeface="+mn-ea"/>
                          <a:cs typeface="+mn-cs"/>
                        </a:rPr>
                        <a:t>does he get in the 20th week ?</a:t>
                      </a:r>
                    </a:p>
                    <a:p>
                      <a:r>
                        <a:rPr lang="en-IN" sz="1000" b="0" i="0" u="none" strike="noStrike" kern="1200" baseline="0" dirty="0" smtClean="0">
                          <a:solidFill>
                            <a:schemeClr val="dk1"/>
                          </a:solidFill>
                          <a:latin typeface="+mn-lt"/>
                          <a:ea typeface="+mn-ea"/>
                          <a:cs typeface="+mn-cs"/>
                        </a:rPr>
                        <a:t>T</a:t>
                      </a:r>
                      <a:r>
                        <a:rPr lang="en-IN" sz="1000" b="0" i="0" u="none" strike="noStrike" kern="1200" baseline="-25000" dirty="0" smtClean="0">
                          <a:solidFill>
                            <a:schemeClr val="dk1"/>
                          </a:solidFill>
                          <a:latin typeface="+mn-lt"/>
                          <a:ea typeface="+mn-ea"/>
                          <a:cs typeface="+mn-cs"/>
                        </a:rPr>
                        <a:t>20</a:t>
                      </a:r>
                      <a:r>
                        <a:rPr lang="en-IN" sz="1000" b="0" i="0" u="none" strike="noStrike" kern="1200" baseline="0" dirty="0" smtClean="0">
                          <a:solidFill>
                            <a:schemeClr val="dk1"/>
                          </a:solidFill>
                          <a:latin typeface="+mn-lt"/>
                          <a:ea typeface="+mn-ea"/>
                          <a:cs typeface="+mn-cs"/>
                        </a:rPr>
                        <a:t> = 60 + (20 – 1)(3) = 117</a:t>
                      </a:r>
                    </a:p>
                    <a:p>
                      <a:endParaRPr lang="en-IN" sz="1000" b="0" i="0" dirty="0">
                        <a:solidFill>
                          <a:schemeClr val="tx1"/>
                        </a:solidFill>
                      </a:endParaRPr>
                    </a:p>
                  </a:txBody>
                  <a:tcPr/>
                </a:tc>
              </a:tr>
              <a:tr h="1399643">
                <a:tc>
                  <a:txBody>
                    <a:bodyPr/>
                    <a:lstStyle/>
                    <a:p>
                      <a:r>
                        <a:rPr lang="pt-BR" sz="1000" b="0" i="0" u="none" strike="noStrike" kern="1200" baseline="0" dirty="0" smtClean="0">
                          <a:solidFill>
                            <a:schemeClr val="tx1"/>
                          </a:solidFill>
                          <a:latin typeface="+mn-lt"/>
                          <a:ea typeface="+mn-ea"/>
                          <a:cs typeface="+mn-cs"/>
                        </a:rPr>
                        <a:t>Sum of the first  n terms  when the last term is unknown </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b="0" i="0" u="none" strike="noStrike" kern="1200" baseline="0" dirty="0" smtClean="0">
                          <a:solidFill>
                            <a:schemeClr val="tx1"/>
                          </a:solidFill>
                          <a:latin typeface="+mn-lt"/>
                          <a:ea typeface="+mn-ea"/>
                          <a:cs typeface="+mn-cs"/>
                        </a:rPr>
                        <a:t>n/2 [2a + (n – 1) *difference]</a:t>
                      </a:r>
                    </a:p>
                  </a:txBody>
                  <a:tcPr/>
                </a:tc>
                <a:tc>
                  <a:txBody>
                    <a:bodyPr/>
                    <a:lstStyle/>
                    <a:p>
                      <a:r>
                        <a:rPr lang="en-IN" sz="1000" b="0" i="0" u="none" strike="noStrike" kern="1200" baseline="0" dirty="0" smtClean="0">
                          <a:solidFill>
                            <a:schemeClr val="tx1"/>
                          </a:solidFill>
                          <a:latin typeface="+mn-lt"/>
                          <a:ea typeface="+mn-ea"/>
                          <a:cs typeface="+mn-cs"/>
                        </a:rPr>
                        <a:t>A person saves each year $100 more than he saved in the preceding year, and he saves $200 the first year. How many years would it take for his savings, not including interest, to amount to $23000 ?</a:t>
                      </a:r>
                    </a:p>
                    <a:p>
                      <a:endParaRPr lang="en-IN" sz="1000" b="0" i="0" u="none" strike="noStrike" kern="1200" baseline="0" dirty="0" smtClean="0">
                        <a:solidFill>
                          <a:schemeClr val="tx1"/>
                        </a:solidFill>
                        <a:latin typeface="+mn-lt"/>
                        <a:ea typeface="+mn-ea"/>
                        <a:cs typeface="+mn-cs"/>
                      </a:endParaRPr>
                    </a:p>
                    <a:p>
                      <a:pPr marL="171450" indent="-171450">
                        <a:buFont typeface="Wingdings" pitchFamily="2" charset="2"/>
                        <a:buChar char="à"/>
                      </a:pPr>
                      <a:r>
                        <a:rPr lang="en-IN" sz="1000" b="0" i="0" u="none" strike="noStrike" kern="1200" baseline="0" dirty="0" smtClean="0">
                          <a:solidFill>
                            <a:schemeClr val="tx1"/>
                          </a:solidFill>
                          <a:latin typeface="+mn-lt"/>
                          <a:ea typeface="+mn-ea"/>
                          <a:cs typeface="+mn-cs"/>
                        </a:rPr>
                        <a:t>Let n be the number of years required; a = 200, d = 100</a:t>
                      </a:r>
                    </a:p>
                    <a:p>
                      <a:pPr marL="171450" indent="-171450">
                        <a:buFont typeface="Wingdings" pitchFamily="2" charset="2"/>
                        <a:buChar char="à"/>
                      </a:pPr>
                      <a:r>
                        <a:rPr lang="pt-BR" sz="1000" b="0" i="0" u="none" strike="noStrike" kern="1200" baseline="0" dirty="0" smtClean="0">
                          <a:solidFill>
                            <a:schemeClr val="tx1"/>
                          </a:solidFill>
                          <a:latin typeface="+mn-lt"/>
                          <a:ea typeface="+mn-ea"/>
                          <a:cs typeface="+mn-cs"/>
                        </a:rPr>
                        <a:t>n/2 x [2(200) + (n – 1) 100]  = 23000  </a:t>
                      </a:r>
                    </a:p>
                    <a:p>
                      <a:pPr marL="171450" indent="-171450">
                        <a:buFont typeface="Wingdings" pitchFamily="2" charset="2"/>
                        <a:buChar char="à"/>
                      </a:pPr>
                      <a:r>
                        <a:rPr lang="pt-BR" sz="1000" b="0" i="0" u="none" strike="noStrike" kern="1200" baseline="0" dirty="0" smtClean="0">
                          <a:solidFill>
                            <a:schemeClr val="tx1"/>
                          </a:solidFill>
                          <a:latin typeface="+mn-lt"/>
                          <a:ea typeface="+mn-ea"/>
                          <a:cs typeface="+mn-cs"/>
                        </a:rPr>
                        <a:t>n² + 3n – 460 = 0</a:t>
                      </a:r>
                    </a:p>
                    <a:p>
                      <a:pPr marL="171450" indent="-171450">
                        <a:buFont typeface="Wingdings" pitchFamily="2" charset="2"/>
                        <a:buChar char="à"/>
                      </a:pPr>
                      <a:r>
                        <a:rPr lang="pt-BR" sz="1000" b="0" i="0" u="none" strike="noStrike" kern="1200" baseline="0" dirty="0" smtClean="0">
                          <a:solidFill>
                            <a:schemeClr val="tx1"/>
                          </a:solidFill>
                          <a:latin typeface="+mn-lt"/>
                          <a:ea typeface="+mn-ea"/>
                          <a:cs typeface="+mn-cs"/>
                        </a:rPr>
                        <a:t>(n – 20)(n + 23) = 0  n = 20 or n = –23 (rejected)</a:t>
                      </a:r>
                    </a:p>
                  </a:txBody>
                  <a:tcPr/>
                </a:tc>
              </a:tr>
              <a:tr h="445952">
                <a:tc>
                  <a:txBody>
                    <a:bodyPr/>
                    <a:lstStyle/>
                    <a:p>
                      <a:r>
                        <a:rPr lang="en-IN" sz="1000" b="0" dirty="0" smtClean="0">
                          <a:solidFill>
                            <a:schemeClr val="tx1"/>
                          </a:solidFill>
                        </a:rPr>
                        <a:t>Sum of the first n terms when the last term is known</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b="0" i="0" u="none" strike="noStrike" kern="1200" baseline="0" dirty="0" smtClean="0">
                          <a:solidFill>
                            <a:schemeClr val="tx1"/>
                          </a:solidFill>
                          <a:latin typeface="+mn-lt"/>
                          <a:ea typeface="+mn-ea"/>
                          <a:cs typeface="+mn-cs"/>
                        </a:rPr>
                        <a:t>Average * number of terms </a:t>
                      </a:r>
                    </a:p>
                  </a:txBody>
                  <a:tcPr/>
                </a:tc>
                <a:tc>
                  <a:txBody>
                    <a:bodyPr/>
                    <a:lstStyle/>
                    <a:p>
                      <a:endParaRPr lang="en-IN" sz="1000" b="0" i="0" dirty="0">
                        <a:solidFill>
                          <a:schemeClr val="tx1"/>
                        </a:solidFill>
                      </a:endParaRPr>
                    </a:p>
                  </a:txBody>
                  <a:tcPr/>
                </a:tc>
              </a:tr>
              <a:tr h="114351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b="0" i="0" u="none" strike="noStrike" kern="1200" baseline="0" dirty="0" smtClean="0">
                          <a:solidFill>
                            <a:schemeClr val="tx1"/>
                          </a:solidFill>
                          <a:latin typeface="+mn-lt"/>
                          <a:ea typeface="+mn-ea"/>
                          <a:cs typeface="+mn-cs"/>
                        </a:rPr>
                        <a:t>Sum of first n odd integers </a:t>
                      </a:r>
                    </a:p>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US" sz="1000" kern="1200" dirty="0" smtClean="0">
                          <a:solidFill>
                            <a:schemeClr val="dk1"/>
                          </a:solidFill>
                          <a:effectLst/>
                          <a:latin typeface="+mn-lt"/>
                          <a:ea typeface="+mn-ea"/>
                          <a:cs typeface="+mn-cs"/>
                        </a:rPr>
                        <a:t>Note:  “The sum of the first n odd numbers” does not mean the “sum of all odd numbers between 1 and n”</a:t>
                      </a:r>
                    </a:p>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US" sz="1000" kern="1200" dirty="0" smtClean="0">
                          <a:solidFill>
                            <a:schemeClr val="dk1"/>
                          </a:solidFill>
                          <a:effectLst/>
                          <a:latin typeface="+mn-lt"/>
                          <a:ea typeface="+mn-ea"/>
                          <a:cs typeface="+mn-cs"/>
                        </a:rPr>
                        <a:t>For example, the sum of the odd numbers between 1 and 10 is different fro</a:t>
                      </a:r>
                      <a:r>
                        <a:rPr lang="en-US" sz="1000" kern="1200" baseline="0" dirty="0" smtClean="0">
                          <a:solidFill>
                            <a:schemeClr val="dk1"/>
                          </a:solidFill>
                          <a:effectLst/>
                          <a:latin typeface="+mn-lt"/>
                          <a:ea typeface="+mn-ea"/>
                          <a:cs typeface="+mn-cs"/>
                        </a:rPr>
                        <a:t>m the sum of the first 10 odd numbers </a:t>
                      </a:r>
                      <a:endParaRPr lang="en-US" sz="1000" kern="1200" dirty="0" smtClean="0">
                        <a:solidFill>
                          <a:schemeClr val="dk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tx1"/>
                          </a:solidFill>
                          <a:latin typeface="+mn-lt"/>
                          <a:ea typeface="+mn-ea"/>
                          <a:cs typeface="+mn-cs"/>
                        </a:rPr>
                        <a:t>n²</a:t>
                      </a:r>
                      <a:endParaRPr lang="en-IN" sz="1000" b="0" dirty="0" smtClean="0">
                        <a:solidFill>
                          <a:schemeClr val="tx1"/>
                        </a:solidFill>
                      </a:endParaRPr>
                    </a:p>
                    <a:p>
                      <a:endParaRPr lang="en-IN" sz="1000" b="0" dirty="0">
                        <a:solidFill>
                          <a:schemeClr val="tx1"/>
                        </a:solidFill>
                      </a:endParaRPr>
                    </a:p>
                  </a:txBody>
                  <a:tcPr/>
                </a:tc>
                <a:tc>
                  <a:txBody>
                    <a:bodyPr/>
                    <a:lstStyle/>
                    <a:p>
                      <a:r>
                        <a:rPr lang="en-US" sz="1000" i="0" kern="1200" dirty="0" smtClean="0">
                          <a:solidFill>
                            <a:schemeClr val="dk1"/>
                          </a:solidFill>
                          <a:effectLst/>
                          <a:latin typeface="+mn-lt"/>
                          <a:ea typeface="+mn-ea"/>
                          <a:cs typeface="+mn-cs"/>
                        </a:rPr>
                        <a:t>What is the value of K if the sum of consecutive positive odd integers from 1 to K is 441</a:t>
                      </a:r>
                      <a:r>
                        <a:rPr lang="en-IN" sz="1000" b="0" i="0" kern="1200" dirty="0" smtClean="0">
                          <a:solidFill>
                            <a:schemeClr val="tx1"/>
                          </a:solidFill>
                          <a:effectLst/>
                          <a:latin typeface="+mn-lt"/>
                          <a:ea typeface="+mn-ea"/>
                          <a:cs typeface="+mn-cs"/>
                        </a:rPr>
                        <a:t>?</a:t>
                      </a:r>
                      <a:r>
                        <a:rPr lang="en-IN" sz="1000" b="0" i="0" kern="1200" baseline="0" dirty="0" smtClean="0">
                          <a:solidFill>
                            <a:schemeClr val="tx1"/>
                          </a:solidFill>
                          <a:effectLst/>
                          <a:latin typeface="+mn-lt"/>
                          <a:ea typeface="+mn-ea"/>
                          <a:cs typeface="+mn-cs"/>
                        </a:rPr>
                        <a:t> </a:t>
                      </a:r>
                    </a:p>
                    <a:p>
                      <a:endParaRPr lang="en-US" sz="1000" i="0" kern="1200" dirty="0" smtClean="0">
                        <a:solidFill>
                          <a:schemeClr val="dk1"/>
                        </a:solidFill>
                        <a:effectLst/>
                        <a:latin typeface="+mn-lt"/>
                        <a:ea typeface="+mn-ea"/>
                        <a:cs typeface="+mn-cs"/>
                      </a:endParaRPr>
                    </a:p>
                    <a:p>
                      <a:pPr marL="285750" marR="0" indent="-285750" algn="l" defTabSz="914400" rtl="0" eaLnBrk="1" fontAlgn="auto" latinLnBrk="0" hangingPunct="1">
                        <a:lnSpc>
                          <a:spcPct val="100000"/>
                        </a:lnSpc>
                        <a:spcBef>
                          <a:spcPts val="0"/>
                        </a:spcBef>
                        <a:spcAft>
                          <a:spcPts val="0"/>
                        </a:spcAft>
                        <a:buClrTx/>
                        <a:buSzTx/>
                        <a:buFont typeface="Wingdings" pitchFamily="2" charset="2"/>
                        <a:buChar char="à"/>
                        <a:tabLst/>
                        <a:defRPr/>
                      </a:pPr>
                      <a:r>
                        <a:rPr lang="en-IN" sz="1000" b="0" i="0" u="none" strike="noStrike" kern="1200" baseline="0" dirty="0" smtClean="0">
                          <a:solidFill>
                            <a:schemeClr val="tx1"/>
                          </a:solidFill>
                          <a:latin typeface="+mn-lt"/>
                          <a:ea typeface="+mn-ea"/>
                          <a:cs typeface="+mn-cs"/>
                        </a:rPr>
                        <a:t>n²</a:t>
                      </a:r>
                      <a:r>
                        <a:rPr lang="en-US" sz="1000" b="0" i="0" u="none" strike="noStrike" kern="1200" baseline="0" dirty="0" smtClean="0">
                          <a:solidFill>
                            <a:schemeClr val="dk1"/>
                          </a:solidFill>
                          <a:effectLst/>
                          <a:latin typeface="+mn-lt"/>
                          <a:ea typeface="+mn-ea"/>
                          <a:cs typeface="+mn-cs"/>
                        </a:rPr>
                        <a:t> = 441 </a:t>
                      </a:r>
                    </a:p>
                    <a:p>
                      <a:pPr marL="285750" marR="0" indent="-285750" algn="l" defTabSz="914400" rtl="0" eaLnBrk="1" fontAlgn="auto" latinLnBrk="0" hangingPunct="1">
                        <a:lnSpc>
                          <a:spcPct val="100000"/>
                        </a:lnSpc>
                        <a:spcBef>
                          <a:spcPts val="0"/>
                        </a:spcBef>
                        <a:spcAft>
                          <a:spcPts val="0"/>
                        </a:spcAft>
                        <a:buClrTx/>
                        <a:buSzTx/>
                        <a:buFont typeface="Wingdings" pitchFamily="2" charset="2"/>
                        <a:buChar char="à"/>
                        <a:tabLst/>
                        <a:defRPr/>
                      </a:pPr>
                      <a:r>
                        <a:rPr lang="en-US" sz="1000" b="0" i="0" u="none" strike="noStrike" kern="1200" baseline="0" dirty="0" smtClean="0">
                          <a:solidFill>
                            <a:schemeClr val="dk1"/>
                          </a:solidFill>
                          <a:effectLst/>
                          <a:latin typeface="+mn-lt"/>
                          <a:ea typeface="+mn-ea"/>
                          <a:cs typeface="+mn-cs"/>
                        </a:rPr>
                        <a:t>n = 21 (i.e., sum of the FIRST 21 odd integers, not the sum of odd integers between 1 and 21) </a:t>
                      </a:r>
                    </a:p>
                    <a:p>
                      <a:pPr marL="285750" marR="0" indent="-285750" algn="l" defTabSz="914400" rtl="0" eaLnBrk="1" fontAlgn="auto" latinLnBrk="0" hangingPunct="1">
                        <a:lnSpc>
                          <a:spcPct val="100000"/>
                        </a:lnSpc>
                        <a:spcBef>
                          <a:spcPts val="0"/>
                        </a:spcBef>
                        <a:spcAft>
                          <a:spcPts val="0"/>
                        </a:spcAft>
                        <a:buClrTx/>
                        <a:buSzTx/>
                        <a:buFont typeface="Wingdings" pitchFamily="2" charset="2"/>
                        <a:buChar char="à"/>
                        <a:tabLst/>
                        <a:defRPr/>
                      </a:pPr>
                      <a:r>
                        <a:rPr lang="en-US" sz="1000" b="0" i="0" u="none" strike="noStrike" kern="1200" baseline="0" dirty="0" smtClean="0">
                          <a:solidFill>
                            <a:schemeClr val="dk1"/>
                          </a:solidFill>
                          <a:effectLst/>
                          <a:latin typeface="+mn-lt"/>
                          <a:ea typeface="+mn-ea"/>
                          <a:cs typeface="+mn-cs"/>
                        </a:rPr>
                        <a:t>Value of the nth term (in this case K) = 1 + (21-1)*2</a:t>
                      </a:r>
                    </a:p>
                    <a:p>
                      <a:pPr marL="285750" marR="0" indent="-285750" algn="l" defTabSz="914400" rtl="0" eaLnBrk="1" fontAlgn="auto" latinLnBrk="0" hangingPunct="1">
                        <a:lnSpc>
                          <a:spcPct val="100000"/>
                        </a:lnSpc>
                        <a:spcBef>
                          <a:spcPts val="0"/>
                        </a:spcBef>
                        <a:spcAft>
                          <a:spcPts val="0"/>
                        </a:spcAft>
                        <a:buClrTx/>
                        <a:buSzTx/>
                        <a:buFont typeface="Wingdings" pitchFamily="2" charset="2"/>
                        <a:buChar char="à"/>
                        <a:tabLst/>
                        <a:defRPr/>
                      </a:pPr>
                      <a:r>
                        <a:rPr lang="en-US" sz="1000" b="0" i="0" u="none" strike="noStrike" kern="1200" baseline="0" dirty="0" smtClean="0">
                          <a:solidFill>
                            <a:schemeClr val="dk1"/>
                          </a:solidFill>
                          <a:effectLst/>
                          <a:latin typeface="+mn-lt"/>
                          <a:ea typeface="+mn-ea"/>
                          <a:cs typeface="+mn-cs"/>
                        </a:rPr>
                        <a:t>K = 41 </a:t>
                      </a:r>
                      <a:endParaRPr lang="en-IN" sz="1000" b="0" i="0" dirty="0" smtClean="0">
                        <a:solidFill>
                          <a:schemeClr val="tx1"/>
                        </a:solidFill>
                      </a:endParaRPr>
                    </a:p>
                  </a:txBody>
                  <a:tcPr/>
                </a:tc>
              </a:tr>
              <a:tr h="3547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tx1"/>
                          </a:solidFill>
                          <a:latin typeface="+mn-lt"/>
                          <a:ea typeface="+mn-ea"/>
                          <a:cs typeface="+mn-cs"/>
                        </a:rPr>
                        <a:t>Sum of first n even integers </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tx1"/>
                          </a:solidFill>
                          <a:latin typeface="+mn-lt"/>
                          <a:ea typeface="+mn-ea"/>
                          <a:cs typeface="+mn-cs"/>
                        </a:rPr>
                        <a:t>n*(n + 1)</a:t>
                      </a:r>
                      <a:endParaRPr lang="en-IN" sz="1000" b="0" dirty="0" smtClean="0">
                        <a:solidFill>
                          <a:schemeClr val="tx1"/>
                        </a:solidFill>
                      </a:endParaRPr>
                    </a:p>
                  </a:txBody>
                  <a:tcPr/>
                </a:tc>
                <a:tc>
                  <a:txBody>
                    <a:bodyPr/>
                    <a:lstStyle/>
                    <a:p>
                      <a:r>
                        <a:rPr lang="en-IN" sz="1000" b="0" dirty="0" smtClean="0">
                          <a:solidFill>
                            <a:schemeClr val="tx1"/>
                          </a:solidFill>
                        </a:rPr>
                        <a:t>What</a:t>
                      </a:r>
                      <a:r>
                        <a:rPr lang="en-IN" sz="1000" b="0" baseline="0" dirty="0" smtClean="0">
                          <a:solidFill>
                            <a:schemeClr val="tx1"/>
                          </a:solidFill>
                        </a:rPr>
                        <a:t> is the sum of even integers between 2 and 100? </a:t>
                      </a:r>
                      <a:r>
                        <a:rPr lang="en-IN" sz="1000" b="0" baseline="0" dirty="0" smtClean="0">
                          <a:solidFill>
                            <a:schemeClr val="tx1"/>
                          </a:solidFill>
                          <a:sym typeface="Wingdings" pitchFamily="2" charset="2"/>
                        </a:rPr>
                        <a:t> </a:t>
                      </a:r>
                      <a:r>
                        <a:rPr lang="en-IN" sz="1000" b="0" baseline="0" dirty="0" smtClean="0">
                          <a:solidFill>
                            <a:schemeClr val="tx1"/>
                          </a:solidFill>
                        </a:rPr>
                        <a:t>50*51 </a:t>
                      </a:r>
                      <a:endParaRPr lang="en-IN" sz="1000" b="0" dirty="0">
                        <a:solidFill>
                          <a:schemeClr val="tx1"/>
                        </a:solidFill>
                      </a:endParaRPr>
                    </a:p>
                  </a:txBody>
                  <a:tcPr/>
                </a:tc>
              </a:tr>
              <a:tr h="3547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tx1"/>
                          </a:solidFill>
                          <a:latin typeface="+mn-lt"/>
                          <a:ea typeface="+mn-ea"/>
                          <a:cs typeface="+mn-cs"/>
                        </a:rPr>
                        <a:t>Sum of squares of first n integers </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rPr>
                        <a:t>[n</a:t>
                      </a:r>
                      <a:r>
                        <a:rPr lang="en-US" sz="1000" b="0" baseline="0" dirty="0" smtClean="0">
                          <a:solidFill>
                            <a:schemeClr val="tx1"/>
                          </a:solidFill>
                        </a:rPr>
                        <a:t>*(n+1)*(2n+1)]/6</a:t>
                      </a:r>
                    </a:p>
                  </a:txBody>
                  <a:tcPr/>
                </a:tc>
                <a:tc>
                  <a:txBody>
                    <a:bodyPr/>
                    <a:lstStyle/>
                    <a:p>
                      <a:endParaRPr lang="en-IN" sz="1000" b="0" dirty="0">
                        <a:solidFill>
                          <a:schemeClr val="tx1"/>
                        </a:solidFill>
                      </a:endParaRPr>
                    </a:p>
                  </a:txBody>
                  <a:tcPr/>
                </a:tc>
              </a:tr>
              <a:tr h="3547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tx1"/>
                          </a:solidFill>
                          <a:latin typeface="+mn-lt"/>
                          <a:ea typeface="+mn-ea"/>
                          <a:cs typeface="+mn-cs"/>
                        </a:rPr>
                        <a:t>Sum of cubes of first n integers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rPr>
                        <a:t>[{</a:t>
                      </a:r>
                      <a:r>
                        <a:rPr lang="en-IN" sz="1000" b="0" i="0" u="none" strike="noStrike" kern="1200" baseline="0" dirty="0" smtClean="0">
                          <a:solidFill>
                            <a:schemeClr val="tx1"/>
                          </a:solidFill>
                          <a:latin typeface="+mn-lt"/>
                          <a:ea typeface="+mn-ea"/>
                          <a:cs typeface="+mn-cs"/>
                        </a:rPr>
                        <a:t>n*(n + 1)}/2] </a:t>
                      </a:r>
                    </a:p>
                  </a:txBody>
                  <a:tcPr/>
                </a:tc>
                <a:tc>
                  <a:txBody>
                    <a:bodyPr/>
                    <a:lstStyle/>
                    <a:p>
                      <a:endParaRPr lang="en-IN" sz="1000" b="0" dirty="0">
                        <a:solidFill>
                          <a:schemeClr val="tx1"/>
                        </a:solidFill>
                      </a:endParaRPr>
                    </a:p>
                  </a:txBody>
                  <a:tcPr/>
                </a:tc>
              </a:tr>
            </a:tbl>
          </a:graphicData>
        </a:graphic>
      </p:graphicFrame>
    </p:spTree>
    <p:extLst>
      <p:ext uri="{BB962C8B-B14F-4D97-AF65-F5344CB8AC3E}">
        <p14:creationId xmlns:p14="http://schemas.microsoft.com/office/powerpoint/2010/main" val="53687229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PROGRESSIONS AND SEQUENCES – </a:t>
            </a:r>
            <a:r>
              <a:rPr lang="en-US" dirty="0" smtClean="0"/>
              <a:t>GEOMETRIC PROGRESSION </a:t>
            </a:r>
            <a:endParaRPr lang="en-IN" dirty="0"/>
          </a:p>
        </p:txBody>
      </p:sp>
      <p:sp>
        <p:nvSpPr>
          <p:cNvPr id="5" name="Rectangle 4"/>
          <p:cNvSpPr/>
          <p:nvPr/>
        </p:nvSpPr>
        <p:spPr>
          <a:xfrm>
            <a:off x="-7016" y="548680"/>
            <a:ext cx="9144000" cy="136815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itchFamily="34" charset="0"/>
              <a:buChar char="•"/>
            </a:pPr>
            <a:r>
              <a:rPr lang="en-IN" sz="1100" dirty="0" smtClean="0">
                <a:solidFill>
                  <a:prstClr val="black"/>
                </a:solidFill>
              </a:rPr>
              <a:t>Geometric progression is a </a:t>
            </a:r>
            <a:r>
              <a:rPr lang="en-IN" sz="1100" dirty="0">
                <a:solidFill>
                  <a:prstClr val="black"/>
                </a:solidFill>
              </a:rPr>
              <a:t>series of numbers in which </a:t>
            </a:r>
            <a:r>
              <a:rPr lang="en-IN" sz="1100" dirty="0" smtClean="0">
                <a:solidFill>
                  <a:prstClr val="black"/>
                </a:solidFill>
              </a:rPr>
              <a:t>each </a:t>
            </a:r>
            <a:r>
              <a:rPr lang="en-IN" sz="1100" dirty="0">
                <a:solidFill>
                  <a:prstClr val="black"/>
                </a:solidFill>
              </a:rPr>
              <a:t>term is formed from the preceding by multiplying it by a constant </a:t>
            </a:r>
            <a:r>
              <a:rPr lang="en-IN" sz="1100" dirty="0" smtClean="0">
                <a:solidFill>
                  <a:prstClr val="black"/>
                </a:solidFill>
              </a:rPr>
              <a:t>factor ( r ). </a:t>
            </a:r>
            <a:r>
              <a:rPr lang="en-IN" sz="1100" dirty="0">
                <a:solidFill>
                  <a:prstClr val="black"/>
                </a:solidFill>
              </a:rPr>
              <a:t>The constant factor is called the common ratio and is formed by dividing any term by the term which precedes </a:t>
            </a:r>
            <a:r>
              <a:rPr lang="en-IN" sz="1100" dirty="0" smtClean="0">
                <a:solidFill>
                  <a:prstClr val="black"/>
                </a:solidFill>
              </a:rPr>
              <a:t>it. For example, in the series 3,9,27,81 and 243, the factor is 3</a:t>
            </a:r>
          </a:p>
          <a:p>
            <a:pPr marL="171450" indent="-171450">
              <a:buFont typeface="Arial" pitchFamily="34" charset="0"/>
              <a:buChar char="•"/>
            </a:pPr>
            <a:r>
              <a:rPr lang="en-IN" sz="1100" dirty="0">
                <a:solidFill>
                  <a:prstClr val="black"/>
                </a:solidFill>
              </a:rPr>
              <a:t>Three numbers in a G.P. should be taken as a/r, a, </a:t>
            </a:r>
            <a:r>
              <a:rPr lang="en-IN" sz="1100" dirty="0" err="1" smtClean="0">
                <a:solidFill>
                  <a:prstClr val="black"/>
                </a:solidFill>
              </a:rPr>
              <a:t>ar</a:t>
            </a:r>
            <a:endParaRPr lang="en-IN" sz="1100" dirty="0" smtClean="0">
              <a:solidFill>
                <a:prstClr val="black"/>
              </a:solidFill>
            </a:endParaRPr>
          </a:p>
          <a:p>
            <a:pPr marL="171450" indent="-171450">
              <a:buFont typeface="Arial" pitchFamily="34" charset="0"/>
              <a:buChar char="•"/>
            </a:pPr>
            <a:r>
              <a:rPr lang="en-IN" sz="1100" dirty="0" smtClean="0">
                <a:solidFill>
                  <a:prstClr val="black"/>
                </a:solidFill>
              </a:rPr>
              <a:t>Four </a:t>
            </a:r>
            <a:r>
              <a:rPr lang="en-IN" sz="1100" dirty="0">
                <a:solidFill>
                  <a:prstClr val="black"/>
                </a:solidFill>
              </a:rPr>
              <a:t>numbers in a G.P. should be taken as a/r</a:t>
            </a:r>
            <a:r>
              <a:rPr lang="en-IN" sz="1100" baseline="30000" dirty="0">
                <a:solidFill>
                  <a:prstClr val="black"/>
                </a:solidFill>
              </a:rPr>
              <a:t>3</a:t>
            </a:r>
            <a:r>
              <a:rPr lang="en-IN" sz="1100" dirty="0">
                <a:solidFill>
                  <a:prstClr val="black"/>
                </a:solidFill>
              </a:rPr>
              <a:t>, a/r, </a:t>
            </a:r>
            <a:r>
              <a:rPr lang="en-IN" sz="1100" dirty="0" err="1">
                <a:solidFill>
                  <a:prstClr val="black"/>
                </a:solidFill>
              </a:rPr>
              <a:t>ar</a:t>
            </a:r>
            <a:r>
              <a:rPr lang="en-IN" sz="1100" dirty="0">
                <a:solidFill>
                  <a:prstClr val="black"/>
                </a:solidFill>
              </a:rPr>
              <a:t>, </a:t>
            </a:r>
            <a:r>
              <a:rPr lang="en-IN" sz="1100" dirty="0" smtClean="0">
                <a:solidFill>
                  <a:prstClr val="black"/>
                </a:solidFill>
              </a:rPr>
              <a:t>ar</a:t>
            </a:r>
            <a:r>
              <a:rPr lang="en-IN" sz="1100" baseline="30000" dirty="0" smtClean="0">
                <a:solidFill>
                  <a:prstClr val="black"/>
                </a:solidFill>
              </a:rPr>
              <a:t>3</a:t>
            </a:r>
            <a:endParaRPr lang="en-IN" sz="1100" baseline="30000" dirty="0">
              <a:solidFill>
                <a:prstClr val="black"/>
              </a:solidFill>
            </a:endParaRPr>
          </a:p>
        </p:txBody>
      </p:sp>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2088644253"/>
                  </p:ext>
                </p:extLst>
              </p:nvPr>
            </p:nvGraphicFramePr>
            <p:xfrm>
              <a:off x="15625" y="1988840"/>
              <a:ext cx="9073008" cy="4608512"/>
            </p:xfrm>
            <a:graphic>
              <a:graphicData uri="http://schemas.openxmlformats.org/drawingml/2006/table">
                <a:tbl>
                  <a:tblPr firstRow="1" bandRow="1">
                    <a:tableStyleId>{5C22544A-7EE6-4342-B048-85BDC9FD1C3A}</a:tableStyleId>
                  </a:tblPr>
                  <a:tblGrid>
                    <a:gridCol w="2275290"/>
                    <a:gridCol w="1952938"/>
                    <a:gridCol w="4844780"/>
                  </a:tblGrid>
                  <a:tr h="354771">
                    <a:tc gridSpan="3">
                      <a:txBody>
                        <a:bodyPr/>
                        <a:lstStyle/>
                        <a:p>
                          <a:r>
                            <a:rPr lang="en-US" sz="1400" dirty="0" smtClean="0"/>
                            <a:t>IMPORTANT FORMULAE </a:t>
                          </a:r>
                          <a:endParaRPr lang="en-IN" sz="1400" dirty="0"/>
                        </a:p>
                      </a:txBody>
                      <a:tcPr/>
                    </a:tc>
                    <a:tc hMerge="1">
                      <a:txBody>
                        <a:bodyPr/>
                        <a:lstStyle/>
                        <a:p>
                          <a:endParaRPr lang="en-IN" dirty="0"/>
                        </a:p>
                      </a:txBody>
                      <a:tcPr/>
                    </a:tc>
                    <a:tc hMerge="1">
                      <a:txBody>
                        <a:bodyPr/>
                        <a:lstStyle/>
                        <a:p>
                          <a:endParaRPr lang="en-IN" dirty="0"/>
                        </a:p>
                      </a:txBody>
                      <a:tcPr/>
                    </a:tc>
                  </a:tr>
                  <a:tr h="354771">
                    <a:tc>
                      <a:txBody>
                        <a:bodyPr/>
                        <a:lstStyle/>
                        <a:p>
                          <a:r>
                            <a:rPr lang="pt-BR" sz="1000" b="0" i="0" u="none" strike="noStrike" kern="1200" baseline="0" dirty="0" smtClean="0">
                              <a:solidFill>
                                <a:schemeClr val="tx1"/>
                              </a:solidFill>
                              <a:latin typeface="+mn-lt"/>
                              <a:ea typeface="+mn-ea"/>
                              <a:cs typeface="+mn-cs"/>
                            </a:rPr>
                            <a:t>nth term </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b="0" i="0" u="none" strike="noStrike" kern="1200" baseline="0" dirty="0" smtClean="0">
                              <a:solidFill>
                                <a:schemeClr val="tx1"/>
                              </a:solidFill>
                              <a:latin typeface="+mn-lt"/>
                              <a:ea typeface="+mn-ea"/>
                              <a:cs typeface="+mn-cs"/>
                            </a:rPr>
                            <a:t>ar</a:t>
                          </a:r>
                          <a:r>
                            <a:rPr lang="pt-BR" sz="1000" b="0" i="0" u="none" strike="noStrike" kern="1200" baseline="30000" dirty="0" smtClean="0">
                              <a:solidFill>
                                <a:schemeClr val="tx1"/>
                              </a:solidFill>
                              <a:latin typeface="+mn-lt"/>
                              <a:ea typeface="+mn-ea"/>
                              <a:cs typeface="+mn-cs"/>
                            </a:rPr>
                            <a:t>(n-1)</a:t>
                          </a:r>
                        </a:p>
                      </a:txBody>
                      <a:tcPr/>
                    </a:tc>
                    <a:tc>
                      <a:txBody>
                        <a:bodyPr/>
                        <a:lstStyle/>
                        <a:p>
                          <a:endParaRPr lang="en-IN" sz="1000" b="0" dirty="0">
                            <a:solidFill>
                              <a:schemeClr val="tx1"/>
                            </a:solidFill>
                          </a:endParaRPr>
                        </a:p>
                      </a:txBody>
                      <a:tcPr/>
                    </a:tc>
                  </a:tr>
                  <a:tr h="1399643">
                    <a:tc>
                      <a:txBody>
                        <a:bodyPr/>
                        <a:lstStyle/>
                        <a:p>
                          <a:r>
                            <a:rPr lang="pt-BR" sz="1000" b="0" i="0" u="none" strike="noStrike" kern="1200" baseline="0" dirty="0" smtClean="0">
                              <a:solidFill>
                                <a:schemeClr val="tx1"/>
                              </a:solidFill>
                              <a:latin typeface="+mn-lt"/>
                              <a:ea typeface="+mn-ea"/>
                              <a:cs typeface="+mn-cs"/>
                            </a:rPr>
                            <a:t>Sum of the first  n terms  where r &lt; 1</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r>
                                <a:rPr lang="en-US" sz="1000" b="1" i="1" u="none" strike="noStrike" kern="1200" baseline="0" smtClean="0">
                                  <a:solidFill>
                                    <a:schemeClr val="dk1"/>
                                  </a:solidFill>
                                  <a:latin typeface="Cambria Math"/>
                                  <a:ea typeface="+mn-ea"/>
                                  <a:cs typeface="+mn-cs"/>
                                </a:rPr>
                                <m:t>𝒂</m:t>
                              </m:r>
                              <m:sSup>
                                <m:sSupPr>
                                  <m:ctrlPr>
                                    <a:rPr lang="en-IN" sz="1000" b="1" i="1" u="none" strike="noStrike" kern="1200" baseline="0" smtClean="0">
                                      <a:solidFill>
                                        <a:schemeClr val="dk1"/>
                                      </a:solidFill>
                                      <a:latin typeface="Cambria Math"/>
                                      <a:ea typeface="+mn-ea"/>
                                      <a:cs typeface="+mn-cs"/>
                                    </a:rPr>
                                  </m:ctrlPr>
                                </m:sSupPr>
                                <m:e>
                                  <m:r>
                                    <a:rPr lang="en-US" sz="1000" b="1" i="1" u="none" strike="noStrike" kern="1200" baseline="0" smtClean="0">
                                      <a:solidFill>
                                        <a:schemeClr val="dk1"/>
                                      </a:solidFill>
                                      <a:latin typeface="Cambria Math"/>
                                      <a:ea typeface="+mn-ea"/>
                                      <a:cs typeface="+mn-cs"/>
                                    </a:rPr>
                                    <m:t>(</m:t>
                                  </m:r>
                                  <m:r>
                                    <a:rPr lang="en-US" sz="1000" b="1" i="1" u="none" strike="noStrike" kern="1200" baseline="0" smtClean="0">
                                      <a:solidFill>
                                        <a:schemeClr val="dk1"/>
                                      </a:solidFill>
                                      <a:latin typeface="Cambria Math"/>
                                      <a:ea typeface="+mn-ea"/>
                                      <a:cs typeface="+mn-cs"/>
                                    </a:rPr>
                                    <m:t>𝟏</m:t>
                                  </m:r>
                                  <m:r>
                                    <a:rPr lang="en-US" sz="1000" b="1" i="1" u="none" strike="noStrike" kern="1200" baseline="0" smtClean="0">
                                      <a:solidFill>
                                        <a:schemeClr val="dk1"/>
                                      </a:solidFill>
                                      <a:latin typeface="Cambria Math"/>
                                      <a:ea typeface="+mn-ea"/>
                                      <a:cs typeface="+mn-cs"/>
                                    </a:rPr>
                                    <m:t> − </m:t>
                                  </m:r>
                                  <m:r>
                                    <a:rPr lang="en-IN" sz="1000" b="1" i="1" u="none" strike="noStrike" kern="1200" baseline="0" smtClean="0">
                                      <a:solidFill>
                                        <a:schemeClr val="dk1"/>
                                      </a:solidFill>
                                      <a:latin typeface="Cambria Math"/>
                                      <a:ea typeface="+mn-ea"/>
                                      <a:cs typeface="+mn-cs"/>
                                    </a:rPr>
                                    <m:t>𝒓</m:t>
                                  </m:r>
                                </m:e>
                                <m:sup>
                                  <m:r>
                                    <a:rPr lang="en-US" sz="1000" b="1" i="1" u="none" strike="noStrike" kern="1200" baseline="0" smtClean="0">
                                      <a:solidFill>
                                        <a:schemeClr val="dk1"/>
                                      </a:solidFill>
                                      <a:latin typeface="Cambria Math"/>
                                      <a:ea typeface="+mn-ea"/>
                                      <a:cs typeface="+mn-cs"/>
                                    </a:rPr>
                                    <m:t>𝒏</m:t>
                                  </m:r>
                                  <m:r>
                                    <a:rPr lang="en-US" sz="1000" b="1" i="1" u="none" strike="noStrike" kern="1200" baseline="0" smtClean="0">
                                      <a:solidFill>
                                        <a:schemeClr val="dk1"/>
                                      </a:solidFill>
                                      <a:latin typeface="Cambria Math"/>
                                      <a:ea typeface="+mn-ea"/>
                                      <a:cs typeface="+mn-cs"/>
                                    </a:rPr>
                                    <m:t> </m:t>
                                  </m:r>
                                </m:sup>
                              </m:sSup>
                            </m:oMath>
                          </a14:m>
                          <a:r>
                            <a:rPr lang="en-IN" sz="1000" b="0" i="0" u="none" strike="noStrike" kern="1200" baseline="0" dirty="0" smtClean="0">
                              <a:solidFill>
                                <a:schemeClr val="dk1"/>
                              </a:solidFill>
                              <a:latin typeface="+mn-lt"/>
                              <a:ea typeface="+mn-ea"/>
                              <a:cs typeface="+mn-cs"/>
                            </a:rPr>
                            <a:t>)]/ (1 – r )</a:t>
                          </a:r>
                          <a:endParaRPr lang="pt-BR" sz="1000" b="0" i="0" u="none" strike="noStrike" kern="1200" baseline="0" dirty="0" smtClean="0">
                            <a:solidFill>
                              <a:schemeClr val="tx1"/>
                            </a:solidFill>
                            <a:latin typeface="+mn-lt"/>
                            <a:ea typeface="+mn-ea"/>
                            <a:cs typeface="+mn-cs"/>
                          </a:endParaRPr>
                        </a:p>
                      </a:txBody>
                      <a:tcPr/>
                    </a:tc>
                    <a:tc>
                      <a:txBody>
                        <a:bodyPr/>
                        <a:lstStyle/>
                        <a:p>
                          <a:r>
                            <a:rPr lang="en-IN" sz="1000" dirty="0" smtClean="0"/>
                            <a:t>For every integer k from 1 to 10, inclusive, the </a:t>
                          </a:r>
                          <a:r>
                            <a:rPr lang="en-IN" sz="1000" dirty="0" err="1" smtClean="0"/>
                            <a:t>k</a:t>
                          </a:r>
                          <a:r>
                            <a:rPr lang="en-IN" sz="1000" baseline="30000" dirty="0" err="1" smtClean="0"/>
                            <a:t>th</a:t>
                          </a:r>
                          <a:r>
                            <a:rPr lang="en-IN" sz="1000" baseline="30000" dirty="0" smtClean="0"/>
                            <a:t>  </a:t>
                          </a:r>
                          <a:r>
                            <a:rPr lang="en-IN" sz="1000" dirty="0" smtClean="0"/>
                            <a:t>term of a certain sequence is given by (-1)</a:t>
                          </a:r>
                          <a:r>
                            <a:rPr lang="en-IN" sz="1000" baseline="30000" dirty="0" smtClean="0">
                              <a:effectLst/>
                            </a:rPr>
                            <a:t>(k+1)</a:t>
                          </a:r>
                          <a:r>
                            <a:rPr lang="en-IN" sz="1000" baseline="30000" dirty="0" smtClean="0"/>
                            <a:t> </a:t>
                          </a:r>
                          <a:r>
                            <a:rPr lang="en-IN" sz="1000" dirty="0" smtClean="0"/>
                            <a:t>*(1/2</a:t>
                          </a:r>
                          <a:r>
                            <a:rPr lang="en-IN" sz="1000" baseline="30000" dirty="0" smtClean="0"/>
                            <a:t>k</a:t>
                          </a:r>
                          <a:r>
                            <a:rPr lang="en-IN" sz="1000" dirty="0" smtClean="0"/>
                            <a:t>). If T is the sum of the first 10 terms in the sequence then T is </a:t>
                          </a:r>
                          <a:br>
                            <a:rPr lang="en-IN" sz="1000" dirty="0" smtClean="0"/>
                          </a:br>
                          <a:r>
                            <a:rPr lang="en-IN" sz="1000" dirty="0" smtClean="0"/>
                            <a:t/>
                          </a:r>
                          <a:br>
                            <a:rPr lang="en-IN" sz="1000" dirty="0" smtClean="0"/>
                          </a:br>
                          <a:r>
                            <a:rPr lang="en-IN" sz="1000" dirty="0" smtClean="0"/>
                            <a:t>a.</a:t>
                          </a:r>
                          <a:r>
                            <a:rPr lang="en-IN" sz="1000" baseline="0" dirty="0" smtClean="0"/>
                            <a:t> </a:t>
                          </a:r>
                          <a:r>
                            <a:rPr lang="en-IN" sz="1000" dirty="0" smtClean="0"/>
                            <a:t>greater than 2</a:t>
                          </a:r>
                        </a:p>
                        <a:p>
                          <a:r>
                            <a:rPr lang="en-IN" sz="1000" dirty="0" smtClean="0"/>
                            <a:t>b.</a:t>
                          </a:r>
                          <a:r>
                            <a:rPr lang="en-IN" sz="1000" baseline="0" dirty="0" smtClean="0"/>
                            <a:t> </a:t>
                          </a:r>
                          <a:r>
                            <a:rPr lang="en-IN" sz="1000" dirty="0" smtClean="0"/>
                            <a:t>between 1 and 2</a:t>
                          </a:r>
                        </a:p>
                        <a:p>
                          <a:r>
                            <a:rPr lang="en-IN" sz="1000" dirty="0" smtClean="0"/>
                            <a:t>c.</a:t>
                          </a:r>
                          <a:r>
                            <a:rPr lang="en-IN" sz="1000" baseline="0" dirty="0" smtClean="0"/>
                            <a:t> </a:t>
                          </a:r>
                          <a:r>
                            <a:rPr lang="en-IN" sz="1000" dirty="0" smtClean="0"/>
                            <a:t>between 1/2 and 1</a:t>
                          </a:r>
                        </a:p>
                        <a:p>
                          <a:r>
                            <a:rPr lang="en-IN" sz="1000" dirty="0" smtClean="0"/>
                            <a:t>d.</a:t>
                          </a:r>
                          <a:r>
                            <a:rPr lang="en-IN" sz="1000" baseline="0" dirty="0" smtClean="0"/>
                            <a:t> </a:t>
                          </a:r>
                          <a:r>
                            <a:rPr lang="en-IN" sz="1000" dirty="0" smtClean="0"/>
                            <a:t>between 1/4 and ½</a:t>
                          </a:r>
                        </a:p>
                        <a:p>
                          <a:r>
                            <a:rPr lang="en-IN" sz="1000" dirty="0" smtClean="0"/>
                            <a:t>e. less than ¼</a:t>
                          </a:r>
                        </a:p>
                        <a:p>
                          <a:endParaRPr lang="en-US" sz="1000" b="0" dirty="0" smtClean="0">
                            <a:solidFill>
                              <a:schemeClr val="tx1"/>
                            </a:solidFill>
                          </a:endParaRPr>
                        </a:p>
                        <a:p>
                          <a:r>
                            <a:rPr lang="en-US" sz="1000" b="0" dirty="0" smtClean="0">
                              <a:solidFill>
                                <a:schemeClr val="tx1"/>
                              </a:solidFill>
                            </a:rPr>
                            <a:t>The series is (-1/2), (1/4), (-1/8), (1/16),</a:t>
                          </a:r>
                          <a:r>
                            <a:rPr lang="en-US" sz="1000" b="0" baseline="0" dirty="0" smtClean="0">
                              <a:solidFill>
                                <a:schemeClr val="tx1"/>
                              </a:solidFill>
                            </a:rPr>
                            <a:t> (-1/32) … </a:t>
                          </a:r>
                          <a:endParaRPr lang="en-US" sz="1000" b="0" dirty="0" smtClean="0">
                            <a:solidFill>
                              <a:schemeClr val="tx1"/>
                            </a:solidFill>
                          </a:endParaRPr>
                        </a:p>
                        <a:p>
                          <a:endParaRPr lang="en-US" sz="1000" b="0" dirty="0" smtClean="0">
                            <a:solidFill>
                              <a:schemeClr val="tx1"/>
                            </a:solidFill>
                          </a:endParaRPr>
                        </a:p>
                        <a:p>
                          <a:r>
                            <a:rPr lang="en-US" sz="1000" b="0" dirty="0" smtClean="0">
                              <a:solidFill>
                                <a:schemeClr val="tx1"/>
                              </a:solidFill>
                            </a:rPr>
                            <a:t>Therefore,</a:t>
                          </a:r>
                          <a:r>
                            <a:rPr lang="en-US" sz="1000" b="0" baseline="0" dirty="0" smtClean="0">
                              <a:solidFill>
                                <a:schemeClr val="tx1"/>
                              </a:solidFill>
                            </a:rPr>
                            <a:t> a = (-1/2); r = (-1/2); n = 10</a:t>
                          </a:r>
                          <a:endParaRPr lang="en-US" sz="1000" b="0" dirty="0" smtClean="0">
                            <a:solidFill>
                              <a:schemeClr val="tx1"/>
                            </a:solidFill>
                          </a:endParaRPr>
                        </a:p>
                        <a:p>
                          <a:endParaRPr lang="en-US" sz="1000" b="0" dirty="0" smtClean="0">
                            <a:solidFill>
                              <a:schemeClr val="tx1"/>
                            </a:solidFill>
                          </a:endParaRPr>
                        </a:p>
                        <a:p>
                          <a:r>
                            <a:rPr lang="en-IN" sz="1000" dirty="0" smtClean="0"/>
                            <a:t>S=( (1/2) * (1- (-1/2)^10) ) / (1-(-1/2)</a:t>
                          </a:r>
                          <a:br>
                            <a:rPr lang="en-IN" sz="1000" dirty="0" smtClean="0"/>
                          </a:br>
                          <a:r>
                            <a:rPr lang="en-IN" sz="1000" dirty="0" smtClean="0"/>
                            <a:t>S=( (1/2) * (1 - (1/1024) ) / (3/2)</a:t>
                          </a:r>
                          <a:br>
                            <a:rPr lang="en-IN" sz="1000" dirty="0" smtClean="0"/>
                          </a:br>
                          <a:r>
                            <a:rPr lang="en-IN" sz="1000" dirty="0" smtClean="0"/>
                            <a:t>S=(1-1/1024) / 3</a:t>
                          </a:r>
                          <a:br>
                            <a:rPr lang="en-IN" sz="1000" dirty="0" smtClean="0"/>
                          </a:br>
                          <a:r>
                            <a:rPr lang="en-IN" sz="1000" dirty="0" smtClean="0"/>
                            <a:t>S=(1023/1024 ) / 3</a:t>
                          </a:r>
                          <a:br>
                            <a:rPr lang="en-IN" sz="1000" dirty="0" smtClean="0"/>
                          </a:br>
                          <a:r>
                            <a:rPr lang="en-IN" sz="1000" dirty="0" smtClean="0"/>
                            <a:t>Since 1023/1024 is close to 1, dividing it by 3 would get us to approximately 1/3, which is between 1/2 and 1/4. So the answer is D</a:t>
                          </a:r>
                          <a:endParaRPr lang="en-IN" sz="1000" b="0" dirty="0">
                            <a:solidFill>
                              <a:schemeClr val="tx1"/>
                            </a:solidFill>
                          </a:endParaRPr>
                        </a:p>
                      </a:txBody>
                      <a:tcPr/>
                    </a:tc>
                  </a:tr>
                  <a:tr h="9119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b="0" i="0" u="none" strike="noStrike" kern="1200" baseline="0" dirty="0" smtClean="0">
                              <a:solidFill>
                                <a:schemeClr val="tx1"/>
                              </a:solidFill>
                              <a:latin typeface="+mn-lt"/>
                              <a:ea typeface="+mn-ea"/>
                              <a:cs typeface="+mn-cs"/>
                            </a:rPr>
                            <a:t>Sum of the first  n terms  where r &gt; 1</a:t>
                          </a:r>
                          <a:endParaRPr lang="en-IN" sz="1000" b="0" dirty="0" smtClean="0">
                            <a:solidFill>
                              <a:schemeClr val="tx1"/>
                            </a:solidFill>
                          </a:endParaRPr>
                        </a:p>
                      </a:txBody>
                      <a:tcPr/>
                    </a:tc>
                    <a:tc>
                      <a:txBody>
                        <a:bodyPr/>
                        <a:lstStyle/>
                        <a:p>
                          <a14:m>
                            <m:oMath xmlns:m="http://schemas.openxmlformats.org/officeDocument/2006/math">
                              <m:r>
                                <a:rPr lang="en-US" sz="1000" b="0" i="0" u="none" strike="noStrike" kern="1200" baseline="0" smtClean="0">
                                  <a:solidFill>
                                    <a:schemeClr val="dk1"/>
                                  </a:solidFill>
                                  <a:latin typeface="Cambria Math"/>
                                  <a:ea typeface="+mn-ea"/>
                                  <a:cs typeface="+mn-cs"/>
                                </a:rPr>
                                <m:t>[</m:t>
                              </m:r>
                              <m:r>
                                <a:rPr lang="en-US" sz="1000" b="1" i="1" u="none" strike="noStrike" kern="1200" baseline="0" smtClean="0">
                                  <a:solidFill>
                                    <a:schemeClr val="dk1"/>
                                  </a:solidFill>
                                  <a:latin typeface="Cambria Math"/>
                                  <a:ea typeface="+mn-ea"/>
                                  <a:cs typeface="+mn-cs"/>
                                </a:rPr>
                                <m:t>𝒂</m:t>
                              </m:r>
                              <m:sSup>
                                <m:sSupPr>
                                  <m:ctrlPr>
                                    <a:rPr lang="en-IN" sz="1000" b="1" i="1" u="none" strike="noStrike" kern="1200" baseline="0" smtClean="0">
                                      <a:solidFill>
                                        <a:schemeClr val="dk1"/>
                                      </a:solidFill>
                                      <a:latin typeface="Cambria Math"/>
                                      <a:ea typeface="+mn-ea"/>
                                      <a:cs typeface="+mn-cs"/>
                                    </a:rPr>
                                  </m:ctrlPr>
                                </m:sSupPr>
                                <m:e>
                                  <m:r>
                                    <a:rPr lang="en-US" sz="1000" b="1" i="1" u="none" strike="noStrike" kern="1200" baseline="0" smtClean="0">
                                      <a:solidFill>
                                        <a:schemeClr val="dk1"/>
                                      </a:solidFill>
                                      <a:latin typeface="Cambria Math"/>
                                      <a:ea typeface="+mn-ea"/>
                                      <a:cs typeface="+mn-cs"/>
                                    </a:rPr>
                                    <m:t>(</m:t>
                                  </m:r>
                                  <m:r>
                                    <a:rPr lang="en-IN" sz="1000" b="1" i="1" u="none" strike="noStrike" kern="1200" baseline="0" smtClean="0">
                                      <a:solidFill>
                                        <a:schemeClr val="dk1"/>
                                      </a:solidFill>
                                      <a:latin typeface="Cambria Math"/>
                                      <a:ea typeface="+mn-ea"/>
                                      <a:cs typeface="+mn-cs"/>
                                    </a:rPr>
                                    <m:t>𝒓</m:t>
                                  </m:r>
                                </m:e>
                                <m:sup>
                                  <m:r>
                                    <a:rPr lang="en-US" sz="1000" b="1" i="1" u="none" strike="noStrike" kern="1200" baseline="0" smtClean="0">
                                      <a:solidFill>
                                        <a:schemeClr val="dk1"/>
                                      </a:solidFill>
                                      <a:latin typeface="Cambria Math"/>
                                      <a:ea typeface="+mn-ea"/>
                                      <a:cs typeface="+mn-cs"/>
                                    </a:rPr>
                                    <m:t>𝒏</m:t>
                                  </m:r>
                                  <m:r>
                                    <a:rPr lang="en-US" sz="1000" b="1" i="1" u="none" strike="noStrike" kern="1200" baseline="0" smtClean="0">
                                      <a:solidFill>
                                        <a:schemeClr val="dk1"/>
                                      </a:solidFill>
                                      <a:latin typeface="Cambria Math"/>
                                      <a:ea typeface="+mn-ea"/>
                                      <a:cs typeface="+mn-cs"/>
                                    </a:rPr>
                                    <m:t>     </m:t>
                                  </m:r>
                                </m:sup>
                              </m:sSup>
                              <m:r>
                                <a:rPr lang="en-US" sz="1000" b="1" i="1" u="none" strike="noStrike" kern="1200" baseline="0" smtClean="0">
                                  <a:solidFill>
                                    <a:schemeClr val="dk1"/>
                                  </a:solidFill>
                                  <a:latin typeface="Cambria Math"/>
                                  <a:ea typeface="+mn-ea"/>
                                  <a:cs typeface="+mn-cs"/>
                                </a:rPr>
                                <m:t>−</m:t>
                              </m:r>
                              <m:r>
                                <a:rPr lang="en-US" sz="1000" b="1" i="1" u="none" strike="noStrike" kern="1200" baseline="0" smtClean="0">
                                  <a:solidFill>
                                    <a:schemeClr val="dk1"/>
                                  </a:solidFill>
                                  <a:latin typeface="Cambria Math"/>
                                  <a:ea typeface="+mn-ea"/>
                                  <a:cs typeface="+mn-cs"/>
                                </a:rPr>
                                <m:t>𝟏</m:t>
                              </m:r>
                            </m:oMath>
                          </a14:m>
                          <a:r>
                            <a:rPr lang="en-IN" sz="1000" b="0" i="0" u="none" strike="noStrike" kern="1200" baseline="0" dirty="0" smtClean="0">
                              <a:solidFill>
                                <a:schemeClr val="dk1"/>
                              </a:solidFill>
                              <a:latin typeface="+mn-lt"/>
                              <a:ea typeface="+mn-ea"/>
                              <a:cs typeface="+mn-cs"/>
                            </a:rPr>
                            <a:t>)]/ (r – 1 )</a:t>
                          </a:r>
                          <a:endParaRPr lang="en-IN" sz="1000" b="0" dirty="0">
                            <a:solidFill>
                              <a:schemeClr val="tx1"/>
                            </a:solidFill>
                          </a:endParaRPr>
                        </a:p>
                      </a:txBody>
                      <a:tcPr/>
                    </a:tc>
                    <a:tc>
                      <a:txBody>
                        <a:bodyPr/>
                        <a:lstStyle/>
                        <a:p>
                          <a:r>
                            <a:rPr lang="en-IN" sz="1000" b="0" i="0" u="none" strike="noStrike" kern="1200" baseline="0" dirty="0" smtClean="0">
                              <a:solidFill>
                                <a:schemeClr val="dk1"/>
                              </a:solidFill>
                              <a:latin typeface="+mn-lt"/>
                              <a:ea typeface="+mn-ea"/>
                              <a:cs typeface="+mn-cs"/>
                            </a:rPr>
                            <a:t>In a certain colony of cancerous cells, each cell divides into two every hour. How many will be produced from a single cell if the rate of division continues for 10 hours ? </a:t>
                          </a:r>
                        </a:p>
                        <a:p>
                          <a:pPr marL="285750" indent="-285750">
                            <a:buFont typeface="Wingdings"/>
                            <a:buChar char="à"/>
                          </a:pPr>
                          <a:r>
                            <a:rPr lang="pt-BR" sz="1000" b="0" i="0" u="none" strike="noStrike" kern="1200" baseline="0" dirty="0" smtClean="0">
                              <a:solidFill>
                                <a:schemeClr val="dk1"/>
                              </a:solidFill>
                              <a:latin typeface="+mn-lt"/>
                              <a:ea typeface="+mn-ea"/>
                              <a:cs typeface="+mn-cs"/>
                            </a:rPr>
                            <a:t>1, 2, 4, ... a = 1, r = 2, n = 10</a:t>
                          </a:r>
                        </a:p>
                        <a:p>
                          <a:pPr marL="285750" indent="-285750">
                            <a:buFont typeface="Wingdings"/>
                            <a:buChar char="à"/>
                          </a:pPr>
                          <a:r>
                            <a:rPr lang="en-IN" sz="1000" b="0" i="0" u="none" strike="noStrike" kern="1200" baseline="0" dirty="0" smtClean="0">
                              <a:solidFill>
                                <a:schemeClr val="dk1"/>
                              </a:solidFill>
                              <a:latin typeface="+mn-lt"/>
                              <a:ea typeface="+mn-ea"/>
                              <a:cs typeface="+mn-cs"/>
                            </a:rPr>
                            <a:t>S</a:t>
                          </a:r>
                          <a:r>
                            <a:rPr lang="en-IN" sz="1000" b="0" i="0" u="none" strike="noStrike" kern="1200" baseline="-25000" dirty="0" smtClean="0">
                              <a:solidFill>
                                <a:schemeClr val="dk1"/>
                              </a:solidFill>
                              <a:latin typeface="+mn-lt"/>
                              <a:ea typeface="+mn-ea"/>
                              <a:cs typeface="+mn-cs"/>
                            </a:rPr>
                            <a:t>10</a:t>
                          </a:r>
                          <a:r>
                            <a:rPr lang="en-IN" sz="1000" b="0" i="0" u="none" strike="noStrike" kern="1200" baseline="0" dirty="0" smtClean="0">
                              <a:solidFill>
                                <a:schemeClr val="dk1"/>
                              </a:solidFill>
                              <a:latin typeface="+mn-lt"/>
                              <a:ea typeface="+mn-ea"/>
                              <a:cs typeface="+mn-cs"/>
                            </a:rPr>
                            <a:t> = 1 (2</a:t>
                          </a:r>
                          <a:r>
                            <a:rPr lang="en-IN" sz="1000" b="0" i="0" u="none" strike="noStrike" kern="1200" baseline="30000" dirty="0" smtClean="0">
                              <a:solidFill>
                                <a:schemeClr val="dk1"/>
                              </a:solidFill>
                              <a:latin typeface="+mn-lt"/>
                              <a:ea typeface="+mn-ea"/>
                              <a:cs typeface="+mn-cs"/>
                            </a:rPr>
                            <a:t>10</a:t>
                          </a:r>
                          <a:r>
                            <a:rPr lang="en-IN" sz="1000" b="0" i="0" u="none" strike="noStrike" kern="1200" baseline="0" dirty="0" smtClean="0">
                              <a:solidFill>
                                <a:schemeClr val="dk1"/>
                              </a:solidFill>
                              <a:latin typeface="+mn-lt"/>
                              <a:ea typeface="+mn-ea"/>
                              <a:cs typeface="+mn-cs"/>
                            </a:rPr>
                            <a:t> – 1) /(2 – 1) = 2</a:t>
                          </a:r>
                          <a:r>
                            <a:rPr lang="en-IN" sz="1000" b="0" i="0" u="none" strike="noStrike" kern="1200" baseline="30000" dirty="0" smtClean="0">
                              <a:solidFill>
                                <a:schemeClr val="dk1"/>
                              </a:solidFill>
                              <a:latin typeface="+mn-lt"/>
                              <a:ea typeface="+mn-ea"/>
                              <a:cs typeface="+mn-cs"/>
                            </a:rPr>
                            <a:t>10</a:t>
                          </a:r>
                          <a:r>
                            <a:rPr lang="en-IN" sz="1000" b="0" i="0" u="none" strike="noStrike" kern="1200" baseline="0" dirty="0" smtClean="0">
                              <a:solidFill>
                                <a:schemeClr val="dk1"/>
                              </a:solidFill>
                              <a:latin typeface="+mn-lt"/>
                              <a:ea typeface="+mn-ea"/>
                              <a:cs typeface="+mn-cs"/>
                            </a:rPr>
                            <a:t> – 1 = 1023</a:t>
                          </a:r>
                          <a:endParaRPr lang="en-IN" sz="1000" b="0" i="1" u="none" strike="noStrike" kern="1200" baseline="0" dirty="0" smtClean="0">
                            <a:solidFill>
                              <a:schemeClr val="dk1"/>
                            </a:solidFill>
                            <a:latin typeface="+mn-lt"/>
                            <a:ea typeface="+mn-ea"/>
                            <a:cs typeface="+mn-cs"/>
                          </a:endParaRPr>
                        </a:p>
                      </a:txBody>
                      <a:tcPr/>
                    </a:tc>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3134381936"/>
                  </p:ext>
                </p:extLst>
              </p:nvPr>
            </p:nvGraphicFramePr>
            <p:xfrm>
              <a:off x="15625" y="1988840"/>
              <a:ext cx="9073008" cy="4608512"/>
            </p:xfrm>
            <a:graphic>
              <a:graphicData uri="http://schemas.openxmlformats.org/drawingml/2006/table">
                <a:tbl>
                  <a:tblPr firstRow="1" bandRow="1">
                    <a:tableStyleId>{5C22544A-7EE6-4342-B048-85BDC9FD1C3A}</a:tableStyleId>
                  </a:tblPr>
                  <a:tblGrid>
                    <a:gridCol w="2275290"/>
                    <a:gridCol w="1952938"/>
                    <a:gridCol w="4844780"/>
                  </a:tblGrid>
                  <a:tr h="354771">
                    <a:tc gridSpan="3">
                      <a:txBody>
                        <a:bodyPr/>
                        <a:lstStyle/>
                        <a:p>
                          <a:r>
                            <a:rPr lang="en-US" sz="1400" dirty="0" smtClean="0"/>
                            <a:t>IMPORTANT FORMULAE </a:t>
                          </a:r>
                          <a:endParaRPr lang="en-IN" sz="1400" dirty="0"/>
                        </a:p>
                      </a:txBody>
                      <a:tcPr/>
                    </a:tc>
                    <a:tc hMerge="1">
                      <a:txBody>
                        <a:bodyPr/>
                        <a:lstStyle/>
                        <a:p>
                          <a:endParaRPr lang="en-IN" dirty="0"/>
                        </a:p>
                      </a:txBody>
                      <a:tcPr/>
                    </a:tc>
                    <a:tc hMerge="1">
                      <a:txBody>
                        <a:bodyPr/>
                        <a:lstStyle/>
                        <a:p>
                          <a:endParaRPr lang="en-IN" dirty="0"/>
                        </a:p>
                      </a:txBody>
                      <a:tcPr/>
                    </a:tc>
                  </a:tr>
                  <a:tr h="354771">
                    <a:tc>
                      <a:txBody>
                        <a:bodyPr/>
                        <a:lstStyle/>
                        <a:p>
                          <a:r>
                            <a:rPr lang="pt-BR" sz="1000" b="0" i="0" u="none" strike="noStrike" kern="1200" baseline="0" dirty="0" smtClean="0">
                              <a:solidFill>
                                <a:schemeClr val="tx1"/>
                              </a:solidFill>
                              <a:latin typeface="+mn-lt"/>
                              <a:ea typeface="+mn-ea"/>
                              <a:cs typeface="+mn-cs"/>
                            </a:rPr>
                            <a:t>nth term </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b="0" i="0" u="none" strike="noStrike" kern="1200" baseline="0" dirty="0" smtClean="0">
                              <a:solidFill>
                                <a:schemeClr val="tx1"/>
                              </a:solidFill>
                              <a:latin typeface="+mn-lt"/>
                              <a:ea typeface="+mn-ea"/>
                              <a:cs typeface="+mn-cs"/>
                            </a:rPr>
                            <a:t>ar</a:t>
                          </a:r>
                          <a:r>
                            <a:rPr lang="pt-BR" sz="1000" b="0" i="0" u="none" strike="noStrike" kern="1200" baseline="30000" dirty="0" smtClean="0">
                              <a:solidFill>
                                <a:schemeClr val="tx1"/>
                              </a:solidFill>
                              <a:latin typeface="+mn-lt"/>
                              <a:ea typeface="+mn-ea"/>
                              <a:cs typeface="+mn-cs"/>
                            </a:rPr>
                            <a:t>(n-1)</a:t>
                          </a:r>
                        </a:p>
                      </a:txBody>
                      <a:tcPr/>
                    </a:tc>
                    <a:tc>
                      <a:txBody>
                        <a:bodyPr/>
                        <a:lstStyle/>
                        <a:p>
                          <a:endParaRPr lang="en-IN" sz="1000" b="0" dirty="0">
                            <a:solidFill>
                              <a:schemeClr val="tx1"/>
                            </a:solidFill>
                          </a:endParaRPr>
                        </a:p>
                      </a:txBody>
                      <a:tcPr/>
                    </a:tc>
                  </a:tr>
                  <a:tr h="2987040">
                    <a:tc>
                      <a:txBody>
                        <a:bodyPr/>
                        <a:lstStyle/>
                        <a:p>
                          <a:r>
                            <a:rPr lang="pt-BR" sz="1000" b="0" i="0" u="none" strike="noStrike" kern="1200" baseline="0" dirty="0" smtClean="0">
                              <a:solidFill>
                                <a:schemeClr val="tx1"/>
                              </a:solidFill>
                              <a:latin typeface="+mn-lt"/>
                              <a:ea typeface="+mn-ea"/>
                              <a:cs typeface="+mn-cs"/>
                            </a:rPr>
                            <a:t>Sum of the first  n terms  where r &lt; 1</a:t>
                          </a:r>
                          <a:endParaRPr lang="en-IN" sz="1000" b="0" dirty="0">
                            <a:solidFill>
                              <a:schemeClr val="tx1"/>
                            </a:solidFill>
                          </a:endParaRPr>
                        </a:p>
                      </a:txBody>
                      <a:tcPr/>
                    </a:tc>
                    <a:tc>
                      <a:txBody>
                        <a:bodyPr/>
                        <a:lstStyle/>
                        <a:p>
                          <a:endParaRPr lang="en-US"/>
                        </a:p>
                      </a:txBody>
                      <a:tcPr>
                        <a:blipFill rotWithShape="1">
                          <a:blip r:embed="rId2"/>
                          <a:stretch>
                            <a:fillRect l="-116875" t="-23878" r="-248438" b="-30816"/>
                          </a:stretch>
                        </a:blipFill>
                      </a:tcPr>
                    </a:tc>
                    <a:tc>
                      <a:txBody>
                        <a:bodyPr/>
                        <a:lstStyle/>
                        <a:p>
                          <a:r>
                            <a:rPr lang="en-IN" sz="1000" dirty="0" smtClean="0"/>
                            <a:t>For every integer k from 1 to 10, inclusive, the </a:t>
                          </a:r>
                          <a:r>
                            <a:rPr lang="en-IN" sz="1000" dirty="0" err="1" smtClean="0"/>
                            <a:t>k</a:t>
                          </a:r>
                          <a:r>
                            <a:rPr lang="en-IN" sz="1000" baseline="30000" dirty="0" err="1" smtClean="0"/>
                            <a:t>th</a:t>
                          </a:r>
                          <a:r>
                            <a:rPr lang="en-IN" sz="1000" baseline="30000" dirty="0" smtClean="0"/>
                            <a:t>  </a:t>
                          </a:r>
                          <a:r>
                            <a:rPr lang="en-IN" sz="1000" dirty="0" smtClean="0"/>
                            <a:t>term of a certain sequence is given by (-1)</a:t>
                          </a:r>
                          <a:r>
                            <a:rPr lang="en-IN" sz="1000" baseline="30000" dirty="0" smtClean="0">
                              <a:effectLst/>
                            </a:rPr>
                            <a:t>(k+1)</a:t>
                          </a:r>
                          <a:r>
                            <a:rPr lang="en-IN" sz="1000" baseline="30000" dirty="0" smtClean="0"/>
                            <a:t> </a:t>
                          </a:r>
                          <a:r>
                            <a:rPr lang="en-IN" sz="1000" dirty="0" smtClean="0"/>
                            <a:t>*(1/2</a:t>
                          </a:r>
                          <a:r>
                            <a:rPr lang="en-IN" sz="1000" baseline="30000" dirty="0" smtClean="0"/>
                            <a:t>k</a:t>
                          </a:r>
                          <a:r>
                            <a:rPr lang="en-IN" sz="1000" dirty="0" smtClean="0"/>
                            <a:t>). If T is the sum of the first 10 terms in the sequence then T is </a:t>
                          </a:r>
                          <a:br>
                            <a:rPr lang="en-IN" sz="1000" dirty="0" smtClean="0"/>
                          </a:br>
                          <a:r>
                            <a:rPr lang="en-IN" sz="1000" dirty="0" smtClean="0"/>
                            <a:t/>
                          </a:r>
                          <a:br>
                            <a:rPr lang="en-IN" sz="1000" dirty="0" smtClean="0"/>
                          </a:br>
                          <a:r>
                            <a:rPr lang="en-IN" sz="1000" dirty="0" smtClean="0"/>
                            <a:t>a.</a:t>
                          </a:r>
                          <a:r>
                            <a:rPr lang="en-IN" sz="1000" baseline="0" dirty="0" smtClean="0"/>
                            <a:t> </a:t>
                          </a:r>
                          <a:r>
                            <a:rPr lang="en-IN" sz="1000" dirty="0" smtClean="0"/>
                            <a:t>greater than 2</a:t>
                          </a:r>
                        </a:p>
                        <a:p>
                          <a:r>
                            <a:rPr lang="en-IN" sz="1000" dirty="0" smtClean="0"/>
                            <a:t>b.</a:t>
                          </a:r>
                          <a:r>
                            <a:rPr lang="en-IN" sz="1000" baseline="0" dirty="0" smtClean="0"/>
                            <a:t> </a:t>
                          </a:r>
                          <a:r>
                            <a:rPr lang="en-IN" sz="1000" dirty="0" smtClean="0"/>
                            <a:t>between 1 and 2</a:t>
                          </a:r>
                        </a:p>
                        <a:p>
                          <a:r>
                            <a:rPr lang="en-IN" sz="1000" dirty="0" smtClean="0"/>
                            <a:t>c.</a:t>
                          </a:r>
                          <a:r>
                            <a:rPr lang="en-IN" sz="1000" baseline="0" dirty="0" smtClean="0"/>
                            <a:t> </a:t>
                          </a:r>
                          <a:r>
                            <a:rPr lang="en-IN" sz="1000" dirty="0" smtClean="0"/>
                            <a:t>between 1/2 and 1</a:t>
                          </a:r>
                        </a:p>
                        <a:p>
                          <a:r>
                            <a:rPr lang="en-IN" sz="1000" dirty="0" smtClean="0"/>
                            <a:t>d.</a:t>
                          </a:r>
                          <a:r>
                            <a:rPr lang="en-IN" sz="1000" baseline="0" dirty="0" smtClean="0"/>
                            <a:t> </a:t>
                          </a:r>
                          <a:r>
                            <a:rPr lang="en-IN" sz="1000" dirty="0" smtClean="0"/>
                            <a:t>between 1/4 and ½</a:t>
                          </a:r>
                        </a:p>
                        <a:p>
                          <a:r>
                            <a:rPr lang="en-IN" sz="1000" dirty="0" smtClean="0"/>
                            <a:t>e. less than ¼</a:t>
                          </a:r>
                        </a:p>
                        <a:p>
                          <a:endParaRPr lang="en-US" sz="1000" b="0" dirty="0" smtClean="0">
                            <a:solidFill>
                              <a:schemeClr val="tx1"/>
                            </a:solidFill>
                          </a:endParaRPr>
                        </a:p>
                        <a:p>
                          <a:r>
                            <a:rPr lang="en-US" sz="1000" b="0" dirty="0" smtClean="0">
                              <a:solidFill>
                                <a:schemeClr val="tx1"/>
                              </a:solidFill>
                            </a:rPr>
                            <a:t>The series is (-1/2), (1/4), (-1/8), (1/16),</a:t>
                          </a:r>
                          <a:r>
                            <a:rPr lang="en-US" sz="1000" b="0" baseline="0" dirty="0" smtClean="0">
                              <a:solidFill>
                                <a:schemeClr val="tx1"/>
                              </a:solidFill>
                            </a:rPr>
                            <a:t> (-1/32) … </a:t>
                          </a:r>
                          <a:endParaRPr lang="en-US" sz="1000" b="0" dirty="0" smtClean="0">
                            <a:solidFill>
                              <a:schemeClr val="tx1"/>
                            </a:solidFill>
                          </a:endParaRPr>
                        </a:p>
                        <a:p>
                          <a:endParaRPr lang="en-US" sz="1000" b="0" dirty="0" smtClean="0">
                            <a:solidFill>
                              <a:schemeClr val="tx1"/>
                            </a:solidFill>
                          </a:endParaRPr>
                        </a:p>
                        <a:p>
                          <a:r>
                            <a:rPr lang="en-US" sz="1000" b="0" dirty="0" smtClean="0">
                              <a:solidFill>
                                <a:schemeClr val="tx1"/>
                              </a:solidFill>
                            </a:rPr>
                            <a:t>Therefore,</a:t>
                          </a:r>
                          <a:r>
                            <a:rPr lang="en-US" sz="1000" b="0" baseline="0" dirty="0" smtClean="0">
                              <a:solidFill>
                                <a:schemeClr val="tx1"/>
                              </a:solidFill>
                            </a:rPr>
                            <a:t> a = (-1/2); r = (-1/2); n = 10</a:t>
                          </a:r>
                          <a:endParaRPr lang="en-US" sz="1000" b="0" dirty="0" smtClean="0">
                            <a:solidFill>
                              <a:schemeClr val="tx1"/>
                            </a:solidFill>
                          </a:endParaRPr>
                        </a:p>
                        <a:p>
                          <a:endParaRPr lang="en-US" sz="1000" b="0" dirty="0" smtClean="0">
                            <a:solidFill>
                              <a:schemeClr val="tx1"/>
                            </a:solidFill>
                          </a:endParaRPr>
                        </a:p>
                        <a:p>
                          <a:r>
                            <a:rPr lang="en-IN" sz="1000" dirty="0" smtClean="0"/>
                            <a:t>S=( (1/2) * (1- (-1/2)^10) ) / (1-(-1/2)</a:t>
                          </a:r>
                          <a:br>
                            <a:rPr lang="en-IN" sz="1000" dirty="0" smtClean="0"/>
                          </a:br>
                          <a:r>
                            <a:rPr lang="en-IN" sz="1000" dirty="0" smtClean="0"/>
                            <a:t>S=( (1/2) * (1 - (1/1024) ) / (3/2)</a:t>
                          </a:r>
                          <a:br>
                            <a:rPr lang="en-IN" sz="1000" dirty="0" smtClean="0"/>
                          </a:br>
                          <a:r>
                            <a:rPr lang="en-IN" sz="1000" dirty="0" smtClean="0"/>
                            <a:t>S=(1-1/1024) / 3</a:t>
                          </a:r>
                          <a:br>
                            <a:rPr lang="en-IN" sz="1000" dirty="0" smtClean="0"/>
                          </a:br>
                          <a:r>
                            <a:rPr lang="en-IN" sz="1000" dirty="0" smtClean="0"/>
                            <a:t>S=(1023/1024 ) / 3</a:t>
                          </a:r>
                          <a:br>
                            <a:rPr lang="en-IN" sz="1000" dirty="0" smtClean="0"/>
                          </a:br>
                          <a:r>
                            <a:rPr lang="en-IN" sz="1000" dirty="0" smtClean="0"/>
                            <a:t>Since 1023/1024 is close to 1, dividing it by 3 would get us to approximately 1/3, which is between 1/2 and 1/4. So the answer is D</a:t>
                          </a:r>
                          <a:endParaRPr lang="en-IN" sz="1000" b="0" dirty="0">
                            <a:solidFill>
                              <a:schemeClr val="tx1"/>
                            </a:solidFill>
                          </a:endParaRPr>
                        </a:p>
                      </a:txBody>
                      <a:tcPr/>
                    </a:tc>
                  </a:tr>
                  <a:tr h="9119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b="0" i="0" u="none" strike="noStrike" kern="1200" baseline="0" dirty="0" smtClean="0">
                              <a:solidFill>
                                <a:schemeClr val="tx1"/>
                              </a:solidFill>
                              <a:latin typeface="+mn-lt"/>
                              <a:ea typeface="+mn-ea"/>
                              <a:cs typeface="+mn-cs"/>
                            </a:rPr>
                            <a:t>Sum of the first  n terms  where r &gt; 1</a:t>
                          </a:r>
                          <a:endParaRPr lang="en-IN" sz="1000" b="0" dirty="0" smtClean="0">
                            <a:solidFill>
                              <a:schemeClr val="tx1"/>
                            </a:solidFill>
                          </a:endParaRPr>
                        </a:p>
                      </a:txBody>
                      <a:tcPr/>
                    </a:tc>
                    <a:tc>
                      <a:txBody>
                        <a:bodyPr/>
                        <a:lstStyle/>
                        <a:p>
                          <a:endParaRPr lang="en-US"/>
                        </a:p>
                      </a:txBody>
                      <a:tcPr>
                        <a:blipFill rotWithShape="1">
                          <a:blip r:embed="rId2"/>
                          <a:stretch>
                            <a:fillRect l="-116875" t="-404667" r="-248438" b="-667"/>
                          </a:stretch>
                        </a:blipFill>
                      </a:tcPr>
                    </a:tc>
                    <a:tc>
                      <a:txBody>
                        <a:bodyPr/>
                        <a:lstStyle/>
                        <a:p>
                          <a:r>
                            <a:rPr lang="en-IN" sz="1000" b="0" i="0" u="none" strike="noStrike" kern="1200" baseline="0" dirty="0" smtClean="0">
                              <a:solidFill>
                                <a:schemeClr val="dk1"/>
                              </a:solidFill>
                              <a:latin typeface="+mn-lt"/>
                              <a:ea typeface="+mn-ea"/>
                              <a:cs typeface="+mn-cs"/>
                            </a:rPr>
                            <a:t>In a certain colony of cancerous cells, each cell divides into two every hour. How many will be produced from a single cell if the rate of division continues for 10 hours ? </a:t>
                          </a:r>
                        </a:p>
                        <a:p>
                          <a:pPr marL="285750" indent="-285750">
                            <a:buFont typeface="Wingdings"/>
                            <a:buChar char="à"/>
                          </a:pPr>
                          <a:r>
                            <a:rPr lang="pt-BR" sz="1000" b="0" i="0" u="none" strike="noStrike" kern="1200" baseline="0" dirty="0" smtClean="0">
                              <a:solidFill>
                                <a:schemeClr val="dk1"/>
                              </a:solidFill>
                              <a:latin typeface="+mn-lt"/>
                              <a:ea typeface="+mn-ea"/>
                              <a:cs typeface="+mn-cs"/>
                            </a:rPr>
                            <a:t>1, 2, 4, ... a = 1, r = 2, n = 10</a:t>
                          </a:r>
                        </a:p>
                        <a:p>
                          <a:pPr marL="285750" indent="-285750">
                            <a:buFont typeface="Wingdings"/>
                            <a:buChar char="à"/>
                          </a:pPr>
                          <a:r>
                            <a:rPr lang="en-IN" sz="1000" b="0" i="0" u="none" strike="noStrike" kern="1200" baseline="0" dirty="0" smtClean="0">
                              <a:solidFill>
                                <a:schemeClr val="dk1"/>
                              </a:solidFill>
                              <a:latin typeface="+mn-lt"/>
                              <a:ea typeface="+mn-ea"/>
                              <a:cs typeface="+mn-cs"/>
                            </a:rPr>
                            <a:t>S</a:t>
                          </a:r>
                          <a:r>
                            <a:rPr lang="en-IN" sz="1000" b="0" i="0" u="none" strike="noStrike" kern="1200" baseline="-25000" dirty="0" smtClean="0">
                              <a:solidFill>
                                <a:schemeClr val="dk1"/>
                              </a:solidFill>
                              <a:latin typeface="+mn-lt"/>
                              <a:ea typeface="+mn-ea"/>
                              <a:cs typeface="+mn-cs"/>
                            </a:rPr>
                            <a:t>10</a:t>
                          </a:r>
                          <a:r>
                            <a:rPr lang="en-IN" sz="1000" b="0" i="0" u="none" strike="noStrike" kern="1200" baseline="0" dirty="0" smtClean="0">
                              <a:solidFill>
                                <a:schemeClr val="dk1"/>
                              </a:solidFill>
                              <a:latin typeface="+mn-lt"/>
                              <a:ea typeface="+mn-ea"/>
                              <a:cs typeface="+mn-cs"/>
                            </a:rPr>
                            <a:t> = 1 (2</a:t>
                          </a:r>
                          <a:r>
                            <a:rPr lang="en-IN" sz="1000" b="0" i="0" u="none" strike="noStrike" kern="1200" baseline="30000" dirty="0" smtClean="0">
                              <a:solidFill>
                                <a:schemeClr val="dk1"/>
                              </a:solidFill>
                              <a:latin typeface="+mn-lt"/>
                              <a:ea typeface="+mn-ea"/>
                              <a:cs typeface="+mn-cs"/>
                            </a:rPr>
                            <a:t>10</a:t>
                          </a:r>
                          <a:r>
                            <a:rPr lang="en-IN" sz="1000" b="0" i="0" u="none" strike="noStrike" kern="1200" baseline="0" dirty="0" smtClean="0">
                              <a:solidFill>
                                <a:schemeClr val="dk1"/>
                              </a:solidFill>
                              <a:latin typeface="+mn-lt"/>
                              <a:ea typeface="+mn-ea"/>
                              <a:cs typeface="+mn-cs"/>
                            </a:rPr>
                            <a:t> – 1) /(2 – 1) = 2</a:t>
                          </a:r>
                          <a:r>
                            <a:rPr lang="en-IN" sz="1000" b="0" i="0" u="none" strike="noStrike" kern="1200" baseline="30000" dirty="0" smtClean="0">
                              <a:solidFill>
                                <a:schemeClr val="dk1"/>
                              </a:solidFill>
                              <a:latin typeface="+mn-lt"/>
                              <a:ea typeface="+mn-ea"/>
                              <a:cs typeface="+mn-cs"/>
                            </a:rPr>
                            <a:t>10</a:t>
                          </a:r>
                          <a:r>
                            <a:rPr lang="en-IN" sz="1000" b="0" i="0" u="none" strike="noStrike" kern="1200" baseline="0" dirty="0" smtClean="0">
                              <a:solidFill>
                                <a:schemeClr val="dk1"/>
                              </a:solidFill>
                              <a:latin typeface="+mn-lt"/>
                              <a:ea typeface="+mn-ea"/>
                              <a:cs typeface="+mn-cs"/>
                            </a:rPr>
                            <a:t> – 1 = 1023</a:t>
                          </a:r>
                          <a:endParaRPr lang="en-IN" sz="1000" b="0" i="1" u="none" strike="noStrike" kern="1200" baseline="0" dirty="0" smtClean="0">
                            <a:solidFill>
                              <a:schemeClr val="dk1"/>
                            </a:solidFill>
                            <a:latin typeface="+mn-lt"/>
                            <a:ea typeface="+mn-ea"/>
                            <a:cs typeface="+mn-cs"/>
                          </a:endParaRPr>
                        </a:p>
                      </a:txBody>
                      <a:tcPr/>
                    </a:tc>
                  </a:tr>
                </a:tbl>
              </a:graphicData>
            </a:graphic>
          </p:graphicFrame>
        </mc:Fallback>
      </mc:AlternateContent>
    </p:spTree>
    <p:extLst>
      <p:ext uri="{BB962C8B-B14F-4D97-AF65-F5344CB8AC3E}">
        <p14:creationId xmlns:p14="http://schemas.microsoft.com/office/powerpoint/2010/main" val="192913859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FUNCTIONS</a:t>
            </a:r>
            <a:endParaRPr lang="en-IN" dirty="0"/>
          </a:p>
        </p:txBody>
      </p:sp>
      <p:sp>
        <p:nvSpPr>
          <p:cNvPr id="3" name="Content Placeholder 2"/>
          <p:cNvSpPr>
            <a:spLocks noGrp="1"/>
          </p:cNvSpPr>
          <p:nvPr>
            <p:ph idx="1"/>
          </p:nvPr>
        </p:nvSpPr>
        <p:spPr/>
        <p:txBody>
          <a:bodyPr>
            <a:normAutofit/>
          </a:bodyPr>
          <a:lstStyle/>
          <a:p>
            <a:r>
              <a:rPr lang="en-IN" sz="1000" dirty="0"/>
              <a:t>The "domain" of a function indicates </a:t>
            </a:r>
            <a:r>
              <a:rPr lang="en-IN" sz="1000" i="1" dirty="0"/>
              <a:t>the </a:t>
            </a:r>
            <a:r>
              <a:rPr lang="en-IN" sz="1000" dirty="0"/>
              <a:t>possible </a:t>
            </a:r>
            <a:r>
              <a:rPr lang="en-IN" sz="1000" dirty="0" smtClean="0"/>
              <a:t>inputs and the </a:t>
            </a:r>
            <a:r>
              <a:rPr lang="en-IN" sz="1000" dirty="0"/>
              <a:t>"range" of a function </a:t>
            </a:r>
            <a:r>
              <a:rPr lang="en-IN" sz="1000" dirty="0" smtClean="0"/>
              <a:t>indicates the </a:t>
            </a:r>
            <a:r>
              <a:rPr lang="en-IN" sz="1000" dirty="0"/>
              <a:t>possible outputs</a:t>
            </a:r>
            <a:r>
              <a:rPr lang="en-IN" sz="1000" dirty="0" smtClean="0"/>
              <a:t>. </a:t>
            </a:r>
            <a:r>
              <a:rPr lang="en-IN" sz="1000" dirty="0"/>
              <a:t>For instance, the function </a:t>
            </a:r>
            <a:r>
              <a:rPr lang="en-IN" sz="1000" i="1" dirty="0"/>
              <a:t>f(x) </a:t>
            </a:r>
            <a:r>
              <a:rPr lang="en-IN" sz="1000" dirty="0"/>
              <a:t>= </a:t>
            </a:r>
            <a:r>
              <a:rPr lang="en-IN" sz="1000" i="1" dirty="0" smtClean="0"/>
              <a:t>x</a:t>
            </a:r>
            <a:r>
              <a:rPr lang="en-IN" sz="1000" i="1" baseline="30000" dirty="0" smtClean="0"/>
              <a:t>2</a:t>
            </a:r>
            <a:r>
              <a:rPr lang="en-IN" sz="1000" i="1" dirty="0" smtClean="0"/>
              <a:t> </a:t>
            </a:r>
            <a:r>
              <a:rPr lang="en-IN" sz="1000" dirty="0"/>
              <a:t>can take any input but </a:t>
            </a:r>
            <a:r>
              <a:rPr lang="en-IN" sz="1000" dirty="0" smtClean="0"/>
              <a:t>never produces </a:t>
            </a:r>
            <a:r>
              <a:rPr lang="en-IN" sz="1000" dirty="0"/>
              <a:t>a negative number. So the domain is all numbers, but the range </a:t>
            </a:r>
            <a:r>
              <a:rPr lang="en-IN" sz="1000" dirty="0" smtClean="0"/>
              <a:t>is </a:t>
            </a:r>
            <a:r>
              <a:rPr lang="en-IN" sz="1000" i="1" dirty="0" smtClean="0"/>
              <a:t>f(x</a:t>
            </a:r>
            <a:r>
              <a:rPr lang="en-IN" sz="1000" i="1" dirty="0"/>
              <a:t>) </a:t>
            </a:r>
            <a:r>
              <a:rPr lang="en-IN" sz="1000" i="1" dirty="0" smtClean="0"/>
              <a:t>&gt;= </a:t>
            </a:r>
            <a:r>
              <a:rPr lang="en-IN" sz="1000" dirty="0" smtClean="0"/>
              <a:t>O</a:t>
            </a:r>
          </a:p>
          <a:p>
            <a:pPr marL="0" indent="0">
              <a:buNone/>
            </a:pPr>
            <a:endParaRPr lang="en-IN" sz="1000" dirty="0"/>
          </a:p>
          <a:p>
            <a:r>
              <a:rPr lang="en-US" sz="1000" b="1" dirty="0" smtClean="0"/>
              <a:t>COMPOUND FUNCTIONS </a:t>
            </a:r>
            <a:r>
              <a:rPr lang="en-US" sz="1000" dirty="0" smtClean="0"/>
              <a:t>– work from the INSIDE out </a:t>
            </a:r>
          </a:p>
          <a:p>
            <a:pPr marL="531813" lvl="2" indent="-176213">
              <a:buFontTx/>
              <a:buChar char="-"/>
            </a:pPr>
            <a:r>
              <a:rPr lang="en-US" sz="1000" dirty="0" smtClean="0">
                <a:latin typeface="Calibri" pitchFamily="34" charset="0"/>
              </a:rPr>
              <a:t>If </a:t>
            </a:r>
            <a:r>
              <a:rPr lang="en-US" sz="1000" dirty="0">
                <a:latin typeface="Calibri" pitchFamily="34" charset="0"/>
              </a:rPr>
              <a:t>f(x) = x³ + √x and g(x) = 4x – 3, what is f(g(3</a:t>
            </a:r>
            <a:r>
              <a:rPr lang="en-US" sz="1000" dirty="0" smtClean="0">
                <a:latin typeface="Calibri" pitchFamily="34" charset="0"/>
              </a:rPr>
              <a:t>))?</a:t>
            </a:r>
          </a:p>
          <a:p>
            <a:pPr marL="531813" lvl="2" indent="-176213">
              <a:buFontTx/>
              <a:buChar char="-"/>
            </a:pPr>
            <a:r>
              <a:rPr lang="en-US" sz="1000" dirty="0" smtClean="0">
                <a:latin typeface="Calibri" pitchFamily="34" charset="0"/>
              </a:rPr>
              <a:t>First</a:t>
            </a:r>
            <a:r>
              <a:rPr lang="en-US" sz="1000" dirty="0">
                <a:latin typeface="Calibri" pitchFamily="34" charset="0"/>
              </a:rPr>
              <a:t>, solve g(3): 4.3 – 3 = 9. Now, plug-in 9 on f(x): 9³ + √9 = 729 + </a:t>
            </a:r>
            <a:r>
              <a:rPr lang="en-US" sz="1000" dirty="0" smtClean="0">
                <a:latin typeface="Calibri" pitchFamily="34" charset="0"/>
              </a:rPr>
              <a:t>3</a:t>
            </a:r>
          </a:p>
          <a:p>
            <a:pPr marL="355600" lvl="2" indent="0">
              <a:buNone/>
            </a:pPr>
            <a:endParaRPr lang="en-IN" sz="1000" dirty="0"/>
          </a:p>
          <a:p>
            <a:r>
              <a:rPr lang="en-IN" sz="1000" b="1" dirty="0" smtClean="0"/>
              <a:t>DETERMINING WHETHER A FUNCTION IS EVEN/ODD</a:t>
            </a:r>
            <a:r>
              <a:rPr lang="en-IN" sz="1000" dirty="0" smtClean="0"/>
              <a:t> - To </a:t>
            </a:r>
            <a:r>
              <a:rPr lang="en-IN" sz="1000" dirty="0"/>
              <a:t>do this, you take the function and plug –x in for x, and then simplify. If you end up with the exact same function that you started with (that is, if f(–x) = f(x), so all of the signs are the same), then the function is even. If you end up with the exact opposite of what you started with (that is, if f(–x) = –f(x), so all of the "plus" signs become "minus" signs, and vice versa), then the function is odd. So I'll plug –x in for x, and simplify: In all other cases, the function is "neither even nor </a:t>
            </a:r>
            <a:r>
              <a:rPr lang="en-IN" sz="1000" dirty="0" smtClean="0"/>
              <a:t>odd“</a:t>
            </a:r>
            <a:endParaRPr lang="en-US" sz="1000" dirty="0" smtClean="0"/>
          </a:p>
          <a:p>
            <a:pPr marL="531813" indent="-176213">
              <a:buFontTx/>
              <a:buChar char="-"/>
            </a:pPr>
            <a:r>
              <a:rPr lang="en-US" sz="1000" dirty="0" smtClean="0"/>
              <a:t>Example </a:t>
            </a:r>
            <a:r>
              <a:rPr lang="en-US" sz="1000" dirty="0"/>
              <a:t># 1 :  </a:t>
            </a:r>
            <a:r>
              <a:rPr lang="en-IN" sz="1000" dirty="0"/>
              <a:t>Determine algebraically whether f(x) = –3x</a:t>
            </a:r>
            <a:r>
              <a:rPr lang="en-IN" sz="1000" baseline="30000" dirty="0"/>
              <a:t>2</a:t>
            </a:r>
            <a:r>
              <a:rPr lang="en-IN" sz="1000" dirty="0"/>
              <a:t> + 4 is even, odd, or </a:t>
            </a:r>
            <a:r>
              <a:rPr lang="en-IN" sz="1000" dirty="0" smtClean="0"/>
              <a:t>neither</a:t>
            </a:r>
          </a:p>
          <a:p>
            <a:pPr marL="531813" indent="-176213">
              <a:buFontTx/>
              <a:buChar char="-"/>
            </a:pPr>
            <a:r>
              <a:rPr lang="en-IN" sz="1000" dirty="0" smtClean="0"/>
              <a:t>f</a:t>
            </a:r>
            <a:r>
              <a:rPr lang="en-IN" sz="1000" dirty="0"/>
              <a:t>(–x) = –3(–x)</a:t>
            </a:r>
            <a:r>
              <a:rPr lang="en-IN" sz="1000" baseline="30000" dirty="0"/>
              <a:t>2 </a:t>
            </a:r>
            <a:r>
              <a:rPr lang="en-IN" sz="1000" dirty="0"/>
              <a:t>+ 4 </a:t>
            </a:r>
            <a:br>
              <a:rPr lang="en-IN" sz="1000" dirty="0"/>
            </a:br>
            <a:r>
              <a:rPr lang="en-IN" sz="1000" dirty="0"/>
              <a:t>= –3(x2) + 4 </a:t>
            </a:r>
            <a:br>
              <a:rPr lang="en-IN" sz="1000" dirty="0"/>
            </a:br>
            <a:r>
              <a:rPr lang="en-IN" sz="1000" dirty="0"/>
              <a:t>= –3x</a:t>
            </a:r>
            <a:r>
              <a:rPr lang="en-IN" sz="1000" baseline="30000" dirty="0"/>
              <a:t>2</a:t>
            </a:r>
            <a:r>
              <a:rPr lang="en-IN" sz="1000" dirty="0"/>
              <a:t> + 4 </a:t>
            </a:r>
            <a:br>
              <a:rPr lang="en-IN" sz="1000" dirty="0"/>
            </a:br>
            <a:r>
              <a:rPr lang="en-IN" sz="1000" dirty="0"/>
              <a:t>Since the new expression is the same as the initial expression, the function is </a:t>
            </a:r>
            <a:r>
              <a:rPr lang="en-IN" sz="1000" dirty="0" smtClean="0"/>
              <a:t>even</a:t>
            </a:r>
          </a:p>
          <a:p>
            <a:pPr marL="355600" indent="0">
              <a:buNone/>
            </a:pPr>
            <a:endParaRPr lang="en-US" sz="1000" dirty="0"/>
          </a:p>
          <a:p>
            <a:pPr marL="355600" lvl="2" indent="-355600"/>
            <a:r>
              <a:rPr lang="en-US" sz="1000" b="1" dirty="0" smtClean="0">
                <a:latin typeface="Calibri" pitchFamily="34" charset="0"/>
              </a:rPr>
              <a:t>COMMON FUNCTION TYPES</a:t>
            </a:r>
          </a:p>
          <a:p>
            <a:pPr marL="531813" indent="-176213">
              <a:buNone/>
            </a:pPr>
            <a:r>
              <a:rPr lang="en-US" sz="1000" b="1" dirty="0" smtClean="0">
                <a:latin typeface="Calibri" pitchFamily="34" charset="0"/>
              </a:rPr>
              <a:t>i) 	Direct proportionality  </a:t>
            </a:r>
            <a:r>
              <a:rPr lang="en-IN" sz="1000" dirty="0"/>
              <a:t>means that the two quantities always change by the same factor </a:t>
            </a:r>
            <a:r>
              <a:rPr lang="en-IN" sz="1000" dirty="0" smtClean="0"/>
              <a:t>and in </a:t>
            </a:r>
            <a:r>
              <a:rPr lang="en-IN" sz="1000" dirty="0"/>
              <a:t>the same direction. For instance, tripling the input will cause the output to triple as </a:t>
            </a:r>
            <a:r>
              <a:rPr lang="en-IN" sz="1000" dirty="0" smtClean="0"/>
              <a:t>well. </a:t>
            </a:r>
            <a:r>
              <a:rPr lang="en-IN" sz="1000" dirty="0"/>
              <a:t>Direct proportionality </a:t>
            </a:r>
            <a:r>
              <a:rPr lang="en-IN" sz="1000" dirty="0" smtClean="0"/>
              <a:t>relationships are </a:t>
            </a:r>
            <a:r>
              <a:rPr lang="en-IN" sz="1000" dirty="0"/>
              <a:t>of the form </a:t>
            </a:r>
            <a:r>
              <a:rPr lang="en-IN" sz="1000" i="1" dirty="0"/>
              <a:t>Y </a:t>
            </a:r>
            <a:r>
              <a:rPr lang="en-IN" sz="1000" dirty="0"/>
              <a:t>= </a:t>
            </a:r>
            <a:r>
              <a:rPr lang="en-IN" sz="1000" i="1" dirty="0" err="1"/>
              <a:t>kx</a:t>
            </a:r>
            <a:r>
              <a:rPr lang="en-IN" sz="1000" i="1" dirty="0"/>
              <a:t>, </a:t>
            </a:r>
            <a:r>
              <a:rPr lang="en-IN" sz="1000" dirty="0"/>
              <a:t>where </a:t>
            </a:r>
            <a:r>
              <a:rPr lang="en-IN" sz="1000" i="1" dirty="0"/>
              <a:t>x </a:t>
            </a:r>
            <a:r>
              <a:rPr lang="en-IN" sz="1000" dirty="0"/>
              <a:t>is the input </a:t>
            </a:r>
            <a:r>
              <a:rPr lang="en-IN" sz="1000" dirty="0" smtClean="0"/>
              <a:t>value, </a:t>
            </a:r>
            <a:r>
              <a:rPr lang="en-IN" sz="1000" i="1" dirty="0"/>
              <a:t>y</a:t>
            </a:r>
            <a:r>
              <a:rPr lang="en-IN" sz="1000" i="1" dirty="0" smtClean="0"/>
              <a:t> </a:t>
            </a:r>
            <a:r>
              <a:rPr lang="en-IN" sz="1000" dirty="0"/>
              <a:t>is the output </a:t>
            </a:r>
            <a:r>
              <a:rPr lang="en-IN" sz="1000" dirty="0" smtClean="0"/>
              <a:t>value and </a:t>
            </a:r>
            <a:r>
              <a:rPr lang="en-IN" sz="1000" i="1" dirty="0" smtClean="0"/>
              <a:t>k </a:t>
            </a:r>
            <a:r>
              <a:rPr lang="en-IN" sz="1000" dirty="0"/>
              <a:t>is </a:t>
            </a:r>
            <a:r>
              <a:rPr lang="en-IN" sz="1000" dirty="0" smtClean="0"/>
              <a:t>the </a:t>
            </a:r>
            <a:r>
              <a:rPr lang="en-IN" sz="1000" b="1" dirty="0"/>
              <a:t>proportionality </a:t>
            </a:r>
            <a:r>
              <a:rPr lang="en-IN" sz="1000" dirty="0"/>
              <a:t>constant</a:t>
            </a:r>
            <a:r>
              <a:rPr lang="en-IN" sz="1000" dirty="0" smtClean="0"/>
              <a:t>. </a:t>
            </a:r>
            <a:r>
              <a:rPr lang="en-IN" sz="1000" dirty="0"/>
              <a:t>This equation can also be written </a:t>
            </a:r>
            <a:r>
              <a:rPr lang="en-IN" sz="1000" dirty="0" smtClean="0"/>
              <a:t>as y/x = k</a:t>
            </a:r>
          </a:p>
          <a:p>
            <a:pPr marL="723900" indent="-192088">
              <a:buFontTx/>
              <a:buChar char="-"/>
            </a:pPr>
            <a:r>
              <a:rPr lang="en-IN" sz="1000" dirty="0" smtClean="0"/>
              <a:t>Example: The </a:t>
            </a:r>
            <a:r>
              <a:rPr lang="en-IN" sz="1000" dirty="0"/>
              <a:t>maximum height reached by an object thrown directly upward is </a:t>
            </a:r>
            <a:r>
              <a:rPr lang="en-IN" sz="1000" dirty="0" smtClean="0"/>
              <a:t>directly proportional </a:t>
            </a:r>
            <a:r>
              <a:rPr lang="en-IN" sz="1000" dirty="0"/>
              <a:t>to the square of the velocity with which the object is </a:t>
            </a:r>
            <a:r>
              <a:rPr lang="en-IN" sz="1000" dirty="0" smtClean="0"/>
              <a:t>thrown. If </a:t>
            </a:r>
            <a:r>
              <a:rPr lang="en-IN" sz="1000" dirty="0"/>
              <a:t>an object thrown upward at 16 feet per second reaches a maximum </a:t>
            </a:r>
            <a:r>
              <a:rPr lang="en-IN" sz="1000" dirty="0" smtClean="0"/>
              <a:t>height of </a:t>
            </a:r>
            <a:r>
              <a:rPr lang="en-IN" sz="1000" dirty="0"/>
              <a:t>4 feet, with what speed must the </a:t>
            </a:r>
            <a:r>
              <a:rPr lang="en-IN" sz="1000" dirty="0" smtClean="0"/>
              <a:t>object be </a:t>
            </a:r>
            <a:r>
              <a:rPr lang="en-IN" sz="1000" dirty="0"/>
              <a:t>thrown </a:t>
            </a:r>
            <a:r>
              <a:rPr lang="en-IN" sz="1000" dirty="0" smtClean="0"/>
              <a:t>upward to </a:t>
            </a:r>
            <a:r>
              <a:rPr lang="en-IN" sz="1000" dirty="0"/>
              <a:t>reach </a:t>
            </a:r>
            <a:r>
              <a:rPr lang="en-IN" sz="1000" dirty="0" smtClean="0"/>
              <a:t>a maximum </a:t>
            </a:r>
            <a:r>
              <a:rPr lang="en-IN" sz="1000" dirty="0"/>
              <a:t>height of 9 </a:t>
            </a:r>
            <a:r>
              <a:rPr lang="en-IN" sz="1000" dirty="0" smtClean="0"/>
              <a:t>feet?</a:t>
            </a:r>
          </a:p>
          <a:p>
            <a:pPr marL="723900" indent="-192088">
              <a:buFontTx/>
              <a:buChar char="-"/>
            </a:pPr>
            <a:r>
              <a:rPr lang="en-US" sz="1000" dirty="0" smtClean="0"/>
              <a:t>Solution: </a:t>
            </a:r>
            <a:r>
              <a:rPr lang="en-IN" sz="1000" dirty="0"/>
              <a:t>Typically with direct proportion problems, you will be given "before" and "after" </a:t>
            </a:r>
            <a:r>
              <a:rPr lang="en-IN" sz="1000" dirty="0" smtClean="0"/>
              <a:t>values. Simply </a:t>
            </a:r>
            <a:r>
              <a:rPr lang="en-IN" sz="1000" dirty="0"/>
              <a:t>set up ratios to solve the </a:t>
            </a:r>
            <a:r>
              <a:rPr lang="en-IN" sz="1000" dirty="0" smtClean="0"/>
              <a:t>problem for </a:t>
            </a:r>
            <a:r>
              <a:rPr lang="en-IN" sz="1000" dirty="0"/>
              <a:t>example, </a:t>
            </a:r>
            <a:r>
              <a:rPr lang="en-IN" sz="1000" dirty="0" smtClean="0"/>
              <a:t>y1 and  x1 </a:t>
            </a:r>
            <a:r>
              <a:rPr lang="en-IN" sz="1000" dirty="0"/>
              <a:t>can be used for the "</a:t>
            </a:r>
            <a:r>
              <a:rPr lang="en-IN" sz="1000" dirty="0" smtClean="0"/>
              <a:t>before” values </a:t>
            </a:r>
            <a:r>
              <a:rPr lang="en-IN" sz="1000" dirty="0"/>
              <a:t>and y</a:t>
            </a:r>
            <a:r>
              <a:rPr lang="en-IN" sz="1000" dirty="0" smtClean="0"/>
              <a:t>2 and x2 </a:t>
            </a:r>
            <a:r>
              <a:rPr lang="en-IN" sz="1000" dirty="0"/>
              <a:t>can be used for the "after" values. We then write y</a:t>
            </a:r>
            <a:r>
              <a:rPr lang="en-IN" sz="1000" dirty="0" smtClean="0"/>
              <a:t>1/x1 </a:t>
            </a:r>
            <a:r>
              <a:rPr lang="en-IN" sz="1000" dirty="0"/>
              <a:t>= </a:t>
            </a:r>
            <a:r>
              <a:rPr lang="en-IN" sz="1000" dirty="0" smtClean="0"/>
              <a:t>y2/x2 </a:t>
            </a:r>
            <a:r>
              <a:rPr lang="en-IN" sz="1000" dirty="0"/>
              <a:t>, since both </a:t>
            </a:r>
            <a:r>
              <a:rPr lang="en-IN" sz="1000" dirty="0" smtClean="0"/>
              <a:t>ratios are </a:t>
            </a:r>
            <a:r>
              <a:rPr lang="en-IN" sz="1000" dirty="0"/>
              <a:t>equal to the same constant </a:t>
            </a:r>
            <a:r>
              <a:rPr lang="en-IN" sz="1000" dirty="0" smtClean="0"/>
              <a:t>k. </a:t>
            </a:r>
            <a:r>
              <a:rPr lang="en-IN" sz="1000" dirty="0"/>
              <a:t>In the problem given </a:t>
            </a:r>
            <a:r>
              <a:rPr lang="en-IN" sz="1000" dirty="0" smtClean="0"/>
              <a:t>above, note </a:t>
            </a:r>
            <a:r>
              <a:rPr lang="en-IN" sz="1000" dirty="0"/>
              <a:t>that the direct proportion is between the </a:t>
            </a:r>
            <a:r>
              <a:rPr lang="en-IN" sz="1000" dirty="0" smtClean="0"/>
              <a:t>height and </a:t>
            </a:r>
            <a:r>
              <a:rPr lang="en-IN" sz="1000" dirty="0"/>
              <a:t>the square of the velocity, not the velocity </a:t>
            </a:r>
            <a:r>
              <a:rPr lang="en-IN" sz="1000" dirty="0" smtClean="0"/>
              <a:t>itself. Therefore</a:t>
            </a:r>
            <a:r>
              <a:rPr lang="en-IN" sz="1000" dirty="0"/>
              <a:t>, write the proportion </a:t>
            </a:r>
            <a:r>
              <a:rPr lang="en-IN" sz="1000" dirty="0" smtClean="0"/>
              <a:t>as (4/16</a:t>
            </a:r>
            <a:r>
              <a:rPr lang="en-IN" sz="1000" baseline="30000" dirty="0" smtClean="0"/>
              <a:t>2</a:t>
            </a:r>
            <a:r>
              <a:rPr lang="en-IN" sz="1000" dirty="0" smtClean="0"/>
              <a:t>) =  9/v</a:t>
            </a:r>
            <a:r>
              <a:rPr lang="en-IN" sz="1000" baseline="30000" dirty="0" smtClean="0"/>
              <a:t>2 </a:t>
            </a:r>
            <a:r>
              <a:rPr lang="en-IN" sz="1000" dirty="0" smtClean="0"/>
              <a:t>; v</a:t>
            </a:r>
            <a:r>
              <a:rPr lang="en-IN" sz="1000" baseline="30000" dirty="0" smtClean="0"/>
              <a:t>2 </a:t>
            </a:r>
            <a:r>
              <a:rPr lang="en-IN" sz="1000" dirty="0" smtClean="0"/>
              <a:t>= 576; v = 24</a:t>
            </a:r>
          </a:p>
          <a:p>
            <a:pPr marL="531813" indent="-176213">
              <a:buNone/>
            </a:pPr>
            <a:r>
              <a:rPr lang="en-IN" sz="1000" b="1" dirty="0" smtClean="0"/>
              <a:t>ii) Inverse </a:t>
            </a:r>
            <a:r>
              <a:rPr lang="en-IN" sz="1000" b="1" dirty="0"/>
              <a:t>proportionality </a:t>
            </a:r>
            <a:r>
              <a:rPr lang="en-IN" sz="1000" dirty="0"/>
              <a:t>means that the two quantities change by RECIPROCAL </a:t>
            </a:r>
            <a:r>
              <a:rPr lang="en-IN" sz="1000" dirty="0" smtClean="0"/>
              <a:t>factors. Cutting </a:t>
            </a:r>
            <a:r>
              <a:rPr lang="en-IN" sz="1000" dirty="0"/>
              <a:t>the input in half will actually double the output</a:t>
            </a:r>
            <a:r>
              <a:rPr lang="en-IN" sz="1000" dirty="0" smtClean="0"/>
              <a:t>. Inverse </a:t>
            </a:r>
            <a:r>
              <a:rPr lang="en-IN" sz="1000" dirty="0"/>
              <a:t>proportionality relationships are of the form </a:t>
            </a:r>
            <a:r>
              <a:rPr lang="en-IN" sz="1000" dirty="0" err="1" smtClean="0"/>
              <a:t>yx</a:t>
            </a:r>
            <a:r>
              <a:rPr lang="en-IN" sz="1000" dirty="0" smtClean="0"/>
              <a:t> = k. In these cases, set up the ratio as a product, and then solve</a:t>
            </a:r>
          </a:p>
          <a:p>
            <a:pPr marL="531813" lvl="2" indent="-176213">
              <a:buNone/>
            </a:pPr>
            <a:r>
              <a:rPr lang="en-US" sz="1000" b="1" dirty="0" smtClean="0">
                <a:latin typeface="Calibri" pitchFamily="34" charset="0"/>
              </a:rPr>
              <a:t>iii) Linear growth - </a:t>
            </a:r>
            <a:r>
              <a:rPr lang="en-IN" sz="1000" dirty="0"/>
              <a:t>Many GMAT problems, especially word problems, feature quantities with linear </a:t>
            </a:r>
            <a:r>
              <a:rPr lang="en-IN" sz="1000" dirty="0" smtClean="0"/>
              <a:t>growth (or decay), i.e., they </a:t>
            </a:r>
            <a:r>
              <a:rPr lang="en-IN" sz="1000" dirty="0"/>
              <a:t>grow at a constant rate. Such quantities are determined by the </a:t>
            </a:r>
            <a:r>
              <a:rPr lang="en-IN" sz="1000" dirty="0" smtClean="0"/>
              <a:t>linear function</a:t>
            </a:r>
            <a:r>
              <a:rPr lang="en-IN" sz="1000" dirty="0"/>
              <a:t>: </a:t>
            </a:r>
            <a:r>
              <a:rPr lang="en-IN" sz="1000" i="1" dirty="0"/>
              <a:t>Y </a:t>
            </a:r>
            <a:r>
              <a:rPr lang="en-IN" sz="1000" dirty="0"/>
              <a:t>= </a:t>
            </a:r>
            <a:r>
              <a:rPr lang="en-IN" sz="1000" i="1" dirty="0"/>
              <a:t>mx </a:t>
            </a:r>
            <a:r>
              <a:rPr lang="en-IN" sz="1000" dirty="0"/>
              <a:t>+ </a:t>
            </a:r>
            <a:r>
              <a:rPr lang="en-IN" sz="1000" i="1" dirty="0"/>
              <a:t>b. </a:t>
            </a:r>
            <a:r>
              <a:rPr lang="en-IN" sz="1000" dirty="0"/>
              <a:t>In this equation, the slope </a:t>
            </a:r>
            <a:r>
              <a:rPr lang="en-IN" sz="1000" i="1" dirty="0"/>
              <a:t>m </a:t>
            </a:r>
            <a:r>
              <a:rPr lang="en-IN" sz="1000" dirty="0"/>
              <a:t>is the constant rate at which </a:t>
            </a:r>
            <a:r>
              <a:rPr lang="en-IN" sz="1000" dirty="0" smtClean="0"/>
              <a:t>the quantity </a:t>
            </a:r>
            <a:r>
              <a:rPr lang="en-IN" sz="1000" dirty="0"/>
              <a:t>grows. The y</a:t>
            </a:r>
            <a:r>
              <a:rPr lang="en-IN" sz="1000" dirty="0" smtClean="0"/>
              <a:t>-intercept </a:t>
            </a:r>
            <a:r>
              <a:rPr lang="en-IN" sz="1000" i="1" dirty="0"/>
              <a:t>b </a:t>
            </a:r>
            <a:r>
              <a:rPr lang="en-IN" sz="1000" dirty="0"/>
              <a:t>is the value of the quantity at time zero, and the </a:t>
            </a:r>
            <a:r>
              <a:rPr lang="en-IN" sz="1000" dirty="0" smtClean="0"/>
              <a:t>variable (in </a:t>
            </a:r>
            <a:r>
              <a:rPr lang="en-IN" sz="1000" dirty="0"/>
              <a:t>this case, </a:t>
            </a:r>
            <a:r>
              <a:rPr lang="en-IN" sz="1000" i="1" dirty="0"/>
              <a:t>x) </a:t>
            </a:r>
            <a:r>
              <a:rPr lang="en-IN" sz="1000" dirty="0"/>
              <a:t>stands for time</a:t>
            </a:r>
            <a:r>
              <a:rPr lang="en-IN" sz="1000" dirty="0" smtClean="0"/>
              <a:t>. For </a:t>
            </a:r>
            <a:r>
              <a:rPr lang="en-US" sz="1000" dirty="0" smtClean="0">
                <a:latin typeface="Calibri" pitchFamily="34" charset="0"/>
              </a:rPr>
              <a:t>instance, if </a:t>
            </a:r>
            <a:r>
              <a:rPr lang="en-US" sz="1000" dirty="0">
                <a:latin typeface="Calibri" pitchFamily="34" charset="0"/>
              </a:rPr>
              <a:t>a baby weighs 9 pounds at birth and gains 1.2 pounds per </a:t>
            </a:r>
            <a:r>
              <a:rPr lang="en-US" sz="1000" dirty="0" smtClean="0">
                <a:latin typeface="Calibri" pitchFamily="34" charset="0"/>
              </a:rPr>
              <a:t>month, the </a:t>
            </a:r>
            <a:r>
              <a:rPr lang="en-US" sz="1000" dirty="0">
                <a:latin typeface="Calibri" pitchFamily="34" charset="0"/>
              </a:rPr>
              <a:t>function of his weight is: </a:t>
            </a:r>
            <a:r>
              <a:rPr lang="en-US" sz="1000" b="1" u="sng" dirty="0">
                <a:latin typeface="Calibri" pitchFamily="34" charset="0"/>
              </a:rPr>
              <a:t>w = 1.2t + 9</a:t>
            </a:r>
            <a:r>
              <a:rPr lang="en-US" sz="1000" dirty="0">
                <a:latin typeface="Calibri" pitchFamily="34" charset="0"/>
              </a:rPr>
              <a:t> (t = nº of months)</a:t>
            </a:r>
          </a:p>
          <a:p>
            <a:pPr marL="531813" indent="-176213">
              <a:buNone/>
            </a:pPr>
            <a:endParaRPr lang="en-US" sz="1000" b="1" dirty="0">
              <a:latin typeface="Calibri" pitchFamily="34" charset="0"/>
            </a:endParaRPr>
          </a:p>
          <a:p>
            <a:pPr marL="0" indent="0">
              <a:buNone/>
            </a:pPr>
            <a:endParaRPr lang="en-US" sz="1000" dirty="0"/>
          </a:p>
        </p:txBody>
      </p:sp>
    </p:spTree>
    <p:extLst>
      <p:ext uri="{BB962C8B-B14F-4D97-AF65-F5344CB8AC3E}">
        <p14:creationId xmlns:p14="http://schemas.microsoft.com/office/powerpoint/2010/main" val="25647279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000" dirty="0" smtClean="0">
                <a:solidFill>
                  <a:prstClr val="black"/>
                </a:solidFill>
              </a:rPr>
              <a:t>COMBINATORICS AND PROBABILITY</a:t>
            </a:r>
            <a:endParaRPr lang="en-IN" sz="5000" dirty="0">
              <a:solidFill>
                <a:prstClr val="black"/>
              </a:solidFill>
            </a:endParaRPr>
          </a:p>
        </p:txBody>
      </p:sp>
    </p:spTree>
    <p:extLst>
      <p:ext uri="{BB962C8B-B14F-4D97-AF65-F5344CB8AC3E}">
        <p14:creationId xmlns:p14="http://schemas.microsoft.com/office/powerpoint/2010/main" val="230154342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COMBINATORICS </a:t>
            </a:r>
            <a:endParaRPr lang="en-US" dirty="0"/>
          </a:p>
        </p:txBody>
      </p:sp>
      <p:sp>
        <p:nvSpPr>
          <p:cNvPr id="5" name="Text Box 3"/>
          <p:cNvSpPr txBox="1">
            <a:spLocks noChangeArrowheads="1"/>
          </p:cNvSpPr>
          <p:nvPr/>
        </p:nvSpPr>
        <p:spPr bwMode="auto">
          <a:xfrm>
            <a:off x="179656" y="1340768"/>
            <a:ext cx="4320336" cy="2412268"/>
          </a:xfrm>
          <a:prstGeom prst="rect">
            <a:avLst/>
          </a:prstGeom>
          <a:solidFill>
            <a:schemeClr val="accent1">
              <a:lumMod val="60000"/>
              <a:lumOff val="40000"/>
            </a:schemeClr>
          </a:solidFill>
          <a:ln w="9525">
            <a:solidFill>
              <a:schemeClr val="accent1">
                <a:lumMod val="20000"/>
                <a:lumOff val="80000"/>
              </a:schemeClr>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IN" sz="900" b="1" dirty="0" smtClean="0">
                <a:latin typeface="+mj-lt"/>
                <a:cs typeface="Times New Roman" pitchFamily="18" charset="0"/>
              </a:rPr>
              <a:t>PERMUTATION</a:t>
            </a:r>
          </a:p>
          <a:p>
            <a:pPr marL="171450" lvl="3" indent="-171450">
              <a:spcAft>
                <a:spcPts val="1000"/>
              </a:spcAft>
              <a:buFontTx/>
              <a:buChar char="-"/>
            </a:pPr>
            <a:r>
              <a:rPr lang="en-IN" sz="900" b="1" dirty="0">
                <a:solidFill>
                  <a:schemeClr val="dk1"/>
                </a:solidFill>
                <a:latin typeface="+mj-lt"/>
                <a:cs typeface="Times New Roman" pitchFamily="18" charset="0"/>
              </a:rPr>
              <a:t>ORDER MATTERS </a:t>
            </a:r>
            <a:r>
              <a:rPr lang="en-IN" sz="900" dirty="0">
                <a:solidFill>
                  <a:schemeClr val="dk1"/>
                </a:solidFill>
                <a:latin typeface="+mj-lt"/>
                <a:cs typeface="Times New Roman" pitchFamily="18" charset="0"/>
              </a:rPr>
              <a:t>- </a:t>
            </a:r>
            <a:r>
              <a:rPr lang="en-IN" sz="900" dirty="0" smtClean="0">
                <a:solidFill>
                  <a:schemeClr val="dk1"/>
                </a:solidFill>
                <a:latin typeface="+mj-lt"/>
                <a:cs typeface="Times New Roman" pitchFamily="18" charset="0"/>
              </a:rPr>
              <a:t> a </a:t>
            </a:r>
            <a:r>
              <a:rPr lang="en-IN" sz="900" dirty="0">
                <a:solidFill>
                  <a:schemeClr val="dk1"/>
                </a:solidFill>
                <a:latin typeface="+mj-lt"/>
                <a:cs typeface="Times New Roman" pitchFamily="18" charset="0"/>
              </a:rPr>
              <a:t>permutation is nothing but an ordered </a:t>
            </a:r>
            <a:r>
              <a:rPr lang="en-IN" sz="900" dirty="0" smtClean="0">
                <a:solidFill>
                  <a:schemeClr val="dk1"/>
                </a:solidFill>
                <a:latin typeface="+mj-lt"/>
                <a:cs typeface="Times New Roman" pitchFamily="18" charset="0"/>
              </a:rPr>
              <a:t>combination. Essentially, </a:t>
            </a:r>
            <a:r>
              <a:rPr lang="en-IN" sz="900" dirty="0" smtClean="0"/>
              <a:t>permutation </a:t>
            </a:r>
            <a:r>
              <a:rPr lang="en-IN" sz="900" dirty="0"/>
              <a:t>questions are about taking a group of objects and </a:t>
            </a:r>
            <a:r>
              <a:rPr lang="en-IN" sz="900" dirty="0" err="1"/>
              <a:t>totaling</a:t>
            </a:r>
            <a:r>
              <a:rPr lang="en-IN" sz="900" dirty="0"/>
              <a:t> </a:t>
            </a:r>
            <a:r>
              <a:rPr lang="en-IN" sz="900" dirty="0" smtClean="0"/>
              <a:t>the number of ways in which they can be arranged in specific/pre-defined ways</a:t>
            </a:r>
          </a:p>
          <a:p>
            <a:pPr marL="171450" lvl="3" indent="-171450">
              <a:spcAft>
                <a:spcPts val="1000"/>
              </a:spcAft>
              <a:buFontTx/>
              <a:buChar char="-"/>
            </a:pPr>
            <a:r>
              <a:rPr lang="en-IN" sz="900" dirty="0" smtClean="0">
                <a:latin typeface="+mj-lt"/>
              </a:rPr>
              <a:t>The number of permutations of r items, chosen from a pool of n items, is n! / (n-r)! </a:t>
            </a:r>
          </a:p>
          <a:p>
            <a:pPr marL="171450" lvl="3" indent="-171450">
              <a:spcAft>
                <a:spcPts val="1000"/>
              </a:spcAft>
              <a:buFontTx/>
              <a:buChar char="-"/>
            </a:pPr>
            <a:r>
              <a:rPr lang="en-IN" sz="900" dirty="0" smtClean="0"/>
              <a:t>The </a:t>
            </a:r>
            <a:r>
              <a:rPr lang="en-IN" sz="900" dirty="0"/>
              <a:t>number of permutations when things are not all different : If there be n things, p of </a:t>
            </a:r>
            <a:r>
              <a:rPr lang="en-IN" sz="900" dirty="0" smtClean="0"/>
              <a:t>them of </a:t>
            </a:r>
            <a:r>
              <a:rPr lang="en-IN" sz="900" dirty="0"/>
              <a:t>one kind, q of another kind, r of still another kind and so on, then the total number of </a:t>
            </a:r>
            <a:r>
              <a:rPr lang="en-IN" sz="900" dirty="0" smtClean="0"/>
              <a:t>permutations is </a:t>
            </a:r>
            <a:r>
              <a:rPr lang="en-IN" sz="900" dirty="0"/>
              <a:t>given by n! / (p! q! r!...)</a:t>
            </a:r>
            <a:endParaRPr lang="en-IN" sz="900" dirty="0" smtClean="0">
              <a:latin typeface="+mj-lt"/>
            </a:endParaRPr>
          </a:p>
          <a:p>
            <a:pPr marL="171450" indent="-171450">
              <a:spcAft>
                <a:spcPts val="1000"/>
              </a:spcAft>
              <a:buFontTx/>
              <a:buChar char="-"/>
            </a:pPr>
            <a:r>
              <a:rPr lang="en-IN" sz="900" dirty="0" smtClean="0">
                <a:latin typeface="+mj-lt"/>
              </a:rPr>
              <a:t>As a special case, the number of permutations of all n items in a pool of n items is just n! , and </a:t>
            </a:r>
            <a:r>
              <a:rPr lang="en-IN" sz="900" dirty="0">
                <a:latin typeface="+mj-lt"/>
              </a:rPr>
              <a:t>t</a:t>
            </a:r>
            <a:r>
              <a:rPr lang="en-IN" sz="900" dirty="0" smtClean="0">
                <a:latin typeface="+mj-lt"/>
              </a:rPr>
              <a:t>he </a:t>
            </a:r>
            <a:r>
              <a:rPr lang="en-IN" sz="900" dirty="0">
                <a:latin typeface="+mj-lt"/>
              </a:rPr>
              <a:t>number of ways to arrange n distinct objects along a fixed circle is: (n – 1)!</a:t>
            </a:r>
            <a:endParaRPr lang="en-IN" sz="900" dirty="0" smtClean="0">
              <a:effectLst/>
              <a:latin typeface="+mj-lt"/>
              <a:ea typeface="Calibri"/>
              <a:cs typeface="Times New Roman" pitchFamily="18" charset="0"/>
            </a:endParaRPr>
          </a:p>
        </p:txBody>
      </p:sp>
      <p:sp>
        <p:nvSpPr>
          <p:cNvPr id="6" name="Text Box 3"/>
          <p:cNvSpPr txBox="1">
            <a:spLocks noChangeArrowheads="1"/>
          </p:cNvSpPr>
          <p:nvPr/>
        </p:nvSpPr>
        <p:spPr bwMode="auto">
          <a:xfrm>
            <a:off x="4716016" y="1356789"/>
            <a:ext cx="4320000" cy="2396246"/>
          </a:xfrm>
          <a:prstGeom prst="rect">
            <a:avLst/>
          </a:prstGeom>
          <a:solidFill>
            <a:schemeClr val="accent1">
              <a:lumMod val="60000"/>
              <a:lumOff val="40000"/>
            </a:schemeClr>
          </a:solidFill>
          <a:ln w="9525">
            <a:solidFill>
              <a:schemeClr val="accent1">
                <a:lumMod val="20000"/>
                <a:lumOff val="80000"/>
              </a:schemeClr>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IN" sz="900" b="1" dirty="0" smtClean="0">
                <a:latin typeface="+mj-lt"/>
                <a:ea typeface="Calibri"/>
                <a:cs typeface="Times New Roman" pitchFamily="18" charset="0"/>
              </a:rPr>
              <a:t>COMBINATION</a:t>
            </a:r>
          </a:p>
          <a:p>
            <a:pPr marL="171450" indent="-171450">
              <a:lnSpc>
                <a:spcPct val="115000"/>
              </a:lnSpc>
              <a:spcAft>
                <a:spcPts val="1000"/>
              </a:spcAft>
              <a:buFontTx/>
              <a:buChar char="-"/>
            </a:pPr>
            <a:r>
              <a:rPr lang="en-IN" sz="900" b="1" dirty="0" smtClean="0">
                <a:latin typeface="+mj-lt"/>
                <a:ea typeface="Calibri"/>
                <a:cs typeface="Times New Roman" pitchFamily="18" charset="0"/>
              </a:rPr>
              <a:t>ORDER DOES NOT MATTER</a:t>
            </a:r>
            <a:r>
              <a:rPr lang="en-IN" sz="900" dirty="0" smtClean="0">
                <a:latin typeface="+mj-lt"/>
                <a:ea typeface="Calibri"/>
                <a:cs typeface="Times New Roman" pitchFamily="18" charset="0"/>
              </a:rPr>
              <a:t> (i.e., whether the events are taking place simultaneously or sequentially). Since the order does not matter, we need to remove all the “duplicate” cases </a:t>
            </a:r>
          </a:p>
          <a:p>
            <a:pPr marL="171450" indent="-171450">
              <a:lnSpc>
                <a:spcPct val="115000"/>
              </a:lnSpc>
              <a:spcAft>
                <a:spcPts val="1000"/>
              </a:spcAft>
              <a:buFontTx/>
              <a:buChar char="-"/>
            </a:pPr>
            <a:r>
              <a:rPr lang="en-IN" sz="900" dirty="0" smtClean="0">
                <a:latin typeface="+mj-lt"/>
              </a:rPr>
              <a:t>The number of combinations of </a:t>
            </a:r>
            <a:r>
              <a:rPr lang="en-IN" sz="900" i="1" dirty="0" smtClean="0">
                <a:latin typeface="+mj-lt"/>
              </a:rPr>
              <a:t>r </a:t>
            </a:r>
            <a:r>
              <a:rPr lang="en-IN" sz="900" dirty="0" smtClean="0">
                <a:latin typeface="+mj-lt"/>
              </a:rPr>
              <a:t>items, chosen from a pool of </a:t>
            </a:r>
            <a:r>
              <a:rPr lang="en-IN" sz="900" i="1" dirty="0" smtClean="0">
                <a:latin typeface="+mj-lt"/>
              </a:rPr>
              <a:t>n </a:t>
            </a:r>
            <a:r>
              <a:rPr lang="en-IN" sz="900" dirty="0" smtClean="0">
                <a:latin typeface="+mj-lt"/>
              </a:rPr>
              <a:t>items, is n! / (n-r)! r! </a:t>
            </a:r>
            <a:endParaRPr lang="en-IN" sz="900" dirty="0" smtClean="0">
              <a:latin typeface="+mj-lt"/>
              <a:ea typeface="Calibri"/>
              <a:cs typeface="Times New Roman" pitchFamily="18" charset="0"/>
            </a:endParaRPr>
          </a:p>
          <a:p>
            <a:endParaRPr lang="en-IN" sz="900" dirty="0">
              <a:latin typeface="+mj-lt"/>
              <a:ea typeface="Calibri"/>
              <a:cs typeface="Times New Roman" pitchFamily="18" charset="0"/>
            </a:endParaRPr>
          </a:p>
          <a:p>
            <a:pPr algn="ctr">
              <a:lnSpc>
                <a:spcPct val="115000"/>
              </a:lnSpc>
              <a:spcAft>
                <a:spcPts val="1000"/>
              </a:spcAft>
            </a:pPr>
            <a:r>
              <a:rPr lang="en-IN" sz="900" dirty="0" smtClean="0">
                <a:effectLst/>
                <a:latin typeface="+mj-lt"/>
                <a:ea typeface="Calibri"/>
                <a:cs typeface="Times New Roman" pitchFamily="18" charset="0"/>
              </a:rPr>
              <a:t> </a:t>
            </a:r>
            <a:endParaRPr lang="en-IN" sz="900" dirty="0">
              <a:effectLst/>
              <a:latin typeface="+mj-lt"/>
              <a:ea typeface="Calibri"/>
              <a:cs typeface="Times New Roman" pitchFamily="18" charset="0"/>
            </a:endParaRPr>
          </a:p>
        </p:txBody>
      </p:sp>
      <p:sp>
        <p:nvSpPr>
          <p:cNvPr id="7" name="Text Box 3"/>
          <p:cNvSpPr txBox="1">
            <a:spLocks noChangeArrowheads="1"/>
          </p:cNvSpPr>
          <p:nvPr/>
        </p:nvSpPr>
        <p:spPr bwMode="auto">
          <a:xfrm>
            <a:off x="1569863" y="575976"/>
            <a:ext cx="6156684" cy="504056"/>
          </a:xfrm>
          <a:prstGeom prst="rect">
            <a:avLst/>
          </a:prstGeom>
          <a:solidFill>
            <a:schemeClr val="accent1">
              <a:lumMod val="50000"/>
            </a:schemeClr>
          </a:solidFill>
          <a:ln w="9525">
            <a:solidFill>
              <a:schemeClr val="bg1"/>
            </a:solidFill>
            <a:miter lim="800000"/>
            <a:headEnd/>
            <a:tailEnd/>
          </a:ln>
        </p:spPr>
        <p:txBody>
          <a:bodyPr rot="0" vert="horz" wrap="square" lIns="91440" tIns="45720" rIns="91440" bIns="45720" anchor="ctr" anchorCtr="0">
            <a:noAutofit/>
          </a:bodyPr>
          <a:lstStyle/>
          <a:p>
            <a:pPr algn="ctr">
              <a:lnSpc>
                <a:spcPct val="115000"/>
              </a:lnSpc>
              <a:spcAft>
                <a:spcPts val="1000"/>
              </a:spcAft>
            </a:pPr>
            <a:r>
              <a:rPr lang="en-IN" sz="1100" dirty="0">
                <a:solidFill>
                  <a:schemeClr val="bg1"/>
                </a:solidFill>
              </a:rPr>
              <a:t>“Does it matter if the two items (or however many items you have) positions are changed?” If the answer is yes, it is a permutations problem, if not, it is a combinations </a:t>
            </a:r>
            <a:r>
              <a:rPr lang="en-IN" sz="1100" dirty="0" smtClean="0">
                <a:solidFill>
                  <a:schemeClr val="bg1"/>
                </a:solidFill>
              </a:rPr>
              <a:t>problem</a:t>
            </a:r>
            <a:endParaRPr lang="en-IN" sz="1100" dirty="0">
              <a:solidFill>
                <a:schemeClr val="bg1"/>
              </a:solidFill>
              <a:effectLst/>
              <a:latin typeface="Times New Roman" pitchFamily="18" charset="0"/>
              <a:ea typeface="Calibri"/>
              <a:cs typeface="Times New Roman" pitchFamily="18" charset="0"/>
            </a:endParaRPr>
          </a:p>
        </p:txBody>
      </p:sp>
      <p:cxnSp>
        <p:nvCxnSpPr>
          <p:cNvPr id="8" name="Elbow Connector 7"/>
          <p:cNvCxnSpPr>
            <a:stCxn id="7" idx="2"/>
            <a:endCxn id="5" idx="0"/>
          </p:cNvCxnSpPr>
          <p:nvPr/>
        </p:nvCxnSpPr>
        <p:spPr>
          <a:xfrm rot="5400000">
            <a:off x="3363647" y="56210"/>
            <a:ext cx="260736" cy="2308381"/>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Elbow Connector 8"/>
          <p:cNvCxnSpPr>
            <a:stCxn id="7" idx="2"/>
            <a:endCxn id="6" idx="0"/>
          </p:cNvCxnSpPr>
          <p:nvPr/>
        </p:nvCxnSpPr>
        <p:spPr>
          <a:xfrm rot="16200000" flipH="1">
            <a:off x="5623732" y="104504"/>
            <a:ext cx="276757" cy="2227811"/>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179992" y="4005064"/>
            <a:ext cx="2101640" cy="278092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000" b="1" dirty="0" smtClean="0">
                <a:solidFill>
                  <a:schemeClr val="tx1"/>
                </a:solidFill>
              </a:rPr>
              <a:t>Replacement / Repetition</a:t>
            </a:r>
          </a:p>
          <a:p>
            <a:pPr algn="ctr"/>
            <a:endParaRPr lang="en-US" sz="1000" b="1" dirty="0" smtClean="0">
              <a:solidFill>
                <a:schemeClr val="tx1"/>
              </a:solidFill>
            </a:endParaRPr>
          </a:p>
          <a:p>
            <a:r>
              <a:rPr lang="en-IN" sz="1000" dirty="0" smtClean="0">
                <a:solidFill>
                  <a:schemeClr val="tx1"/>
                </a:solidFill>
              </a:rPr>
              <a:t>Potential </a:t>
            </a:r>
            <a:r>
              <a:rPr lang="en-IN" sz="1000" dirty="0">
                <a:solidFill>
                  <a:schemeClr val="tx1"/>
                </a:solidFill>
              </a:rPr>
              <a:t>outcomes that are replaced or </a:t>
            </a:r>
            <a:r>
              <a:rPr lang="en-IN" sz="1000" dirty="0" smtClean="0">
                <a:solidFill>
                  <a:schemeClr val="tx1"/>
                </a:solidFill>
              </a:rPr>
              <a:t>constant</a:t>
            </a:r>
            <a:endParaRPr lang="en-US" sz="1000" dirty="0" smtClean="0">
              <a:solidFill>
                <a:schemeClr val="tx1"/>
              </a:solidFill>
            </a:endParaRPr>
          </a:p>
          <a:p>
            <a:pPr marL="177800" indent="-177800">
              <a:buFontTx/>
              <a:buChar char="-"/>
            </a:pPr>
            <a:r>
              <a:rPr lang="en-US" sz="1000" dirty="0" smtClean="0">
                <a:solidFill>
                  <a:schemeClr val="tx1"/>
                </a:solidFill>
              </a:rPr>
              <a:t>Examples</a:t>
            </a:r>
          </a:p>
          <a:p>
            <a:pPr marL="355600" lvl="1" indent="-177800">
              <a:buFontTx/>
              <a:buChar char="-"/>
            </a:pPr>
            <a:r>
              <a:rPr lang="en-IN" sz="1000" dirty="0">
                <a:solidFill>
                  <a:schemeClr val="tx1"/>
                </a:solidFill>
              </a:rPr>
              <a:t>How many possibilities for a combination lock with 40 numbers that requires 3 </a:t>
            </a:r>
            <a:r>
              <a:rPr lang="en-IN" sz="1000" dirty="0" smtClean="0">
                <a:solidFill>
                  <a:schemeClr val="tx1"/>
                </a:solidFill>
              </a:rPr>
              <a:t>selections</a:t>
            </a:r>
          </a:p>
          <a:p>
            <a:pPr marL="742950" lvl="1" indent="-285750">
              <a:buFontTx/>
              <a:buChar char="-"/>
            </a:pPr>
            <a:endParaRPr lang="en-IN" sz="1000" dirty="0" smtClean="0">
              <a:solidFill>
                <a:schemeClr val="tx1"/>
              </a:solidFill>
            </a:endParaRPr>
          </a:p>
          <a:p>
            <a:pPr marL="742950" lvl="1" indent="-285750">
              <a:buFontTx/>
              <a:buChar char="-"/>
            </a:pPr>
            <a:endParaRPr lang="en-US" sz="1000" dirty="0" smtClean="0">
              <a:solidFill>
                <a:schemeClr val="tx1"/>
              </a:solidFill>
            </a:endParaRPr>
          </a:p>
        </p:txBody>
      </p:sp>
      <p:sp>
        <p:nvSpPr>
          <p:cNvPr id="52" name="Rectangle 51"/>
          <p:cNvSpPr/>
          <p:nvPr/>
        </p:nvSpPr>
        <p:spPr>
          <a:xfrm>
            <a:off x="2359749" y="4005064"/>
            <a:ext cx="2101640" cy="278092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15000"/>
              </a:lnSpc>
              <a:spcAft>
                <a:spcPts val="1000"/>
              </a:spcAft>
            </a:pPr>
            <a:r>
              <a:rPr lang="en-IN" sz="1000" b="1" dirty="0" smtClean="0">
                <a:solidFill>
                  <a:schemeClr val="tx1"/>
                </a:solidFill>
                <a:ea typeface="Calibri"/>
                <a:cs typeface="Times New Roman" pitchFamily="18" charset="0"/>
              </a:rPr>
              <a:t>Non </a:t>
            </a:r>
            <a:r>
              <a:rPr lang="en-IN" sz="1000" b="1" dirty="0">
                <a:solidFill>
                  <a:schemeClr val="tx1"/>
                </a:solidFill>
                <a:ea typeface="Calibri"/>
                <a:cs typeface="Times New Roman" pitchFamily="18" charset="0"/>
              </a:rPr>
              <a:t>– replacement </a:t>
            </a:r>
          </a:p>
          <a:p>
            <a:r>
              <a:rPr lang="en-IN" sz="1000" dirty="0">
                <a:solidFill>
                  <a:schemeClr val="tx1"/>
                </a:solidFill>
              </a:rPr>
              <a:t>Potential outcomes that decrease with each </a:t>
            </a:r>
            <a:r>
              <a:rPr lang="en-IN" sz="1000" dirty="0" smtClean="0">
                <a:solidFill>
                  <a:schemeClr val="tx1"/>
                </a:solidFill>
              </a:rPr>
              <a:t>selection</a:t>
            </a:r>
          </a:p>
          <a:p>
            <a:pPr marL="171450" indent="-171450">
              <a:buFontTx/>
              <a:buChar char="-"/>
            </a:pPr>
            <a:r>
              <a:rPr lang="en-IN" sz="1000" dirty="0" smtClean="0">
                <a:solidFill>
                  <a:schemeClr val="tx1"/>
                </a:solidFill>
              </a:rPr>
              <a:t>Examples </a:t>
            </a:r>
          </a:p>
          <a:p>
            <a:pPr marL="355600" lvl="1" indent="-177800">
              <a:buFontTx/>
              <a:buChar char="-"/>
            </a:pPr>
            <a:r>
              <a:rPr lang="en-IN" sz="1000" dirty="0">
                <a:solidFill>
                  <a:schemeClr val="tx1"/>
                </a:solidFill>
              </a:rPr>
              <a:t>How many possibilities for a combination lock with 40 numbers that requires 3 selections and cannot have the same number twice</a:t>
            </a:r>
          </a:p>
        </p:txBody>
      </p:sp>
      <p:sp>
        <p:nvSpPr>
          <p:cNvPr id="53" name="Rectangle 52"/>
          <p:cNvSpPr/>
          <p:nvPr/>
        </p:nvSpPr>
        <p:spPr>
          <a:xfrm>
            <a:off x="4716016" y="4005064"/>
            <a:ext cx="2101640" cy="278092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15000"/>
              </a:lnSpc>
              <a:spcAft>
                <a:spcPts val="1000"/>
              </a:spcAft>
            </a:pPr>
            <a:r>
              <a:rPr lang="en-IN" sz="900" b="1" dirty="0">
                <a:solidFill>
                  <a:schemeClr val="tx1"/>
                </a:solidFill>
                <a:ea typeface="Calibri"/>
                <a:cs typeface="Times New Roman" pitchFamily="18" charset="0"/>
              </a:rPr>
              <a:t>Combinations from multiple </a:t>
            </a:r>
            <a:r>
              <a:rPr lang="en-IN" sz="900" b="1" dirty="0" smtClean="0">
                <a:solidFill>
                  <a:schemeClr val="tx1"/>
                </a:solidFill>
                <a:ea typeface="Calibri"/>
                <a:cs typeface="Times New Roman" pitchFamily="18" charset="0"/>
              </a:rPr>
              <a:t>groups</a:t>
            </a:r>
          </a:p>
          <a:p>
            <a:pPr>
              <a:lnSpc>
                <a:spcPct val="115000"/>
              </a:lnSpc>
              <a:spcAft>
                <a:spcPts val="1000"/>
              </a:spcAft>
            </a:pPr>
            <a:r>
              <a:rPr lang="en-IN" sz="1000" dirty="0">
                <a:solidFill>
                  <a:schemeClr val="tx1"/>
                </a:solidFill>
              </a:rPr>
              <a:t>In this situation, combinations are being drawn from several groups to form a complete set. Figure out the combinations from each group and then multiply them together</a:t>
            </a:r>
            <a:endParaRPr lang="en-IN" sz="1000" b="1" dirty="0">
              <a:solidFill>
                <a:schemeClr val="tx1"/>
              </a:solidFill>
              <a:ea typeface="Calibri"/>
              <a:cs typeface="Times New Roman" pitchFamily="18" charset="0"/>
            </a:endParaRPr>
          </a:p>
          <a:p>
            <a:pPr>
              <a:lnSpc>
                <a:spcPct val="115000"/>
              </a:lnSpc>
              <a:spcAft>
                <a:spcPts val="1000"/>
              </a:spcAft>
            </a:pPr>
            <a:endParaRPr lang="en-IN" sz="900" dirty="0">
              <a:solidFill>
                <a:schemeClr val="tx1"/>
              </a:solidFill>
            </a:endParaRPr>
          </a:p>
        </p:txBody>
      </p:sp>
      <p:sp>
        <p:nvSpPr>
          <p:cNvPr id="56" name="Rectangle 55"/>
          <p:cNvSpPr/>
          <p:nvPr/>
        </p:nvSpPr>
        <p:spPr>
          <a:xfrm>
            <a:off x="6934376" y="4005064"/>
            <a:ext cx="2101640" cy="278092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15000"/>
              </a:lnSpc>
              <a:spcAft>
                <a:spcPts val="1000"/>
              </a:spcAft>
            </a:pPr>
            <a:r>
              <a:rPr lang="en-IN" sz="800" b="1" dirty="0" smtClean="0">
                <a:solidFill>
                  <a:schemeClr val="tx1"/>
                </a:solidFill>
              </a:rPr>
              <a:t>Combinations from pairings</a:t>
            </a:r>
          </a:p>
          <a:p>
            <a:pPr>
              <a:lnSpc>
                <a:spcPct val="115000"/>
              </a:lnSpc>
              <a:spcAft>
                <a:spcPts val="1000"/>
              </a:spcAft>
            </a:pPr>
            <a:r>
              <a:rPr lang="en-IN" sz="800" b="1" dirty="0" smtClean="0">
                <a:solidFill>
                  <a:schemeClr val="tx1"/>
                </a:solidFill>
              </a:rPr>
              <a:t>These are pairing questions – so they must take place in two </a:t>
            </a:r>
          </a:p>
          <a:p>
            <a:pPr marL="171450" indent="-171450">
              <a:lnSpc>
                <a:spcPct val="115000"/>
              </a:lnSpc>
              <a:spcAft>
                <a:spcPts val="1000"/>
              </a:spcAft>
              <a:buFontTx/>
              <a:buChar char="-"/>
            </a:pPr>
            <a:r>
              <a:rPr lang="en-IN" sz="800" b="1" dirty="0" smtClean="0">
                <a:solidFill>
                  <a:schemeClr val="tx1"/>
                </a:solidFill>
              </a:rPr>
              <a:t>Example: </a:t>
            </a:r>
            <a:r>
              <a:rPr lang="en-IN" sz="800" dirty="0">
                <a:solidFill>
                  <a:schemeClr val="tx1"/>
                </a:solidFill>
              </a:rPr>
              <a:t>7 basketball teams with five players each are at a tournament. If each player shakes hands with every other player NOT on his own team, how many </a:t>
            </a:r>
            <a:r>
              <a:rPr lang="en-IN" sz="800" dirty="0" smtClean="0">
                <a:solidFill>
                  <a:schemeClr val="tx1"/>
                </a:solidFill>
              </a:rPr>
              <a:t>handshakes take place?</a:t>
            </a:r>
          </a:p>
          <a:p>
            <a:pPr marL="171450" indent="-171450">
              <a:lnSpc>
                <a:spcPct val="115000"/>
              </a:lnSpc>
              <a:spcAft>
                <a:spcPts val="1000"/>
              </a:spcAft>
              <a:buFontTx/>
              <a:buChar char="-"/>
            </a:pPr>
            <a:r>
              <a:rPr lang="en-IN" sz="800" dirty="0">
                <a:solidFill>
                  <a:schemeClr val="tx1"/>
                </a:solidFill>
              </a:rPr>
              <a:t>How many people take part in a handshake? Two. There are 35 people who could be in the first spot, but that person cannot shake hands with anyone on his own team. So that person has only 30 people who’s hands he can </a:t>
            </a:r>
            <a:r>
              <a:rPr lang="en-IN" sz="800" dirty="0" smtClean="0">
                <a:solidFill>
                  <a:schemeClr val="tx1"/>
                </a:solidFill>
              </a:rPr>
              <a:t>shake. Therefore, the number of combinations is (35*30)/2</a:t>
            </a:r>
            <a:endParaRPr lang="en-IN" sz="800" b="1" dirty="0">
              <a:solidFill>
                <a:schemeClr val="tx1"/>
              </a:solidFill>
            </a:endParaRPr>
          </a:p>
        </p:txBody>
      </p:sp>
      <p:cxnSp>
        <p:nvCxnSpPr>
          <p:cNvPr id="43" name="Elbow Connector 42"/>
          <p:cNvCxnSpPr>
            <a:stCxn id="5" idx="2"/>
            <a:endCxn id="36" idx="0"/>
          </p:cNvCxnSpPr>
          <p:nvPr/>
        </p:nvCxnSpPr>
        <p:spPr>
          <a:xfrm rot="5400000">
            <a:off x="1659304" y="3324544"/>
            <a:ext cx="252028" cy="1109012"/>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8" name="Elbow Connector 57"/>
          <p:cNvCxnSpPr>
            <a:stCxn id="5" idx="2"/>
            <a:endCxn id="52" idx="0"/>
          </p:cNvCxnSpPr>
          <p:nvPr/>
        </p:nvCxnSpPr>
        <p:spPr>
          <a:xfrm rot="16200000" flipH="1">
            <a:off x="2749182" y="3343677"/>
            <a:ext cx="252028" cy="1070745"/>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6" idx="2"/>
            <a:endCxn id="56" idx="0"/>
          </p:cNvCxnSpPr>
          <p:nvPr/>
        </p:nvCxnSpPr>
        <p:spPr>
          <a:xfrm rot="16200000" flipH="1">
            <a:off x="7304592" y="3324459"/>
            <a:ext cx="252029" cy="110918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0" name="Elbow Connector 59"/>
          <p:cNvCxnSpPr>
            <a:stCxn id="6" idx="2"/>
            <a:endCxn id="53" idx="0"/>
          </p:cNvCxnSpPr>
          <p:nvPr/>
        </p:nvCxnSpPr>
        <p:spPr>
          <a:xfrm rot="5400000">
            <a:off x="6195412" y="3324459"/>
            <a:ext cx="252029" cy="110918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004518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PERMUTATIONS VS. COMBINATIONS  </a:t>
            </a:r>
            <a:endParaRPr lang="en-US" dirty="0"/>
          </a:p>
        </p:txBody>
      </p:sp>
      <p:graphicFrame>
        <p:nvGraphicFramePr>
          <p:cNvPr id="35" name="Table 34"/>
          <p:cNvGraphicFramePr>
            <a:graphicFrameLocks noGrp="1"/>
          </p:cNvGraphicFramePr>
          <p:nvPr>
            <p:extLst>
              <p:ext uri="{D42A27DB-BD31-4B8C-83A1-F6EECF244321}">
                <p14:modId xmlns:p14="http://schemas.microsoft.com/office/powerpoint/2010/main" val="120931539"/>
              </p:ext>
            </p:extLst>
          </p:nvPr>
        </p:nvGraphicFramePr>
        <p:xfrm>
          <a:off x="107504" y="692696"/>
          <a:ext cx="8856360" cy="3754120"/>
        </p:xfrm>
        <a:graphic>
          <a:graphicData uri="http://schemas.openxmlformats.org/drawingml/2006/table">
            <a:tbl>
              <a:tblPr firstRow="1" bandRow="1">
                <a:tableStyleId>{5C22544A-7EE6-4342-B048-85BDC9FD1C3A}</a:tableStyleId>
              </a:tblPr>
              <a:tblGrid>
                <a:gridCol w="4428180"/>
                <a:gridCol w="4428180"/>
              </a:tblGrid>
              <a:tr h="370840">
                <a:tc>
                  <a:txBody>
                    <a:bodyPr/>
                    <a:lstStyle/>
                    <a:p>
                      <a:r>
                        <a:rPr lang="en-US" sz="1000" dirty="0" smtClean="0"/>
                        <a:t>Permutation</a:t>
                      </a:r>
                      <a:endParaRPr lang="en-US" sz="1000" dirty="0"/>
                    </a:p>
                  </a:txBody>
                  <a:tcPr/>
                </a:tc>
                <a:tc>
                  <a:txBody>
                    <a:bodyPr/>
                    <a:lstStyle/>
                    <a:p>
                      <a:r>
                        <a:rPr lang="en-US" sz="1000" dirty="0" smtClean="0"/>
                        <a:t>Combination </a:t>
                      </a:r>
                      <a:endParaRPr lang="en-US" sz="1000" dirty="0"/>
                    </a:p>
                  </a:txBody>
                  <a:tcPr/>
                </a:tc>
              </a:tr>
              <a:tr h="370840">
                <a:tc>
                  <a:txBody>
                    <a:bodyPr/>
                    <a:lstStyle/>
                    <a:p>
                      <a:r>
                        <a:rPr lang="en-IN" sz="1000" b="1" i="0" u="none" strike="noStrike" kern="1200" dirty="0" smtClean="0">
                          <a:solidFill>
                            <a:schemeClr val="dk1"/>
                          </a:solidFill>
                          <a:effectLst/>
                          <a:latin typeface="+mn-lt"/>
                          <a:ea typeface="+mn-ea"/>
                          <a:cs typeface="+mn-cs"/>
                        </a:rPr>
                        <a:t>Committees with position titles</a:t>
                      </a:r>
                      <a:r>
                        <a:rPr lang="en-IN" sz="1000" i="0" dirty="0" smtClean="0"/>
                        <a:t/>
                      </a:r>
                      <a:br>
                        <a:rPr lang="en-IN" sz="1000" i="0" dirty="0" smtClean="0"/>
                      </a:br>
                      <a:r>
                        <a:rPr lang="en-IN" sz="1000" i="0" kern="1200" dirty="0" smtClean="0">
                          <a:solidFill>
                            <a:schemeClr val="dk1"/>
                          </a:solidFill>
                          <a:effectLst/>
                          <a:latin typeface="+mn-lt"/>
                          <a:ea typeface="+mn-ea"/>
                          <a:cs typeface="+mn-cs"/>
                        </a:rPr>
                        <a:t>It matters if one person is the president and the other a vice president, or the other way around</a:t>
                      </a:r>
                      <a:endParaRPr lang="en-US" sz="1000" i="0" dirty="0"/>
                    </a:p>
                  </a:txBody>
                  <a:tcPr/>
                </a:tc>
                <a:tc>
                  <a:txBody>
                    <a:bodyPr/>
                    <a:lstStyle/>
                    <a:p>
                      <a:r>
                        <a:rPr lang="en-IN" sz="1000" b="1" i="0" u="none" strike="noStrike" kern="1200" dirty="0" smtClean="0">
                          <a:solidFill>
                            <a:schemeClr val="dk1"/>
                          </a:solidFill>
                          <a:effectLst/>
                          <a:latin typeface="+mn-lt"/>
                          <a:ea typeface="+mn-ea"/>
                          <a:cs typeface="+mn-cs"/>
                        </a:rPr>
                        <a:t>Generic committees</a:t>
                      </a:r>
                      <a:r>
                        <a:rPr lang="en-IN" sz="1000" i="0" dirty="0" smtClean="0"/>
                        <a:t/>
                      </a:r>
                      <a:br>
                        <a:rPr lang="en-IN" sz="1000" i="0" dirty="0" smtClean="0"/>
                      </a:br>
                      <a:r>
                        <a:rPr lang="en-IN" sz="1000" i="0" kern="1200" dirty="0" smtClean="0">
                          <a:solidFill>
                            <a:schemeClr val="dk1"/>
                          </a:solidFill>
                          <a:effectLst/>
                          <a:latin typeface="+mn-lt"/>
                          <a:ea typeface="+mn-ea"/>
                          <a:cs typeface="+mn-cs"/>
                        </a:rPr>
                        <a:t>There is no rank so the committee is just one large union</a:t>
                      </a:r>
                      <a:endParaRPr lang="en-US" sz="1000" i="0" dirty="0"/>
                    </a:p>
                  </a:txBody>
                  <a:tcPr/>
                </a:tc>
              </a:tr>
              <a:tr h="370840">
                <a:tc>
                  <a:txBody>
                    <a:bodyPr/>
                    <a:lstStyle/>
                    <a:p>
                      <a:r>
                        <a:rPr lang="en-IN" sz="1000" b="1" i="0" u="none" strike="noStrike" kern="1200" dirty="0" smtClean="0">
                          <a:solidFill>
                            <a:schemeClr val="dk1"/>
                          </a:solidFill>
                          <a:effectLst/>
                          <a:latin typeface="+mn-lt"/>
                          <a:ea typeface="+mn-ea"/>
                          <a:cs typeface="+mn-cs"/>
                        </a:rPr>
                        <a:t>Layer of </a:t>
                      </a:r>
                      <a:r>
                        <a:rPr lang="en-IN" sz="1000" b="1" i="0" u="none" strike="noStrike" kern="1200" dirty="0" err="1" smtClean="0">
                          <a:solidFill>
                            <a:schemeClr val="dk1"/>
                          </a:solidFill>
                          <a:effectLst/>
                          <a:latin typeface="+mn-lt"/>
                          <a:ea typeface="+mn-ea"/>
                          <a:cs typeface="+mn-cs"/>
                        </a:rPr>
                        <a:t>colors</a:t>
                      </a:r>
                      <a:r>
                        <a:rPr lang="en-IN" sz="1000" b="1" i="0" u="none" strike="noStrike" kern="1200" dirty="0" smtClean="0">
                          <a:solidFill>
                            <a:schemeClr val="dk1"/>
                          </a:solidFill>
                          <a:effectLst/>
                          <a:latin typeface="+mn-lt"/>
                          <a:ea typeface="+mn-ea"/>
                          <a:cs typeface="+mn-cs"/>
                        </a:rPr>
                        <a:t> used in a painting or project</a:t>
                      </a:r>
                      <a:r>
                        <a:rPr lang="en-IN" sz="1000" i="0" dirty="0" smtClean="0"/>
                        <a:t/>
                      </a:r>
                      <a:br>
                        <a:rPr lang="en-IN" sz="1000" i="0" dirty="0" smtClean="0"/>
                      </a:br>
                      <a:r>
                        <a:rPr lang="en-IN" sz="1000" i="0" kern="1200" dirty="0" smtClean="0">
                          <a:solidFill>
                            <a:schemeClr val="dk1"/>
                          </a:solidFill>
                          <a:effectLst/>
                          <a:latin typeface="+mn-lt"/>
                          <a:ea typeface="+mn-ea"/>
                          <a:cs typeface="+mn-cs"/>
                        </a:rPr>
                        <a:t>It matters if blue goes first and then red, or the other way around</a:t>
                      </a:r>
                      <a:endParaRPr lang="en-US" sz="1000" i="0" dirty="0"/>
                    </a:p>
                  </a:txBody>
                  <a:tcPr/>
                </a:tc>
                <a:tc>
                  <a:txBody>
                    <a:bodyPr/>
                    <a:lstStyle/>
                    <a:p>
                      <a:r>
                        <a:rPr lang="en-IN" sz="1000" b="1" i="0" u="none" strike="noStrike" kern="1200" dirty="0" smtClean="0">
                          <a:solidFill>
                            <a:schemeClr val="dk1"/>
                          </a:solidFill>
                          <a:effectLst/>
                          <a:latin typeface="+mn-lt"/>
                          <a:ea typeface="+mn-ea"/>
                          <a:cs typeface="+mn-cs"/>
                        </a:rPr>
                        <a:t>Different </a:t>
                      </a:r>
                      <a:r>
                        <a:rPr lang="en-IN" sz="1000" b="1" i="0" u="none" strike="noStrike" kern="1200" dirty="0" err="1" smtClean="0">
                          <a:solidFill>
                            <a:schemeClr val="dk1"/>
                          </a:solidFill>
                          <a:effectLst/>
                          <a:latin typeface="+mn-lt"/>
                          <a:ea typeface="+mn-ea"/>
                          <a:cs typeface="+mn-cs"/>
                        </a:rPr>
                        <a:t>colors</a:t>
                      </a:r>
                      <a:r>
                        <a:rPr lang="en-IN" sz="1000" b="1" i="0" u="none" strike="noStrike" kern="1200" dirty="0" smtClean="0">
                          <a:solidFill>
                            <a:schemeClr val="dk1"/>
                          </a:solidFill>
                          <a:effectLst/>
                          <a:latin typeface="+mn-lt"/>
                          <a:ea typeface="+mn-ea"/>
                          <a:cs typeface="+mn-cs"/>
                        </a:rPr>
                        <a:t> used in a painting or project</a:t>
                      </a:r>
                      <a:r>
                        <a:rPr lang="en-IN" sz="1000" i="0" dirty="0" smtClean="0"/>
                        <a:t/>
                      </a:r>
                      <a:br>
                        <a:rPr lang="en-IN" sz="1000" i="0" dirty="0" smtClean="0"/>
                      </a:br>
                      <a:r>
                        <a:rPr lang="en-IN" sz="1000" i="0" kern="1200" dirty="0" smtClean="0">
                          <a:solidFill>
                            <a:schemeClr val="dk1"/>
                          </a:solidFill>
                          <a:effectLst/>
                          <a:latin typeface="+mn-lt"/>
                          <a:ea typeface="+mn-ea"/>
                          <a:cs typeface="+mn-cs"/>
                        </a:rPr>
                        <a:t>If the </a:t>
                      </a:r>
                      <a:r>
                        <a:rPr lang="en-IN" sz="1000" i="0" kern="1200" dirty="0" err="1" smtClean="0">
                          <a:solidFill>
                            <a:schemeClr val="dk1"/>
                          </a:solidFill>
                          <a:effectLst/>
                          <a:latin typeface="+mn-lt"/>
                          <a:ea typeface="+mn-ea"/>
                          <a:cs typeface="+mn-cs"/>
                        </a:rPr>
                        <a:t>colors</a:t>
                      </a:r>
                      <a:r>
                        <a:rPr lang="en-IN" sz="1000" i="0" kern="1200" dirty="0" smtClean="0">
                          <a:solidFill>
                            <a:schemeClr val="dk1"/>
                          </a:solidFill>
                          <a:effectLst/>
                          <a:latin typeface="+mn-lt"/>
                          <a:ea typeface="+mn-ea"/>
                          <a:cs typeface="+mn-cs"/>
                        </a:rPr>
                        <a:t> are not layered, then they are all on the canvas just the same</a:t>
                      </a:r>
                      <a:endParaRPr lang="en-US" sz="1000" i="0" dirty="0"/>
                    </a:p>
                  </a:txBody>
                  <a:tcPr/>
                </a:tc>
              </a:tr>
              <a:tr h="370840">
                <a:tc>
                  <a:txBody>
                    <a:bodyPr/>
                    <a:lstStyle/>
                    <a:p>
                      <a:r>
                        <a:rPr lang="en-IN" sz="1000" b="1" i="0" u="none" strike="noStrike" kern="1200" dirty="0" smtClean="0">
                          <a:solidFill>
                            <a:schemeClr val="dk1"/>
                          </a:solidFill>
                          <a:effectLst/>
                          <a:latin typeface="+mn-lt"/>
                          <a:ea typeface="+mn-ea"/>
                          <a:cs typeface="+mn-cs"/>
                        </a:rPr>
                        <a:t>Combination of safe or lock</a:t>
                      </a:r>
                      <a:r>
                        <a:rPr lang="en-IN" sz="1000" i="0" dirty="0" smtClean="0"/>
                        <a:t/>
                      </a:r>
                      <a:br>
                        <a:rPr lang="en-IN" sz="1000" i="0" dirty="0" smtClean="0"/>
                      </a:br>
                      <a:r>
                        <a:rPr lang="en-IN" sz="1000" i="0" kern="1200" dirty="0" smtClean="0">
                          <a:solidFill>
                            <a:schemeClr val="dk1"/>
                          </a:solidFill>
                          <a:effectLst/>
                          <a:latin typeface="+mn-lt"/>
                          <a:ea typeface="+mn-ea"/>
                          <a:cs typeface="+mn-cs"/>
                        </a:rPr>
                        <a:t>1435 is different from 1345</a:t>
                      </a:r>
                      <a:endParaRPr lang="en-US" sz="1000" i="0" dirty="0"/>
                    </a:p>
                  </a:txBody>
                  <a:tcPr/>
                </a:tc>
                <a:tc>
                  <a:txBody>
                    <a:bodyPr/>
                    <a:lstStyle/>
                    <a:p>
                      <a:r>
                        <a:rPr lang="en-IN" sz="1000" b="1" i="0" u="none" strike="noStrike" kern="1200" dirty="0" smtClean="0">
                          <a:solidFill>
                            <a:schemeClr val="dk1"/>
                          </a:solidFill>
                          <a:effectLst/>
                          <a:latin typeface="+mn-lt"/>
                          <a:ea typeface="+mn-ea"/>
                          <a:cs typeface="+mn-cs"/>
                        </a:rPr>
                        <a:t>Sum of the combination of a safe or lock</a:t>
                      </a:r>
                      <a:r>
                        <a:rPr lang="en-IN" sz="1000" i="0" dirty="0" smtClean="0"/>
                        <a:t/>
                      </a:r>
                      <a:br>
                        <a:rPr lang="en-IN" sz="1000" i="0" dirty="0" smtClean="0"/>
                      </a:br>
                      <a:r>
                        <a:rPr lang="en-IN" sz="1000" i="0" kern="1200" dirty="0" smtClean="0">
                          <a:solidFill>
                            <a:schemeClr val="dk1"/>
                          </a:solidFill>
                          <a:effectLst/>
                          <a:latin typeface="+mn-lt"/>
                          <a:ea typeface="+mn-ea"/>
                          <a:cs typeface="+mn-cs"/>
                        </a:rPr>
                        <a:t>1 + 4 + 3 + 5 is the same as 1 + 3 + 4 + 5</a:t>
                      </a:r>
                      <a:endParaRPr lang="en-US" sz="1000" i="0" dirty="0"/>
                    </a:p>
                  </a:txBody>
                  <a:tcPr/>
                </a:tc>
              </a:tr>
              <a:tr h="370840">
                <a:tc>
                  <a:txBody>
                    <a:bodyPr/>
                    <a:lstStyle/>
                    <a:p>
                      <a:r>
                        <a:rPr lang="en-IN" sz="1000" b="1" i="0" u="none" strike="noStrike" kern="1200" dirty="0" smtClean="0">
                          <a:solidFill>
                            <a:schemeClr val="dk1"/>
                          </a:solidFill>
                          <a:effectLst/>
                          <a:latin typeface="+mn-lt"/>
                          <a:ea typeface="+mn-ea"/>
                          <a:cs typeface="+mn-cs"/>
                        </a:rPr>
                        <a:t>Different outfits to wear from a full wardrobe</a:t>
                      </a:r>
                      <a:r>
                        <a:rPr lang="en-IN" sz="1000" i="0" dirty="0" smtClean="0"/>
                        <a:t/>
                      </a:r>
                      <a:br>
                        <a:rPr lang="en-IN" sz="1000" i="0" dirty="0" smtClean="0"/>
                      </a:br>
                      <a:r>
                        <a:rPr lang="en-IN" sz="1000" i="0" kern="1200" dirty="0" smtClean="0">
                          <a:solidFill>
                            <a:schemeClr val="dk1"/>
                          </a:solidFill>
                          <a:effectLst/>
                          <a:latin typeface="+mn-lt"/>
                          <a:ea typeface="+mn-ea"/>
                          <a:cs typeface="+mn-cs"/>
                        </a:rPr>
                        <a:t>Wearing a red shirt and blue pants is different from wearing a blue shirt and red pants</a:t>
                      </a:r>
                      <a:endParaRPr lang="en-US" sz="1000" i="0" dirty="0"/>
                    </a:p>
                  </a:txBody>
                  <a:tcPr/>
                </a:tc>
                <a:tc>
                  <a:txBody>
                    <a:bodyPr/>
                    <a:lstStyle/>
                    <a:p>
                      <a:r>
                        <a:rPr lang="en-IN" sz="1000" b="1" i="0" u="none" strike="noStrike" kern="1200" dirty="0" smtClean="0">
                          <a:solidFill>
                            <a:schemeClr val="dk1"/>
                          </a:solidFill>
                          <a:effectLst/>
                          <a:latin typeface="+mn-lt"/>
                          <a:ea typeface="+mn-ea"/>
                          <a:cs typeface="+mn-cs"/>
                        </a:rPr>
                        <a:t>Different clothes to take on vacation from a larger selection</a:t>
                      </a:r>
                      <a:r>
                        <a:rPr lang="en-IN" sz="1000" i="0" dirty="0" smtClean="0"/>
                        <a:t/>
                      </a:r>
                      <a:br>
                        <a:rPr lang="en-IN" sz="1000" i="0" dirty="0" smtClean="0"/>
                      </a:br>
                      <a:r>
                        <a:rPr lang="en-IN" sz="1000" i="0" kern="1200" dirty="0" smtClean="0">
                          <a:solidFill>
                            <a:schemeClr val="dk1"/>
                          </a:solidFill>
                          <a:effectLst/>
                          <a:latin typeface="+mn-lt"/>
                          <a:ea typeface="+mn-ea"/>
                          <a:cs typeface="+mn-cs"/>
                        </a:rPr>
                        <a:t>If a red shirt, blue shirt, red pants, and blue pants are all put in a suitcase it does not matter which one is first or last</a:t>
                      </a:r>
                      <a:endParaRPr lang="en-US" sz="1000" i="0" dirty="0"/>
                    </a:p>
                  </a:txBody>
                  <a:tcPr/>
                </a:tc>
              </a:tr>
              <a:tr h="370840">
                <a:tc>
                  <a:txBody>
                    <a:bodyPr/>
                    <a:lstStyle/>
                    <a:p>
                      <a:r>
                        <a:rPr lang="en-IN" sz="1000" b="1" i="0" u="none" strike="noStrike" kern="1200" dirty="0" smtClean="0">
                          <a:solidFill>
                            <a:schemeClr val="dk1"/>
                          </a:solidFill>
                          <a:effectLst/>
                          <a:latin typeface="+mn-lt"/>
                          <a:ea typeface="+mn-ea"/>
                          <a:cs typeface="+mn-cs"/>
                        </a:rPr>
                        <a:t>Order of winning 1st, 2nd, 3rd in a race (also Gold, Silver, Bronze)</a:t>
                      </a:r>
                      <a:r>
                        <a:rPr lang="en-IN" sz="1000" i="0" dirty="0" smtClean="0"/>
                        <a:t/>
                      </a:r>
                      <a:br>
                        <a:rPr lang="en-IN" sz="1000" i="0" dirty="0" smtClean="0"/>
                      </a:br>
                      <a:r>
                        <a:rPr lang="en-IN" sz="1000" i="0" kern="1200" dirty="0" smtClean="0">
                          <a:solidFill>
                            <a:schemeClr val="dk1"/>
                          </a:solidFill>
                          <a:effectLst/>
                          <a:latin typeface="+mn-lt"/>
                          <a:ea typeface="+mn-ea"/>
                          <a:cs typeface="+mn-cs"/>
                        </a:rPr>
                        <a:t>As in the Olympics, if one person wins the gold and another the silver that is different than the other way around</a:t>
                      </a:r>
                      <a:endParaRPr lang="en-US" sz="1000" i="0" dirty="0"/>
                    </a:p>
                  </a:txBody>
                  <a:tcPr/>
                </a:tc>
                <a:tc>
                  <a:txBody>
                    <a:bodyPr/>
                    <a:lstStyle/>
                    <a:p>
                      <a:r>
                        <a:rPr lang="en-IN" sz="1000" b="1" i="0" u="none" strike="noStrike" kern="1200" dirty="0" smtClean="0">
                          <a:solidFill>
                            <a:schemeClr val="dk1"/>
                          </a:solidFill>
                          <a:effectLst/>
                          <a:latin typeface="+mn-lt"/>
                          <a:ea typeface="+mn-ea"/>
                          <a:cs typeface="+mn-cs"/>
                        </a:rPr>
                        <a:t>Different prizes to take home from a larger selection</a:t>
                      </a:r>
                      <a:r>
                        <a:rPr lang="en-IN" sz="1000" i="0" dirty="0" smtClean="0"/>
                        <a:t/>
                      </a:r>
                      <a:br>
                        <a:rPr lang="en-IN" sz="1000" i="0" dirty="0" smtClean="0"/>
                      </a:br>
                      <a:r>
                        <a:rPr lang="en-IN" sz="1000" i="0" kern="1200" dirty="0" smtClean="0">
                          <a:solidFill>
                            <a:schemeClr val="dk1"/>
                          </a:solidFill>
                          <a:effectLst/>
                          <a:latin typeface="+mn-lt"/>
                          <a:ea typeface="+mn-ea"/>
                          <a:cs typeface="+mn-cs"/>
                        </a:rPr>
                        <a:t>If you bring home a stuffed animal and a hat you can only bring both home one way</a:t>
                      </a:r>
                      <a:endParaRPr lang="en-US" sz="1000" i="0" dirty="0"/>
                    </a:p>
                  </a:txBody>
                  <a:tcPr/>
                </a:tc>
              </a:tr>
              <a:tr h="370840">
                <a:tc>
                  <a:txBody>
                    <a:bodyPr/>
                    <a:lstStyle/>
                    <a:p>
                      <a:r>
                        <a:rPr lang="en-IN" sz="1000" b="1" i="0" u="none" strike="noStrike" kern="1200" dirty="0" smtClean="0">
                          <a:solidFill>
                            <a:schemeClr val="dk1"/>
                          </a:solidFill>
                          <a:effectLst/>
                          <a:latin typeface="+mn-lt"/>
                          <a:ea typeface="+mn-ea"/>
                          <a:cs typeface="+mn-cs"/>
                        </a:rPr>
                        <a:t>Arranging people in a row</a:t>
                      </a:r>
                      <a:r>
                        <a:rPr lang="en-IN" sz="1000" i="0" dirty="0" smtClean="0"/>
                        <a:t/>
                      </a:r>
                      <a:br>
                        <a:rPr lang="en-IN" sz="1000" i="0" dirty="0" smtClean="0"/>
                      </a:br>
                      <a:r>
                        <a:rPr lang="en-IN" sz="1000" i="0" kern="1200" dirty="0" smtClean="0">
                          <a:solidFill>
                            <a:schemeClr val="dk1"/>
                          </a:solidFill>
                          <a:effectLst/>
                          <a:latin typeface="+mn-lt"/>
                          <a:ea typeface="+mn-ea"/>
                          <a:cs typeface="+mn-cs"/>
                        </a:rPr>
                        <a:t>Steve, Maria and John in a row are different than Maria, Steve, and John</a:t>
                      </a:r>
                      <a:endParaRPr lang="en-US" sz="1000" i="0" dirty="0"/>
                    </a:p>
                  </a:txBody>
                  <a:tcPr/>
                </a:tc>
                <a:tc>
                  <a:txBody>
                    <a:bodyPr/>
                    <a:lstStyle/>
                    <a:p>
                      <a:r>
                        <a:rPr lang="en-IN" sz="1000" b="1" i="0" u="none" strike="noStrike" kern="1200" dirty="0" smtClean="0">
                          <a:solidFill>
                            <a:schemeClr val="dk1"/>
                          </a:solidFill>
                          <a:effectLst/>
                          <a:latin typeface="+mn-lt"/>
                          <a:ea typeface="+mn-ea"/>
                          <a:cs typeface="+mn-cs"/>
                        </a:rPr>
                        <a:t>Putting people in a class </a:t>
                      </a:r>
                      <a:r>
                        <a:rPr lang="en-IN" sz="1000" i="0" dirty="0" smtClean="0"/>
                        <a:t/>
                      </a:r>
                      <a:br>
                        <a:rPr lang="en-IN" sz="1000" i="0" dirty="0" smtClean="0"/>
                      </a:br>
                      <a:r>
                        <a:rPr lang="en-IN" sz="1000" i="0" kern="1200" dirty="0" smtClean="0">
                          <a:solidFill>
                            <a:schemeClr val="dk1"/>
                          </a:solidFill>
                          <a:effectLst/>
                          <a:latin typeface="+mn-lt"/>
                          <a:ea typeface="+mn-ea"/>
                          <a:cs typeface="+mn-cs"/>
                        </a:rPr>
                        <a:t>If Steve, Maria and John are all in a class together, there is no first or last</a:t>
                      </a:r>
                      <a:endParaRPr lang="en-US" sz="1000" i="0" dirty="0"/>
                    </a:p>
                  </a:txBody>
                  <a:tcPr/>
                </a:tc>
              </a:tr>
              <a:tr h="370840">
                <a:tc>
                  <a:txBody>
                    <a:bodyPr/>
                    <a:lstStyle/>
                    <a:p>
                      <a:r>
                        <a:rPr lang="en-IN" sz="1000" b="1" i="0" u="none" strike="noStrike" kern="1200" dirty="0" smtClean="0">
                          <a:solidFill>
                            <a:schemeClr val="dk1"/>
                          </a:solidFill>
                          <a:effectLst/>
                          <a:latin typeface="+mn-lt"/>
                          <a:ea typeface="+mn-ea"/>
                          <a:cs typeface="+mn-cs"/>
                        </a:rPr>
                        <a:t>Saying Hello</a:t>
                      </a:r>
                      <a:r>
                        <a:rPr lang="en-IN" sz="1000" i="0" dirty="0" smtClean="0"/>
                        <a:t/>
                      </a:r>
                      <a:br>
                        <a:rPr lang="en-IN" sz="1000" i="0" dirty="0" smtClean="0"/>
                      </a:br>
                      <a:r>
                        <a:rPr lang="en-IN" sz="1000" i="0" kern="1200" dirty="0" smtClean="0">
                          <a:solidFill>
                            <a:schemeClr val="dk1"/>
                          </a:solidFill>
                          <a:effectLst/>
                          <a:latin typeface="+mn-lt"/>
                          <a:ea typeface="+mn-ea"/>
                          <a:cs typeface="+mn-cs"/>
                        </a:rPr>
                        <a:t>You can say hello to a friend and he/she can say hello back, and they are two different events</a:t>
                      </a:r>
                      <a:endParaRPr lang="en-US" sz="1000" i="0" dirty="0"/>
                    </a:p>
                  </a:txBody>
                  <a:tcPr/>
                </a:tc>
                <a:tc>
                  <a:txBody>
                    <a:bodyPr/>
                    <a:lstStyle/>
                    <a:p>
                      <a:r>
                        <a:rPr lang="en-IN" sz="1000" b="1" i="0" u="none" strike="noStrike" kern="1200" dirty="0" smtClean="0">
                          <a:solidFill>
                            <a:schemeClr val="dk1"/>
                          </a:solidFill>
                          <a:effectLst/>
                          <a:latin typeface="+mn-lt"/>
                          <a:ea typeface="+mn-ea"/>
                          <a:cs typeface="+mn-cs"/>
                        </a:rPr>
                        <a:t>Handshakes</a:t>
                      </a:r>
                      <a:r>
                        <a:rPr lang="en-IN" sz="1000" i="0" dirty="0" smtClean="0"/>
                        <a:t/>
                      </a:r>
                      <a:br>
                        <a:rPr lang="en-IN" sz="1000" i="0" dirty="0" smtClean="0"/>
                      </a:br>
                      <a:r>
                        <a:rPr lang="en-IN" sz="1000" i="0" kern="1200" dirty="0" smtClean="0">
                          <a:solidFill>
                            <a:schemeClr val="dk1"/>
                          </a:solidFill>
                          <a:effectLst/>
                          <a:latin typeface="+mn-lt"/>
                          <a:ea typeface="+mn-ea"/>
                          <a:cs typeface="+mn-cs"/>
                        </a:rPr>
                        <a:t>If you and a friend shake hands you are both doing the same act at the same time, so there can be no order</a:t>
                      </a:r>
                      <a:endParaRPr lang="en-US" sz="1000" i="0" dirty="0"/>
                    </a:p>
                  </a:txBody>
                  <a:tcPr/>
                </a:tc>
              </a:tr>
            </a:tbl>
          </a:graphicData>
        </a:graphic>
      </p:graphicFrame>
      <p:sp>
        <p:nvSpPr>
          <p:cNvPr id="3" name="Rectangle 2"/>
          <p:cNvSpPr/>
          <p:nvPr/>
        </p:nvSpPr>
        <p:spPr>
          <a:xfrm>
            <a:off x="107504" y="4509120"/>
            <a:ext cx="8784976" cy="1015663"/>
          </a:xfrm>
          <a:prstGeom prst="rect">
            <a:avLst/>
          </a:prstGeom>
        </p:spPr>
        <p:txBody>
          <a:bodyPr wrap="square">
            <a:spAutoFit/>
          </a:bodyPr>
          <a:lstStyle/>
          <a:p>
            <a:pPr marL="171450" indent="-171450">
              <a:buFontTx/>
              <a:buChar char="-"/>
            </a:pPr>
            <a:r>
              <a:rPr lang="en-IN" sz="1200" dirty="0" smtClean="0">
                <a:solidFill>
                  <a:srgbClr val="FF0000"/>
                </a:solidFill>
              </a:rPr>
              <a:t>One </a:t>
            </a:r>
            <a:r>
              <a:rPr lang="en-IN" sz="1200" dirty="0">
                <a:solidFill>
                  <a:srgbClr val="FF0000"/>
                </a:solidFill>
              </a:rPr>
              <a:t>concept that you need to know for the exam is </a:t>
            </a:r>
            <a:r>
              <a:rPr lang="en-IN" sz="1200" dirty="0" smtClean="0">
                <a:solidFill>
                  <a:srgbClr val="FF0000"/>
                </a:solidFill>
              </a:rPr>
              <a:t>that when </a:t>
            </a:r>
            <a:r>
              <a:rPr lang="en-IN" sz="1200" dirty="0">
                <a:solidFill>
                  <a:srgbClr val="FF0000"/>
                </a:solidFill>
              </a:rPr>
              <a:t>dealing with </a:t>
            </a:r>
            <a:r>
              <a:rPr lang="en-IN" sz="1200" dirty="0" smtClean="0">
                <a:solidFill>
                  <a:srgbClr val="FF0000"/>
                </a:solidFill>
              </a:rPr>
              <a:t>combinations and </a:t>
            </a:r>
            <a:r>
              <a:rPr lang="en-IN" sz="1200" dirty="0">
                <a:solidFill>
                  <a:srgbClr val="FF0000"/>
                </a:solidFill>
              </a:rPr>
              <a:t>permutations, each result corresponds to </a:t>
            </a:r>
            <a:r>
              <a:rPr lang="en-IN" sz="1200" dirty="0" smtClean="0">
                <a:solidFill>
                  <a:srgbClr val="FF0000"/>
                </a:solidFill>
              </a:rPr>
              <a:t>a unique </a:t>
            </a:r>
            <a:r>
              <a:rPr lang="en-IN" sz="1200" dirty="0">
                <a:solidFill>
                  <a:srgbClr val="FF0000"/>
                </a:solidFill>
              </a:rPr>
              <a:t>set of circumstances. For example, if you have </a:t>
            </a:r>
            <a:r>
              <a:rPr lang="en-IN" sz="1200" i="1" dirty="0">
                <a:solidFill>
                  <a:srgbClr val="FF0000"/>
                </a:solidFill>
              </a:rPr>
              <a:t>z </a:t>
            </a:r>
            <a:r>
              <a:rPr lang="en-IN" sz="1200" dirty="0">
                <a:solidFill>
                  <a:srgbClr val="FF0000"/>
                </a:solidFill>
              </a:rPr>
              <a:t>people and know </a:t>
            </a:r>
            <a:r>
              <a:rPr lang="en-IN" sz="1200" dirty="0" smtClean="0">
                <a:solidFill>
                  <a:srgbClr val="FF0000"/>
                </a:solidFill>
              </a:rPr>
              <a:t>that choosing </a:t>
            </a:r>
            <a:r>
              <a:rPr lang="en-IN" sz="1200" dirty="0">
                <a:solidFill>
                  <a:srgbClr val="FF0000"/>
                </a:solidFill>
              </a:rPr>
              <a:t>two of them would result in 15 different </a:t>
            </a:r>
            <a:r>
              <a:rPr lang="en-IN" sz="1200" dirty="0" smtClean="0">
                <a:solidFill>
                  <a:srgbClr val="FF0000"/>
                </a:solidFill>
              </a:rPr>
              <a:t>possible groups </a:t>
            </a:r>
            <a:r>
              <a:rPr lang="en-IN" sz="1200" dirty="0">
                <a:solidFill>
                  <a:srgbClr val="FF0000"/>
                </a:solidFill>
              </a:rPr>
              <a:t>of two, it </a:t>
            </a:r>
            <a:r>
              <a:rPr lang="en-IN" sz="1200" dirty="0" smtClean="0">
                <a:solidFill>
                  <a:srgbClr val="FF0000"/>
                </a:solidFill>
              </a:rPr>
              <a:t>must be </a:t>
            </a:r>
            <a:r>
              <a:rPr lang="en-IN" sz="1200" dirty="0">
                <a:solidFill>
                  <a:srgbClr val="FF0000"/>
                </a:solidFill>
              </a:rPr>
              <a:t>true that </a:t>
            </a:r>
            <a:r>
              <a:rPr lang="en-IN" sz="1200" i="1" dirty="0">
                <a:solidFill>
                  <a:srgbClr val="FF0000"/>
                </a:solidFill>
              </a:rPr>
              <a:t>z </a:t>
            </a:r>
            <a:r>
              <a:rPr lang="en-IN" sz="1200" dirty="0">
                <a:solidFill>
                  <a:srgbClr val="FF0000"/>
                </a:solidFill>
              </a:rPr>
              <a:t>= 6. No other value of </a:t>
            </a:r>
            <a:r>
              <a:rPr lang="en-IN" sz="1200" i="1" dirty="0">
                <a:solidFill>
                  <a:srgbClr val="FF0000"/>
                </a:solidFill>
              </a:rPr>
              <a:t>z </a:t>
            </a:r>
            <a:r>
              <a:rPr lang="en-IN" sz="1200" dirty="0">
                <a:solidFill>
                  <a:srgbClr val="FF0000"/>
                </a:solidFill>
              </a:rPr>
              <a:t>would yield exactly 15 </a:t>
            </a:r>
            <a:r>
              <a:rPr lang="en-IN" sz="1200" dirty="0" smtClean="0">
                <a:solidFill>
                  <a:srgbClr val="FF0000"/>
                </a:solidFill>
              </a:rPr>
              <a:t>different groups of two</a:t>
            </a:r>
            <a:r>
              <a:rPr lang="en-IN" sz="1200" dirty="0">
                <a:solidFill>
                  <a:srgbClr val="FF0000"/>
                </a:solidFill>
              </a:rPr>
              <a:t>. So if you know how many subgroups of a certain size you can choose </a:t>
            </a:r>
            <a:r>
              <a:rPr lang="en-IN" sz="1200" dirty="0" smtClean="0">
                <a:solidFill>
                  <a:srgbClr val="FF0000"/>
                </a:solidFill>
              </a:rPr>
              <a:t>from an </a:t>
            </a:r>
            <a:r>
              <a:rPr lang="en-IN" sz="1200" dirty="0">
                <a:solidFill>
                  <a:srgbClr val="FF0000"/>
                </a:solidFill>
              </a:rPr>
              <a:t>unknown original larger group, you can deduce the size of the larger </a:t>
            </a:r>
            <a:r>
              <a:rPr lang="en-IN" sz="1200" dirty="0" smtClean="0">
                <a:solidFill>
                  <a:srgbClr val="FF0000"/>
                </a:solidFill>
              </a:rPr>
              <a:t>group</a:t>
            </a:r>
          </a:p>
          <a:p>
            <a:pPr marL="171450" indent="-171450">
              <a:buFontTx/>
              <a:buChar char="-"/>
            </a:pPr>
            <a:r>
              <a:rPr lang="en-IN" sz="1200" dirty="0" smtClean="0">
                <a:solidFill>
                  <a:srgbClr val="FF0000"/>
                </a:solidFill>
              </a:rPr>
              <a:t>Seating 5 people in 3 chairs, is the same as seating 3 people in 5 chairs </a:t>
            </a:r>
            <a:endParaRPr lang="en-US" sz="1200" dirty="0">
              <a:solidFill>
                <a:srgbClr val="FF0000"/>
              </a:solidFill>
            </a:endParaRPr>
          </a:p>
        </p:txBody>
      </p:sp>
    </p:spTree>
    <p:extLst>
      <p:ext uri="{BB962C8B-B14F-4D97-AF65-F5344CB8AC3E}">
        <p14:creationId xmlns:p14="http://schemas.microsoft.com/office/powerpoint/2010/main" val="369961302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SOLVING COMBINATORICS PROBLEMS – BASIC STRATEGIES </a:t>
            </a:r>
            <a:endParaRPr lang="en-US" dirty="0"/>
          </a:p>
        </p:txBody>
      </p:sp>
      <p:sp>
        <p:nvSpPr>
          <p:cNvPr id="5" name="TextBox 4"/>
          <p:cNvSpPr txBox="1"/>
          <p:nvPr/>
        </p:nvSpPr>
        <p:spPr>
          <a:xfrm>
            <a:off x="0" y="548680"/>
            <a:ext cx="9144000" cy="6247864"/>
          </a:xfrm>
          <a:prstGeom prst="rect">
            <a:avLst/>
          </a:prstGeom>
          <a:noFill/>
        </p:spPr>
        <p:txBody>
          <a:bodyPr wrap="square" rtlCol="0">
            <a:spAutoFit/>
          </a:bodyPr>
          <a:lstStyle/>
          <a:p>
            <a:r>
              <a:rPr lang="en-US" sz="1000" b="1" dirty="0" smtClean="0"/>
              <a:t>FUNDAMENTAL COUNTING PRINCIPLE</a:t>
            </a:r>
          </a:p>
          <a:p>
            <a:r>
              <a:rPr lang="en-US" sz="1000" dirty="0">
                <a:latin typeface="Calibri" pitchFamily="34" charset="0"/>
                <a:sym typeface="Wingdings" pitchFamily="2" charset="2"/>
              </a:rPr>
              <a:t>If you must make a number of separate decisions, then </a:t>
            </a:r>
            <a:r>
              <a:rPr lang="en-US" sz="1000" b="1" dirty="0">
                <a:solidFill>
                  <a:srgbClr val="FF0000"/>
                </a:solidFill>
                <a:latin typeface="Calibri" pitchFamily="34" charset="0"/>
                <a:sym typeface="Wingdings" pitchFamily="2" charset="2"/>
              </a:rPr>
              <a:t>multiply the number of ways  to make each individual decision</a:t>
            </a:r>
            <a:r>
              <a:rPr lang="en-US" sz="1000" dirty="0">
                <a:solidFill>
                  <a:srgbClr val="FF0000"/>
                </a:solidFill>
                <a:latin typeface="Calibri" pitchFamily="34" charset="0"/>
                <a:sym typeface="Wingdings" pitchFamily="2" charset="2"/>
              </a:rPr>
              <a:t> </a:t>
            </a:r>
            <a:r>
              <a:rPr lang="en-US" sz="1000" dirty="0">
                <a:latin typeface="Calibri" pitchFamily="34" charset="0"/>
                <a:sym typeface="Wingdings" pitchFamily="2" charset="2"/>
              </a:rPr>
              <a:t>to find the number of ways to make all decisions </a:t>
            </a:r>
            <a:r>
              <a:rPr lang="en-US" sz="1000" dirty="0" smtClean="0">
                <a:latin typeface="Calibri" pitchFamily="34" charset="0"/>
                <a:sym typeface="Wingdings" pitchFamily="2" charset="2"/>
              </a:rPr>
              <a:t>together</a:t>
            </a:r>
          </a:p>
          <a:p>
            <a:pPr marL="285750" indent="-285750">
              <a:buFontTx/>
              <a:buChar char="-"/>
            </a:pPr>
            <a:r>
              <a:rPr lang="en-US" sz="1000" b="1" dirty="0" smtClean="0">
                <a:latin typeface="Calibri" pitchFamily="34" charset="0"/>
                <a:sym typeface="Wingdings" pitchFamily="2" charset="2"/>
              </a:rPr>
              <a:t>Example</a:t>
            </a:r>
            <a:r>
              <a:rPr lang="en-US" sz="1000" b="1" dirty="0">
                <a:latin typeface="Calibri" pitchFamily="34" charset="0"/>
                <a:sym typeface="Wingdings" pitchFamily="2" charset="2"/>
              </a:rPr>
              <a:t>: If you have 4 types of bread, 3 types of cheese and 2 types of ham and wish to make a sandwich, you can make it in </a:t>
            </a:r>
            <a:r>
              <a:rPr lang="en-US" sz="1000" b="1" u="sng" dirty="0" smtClean="0">
                <a:latin typeface="Calibri" pitchFamily="34" charset="0"/>
                <a:sym typeface="Wingdings" pitchFamily="2" charset="2"/>
              </a:rPr>
              <a:t>4*3*2 </a:t>
            </a:r>
            <a:r>
              <a:rPr lang="en-US" sz="1000" b="1" u="sng" dirty="0">
                <a:latin typeface="Calibri" pitchFamily="34" charset="0"/>
                <a:sym typeface="Wingdings" pitchFamily="2" charset="2"/>
              </a:rPr>
              <a:t>= 24 different ways</a:t>
            </a:r>
            <a:r>
              <a:rPr lang="en-US" sz="1000" dirty="0"/>
              <a:t> </a:t>
            </a:r>
            <a:endParaRPr lang="en-US" sz="1000" dirty="0" smtClean="0"/>
          </a:p>
          <a:p>
            <a:endParaRPr lang="en-US" sz="1000" dirty="0"/>
          </a:p>
          <a:p>
            <a:r>
              <a:rPr lang="en-US" sz="1000" b="1" dirty="0" smtClean="0"/>
              <a:t>SLOT METHOD</a:t>
            </a:r>
          </a:p>
          <a:p>
            <a:r>
              <a:rPr lang="en-US" sz="1000" b="1" dirty="0">
                <a:latin typeface="Calibri" pitchFamily="34" charset="0"/>
                <a:sym typeface="Wingdings" pitchFamily="2" charset="2"/>
              </a:rPr>
              <a:t>For problems where some choices are restricted and/or affect other choices, choose most restricted options first (slot method</a:t>
            </a:r>
            <a:r>
              <a:rPr lang="en-US" sz="1000" b="1" dirty="0" smtClean="0">
                <a:latin typeface="Calibri" pitchFamily="34" charset="0"/>
                <a:sym typeface="Wingdings" pitchFamily="2" charset="2"/>
              </a:rPr>
              <a:t>)</a:t>
            </a:r>
          </a:p>
          <a:p>
            <a:pPr marL="273050" lvl="3" indent="-273050">
              <a:buFontTx/>
              <a:buChar char="-"/>
              <a:defRPr/>
            </a:pPr>
            <a:r>
              <a:rPr lang="en-US" sz="1000" b="1" dirty="0" smtClean="0">
                <a:latin typeface="Calibri" pitchFamily="34" charset="0"/>
                <a:sym typeface="Wingdings" pitchFamily="2" charset="2"/>
              </a:rPr>
              <a:t>For example, </a:t>
            </a:r>
            <a:r>
              <a:rPr lang="en-US" sz="1000" b="1" dirty="0">
                <a:latin typeface="Calibri" pitchFamily="34" charset="0"/>
                <a:sym typeface="Wingdings" pitchFamily="2" charset="2"/>
              </a:rPr>
              <a:t>y</a:t>
            </a:r>
            <a:r>
              <a:rPr lang="en-US" sz="1000" b="1" dirty="0" smtClean="0">
                <a:latin typeface="Calibri" pitchFamily="34" charset="0"/>
                <a:sym typeface="Wingdings" pitchFamily="2" charset="2"/>
              </a:rPr>
              <a:t>ou </a:t>
            </a:r>
            <a:r>
              <a:rPr lang="en-US" sz="1000" b="1" dirty="0">
                <a:latin typeface="Calibri" pitchFamily="34" charset="0"/>
                <a:sym typeface="Wingdings" pitchFamily="2" charset="2"/>
              </a:rPr>
              <a:t>must insert a 5-digit lock code, but the first and last numbers need to be odd, and </a:t>
            </a:r>
            <a:r>
              <a:rPr lang="en-US" sz="1000" b="1" dirty="0" smtClean="0">
                <a:latin typeface="Calibri" pitchFamily="34" charset="0"/>
                <a:sym typeface="Wingdings" pitchFamily="2" charset="2"/>
              </a:rPr>
              <a:t>no repetition </a:t>
            </a:r>
            <a:r>
              <a:rPr lang="en-US" sz="1000" b="1" dirty="0">
                <a:latin typeface="Calibri" pitchFamily="34" charset="0"/>
                <a:sym typeface="Wingdings" pitchFamily="2" charset="2"/>
              </a:rPr>
              <a:t>is allowed. How many codes are </a:t>
            </a:r>
            <a:r>
              <a:rPr lang="en-US" sz="1000" b="1" dirty="0" smtClean="0">
                <a:latin typeface="Calibri" pitchFamily="34" charset="0"/>
                <a:sym typeface="Wingdings" pitchFamily="2" charset="2"/>
              </a:rPr>
              <a:t>possible?</a:t>
            </a:r>
          </a:p>
          <a:p>
            <a:pPr marL="273050" lvl="3" indent="-273050">
              <a:buFontTx/>
              <a:buChar char="-"/>
              <a:defRPr/>
            </a:pPr>
            <a:r>
              <a:rPr lang="en-IN" sz="1000" dirty="0" smtClean="0"/>
              <a:t>In </a:t>
            </a:r>
            <a:r>
              <a:rPr lang="en-IN" sz="1000" dirty="0"/>
              <a:t>this problem, you </a:t>
            </a:r>
            <a:r>
              <a:rPr lang="en-IN" sz="1000" i="1" dirty="0"/>
              <a:t>do not </a:t>
            </a:r>
            <a:r>
              <a:rPr lang="en-IN" sz="1000" dirty="0"/>
              <a:t>want to choose the five digits in order. Instead, you should </a:t>
            </a:r>
            <a:r>
              <a:rPr lang="en-IN" sz="1000" dirty="0" smtClean="0"/>
              <a:t>start by </a:t>
            </a:r>
            <a:r>
              <a:rPr lang="en-IN" sz="1000" dirty="0"/>
              <a:t>picking the first and last digits (which must be odd), because these digits are the </a:t>
            </a:r>
            <a:r>
              <a:rPr lang="en-IN" sz="1000" dirty="0" smtClean="0"/>
              <a:t>most restricted</a:t>
            </a:r>
            <a:r>
              <a:rPr lang="en-IN" sz="1000" dirty="0"/>
              <a:t>. Because there are 5 different odd digits (1, 3, 5, 7, and 9), there are 5 ways </a:t>
            </a:r>
            <a:r>
              <a:rPr lang="en-IN" sz="1000" dirty="0" smtClean="0"/>
              <a:t>of picking </a:t>
            </a:r>
            <a:r>
              <a:rPr lang="en-IN" sz="1000" dirty="0"/>
              <a:t>the first digit. Since no repetition is allowed, there are only 4 odd digits left for </a:t>
            </a:r>
            <a:r>
              <a:rPr lang="en-IN" sz="1000" dirty="0" smtClean="0"/>
              <a:t>the last </a:t>
            </a:r>
            <a:r>
              <a:rPr lang="en-IN" sz="1000" dirty="0"/>
              <a:t>digit. You can then pick the other three digits in any order, but make sure you </a:t>
            </a:r>
            <a:r>
              <a:rPr lang="en-IN" sz="1000" dirty="0" smtClean="0"/>
              <a:t>account for </a:t>
            </a:r>
            <a:r>
              <a:rPr lang="en-IN" sz="1000" dirty="0"/>
              <a:t>the lack of repetition. For those three </a:t>
            </a:r>
            <a:r>
              <a:rPr lang="en-IN" sz="1000" dirty="0" smtClean="0"/>
              <a:t>choices, you </a:t>
            </a:r>
            <a:r>
              <a:rPr lang="en-IN" sz="1000" dirty="0"/>
              <a:t>have only 8, 7, and 6 digits </a:t>
            </a:r>
            <a:r>
              <a:rPr lang="en-IN" sz="1000" dirty="0" smtClean="0"/>
              <a:t>available. Therefore</a:t>
            </a:r>
            <a:r>
              <a:rPr lang="en-IN" sz="1000" dirty="0"/>
              <a:t>, the total number of lock codes is 4 x 5 x 8 x 7 x 6 = </a:t>
            </a:r>
            <a:r>
              <a:rPr lang="en-IN" sz="1000" dirty="0" smtClean="0"/>
              <a:t>6,720</a:t>
            </a:r>
          </a:p>
          <a:p>
            <a:pPr marL="0" lvl="3">
              <a:defRPr/>
            </a:pPr>
            <a:endParaRPr lang="en-IN" sz="1000" b="1" dirty="0">
              <a:latin typeface="Calibri" pitchFamily="34" charset="0"/>
              <a:sym typeface="Wingdings" pitchFamily="2" charset="2"/>
            </a:endParaRPr>
          </a:p>
          <a:p>
            <a:pPr marL="0" lvl="3">
              <a:defRPr/>
            </a:pPr>
            <a:r>
              <a:rPr lang="en-IN" sz="1000" b="1" dirty="0" smtClean="0">
                <a:latin typeface="Calibri" pitchFamily="34" charset="0"/>
                <a:sym typeface="Wingdings" pitchFamily="2" charset="2"/>
              </a:rPr>
              <a:t>SIMPLE FACTORIALS</a:t>
            </a:r>
          </a:p>
          <a:p>
            <a:r>
              <a:rPr lang="en-US" sz="1000" dirty="0"/>
              <a:t>The number of ways in which n different things can be arranged in a straight line, such that no one thing is allowed to appear more than once in any of the arrangements (i.e. when repetitions are not allowed) is </a:t>
            </a:r>
            <a:r>
              <a:rPr lang="en-US" sz="1000" dirty="0" smtClean="0"/>
              <a:t>n!. </a:t>
            </a:r>
            <a:r>
              <a:rPr lang="en-IN" sz="1000" dirty="0" smtClean="0"/>
              <a:t>n! </a:t>
            </a:r>
            <a:r>
              <a:rPr lang="en-IN" sz="1000" dirty="0"/>
              <a:t>counts the rearrangements of n distinct objects as a special (but very common) application </a:t>
            </a:r>
            <a:r>
              <a:rPr lang="en-US" sz="1000" dirty="0"/>
              <a:t>of the Slot Method</a:t>
            </a:r>
          </a:p>
          <a:p>
            <a:pPr marL="273050" indent="-273050">
              <a:buFontTx/>
              <a:buChar char="-"/>
            </a:pPr>
            <a:r>
              <a:rPr lang="en-US" sz="1000" dirty="0" smtClean="0">
                <a:sym typeface="Wingdings" pitchFamily="2" charset="2"/>
              </a:rPr>
              <a:t>For </a:t>
            </a:r>
            <a:r>
              <a:rPr lang="en-US" sz="1000" dirty="0">
                <a:sym typeface="Wingdings" pitchFamily="2" charset="2"/>
              </a:rPr>
              <a:t>example, </a:t>
            </a:r>
            <a:r>
              <a:rPr lang="en-IN" sz="1000" dirty="0"/>
              <a:t>In staging a house, a real-estate agent must place six different books on </a:t>
            </a:r>
            <a:r>
              <a:rPr lang="en-IN" sz="1000" dirty="0" smtClean="0"/>
              <a:t>a bookshelf</a:t>
            </a:r>
            <a:r>
              <a:rPr lang="en-IN" sz="1000" dirty="0"/>
              <a:t>. In how many different orders can she arrange the </a:t>
            </a:r>
            <a:r>
              <a:rPr lang="en-IN" sz="1000" dirty="0" smtClean="0"/>
              <a:t>books? Using the Fundamental </a:t>
            </a:r>
            <a:r>
              <a:rPr lang="en-IN" sz="1000" dirty="0"/>
              <a:t>Counting Principle, we see that we have 6 choices for the book </a:t>
            </a:r>
            <a:r>
              <a:rPr lang="en-IN" sz="1000" dirty="0" smtClean="0"/>
              <a:t>that goes </a:t>
            </a:r>
            <a:r>
              <a:rPr lang="en-IN" sz="1000" dirty="0"/>
              <a:t>first, 5 choices for the book that goes next, and so forth. Ultimately, we have this </a:t>
            </a:r>
            <a:r>
              <a:rPr lang="en-IN" sz="1000" dirty="0" smtClean="0"/>
              <a:t>total: </a:t>
            </a:r>
            <a:r>
              <a:rPr lang="en-US" sz="1000" dirty="0" smtClean="0"/>
              <a:t>6</a:t>
            </a:r>
            <a:r>
              <a:rPr lang="en-US" sz="1000" dirty="0"/>
              <a:t>! = 6 x 5 x 4 x 3 x 2 x 1 = 720 different </a:t>
            </a:r>
            <a:r>
              <a:rPr lang="en-US" sz="1000" dirty="0" smtClean="0"/>
              <a:t>orders</a:t>
            </a:r>
          </a:p>
          <a:p>
            <a:endParaRPr lang="en-US" sz="1000" dirty="0">
              <a:sym typeface="Wingdings" pitchFamily="2" charset="2"/>
            </a:endParaRPr>
          </a:p>
          <a:p>
            <a:r>
              <a:rPr lang="en-US" sz="1000" b="1" dirty="0" smtClean="0">
                <a:sym typeface="Wingdings" pitchFamily="2" charset="2"/>
              </a:rPr>
              <a:t>ANAGRAMS</a:t>
            </a:r>
            <a:endParaRPr lang="en-US" sz="1000" b="1" dirty="0">
              <a:sym typeface="Wingdings" pitchFamily="2" charset="2"/>
            </a:endParaRPr>
          </a:p>
          <a:p>
            <a:r>
              <a:rPr lang="en-IN" sz="1000" dirty="0"/>
              <a:t>An anagram is a rearrangement of the letters in a word or phrase</a:t>
            </a:r>
            <a:r>
              <a:rPr lang="en-IN" sz="1000" dirty="0" smtClean="0"/>
              <a:t>. </a:t>
            </a:r>
            <a:r>
              <a:rPr lang="en-IN" sz="1000" dirty="0"/>
              <a:t>For instance, the word DEDUCTIONS is an </a:t>
            </a:r>
            <a:r>
              <a:rPr lang="en-IN" sz="1000" dirty="0" smtClean="0"/>
              <a:t>anagram of </a:t>
            </a:r>
            <a:r>
              <a:rPr lang="en-IN" sz="1000" dirty="0"/>
              <a:t>DISCOUNTED, and so is the gibberish "</a:t>
            </a:r>
            <a:r>
              <a:rPr lang="en-IN" sz="1000" dirty="0" smtClean="0"/>
              <a:t>word“ CDDEINOSTU</a:t>
            </a:r>
            <a:endParaRPr lang="en-IN" sz="1000" dirty="0"/>
          </a:p>
          <a:p>
            <a:pPr marL="171450" indent="-171450">
              <a:buFontTx/>
              <a:buChar char="-"/>
            </a:pPr>
            <a:r>
              <a:rPr lang="en-IN" sz="1000" b="1" dirty="0" smtClean="0"/>
              <a:t>Anagrams with repeated words </a:t>
            </a:r>
          </a:p>
          <a:p>
            <a:pPr marL="171450" indent="-171450">
              <a:buFontTx/>
              <a:buChar char="-"/>
            </a:pPr>
            <a:r>
              <a:rPr lang="en-IN" sz="1000" b="1" dirty="0" smtClean="0">
                <a:solidFill>
                  <a:srgbClr val="FF0000"/>
                </a:solidFill>
              </a:rPr>
              <a:t>The </a:t>
            </a:r>
            <a:r>
              <a:rPr lang="en-IN" sz="1000" b="1" dirty="0">
                <a:solidFill>
                  <a:srgbClr val="FF0000"/>
                </a:solidFill>
              </a:rPr>
              <a:t>number of anagrams of a word is the factorial of the total number of letters, </a:t>
            </a:r>
            <a:r>
              <a:rPr lang="en-IN" sz="1000" b="1" dirty="0" smtClean="0">
                <a:solidFill>
                  <a:srgbClr val="FF0000"/>
                </a:solidFill>
              </a:rPr>
              <a:t>divided by </a:t>
            </a:r>
            <a:r>
              <a:rPr lang="en-IN" sz="1000" b="1" dirty="0">
                <a:solidFill>
                  <a:srgbClr val="FF0000"/>
                </a:solidFill>
              </a:rPr>
              <a:t>the factorial(s) corresponding to each set of repeated </a:t>
            </a:r>
            <a:r>
              <a:rPr lang="en-IN" sz="1000" b="1" dirty="0" smtClean="0">
                <a:solidFill>
                  <a:srgbClr val="FF0000"/>
                </a:solidFill>
              </a:rPr>
              <a:t>letters</a:t>
            </a:r>
          </a:p>
          <a:p>
            <a:endParaRPr lang="en-IN" sz="1000" b="1" dirty="0">
              <a:solidFill>
                <a:srgbClr val="FF0000"/>
              </a:solidFill>
            </a:endParaRPr>
          </a:p>
          <a:p>
            <a:r>
              <a:rPr lang="en-IN" sz="1000" b="1" dirty="0" smtClean="0"/>
              <a:t>Example # 1</a:t>
            </a:r>
          </a:p>
          <a:p>
            <a:pPr marL="171450" indent="-171450">
              <a:buFontTx/>
              <a:buChar char="-"/>
            </a:pPr>
            <a:r>
              <a:rPr lang="en-IN" sz="1000" dirty="0" smtClean="0"/>
              <a:t>How </a:t>
            </a:r>
            <a:r>
              <a:rPr lang="en-IN" sz="1000" dirty="0"/>
              <a:t>many different anagrams (meaningful or nonsense) are possible for </a:t>
            </a:r>
            <a:r>
              <a:rPr lang="en-IN" sz="1000" dirty="0" smtClean="0"/>
              <a:t>the </a:t>
            </a:r>
            <a:r>
              <a:rPr lang="en-US" sz="1000" dirty="0" smtClean="0"/>
              <a:t>word PIZZAZZ?</a:t>
            </a:r>
          </a:p>
          <a:p>
            <a:pPr marL="171450" indent="-171450">
              <a:buFontTx/>
              <a:buChar char="-"/>
            </a:pPr>
            <a:r>
              <a:rPr lang="en-IN" sz="1000" dirty="0" smtClean="0"/>
              <a:t>We </a:t>
            </a:r>
            <a:r>
              <a:rPr lang="en-IN" sz="1000" dirty="0"/>
              <a:t>might expect </a:t>
            </a:r>
            <a:r>
              <a:rPr lang="en-IN" sz="1000" dirty="0" smtClean="0"/>
              <a:t>7! </a:t>
            </a:r>
            <a:r>
              <a:rPr lang="en-IN" sz="1000" dirty="0"/>
              <a:t>p</a:t>
            </a:r>
            <a:r>
              <a:rPr lang="en-IN" sz="1000" dirty="0" smtClean="0"/>
              <a:t>ossible combinations from </a:t>
            </a:r>
            <a:r>
              <a:rPr lang="en-IN" sz="1000" dirty="0"/>
              <a:t>the 7 letters in the word PIZZAZZ</a:t>
            </a:r>
            <a:r>
              <a:rPr lang="en-IN" sz="1000" dirty="0" smtClean="0"/>
              <a:t>. However, there are only 210. Why </a:t>
            </a:r>
            <a:r>
              <a:rPr lang="en-IN" sz="1000" dirty="0"/>
              <a:t>are there, relatively speaking, so few anagrams? The </a:t>
            </a:r>
            <a:r>
              <a:rPr lang="en-IN" sz="1000" dirty="0" smtClean="0"/>
              <a:t>answer lies </a:t>
            </a:r>
            <a:r>
              <a:rPr lang="en-IN" sz="1000" dirty="0"/>
              <a:t>in </a:t>
            </a:r>
            <a:r>
              <a:rPr lang="en-IN" sz="1000" i="1" dirty="0"/>
              <a:t>repetition: </a:t>
            </a:r>
            <a:r>
              <a:rPr lang="en-IN" sz="1000" dirty="0"/>
              <a:t>the </a:t>
            </a:r>
            <a:r>
              <a:rPr lang="en-IN" sz="1000" dirty="0" smtClean="0"/>
              <a:t>four Z's </a:t>
            </a:r>
            <a:r>
              <a:rPr lang="en-IN" sz="1000" dirty="0"/>
              <a:t>are indistinguishable from each other. If the four Z's were all different letters, then </a:t>
            </a:r>
            <a:r>
              <a:rPr lang="en-IN" sz="1000" dirty="0" smtClean="0"/>
              <a:t>we would </a:t>
            </a:r>
            <a:r>
              <a:rPr lang="en-IN" sz="1000" dirty="0"/>
              <a:t>have 7! = 5,040 different anagrams. To picture that scenario, imagine </a:t>
            </a:r>
            <a:r>
              <a:rPr lang="en-IN" sz="1000" dirty="0" err="1"/>
              <a:t>labeling</a:t>
            </a:r>
            <a:r>
              <a:rPr lang="en-IN" sz="1000" dirty="0"/>
              <a:t> the </a:t>
            </a:r>
            <a:r>
              <a:rPr lang="en-IN" sz="1000" dirty="0" smtClean="0"/>
              <a:t>Z's with </a:t>
            </a:r>
            <a:r>
              <a:rPr lang="en-IN" sz="1000" dirty="0"/>
              <a:t>subscripts: </a:t>
            </a:r>
            <a:r>
              <a:rPr lang="en-IN" sz="1000" dirty="0" smtClean="0"/>
              <a:t>Z1, Z2,  Z3 </a:t>
            </a:r>
            <a:r>
              <a:rPr lang="en-IN" sz="1000" dirty="0"/>
              <a:t>and </a:t>
            </a:r>
            <a:r>
              <a:rPr lang="en-IN" sz="1000" dirty="0" smtClean="0"/>
              <a:t>Z4. </a:t>
            </a:r>
            <a:r>
              <a:rPr lang="en-IN" sz="1000" dirty="0"/>
              <a:t>We could then list the 5,040 </a:t>
            </a:r>
            <a:r>
              <a:rPr lang="en-IN" sz="1000" dirty="0" smtClean="0"/>
              <a:t>anagram. Now </a:t>
            </a:r>
            <a:r>
              <a:rPr lang="en-IN" sz="1000" dirty="0"/>
              <a:t>erase the subscripts from those 5,040 anagrams. You will notice that many "</a:t>
            </a:r>
            <a:r>
              <a:rPr lang="en-IN" sz="1000" dirty="0" smtClean="0"/>
              <a:t>different“ arrangements-like </a:t>
            </a:r>
            <a:r>
              <a:rPr lang="en-IN" sz="1000" dirty="0"/>
              <a:t>AIPZ1Z2Z3Z4, </a:t>
            </a:r>
            <a:r>
              <a:rPr lang="en-IN" sz="1000" dirty="0" smtClean="0"/>
              <a:t>AIPZ4Z2Z3Z1</a:t>
            </a:r>
            <a:r>
              <a:rPr lang="en-IN" sz="1000" dirty="0"/>
              <a:t>' and so on-are now the same. In fact, </a:t>
            </a:r>
            <a:r>
              <a:rPr lang="en-IN" sz="1000" dirty="0" smtClean="0"/>
              <a:t>for any </a:t>
            </a:r>
            <a:r>
              <a:rPr lang="en-IN" sz="1000" dirty="0"/>
              <a:t>genuinely unique anagram-like AIPZZZZ-there are now 4! = 24 identical copies </a:t>
            </a:r>
            <a:r>
              <a:rPr lang="en-IN" sz="1000" dirty="0" smtClean="0"/>
              <a:t>in the </a:t>
            </a:r>
            <a:r>
              <a:rPr lang="en-IN" sz="1000" dirty="0"/>
              <a:t>list of 5,040 anagrams, because there are 4! = 24 ways to rearrange the four Z's in </a:t>
            </a:r>
            <a:r>
              <a:rPr lang="en-IN" sz="1000" dirty="0" smtClean="0"/>
              <a:t>the word </a:t>
            </a:r>
            <a:r>
              <a:rPr lang="en-IN" sz="1000" dirty="0"/>
              <a:t>PIZZAZZ without changing anything. Because this 24-fold repetition occurs for </a:t>
            </a:r>
            <a:r>
              <a:rPr lang="en-IN" sz="1000" i="1" dirty="0" smtClean="0"/>
              <a:t>every </a:t>
            </a:r>
            <a:r>
              <a:rPr lang="en-IN" sz="1000" dirty="0" smtClean="0"/>
              <a:t>unique </a:t>
            </a:r>
            <a:r>
              <a:rPr lang="en-IN" sz="1000" dirty="0"/>
              <a:t>anagram of PIZZAZZ, we take 7! (which counts the arrangements </a:t>
            </a:r>
            <a:r>
              <a:rPr lang="en-IN" sz="1000" i="1" dirty="0"/>
              <a:t>as if </a:t>
            </a:r>
            <a:r>
              <a:rPr lang="en-IN" sz="1000" dirty="0"/>
              <a:t>the </a:t>
            </a:r>
            <a:r>
              <a:rPr lang="en-IN" sz="1000" dirty="0" smtClean="0"/>
              <a:t>letters were </a:t>
            </a:r>
            <a:r>
              <a:rPr lang="en-IN" sz="1000" dirty="0"/>
              <a:t>all distinct) and divide by 4! (= 24) to account for the 4 repeated </a:t>
            </a:r>
            <a:r>
              <a:rPr lang="en-IN" sz="1000" dirty="0" smtClean="0"/>
              <a:t>Z's</a:t>
            </a:r>
            <a:endParaRPr lang="en-US" sz="1000" dirty="0" smtClean="0"/>
          </a:p>
          <a:p>
            <a:endParaRPr lang="en-US" sz="1000" b="1" dirty="0" smtClean="0"/>
          </a:p>
          <a:p>
            <a:pPr marL="285750" indent="-285750">
              <a:buFontTx/>
              <a:buChar char="-"/>
            </a:pPr>
            <a:endParaRPr lang="en-US" sz="1000" dirty="0"/>
          </a:p>
          <a:p>
            <a:r>
              <a:rPr lang="en-US" sz="1000" dirty="0" smtClean="0"/>
              <a:t> </a:t>
            </a:r>
          </a:p>
          <a:p>
            <a:endParaRPr lang="en-US" sz="1000" dirty="0"/>
          </a:p>
        </p:txBody>
      </p:sp>
    </p:spTree>
    <p:extLst>
      <p:ext uri="{BB962C8B-B14F-4D97-AF65-F5344CB8AC3E}">
        <p14:creationId xmlns:p14="http://schemas.microsoft.com/office/powerpoint/2010/main" val="87915424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SOLVING COMBINATORICS PROBLEMS – </a:t>
            </a:r>
            <a:r>
              <a:rPr lang="en-US" dirty="0" smtClean="0"/>
              <a:t>ADVANCED STRATEGIES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3581706"/>
              </p:ext>
            </p:extLst>
          </p:nvPr>
        </p:nvGraphicFramePr>
        <p:xfrm>
          <a:off x="107504" y="620688"/>
          <a:ext cx="8928992" cy="6219016"/>
        </p:xfrm>
        <a:graphic>
          <a:graphicData uri="http://schemas.openxmlformats.org/drawingml/2006/table">
            <a:tbl>
              <a:tblPr firstRow="1" bandRow="1">
                <a:tableStyleId>{5C22544A-7EE6-4342-B048-85BDC9FD1C3A}</a:tableStyleId>
              </a:tblPr>
              <a:tblGrid>
                <a:gridCol w="2406946"/>
                <a:gridCol w="6522046"/>
              </a:tblGrid>
              <a:tr h="37084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1" dirty="0" smtClean="0"/>
                        <a:t>ARRANGEMENTS WITH CONSTRAINTS</a:t>
                      </a:r>
                    </a:p>
                  </a:txBody>
                  <a:tcPr/>
                </a:tc>
                <a:tc hMerge="1">
                  <a:txBody>
                    <a:bodyPr/>
                    <a:lstStyle/>
                    <a:p>
                      <a:endParaRPr lang="en-US" dirty="0"/>
                    </a:p>
                  </a:txBody>
                  <a:tcPr/>
                </a:tc>
              </a:tr>
              <a:tr h="370840">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IN" sz="900" dirty="0" smtClean="0"/>
                        <a:t>Greg, Marcia, Peter, Jan, Bobby, and Cindy go to a movie and sit next to each other in 6 adjacent seats in the front row of the theatre. If Marcia and Jan will not sit next to each other, in how many different arrangements can the </a:t>
                      </a:r>
                      <a:r>
                        <a:rPr lang="en-US" sz="900" dirty="0" smtClean="0"/>
                        <a:t>six people sit?</a:t>
                      </a:r>
                    </a:p>
                    <a:p>
                      <a:endParaRPr lang="en-US" sz="900"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IN" sz="900" dirty="0" smtClean="0"/>
                        <a:t>This is a simple arrangement with one unusual constraint: Marcia and Jan will not sit next to each other. To solve the problem, ignore the constraint for now. Just find the number of ways in which six people can sit in 6 chairs: </a:t>
                      </a:r>
                      <a:r>
                        <a:rPr lang="en-US" sz="900" dirty="0" smtClean="0"/>
                        <a:t>6! = 6 x 5 x 4 x 3 x 2 x 1 = 720.  </a:t>
                      </a:r>
                      <a:r>
                        <a:rPr lang="en-IN" sz="900" dirty="0" smtClean="0"/>
                        <a:t>Because of the constraint on Jan and Marcia, though, not all of those no seating arrangements are viable. So you should count the arrangements in which Jan is sitting next to Marcia (the undesirable seating arrangements), and subtract them from the total of no. To count the ways in which Jan must sit next to Marcia, use the Glue Method: For problems in which items or people must be next to each other, pretend that the items "stuck together" are actually one larger item. We imagine that Jan and Marcia are "stuck together" into one person. There are now effectively 5 "people": JM (stuck together), G, P, B, and C. The arrangements can now be counted. These 5 "people" can be arranged in 5! = 120 different ways. Each of those 120 different ways, though, represents two different possibilities, because the "stuck together" movie-goers could be in order either as J-M or as M-J. Therefore, the total number of seating arrangements with Jan next to Marcia is 2 x 120 = 240. Finally, do not forget that those 240 possibilities are the ones to be excluded from consideration. The number of allowed seating arrangements is therefore 720 - 240, or 480</a:t>
                      </a:r>
                      <a:r>
                        <a:rPr lang="en-US" sz="900" dirty="0" smtClean="0"/>
                        <a:t> </a:t>
                      </a:r>
                    </a:p>
                  </a:txBody>
                  <a:tcPr/>
                </a:tc>
              </a:tr>
              <a:tr h="1413336">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900" dirty="0" smtClean="0"/>
                        <a:t>A woman has seven cookies – four chocolate chip and three oatmeal. She gives one cookie to each of her six children. If Deborah will only eat the kind of cookie that Kim eats, in how many different ways can the cookie be distributed? (the leftover cookie will be given to the dog)</a:t>
                      </a:r>
                    </a:p>
                    <a:p>
                      <a:endParaRPr lang="en-US" sz="900" dirty="0"/>
                    </a:p>
                  </a:txBody>
                  <a:tcPr/>
                </a:tc>
                <a:tc>
                  <a:txBody>
                    <a:bodyPr/>
                    <a:lstStyle/>
                    <a:p>
                      <a:pPr marL="0" lvl="1" indent="0">
                        <a:buFontTx/>
                        <a:buNone/>
                      </a:pPr>
                      <a:r>
                        <a:rPr lang="en-IN" sz="900" dirty="0" smtClean="0"/>
                        <a:t>There are two possibilities in this problem. Either Kim and Deborah will both get chocolate chip cookies or Kim and Deborah will both get oatmeal cookies. If Kim and Deborah both get chocolate chip cookies, then there are 3 oatmeal cookies and 2 chocolate chip cookies left for the remaining four children. There are 5!/3!2! = 10 ways for these 5 remaining cookies to be distributed--four of the cookies will go to the children, one to the dog. (There are 5! ways to arrange 5 objects but the three oatmeal cookies are identical so we divide by 3!, and the two chocolate chip cookies are identical so we divide by 2!.) If Kim and Deborah both get oatmeal cookies, there are 4 chocolate chip cookies and 1 oatmeal cookie left for the remaining four children. There are 5!/4! = 5 ways for these 5 remaining cookies to be distributed--four of the cookies will go to the children, one to the dog. (There are 5! ways to arrange 5 objects but the four chocolate chip cookies are identical so we divide by 4!.) Accounting for both possibilities, there are 10 + 5 = 15 ways for the cookies to be distributed</a:t>
                      </a:r>
                      <a:endParaRPr lang="en-US" sz="900" dirty="0" smtClean="0"/>
                    </a:p>
                  </a:txBody>
                  <a:tcPr/>
                </a:tc>
              </a:tr>
              <a:tr h="370840">
                <a:tc>
                  <a:txBody>
                    <a:bodyPr/>
                    <a:lstStyle/>
                    <a:p>
                      <a:r>
                        <a:rPr lang="en-US" sz="900" dirty="0" smtClean="0"/>
                        <a:t>How many different combinations of outcomes can you make by rolling three standard (6-sided)</a:t>
                      </a:r>
                      <a:r>
                        <a:rPr lang="en-US" sz="900" baseline="0" dirty="0" smtClean="0"/>
                        <a:t> dice if the order of the dice does not matter?</a:t>
                      </a:r>
                      <a:endParaRPr lang="en-US" sz="900" dirty="0"/>
                    </a:p>
                  </a:txBody>
                  <a:tcPr/>
                </a:tc>
                <a:tc>
                  <a:txBody>
                    <a:bodyPr/>
                    <a:lstStyle/>
                    <a:p>
                      <a:r>
                        <a:rPr lang="en-IN" sz="900" b="0" i="0" u="none" strike="noStrike" kern="1200" baseline="0" dirty="0" smtClean="0">
                          <a:solidFill>
                            <a:schemeClr val="dk1"/>
                          </a:solidFill>
                          <a:latin typeface="+mn-lt"/>
                          <a:ea typeface="+mn-ea"/>
                          <a:cs typeface="+mn-cs"/>
                        </a:rPr>
                        <a:t>The three-dice combinations fall into 3 categories of outcomes:</a:t>
                      </a:r>
                    </a:p>
                    <a:p>
                      <a:pPr marL="228600" indent="-228600">
                        <a:buAutoNum type="arabicParenR"/>
                      </a:pPr>
                      <a:r>
                        <a:rPr lang="en-IN" sz="900" b="0" i="0" u="none" strike="noStrike" kern="1200" baseline="0" dirty="0" smtClean="0">
                          <a:solidFill>
                            <a:schemeClr val="dk1"/>
                          </a:solidFill>
                          <a:latin typeface="+mn-lt"/>
                          <a:ea typeface="+mn-ea"/>
                          <a:cs typeface="+mn-cs"/>
                        </a:rPr>
                        <a:t>All three dice have the same number</a:t>
                      </a:r>
                    </a:p>
                    <a:p>
                      <a:pPr marL="228600" indent="-228600">
                        <a:buAutoNum type="arabicParenR"/>
                      </a:pPr>
                      <a:r>
                        <a:rPr lang="en-IN" sz="900" b="0" i="0" u="none" strike="noStrike" kern="1200" baseline="0" dirty="0" smtClean="0">
                          <a:solidFill>
                            <a:schemeClr val="dk1"/>
                          </a:solidFill>
                          <a:latin typeface="+mn-lt"/>
                          <a:ea typeface="+mn-ea"/>
                          <a:cs typeface="+mn-cs"/>
                        </a:rPr>
                        <a:t>Two of the dice have the same number with the third having a different number than the pair</a:t>
                      </a:r>
                    </a:p>
                    <a:p>
                      <a:pPr marL="228600" indent="-228600">
                        <a:buAutoNum type="arabicParenR"/>
                      </a:pPr>
                      <a:r>
                        <a:rPr lang="en-IN" sz="900" b="0" i="0" u="none" strike="noStrike" kern="1200" baseline="0" dirty="0" smtClean="0">
                          <a:solidFill>
                            <a:schemeClr val="dk1"/>
                          </a:solidFill>
                          <a:latin typeface="+mn-lt"/>
                          <a:ea typeface="+mn-ea"/>
                          <a:cs typeface="+mn-cs"/>
                        </a:rPr>
                        <a:t>All three dice have different numbers</a:t>
                      </a:r>
                    </a:p>
                    <a:p>
                      <a:pPr marL="0" indent="0">
                        <a:buNone/>
                      </a:pPr>
                      <a:endParaRPr lang="en-IN" sz="900" b="0" i="0" u="none" strike="noStrike" kern="1200" baseline="0" dirty="0" smtClean="0">
                        <a:solidFill>
                          <a:schemeClr val="dk1"/>
                        </a:solidFill>
                        <a:latin typeface="+mn-lt"/>
                        <a:ea typeface="+mn-ea"/>
                        <a:cs typeface="+mn-cs"/>
                      </a:endParaRPr>
                    </a:p>
                    <a:p>
                      <a:pPr marL="0" indent="0">
                        <a:buNone/>
                      </a:pPr>
                      <a:r>
                        <a:rPr lang="en-IN" sz="900" b="0" i="0" u="none" strike="noStrike" kern="1200" baseline="0" dirty="0" smtClean="0">
                          <a:solidFill>
                            <a:schemeClr val="dk1"/>
                          </a:solidFill>
                          <a:latin typeface="+mn-lt"/>
                          <a:ea typeface="+mn-ea"/>
                          <a:cs typeface="+mn-cs"/>
                        </a:rPr>
                        <a:t>By calculating the number of combinations in each category, we can determine the total number of different possible outcomes by summing the number of possible outcomes in each category. First, let’s calculate how many combinations can be made if all 3 dice have the same number. Since there are only 6 numbers, there are only 6 ways for all three dice to have the same number (i.e., all 1’s, or all 2’s, etc.). Second, we can determine how many combinations can occur if only 2 of the dice have the same number. There are 6 different ways that 2 dice can be paired (i.e., two 1’s, or two 2’s or two 3’s, etc.). For each given pair of 2 dice, the third die can be one of the five other numbers. (For example if two of the dice are 1’s, then the third die must have one of the 5 other numbers: 2, 3, 4, 5, or 6.) Therefore there are 6 x 5 = 30 combinations of outcomes that involve 2 dice with the same number. Third, determine how many combinations can occur if all three dice have different numbers. Think of choosing three of the 6 items (each of the numbers) to fill three "slots." For the first slot, we can choose from 6 possible items. For the second slot, we can choose from the 5 remaining items. For the third slot, we can choose from the 4 remaining items. Hence, there are 6 x 5 x 4 = 120 ways to fill the three </a:t>
                      </a:r>
                      <a:r>
                        <a:rPr lang="en-US" sz="900" b="0" i="0" u="none" strike="noStrike" kern="1200" baseline="0" dirty="0" smtClean="0">
                          <a:solidFill>
                            <a:schemeClr val="dk1"/>
                          </a:solidFill>
                          <a:latin typeface="+mn-lt"/>
                          <a:ea typeface="+mn-ea"/>
                          <a:cs typeface="+mn-cs"/>
                        </a:rPr>
                        <a:t>slots. </a:t>
                      </a:r>
                      <a:r>
                        <a:rPr lang="en-IN" sz="900" b="0" i="0" u="none" strike="noStrike" kern="1200" baseline="0" dirty="0" smtClean="0">
                          <a:solidFill>
                            <a:schemeClr val="dk1"/>
                          </a:solidFill>
                          <a:latin typeface="+mn-lt"/>
                          <a:ea typeface="+mn-ea"/>
                          <a:cs typeface="+mn-cs"/>
                        </a:rPr>
                        <a:t>However, we do not care about the order of the items, so permutations like {1,2,5}, {5, 2, 1}, {2, 5, 1}, {2, 1, 5}, {5, 1, 2}, and {1, 5, 2} are all considered to be the same result. There are 3! = 6 ways that each group of three numbers can be ordered, so we must divide 120 by 6 in order to obtain the number of combinations where order does not matter (every 1 combination has 6 equivalent </a:t>
                      </a:r>
                      <a:r>
                        <a:rPr lang="en-US" sz="900" b="0" i="0" u="none" strike="noStrike" kern="1200" baseline="0" dirty="0" smtClean="0">
                          <a:solidFill>
                            <a:schemeClr val="dk1"/>
                          </a:solidFill>
                          <a:latin typeface="+mn-lt"/>
                          <a:ea typeface="+mn-ea"/>
                          <a:cs typeface="+mn-cs"/>
                        </a:rPr>
                        <a:t>permutations). Thus, there are 120/6 combinations where all dice have different numbers. </a:t>
                      </a:r>
                      <a:r>
                        <a:rPr lang="en-IN" sz="900" b="0" i="0" u="none" strike="noStrike" kern="1200" baseline="0" dirty="0" smtClean="0">
                          <a:solidFill>
                            <a:schemeClr val="dk1"/>
                          </a:solidFill>
                          <a:latin typeface="+mn-lt"/>
                          <a:ea typeface="+mn-ea"/>
                          <a:cs typeface="+mn-cs"/>
                        </a:rPr>
                        <a:t>The total number of combinations is the sum of those in each category or 6 + 30 + 20 = 56</a:t>
                      </a:r>
                      <a:endParaRPr lang="en-US" sz="900" b="0" dirty="0"/>
                    </a:p>
                  </a:txBody>
                  <a:tcPr/>
                </a:tc>
              </a:tr>
            </a:tbl>
          </a:graphicData>
        </a:graphic>
      </p:graphicFrame>
    </p:spTree>
    <p:extLst>
      <p:ext uri="{BB962C8B-B14F-4D97-AF65-F5344CB8AC3E}">
        <p14:creationId xmlns:p14="http://schemas.microsoft.com/office/powerpoint/2010/main" val="439570750"/>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SOLVING COMBINATORICS PROBLEMS – </a:t>
            </a:r>
            <a:r>
              <a:rPr lang="en-US" dirty="0" smtClean="0"/>
              <a:t>ADVANCED STRATEGIES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309809978"/>
              </p:ext>
            </p:extLst>
          </p:nvPr>
        </p:nvGraphicFramePr>
        <p:xfrm>
          <a:off x="107504" y="620688"/>
          <a:ext cx="8928992" cy="6130384"/>
        </p:xfrm>
        <a:graphic>
          <a:graphicData uri="http://schemas.openxmlformats.org/drawingml/2006/table">
            <a:tbl>
              <a:tblPr firstRow="1" bandRow="1">
                <a:tableStyleId>{5C22544A-7EE6-4342-B048-85BDC9FD1C3A}</a:tableStyleId>
              </a:tblPr>
              <a:tblGrid>
                <a:gridCol w="2880320"/>
                <a:gridCol w="6048672"/>
              </a:tblGrid>
              <a:tr h="37084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b="1" dirty="0" smtClean="0"/>
                    </a:p>
                  </a:txBody>
                  <a:tcPr/>
                </a:tc>
                <a:tc hMerge="1">
                  <a:txBody>
                    <a:bodyPr/>
                    <a:lstStyle/>
                    <a:p>
                      <a:endParaRPr lang="en-US" dirty="0"/>
                    </a:p>
                  </a:txBody>
                  <a:tcPr/>
                </a:tc>
              </a:tr>
              <a:tr h="370840">
                <a:tc>
                  <a:txBody>
                    <a:bodyPr/>
                    <a:lstStyle/>
                    <a:p>
                      <a:r>
                        <a:rPr lang="en-IN" sz="900" dirty="0" smtClean="0"/>
                        <a:t>How many ways are there to split a group of 6 boys into two groups of 3 boys each? (The order of the groups does not matter)</a:t>
                      </a:r>
                      <a:endParaRPr lang="en-US" sz="900"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IN" sz="900" dirty="0" smtClean="0"/>
                        <a:t>Out of 6 boys, you can choose 3 in 6C3 ways and make the first group. The second group is of the remaining 3 boys. But when you do that, you have ordered the groups into first and second. The question mentions that the order of the groups does not matter. Hence, you need to divide your answer i.e. 6C3 by 2! to undo the ordering of the groups. </a:t>
                      </a:r>
                      <a:r>
                        <a:rPr lang="en-IN" sz="900" baseline="0" dirty="0" smtClean="0"/>
                        <a:t> </a:t>
                      </a:r>
                      <a:r>
                        <a:rPr lang="en-IN" sz="900" dirty="0" smtClean="0"/>
                        <a:t>That is, 6C3 gives you 20 ways. This includes: </a:t>
                      </a:r>
                      <a:r>
                        <a:rPr lang="en-IN" sz="900" baseline="0" dirty="0" smtClean="0"/>
                        <a:t> </a:t>
                      </a:r>
                    </a:p>
                    <a:p>
                      <a:pPr marL="0" marR="0" lvl="1" indent="0" algn="l" defTabSz="914400" rtl="0" eaLnBrk="1" fontAlgn="auto" latinLnBrk="0" hangingPunct="1">
                        <a:lnSpc>
                          <a:spcPct val="100000"/>
                        </a:lnSpc>
                        <a:spcBef>
                          <a:spcPts val="0"/>
                        </a:spcBef>
                        <a:spcAft>
                          <a:spcPts val="0"/>
                        </a:spcAft>
                        <a:buClrTx/>
                        <a:buSzTx/>
                        <a:buFontTx/>
                        <a:buNone/>
                        <a:tabLst/>
                        <a:defRPr/>
                      </a:pPr>
                      <a:r>
                        <a:rPr lang="en-IN" sz="900" dirty="0" smtClean="0"/>
                        <a:t>G1 - ABC and G2 - DEF</a:t>
                      </a:r>
                      <a:br>
                        <a:rPr lang="en-IN" sz="900" dirty="0" smtClean="0"/>
                      </a:br>
                      <a:r>
                        <a:rPr lang="en-IN" sz="900" dirty="0" smtClean="0"/>
                        <a:t>G1 - DEF and G2 - ABC</a:t>
                      </a:r>
                      <a:br>
                        <a:rPr lang="en-IN" sz="900" dirty="0" smtClean="0"/>
                      </a:br>
                      <a:r>
                        <a:rPr lang="en-IN" sz="900" dirty="0" smtClean="0"/>
                        <a:t>As two different ways but it is actually just one way because there is no G1 and G2. In both the cases, the two groups are ABC and DEF.</a:t>
                      </a:r>
                      <a:r>
                        <a:rPr lang="en-IN" sz="900" baseline="0" dirty="0" smtClean="0"/>
                        <a:t> </a:t>
                      </a:r>
                      <a:r>
                        <a:rPr lang="en-IN" sz="900" dirty="0" smtClean="0"/>
                        <a:t>Therefore, answer will be 20/2! = 10</a:t>
                      </a:r>
                      <a:endParaRPr lang="en-US" sz="900" dirty="0" smtClean="0"/>
                    </a:p>
                  </a:txBody>
                  <a:tcPr/>
                </a:tc>
              </a:tr>
              <a:tr h="679544">
                <a:tc>
                  <a:txBody>
                    <a:bodyPr/>
                    <a:lstStyle/>
                    <a:p>
                      <a:r>
                        <a:rPr lang="en-IN" sz="900" dirty="0" smtClean="0"/>
                        <a:t>A group of 8 friends want to play doubles tennis. How many different ways can the group be divided into 4 teams of 2 people?</a:t>
                      </a:r>
                      <a:endParaRPr lang="en-US" sz="900" dirty="0"/>
                    </a:p>
                  </a:txBody>
                  <a:tcPr/>
                </a:tc>
                <a:tc>
                  <a:txBody>
                    <a:bodyPr/>
                    <a:lstStyle/>
                    <a:p>
                      <a:pPr marL="0" lvl="1" indent="0">
                        <a:buFontTx/>
                        <a:buNone/>
                      </a:pPr>
                      <a:r>
                        <a:rPr lang="en-IN" sz="900" dirty="0" smtClean="0"/>
                        <a:t>Formula = The number of ways in which MN different items can be divided equally into M groups, each containing N objects and the order of the groups is not important is (</a:t>
                      </a:r>
                      <a:r>
                        <a:rPr lang="en-IN" sz="900" dirty="0" err="1" smtClean="0"/>
                        <a:t>mn</a:t>
                      </a:r>
                      <a:r>
                        <a:rPr lang="en-IN" sz="900" dirty="0" smtClean="0"/>
                        <a:t>)!/</a:t>
                      </a:r>
                      <a:r>
                        <a:rPr lang="en-IN" sz="900" dirty="0" err="1" smtClean="0"/>
                        <a:t>n^m</a:t>
                      </a:r>
                      <a:r>
                        <a:rPr lang="en-IN" sz="900" dirty="0" smtClean="0"/>
                        <a:t>*m!</a:t>
                      </a:r>
                    </a:p>
                    <a:p>
                      <a:pPr marL="0" lvl="1" indent="0">
                        <a:buFontTx/>
                        <a:buNone/>
                      </a:pPr>
                      <a:endParaRPr lang="en-IN" sz="900" dirty="0" smtClean="0"/>
                    </a:p>
                    <a:p>
                      <a:pPr marL="0" lvl="1" indent="0">
                        <a:buFontTx/>
                        <a:buNone/>
                      </a:pPr>
                      <a:r>
                        <a:rPr lang="en-IN" sz="900" dirty="0" smtClean="0"/>
                        <a:t>so its 8!/(2^4*4!) = 105</a:t>
                      </a:r>
                    </a:p>
                  </a:txBody>
                  <a:tcPr/>
                </a:tc>
              </a:tr>
              <a:tr h="370840">
                <a:tc>
                  <a:txBody>
                    <a:bodyPr/>
                    <a:lstStyle/>
                    <a:p>
                      <a:r>
                        <a:rPr lang="en-IN" sz="900" dirty="0" smtClean="0"/>
                        <a:t>A certain restaurant offers 6 kinds of cheese and 2 kinds of fruits for its dessert platter. If each dessert platter contains an equal number of kinds of cheese and kinds of fruit, how many different desert platters could the restaurant offer?</a:t>
                      </a:r>
                      <a:endParaRPr lang="en-US" sz="900" dirty="0"/>
                    </a:p>
                  </a:txBody>
                  <a:tcPr/>
                </a:tc>
                <a:tc>
                  <a:txBody>
                    <a:bodyPr/>
                    <a:lstStyle/>
                    <a:p>
                      <a:r>
                        <a:rPr lang="en-IN" sz="900" dirty="0" smtClean="0"/>
                        <a:t>1 of each: 1 fruit * 1 cheese = 2 * 6 = 12 possibilities</a:t>
                      </a:r>
                      <a:br>
                        <a:rPr lang="en-IN" sz="900" dirty="0" smtClean="0"/>
                      </a:br>
                      <a:r>
                        <a:rPr lang="en-IN" sz="900" dirty="0" smtClean="0"/>
                        <a:t>2 of each: Well, you only have 2 fruits, so only one choice here. With 6 cheese, and 2 places, where order does not matter, you get 6!/(6-2)!2! = 6!/4!2 = 6*5/2 = 15</a:t>
                      </a:r>
                      <a:br>
                        <a:rPr lang="en-IN" sz="900" dirty="0" smtClean="0"/>
                      </a:br>
                      <a:r>
                        <a:rPr lang="en-IN" sz="900" dirty="0" smtClean="0"/>
                        <a:t/>
                      </a:r>
                      <a:br>
                        <a:rPr lang="en-IN" sz="900" dirty="0" smtClean="0"/>
                      </a:br>
                      <a:r>
                        <a:rPr lang="en-IN" sz="900" dirty="0" smtClean="0"/>
                        <a:t>So 15 + 12 = 27 total possible platters</a:t>
                      </a:r>
                      <a:endParaRPr lang="en-US" sz="900" b="0" dirty="0"/>
                    </a:p>
                  </a:txBody>
                  <a:tcPr/>
                </a:tc>
              </a:tr>
              <a:tr h="370840">
                <a:tc>
                  <a:txBody>
                    <a:bodyPr/>
                    <a:lstStyle/>
                    <a:p>
                      <a:r>
                        <a:rPr lang="en-IN" sz="900" dirty="0" smtClean="0"/>
                        <a:t>Two couples and one single person are seated at random in a row of five chairs. What is the probability that neither of the couples sits together in adjacent chairs?</a:t>
                      </a:r>
                      <a:endParaRPr lang="en-US" sz="900" dirty="0"/>
                    </a:p>
                  </a:txBody>
                  <a:tcPr/>
                </a:tc>
                <a:tc>
                  <a:txBody>
                    <a:bodyPr/>
                    <a:lstStyle/>
                    <a:p>
                      <a:r>
                        <a:rPr lang="en-IN" sz="900" dirty="0" smtClean="0"/>
                        <a:t>Outcomes of couple A sitting  together: 2*4!, outcomes of couple B sitting together: 2*4!, but we must deduct the possibility the 2 couples sitting together: 3!*2!*2!</a:t>
                      </a:r>
                      <a:br>
                        <a:rPr lang="en-IN" sz="900" dirty="0" smtClean="0"/>
                      </a:br>
                      <a:r>
                        <a:rPr lang="en-IN" sz="900" dirty="0" smtClean="0"/>
                        <a:t>So outcomes of at least one couple sitting together= 48+48-24=72</a:t>
                      </a:r>
                      <a:br>
                        <a:rPr lang="en-IN" sz="900" dirty="0" smtClean="0"/>
                      </a:br>
                      <a:r>
                        <a:rPr lang="en-IN" sz="900" dirty="0" smtClean="0"/>
                        <a:t>Outcomes of no couple sitting together: 5!-72=48</a:t>
                      </a:r>
                      <a:br>
                        <a:rPr lang="en-IN" sz="900" dirty="0" smtClean="0"/>
                      </a:br>
                      <a:r>
                        <a:rPr lang="en-IN" sz="900" dirty="0" smtClean="0"/>
                        <a:t>possibility of no couple sitting together: 48/5!=2/5 </a:t>
                      </a:r>
                      <a:endParaRPr lang="en-US" sz="900" b="0" dirty="0"/>
                    </a:p>
                  </a:txBody>
                  <a:tcPr/>
                </a:tc>
              </a:tr>
              <a:tr h="370840">
                <a:tc>
                  <a:txBody>
                    <a:bodyPr/>
                    <a:lstStyle/>
                    <a:p>
                      <a:r>
                        <a:rPr lang="en-IN" sz="900" dirty="0" smtClean="0"/>
                        <a:t>In how many different ways can the letters A,A,B,B,B,C,D,E be arranged if the letter C must be to the right of the letter D?</a:t>
                      </a:r>
                      <a:br>
                        <a:rPr lang="en-IN" sz="900" dirty="0" smtClean="0"/>
                      </a:br>
                      <a:r>
                        <a:rPr lang="en-IN" sz="900" dirty="0" smtClean="0"/>
                        <a:t>A.1680</a:t>
                      </a:r>
                      <a:br>
                        <a:rPr lang="en-IN" sz="900" dirty="0" smtClean="0"/>
                      </a:br>
                      <a:r>
                        <a:rPr lang="en-IN" sz="900" dirty="0" smtClean="0"/>
                        <a:t>B.2160</a:t>
                      </a:r>
                      <a:br>
                        <a:rPr lang="en-IN" sz="900" dirty="0" smtClean="0"/>
                      </a:br>
                      <a:r>
                        <a:rPr lang="en-IN" sz="900" dirty="0" smtClean="0"/>
                        <a:t>C.2520</a:t>
                      </a:r>
                      <a:br>
                        <a:rPr lang="en-IN" sz="900" dirty="0" smtClean="0"/>
                      </a:br>
                      <a:r>
                        <a:rPr lang="en-IN" sz="900" dirty="0" smtClean="0"/>
                        <a:t>D.3240</a:t>
                      </a:r>
                      <a:br>
                        <a:rPr lang="en-IN" sz="900" dirty="0" smtClean="0"/>
                      </a:br>
                      <a:r>
                        <a:rPr lang="en-IN" sz="900" dirty="0" smtClean="0"/>
                        <a:t>E.3360</a:t>
                      </a:r>
                      <a:endParaRPr lang="en-US" sz="900" dirty="0"/>
                    </a:p>
                  </a:txBody>
                  <a:tcPr/>
                </a:tc>
                <a:tc>
                  <a:txBody>
                    <a:bodyPr/>
                    <a:lstStyle/>
                    <a:p>
                      <a:r>
                        <a:rPr lang="en-IN" sz="900" dirty="0" smtClean="0"/>
                        <a:t>We have 8 letters out of which A appears twice and B appears three time. Total number of permutation of these letters (without restriction) would be: 8!</a:t>
                      </a:r>
                      <a:r>
                        <a:rPr lang="en-IN" sz="900" baseline="0" dirty="0" smtClean="0"/>
                        <a:t> / 2! 3! </a:t>
                      </a:r>
                      <a:r>
                        <a:rPr lang="en-IN" sz="900" dirty="0" smtClean="0"/>
                        <a:t/>
                      </a:r>
                      <a:br>
                        <a:rPr lang="en-IN" sz="900" dirty="0" smtClean="0"/>
                      </a:br>
                      <a:r>
                        <a:rPr lang="en-IN" sz="900" dirty="0" smtClean="0"/>
                        <a:t/>
                      </a:r>
                      <a:br>
                        <a:rPr lang="en-IN" sz="900" dirty="0" smtClean="0"/>
                      </a:br>
                      <a:r>
                        <a:rPr lang="en-IN" sz="900" dirty="0" smtClean="0"/>
                        <a:t>Now, in half of these cases D will be to the right of C and in half of these cases to the left, hence the final answer would be 3360/2</a:t>
                      </a:r>
                      <a:r>
                        <a:rPr lang="en-IN" sz="900" baseline="0" dirty="0" smtClean="0"/>
                        <a:t> = 1680</a:t>
                      </a:r>
                      <a:r>
                        <a:rPr lang="en-IN" sz="900" dirty="0" smtClean="0"/>
                        <a:t/>
                      </a:r>
                      <a:br>
                        <a:rPr lang="en-IN" sz="900" dirty="0" smtClean="0"/>
                      </a:br>
                      <a:endParaRPr lang="en-US" sz="900" b="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900" dirty="0" smtClean="0"/>
                        <a:t>How many ways can you arrange 30 people on a </a:t>
                      </a:r>
                      <a:r>
                        <a:rPr lang="en-IN" sz="900" dirty="0" err="1" smtClean="0"/>
                        <a:t>ferris</a:t>
                      </a:r>
                      <a:r>
                        <a:rPr lang="en-IN" sz="900" dirty="0" smtClean="0"/>
                        <a:t> wheel with 30 seats? </a:t>
                      </a:r>
                      <a:endParaRPr lang="en-US" sz="900" dirty="0" smtClean="0"/>
                    </a:p>
                  </a:txBody>
                  <a:tcPr/>
                </a:tc>
                <a:tc>
                  <a:txBody>
                    <a:bodyPr/>
                    <a:lstStyle/>
                    <a:p>
                      <a:r>
                        <a:rPr lang="en-IN" sz="900" dirty="0" smtClean="0"/>
                        <a:t>29! since it is a circular permutation</a:t>
                      </a:r>
                      <a:endParaRPr lang="en-US" sz="900" b="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900" dirty="0" smtClean="0"/>
                        <a:t>How many ways can you arrange 5 people on a </a:t>
                      </a:r>
                      <a:r>
                        <a:rPr lang="en-IN" sz="900" dirty="0" err="1" smtClean="0"/>
                        <a:t>ferris</a:t>
                      </a:r>
                      <a:r>
                        <a:rPr lang="en-IN" sz="900" dirty="0" smtClean="0"/>
                        <a:t> wheel with 6 seats? </a:t>
                      </a:r>
                      <a:endParaRPr lang="en-US" sz="900" dirty="0" smtClean="0"/>
                    </a:p>
                  </a:txBody>
                  <a:tcPr/>
                </a:tc>
                <a:tc>
                  <a:txBody>
                    <a:bodyPr/>
                    <a:lstStyle/>
                    <a:p>
                      <a:r>
                        <a:rPr lang="en-IN" sz="900" dirty="0" smtClean="0"/>
                        <a:t>5! Because it is a circular permutation of essentially 6 things - 5 people and one empty seat and there are (n-1)! circular permutations of n things. Here n = 6. If there were 4 people and 2 empty seats the answer would not be 5! any longer since the 4 people are different, but the 2 empty seats are indistinguishable. For example, let a, b, c, and d be the 4 people and e1 and e2 be the empty seats. There is no real difference between a b c d e1 e2 and a b c d e2 e1, but if you gave the answer (6-1)! = 5! you would count these identical permutations twice. The answer for this situation would be 5!/2! = 5*4*3 = 60</a:t>
                      </a:r>
                      <a:endParaRPr lang="en-US" sz="900" b="0" dirty="0"/>
                    </a:p>
                  </a:txBody>
                  <a:tcPr/>
                </a:tc>
              </a:tr>
            </a:tbl>
          </a:graphicData>
        </a:graphic>
      </p:graphicFrame>
    </p:spTree>
    <p:extLst>
      <p:ext uri="{BB962C8B-B14F-4D97-AF65-F5344CB8AC3E}">
        <p14:creationId xmlns:p14="http://schemas.microsoft.com/office/powerpoint/2010/main" val="50657119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SOLVING COMBINATORICS PROBLEMS – </a:t>
            </a:r>
            <a:r>
              <a:rPr lang="en-US" dirty="0" smtClean="0"/>
              <a:t>ADVANCED STRATEGIES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376693184"/>
              </p:ext>
            </p:extLst>
          </p:nvPr>
        </p:nvGraphicFramePr>
        <p:xfrm>
          <a:off x="107504" y="620688"/>
          <a:ext cx="8928992" cy="5191760"/>
        </p:xfrm>
        <a:graphic>
          <a:graphicData uri="http://schemas.openxmlformats.org/drawingml/2006/table">
            <a:tbl>
              <a:tblPr firstRow="1" bandRow="1">
                <a:tableStyleId>{5C22544A-7EE6-4342-B048-85BDC9FD1C3A}</a:tableStyleId>
              </a:tblPr>
              <a:tblGrid>
                <a:gridCol w="2880320"/>
                <a:gridCol w="6048672"/>
              </a:tblGrid>
              <a:tr h="37084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b="1" dirty="0" smtClean="0"/>
                    </a:p>
                  </a:txBody>
                  <a:tcPr/>
                </a:tc>
                <a:tc hMerge="1">
                  <a:txBody>
                    <a:bodyPr/>
                    <a:lstStyle/>
                    <a:p>
                      <a:endParaRPr lang="en-US" dirty="0"/>
                    </a:p>
                  </a:txBody>
                  <a:tcPr/>
                </a:tc>
              </a:tr>
              <a:tr h="370840">
                <a:tc>
                  <a:txBody>
                    <a:bodyPr/>
                    <a:lstStyle/>
                    <a:p>
                      <a:r>
                        <a:rPr lang="en-IN" sz="900" dirty="0" smtClean="0"/>
                        <a:t>Suppose you want to arrange 7 people, A, B, C, D, E, F, and G, in seats at a movie </a:t>
                      </a:r>
                      <a:r>
                        <a:rPr lang="en-IN" sz="900" dirty="0" err="1" smtClean="0"/>
                        <a:t>theater</a:t>
                      </a:r>
                      <a:r>
                        <a:rPr lang="en-IN" sz="900" dirty="0" smtClean="0"/>
                        <a:t>, subject to the rules: </a:t>
                      </a:r>
                    </a:p>
                    <a:p>
                      <a:pPr marL="228600" indent="-228600">
                        <a:buAutoNum type="arabicPeriod"/>
                      </a:pPr>
                      <a:r>
                        <a:rPr lang="en-IN" sz="900" dirty="0" smtClean="0"/>
                        <a:t>A, B, and C must sit together </a:t>
                      </a:r>
                    </a:p>
                    <a:p>
                      <a:pPr marL="228600" indent="-228600">
                        <a:buAutoNum type="arabicPeriod"/>
                      </a:pPr>
                      <a:r>
                        <a:rPr lang="en-IN" sz="900" dirty="0" smtClean="0"/>
                        <a:t>D</a:t>
                      </a:r>
                      <a:r>
                        <a:rPr lang="en-IN" sz="900" baseline="0" dirty="0" smtClean="0"/>
                        <a:t> must sit next to C</a:t>
                      </a:r>
                      <a:endParaRPr lang="en-US" sz="900" dirty="0" smtClean="0"/>
                    </a:p>
                    <a:p>
                      <a:endParaRPr lang="en-IN" sz="900" dirty="0" smtClean="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IN" sz="900" dirty="0" smtClean="0"/>
                        <a:t>For example: first consider all the ways that the people can be arranged with A, B, and C sitting next to each other:</a:t>
                      </a:r>
                      <a:r>
                        <a:rPr lang="en-IN" sz="900" baseline="0" dirty="0" smtClean="0"/>
                        <a:t> </a:t>
                      </a:r>
                      <a:r>
                        <a:rPr lang="en-US" sz="900" dirty="0" smtClean="0"/>
                        <a:t>5!3! = 120 x 6 = 720</a:t>
                      </a:r>
                    </a:p>
                    <a:p>
                      <a:pPr marL="0" marR="0" lvl="1" indent="0" algn="l" defTabSz="914400" rtl="0" eaLnBrk="1" fontAlgn="auto" latinLnBrk="0" hangingPunct="1">
                        <a:lnSpc>
                          <a:spcPct val="100000"/>
                        </a:lnSpc>
                        <a:spcBef>
                          <a:spcPts val="0"/>
                        </a:spcBef>
                        <a:spcAft>
                          <a:spcPts val="0"/>
                        </a:spcAft>
                        <a:buClrTx/>
                        <a:buSzTx/>
                        <a:buFontTx/>
                        <a:buNone/>
                        <a:tabLst/>
                        <a:defRPr/>
                      </a:pPr>
                      <a:r>
                        <a:rPr lang="en-IN" sz="900" dirty="0" smtClean="0"/>
                        <a:t>Now instead of asking how many of those arrangements have D sitting next to C, ask how many of those arrangements have D sitting next to </a:t>
                      </a:r>
                      <a:r>
                        <a:rPr lang="en-IN" sz="900" i="1" dirty="0" smtClean="0"/>
                        <a:t>the ABC-group</a:t>
                      </a:r>
                      <a:r>
                        <a:rPr lang="en-IN" sz="900" dirty="0" smtClean="0"/>
                        <a:t>. If we still consider the ABC-group to be a single clump, then we have a group of 5 "objects" to sort: ABC-group, D, E, F, and G. How many ways can they be arranged with D next to the ABC-group?</a:t>
                      </a:r>
                      <a:r>
                        <a:rPr lang="en-IN" sz="900" baseline="0" dirty="0" smtClean="0"/>
                        <a:t> We group </a:t>
                      </a:r>
                      <a:r>
                        <a:rPr lang="en-IN" sz="900" dirty="0" smtClean="0"/>
                        <a:t>ABC-group and D into a </a:t>
                      </a:r>
                      <a:r>
                        <a:rPr lang="en-IN" sz="900" i="1" dirty="0" smtClean="0"/>
                        <a:t>larger</a:t>
                      </a:r>
                      <a:r>
                        <a:rPr lang="en-IN" sz="900" dirty="0" smtClean="0"/>
                        <a:t> group.</a:t>
                      </a:r>
                      <a:r>
                        <a:rPr lang="en-IN" sz="900" baseline="0" dirty="0" smtClean="0"/>
                        <a:t> </a:t>
                      </a:r>
                    </a:p>
                    <a:p>
                      <a:pPr marL="0" marR="0" lvl="1" indent="0" algn="l" defTabSz="914400" rtl="0" eaLnBrk="1" fontAlgn="auto" latinLnBrk="0" hangingPunct="1">
                        <a:lnSpc>
                          <a:spcPct val="100000"/>
                        </a:lnSpc>
                        <a:spcBef>
                          <a:spcPts val="0"/>
                        </a:spcBef>
                        <a:spcAft>
                          <a:spcPts val="0"/>
                        </a:spcAft>
                        <a:buClrTx/>
                        <a:buSzTx/>
                        <a:buFontTx/>
                        <a:buNone/>
                        <a:tabLst/>
                        <a:defRPr/>
                      </a:pPr>
                      <a:r>
                        <a:rPr lang="en-IN" sz="900" dirty="0" smtClean="0"/>
                        <a:t>Now we have 4 "objects" to sort: ABC-D-group, E, F, and G, so they can be arranged in 4! ways. For each of those arrangements, within the ABC-D-group, the two sub-clumps -- the ABC-group and the element D -- can be ordered in 2! ways. And finally, within the ABC-group itself, its members can be ordered in 3! ways. So the number of arrangements such that:  A, B, and C are sitting next to each other and</a:t>
                      </a:r>
                      <a:r>
                        <a:rPr lang="en-IN" sz="900" baseline="0" dirty="0" smtClean="0"/>
                        <a:t> </a:t>
                      </a:r>
                      <a:r>
                        <a:rPr lang="en-IN" sz="900" dirty="0" smtClean="0"/>
                        <a:t>D is sitting next to the ABC-group  is </a:t>
                      </a:r>
                      <a:r>
                        <a:rPr lang="en-US" sz="900" dirty="0" smtClean="0"/>
                        <a:t>4! x 3! x 2 = 288. </a:t>
                      </a:r>
                      <a:r>
                        <a:rPr lang="en-IN" sz="900" dirty="0" smtClean="0"/>
                        <a:t>n all the arrangements that have D sitting next to the ABC-group, D is only sitting next to one </a:t>
                      </a:r>
                      <a:r>
                        <a:rPr lang="en-IN" sz="900" i="1" dirty="0" smtClean="0"/>
                        <a:t>member</a:t>
                      </a:r>
                      <a:r>
                        <a:rPr lang="en-IN" sz="900" dirty="0" smtClean="0"/>
                        <a:t> of that group. Since there are 3 possibilities for which member that will be, exactly 1/3 of the time D is sitting next to C. So if there are 288 arrangements where D is sitting next to the ABC-group, the number where D is sitting next to C is 288/3 = 96</a:t>
                      </a:r>
                      <a:endParaRPr lang="en-US" sz="900" dirty="0" smtClean="0"/>
                    </a:p>
                  </a:txBody>
                  <a:tcPr/>
                </a:tc>
              </a:tr>
              <a:tr h="679544">
                <a:tc>
                  <a:txBody>
                    <a:bodyPr/>
                    <a:lstStyle/>
                    <a:p>
                      <a:r>
                        <a:rPr lang="en-IN" sz="900" dirty="0" smtClean="0"/>
                        <a:t>A firm is divided into four departments, each of which contains four people. If a project is to be assigned to a</a:t>
                      </a:r>
                      <a:r>
                        <a:rPr lang="en-IN" sz="900" baseline="0" dirty="0" smtClean="0"/>
                        <a:t> </a:t>
                      </a:r>
                      <a:r>
                        <a:rPr lang="en-IN" sz="900" dirty="0" smtClean="0"/>
                        <a:t>team of three</a:t>
                      </a:r>
                      <a:r>
                        <a:rPr lang="en-IN" sz="900" baseline="0" dirty="0" smtClean="0"/>
                        <a:t> </a:t>
                      </a:r>
                      <a:r>
                        <a:rPr lang="en-IN" sz="900" dirty="0" smtClean="0"/>
                        <a:t>people, none of which can be from the same department, what is the greatest number of distinct teams to which the project could be assigned?</a:t>
                      </a:r>
                      <a:br>
                        <a:rPr lang="en-IN" sz="900" dirty="0" smtClean="0"/>
                      </a:br>
                      <a:r>
                        <a:rPr lang="en-IN" sz="900" dirty="0" smtClean="0"/>
                        <a:t>(A) 4^3</a:t>
                      </a:r>
                      <a:br>
                        <a:rPr lang="en-IN" sz="900" dirty="0" smtClean="0"/>
                      </a:br>
                      <a:r>
                        <a:rPr lang="en-IN" sz="900" dirty="0" smtClean="0"/>
                        <a:t>(B) 4^4</a:t>
                      </a:r>
                      <a:br>
                        <a:rPr lang="en-IN" sz="900" dirty="0" smtClean="0"/>
                      </a:br>
                      <a:r>
                        <a:rPr lang="en-IN" sz="900" dirty="0" smtClean="0"/>
                        <a:t>(C) 4^5</a:t>
                      </a:r>
                      <a:br>
                        <a:rPr lang="en-IN" sz="900" dirty="0" smtClean="0"/>
                      </a:br>
                      <a:r>
                        <a:rPr lang="en-IN" sz="900" dirty="0" smtClean="0"/>
                        <a:t>(D) 6(4^4)</a:t>
                      </a:r>
                      <a:br>
                        <a:rPr lang="en-IN" sz="900" dirty="0" smtClean="0"/>
                      </a:br>
                      <a:r>
                        <a:rPr lang="en-IN" sz="900" dirty="0" smtClean="0"/>
                        <a:t>(E) 4(3^6)</a:t>
                      </a:r>
                      <a:endParaRPr lang="en-US" sz="900" dirty="0"/>
                    </a:p>
                  </a:txBody>
                  <a:tcPr/>
                </a:tc>
                <a:tc>
                  <a:txBody>
                    <a:bodyPr/>
                    <a:lstStyle/>
                    <a:p>
                      <a:pPr marL="0" lvl="1" indent="0">
                        <a:buFontTx/>
                        <a:buNone/>
                      </a:pPr>
                      <a:r>
                        <a:rPr lang="en-IN" sz="900" dirty="0" smtClean="0"/>
                        <a:t>To choose 1st team member = we have 16 options (4 departments x 4 people)</a:t>
                      </a:r>
                      <a:br>
                        <a:rPr lang="en-IN" sz="900" dirty="0" smtClean="0"/>
                      </a:br>
                      <a:r>
                        <a:rPr lang="en-IN" sz="900" dirty="0" smtClean="0"/>
                        <a:t>To choose 2nd member = we have 12 options (3 departments x 4 people)</a:t>
                      </a:r>
                      <a:br>
                        <a:rPr lang="en-IN" sz="900" dirty="0" smtClean="0"/>
                      </a:br>
                      <a:r>
                        <a:rPr lang="en-IN" sz="900" dirty="0" smtClean="0"/>
                        <a:t>To choose 3rd member = we have 8 options ( 2 departments x 4 people)</a:t>
                      </a:r>
                    </a:p>
                    <a:p>
                      <a:pPr marL="0" lvl="1" indent="0">
                        <a:buFontTx/>
                        <a:buNone/>
                      </a:pPr>
                      <a:endParaRPr lang="en-IN" sz="900" dirty="0" smtClean="0"/>
                    </a:p>
                    <a:p>
                      <a:pPr marL="0" lvl="1" indent="0">
                        <a:buFontTx/>
                        <a:buNone/>
                      </a:pPr>
                      <a:r>
                        <a:rPr lang="en-IN" sz="900" dirty="0" smtClean="0"/>
                        <a:t>Total number of ways = 16</a:t>
                      </a:r>
                      <a:r>
                        <a:rPr lang="en-IN" sz="900" baseline="0" dirty="0" smtClean="0"/>
                        <a:t> * 12 * 8 / 3! (because the order does not matter)</a:t>
                      </a:r>
                      <a:endParaRPr lang="en-IN" sz="900" dirty="0" smtClean="0"/>
                    </a:p>
                  </a:txBody>
                  <a:tcPr/>
                </a:tc>
              </a:tr>
              <a:tr h="370840">
                <a:tc>
                  <a:txBody>
                    <a:bodyPr/>
                    <a:lstStyle/>
                    <a:p>
                      <a:endParaRPr lang="en-US" sz="900" dirty="0"/>
                    </a:p>
                  </a:txBody>
                  <a:tcPr/>
                </a:tc>
                <a:tc>
                  <a:txBody>
                    <a:bodyPr/>
                    <a:lstStyle/>
                    <a:p>
                      <a:endParaRPr lang="en-US" sz="900" b="0" dirty="0"/>
                    </a:p>
                  </a:txBody>
                  <a:tcPr/>
                </a:tc>
              </a:tr>
              <a:tr h="370840">
                <a:tc>
                  <a:txBody>
                    <a:bodyPr/>
                    <a:lstStyle/>
                    <a:p>
                      <a:endParaRPr lang="en-US" sz="900" dirty="0"/>
                    </a:p>
                  </a:txBody>
                  <a:tcPr/>
                </a:tc>
                <a:tc>
                  <a:txBody>
                    <a:bodyPr/>
                    <a:lstStyle/>
                    <a:p>
                      <a:endParaRPr lang="en-US" sz="900" b="0" dirty="0"/>
                    </a:p>
                  </a:txBody>
                  <a:tcPr/>
                </a:tc>
              </a:tr>
              <a:tr h="370840">
                <a:tc>
                  <a:txBody>
                    <a:bodyPr/>
                    <a:lstStyle/>
                    <a:p>
                      <a:endParaRPr lang="en-US" sz="900" dirty="0"/>
                    </a:p>
                  </a:txBody>
                  <a:tcPr/>
                </a:tc>
                <a:tc>
                  <a:txBody>
                    <a:bodyPr/>
                    <a:lstStyle/>
                    <a:p>
                      <a:endParaRPr lang="en-US" sz="900" b="0" dirty="0"/>
                    </a:p>
                  </a:txBody>
                  <a:tcPr/>
                </a:tc>
              </a:tr>
              <a:tr h="370840">
                <a:tc>
                  <a:txBody>
                    <a:bodyPr/>
                    <a:lstStyle/>
                    <a:p>
                      <a:endParaRPr lang="en-US" sz="900" dirty="0"/>
                    </a:p>
                  </a:txBody>
                  <a:tcPr/>
                </a:tc>
                <a:tc>
                  <a:txBody>
                    <a:bodyPr/>
                    <a:lstStyle/>
                    <a:p>
                      <a:endParaRPr lang="en-US" sz="900" b="0" dirty="0"/>
                    </a:p>
                  </a:txBody>
                  <a:tcPr/>
                </a:tc>
              </a:tr>
            </a:tbl>
          </a:graphicData>
        </a:graphic>
      </p:graphicFrame>
    </p:spTree>
    <p:extLst>
      <p:ext uri="{BB962C8B-B14F-4D97-AF65-F5344CB8AC3E}">
        <p14:creationId xmlns:p14="http://schemas.microsoft.com/office/powerpoint/2010/main" val="179814690"/>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PROBABILITY</a:t>
            </a:r>
            <a:endParaRPr lang="en-US" dirty="0"/>
          </a:p>
        </p:txBody>
      </p:sp>
      <p:sp>
        <p:nvSpPr>
          <p:cNvPr id="4" name="Text Box 3"/>
          <p:cNvSpPr txBox="1">
            <a:spLocks noChangeArrowheads="1"/>
          </p:cNvSpPr>
          <p:nvPr/>
        </p:nvSpPr>
        <p:spPr bwMode="auto">
          <a:xfrm>
            <a:off x="107504" y="696176"/>
            <a:ext cx="8928992" cy="644592"/>
          </a:xfrm>
          <a:prstGeom prst="rect">
            <a:avLst/>
          </a:prstGeom>
          <a:solidFill>
            <a:srgbClr val="92D050"/>
          </a:solidFill>
          <a:ln w="9525">
            <a:solidFill>
              <a:schemeClr val="bg1"/>
            </a:solidFill>
            <a:miter lim="800000"/>
            <a:headEnd/>
            <a:tailEnd/>
          </a:ln>
        </p:spPr>
        <p:txBody>
          <a:bodyPr rot="0" vert="horz" wrap="square" lIns="91440" tIns="45720" rIns="91440" bIns="45720" anchor="ctr" anchorCtr="0">
            <a:noAutofit/>
          </a:bodyPr>
          <a:lstStyle/>
          <a:p>
            <a:pPr algn="ctr">
              <a:lnSpc>
                <a:spcPct val="115000"/>
              </a:lnSpc>
              <a:spcAft>
                <a:spcPts val="1000"/>
              </a:spcAft>
            </a:pPr>
            <a:r>
              <a:rPr lang="en-IN" sz="1300" dirty="0" smtClean="0">
                <a:solidFill>
                  <a:schemeClr val="bg1"/>
                </a:solidFill>
                <a:latin typeface="Times New Roman" pitchFamily="18" charset="0"/>
                <a:ea typeface="Calibri"/>
                <a:cs typeface="Times New Roman" pitchFamily="18" charset="0"/>
              </a:rPr>
              <a:t>PROBABILITY = NUMBER OF FAVORABLE OUTCOMES                        TOTAL NUMBER OF OUTCOMES</a:t>
            </a:r>
            <a:r>
              <a:rPr lang="en-IN" sz="1300" dirty="0" smtClean="0">
                <a:solidFill>
                  <a:schemeClr val="bg1"/>
                </a:solidFill>
                <a:effectLst/>
                <a:latin typeface="Times New Roman" pitchFamily="18" charset="0"/>
                <a:ea typeface="Calibri"/>
                <a:cs typeface="Times New Roman" pitchFamily="18" charset="0"/>
              </a:rPr>
              <a:t> </a:t>
            </a:r>
            <a:endParaRPr lang="en-IN" sz="1300" dirty="0">
              <a:solidFill>
                <a:schemeClr val="bg1"/>
              </a:solidFill>
              <a:effectLst/>
              <a:latin typeface="Times New Roman" pitchFamily="18" charset="0"/>
              <a:ea typeface="Calibri"/>
              <a:cs typeface="Times New Roman" pitchFamily="18" charset="0"/>
            </a:endParaRPr>
          </a:p>
        </p:txBody>
      </p:sp>
      <p:sp>
        <p:nvSpPr>
          <p:cNvPr id="5" name="Division 4"/>
          <p:cNvSpPr/>
          <p:nvPr/>
        </p:nvSpPr>
        <p:spPr>
          <a:xfrm>
            <a:off x="5004048" y="730440"/>
            <a:ext cx="864096" cy="576064"/>
          </a:xfrm>
          <a:prstGeom prst="mathDivid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Box 3"/>
          <p:cNvSpPr txBox="1">
            <a:spLocks noChangeArrowheads="1"/>
          </p:cNvSpPr>
          <p:nvPr/>
        </p:nvSpPr>
        <p:spPr bwMode="auto">
          <a:xfrm>
            <a:off x="323528" y="1440160"/>
            <a:ext cx="8424936" cy="476672"/>
          </a:xfrm>
          <a:prstGeom prst="rect">
            <a:avLst/>
          </a:prstGeom>
          <a:solidFill>
            <a:schemeClr val="accent1">
              <a:lumMod val="75000"/>
            </a:schemeClr>
          </a:solidFill>
          <a:ln w="9525">
            <a:solidFill>
              <a:schemeClr val="accent1">
                <a:lumMod val="20000"/>
                <a:lumOff val="80000"/>
              </a:schemeClr>
            </a:solidFill>
            <a:miter lim="800000"/>
            <a:headEnd/>
            <a:tailEnd/>
          </a:ln>
        </p:spPr>
        <p:txBody>
          <a:bodyPr rot="0" vert="horz" wrap="square" lIns="91440" tIns="45720" rIns="91440" bIns="45720" anchor="ctr" anchorCtr="0">
            <a:noAutofit/>
          </a:bodyPr>
          <a:lstStyle/>
          <a:p>
            <a:pPr algn="ctr">
              <a:lnSpc>
                <a:spcPct val="115000"/>
              </a:lnSpc>
              <a:spcAft>
                <a:spcPts val="1000"/>
              </a:spcAft>
            </a:pPr>
            <a:r>
              <a:rPr lang="en-IN" sz="1200" dirty="0" smtClean="0">
                <a:solidFill>
                  <a:schemeClr val="bg1"/>
                </a:solidFill>
                <a:latin typeface="+mj-lt"/>
                <a:ea typeface="Calibri"/>
                <a:cs typeface="Times New Roman" pitchFamily="18" charset="0"/>
              </a:rPr>
              <a:t>PROBABILITY OF MULTIPLE EVENTS </a:t>
            </a:r>
            <a:endParaRPr lang="en-IN" sz="1200" dirty="0" smtClean="0">
              <a:solidFill>
                <a:schemeClr val="bg1"/>
              </a:solidFill>
              <a:effectLst/>
              <a:latin typeface="+mj-lt"/>
              <a:ea typeface="Calibri"/>
              <a:cs typeface="Times New Roman" pitchFamily="18" charset="0"/>
            </a:endParaRPr>
          </a:p>
        </p:txBody>
      </p:sp>
      <p:sp>
        <p:nvSpPr>
          <p:cNvPr id="7" name="Rectangle 6"/>
          <p:cNvSpPr/>
          <p:nvPr/>
        </p:nvSpPr>
        <p:spPr>
          <a:xfrm>
            <a:off x="107504" y="2204864"/>
            <a:ext cx="4356484" cy="278092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200" b="1" dirty="0" smtClean="0">
                <a:solidFill>
                  <a:schemeClr val="tx1"/>
                </a:solidFill>
              </a:rPr>
              <a:t>AND</a:t>
            </a:r>
          </a:p>
          <a:p>
            <a:r>
              <a:rPr lang="en-IN" sz="900" dirty="0">
                <a:solidFill>
                  <a:schemeClr val="tx1"/>
                </a:solidFill>
              </a:rPr>
              <a:t>If two events have to occur together, generally an "and" is used. </a:t>
            </a:r>
            <a:r>
              <a:rPr lang="en-IN" sz="900" dirty="0" smtClean="0">
                <a:solidFill>
                  <a:schemeClr val="tx1"/>
                </a:solidFill>
              </a:rPr>
              <a:t>For example: </a:t>
            </a:r>
            <a:r>
              <a:rPr lang="en-IN" sz="900" dirty="0">
                <a:solidFill>
                  <a:schemeClr val="tx1"/>
                </a:solidFill>
              </a:rPr>
              <a:t>"I will only be happy today if I get email and win the lottery." The "and" means that both events are expected to happen </a:t>
            </a:r>
            <a:r>
              <a:rPr lang="en-IN" sz="900" dirty="0" smtClean="0">
                <a:solidFill>
                  <a:schemeClr val="tx1"/>
                </a:solidFill>
              </a:rPr>
              <a:t>together</a:t>
            </a:r>
          </a:p>
          <a:p>
            <a:endParaRPr lang="en-IN" sz="900" b="1" dirty="0">
              <a:solidFill>
                <a:schemeClr val="tx1"/>
              </a:solidFill>
            </a:endParaRPr>
          </a:p>
          <a:p>
            <a:r>
              <a:rPr lang="en-IN" sz="900" b="1" dirty="0">
                <a:solidFill>
                  <a:schemeClr val="tx1"/>
                </a:solidFill>
              </a:rPr>
              <a:t>In the case of “and,” we multiply probabilities together to get a lower overall </a:t>
            </a:r>
            <a:r>
              <a:rPr lang="en-IN" sz="900" b="1" dirty="0" smtClean="0">
                <a:solidFill>
                  <a:schemeClr val="tx1"/>
                </a:solidFill>
              </a:rPr>
              <a:t>probability</a:t>
            </a:r>
          </a:p>
          <a:p>
            <a:endParaRPr lang="en-IN" sz="900" b="1" dirty="0">
              <a:solidFill>
                <a:schemeClr val="tx1"/>
              </a:solidFill>
            </a:endParaRPr>
          </a:p>
          <a:p>
            <a:r>
              <a:rPr lang="en-IN" sz="900" b="1" dirty="0" smtClean="0">
                <a:solidFill>
                  <a:schemeClr val="tx1"/>
                </a:solidFill>
              </a:rPr>
              <a:t>Example:</a:t>
            </a:r>
          </a:p>
          <a:p>
            <a:pPr marL="171450" indent="-171450">
              <a:buFontTx/>
              <a:buChar char="-"/>
            </a:pPr>
            <a:r>
              <a:rPr lang="en-IN" sz="900" dirty="0" smtClean="0">
                <a:solidFill>
                  <a:schemeClr val="tx1"/>
                </a:solidFill>
              </a:rPr>
              <a:t>If </a:t>
            </a:r>
            <a:r>
              <a:rPr lang="en-IN" sz="900" dirty="0">
                <a:solidFill>
                  <a:schemeClr val="tx1"/>
                </a:solidFill>
              </a:rPr>
              <a:t>a coin is tossed twice, what is the probability that on the first toss the coin lands heads and on the second toss the coin lands tails</a:t>
            </a:r>
            <a:r>
              <a:rPr lang="en-IN" sz="900" dirty="0" smtClean="0">
                <a:solidFill>
                  <a:schemeClr val="tx1"/>
                </a:solidFill>
              </a:rPr>
              <a:t>?</a:t>
            </a:r>
          </a:p>
          <a:p>
            <a:pPr marL="171450" indent="-171450">
              <a:buFontTx/>
              <a:buChar char="-"/>
            </a:pPr>
            <a:r>
              <a:rPr lang="en-IN" sz="900" dirty="0">
                <a:solidFill>
                  <a:schemeClr val="tx1"/>
                </a:solidFill>
              </a:rPr>
              <a:t>The probability that the coin will land on </a:t>
            </a:r>
            <a:r>
              <a:rPr lang="en-IN" sz="900" dirty="0" smtClean="0">
                <a:solidFill>
                  <a:schemeClr val="tx1"/>
                </a:solidFill>
              </a:rPr>
              <a:t>heads </a:t>
            </a:r>
            <a:r>
              <a:rPr lang="en-IN" sz="900" dirty="0">
                <a:solidFill>
                  <a:schemeClr val="tx1"/>
                </a:solidFill>
              </a:rPr>
              <a:t>is 1/2. The probability that the coin will land on Tails is also  1/2. Since we want them to happen together, we multiply individual </a:t>
            </a:r>
            <a:r>
              <a:rPr lang="en-IN" sz="900" dirty="0" smtClean="0">
                <a:solidFill>
                  <a:schemeClr val="tx1"/>
                </a:solidFill>
              </a:rPr>
              <a:t>probabilities </a:t>
            </a:r>
            <a:r>
              <a:rPr lang="en-IN" sz="900" dirty="0">
                <a:solidFill>
                  <a:schemeClr val="tx1"/>
                </a:solidFill>
              </a:rPr>
              <a:t>1/2 × 1/2 = 1/4</a:t>
            </a:r>
            <a:endParaRPr lang="en-US" sz="900" b="1" dirty="0" smtClean="0">
              <a:solidFill>
                <a:schemeClr val="tx1"/>
              </a:solidFill>
            </a:endParaRPr>
          </a:p>
          <a:p>
            <a:endParaRPr lang="en-US" sz="1000" b="1" dirty="0" smtClean="0">
              <a:solidFill>
                <a:schemeClr val="tx1"/>
              </a:solidFill>
            </a:endParaRPr>
          </a:p>
          <a:p>
            <a:r>
              <a:rPr lang="en-US" sz="1000" b="1" dirty="0" smtClean="0">
                <a:solidFill>
                  <a:schemeClr val="tx1"/>
                </a:solidFill>
              </a:rPr>
              <a:t> </a:t>
            </a:r>
            <a:endParaRPr lang="en-IN" sz="1000" dirty="0" smtClean="0">
              <a:solidFill>
                <a:schemeClr val="tx1"/>
              </a:solidFill>
            </a:endParaRPr>
          </a:p>
          <a:p>
            <a:pPr marL="742950" lvl="1" indent="-285750">
              <a:buFontTx/>
              <a:buChar char="-"/>
            </a:pPr>
            <a:endParaRPr lang="en-IN" sz="1000" dirty="0" smtClean="0">
              <a:solidFill>
                <a:schemeClr val="tx1"/>
              </a:solidFill>
            </a:endParaRPr>
          </a:p>
          <a:p>
            <a:pPr marL="742950" lvl="1" indent="-285750">
              <a:buFontTx/>
              <a:buChar char="-"/>
            </a:pPr>
            <a:endParaRPr lang="en-US" sz="1000" dirty="0" smtClean="0">
              <a:solidFill>
                <a:schemeClr val="tx1"/>
              </a:solidFill>
            </a:endParaRPr>
          </a:p>
        </p:txBody>
      </p:sp>
      <p:cxnSp>
        <p:nvCxnSpPr>
          <p:cNvPr id="9" name="Elbow Connector 8"/>
          <p:cNvCxnSpPr>
            <a:stCxn id="6" idx="2"/>
            <a:endCxn id="7" idx="0"/>
          </p:cNvCxnSpPr>
          <p:nvPr/>
        </p:nvCxnSpPr>
        <p:spPr>
          <a:xfrm rot="5400000">
            <a:off x="3266855" y="935723"/>
            <a:ext cx="288032" cy="2250250"/>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Elbow Connector 9"/>
          <p:cNvCxnSpPr>
            <a:stCxn id="6" idx="2"/>
            <a:endCxn id="20" idx="0"/>
          </p:cNvCxnSpPr>
          <p:nvPr/>
        </p:nvCxnSpPr>
        <p:spPr>
          <a:xfrm rot="16200000" flipH="1">
            <a:off x="5562110" y="890718"/>
            <a:ext cx="288032" cy="234026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4716016" y="2204864"/>
            <a:ext cx="4320480" cy="278092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200" b="1" dirty="0" smtClean="0">
                <a:solidFill>
                  <a:schemeClr val="tx1"/>
                </a:solidFill>
              </a:rPr>
              <a:t>OR</a:t>
            </a:r>
          </a:p>
          <a:p>
            <a:r>
              <a:rPr lang="en-IN" sz="900" dirty="0" smtClean="0">
                <a:solidFill>
                  <a:schemeClr val="tx1"/>
                </a:solidFill>
              </a:rPr>
              <a:t>If </a:t>
            </a:r>
            <a:r>
              <a:rPr lang="en-IN" sz="900" dirty="0">
                <a:solidFill>
                  <a:schemeClr val="tx1"/>
                </a:solidFill>
              </a:rPr>
              <a:t>both events do not necessarily have to occur together, an “or” may be </a:t>
            </a:r>
            <a:r>
              <a:rPr lang="en-IN" sz="900" dirty="0" smtClean="0">
                <a:solidFill>
                  <a:schemeClr val="tx1"/>
                </a:solidFill>
              </a:rPr>
              <a:t>used.  For example, </a:t>
            </a:r>
            <a:r>
              <a:rPr lang="en-IN" sz="900" dirty="0">
                <a:solidFill>
                  <a:schemeClr val="tx1"/>
                </a:solidFill>
              </a:rPr>
              <a:t>I will be happy today if I win the lottery OR have </a:t>
            </a:r>
            <a:r>
              <a:rPr lang="en-IN" sz="900" dirty="0" smtClean="0">
                <a:solidFill>
                  <a:schemeClr val="tx1"/>
                </a:solidFill>
              </a:rPr>
              <a:t>email</a:t>
            </a:r>
          </a:p>
          <a:p>
            <a:endParaRPr lang="en-IN" sz="900" b="1" dirty="0" smtClean="0">
              <a:solidFill>
                <a:schemeClr val="tx1"/>
              </a:solidFill>
            </a:endParaRPr>
          </a:p>
          <a:p>
            <a:r>
              <a:rPr lang="en-IN" sz="900" b="1" dirty="0" smtClean="0">
                <a:solidFill>
                  <a:schemeClr val="tx1"/>
                </a:solidFill>
              </a:rPr>
              <a:t>“</a:t>
            </a:r>
            <a:r>
              <a:rPr lang="en-IN" sz="900" b="1" dirty="0">
                <a:solidFill>
                  <a:schemeClr val="tx1"/>
                </a:solidFill>
              </a:rPr>
              <a:t>OR” means that we add probabilities together to get a higher overall </a:t>
            </a:r>
            <a:r>
              <a:rPr lang="en-IN" sz="900" b="1" dirty="0" smtClean="0">
                <a:solidFill>
                  <a:schemeClr val="tx1"/>
                </a:solidFill>
              </a:rPr>
              <a:t>probability</a:t>
            </a:r>
            <a:endParaRPr lang="en-US" sz="900" b="1" dirty="0">
              <a:solidFill>
                <a:schemeClr val="tx1"/>
              </a:solidFill>
            </a:endParaRPr>
          </a:p>
          <a:p>
            <a:endParaRPr lang="en-US" sz="900" b="1" dirty="0">
              <a:solidFill>
                <a:schemeClr val="tx1"/>
              </a:solidFill>
            </a:endParaRPr>
          </a:p>
          <a:p>
            <a:r>
              <a:rPr lang="en-US" sz="900" b="1" dirty="0" smtClean="0">
                <a:solidFill>
                  <a:schemeClr val="tx1"/>
                </a:solidFill>
              </a:rPr>
              <a:t>Example: </a:t>
            </a:r>
          </a:p>
          <a:p>
            <a:pPr marL="171450" indent="-171450">
              <a:buFontTx/>
              <a:buChar char="-"/>
            </a:pPr>
            <a:r>
              <a:rPr lang="en-IN" sz="900" dirty="0" smtClean="0">
                <a:solidFill>
                  <a:schemeClr val="tx1"/>
                </a:solidFill>
              </a:rPr>
              <a:t>John </a:t>
            </a:r>
            <a:r>
              <a:rPr lang="en-IN" sz="900" dirty="0">
                <a:solidFill>
                  <a:schemeClr val="tx1"/>
                </a:solidFill>
              </a:rPr>
              <a:t>will win $100  </a:t>
            </a:r>
            <a:r>
              <a:rPr lang="en-IN" sz="900" dirty="0" smtClean="0">
                <a:solidFill>
                  <a:schemeClr val="tx1"/>
                </a:solidFill>
              </a:rPr>
              <a:t>if, from </a:t>
            </a:r>
            <a:r>
              <a:rPr lang="en-IN" sz="900" dirty="0">
                <a:solidFill>
                  <a:schemeClr val="tx1"/>
                </a:solidFill>
              </a:rPr>
              <a:t>a deck of 52 standard playing cards, he chooses either a 7 or a 9 when pulling a single card from the deck. What is the probability that John will win $100</a:t>
            </a:r>
            <a:r>
              <a:rPr lang="en-IN" sz="900" dirty="0" smtClean="0">
                <a:solidFill>
                  <a:schemeClr val="tx1"/>
                </a:solidFill>
              </a:rPr>
              <a:t>?</a:t>
            </a:r>
          </a:p>
          <a:p>
            <a:pPr marL="171450" indent="-171450">
              <a:buFontTx/>
              <a:buChar char="-"/>
            </a:pPr>
            <a:r>
              <a:rPr lang="en-IN" sz="900" dirty="0">
                <a:solidFill>
                  <a:schemeClr val="tx1"/>
                </a:solidFill>
              </a:rPr>
              <a:t>How can John win? He can win by pulling out either a 7 </a:t>
            </a:r>
            <a:r>
              <a:rPr lang="en-IN" sz="900" b="1" dirty="0">
                <a:solidFill>
                  <a:schemeClr val="tx1"/>
                </a:solidFill>
              </a:rPr>
              <a:t>or</a:t>
            </a:r>
            <a:r>
              <a:rPr lang="en-IN" sz="900" dirty="0">
                <a:solidFill>
                  <a:schemeClr val="tx1"/>
                </a:solidFill>
              </a:rPr>
              <a:t> a 9. His chances of doing that are higher than if he could win only by pulling out a 7. In that case, he’d only have 4 cards that would make him win $100 (because there are 4 7's in a standard deck), now he has 8 cards. To find the total probability, we need to figure out the probability of each event and then add them </a:t>
            </a:r>
            <a:r>
              <a:rPr lang="en-IN" sz="900" dirty="0" smtClean="0">
                <a:solidFill>
                  <a:schemeClr val="tx1"/>
                </a:solidFill>
              </a:rPr>
              <a:t>together. </a:t>
            </a:r>
            <a:r>
              <a:rPr lang="en-IN" sz="900" b="1" dirty="0" smtClean="0">
                <a:solidFill>
                  <a:schemeClr val="tx1"/>
                </a:solidFill>
              </a:rPr>
              <a:t>Therefore probability = (4/52) + (4/52) = 2/13 </a:t>
            </a:r>
            <a:endParaRPr lang="en-US" sz="900" b="1" dirty="0" smtClean="0">
              <a:solidFill>
                <a:schemeClr val="tx1"/>
              </a:solidFill>
            </a:endParaRPr>
          </a:p>
          <a:p>
            <a:r>
              <a:rPr lang="en-US" sz="900" b="1" dirty="0" smtClean="0">
                <a:solidFill>
                  <a:schemeClr val="tx1"/>
                </a:solidFill>
              </a:rPr>
              <a:t> </a:t>
            </a:r>
            <a:endParaRPr lang="en-IN" sz="900" dirty="0" smtClean="0">
              <a:solidFill>
                <a:schemeClr val="tx1"/>
              </a:solidFill>
            </a:endParaRPr>
          </a:p>
          <a:p>
            <a:pPr marL="742950" lvl="1" indent="-285750">
              <a:buFontTx/>
              <a:buChar char="-"/>
            </a:pPr>
            <a:endParaRPr lang="en-IN" sz="900" dirty="0" smtClean="0">
              <a:solidFill>
                <a:schemeClr val="tx1"/>
              </a:solidFill>
            </a:endParaRPr>
          </a:p>
          <a:p>
            <a:pPr marL="742950" lvl="1" indent="-285750">
              <a:buFontTx/>
              <a:buChar char="-"/>
            </a:pPr>
            <a:endParaRPr lang="en-US" sz="900" dirty="0" smtClean="0">
              <a:solidFill>
                <a:schemeClr val="tx1"/>
              </a:solidFill>
            </a:endParaRPr>
          </a:p>
        </p:txBody>
      </p:sp>
      <p:sp>
        <p:nvSpPr>
          <p:cNvPr id="24" name="Rectangle 23"/>
          <p:cNvSpPr/>
          <p:nvPr/>
        </p:nvSpPr>
        <p:spPr>
          <a:xfrm>
            <a:off x="125190" y="5229200"/>
            <a:ext cx="2160556" cy="151216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000" b="1" dirty="0" smtClean="0">
                <a:solidFill>
                  <a:schemeClr val="tx1"/>
                </a:solidFill>
              </a:rPr>
              <a:t>INDEPENDENT EVENTS</a:t>
            </a:r>
          </a:p>
          <a:p>
            <a:endParaRPr lang="en-US" sz="1000" dirty="0">
              <a:solidFill>
                <a:schemeClr val="tx1"/>
              </a:solidFill>
            </a:endParaRPr>
          </a:p>
          <a:p>
            <a:r>
              <a:rPr lang="en-US" sz="1000" b="1" dirty="0" smtClean="0">
                <a:solidFill>
                  <a:schemeClr val="tx1"/>
                </a:solidFill>
              </a:rPr>
              <a:t>Events where the outcome of first event does not affect the probability of the second event </a:t>
            </a:r>
          </a:p>
          <a:p>
            <a:r>
              <a:rPr lang="en-US" sz="1000" dirty="0" smtClean="0">
                <a:solidFill>
                  <a:schemeClr val="tx1"/>
                </a:solidFill>
              </a:rPr>
              <a:t>Example: coin toss </a:t>
            </a:r>
          </a:p>
        </p:txBody>
      </p:sp>
      <p:sp>
        <p:nvSpPr>
          <p:cNvPr id="37" name="Rectangle 36"/>
          <p:cNvSpPr/>
          <p:nvPr/>
        </p:nvSpPr>
        <p:spPr>
          <a:xfrm>
            <a:off x="2303432" y="5229200"/>
            <a:ext cx="2160556" cy="151216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000" b="1" dirty="0" smtClean="0">
                <a:solidFill>
                  <a:schemeClr val="tx1"/>
                </a:solidFill>
              </a:rPr>
              <a:t>DEPENDENT EVENTS</a:t>
            </a:r>
          </a:p>
          <a:p>
            <a:endParaRPr lang="en-US" sz="1000" b="1" dirty="0">
              <a:solidFill>
                <a:schemeClr val="tx1"/>
              </a:solidFill>
            </a:endParaRPr>
          </a:p>
          <a:p>
            <a:r>
              <a:rPr lang="en-US" sz="1000" b="1" dirty="0" smtClean="0">
                <a:solidFill>
                  <a:schemeClr val="tx1"/>
                </a:solidFill>
              </a:rPr>
              <a:t>Events where the probability of the second event is affected by the outcome of the first event </a:t>
            </a:r>
          </a:p>
          <a:p>
            <a:r>
              <a:rPr lang="en-US" sz="1000" dirty="0" smtClean="0">
                <a:solidFill>
                  <a:schemeClr val="tx1"/>
                </a:solidFill>
              </a:rPr>
              <a:t>Example: Drawing from a pack of cards without replacing the card drawn </a:t>
            </a:r>
          </a:p>
        </p:txBody>
      </p:sp>
      <p:cxnSp>
        <p:nvCxnSpPr>
          <p:cNvPr id="39" name="Elbow Connector 38"/>
          <p:cNvCxnSpPr>
            <a:stCxn id="7" idx="2"/>
            <a:endCxn id="24" idx="0"/>
          </p:cNvCxnSpPr>
          <p:nvPr/>
        </p:nvCxnSpPr>
        <p:spPr>
          <a:xfrm rot="5400000">
            <a:off x="1623903" y="4567357"/>
            <a:ext cx="243408" cy="1080278"/>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Elbow Connector 39"/>
          <p:cNvCxnSpPr>
            <a:stCxn id="7" idx="2"/>
            <a:endCxn id="37" idx="0"/>
          </p:cNvCxnSpPr>
          <p:nvPr/>
        </p:nvCxnSpPr>
        <p:spPr>
          <a:xfrm rot="16200000" flipH="1">
            <a:off x="2713024" y="4558514"/>
            <a:ext cx="243408" cy="1097964"/>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4716016" y="5229200"/>
            <a:ext cx="2160556" cy="151216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000" b="1" dirty="0" smtClean="0">
                <a:solidFill>
                  <a:schemeClr val="tx1"/>
                </a:solidFill>
              </a:rPr>
              <a:t>MUTUALLY EXCLUSIVE EVENTS</a:t>
            </a:r>
          </a:p>
          <a:p>
            <a:endParaRPr lang="en-US" sz="1000" b="1" dirty="0">
              <a:solidFill>
                <a:schemeClr val="tx1"/>
              </a:solidFill>
            </a:endParaRPr>
          </a:p>
          <a:p>
            <a:r>
              <a:rPr lang="en-US" sz="1000" dirty="0" smtClean="0">
                <a:solidFill>
                  <a:schemeClr val="tx1"/>
                </a:solidFill>
              </a:rPr>
              <a:t>Two events cannot occur together </a:t>
            </a:r>
            <a:r>
              <a:rPr lang="en-US" sz="1000" dirty="0" smtClean="0">
                <a:solidFill>
                  <a:schemeClr val="tx1"/>
                </a:solidFill>
                <a:sym typeface="Wingdings" pitchFamily="2" charset="2"/>
              </a:rPr>
              <a:t> Add the probabilities of individual events</a:t>
            </a:r>
            <a:r>
              <a:rPr lang="en-US" sz="1000" dirty="0" smtClean="0">
                <a:solidFill>
                  <a:schemeClr val="tx1"/>
                </a:solidFill>
              </a:rPr>
              <a:t> </a:t>
            </a:r>
          </a:p>
          <a:p>
            <a:endParaRPr lang="en-US" sz="1000" dirty="0">
              <a:solidFill>
                <a:schemeClr val="tx1"/>
              </a:solidFill>
            </a:endParaRPr>
          </a:p>
        </p:txBody>
      </p:sp>
      <p:sp>
        <p:nvSpPr>
          <p:cNvPr id="63" name="Rectangle 62"/>
          <p:cNvSpPr/>
          <p:nvPr/>
        </p:nvSpPr>
        <p:spPr>
          <a:xfrm>
            <a:off x="6894258" y="5229200"/>
            <a:ext cx="2160556" cy="151216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000" b="1" dirty="0" smtClean="0">
                <a:solidFill>
                  <a:schemeClr val="tx1"/>
                </a:solidFill>
              </a:rPr>
              <a:t>EVENTS CAN OCCUR TOGETHER</a:t>
            </a:r>
          </a:p>
          <a:p>
            <a:pPr algn="ctr"/>
            <a:endParaRPr lang="en-US" sz="1000" b="1" dirty="0" smtClean="0">
              <a:solidFill>
                <a:schemeClr val="tx1"/>
              </a:solidFill>
            </a:endParaRPr>
          </a:p>
          <a:p>
            <a:r>
              <a:rPr lang="en-US" sz="1000" b="1" dirty="0" smtClean="0">
                <a:solidFill>
                  <a:schemeClr val="tx1"/>
                </a:solidFill>
              </a:rPr>
              <a:t>P (A or B) = P(A) + P(B) – P (A&amp;B)</a:t>
            </a:r>
          </a:p>
          <a:p>
            <a:endParaRPr lang="en-US" sz="1000" b="1" dirty="0">
              <a:solidFill>
                <a:schemeClr val="tx1"/>
              </a:solidFill>
            </a:endParaRPr>
          </a:p>
          <a:p>
            <a:r>
              <a:rPr lang="en-IN" sz="1000" dirty="0">
                <a:solidFill>
                  <a:schemeClr val="tx1"/>
                </a:solidFill>
              </a:rPr>
              <a:t>If you simply add P(A) and P(B) </a:t>
            </a:r>
            <a:r>
              <a:rPr lang="en-IN" sz="1000" dirty="0" smtClean="0">
                <a:solidFill>
                  <a:schemeClr val="tx1"/>
                </a:solidFill>
              </a:rPr>
              <a:t>in situations </a:t>
            </a:r>
            <a:r>
              <a:rPr lang="en-IN" sz="1000" dirty="0">
                <a:solidFill>
                  <a:schemeClr val="tx1"/>
                </a:solidFill>
              </a:rPr>
              <a:t>when A and B can </a:t>
            </a:r>
            <a:r>
              <a:rPr lang="en-IN" sz="1000" dirty="0" smtClean="0">
                <a:solidFill>
                  <a:schemeClr val="tx1"/>
                </a:solidFill>
              </a:rPr>
              <a:t>occur together</a:t>
            </a:r>
            <a:r>
              <a:rPr lang="en-IN" sz="1000" dirty="0">
                <a:solidFill>
                  <a:schemeClr val="tx1"/>
                </a:solidFill>
              </a:rPr>
              <a:t>, then </a:t>
            </a:r>
            <a:r>
              <a:rPr lang="en-IN" sz="1000" dirty="0" smtClean="0">
                <a:solidFill>
                  <a:schemeClr val="tx1"/>
                </a:solidFill>
              </a:rPr>
              <a:t>you are overestimating the </a:t>
            </a:r>
            <a:r>
              <a:rPr lang="en-IN" sz="1000" dirty="0">
                <a:solidFill>
                  <a:schemeClr val="tx1"/>
                </a:solidFill>
              </a:rPr>
              <a:t>probability of either A or B (</a:t>
            </a:r>
            <a:r>
              <a:rPr lang="en-IN" sz="1000" dirty="0" smtClean="0">
                <a:solidFill>
                  <a:schemeClr val="tx1"/>
                </a:solidFill>
              </a:rPr>
              <a:t>or both</a:t>
            </a:r>
            <a:r>
              <a:rPr lang="en-IN" sz="1000" dirty="0">
                <a:solidFill>
                  <a:schemeClr val="tx1"/>
                </a:solidFill>
              </a:rPr>
              <a:t>) </a:t>
            </a:r>
            <a:r>
              <a:rPr lang="en-IN" sz="1000" dirty="0" smtClean="0">
                <a:solidFill>
                  <a:schemeClr val="tx1"/>
                </a:solidFill>
              </a:rPr>
              <a:t>occurring</a:t>
            </a:r>
            <a:endParaRPr lang="en-US" sz="1000" b="1" dirty="0">
              <a:solidFill>
                <a:schemeClr val="tx1"/>
              </a:solidFill>
            </a:endParaRPr>
          </a:p>
          <a:p>
            <a:r>
              <a:rPr lang="en-US" sz="1000" b="1" dirty="0" smtClean="0">
                <a:solidFill>
                  <a:schemeClr val="tx1"/>
                </a:solidFill>
              </a:rPr>
              <a:t> </a:t>
            </a:r>
          </a:p>
          <a:p>
            <a:endParaRPr lang="en-US" sz="1000" b="1" dirty="0">
              <a:solidFill>
                <a:schemeClr val="tx1"/>
              </a:solidFill>
            </a:endParaRPr>
          </a:p>
        </p:txBody>
      </p:sp>
      <p:cxnSp>
        <p:nvCxnSpPr>
          <p:cNvPr id="64" name="Elbow Connector 63"/>
          <p:cNvCxnSpPr>
            <a:stCxn id="20" idx="2"/>
            <a:endCxn id="62" idx="0"/>
          </p:cNvCxnSpPr>
          <p:nvPr/>
        </p:nvCxnSpPr>
        <p:spPr>
          <a:xfrm rot="5400000">
            <a:off x="6214571" y="4567515"/>
            <a:ext cx="243408" cy="1079962"/>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5" name="Elbow Connector 64"/>
          <p:cNvCxnSpPr>
            <a:stCxn id="20" idx="2"/>
            <a:endCxn id="63" idx="0"/>
          </p:cNvCxnSpPr>
          <p:nvPr/>
        </p:nvCxnSpPr>
        <p:spPr>
          <a:xfrm rot="16200000" flipH="1">
            <a:off x="7303692" y="4558356"/>
            <a:ext cx="243408" cy="109828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848007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PROBABILITY – 2 </a:t>
            </a:r>
            <a:endParaRPr lang="en-US" dirty="0"/>
          </a:p>
        </p:txBody>
      </p:sp>
      <p:sp>
        <p:nvSpPr>
          <p:cNvPr id="5" name="TextBox 4"/>
          <p:cNvSpPr txBox="1"/>
          <p:nvPr/>
        </p:nvSpPr>
        <p:spPr>
          <a:xfrm>
            <a:off x="107504" y="620688"/>
            <a:ext cx="8928992" cy="1631216"/>
          </a:xfrm>
          <a:prstGeom prst="rect">
            <a:avLst/>
          </a:prstGeom>
          <a:noFill/>
        </p:spPr>
        <p:txBody>
          <a:bodyPr wrap="square" rtlCol="0">
            <a:spAutoFit/>
          </a:bodyPr>
          <a:lstStyle/>
          <a:p>
            <a:pPr marL="171450" indent="-171450">
              <a:buFontTx/>
              <a:buChar char="-"/>
            </a:pPr>
            <a:r>
              <a:rPr lang="en-IN" sz="1000" dirty="0" smtClean="0"/>
              <a:t>The </a:t>
            </a:r>
            <a:r>
              <a:rPr lang="en-IN" sz="1000" dirty="0"/>
              <a:t>greatest </a:t>
            </a:r>
            <a:r>
              <a:rPr lang="en-IN" sz="1000" dirty="0" smtClean="0"/>
              <a:t>probability- the </a:t>
            </a:r>
            <a:r>
              <a:rPr lang="en-IN" sz="1000" dirty="0"/>
              <a:t>certainty that an event will occur-is 1. Thus, a </a:t>
            </a:r>
            <a:r>
              <a:rPr lang="en-IN" sz="1000" dirty="0" smtClean="0"/>
              <a:t>probability of </a:t>
            </a:r>
            <a:r>
              <a:rPr lang="en-IN" sz="1000" dirty="0"/>
              <a:t>1 means that the event must </a:t>
            </a:r>
            <a:r>
              <a:rPr lang="en-IN" sz="1000" dirty="0" smtClean="0"/>
              <a:t>occur</a:t>
            </a:r>
          </a:p>
          <a:p>
            <a:pPr marL="171450" indent="-171450">
              <a:buFontTx/>
              <a:buChar char="-"/>
            </a:pPr>
            <a:r>
              <a:rPr lang="en-IN" sz="1000" dirty="0" smtClean="0"/>
              <a:t>The </a:t>
            </a:r>
            <a:r>
              <a:rPr lang="en-IN" sz="1000" dirty="0"/>
              <a:t>lowest probability-the impossibility that an event </a:t>
            </a:r>
            <a:r>
              <a:rPr lang="en-IN" sz="1000" dirty="0" smtClean="0"/>
              <a:t>will occur is 0. </a:t>
            </a:r>
            <a:r>
              <a:rPr lang="en-IN" sz="1000" dirty="0"/>
              <a:t>Thus, a probability of </a:t>
            </a:r>
            <a:r>
              <a:rPr lang="en-IN" sz="1000" dirty="0" smtClean="0"/>
              <a:t>0 means </a:t>
            </a:r>
            <a:r>
              <a:rPr lang="en-IN" sz="1000" dirty="0"/>
              <a:t>that an event will NOT occur. For example, </a:t>
            </a:r>
            <a:r>
              <a:rPr lang="en-IN" sz="1000" dirty="0" smtClean="0"/>
              <a:t>the probability </a:t>
            </a:r>
            <a:r>
              <a:rPr lang="en-IN" sz="1000" dirty="0"/>
              <a:t>that you roll a fair die </a:t>
            </a:r>
            <a:r>
              <a:rPr lang="en-IN" sz="1000" dirty="0" smtClean="0"/>
              <a:t>once and </a:t>
            </a:r>
            <a:r>
              <a:rPr lang="en-IN" sz="1000" dirty="0"/>
              <a:t>it lands on the number 9 is impossible, or </a:t>
            </a:r>
            <a:r>
              <a:rPr lang="en-IN" sz="1000" dirty="0" smtClean="0"/>
              <a:t>0</a:t>
            </a:r>
          </a:p>
          <a:p>
            <a:pPr marL="171450" indent="-171450">
              <a:buFontTx/>
              <a:buChar char="-"/>
            </a:pPr>
            <a:r>
              <a:rPr lang="en-IN" sz="1000" dirty="0" smtClean="0"/>
              <a:t>If </a:t>
            </a:r>
            <a:r>
              <a:rPr lang="en-IN" sz="1000" dirty="0"/>
              <a:t>on a GMAT problem, "</a:t>
            </a:r>
            <a:r>
              <a:rPr lang="en-IN" sz="1000" dirty="0" smtClean="0"/>
              <a:t>success“ contains </a:t>
            </a:r>
            <a:r>
              <a:rPr lang="en-IN" sz="1000" dirty="0"/>
              <a:t>multiple </a:t>
            </a:r>
            <a:r>
              <a:rPr lang="en-IN" sz="1000" dirty="0" smtClean="0"/>
              <a:t>possibilities –especially if </a:t>
            </a:r>
            <a:r>
              <a:rPr lang="en-IN" sz="1000" dirty="0"/>
              <a:t>the wording </a:t>
            </a:r>
            <a:r>
              <a:rPr lang="en-IN" sz="1000" dirty="0" smtClean="0"/>
              <a:t>contains phrases </a:t>
            </a:r>
            <a:r>
              <a:rPr lang="en-IN" sz="1000" dirty="0"/>
              <a:t>such as </a:t>
            </a:r>
            <a:r>
              <a:rPr lang="en-IN" sz="1000" dirty="0" smtClean="0"/>
              <a:t>“at least</a:t>
            </a:r>
            <a:r>
              <a:rPr lang="en-IN" sz="1000" dirty="0"/>
              <a:t>" and </a:t>
            </a:r>
            <a:r>
              <a:rPr lang="en-IN" sz="1000" dirty="0" smtClean="0"/>
              <a:t>“at most“ then consider finding </a:t>
            </a:r>
            <a:r>
              <a:rPr lang="en-IN" sz="1000" dirty="0"/>
              <a:t>the probability that </a:t>
            </a:r>
            <a:r>
              <a:rPr lang="en-IN" sz="1000" dirty="0" smtClean="0"/>
              <a:t>success does</a:t>
            </a:r>
            <a:r>
              <a:rPr lang="en-IN" sz="1000" dirty="0"/>
              <a:t> </a:t>
            </a:r>
            <a:r>
              <a:rPr lang="en-IN" sz="1000" dirty="0" smtClean="0"/>
              <a:t>not </a:t>
            </a:r>
            <a:r>
              <a:rPr lang="en-IN" sz="1000" dirty="0"/>
              <a:t>happen. If you can find this </a:t>
            </a:r>
            <a:r>
              <a:rPr lang="en-IN" sz="1000" dirty="0" smtClean="0"/>
              <a:t>“failure</a:t>
            </a:r>
            <a:r>
              <a:rPr lang="en-IN" sz="1000" dirty="0"/>
              <a:t>" probability more easily </a:t>
            </a:r>
            <a:r>
              <a:rPr lang="en-IN" sz="1000" dirty="0" smtClean="0"/>
              <a:t>(call it x) the probability </a:t>
            </a:r>
            <a:r>
              <a:rPr lang="en-IN" sz="1000" dirty="0"/>
              <a:t>you really want </a:t>
            </a:r>
            <a:r>
              <a:rPr lang="en-IN" sz="1000" dirty="0" smtClean="0"/>
              <a:t>to find </a:t>
            </a:r>
            <a:r>
              <a:rPr lang="en-IN" sz="1000" dirty="0"/>
              <a:t>will be 1 </a:t>
            </a:r>
            <a:r>
              <a:rPr lang="en-IN" sz="1000" dirty="0" smtClean="0"/>
              <a:t>– x</a:t>
            </a:r>
          </a:p>
          <a:p>
            <a:pPr marL="355600" lvl="1" indent="-177800">
              <a:buFontTx/>
              <a:buChar char="-"/>
            </a:pPr>
            <a:r>
              <a:rPr lang="en-IN" sz="1000" b="1" dirty="0" smtClean="0"/>
              <a:t>Example:</a:t>
            </a:r>
            <a:r>
              <a:rPr lang="en-IN" sz="1000" dirty="0" smtClean="0"/>
              <a:t> </a:t>
            </a:r>
            <a:r>
              <a:rPr lang="en-IN" sz="1000" dirty="0"/>
              <a:t>What is the probability that, on three rolls of a single fair die, </a:t>
            </a:r>
            <a:r>
              <a:rPr lang="en-IN" sz="1000" dirty="0" smtClean="0"/>
              <a:t> at least of </a:t>
            </a:r>
            <a:r>
              <a:rPr lang="en-IN" sz="1000" dirty="0"/>
              <a:t>the rolls will be a six</a:t>
            </a:r>
            <a:r>
              <a:rPr lang="en-IN" sz="1000" dirty="0" smtClean="0"/>
              <a:t>?</a:t>
            </a:r>
          </a:p>
          <a:p>
            <a:pPr marL="355600" lvl="1" indent="-177800">
              <a:buFontTx/>
              <a:buChar char="-"/>
            </a:pPr>
            <a:r>
              <a:rPr lang="en-IN" sz="1000" dirty="0"/>
              <a:t>Failure: What is the probability that </a:t>
            </a:r>
            <a:r>
              <a:rPr lang="en-IN" sz="1000" dirty="0" smtClean="0"/>
              <a:t>NONE of </a:t>
            </a:r>
            <a:r>
              <a:rPr lang="en-IN" sz="1000" dirty="0"/>
              <a:t>the rolls will yield a 6</a:t>
            </a:r>
            <a:r>
              <a:rPr lang="en-IN" sz="1000" dirty="0" smtClean="0"/>
              <a:t>? </a:t>
            </a:r>
            <a:r>
              <a:rPr lang="en-IN" sz="1000" dirty="0"/>
              <a:t>On each roll, there is a </a:t>
            </a:r>
            <a:r>
              <a:rPr lang="en-IN" sz="1000" dirty="0" smtClean="0"/>
              <a:t>5/6 </a:t>
            </a:r>
            <a:r>
              <a:rPr lang="en-IN" sz="1000" dirty="0"/>
              <a:t>probability that the die will not yield a </a:t>
            </a:r>
            <a:r>
              <a:rPr lang="en-IN" sz="1000" dirty="0" smtClean="0"/>
              <a:t>6. Thus, </a:t>
            </a:r>
            <a:r>
              <a:rPr lang="en-IN" sz="1000" dirty="0"/>
              <a:t>the probability that on all 3 rolls the die will not yield a 6 </a:t>
            </a:r>
            <a:r>
              <a:rPr lang="en-IN" sz="1000" dirty="0" smtClean="0"/>
              <a:t>is (5/6)*(5/6)*(5*6) = 125/216</a:t>
            </a:r>
          </a:p>
          <a:p>
            <a:pPr marL="355600" lvl="1" indent="-177800">
              <a:buFontTx/>
              <a:buChar char="-"/>
            </a:pPr>
            <a:r>
              <a:rPr lang="en-IN" sz="1000" dirty="0" smtClean="0"/>
              <a:t>Now</a:t>
            </a:r>
            <a:r>
              <a:rPr lang="en-IN" sz="1000" dirty="0"/>
              <a:t>, we originally defined success as rolling at </a:t>
            </a:r>
            <a:r>
              <a:rPr lang="en-IN" sz="1000" dirty="0" smtClean="0"/>
              <a:t>least one </a:t>
            </a:r>
            <a:r>
              <a:rPr lang="en-IN" sz="1000" dirty="0"/>
              <a:t>six. Since we have found the </a:t>
            </a:r>
            <a:r>
              <a:rPr lang="en-IN" sz="1000" dirty="0" smtClean="0"/>
              <a:t>probability of failure</a:t>
            </a:r>
            <a:r>
              <a:rPr lang="en-IN" sz="1000" dirty="0"/>
              <a:t>, we answer the original question </a:t>
            </a:r>
            <a:r>
              <a:rPr lang="en-IN" sz="1000" dirty="0" smtClean="0"/>
              <a:t>by subtracting </a:t>
            </a:r>
            <a:r>
              <a:rPr lang="en-IN" sz="1000" dirty="0"/>
              <a:t>this probability from </a:t>
            </a:r>
            <a:r>
              <a:rPr lang="en-IN" sz="1000" dirty="0" smtClean="0"/>
              <a:t>1: 1 – (125/216) = 91/256</a:t>
            </a:r>
          </a:p>
        </p:txBody>
      </p:sp>
    </p:spTree>
    <p:extLst>
      <p:ext uri="{BB962C8B-B14F-4D97-AF65-F5344CB8AC3E}">
        <p14:creationId xmlns:p14="http://schemas.microsoft.com/office/powerpoint/2010/main" val="2771365437"/>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000" dirty="0" smtClean="0">
                <a:solidFill>
                  <a:prstClr val="black"/>
                </a:solidFill>
              </a:rPr>
              <a:t>GEOMETRY </a:t>
            </a:r>
            <a:endParaRPr lang="en-IN" sz="5000" dirty="0">
              <a:solidFill>
                <a:prstClr val="black"/>
              </a:solidFill>
            </a:endParaRPr>
          </a:p>
        </p:txBody>
      </p:sp>
    </p:spTree>
    <p:extLst>
      <p:ext uri="{BB962C8B-B14F-4D97-AF65-F5344CB8AC3E}">
        <p14:creationId xmlns:p14="http://schemas.microsoft.com/office/powerpoint/2010/main" val="294095108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LINES AND ANGLES </a:t>
            </a:r>
            <a:endParaRPr lang="en-US" dirty="0"/>
          </a:p>
        </p:txBody>
      </p:sp>
      <p:sp>
        <p:nvSpPr>
          <p:cNvPr id="3" name="Content Placeholder 2"/>
          <p:cNvSpPr>
            <a:spLocks noGrp="1"/>
          </p:cNvSpPr>
          <p:nvPr>
            <p:ph idx="1"/>
          </p:nvPr>
        </p:nvSpPr>
        <p:spPr/>
        <p:txBody>
          <a:bodyPr/>
          <a:lstStyle/>
          <a:p>
            <a:r>
              <a:rPr lang="en-IN" sz="1100" dirty="0"/>
              <a:t>Two straight lines which meet at a point form an angle between </a:t>
            </a:r>
            <a:r>
              <a:rPr lang="en-IN" sz="1100" dirty="0" smtClean="0"/>
              <a:t>them</a:t>
            </a:r>
          </a:p>
          <a:p>
            <a:pPr lvl="1"/>
            <a:r>
              <a:rPr lang="en-IN" sz="1100" dirty="0" smtClean="0"/>
              <a:t>Acute angle is between 0 and 90 degrees </a:t>
            </a:r>
          </a:p>
          <a:p>
            <a:pPr lvl="1"/>
            <a:r>
              <a:rPr lang="en-IN" sz="1100" dirty="0" smtClean="0"/>
              <a:t>Right angle is 90 degrees</a:t>
            </a:r>
          </a:p>
          <a:p>
            <a:pPr lvl="1"/>
            <a:r>
              <a:rPr lang="en-IN" sz="1100" dirty="0" smtClean="0"/>
              <a:t>Obtuse angle is between 90 degrees and 180 degrees</a:t>
            </a:r>
          </a:p>
          <a:p>
            <a:pPr lvl="1"/>
            <a:r>
              <a:rPr lang="en-US" sz="1100" dirty="0" smtClean="0"/>
              <a:t>Reflex angle is between 180 degrees and 360 degrees </a:t>
            </a:r>
          </a:p>
          <a:p>
            <a:r>
              <a:rPr lang="en-US" sz="1100" dirty="0" smtClean="0"/>
              <a:t>A straight line is the shortest distance between two points and measures 180 degrees </a:t>
            </a:r>
          </a:p>
          <a:p>
            <a:r>
              <a:rPr lang="en-US" sz="1100" dirty="0" smtClean="0"/>
              <a:t>Parallel lines are lines that never intersect, no matter how far they are stretched, and are equidistant </a:t>
            </a:r>
          </a:p>
          <a:p>
            <a:r>
              <a:rPr lang="en-US" sz="1100" dirty="0" smtClean="0"/>
              <a:t>Perpendicular lines intersect at 90 degrees (may or may not bisect the line segment) </a:t>
            </a:r>
          </a:p>
          <a:p>
            <a:r>
              <a:rPr lang="en-US" sz="1100" dirty="0" smtClean="0"/>
              <a:t>The sum of angles at a point is 360 degrees </a:t>
            </a:r>
          </a:p>
          <a:p>
            <a:pPr marL="0" indent="0">
              <a:buNone/>
            </a:pPr>
            <a:endParaRPr lang="en-US" b="1" dirty="0"/>
          </a:p>
          <a:p>
            <a:pPr marL="0" indent="0">
              <a:buNone/>
            </a:pPr>
            <a:endParaRPr lang="en-US" b="1" dirty="0" smtClean="0"/>
          </a:p>
          <a:p>
            <a:pPr marL="0" indent="0">
              <a:buNone/>
            </a:pPr>
            <a:r>
              <a:rPr lang="en-US" b="1" dirty="0" smtClean="0"/>
              <a:t>INTERSECTING LINES </a:t>
            </a:r>
          </a:p>
          <a:p>
            <a:pPr marL="0" indent="0">
              <a:buNone/>
            </a:pPr>
            <a:r>
              <a:rPr lang="en-US" dirty="0" smtClean="0"/>
              <a:t>          </a:t>
            </a:r>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b="1" dirty="0" smtClean="0"/>
              <a:t>EXTERIOR ANGLES OF A TRIANGLE </a:t>
            </a:r>
          </a:p>
          <a:p>
            <a:pPr marL="0" indent="0">
              <a:buNone/>
            </a:pPr>
            <a:endParaRPr lang="en-US" b="1" dirty="0"/>
          </a:p>
          <a:p>
            <a:pPr marL="0" indent="0">
              <a:buNone/>
            </a:pPr>
            <a:endParaRPr lang="en-US" b="1" dirty="0"/>
          </a:p>
        </p:txBody>
      </p:sp>
      <p:grpSp>
        <p:nvGrpSpPr>
          <p:cNvPr id="5124" name="Group 5123"/>
          <p:cNvGrpSpPr/>
          <p:nvPr/>
        </p:nvGrpSpPr>
        <p:grpSpPr>
          <a:xfrm>
            <a:off x="179512" y="3322846"/>
            <a:ext cx="8784976" cy="1571441"/>
            <a:chOff x="179512" y="1857559"/>
            <a:chExt cx="8784976" cy="1571441"/>
          </a:xfrm>
        </p:grpSpPr>
        <p:sp>
          <p:nvSpPr>
            <p:cNvPr id="5" name="Right Arrow 4"/>
            <p:cNvSpPr/>
            <p:nvPr/>
          </p:nvSpPr>
          <p:spPr>
            <a:xfrm>
              <a:off x="2149988" y="2211231"/>
              <a:ext cx="1296145" cy="864096"/>
            </a:xfrm>
            <a:prstGeom prst="rightArrow">
              <a:avLst/>
            </a:prstGeom>
            <a:solidFill>
              <a:srgbClr val="7030A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lumMod val="95000"/>
                      <a:lumOff val="5000"/>
                    </a:schemeClr>
                  </a:solidFill>
                </a:rPr>
                <a:t>Properties</a:t>
              </a:r>
            </a:p>
          </p:txBody>
        </p:sp>
        <p:sp>
          <p:nvSpPr>
            <p:cNvPr id="6" name="Rectangle 5"/>
            <p:cNvSpPr/>
            <p:nvPr/>
          </p:nvSpPr>
          <p:spPr>
            <a:xfrm>
              <a:off x="3635897" y="1857559"/>
              <a:ext cx="5328591" cy="1571441"/>
            </a:xfrm>
            <a:prstGeom prst="rect">
              <a:avLst/>
            </a:prstGeom>
            <a:solidFill>
              <a:schemeClr val="accent1">
                <a:lumMod val="5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2" indent="-177800">
                <a:lnSpc>
                  <a:spcPct val="90000"/>
                </a:lnSpc>
                <a:buFont typeface="Arial" pitchFamily="34" charset="0"/>
                <a:buChar char="•"/>
              </a:pPr>
              <a:r>
                <a:rPr lang="en-US" sz="1200" b="1" dirty="0" smtClean="0">
                  <a:solidFill>
                    <a:schemeClr val="bg1"/>
                  </a:solidFill>
                  <a:latin typeface="Calibri" pitchFamily="34" charset="0"/>
                  <a:cs typeface="Calibri" pitchFamily="34" charset="0"/>
                </a:rPr>
                <a:t>The interior angles formed by the intersecting lines form a circle, so the </a:t>
              </a:r>
              <a:r>
                <a:rPr lang="en-US" sz="1200" b="1" dirty="0">
                  <a:solidFill>
                    <a:schemeClr val="bg1"/>
                  </a:solidFill>
                  <a:latin typeface="Calibri" pitchFamily="34" charset="0"/>
                  <a:cs typeface="Calibri" pitchFamily="34" charset="0"/>
                </a:rPr>
                <a:t>sum of </a:t>
              </a:r>
              <a:r>
                <a:rPr lang="en-US" sz="1200" b="1" dirty="0" smtClean="0">
                  <a:solidFill>
                    <a:schemeClr val="bg1"/>
                  </a:solidFill>
                  <a:latin typeface="Calibri" pitchFamily="34" charset="0"/>
                  <a:cs typeface="Calibri" pitchFamily="34" charset="0"/>
                </a:rPr>
                <a:t>these interior angles (i.e., a,b,c, and d)  </a:t>
              </a:r>
              <a:r>
                <a:rPr lang="en-US" sz="1200" b="1" dirty="0">
                  <a:solidFill>
                    <a:schemeClr val="bg1"/>
                  </a:solidFill>
                  <a:latin typeface="Calibri" pitchFamily="34" charset="0"/>
                  <a:cs typeface="Calibri" pitchFamily="34" charset="0"/>
                </a:rPr>
                <a:t>is </a:t>
              </a:r>
              <a:r>
                <a:rPr lang="en-US" sz="1200" b="1" dirty="0" smtClean="0">
                  <a:solidFill>
                    <a:schemeClr val="bg1"/>
                  </a:solidFill>
                  <a:latin typeface="Calibri" pitchFamily="34" charset="0"/>
                  <a:cs typeface="Calibri" pitchFamily="34" charset="0"/>
                </a:rPr>
                <a:t>360 degrees </a:t>
              </a:r>
            </a:p>
            <a:p>
              <a:pPr marL="0" lvl="2">
                <a:lnSpc>
                  <a:spcPct val="90000"/>
                </a:lnSpc>
              </a:pPr>
              <a:endParaRPr lang="en-US" sz="1200" b="1" dirty="0" smtClean="0">
                <a:solidFill>
                  <a:schemeClr val="bg1"/>
                </a:solidFill>
                <a:latin typeface="Calibri" pitchFamily="34" charset="0"/>
                <a:cs typeface="Calibri" pitchFamily="34" charset="0"/>
              </a:endParaRPr>
            </a:p>
            <a:p>
              <a:pPr marL="177800" lvl="2" indent="-177800">
                <a:lnSpc>
                  <a:spcPct val="90000"/>
                </a:lnSpc>
                <a:buFont typeface="Arial" pitchFamily="34" charset="0"/>
                <a:buChar char="•"/>
              </a:pPr>
              <a:r>
                <a:rPr lang="en-US" sz="1200" b="1" dirty="0" smtClean="0">
                  <a:solidFill>
                    <a:schemeClr val="bg1"/>
                  </a:solidFill>
                  <a:latin typeface="Calibri" pitchFamily="34" charset="0"/>
                  <a:cs typeface="Calibri" pitchFamily="34" charset="0"/>
                </a:rPr>
                <a:t>The interior angles that combine to form a line sum to 180 degrees. These are termed supplementary angles. Thus, in the diagram, (a+b) = 180 degrees. Other supplementary angles are (b+c), (c+d), and (d+a) </a:t>
              </a:r>
            </a:p>
            <a:p>
              <a:pPr marL="0" lvl="2">
                <a:lnSpc>
                  <a:spcPct val="90000"/>
                </a:lnSpc>
              </a:pPr>
              <a:endParaRPr lang="en-US" sz="1200" b="1" dirty="0" smtClean="0">
                <a:solidFill>
                  <a:schemeClr val="bg1"/>
                </a:solidFill>
                <a:latin typeface="Calibri" pitchFamily="34" charset="0"/>
                <a:cs typeface="Calibri" pitchFamily="34" charset="0"/>
              </a:endParaRPr>
            </a:p>
            <a:p>
              <a:pPr marL="177800" lvl="2" indent="-177800">
                <a:lnSpc>
                  <a:spcPct val="90000"/>
                </a:lnSpc>
                <a:buFont typeface="Arial" pitchFamily="34" charset="0"/>
                <a:buChar char="•"/>
              </a:pPr>
              <a:r>
                <a:rPr lang="en-US" sz="1200" b="1" dirty="0" smtClean="0">
                  <a:solidFill>
                    <a:schemeClr val="bg1"/>
                  </a:solidFill>
                  <a:latin typeface="Calibri" pitchFamily="34" charset="0"/>
                  <a:cs typeface="Calibri" pitchFamily="34" charset="0"/>
                </a:rPr>
                <a:t>The angles formed opposite each other where these two lines intersect are equal. These are called vertical angles. Thus, a = c and b = d </a:t>
              </a:r>
              <a:endParaRPr lang="en-US" sz="1200" b="1" dirty="0">
                <a:solidFill>
                  <a:schemeClr val="bg1"/>
                </a:solidFill>
                <a:latin typeface="Calibri" pitchFamily="34" charset="0"/>
                <a:cs typeface="Calibri" pitchFamily="34" charset="0"/>
              </a:endParaRPr>
            </a:p>
          </p:txBody>
        </p:sp>
        <p:cxnSp>
          <p:nvCxnSpPr>
            <p:cNvPr id="20" name="Straight Connector 19"/>
            <p:cNvCxnSpPr/>
            <p:nvPr/>
          </p:nvCxnSpPr>
          <p:spPr>
            <a:xfrm>
              <a:off x="179512" y="2060848"/>
              <a:ext cx="1970476" cy="1014479"/>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179512" y="2060848"/>
              <a:ext cx="1970476" cy="864096"/>
            </a:xfrm>
            <a:prstGeom prst="line">
              <a:avLst/>
            </a:prstGeom>
          </p:spPr>
          <p:style>
            <a:lnRef idx="1">
              <a:schemeClr val="accent1"/>
            </a:lnRef>
            <a:fillRef idx="0">
              <a:schemeClr val="accent1"/>
            </a:fillRef>
            <a:effectRef idx="0">
              <a:schemeClr val="accent1"/>
            </a:effectRef>
            <a:fontRef idx="minor">
              <a:schemeClr val="tx1"/>
            </a:fontRef>
          </p:style>
        </p:cxnSp>
        <p:sp>
          <p:nvSpPr>
            <p:cNvPr id="5123" name="TextBox 5122"/>
            <p:cNvSpPr txBox="1"/>
            <p:nvPr/>
          </p:nvSpPr>
          <p:spPr>
            <a:xfrm>
              <a:off x="971600" y="2129638"/>
              <a:ext cx="193150" cy="292388"/>
            </a:xfrm>
            <a:prstGeom prst="rect">
              <a:avLst/>
            </a:prstGeom>
            <a:noFill/>
          </p:spPr>
          <p:txBody>
            <a:bodyPr wrap="square" rtlCol="0">
              <a:spAutoFit/>
            </a:bodyPr>
            <a:lstStyle/>
            <a:p>
              <a:r>
                <a:rPr lang="en-US" sz="1300" dirty="0" smtClean="0"/>
                <a:t>a</a:t>
              </a:r>
              <a:endParaRPr lang="en-US" sz="1300" dirty="0"/>
            </a:p>
          </p:txBody>
        </p:sp>
        <p:sp>
          <p:nvSpPr>
            <p:cNvPr id="36" name="TextBox 35"/>
            <p:cNvSpPr txBox="1"/>
            <p:nvPr/>
          </p:nvSpPr>
          <p:spPr>
            <a:xfrm>
              <a:off x="971600" y="2632556"/>
              <a:ext cx="193150" cy="292388"/>
            </a:xfrm>
            <a:prstGeom prst="rect">
              <a:avLst/>
            </a:prstGeom>
            <a:noFill/>
          </p:spPr>
          <p:txBody>
            <a:bodyPr wrap="square" rtlCol="0">
              <a:spAutoFit/>
            </a:bodyPr>
            <a:lstStyle/>
            <a:p>
              <a:r>
                <a:rPr lang="en-US" sz="1300" dirty="0" smtClean="0"/>
                <a:t>c</a:t>
              </a:r>
              <a:endParaRPr lang="en-US" sz="1300" dirty="0"/>
            </a:p>
          </p:txBody>
        </p:sp>
        <p:sp>
          <p:nvSpPr>
            <p:cNvPr id="37" name="TextBox 36"/>
            <p:cNvSpPr txBox="1"/>
            <p:nvPr/>
          </p:nvSpPr>
          <p:spPr>
            <a:xfrm>
              <a:off x="1395862" y="2421893"/>
              <a:ext cx="193150" cy="292388"/>
            </a:xfrm>
            <a:prstGeom prst="rect">
              <a:avLst/>
            </a:prstGeom>
            <a:noFill/>
          </p:spPr>
          <p:txBody>
            <a:bodyPr wrap="square" rtlCol="0">
              <a:spAutoFit/>
            </a:bodyPr>
            <a:lstStyle/>
            <a:p>
              <a:r>
                <a:rPr lang="en-US" sz="1300" dirty="0" smtClean="0"/>
                <a:t>b</a:t>
              </a:r>
              <a:endParaRPr lang="en-US" sz="1300" dirty="0"/>
            </a:p>
          </p:txBody>
        </p:sp>
        <p:sp>
          <p:nvSpPr>
            <p:cNvPr id="38" name="TextBox 37"/>
            <p:cNvSpPr txBox="1"/>
            <p:nvPr/>
          </p:nvSpPr>
          <p:spPr>
            <a:xfrm>
              <a:off x="539552" y="2421893"/>
              <a:ext cx="193150" cy="292388"/>
            </a:xfrm>
            <a:prstGeom prst="rect">
              <a:avLst/>
            </a:prstGeom>
            <a:noFill/>
          </p:spPr>
          <p:txBody>
            <a:bodyPr wrap="square" rtlCol="0">
              <a:spAutoFit/>
            </a:bodyPr>
            <a:lstStyle/>
            <a:p>
              <a:r>
                <a:rPr lang="en-US" sz="1300" dirty="0" smtClean="0"/>
                <a:t>d</a:t>
              </a:r>
              <a:endParaRPr lang="en-US" sz="1300" dirty="0"/>
            </a:p>
          </p:txBody>
        </p:sp>
      </p:grpSp>
      <p:grpSp>
        <p:nvGrpSpPr>
          <p:cNvPr id="5125" name="Group 5124"/>
          <p:cNvGrpSpPr/>
          <p:nvPr/>
        </p:nvGrpSpPr>
        <p:grpSpPr>
          <a:xfrm>
            <a:off x="115094" y="5169927"/>
            <a:ext cx="8849394" cy="1571441"/>
            <a:chOff x="115094" y="4136688"/>
            <a:chExt cx="8849394" cy="1571441"/>
          </a:xfrm>
        </p:grpSpPr>
        <p:pic>
          <p:nvPicPr>
            <p:cNvPr id="39" name="Picture 4" descr="figure_4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094" y="4365104"/>
              <a:ext cx="2152650"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Right Arrow 39"/>
            <p:cNvSpPr/>
            <p:nvPr/>
          </p:nvSpPr>
          <p:spPr>
            <a:xfrm>
              <a:off x="2149987" y="4601477"/>
              <a:ext cx="1296145" cy="864096"/>
            </a:xfrm>
            <a:prstGeom prst="rightArrow">
              <a:avLst/>
            </a:prstGeom>
            <a:solidFill>
              <a:srgbClr val="7030A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lumMod val="95000"/>
                      <a:lumOff val="5000"/>
                    </a:schemeClr>
                  </a:solidFill>
                </a:rPr>
                <a:t>Properties</a:t>
              </a:r>
            </a:p>
          </p:txBody>
        </p:sp>
        <p:sp>
          <p:nvSpPr>
            <p:cNvPr id="41" name="Rectangle 40"/>
            <p:cNvSpPr/>
            <p:nvPr/>
          </p:nvSpPr>
          <p:spPr>
            <a:xfrm>
              <a:off x="3635897" y="4136688"/>
              <a:ext cx="5328591" cy="1571441"/>
            </a:xfrm>
            <a:prstGeom prst="rect">
              <a:avLst/>
            </a:prstGeom>
            <a:solidFill>
              <a:schemeClr val="accent5">
                <a:lumMod val="7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2" indent="-177800">
                <a:buFont typeface="Arial" pitchFamily="34" charset="0"/>
                <a:buChar char="•"/>
              </a:pPr>
              <a:r>
                <a:rPr lang="en-US" sz="1200" dirty="0">
                  <a:solidFill>
                    <a:schemeClr val="bg1"/>
                  </a:solidFill>
                  <a:latin typeface="Calibri" pitchFamily="34" charset="0"/>
                </a:rPr>
                <a:t>a + b + c = </a:t>
              </a:r>
              <a:r>
                <a:rPr lang="en-US" sz="1200" dirty="0" smtClean="0">
                  <a:solidFill>
                    <a:schemeClr val="bg1"/>
                  </a:solidFill>
                  <a:latin typeface="Calibri" pitchFamily="34" charset="0"/>
                </a:rPr>
                <a:t>180</a:t>
              </a:r>
              <a:endParaRPr lang="en-US" sz="1200" dirty="0">
                <a:solidFill>
                  <a:schemeClr val="bg1"/>
                </a:solidFill>
                <a:latin typeface="Calibri" pitchFamily="34" charset="0"/>
              </a:endParaRPr>
            </a:p>
            <a:p>
              <a:pPr marL="177800" lvl="2" indent="-177800">
                <a:buFont typeface="Arial" pitchFamily="34" charset="0"/>
                <a:buChar char="•"/>
              </a:pPr>
              <a:r>
                <a:rPr lang="en-US" sz="1200" dirty="0">
                  <a:solidFill>
                    <a:schemeClr val="bg1"/>
                  </a:solidFill>
                  <a:latin typeface="Calibri" pitchFamily="34" charset="0"/>
                </a:rPr>
                <a:t>c + d = 180</a:t>
              </a:r>
            </a:p>
            <a:p>
              <a:pPr marL="177800" lvl="2" indent="-177800">
                <a:buFont typeface="Arial" pitchFamily="34" charset="0"/>
                <a:buChar char="•"/>
              </a:pPr>
              <a:r>
                <a:rPr lang="en-US" sz="1200" b="1" dirty="0">
                  <a:solidFill>
                    <a:schemeClr val="bg1"/>
                  </a:solidFill>
                  <a:latin typeface="Calibri" pitchFamily="34" charset="0"/>
                </a:rPr>
                <a:t>d = a + </a:t>
              </a:r>
              <a:r>
                <a:rPr lang="en-US" sz="1200" b="1" dirty="0" smtClean="0">
                  <a:solidFill>
                    <a:schemeClr val="bg1"/>
                  </a:solidFill>
                  <a:latin typeface="Calibri" pitchFamily="34" charset="0"/>
                </a:rPr>
                <a:t>b</a:t>
              </a:r>
            </a:p>
            <a:p>
              <a:pPr marL="0" lvl="2"/>
              <a:endParaRPr lang="en-US" sz="1200" b="1" dirty="0" smtClean="0">
                <a:solidFill>
                  <a:schemeClr val="bg1"/>
                </a:solidFill>
                <a:latin typeface="Calibri" pitchFamily="34" charset="0"/>
              </a:endParaRPr>
            </a:p>
            <a:p>
              <a:pPr marL="0" lvl="2"/>
              <a:r>
                <a:rPr lang="en-US" sz="1200" b="1" dirty="0" smtClean="0">
                  <a:solidFill>
                    <a:schemeClr val="bg1"/>
                  </a:solidFill>
                  <a:latin typeface="Calibri" pitchFamily="34" charset="0"/>
                </a:rPr>
                <a:t>Sum of the exterior angle is equal to the sum of the two interior opposite angles</a:t>
              </a:r>
            </a:p>
            <a:p>
              <a:pPr marL="0" lvl="2"/>
              <a:endParaRPr lang="en-US" sz="1200" b="1" dirty="0">
                <a:solidFill>
                  <a:schemeClr val="bg1"/>
                </a:solidFill>
                <a:latin typeface="Calibri" pitchFamily="34" charset="0"/>
              </a:endParaRPr>
            </a:p>
            <a:p>
              <a:pPr marL="0" lvl="2"/>
              <a:r>
                <a:rPr lang="en-US" sz="1200" b="1" dirty="0" smtClean="0">
                  <a:solidFill>
                    <a:schemeClr val="bg1"/>
                  </a:solidFill>
                  <a:latin typeface="Calibri" pitchFamily="34" charset="0"/>
                </a:rPr>
                <a:t>These properties are  </a:t>
              </a:r>
              <a:r>
                <a:rPr lang="en-US" sz="1200" b="1" dirty="0">
                  <a:solidFill>
                    <a:schemeClr val="bg1"/>
                  </a:solidFill>
                  <a:latin typeface="Calibri" pitchFamily="34" charset="0"/>
                </a:rPr>
                <a:t>frequently tested on GMAT</a:t>
              </a:r>
            </a:p>
            <a:p>
              <a:pPr marL="0" lvl="2">
                <a:lnSpc>
                  <a:spcPct val="90000"/>
                </a:lnSpc>
              </a:pPr>
              <a:endParaRPr lang="en-US" sz="1200" b="1" dirty="0" smtClean="0">
                <a:solidFill>
                  <a:schemeClr val="bg1"/>
                </a:solidFill>
                <a:latin typeface="Calibri" pitchFamily="34" charset="0"/>
                <a:cs typeface="Calibri" pitchFamily="34" charset="0"/>
              </a:endParaRPr>
            </a:p>
          </p:txBody>
        </p:sp>
      </p:grpSp>
    </p:spTree>
    <p:extLst>
      <p:ext uri="{BB962C8B-B14F-4D97-AF65-F5344CB8AC3E}">
        <p14:creationId xmlns:p14="http://schemas.microsoft.com/office/powerpoint/2010/main" val="2979756694"/>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LINES AND ANGLES </a:t>
            </a:r>
            <a:endParaRPr lang="en-US" dirty="0"/>
          </a:p>
        </p:txBody>
      </p:sp>
      <p:sp>
        <p:nvSpPr>
          <p:cNvPr id="4" name="Content Placeholder 3"/>
          <p:cNvSpPr>
            <a:spLocks noGrp="1"/>
          </p:cNvSpPr>
          <p:nvPr>
            <p:ph idx="1"/>
          </p:nvPr>
        </p:nvSpPr>
        <p:spPr/>
        <p:txBody>
          <a:bodyPr/>
          <a:lstStyle/>
          <a:p>
            <a:pPr marL="0" indent="0">
              <a:buNone/>
            </a:pPr>
            <a:r>
              <a:rPr lang="en-US" b="1" dirty="0" smtClean="0"/>
              <a:t>PARALLEL LINES CUT BY A TRANSVERSAL</a:t>
            </a:r>
          </a:p>
          <a:p>
            <a:pPr marL="0" indent="0">
              <a:buNone/>
            </a:pPr>
            <a:endParaRPr lang="en-US" b="1" dirty="0"/>
          </a:p>
          <a:p>
            <a:pPr marL="0" indent="0">
              <a:buNone/>
            </a:pPr>
            <a:endParaRPr lang="en-US" b="1" dirty="0" smtClean="0"/>
          </a:p>
          <a:p>
            <a:pPr marL="0" indent="0">
              <a:buNone/>
            </a:pPr>
            <a:endParaRPr lang="en-US" b="1" dirty="0"/>
          </a:p>
          <a:p>
            <a:pPr marL="0" indent="0">
              <a:buNone/>
            </a:pPr>
            <a:endParaRPr lang="en-US" b="1" dirty="0" smtClean="0"/>
          </a:p>
          <a:p>
            <a:pPr marL="0" indent="0">
              <a:buNone/>
            </a:pPr>
            <a:endParaRPr lang="en-US" b="1" dirty="0"/>
          </a:p>
          <a:p>
            <a:pPr marL="0" indent="0">
              <a:buNone/>
            </a:pPr>
            <a:endParaRPr lang="en-US" b="1" dirty="0" smtClean="0"/>
          </a:p>
          <a:p>
            <a:pPr marL="0" indent="0">
              <a:buNone/>
            </a:pPr>
            <a:endParaRPr lang="en-US" b="1" dirty="0"/>
          </a:p>
          <a:p>
            <a:pPr marL="0" indent="0">
              <a:buNone/>
            </a:pPr>
            <a:endParaRPr lang="en-US" b="1" dirty="0" smtClean="0"/>
          </a:p>
          <a:p>
            <a:pPr marL="0" indent="0">
              <a:buNone/>
            </a:pPr>
            <a:endParaRPr lang="en-US" b="1" dirty="0"/>
          </a:p>
          <a:p>
            <a:pPr marL="0" indent="0">
              <a:buNone/>
            </a:pPr>
            <a:endParaRPr lang="en-US" b="1" dirty="0" smtClean="0"/>
          </a:p>
          <a:p>
            <a:pPr marL="0" indent="0">
              <a:buNone/>
            </a:pPr>
            <a:endParaRPr lang="en-US" b="1" dirty="0"/>
          </a:p>
          <a:p>
            <a:pPr marL="0" indent="0">
              <a:buNone/>
            </a:pPr>
            <a:endParaRPr lang="en-US" b="1" dirty="0" smtClean="0"/>
          </a:p>
          <a:p>
            <a:pPr marL="0" indent="0">
              <a:buNone/>
            </a:pPr>
            <a:endParaRPr lang="en-US" b="1" dirty="0"/>
          </a:p>
          <a:p>
            <a:pPr marL="0" lvl="2" indent="0">
              <a:buNone/>
            </a:pPr>
            <a:endParaRPr lang="en-US" dirty="0" smtClean="0">
              <a:latin typeface="Calibri" pitchFamily="34" charset="0"/>
              <a:cs typeface="Calibri" pitchFamily="34" charset="0"/>
            </a:endParaRPr>
          </a:p>
          <a:p>
            <a:pPr marL="0" lvl="2" indent="0">
              <a:buNone/>
            </a:pPr>
            <a:endParaRPr lang="en-US" dirty="0">
              <a:latin typeface="Calibri" pitchFamily="34" charset="0"/>
              <a:cs typeface="Calibri" pitchFamily="34" charset="0"/>
            </a:endParaRPr>
          </a:p>
          <a:p>
            <a:pPr marL="0" lvl="2" indent="0">
              <a:buNone/>
            </a:pPr>
            <a:endParaRPr lang="en-US" dirty="0" smtClean="0">
              <a:latin typeface="Calibri" pitchFamily="34" charset="0"/>
              <a:cs typeface="Calibri" pitchFamily="34" charset="0"/>
            </a:endParaRPr>
          </a:p>
          <a:p>
            <a:pPr marL="0" lvl="2" indent="0">
              <a:buNone/>
            </a:pPr>
            <a:endParaRPr lang="en-US" dirty="0">
              <a:latin typeface="Calibri" pitchFamily="34" charset="0"/>
              <a:cs typeface="Calibri" pitchFamily="34" charset="0"/>
            </a:endParaRPr>
          </a:p>
          <a:p>
            <a:pPr marL="0" lvl="2" indent="0">
              <a:buNone/>
            </a:pPr>
            <a:r>
              <a:rPr lang="en-US" dirty="0" smtClean="0">
                <a:latin typeface="Calibri" pitchFamily="34" charset="0"/>
                <a:cs typeface="Calibri" pitchFamily="34" charset="0"/>
              </a:rPr>
              <a:t>GMAT </a:t>
            </a:r>
            <a:r>
              <a:rPr lang="en-US" dirty="0">
                <a:latin typeface="Calibri" pitchFamily="34" charset="0"/>
                <a:cs typeface="Calibri" pitchFamily="34" charset="0"/>
              </a:rPr>
              <a:t>can disguise the lines, by not drawing them completely. Extending them can help you to find out whether they are transversal or parallel</a:t>
            </a:r>
            <a:r>
              <a:rPr lang="en-US" b="1" dirty="0">
                <a:latin typeface="Calibri" pitchFamily="34" charset="0"/>
                <a:cs typeface="Calibri" pitchFamily="34" charset="0"/>
              </a:rPr>
              <a:t>. GMAT uses the symbol II to indicate 2 lines are parallel. MN II OP means those segments are parallel</a:t>
            </a:r>
          </a:p>
          <a:p>
            <a:pPr marL="0" indent="0">
              <a:buNone/>
            </a:pPr>
            <a:r>
              <a:rPr lang="en-US" b="1" dirty="0" smtClean="0"/>
              <a:t> </a:t>
            </a:r>
          </a:p>
          <a:p>
            <a:pPr marL="0" indent="0">
              <a:buNone/>
            </a:pPr>
            <a:endParaRPr lang="en-US" b="1" dirty="0"/>
          </a:p>
          <a:p>
            <a:pPr marL="0" indent="0">
              <a:buNone/>
            </a:pPr>
            <a:endParaRPr lang="en-US" b="1" dirty="0"/>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8915" t="33395" r="40421" b="38807"/>
          <a:stretch/>
        </p:blipFill>
        <p:spPr bwMode="auto">
          <a:xfrm>
            <a:off x="11183" y="836712"/>
            <a:ext cx="2688609" cy="2033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ight Arrow 16"/>
          <p:cNvSpPr/>
          <p:nvPr/>
        </p:nvSpPr>
        <p:spPr>
          <a:xfrm>
            <a:off x="2555776" y="1406408"/>
            <a:ext cx="1296145" cy="864096"/>
          </a:xfrm>
          <a:prstGeom prst="rightArrow">
            <a:avLst/>
          </a:prstGeom>
          <a:solidFill>
            <a:srgbClr val="7030A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lumMod val="95000"/>
                    <a:lumOff val="5000"/>
                  </a:schemeClr>
                </a:solidFill>
              </a:rPr>
              <a:t>Properties</a:t>
            </a:r>
          </a:p>
        </p:txBody>
      </p:sp>
      <p:sp>
        <p:nvSpPr>
          <p:cNvPr id="18" name="Rectangle 17"/>
          <p:cNvSpPr/>
          <p:nvPr/>
        </p:nvSpPr>
        <p:spPr>
          <a:xfrm>
            <a:off x="3923929" y="836712"/>
            <a:ext cx="5112568" cy="2952328"/>
          </a:xfrm>
          <a:prstGeom prst="rect">
            <a:avLst/>
          </a:prstGeom>
          <a:solidFill>
            <a:schemeClr val="accent1">
              <a:lumMod val="5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2" indent="-177800">
              <a:lnSpc>
                <a:spcPct val="90000"/>
              </a:lnSpc>
              <a:buFont typeface="Arial" pitchFamily="34" charset="0"/>
              <a:buChar char="•"/>
            </a:pPr>
            <a:r>
              <a:rPr lang="en-US" sz="1200" b="1" dirty="0" smtClean="0">
                <a:solidFill>
                  <a:schemeClr val="bg1"/>
                </a:solidFill>
                <a:latin typeface="Calibri" pitchFamily="34" charset="0"/>
                <a:cs typeface="Calibri" pitchFamily="34" charset="0"/>
              </a:rPr>
              <a:t>Alternate interior angles are equal </a:t>
            </a:r>
          </a:p>
          <a:p>
            <a:pPr marL="355600" lvl="2" indent="-177800">
              <a:lnSpc>
                <a:spcPct val="90000"/>
              </a:lnSpc>
              <a:buFontTx/>
              <a:buChar char="-"/>
            </a:pPr>
            <a:r>
              <a:rPr lang="en-US" sz="1200" b="1" dirty="0">
                <a:solidFill>
                  <a:schemeClr val="bg1"/>
                </a:solidFill>
                <a:latin typeface="Calibri" pitchFamily="34" charset="0"/>
                <a:cs typeface="Calibri" pitchFamily="34" charset="0"/>
              </a:rPr>
              <a:t>A</a:t>
            </a:r>
            <a:r>
              <a:rPr lang="en-US" sz="1200" b="1" dirty="0" smtClean="0">
                <a:solidFill>
                  <a:schemeClr val="bg1"/>
                </a:solidFill>
                <a:latin typeface="Calibri" pitchFamily="34" charset="0"/>
                <a:cs typeface="Calibri" pitchFamily="34" charset="0"/>
              </a:rPr>
              <a:t>ngles 3 and 6 are equal; angles 4 and 5 are equal</a:t>
            </a:r>
          </a:p>
          <a:p>
            <a:pPr marL="171450" lvl="2" indent="-171450">
              <a:lnSpc>
                <a:spcPct val="90000"/>
              </a:lnSpc>
              <a:buFontTx/>
              <a:buChar char="-"/>
            </a:pPr>
            <a:endParaRPr lang="en-US" sz="1200" b="1" dirty="0" smtClean="0">
              <a:solidFill>
                <a:schemeClr val="bg1"/>
              </a:solidFill>
              <a:latin typeface="Calibri" pitchFamily="34" charset="0"/>
              <a:cs typeface="Calibri" pitchFamily="34" charset="0"/>
            </a:endParaRPr>
          </a:p>
          <a:p>
            <a:pPr marL="177800" lvl="2" indent="-177800">
              <a:lnSpc>
                <a:spcPct val="90000"/>
              </a:lnSpc>
              <a:buFont typeface="Arial" pitchFamily="34" charset="0"/>
              <a:buChar char="•"/>
            </a:pPr>
            <a:r>
              <a:rPr lang="en-US" sz="1200" b="1" dirty="0" smtClean="0">
                <a:solidFill>
                  <a:schemeClr val="bg1"/>
                </a:solidFill>
                <a:latin typeface="Calibri" pitchFamily="34" charset="0"/>
                <a:cs typeface="Calibri" pitchFamily="34" charset="0"/>
              </a:rPr>
              <a:t>Alternate exterior angles are equal </a:t>
            </a:r>
          </a:p>
          <a:p>
            <a:pPr marL="355600" lvl="2" indent="-177800">
              <a:lnSpc>
                <a:spcPct val="90000"/>
              </a:lnSpc>
              <a:buFontTx/>
              <a:buChar char="-"/>
            </a:pPr>
            <a:r>
              <a:rPr lang="en-US" sz="1200" b="1" dirty="0" smtClean="0">
                <a:solidFill>
                  <a:schemeClr val="bg1"/>
                </a:solidFill>
                <a:latin typeface="Calibri" pitchFamily="34" charset="0"/>
                <a:cs typeface="Calibri" pitchFamily="34" charset="0"/>
              </a:rPr>
              <a:t>Angles 1 </a:t>
            </a:r>
            <a:r>
              <a:rPr lang="en-US" sz="1200" b="1" dirty="0">
                <a:solidFill>
                  <a:schemeClr val="bg1"/>
                </a:solidFill>
                <a:latin typeface="Calibri" pitchFamily="34" charset="0"/>
                <a:cs typeface="Calibri" pitchFamily="34" charset="0"/>
              </a:rPr>
              <a:t>and </a:t>
            </a:r>
            <a:r>
              <a:rPr lang="en-US" sz="1200" b="1" dirty="0" smtClean="0">
                <a:solidFill>
                  <a:schemeClr val="bg1"/>
                </a:solidFill>
                <a:latin typeface="Calibri" pitchFamily="34" charset="0"/>
                <a:cs typeface="Calibri" pitchFamily="34" charset="0"/>
              </a:rPr>
              <a:t>8 </a:t>
            </a:r>
            <a:r>
              <a:rPr lang="en-US" sz="1200" b="1" dirty="0">
                <a:solidFill>
                  <a:schemeClr val="bg1"/>
                </a:solidFill>
                <a:latin typeface="Calibri" pitchFamily="34" charset="0"/>
                <a:cs typeface="Calibri" pitchFamily="34" charset="0"/>
              </a:rPr>
              <a:t>are equal; angles </a:t>
            </a:r>
            <a:r>
              <a:rPr lang="en-US" sz="1200" b="1" dirty="0" smtClean="0">
                <a:solidFill>
                  <a:schemeClr val="bg1"/>
                </a:solidFill>
                <a:latin typeface="Calibri" pitchFamily="34" charset="0"/>
                <a:cs typeface="Calibri" pitchFamily="34" charset="0"/>
              </a:rPr>
              <a:t>2 </a:t>
            </a:r>
            <a:r>
              <a:rPr lang="en-US" sz="1200" b="1" dirty="0">
                <a:solidFill>
                  <a:schemeClr val="bg1"/>
                </a:solidFill>
                <a:latin typeface="Calibri" pitchFamily="34" charset="0"/>
                <a:cs typeface="Calibri" pitchFamily="34" charset="0"/>
              </a:rPr>
              <a:t>and </a:t>
            </a:r>
            <a:r>
              <a:rPr lang="en-US" sz="1200" b="1" dirty="0" smtClean="0">
                <a:solidFill>
                  <a:schemeClr val="bg1"/>
                </a:solidFill>
                <a:latin typeface="Calibri" pitchFamily="34" charset="0"/>
                <a:cs typeface="Calibri" pitchFamily="34" charset="0"/>
              </a:rPr>
              <a:t>7 </a:t>
            </a:r>
            <a:r>
              <a:rPr lang="en-US" sz="1200" b="1" dirty="0">
                <a:solidFill>
                  <a:schemeClr val="bg1"/>
                </a:solidFill>
                <a:latin typeface="Calibri" pitchFamily="34" charset="0"/>
                <a:cs typeface="Calibri" pitchFamily="34" charset="0"/>
              </a:rPr>
              <a:t>are </a:t>
            </a:r>
            <a:r>
              <a:rPr lang="en-US" sz="1200" b="1" dirty="0" smtClean="0">
                <a:solidFill>
                  <a:schemeClr val="bg1"/>
                </a:solidFill>
                <a:latin typeface="Calibri" pitchFamily="34" charset="0"/>
                <a:cs typeface="Calibri" pitchFamily="34" charset="0"/>
              </a:rPr>
              <a:t>equal</a:t>
            </a:r>
            <a:endParaRPr lang="en-US" sz="1200" b="1" dirty="0">
              <a:solidFill>
                <a:schemeClr val="bg1"/>
              </a:solidFill>
              <a:latin typeface="Calibri" pitchFamily="34" charset="0"/>
              <a:cs typeface="Calibri" pitchFamily="34" charset="0"/>
            </a:endParaRPr>
          </a:p>
          <a:p>
            <a:pPr marL="0" lvl="2">
              <a:lnSpc>
                <a:spcPct val="90000"/>
              </a:lnSpc>
            </a:pPr>
            <a:endParaRPr lang="en-US" sz="1200" b="1" dirty="0" smtClean="0">
              <a:solidFill>
                <a:schemeClr val="bg1"/>
              </a:solidFill>
              <a:latin typeface="Calibri" pitchFamily="34" charset="0"/>
              <a:cs typeface="Calibri" pitchFamily="34" charset="0"/>
            </a:endParaRPr>
          </a:p>
          <a:p>
            <a:pPr marL="177800" lvl="2" indent="-177800">
              <a:lnSpc>
                <a:spcPct val="90000"/>
              </a:lnSpc>
              <a:buFont typeface="Arial" pitchFamily="34" charset="0"/>
              <a:buChar char="•"/>
            </a:pPr>
            <a:r>
              <a:rPr lang="en-US" sz="1200" b="1" dirty="0" smtClean="0">
                <a:solidFill>
                  <a:schemeClr val="bg1"/>
                </a:solidFill>
                <a:latin typeface="Calibri" pitchFamily="34" charset="0"/>
                <a:cs typeface="Calibri" pitchFamily="34" charset="0"/>
              </a:rPr>
              <a:t>Corresponding angles are equal (</a:t>
            </a:r>
            <a:r>
              <a:rPr lang="en-IN" sz="1200" b="1" dirty="0" smtClean="0"/>
              <a:t>corresponding </a:t>
            </a:r>
            <a:r>
              <a:rPr lang="en-IN" sz="1200" b="1" dirty="0"/>
              <a:t>angles are one interior and one exterior angle that are on the same side of the </a:t>
            </a:r>
            <a:r>
              <a:rPr lang="en-IN" sz="1200" b="1" dirty="0" smtClean="0"/>
              <a:t>transversal)</a:t>
            </a:r>
            <a:endParaRPr lang="en-US" sz="1200" b="1" dirty="0" smtClean="0">
              <a:solidFill>
                <a:schemeClr val="bg1"/>
              </a:solidFill>
              <a:latin typeface="Calibri" pitchFamily="34" charset="0"/>
              <a:cs typeface="Calibri" pitchFamily="34" charset="0"/>
            </a:endParaRPr>
          </a:p>
          <a:p>
            <a:pPr marL="355600" lvl="2" indent="-177800">
              <a:lnSpc>
                <a:spcPct val="90000"/>
              </a:lnSpc>
              <a:buFontTx/>
              <a:buChar char="-"/>
            </a:pPr>
            <a:r>
              <a:rPr lang="en-US" sz="1200" b="1" dirty="0" smtClean="0">
                <a:solidFill>
                  <a:schemeClr val="bg1"/>
                </a:solidFill>
                <a:latin typeface="Calibri" pitchFamily="34" charset="0"/>
                <a:cs typeface="Calibri" pitchFamily="34" charset="0"/>
              </a:rPr>
              <a:t>Angles 1 and 5 </a:t>
            </a:r>
          </a:p>
          <a:p>
            <a:pPr marL="355600" lvl="2" indent="-177800">
              <a:lnSpc>
                <a:spcPct val="90000"/>
              </a:lnSpc>
              <a:buFontTx/>
              <a:buChar char="-"/>
            </a:pPr>
            <a:r>
              <a:rPr lang="en-US" sz="1200" b="1" dirty="0" smtClean="0">
                <a:solidFill>
                  <a:schemeClr val="bg1"/>
                </a:solidFill>
                <a:latin typeface="Calibri" pitchFamily="34" charset="0"/>
                <a:cs typeface="Calibri" pitchFamily="34" charset="0"/>
              </a:rPr>
              <a:t>Angles 2 and 6 </a:t>
            </a:r>
          </a:p>
          <a:p>
            <a:pPr marL="355600" lvl="2" indent="-177800">
              <a:lnSpc>
                <a:spcPct val="90000"/>
              </a:lnSpc>
              <a:buFontTx/>
              <a:buChar char="-"/>
            </a:pPr>
            <a:r>
              <a:rPr lang="en-US" sz="1200" b="1" dirty="0" smtClean="0">
                <a:solidFill>
                  <a:schemeClr val="bg1"/>
                </a:solidFill>
                <a:latin typeface="Calibri" pitchFamily="34" charset="0"/>
                <a:cs typeface="Calibri" pitchFamily="34" charset="0"/>
              </a:rPr>
              <a:t>Angles 3 and 7</a:t>
            </a:r>
          </a:p>
          <a:p>
            <a:pPr marL="355600" lvl="2" indent="-177800">
              <a:lnSpc>
                <a:spcPct val="90000"/>
              </a:lnSpc>
              <a:buFontTx/>
              <a:buChar char="-"/>
            </a:pPr>
            <a:r>
              <a:rPr lang="en-US" sz="1200" b="1" dirty="0" smtClean="0">
                <a:solidFill>
                  <a:schemeClr val="bg1"/>
                </a:solidFill>
                <a:latin typeface="Calibri" pitchFamily="34" charset="0"/>
                <a:cs typeface="Calibri" pitchFamily="34" charset="0"/>
              </a:rPr>
              <a:t>Angles 4 and 8</a:t>
            </a:r>
          </a:p>
          <a:p>
            <a:pPr marL="355600" lvl="2" indent="-177800">
              <a:lnSpc>
                <a:spcPct val="90000"/>
              </a:lnSpc>
              <a:buFontTx/>
              <a:buChar char="-"/>
            </a:pPr>
            <a:endParaRPr lang="en-US" sz="1200" b="1" dirty="0">
              <a:solidFill>
                <a:schemeClr val="bg1"/>
              </a:solidFill>
              <a:latin typeface="Calibri" pitchFamily="34" charset="0"/>
              <a:cs typeface="Calibri" pitchFamily="34" charset="0"/>
            </a:endParaRPr>
          </a:p>
          <a:p>
            <a:pPr marL="177800" lvl="2">
              <a:lnSpc>
                <a:spcPct val="90000"/>
              </a:lnSpc>
            </a:pPr>
            <a:r>
              <a:rPr lang="en-IN" sz="1200" dirty="0"/>
              <a:t>It is important to note that if two lines cut by a transversal have any of the above properties, then the two lines must be parallel. For example, if alternate interior angles are equal, then the two lines cut by a transversal must be parallel</a:t>
            </a:r>
            <a:endParaRPr lang="en-US" sz="1200" b="1" dirty="0">
              <a:solidFill>
                <a:schemeClr val="bg1"/>
              </a:solidFill>
              <a:latin typeface="Calibri" pitchFamily="34" charset="0"/>
              <a:cs typeface="Calibri" pitchFamily="34" charset="0"/>
            </a:endParaRPr>
          </a:p>
          <a:p>
            <a:pPr marL="171450" lvl="2" indent="-171450">
              <a:lnSpc>
                <a:spcPct val="90000"/>
              </a:lnSpc>
              <a:buFontTx/>
              <a:buChar char="-"/>
            </a:pPr>
            <a:endParaRPr lang="en-US" sz="1200" b="1" dirty="0" smtClean="0">
              <a:solidFill>
                <a:schemeClr val="bg1"/>
              </a:solidFill>
              <a:latin typeface="Calibri" pitchFamily="34" charset="0"/>
              <a:cs typeface="Calibri" pitchFamily="34" charset="0"/>
            </a:endParaRPr>
          </a:p>
        </p:txBody>
      </p:sp>
      <p:grpSp>
        <p:nvGrpSpPr>
          <p:cNvPr id="27" name="Group 26"/>
          <p:cNvGrpSpPr/>
          <p:nvPr/>
        </p:nvGrpSpPr>
        <p:grpSpPr>
          <a:xfrm>
            <a:off x="136357" y="5013176"/>
            <a:ext cx="2851467" cy="1459947"/>
            <a:chOff x="11183" y="4129293"/>
            <a:chExt cx="2851467" cy="1459947"/>
          </a:xfrm>
        </p:grpSpPr>
        <p:cxnSp>
          <p:nvCxnSpPr>
            <p:cNvPr id="8" name="Straight Connector 7"/>
            <p:cNvCxnSpPr/>
            <p:nvPr/>
          </p:nvCxnSpPr>
          <p:spPr>
            <a:xfrm>
              <a:off x="467544" y="4365104"/>
              <a:ext cx="187220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467544" y="4365104"/>
              <a:ext cx="1872208" cy="1008112"/>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67544" y="5373216"/>
              <a:ext cx="136815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327927" y="4365104"/>
              <a:ext cx="515881" cy="0"/>
            </a:xfrm>
            <a:prstGeom prst="line">
              <a:avLst/>
            </a:prstGeom>
            <a:ln w="19050">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1183" y="4365104"/>
              <a:ext cx="515881" cy="0"/>
            </a:xfrm>
            <a:prstGeom prst="line">
              <a:avLst/>
            </a:prstGeom>
            <a:ln w="19050">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1183" y="5359663"/>
              <a:ext cx="515881" cy="0"/>
            </a:xfrm>
            <a:prstGeom prst="line">
              <a:avLst/>
            </a:prstGeom>
            <a:ln w="19050">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2309084" y="4129293"/>
              <a:ext cx="553566" cy="235811"/>
            </a:xfrm>
            <a:prstGeom prst="line">
              <a:avLst/>
            </a:prstGeom>
            <a:ln w="19050">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11183" y="5373216"/>
              <a:ext cx="489303" cy="216024"/>
            </a:xfrm>
            <a:prstGeom prst="line">
              <a:avLst/>
            </a:prstGeom>
            <a:ln w="19050">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1793203" y="5373216"/>
              <a:ext cx="1050605" cy="0"/>
            </a:xfrm>
            <a:prstGeom prst="line">
              <a:avLst/>
            </a:prstGeom>
            <a:ln w="19050">
              <a:solidFill>
                <a:srgbClr val="FFC00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7869005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 DIMENSIAL POLYGONS</a:t>
            </a:r>
            <a:endParaRPr lang="en-US" dirty="0"/>
          </a:p>
        </p:txBody>
      </p:sp>
      <p:sp>
        <p:nvSpPr>
          <p:cNvPr id="17" name="Rectangle 16"/>
          <p:cNvSpPr/>
          <p:nvPr/>
        </p:nvSpPr>
        <p:spPr>
          <a:xfrm>
            <a:off x="2267744" y="620688"/>
            <a:ext cx="4176152" cy="648072"/>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smtClean="0">
              <a:solidFill>
                <a:schemeClr val="bg1"/>
              </a:solidFill>
            </a:endParaRPr>
          </a:p>
          <a:p>
            <a:pPr algn="ctr"/>
            <a:endParaRPr lang="en-US" sz="1200" dirty="0">
              <a:solidFill>
                <a:schemeClr val="bg1"/>
              </a:solidFill>
            </a:endParaRPr>
          </a:p>
          <a:p>
            <a:pPr algn="ctr"/>
            <a:r>
              <a:rPr lang="en-US" sz="1200" dirty="0" smtClean="0">
                <a:solidFill>
                  <a:schemeClr val="bg1"/>
                </a:solidFill>
              </a:rPr>
              <a:t>TWO DIMENSIONAL POLYGONS</a:t>
            </a:r>
          </a:p>
          <a:p>
            <a:endParaRPr lang="en-US" sz="1200" dirty="0">
              <a:solidFill>
                <a:schemeClr val="bg1"/>
              </a:solidFill>
            </a:endParaRPr>
          </a:p>
          <a:p>
            <a:endParaRPr lang="en-US" sz="1200" dirty="0" smtClean="0">
              <a:solidFill>
                <a:schemeClr val="bg1"/>
              </a:solidFill>
            </a:endParaRPr>
          </a:p>
        </p:txBody>
      </p:sp>
      <p:sp>
        <p:nvSpPr>
          <p:cNvPr id="20" name="Rectangle 19"/>
          <p:cNvSpPr/>
          <p:nvPr/>
        </p:nvSpPr>
        <p:spPr>
          <a:xfrm>
            <a:off x="179668" y="1725960"/>
            <a:ext cx="2088076" cy="648072"/>
          </a:xfrm>
          <a:prstGeom prst="rect">
            <a:avLst/>
          </a:prstGeom>
          <a:solidFill>
            <a:schemeClr val="accent1">
              <a:lumMod val="75000"/>
              <a:alpha val="50196"/>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smtClean="0">
              <a:solidFill>
                <a:schemeClr val="bg1"/>
              </a:solidFill>
            </a:endParaRPr>
          </a:p>
          <a:p>
            <a:pPr algn="ctr"/>
            <a:endParaRPr lang="en-US" sz="1200" dirty="0">
              <a:solidFill>
                <a:schemeClr val="bg1"/>
              </a:solidFill>
            </a:endParaRPr>
          </a:p>
          <a:p>
            <a:pPr algn="ctr"/>
            <a:r>
              <a:rPr lang="en-US" sz="1200" dirty="0" smtClean="0">
                <a:solidFill>
                  <a:schemeClr val="bg1"/>
                </a:solidFill>
              </a:rPr>
              <a:t>TRIANGLES – 3 SIDED </a:t>
            </a:r>
          </a:p>
          <a:p>
            <a:pPr algn="ctr"/>
            <a:endParaRPr lang="en-US" sz="1200" dirty="0">
              <a:solidFill>
                <a:schemeClr val="bg1"/>
              </a:solidFill>
            </a:endParaRPr>
          </a:p>
          <a:p>
            <a:pPr algn="ctr"/>
            <a:endParaRPr lang="en-US" sz="1200" dirty="0" smtClean="0">
              <a:solidFill>
                <a:schemeClr val="bg1"/>
              </a:solidFill>
            </a:endParaRPr>
          </a:p>
        </p:txBody>
      </p:sp>
      <p:sp>
        <p:nvSpPr>
          <p:cNvPr id="21" name="Rectangle 20"/>
          <p:cNvSpPr/>
          <p:nvPr/>
        </p:nvSpPr>
        <p:spPr>
          <a:xfrm>
            <a:off x="3311782" y="1725960"/>
            <a:ext cx="2088076" cy="648072"/>
          </a:xfrm>
          <a:prstGeom prst="rect">
            <a:avLst/>
          </a:prstGeom>
          <a:solidFill>
            <a:schemeClr val="accent1">
              <a:lumMod val="75000"/>
              <a:alpha val="50196"/>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smtClean="0">
              <a:solidFill>
                <a:schemeClr val="bg1"/>
              </a:solidFill>
            </a:endParaRPr>
          </a:p>
          <a:p>
            <a:pPr algn="ctr"/>
            <a:r>
              <a:rPr lang="en-US" sz="1200" dirty="0" smtClean="0">
                <a:solidFill>
                  <a:schemeClr val="bg1"/>
                </a:solidFill>
              </a:rPr>
              <a:t>QUADRILATERALS – 4 SIDED </a:t>
            </a:r>
            <a:endParaRPr lang="en-US" sz="1200" dirty="0">
              <a:solidFill>
                <a:schemeClr val="bg1"/>
              </a:solidFill>
            </a:endParaRPr>
          </a:p>
          <a:p>
            <a:pPr algn="ctr"/>
            <a:endParaRPr lang="en-US" sz="1200" dirty="0" smtClean="0">
              <a:solidFill>
                <a:schemeClr val="bg1"/>
              </a:solidFill>
            </a:endParaRPr>
          </a:p>
        </p:txBody>
      </p:sp>
      <p:sp>
        <p:nvSpPr>
          <p:cNvPr id="24" name="Rectangle 23"/>
          <p:cNvSpPr/>
          <p:nvPr/>
        </p:nvSpPr>
        <p:spPr>
          <a:xfrm>
            <a:off x="6660232" y="1739608"/>
            <a:ext cx="2088076" cy="648072"/>
          </a:xfrm>
          <a:prstGeom prst="rect">
            <a:avLst/>
          </a:prstGeom>
          <a:solidFill>
            <a:schemeClr val="accent1">
              <a:lumMod val="75000"/>
              <a:alpha val="50196"/>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smtClean="0">
              <a:solidFill>
                <a:schemeClr val="bg1"/>
              </a:solidFill>
            </a:endParaRPr>
          </a:p>
          <a:p>
            <a:pPr algn="ctr"/>
            <a:r>
              <a:rPr lang="en-US" sz="1200" dirty="0">
                <a:solidFill>
                  <a:schemeClr val="bg1"/>
                </a:solidFill>
              </a:rPr>
              <a:t> </a:t>
            </a:r>
            <a:endParaRPr lang="en-US" sz="1200" dirty="0" smtClean="0">
              <a:solidFill>
                <a:schemeClr val="bg1"/>
              </a:solidFill>
            </a:endParaRPr>
          </a:p>
          <a:p>
            <a:pPr algn="ctr"/>
            <a:r>
              <a:rPr lang="en-US" sz="1200" dirty="0" smtClean="0">
                <a:solidFill>
                  <a:schemeClr val="bg1"/>
                </a:solidFill>
              </a:rPr>
              <a:t>OTHERS – N SIDED  </a:t>
            </a:r>
          </a:p>
          <a:p>
            <a:pPr algn="ctr"/>
            <a:endParaRPr lang="en-US" sz="1200" dirty="0">
              <a:solidFill>
                <a:schemeClr val="bg1"/>
              </a:solidFill>
            </a:endParaRPr>
          </a:p>
          <a:p>
            <a:pPr algn="ctr"/>
            <a:endParaRPr lang="en-US" sz="1200" dirty="0" smtClean="0">
              <a:solidFill>
                <a:schemeClr val="bg1"/>
              </a:solidFill>
            </a:endParaRPr>
          </a:p>
        </p:txBody>
      </p:sp>
      <p:cxnSp>
        <p:nvCxnSpPr>
          <p:cNvPr id="9" name="Elbow Connector 8"/>
          <p:cNvCxnSpPr>
            <a:stCxn id="17" idx="2"/>
            <a:endCxn id="20" idx="0"/>
          </p:cNvCxnSpPr>
          <p:nvPr/>
        </p:nvCxnSpPr>
        <p:spPr>
          <a:xfrm rot="5400000">
            <a:off x="2561163" y="-68697"/>
            <a:ext cx="457200" cy="3132114"/>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Elbow Connector 28"/>
          <p:cNvCxnSpPr>
            <a:endCxn id="24" idx="0"/>
          </p:cNvCxnSpPr>
          <p:nvPr/>
        </p:nvCxnSpPr>
        <p:spPr>
          <a:xfrm>
            <a:off x="4355820" y="1491433"/>
            <a:ext cx="3348450" cy="248175"/>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Elbow Connector 29"/>
          <p:cNvCxnSpPr>
            <a:stCxn id="17" idx="2"/>
            <a:endCxn id="21" idx="0"/>
          </p:cNvCxnSpPr>
          <p:nvPr/>
        </p:nvCxnSpPr>
        <p:spPr>
          <a:xfrm rot="5400000">
            <a:off x="4127220" y="1497360"/>
            <a:ext cx="457200" cy="127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38" name="Rectangle 37"/>
          <p:cNvSpPr/>
          <p:nvPr/>
        </p:nvSpPr>
        <p:spPr>
          <a:xfrm>
            <a:off x="179668" y="2420888"/>
            <a:ext cx="2088076" cy="2808312"/>
          </a:xfrm>
          <a:prstGeom prst="rect">
            <a:avLst/>
          </a:prstGeom>
          <a:solidFill>
            <a:schemeClr val="accent1">
              <a:lumMod val="20000"/>
              <a:lumOff val="80000"/>
              <a:alpha val="50196"/>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buFont typeface="Arial" pitchFamily="34" charset="0"/>
              <a:buChar char="•"/>
            </a:pPr>
            <a:r>
              <a:rPr lang="en-US" sz="1200" dirty="0" smtClean="0">
                <a:solidFill>
                  <a:schemeClr val="tx1">
                    <a:lumMod val="95000"/>
                    <a:lumOff val="5000"/>
                  </a:schemeClr>
                </a:solidFill>
              </a:rPr>
              <a:t>Equilateral </a:t>
            </a:r>
          </a:p>
          <a:p>
            <a:pPr marL="171450" indent="-171450">
              <a:buFont typeface="Arial" pitchFamily="34" charset="0"/>
              <a:buChar char="•"/>
            </a:pPr>
            <a:r>
              <a:rPr lang="en-US" sz="1200" dirty="0" smtClean="0">
                <a:solidFill>
                  <a:schemeClr val="tx1">
                    <a:lumMod val="95000"/>
                    <a:lumOff val="5000"/>
                  </a:schemeClr>
                </a:solidFill>
              </a:rPr>
              <a:t>Isosceles</a:t>
            </a:r>
          </a:p>
          <a:p>
            <a:pPr marL="171450" indent="-171450">
              <a:buFont typeface="Arial" pitchFamily="34" charset="0"/>
              <a:buChar char="•"/>
            </a:pPr>
            <a:r>
              <a:rPr lang="en-US" sz="1200" dirty="0" smtClean="0">
                <a:solidFill>
                  <a:schemeClr val="tx1">
                    <a:lumMod val="95000"/>
                    <a:lumOff val="5000"/>
                  </a:schemeClr>
                </a:solidFill>
              </a:rPr>
              <a:t>Scalene</a:t>
            </a:r>
          </a:p>
          <a:p>
            <a:pPr algn="ctr"/>
            <a:endParaRPr lang="en-US" sz="1200" dirty="0">
              <a:solidFill>
                <a:schemeClr val="tx1">
                  <a:lumMod val="95000"/>
                  <a:lumOff val="5000"/>
                </a:schemeClr>
              </a:solidFill>
            </a:endParaRPr>
          </a:p>
          <a:p>
            <a:pPr algn="ctr"/>
            <a:endParaRPr lang="en-US" sz="1200" dirty="0" smtClean="0">
              <a:solidFill>
                <a:schemeClr val="tx1">
                  <a:lumMod val="95000"/>
                  <a:lumOff val="5000"/>
                </a:schemeClr>
              </a:solidFill>
            </a:endParaRPr>
          </a:p>
        </p:txBody>
      </p:sp>
      <p:sp>
        <p:nvSpPr>
          <p:cNvPr id="41" name="Rectangle 40"/>
          <p:cNvSpPr/>
          <p:nvPr/>
        </p:nvSpPr>
        <p:spPr>
          <a:xfrm>
            <a:off x="6657249" y="2438407"/>
            <a:ext cx="2088076" cy="2790793"/>
          </a:xfrm>
          <a:prstGeom prst="rect">
            <a:avLst/>
          </a:prstGeom>
          <a:solidFill>
            <a:schemeClr val="accent1">
              <a:lumMod val="20000"/>
              <a:lumOff val="80000"/>
              <a:alpha val="50196"/>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buFont typeface="Arial" pitchFamily="34" charset="0"/>
              <a:buChar char="•"/>
            </a:pPr>
            <a:r>
              <a:rPr lang="en-US" sz="1200" dirty="0" smtClean="0">
                <a:solidFill>
                  <a:schemeClr val="tx1">
                    <a:lumMod val="95000"/>
                    <a:lumOff val="5000"/>
                  </a:schemeClr>
                </a:solidFill>
              </a:rPr>
              <a:t>Pentagon – 5 sides </a:t>
            </a:r>
          </a:p>
          <a:p>
            <a:endParaRPr lang="en-US" sz="1200" dirty="0" smtClean="0">
              <a:solidFill>
                <a:schemeClr val="tx1">
                  <a:lumMod val="95000"/>
                  <a:lumOff val="5000"/>
                </a:schemeClr>
              </a:solidFill>
            </a:endParaRPr>
          </a:p>
          <a:p>
            <a:pPr marL="171450" indent="-171450">
              <a:buFont typeface="Arial" pitchFamily="34" charset="0"/>
              <a:buChar char="•"/>
            </a:pPr>
            <a:r>
              <a:rPr lang="en-US" sz="1200" dirty="0" smtClean="0">
                <a:solidFill>
                  <a:schemeClr val="tx1">
                    <a:lumMod val="95000"/>
                    <a:lumOff val="5000"/>
                  </a:schemeClr>
                </a:solidFill>
              </a:rPr>
              <a:t>Hexagon – 6 sides  </a:t>
            </a:r>
          </a:p>
          <a:p>
            <a:pPr marL="355600" indent="-177800">
              <a:buFontTx/>
              <a:buChar char="-"/>
            </a:pPr>
            <a:r>
              <a:rPr lang="en-US" sz="1200" dirty="0" smtClean="0">
                <a:solidFill>
                  <a:schemeClr val="tx1">
                    <a:lumMod val="95000"/>
                    <a:lumOff val="5000"/>
                  </a:schemeClr>
                </a:solidFill>
              </a:rPr>
              <a:t>Comprised of 6 equilateral triangles. Therefore, the area of a hexagon will be 6 * area of an equilateral triangle</a:t>
            </a:r>
          </a:p>
          <a:p>
            <a:pPr lvl="1"/>
            <a:endParaRPr lang="en-US" sz="1200" dirty="0" smtClean="0">
              <a:solidFill>
                <a:schemeClr val="tx1">
                  <a:lumMod val="95000"/>
                  <a:lumOff val="5000"/>
                </a:schemeClr>
              </a:solidFill>
            </a:endParaRPr>
          </a:p>
          <a:p>
            <a:pPr marL="171450" indent="-171450">
              <a:buFont typeface="Arial" pitchFamily="34" charset="0"/>
              <a:buChar char="•"/>
            </a:pPr>
            <a:r>
              <a:rPr lang="en-US" sz="1200" dirty="0" smtClean="0">
                <a:solidFill>
                  <a:schemeClr val="tx1">
                    <a:lumMod val="95000"/>
                    <a:lumOff val="5000"/>
                  </a:schemeClr>
                </a:solidFill>
              </a:rPr>
              <a:t>Octagon – 8 sides </a:t>
            </a:r>
            <a:endParaRPr lang="en-US" sz="1200" dirty="0">
              <a:solidFill>
                <a:schemeClr val="tx1">
                  <a:lumMod val="95000"/>
                  <a:lumOff val="5000"/>
                </a:schemeClr>
              </a:solidFill>
            </a:endParaRPr>
          </a:p>
          <a:p>
            <a:pPr algn="ctr"/>
            <a:endParaRPr lang="en-US" sz="1200" dirty="0" smtClean="0">
              <a:solidFill>
                <a:schemeClr val="tx1">
                  <a:lumMod val="95000"/>
                  <a:lumOff val="5000"/>
                </a:schemeClr>
              </a:solidFill>
            </a:endParaRPr>
          </a:p>
        </p:txBody>
      </p:sp>
      <p:sp>
        <p:nvSpPr>
          <p:cNvPr id="42" name="Rectangle 41"/>
          <p:cNvSpPr/>
          <p:nvPr/>
        </p:nvSpPr>
        <p:spPr>
          <a:xfrm>
            <a:off x="3318132" y="2420888"/>
            <a:ext cx="2088076" cy="2808312"/>
          </a:xfrm>
          <a:prstGeom prst="rect">
            <a:avLst/>
          </a:prstGeom>
          <a:solidFill>
            <a:schemeClr val="accent1">
              <a:lumMod val="20000"/>
              <a:lumOff val="80000"/>
              <a:alpha val="50196"/>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200" b="1" dirty="0" smtClean="0">
                <a:solidFill>
                  <a:schemeClr val="tx1">
                    <a:lumMod val="95000"/>
                    <a:lumOff val="5000"/>
                  </a:schemeClr>
                </a:solidFill>
              </a:rPr>
              <a:t>Irregular quadrilaterals </a:t>
            </a:r>
          </a:p>
          <a:p>
            <a:endParaRPr lang="en-US" sz="1200" b="1" dirty="0" smtClean="0">
              <a:solidFill>
                <a:schemeClr val="tx1">
                  <a:lumMod val="95000"/>
                  <a:lumOff val="5000"/>
                </a:schemeClr>
              </a:solidFill>
            </a:endParaRPr>
          </a:p>
          <a:p>
            <a:r>
              <a:rPr lang="en-US" sz="1200" b="1" dirty="0" smtClean="0">
                <a:solidFill>
                  <a:schemeClr val="tx1">
                    <a:lumMod val="95000"/>
                    <a:lumOff val="5000"/>
                  </a:schemeClr>
                </a:solidFill>
              </a:rPr>
              <a:t>Parallelogram </a:t>
            </a:r>
          </a:p>
          <a:p>
            <a:pPr marL="171450" indent="-171450">
              <a:buFontTx/>
              <a:buChar char="-"/>
            </a:pPr>
            <a:r>
              <a:rPr lang="en-US" sz="1200" dirty="0" smtClean="0">
                <a:solidFill>
                  <a:schemeClr val="tx1">
                    <a:lumMod val="95000"/>
                    <a:lumOff val="5000"/>
                  </a:schemeClr>
                </a:solidFill>
              </a:rPr>
              <a:t>Rectangle </a:t>
            </a:r>
          </a:p>
          <a:p>
            <a:pPr marL="171450" indent="-171450">
              <a:buFontTx/>
              <a:buChar char="-"/>
            </a:pPr>
            <a:r>
              <a:rPr lang="en-US" sz="1200" dirty="0" smtClean="0">
                <a:solidFill>
                  <a:schemeClr val="tx1">
                    <a:lumMod val="95000"/>
                    <a:lumOff val="5000"/>
                  </a:schemeClr>
                </a:solidFill>
              </a:rPr>
              <a:t>Rhombus</a:t>
            </a:r>
          </a:p>
          <a:p>
            <a:pPr marL="171450" indent="-171450">
              <a:buFontTx/>
              <a:buChar char="-"/>
            </a:pPr>
            <a:r>
              <a:rPr lang="en-US" sz="1200" dirty="0" smtClean="0">
                <a:solidFill>
                  <a:schemeClr val="tx1">
                    <a:lumMod val="95000"/>
                    <a:lumOff val="5000"/>
                  </a:schemeClr>
                </a:solidFill>
              </a:rPr>
              <a:t>Square</a:t>
            </a:r>
          </a:p>
          <a:p>
            <a:endParaRPr lang="en-US" sz="1200" dirty="0" smtClean="0">
              <a:solidFill>
                <a:schemeClr val="tx1">
                  <a:lumMod val="95000"/>
                  <a:lumOff val="5000"/>
                </a:schemeClr>
              </a:solidFill>
            </a:endParaRPr>
          </a:p>
          <a:p>
            <a:r>
              <a:rPr lang="en-US" sz="1200" dirty="0">
                <a:solidFill>
                  <a:schemeClr val="tx1">
                    <a:lumMod val="95000"/>
                    <a:lumOff val="5000"/>
                  </a:schemeClr>
                </a:solidFill>
              </a:rPr>
              <a:t>All quadrilaterals are not necessarily parallelograms. For a quadrilateral to be a parallelogram opposite sides and opposite angles have to be equal and parallel </a:t>
            </a:r>
          </a:p>
          <a:p>
            <a:endParaRPr lang="en-US" sz="1200" dirty="0">
              <a:solidFill>
                <a:schemeClr val="tx1">
                  <a:lumMod val="95000"/>
                  <a:lumOff val="5000"/>
                </a:schemeClr>
              </a:solidFill>
            </a:endParaRPr>
          </a:p>
          <a:p>
            <a:r>
              <a:rPr lang="en-US" sz="1200" b="1" dirty="0" smtClean="0">
                <a:solidFill>
                  <a:schemeClr val="tx1">
                    <a:lumMod val="95000"/>
                    <a:lumOff val="5000"/>
                  </a:schemeClr>
                </a:solidFill>
              </a:rPr>
              <a:t>Trapezium</a:t>
            </a:r>
          </a:p>
          <a:p>
            <a:pPr algn="ctr"/>
            <a:endParaRPr lang="en-US" sz="1200" dirty="0">
              <a:solidFill>
                <a:schemeClr val="tx1">
                  <a:lumMod val="95000"/>
                  <a:lumOff val="5000"/>
                </a:schemeClr>
              </a:solidFill>
            </a:endParaRPr>
          </a:p>
          <a:p>
            <a:pPr algn="ctr"/>
            <a:endParaRPr lang="en-US" sz="1200" dirty="0" smtClean="0">
              <a:solidFill>
                <a:schemeClr val="tx1">
                  <a:lumMod val="95000"/>
                  <a:lumOff val="5000"/>
                </a:schemeClr>
              </a:solidFill>
            </a:endParaRPr>
          </a:p>
        </p:txBody>
      </p:sp>
      <p:sp>
        <p:nvSpPr>
          <p:cNvPr id="43" name="Rectangle 42"/>
          <p:cNvSpPr/>
          <p:nvPr/>
        </p:nvSpPr>
        <p:spPr>
          <a:xfrm>
            <a:off x="166176" y="5654647"/>
            <a:ext cx="8579149" cy="792088"/>
          </a:xfrm>
          <a:prstGeom prst="rect">
            <a:avLst/>
          </a:prstGeom>
          <a:solidFill>
            <a:schemeClr val="accent1">
              <a:lumMod val="5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smtClean="0"/>
              <a:t>SUM OF THE INTERIOR ANGLES OF A POLYGON </a:t>
            </a:r>
            <a:r>
              <a:rPr lang="en-US" sz="1200" dirty="0" smtClean="0"/>
              <a:t>– This depends on the number of sides (n) a polygon has: (n-2)*180</a:t>
            </a:r>
          </a:p>
          <a:p>
            <a:r>
              <a:rPr lang="en-US" sz="1200" b="1" dirty="0" smtClean="0"/>
              <a:t>SUM </a:t>
            </a:r>
            <a:r>
              <a:rPr lang="en-US" sz="1200" b="1" dirty="0"/>
              <a:t>OF THE </a:t>
            </a:r>
            <a:r>
              <a:rPr lang="en-US" sz="1200" b="1" dirty="0" smtClean="0"/>
              <a:t>EXTERIOR </a:t>
            </a:r>
            <a:r>
              <a:rPr lang="en-US" sz="1200" b="1" dirty="0"/>
              <a:t>ANGLES OF </a:t>
            </a:r>
            <a:r>
              <a:rPr lang="en-US" sz="1200" b="1" dirty="0" smtClean="0"/>
              <a:t>A POLYGON = 360 </a:t>
            </a:r>
            <a:endParaRPr lang="en-US" sz="1200" dirty="0" smtClean="0"/>
          </a:p>
        </p:txBody>
      </p:sp>
    </p:spTree>
    <p:extLst>
      <p:ext uri="{BB962C8B-B14F-4D97-AF65-F5344CB8AC3E}">
        <p14:creationId xmlns:p14="http://schemas.microsoft.com/office/powerpoint/2010/main" val="1155072402"/>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TRIANGLES </a:t>
            </a:r>
            <a:endParaRPr lang="en-US" dirty="0"/>
          </a:p>
        </p:txBody>
      </p:sp>
      <p:sp>
        <p:nvSpPr>
          <p:cNvPr id="6" name="Rectangle 5"/>
          <p:cNvSpPr/>
          <p:nvPr/>
        </p:nvSpPr>
        <p:spPr>
          <a:xfrm>
            <a:off x="251520" y="1556792"/>
            <a:ext cx="2808312" cy="504056"/>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EQUILATERAL  </a:t>
            </a:r>
            <a:endParaRPr lang="en-US" sz="1000" dirty="0"/>
          </a:p>
        </p:txBody>
      </p:sp>
      <p:sp>
        <p:nvSpPr>
          <p:cNvPr id="7" name="Rectangle 6"/>
          <p:cNvSpPr/>
          <p:nvPr/>
        </p:nvSpPr>
        <p:spPr>
          <a:xfrm>
            <a:off x="3162904" y="1556792"/>
            <a:ext cx="2808000" cy="504056"/>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ISOSCELES </a:t>
            </a:r>
            <a:endParaRPr lang="en-US" sz="1000" dirty="0"/>
          </a:p>
        </p:txBody>
      </p:sp>
      <p:sp>
        <p:nvSpPr>
          <p:cNvPr id="8" name="Rectangle 7"/>
          <p:cNvSpPr/>
          <p:nvPr/>
        </p:nvSpPr>
        <p:spPr>
          <a:xfrm>
            <a:off x="6156176" y="1556792"/>
            <a:ext cx="2808000" cy="504056"/>
          </a:xfrm>
          <a:prstGeom prst="rect">
            <a:avLst/>
          </a:prstGeom>
          <a:solidFill>
            <a:srgbClr val="92D05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SCALENE</a:t>
            </a:r>
          </a:p>
        </p:txBody>
      </p:sp>
      <p:sp>
        <p:nvSpPr>
          <p:cNvPr id="9" name="Rectangle 8"/>
          <p:cNvSpPr/>
          <p:nvPr/>
        </p:nvSpPr>
        <p:spPr>
          <a:xfrm>
            <a:off x="1763688" y="620688"/>
            <a:ext cx="5616624" cy="648072"/>
          </a:xfrm>
          <a:prstGeom prst="rect">
            <a:avLst/>
          </a:prstGeom>
          <a:solidFill>
            <a:schemeClr val="accent1">
              <a:lumMod val="5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TYPES OF TRIANGLES – SIDES  </a:t>
            </a:r>
            <a:endParaRPr lang="en-US" sz="1200" dirty="0"/>
          </a:p>
        </p:txBody>
      </p:sp>
      <p:cxnSp>
        <p:nvCxnSpPr>
          <p:cNvPr id="10" name="Elbow Connector 9"/>
          <p:cNvCxnSpPr>
            <a:stCxn id="9" idx="2"/>
            <a:endCxn id="6" idx="0"/>
          </p:cNvCxnSpPr>
          <p:nvPr/>
        </p:nvCxnSpPr>
        <p:spPr>
          <a:xfrm rot="5400000">
            <a:off x="2969822" y="-45386"/>
            <a:ext cx="288032" cy="2916324"/>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Elbow Connector 10"/>
          <p:cNvCxnSpPr>
            <a:stCxn id="9" idx="2"/>
            <a:endCxn id="7" idx="0"/>
          </p:cNvCxnSpPr>
          <p:nvPr/>
        </p:nvCxnSpPr>
        <p:spPr>
          <a:xfrm rot="5400000">
            <a:off x="4425436" y="1410228"/>
            <a:ext cx="288032" cy="5096"/>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Elbow Connector 11"/>
          <p:cNvCxnSpPr>
            <a:stCxn id="9" idx="2"/>
            <a:endCxn id="8" idx="0"/>
          </p:cNvCxnSpPr>
          <p:nvPr/>
        </p:nvCxnSpPr>
        <p:spPr>
          <a:xfrm rot="16200000" flipH="1">
            <a:off x="5922072" y="-81312"/>
            <a:ext cx="288032" cy="2988176"/>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3174212" y="2091912"/>
            <a:ext cx="2808000" cy="1337088"/>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lumMod val="95000"/>
                    <a:lumOff val="5000"/>
                  </a:schemeClr>
                </a:solidFill>
              </a:rPr>
              <a:t>TWO SIDES ARE EQUAL AND THE THIRD SIDE IS LESS THAN THE SUM OF THE OTHER TWO SIDES</a:t>
            </a:r>
            <a:endParaRPr lang="en-US" sz="1000" dirty="0">
              <a:solidFill>
                <a:schemeClr val="tx1">
                  <a:lumMod val="95000"/>
                  <a:lumOff val="5000"/>
                </a:schemeClr>
              </a:solidFill>
            </a:endParaRPr>
          </a:p>
        </p:txBody>
      </p:sp>
      <p:sp>
        <p:nvSpPr>
          <p:cNvPr id="14" name="Rectangle 13"/>
          <p:cNvSpPr/>
          <p:nvPr/>
        </p:nvSpPr>
        <p:spPr>
          <a:xfrm>
            <a:off x="251518" y="2091912"/>
            <a:ext cx="2808000" cy="1337088"/>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lumMod val="95000"/>
                    <a:lumOff val="5000"/>
                  </a:schemeClr>
                </a:solidFill>
              </a:rPr>
              <a:t>All THREE SIDES ARE EQUAL </a:t>
            </a:r>
            <a:endParaRPr lang="en-US" sz="1000" dirty="0">
              <a:solidFill>
                <a:schemeClr val="tx1">
                  <a:lumMod val="95000"/>
                  <a:lumOff val="5000"/>
                </a:schemeClr>
              </a:solidFill>
            </a:endParaRPr>
          </a:p>
        </p:txBody>
      </p:sp>
      <p:sp>
        <p:nvSpPr>
          <p:cNvPr id="15" name="Rectangle 14"/>
          <p:cNvSpPr/>
          <p:nvPr/>
        </p:nvSpPr>
        <p:spPr>
          <a:xfrm>
            <a:off x="6156176" y="2091912"/>
            <a:ext cx="2808000" cy="1337088"/>
          </a:xfrm>
          <a:prstGeom prst="rect">
            <a:avLst/>
          </a:prstGeom>
          <a:solidFill>
            <a:srgbClr val="92D05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ALL THREE SIDES ARE DIFFERENT</a:t>
            </a:r>
          </a:p>
        </p:txBody>
      </p:sp>
      <p:sp>
        <p:nvSpPr>
          <p:cNvPr id="16" name="Rectangle 15"/>
          <p:cNvSpPr/>
          <p:nvPr/>
        </p:nvSpPr>
        <p:spPr>
          <a:xfrm>
            <a:off x="323530" y="4581128"/>
            <a:ext cx="2808312" cy="504000"/>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ACUTE  </a:t>
            </a:r>
            <a:endParaRPr lang="en-US" sz="1000" dirty="0"/>
          </a:p>
        </p:txBody>
      </p:sp>
      <p:sp>
        <p:nvSpPr>
          <p:cNvPr id="17" name="Rectangle 16"/>
          <p:cNvSpPr/>
          <p:nvPr/>
        </p:nvSpPr>
        <p:spPr>
          <a:xfrm>
            <a:off x="3234914" y="4581128"/>
            <a:ext cx="2808000" cy="504000"/>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OBTUSE </a:t>
            </a:r>
            <a:endParaRPr lang="en-US" sz="1000" dirty="0"/>
          </a:p>
        </p:txBody>
      </p:sp>
      <p:sp>
        <p:nvSpPr>
          <p:cNvPr id="18" name="Rectangle 17"/>
          <p:cNvSpPr/>
          <p:nvPr/>
        </p:nvSpPr>
        <p:spPr>
          <a:xfrm>
            <a:off x="6228186" y="4581128"/>
            <a:ext cx="2808000" cy="504000"/>
          </a:xfrm>
          <a:prstGeom prst="rect">
            <a:avLst/>
          </a:prstGeom>
          <a:solidFill>
            <a:srgbClr val="92D05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RIGHT – ANGLED </a:t>
            </a:r>
            <a:endParaRPr lang="en-US" sz="1000" dirty="0"/>
          </a:p>
        </p:txBody>
      </p:sp>
      <p:sp>
        <p:nvSpPr>
          <p:cNvPr id="19" name="Rectangle 18"/>
          <p:cNvSpPr/>
          <p:nvPr/>
        </p:nvSpPr>
        <p:spPr>
          <a:xfrm>
            <a:off x="1835698" y="3645024"/>
            <a:ext cx="5616624" cy="648072"/>
          </a:xfrm>
          <a:prstGeom prst="rect">
            <a:avLst/>
          </a:prstGeom>
          <a:solidFill>
            <a:schemeClr val="accent1">
              <a:lumMod val="5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TYPES OF TRIANGLES – ANGLES  </a:t>
            </a:r>
          </a:p>
        </p:txBody>
      </p:sp>
      <p:cxnSp>
        <p:nvCxnSpPr>
          <p:cNvPr id="20" name="Elbow Connector 19"/>
          <p:cNvCxnSpPr>
            <a:stCxn id="19" idx="2"/>
            <a:endCxn id="16" idx="0"/>
          </p:cNvCxnSpPr>
          <p:nvPr/>
        </p:nvCxnSpPr>
        <p:spPr>
          <a:xfrm rot="5400000">
            <a:off x="3041832" y="2978950"/>
            <a:ext cx="288032" cy="2916324"/>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Elbow Connector 20"/>
          <p:cNvCxnSpPr>
            <a:stCxn id="19" idx="2"/>
            <a:endCxn id="17" idx="0"/>
          </p:cNvCxnSpPr>
          <p:nvPr/>
        </p:nvCxnSpPr>
        <p:spPr>
          <a:xfrm rot="5400000">
            <a:off x="4497446" y="4434564"/>
            <a:ext cx="288032" cy="5096"/>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Elbow Connector 21"/>
          <p:cNvCxnSpPr>
            <a:stCxn id="19" idx="2"/>
            <a:endCxn id="18" idx="0"/>
          </p:cNvCxnSpPr>
          <p:nvPr/>
        </p:nvCxnSpPr>
        <p:spPr>
          <a:xfrm rot="16200000" flipH="1">
            <a:off x="5994082" y="2943024"/>
            <a:ext cx="288032" cy="2988176"/>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3246222" y="5143544"/>
            <a:ext cx="2808000" cy="1453808"/>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lumMod val="95000"/>
                    <a:lumOff val="5000"/>
                  </a:schemeClr>
                </a:solidFill>
              </a:rPr>
              <a:t>ONE ANGLE IS GREATER THAN 90 DEGREES</a:t>
            </a:r>
          </a:p>
          <a:p>
            <a:endParaRPr lang="en-US" sz="1100" dirty="0">
              <a:solidFill>
                <a:schemeClr val="tx1">
                  <a:lumMod val="95000"/>
                  <a:lumOff val="5000"/>
                </a:schemeClr>
              </a:solidFill>
            </a:endParaRPr>
          </a:p>
          <a:p>
            <a:r>
              <a:rPr lang="en-US" sz="1100" dirty="0" smtClean="0">
                <a:solidFill>
                  <a:schemeClr val="tx1">
                    <a:lumMod val="95000"/>
                    <a:lumOff val="5000"/>
                  </a:schemeClr>
                </a:solidFill>
              </a:rPr>
              <a:t>In a triangle ABC with the vertex at B, AB</a:t>
            </a:r>
            <a:r>
              <a:rPr lang="en-US" sz="1100" baseline="30000" dirty="0" smtClean="0">
                <a:solidFill>
                  <a:schemeClr val="tx1">
                    <a:lumMod val="95000"/>
                    <a:lumOff val="5000"/>
                  </a:schemeClr>
                </a:solidFill>
              </a:rPr>
              <a:t>2</a:t>
            </a:r>
            <a:r>
              <a:rPr lang="en-US" sz="1100" dirty="0" smtClean="0">
                <a:solidFill>
                  <a:schemeClr val="tx1">
                    <a:lumMod val="95000"/>
                    <a:lumOff val="5000"/>
                  </a:schemeClr>
                </a:solidFill>
              </a:rPr>
              <a:t> + BC</a:t>
            </a:r>
            <a:r>
              <a:rPr lang="en-US" sz="1100" baseline="30000" dirty="0" smtClean="0">
                <a:solidFill>
                  <a:schemeClr val="tx1">
                    <a:lumMod val="95000"/>
                    <a:lumOff val="5000"/>
                  </a:schemeClr>
                </a:solidFill>
              </a:rPr>
              <a:t>2</a:t>
            </a:r>
            <a:r>
              <a:rPr lang="en-US" sz="1100" dirty="0" smtClean="0">
                <a:solidFill>
                  <a:schemeClr val="tx1">
                    <a:lumMod val="95000"/>
                    <a:lumOff val="5000"/>
                  </a:schemeClr>
                </a:solidFill>
              </a:rPr>
              <a:t> &lt; AC</a:t>
            </a:r>
            <a:r>
              <a:rPr lang="en-US" sz="1100" baseline="30000" dirty="0" smtClean="0">
                <a:solidFill>
                  <a:schemeClr val="tx1">
                    <a:lumMod val="95000"/>
                    <a:lumOff val="5000"/>
                  </a:schemeClr>
                </a:solidFill>
              </a:rPr>
              <a:t>2</a:t>
            </a:r>
            <a:r>
              <a:rPr lang="en-US" sz="1100" dirty="0" smtClean="0">
                <a:solidFill>
                  <a:schemeClr val="tx1">
                    <a:lumMod val="95000"/>
                    <a:lumOff val="5000"/>
                  </a:schemeClr>
                </a:solidFill>
              </a:rPr>
              <a:t> </a:t>
            </a:r>
            <a:endParaRPr lang="en-US" sz="1100" dirty="0">
              <a:solidFill>
                <a:schemeClr val="tx1">
                  <a:lumMod val="95000"/>
                  <a:lumOff val="5000"/>
                </a:schemeClr>
              </a:solidFill>
            </a:endParaRPr>
          </a:p>
        </p:txBody>
      </p:sp>
      <p:sp>
        <p:nvSpPr>
          <p:cNvPr id="24" name="Rectangle 23"/>
          <p:cNvSpPr/>
          <p:nvPr/>
        </p:nvSpPr>
        <p:spPr>
          <a:xfrm>
            <a:off x="323528" y="5143544"/>
            <a:ext cx="2808000" cy="1453808"/>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lumMod val="95000"/>
                    <a:lumOff val="5000"/>
                  </a:schemeClr>
                </a:solidFill>
              </a:rPr>
              <a:t>ALL ANGLES ARE LESS THAN 90 DEGREES</a:t>
            </a:r>
          </a:p>
          <a:p>
            <a:endParaRPr lang="en-US" sz="1100" dirty="0">
              <a:solidFill>
                <a:schemeClr val="tx1">
                  <a:lumMod val="95000"/>
                  <a:lumOff val="5000"/>
                </a:schemeClr>
              </a:solidFill>
            </a:endParaRPr>
          </a:p>
          <a:p>
            <a:r>
              <a:rPr lang="en-US" sz="1100" dirty="0">
                <a:solidFill>
                  <a:schemeClr val="tx1">
                    <a:lumMod val="95000"/>
                    <a:lumOff val="5000"/>
                  </a:schemeClr>
                </a:solidFill>
              </a:rPr>
              <a:t>In a triangle ABC with the vertex at B, </a:t>
            </a:r>
            <a:r>
              <a:rPr lang="en-US" sz="1100" dirty="0" smtClean="0">
                <a:solidFill>
                  <a:schemeClr val="tx1">
                    <a:lumMod val="95000"/>
                    <a:lumOff val="5000"/>
                  </a:schemeClr>
                </a:solidFill>
              </a:rPr>
              <a:t>AB</a:t>
            </a:r>
            <a:r>
              <a:rPr lang="en-US" sz="1100" baseline="30000" dirty="0" smtClean="0">
                <a:solidFill>
                  <a:schemeClr val="tx1">
                    <a:lumMod val="95000"/>
                    <a:lumOff val="5000"/>
                  </a:schemeClr>
                </a:solidFill>
              </a:rPr>
              <a:t>2</a:t>
            </a:r>
            <a:r>
              <a:rPr lang="en-US" sz="1100" dirty="0" smtClean="0">
                <a:solidFill>
                  <a:schemeClr val="tx1">
                    <a:lumMod val="95000"/>
                    <a:lumOff val="5000"/>
                  </a:schemeClr>
                </a:solidFill>
              </a:rPr>
              <a:t> </a:t>
            </a:r>
            <a:r>
              <a:rPr lang="en-US" sz="1100" dirty="0">
                <a:solidFill>
                  <a:schemeClr val="tx1">
                    <a:lumMod val="95000"/>
                    <a:lumOff val="5000"/>
                  </a:schemeClr>
                </a:solidFill>
              </a:rPr>
              <a:t>+ BC</a:t>
            </a:r>
            <a:r>
              <a:rPr lang="en-US" sz="1100" baseline="30000" dirty="0">
                <a:solidFill>
                  <a:schemeClr val="tx1">
                    <a:lumMod val="95000"/>
                    <a:lumOff val="5000"/>
                  </a:schemeClr>
                </a:solidFill>
              </a:rPr>
              <a:t>2</a:t>
            </a:r>
            <a:r>
              <a:rPr lang="en-US" sz="1100" dirty="0">
                <a:solidFill>
                  <a:schemeClr val="tx1">
                    <a:lumMod val="95000"/>
                    <a:lumOff val="5000"/>
                  </a:schemeClr>
                </a:solidFill>
              </a:rPr>
              <a:t> </a:t>
            </a:r>
            <a:r>
              <a:rPr lang="en-US" sz="1100" dirty="0" smtClean="0">
                <a:solidFill>
                  <a:schemeClr val="tx1">
                    <a:lumMod val="95000"/>
                    <a:lumOff val="5000"/>
                  </a:schemeClr>
                </a:solidFill>
              </a:rPr>
              <a:t>&gt; </a:t>
            </a:r>
            <a:r>
              <a:rPr lang="en-US" sz="1100" dirty="0">
                <a:solidFill>
                  <a:schemeClr val="tx1">
                    <a:lumMod val="95000"/>
                    <a:lumOff val="5000"/>
                  </a:schemeClr>
                </a:solidFill>
              </a:rPr>
              <a:t>AC</a:t>
            </a:r>
            <a:r>
              <a:rPr lang="en-US" sz="1100" baseline="30000" dirty="0">
                <a:solidFill>
                  <a:schemeClr val="tx1">
                    <a:lumMod val="95000"/>
                    <a:lumOff val="5000"/>
                  </a:schemeClr>
                </a:solidFill>
              </a:rPr>
              <a:t>2</a:t>
            </a:r>
            <a:r>
              <a:rPr lang="en-US" sz="1100" dirty="0">
                <a:solidFill>
                  <a:schemeClr val="tx1">
                    <a:lumMod val="95000"/>
                    <a:lumOff val="5000"/>
                  </a:schemeClr>
                </a:solidFill>
              </a:rPr>
              <a:t> </a:t>
            </a:r>
          </a:p>
        </p:txBody>
      </p:sp>
      <p:sp>
        <p:nvSpPr>
          <p:cNvPr id="25" name="Rectangle 24"/>
          <p:cNvSpPr/>
          <p:nvPr/>
        </p:nvSpPr>
        <p:spPr>
          <a:xfrm>
            <a:off x="6228186" y="5143544"/>
            <a:ext cx="2808000" cy="1453808"/>
          </a:xfrm>
          <a:prstGeom prst="rect">
            <a:avLst/>
          </a:prstGeom>
          <a:solidFill>
            <a:srgbClr val="92D05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lumMod val="95000"/>
                    <a:lumOff val="5000"/>
                  </a:schemeClr>
                </a:solidFill>
              </a:rPr>
              <a:t>ONE ANGLE IS 90 DEGREES</a:t>
            </a:r>
          </a:p>
          <a:p>
            <a:endParaRPr lang="en-US" sz="1100" dirty="0" smtClean="0">
              <a:solidFill>
                <a:schemeClr val="tx1">
                  <a:lumMod val="95000"/>
                  <a:lumOff val="5000"/>
                </a:schemeClr>
              </a:solidFill>
            </a:endParaRPr>
          </a:p>
          <a:p>
            <a:r>
              <a:rPr lang="en-US" sz="1100" dirty="0" smtClean="0">
                <a:solidFill>
                  <a:schemeClr val="tx1">
                    <a:lumMod val="95000"/>
                    <a:lumOff val="5000"/>
                  </a:schemeClr>
                </a:solidFill>
              </a:rPr>
              <a:t>The 45-45-90 Triangle is known as a right-angled isosceles triangle </a:t>
            </a:r>
          </a:p>
          <a:p>
            <a:endParaRPr lang="en-US" sz="1100" dirty="0">
              <a:solidFill>
                <a:schemeClr val="tx1">
                  <a:lumMod val="95000"/>
                  <a:lumOff val="5000"/>
                </a:schemeClr>
              </a:solidFill>
            </a:endParaRPr>
          </a:p>
          <a:p>
            <a:r>
              <a:rPr lang="en-US" sz="1100" dirty="0">
                <a:solidFill>
                  <a:schemeClr val="tx1">
                    <a:lumMod val="95000"/>
                    <a:lumOff val="5000"/>
                  </a:schemeClr>
                </a:solidFill>
              </a:rPr>
              <a:t>In a triangle ABC with the vertex at B, AB</a:t>
            </a:r>
            <a:r>
              <a:rPr lang="en-US" sz="1100" baseline="30000" dirty="0">
                <a:solidFill>
                  <a:schemeClr val="tx1">
                    <a:lumMod val="95000"/>
                    <a:lumOff val="5000"/>
                  </a:schemeClr>
                </a:solidFill>
              </a:rPr>
              <a:t>2</a:t>
            </a:r>
            <a:r>
              <a:rPr lang="en-US" sz="1100" dirty="0">
                <a:solidFill>
                  <a:schemeClr val="tx1">
                    <a:lumMod val="95000"/>
                    <a:lumOff val="5000"/>
                  </a:schemeClr>
                </a:solidFill>
              </a:rPr>
              <a:t> + BC</a:t>
            </a:r>
            <a:r>
              <a:rPr lang="en-US" sz="1100" baseline="30000" dirty="0">
                <a:solidFill>
                  <a:schemeClr val="tx1">
                    <a:lumMod val="95000"/>
                    <a:lumOff val="5000"/>
                  </a:schemeClr>
                </a:solidFill>
              </a:rPr>
              <a:t>2</a:t>
            </a:r>
            <a:r>
              <a:rPr lang="en-US" sz="1100" dirty="0">
                <a:solidFill>
                  <a:schemeClr val="tx1">
                    <a:lumMod val="95000"/>
                    <a:lumOff val="5000"/>
                  </a:schemeClr>
                </a:solidFill>
              </a:rPr>
              <a:t> </a:t>
            </a:r>
            <a:r>
              <a:rPr lang="en-US" sz="1100" dirty="0" smtClean="0">
                <a:solidFill>
                  <a:schemeClr val="tx1">
                    <a:lumMod val="95000"/>
                    <a:lumOff val="5000"/>
                  </a:schemeClr>
                </a:solidFill>
              </a:rPr>
              <a:t>= </a:t>
            </a:r>
            <a:r>
              <a:rPr lang="en-US" sz="1100" dirty="0">
                <a:solidFill>
                  <a:schemeClr val="tx1">
                    <a:lumMod val="95000"/>
                    <a:lumOff val="5000"/>
                  </a:schemeClr>
                </a:solidFill>
              </a:rPr>
              <a:t>AC</a:t>
            </a:r>
            <a:r>
              <a:rPr lang="en-US" sz="1100" baseline="30000" dirty="0">
                <a:solidFill>
                  <a:schemeClr val="tx1">
                    <a:lumMod val="95000"/>
                    <a:lumOff val="5000"/>
                  </a:schemeClr>
                </a:solidFill>
              </a:rPr>
              <a:t>2</a:t>
            </a:r>
            <a:r>
              <a:rPr lang="en-US" sz="1100" dirty="0">
                <a:solidFill>
                  <a:schemeClr val="tx1">
                    <a:lumMod val="95000"/>
                    <a:lumOff val="5000"/>
                  </a:schemeClr>
                </a:solidFill>
              </a:rPr>
              <a:t> </a:t>
            </a:r>
          </a:p>
        </p:txBody>
      </p:sp>
    </p:spTree>
    <p:extLst>
      <p:ext uri="{BB962C8B-B14F-4D97-AF65-F5344CB8AC3E}">
        <p14:creationId xmlns:p14="http://schemas.microsoft.com/office/powerpoint/2010/main" val="2123210314"/>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BASIC PROPERTIES OF TRIANGLES – A  </a:t>
            </a:r>
            <a:endParaRPr lang="en-US" dirty="0"/>
          </a:p>
        </p:txBody>
      </p:sp>
      <p:sp>
        <p:nvSpPr>
          <p:cNvPr id="9" name="TextBox 8"/>
          <p:cNvSpPr txBox="1"/>
          <p:nvPr/>
        </p:nvSpPr>
        <p:spPr>
          <a:xfrm>
            <a:off x="0" y="548680"/>
            <a:ext cx="8964488" cy="1600438"/>
          </a:xfrm>
          <a:prstGeom prst="rect">
            <a:avLst/>
          </a:prstGeom>
          <a:noFill/>
        </p:spPr>
        <p:txBody>
          <a:bodyPr wrap="square" rtlCol="0">
            <a:spAutoFit/>
          </a:bodyPr>
          <a:lstStyle/>
          <a:p>
            <a:pPr marL="742950" lvl="1" indent="-285750">
              <a:buFontTx/>
              <a:buChar char="-"/>
            </a:pPr>
            <a:endParaRPr lang="en-IN" sz="1000" dirty="0" smtClean="0"/>
          </a:p>
          <a:p>
            <a:pPr marL="285750" indent="-285750">
              <a:buFontTx/>
              <a:buChar char="-"/>
            </a:pPr>
            <a:endParaRPr lang="en-IN" sz="1000" dirty="0"/>
          </a:p>
          <a:p>
            <a:pPr marL="285750" indent="-285750">
              <a:buFontTx/>
              <a:buChar char="-"/>
            </a:pPr>
            <a:endParaRPr lang="en-IN" sz="1000" dirty="0" smtClean="0"/>
          </a:p>
          <a:p>
            <a:pPr marL="285750" indent="-285750">
              <a:buFontTx/>
              <a:buChar char="-"/>
            </a:pPr>
            <a:endParaRPr lang="en-IN" sz="1000" dirty="0"/>
          </a:p>
          <a:p>
            <a:pPr marL="285750" indent="-285750">
              <a:buFontTx/>
              <a:buChar char="-"/>
            </a:pPr>
            <a:endParaRPr lang="en-IN" sz="1000" dirty="0" smtClean="0"/>
          </a:p>
          <a:p>
            <a:pPr marL="285750" indent="-285750">
              <a:buFontTx/>
              <a:buChar char="-"/>
            </a:pPr>
            <a:endParaRPr lang="en-IN" sz="1000" dirty="0"/>
          </a:p>
          <a:p>
            <a:pPr marL="285750" indent="-285750">
              <a:buFontTx/>
              <a:buChar char="-"/>
            </a:pPr>
            <a:endParaRPr lang="en-IN" sz="1000" dirty="0" smtClean="0"/>
          </a:p>
          <a:p>
            <a:pPr marL="285750" indent="-285750">
              <a:buFontTx/>
              <a:buChar char="-"/>
            </a:pPr>
            <a:endParaRPr lang="en-IN" sz="1000" dirty="0"/>
          </a:p>
          <a:p>
            <a:pPr marL="285750" indent="-285750">
              <a:buFontTx/>
              <a:buChar char="-"/>
            </a:pP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491947588"/>
              </p:ext>
            </p:extLst>
          </p:nvPr>
        </p:nvGraphicFramePr>
        <p:xfrm>
          <a:off x="62792" y="692696"/>
          <a:ext cx="9036495" cy="5648672"/>
        </p:xfrm>
        <a:graphic>
          <a:graphicData uri="http://schemas.openxmlformats.org/drawingml/2006/table">
            <a:tbl>
              <a:tblPr firstRow="1" bandRow="1">
                <a:tableStyleId>{5C22544A-7EE6-4342-B048-85BDC9FD1C3A}</a:tableStyleId>
              </a:tblPr>
              <a:tblGrid>
                <a:gridCol w="1008112"/>
                <a:gridCol w="4752528"/>
                <a:gridCol w="3275855"/>
              </a:tblGrid>
              <a:tr h="370840">
                <a:tc>
                  <a:txBody>
                    <a:bodyPr/>
                    <a:lstStyle/>
                    <a:p>
                      <a:endParaRPr lang="en-US" sz="1000" dirty="0"/>
                    </a:p>
                  </a:txBody>
                  <a:tcPr/>
                </a:tc>
                <a:tc>
                  <a:txBody>
                    <a:bodyPr/>
                    <a:lstStyle/>
                    <a:p>
                      <a:endParaRPr lang="en-US" sz="1000"/>
                    </a:p>
                  </a:txBody>
                  <a:tcPr/>
                </a:tc>
                <a:tc>
                  <a:txBody>
                    <a:bodyPr/>
                    <a:lstStyle/>
                    <a:p>
                      <a:endParaRPr lang="en-US" sz="1000"/>
                    </a:p>
                  </a:txBody>
                  <a:tcPr/>
                </a:tc>
              </a:tr>
              <a:tr h="370840">
                <a:tc>
                  <a:txBody>
                    <a:bodyPr/>
                    <a:lstStyle/>
                    <a:p>
                      <a:r>
                        <a:rPr lang="en-US" sz="1000" dirty="0" smtClean="0"/>
                        <a:t>Vertex</a:t>
                      </a:r>
                      <a:endParaRPr lang="en-US" sz="1000" dirty="0"/>
                    </a:p>
                  </a:txBody>
                  <a:tcPr/>
                </a:tc>
                <a:tc>
                  <a:txBody>
                    <a:bodyPr/>
                    <a:lstStyle/>
                    <a:p>
                      <a:r>
                        <a:rPr lang="en-IN" sz="1000" dirty="0" smtClean="0"/>
                        <a:t>Refers to the corners of a triangle</a:t>
                      </a:r>
                      <a:endParaRPr lang="en-US" sz="1000" dirty="0"/>
                    </a:p>
                  </a:txBody>
                  <a:tcPr/>
                </a:tc>
                <a:tc>
                  <a:txBody>
                    <a:bodyPr/>
                    <a:lstStyle/>
                    <a:p>
                      <a:endParaRPr lang="en-US" sz="1000"/>
                    </a:p>
                  </a:txBody>
                  <a:tcPr/>
                </a:tc>
              </a:tr>
              <a:tr h="370840">
                <a:tc>
                  <a:txBody>
                    <a:bodyPr/>
                    <a:lstStyle/>
                    <a:p>
                      <a:r>
                        <a:rPr lang="en-US" sz="1000" dirty="0" smtClean="0"/>
                        <a:t>Base</a:t>
                      </a:r>
                      <a:endParaRPr lang="en-US" sz="1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Refers to the bottom side of the triangle. Any one of the three sides can form the base </a:t>
                      </a:r>
                    </a:p>
                  </a:txBody>
                  <a:tcPr/>
                </a:tc>
                <a:tc>
                  <a:txBody>
                    <a:bodyPr/>
                    <a:lstStyle/>
                    <a:p>
                      <a:endParaRPr lang="en-US" sz="1000"/>
                    </a:p>
                  </a:txBody>
                  <a:tcPr/>
                </a:tc>
              </a:tr>
              <a:tr h="1335752">
                <a:tc>
                  <a:txBody>
                    <a:bodyPr/>
                    <a:lstStyle/>
                    <a:p>
                      <a:r>
                        <a:rPr lang="en-US" sz="1000" dirty="0" smtClean="0"/>
                        <a:t>Height/Altitude</a:t>
                      </a:r>
                      <a:endParaRPr lang="en-US" sz="1000" dirty="0"/>
                    </a:p>
                  </a:txBody>
                  <a:tcPr/>
                </a:tc>
                <a:tc>
                  <a:txBody>
                    <a:bodyPr/>
                    <a:lstStyle/>
                    <a:p>
                      <a:r>
                        <a:rPr lang="en-IN" sz="1000" dirty="0" smtClean="0"/>
                        <a:t>Refers to a line that is drawn perpendicular (at a 90 degree angle) to the base from the opposite vertex</a:t>
                      </a:r>
                      <a:endParaRPr lang="en-US" sz="1000" dirty="0"/>
                    </a:p>
                  </a:txBody>
                  <a:tcPr/>
                </a:tc>
                <a:tc>
                  <a:txBody>
                    <a:bodyPr/>
                    <a:lstStyle/>
                    <a:p>
                      <a:endParaRPr lang="en-US" sz="1000" dirty="0" smtClean="0"/>
                    </a:p>
                    <a:p>
                      <a:endParaRPr lang="en-US" sz="1000" dirty="0"/>
                    </a:p>
                  </a:txBody>
                  <a:tcPr/>
                </a:tc>
              </a:tr>
              <a:tr h="1152128">
                <a:tc>
                  <a:txBody>
                    <a:bodyPr/>
                    <a:lstStyle/>
                    <a:p>
                      <a:r>
                        <a:rPr lang="en-US" sz="1000" dirty="0" smtClean="0"/>
                        <a:t>Median</a:t>
                      </a:r>
                      <a:endParaRPr lang="en-US" sz="1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The median of a triangle is a line from a vertex to the midpoint of the opposite side</a:t>
                      </a:r>
                    </a:p>
                    <a:p>
                      <a:pPr marL="171450" marR="0" lvl="1" indent="-171450" algn="l" defTabSz="914400" rtl="0" eaLnBrk="1" fontAlgn="auto" latinLnBrk="0" hangingPunct="1">
                        <a:lnSpc>
                          <a:spcPct val="100000"/>
                        </a:lnSpc>
                        <a:spcBef>
                          <a:spcPts val="0"/>
                        </a:spcBef>
                        <a:spcAft>
                          <a:spcPts val="0"/>
                        </a:spcAft>
                        <a:buClrTx/>
                        <a:buSzTx/>
                        <a:buFontTx/>
                        <a:buChar char="-"/>
                        <a:tabLst/>
                        <a:defRPr/>
                      </a:pPr>
                      <a:r>
                        <a:rPr lang="en-IN" sz="1000" b="0" dirty="0" smtClean="0"/>
                        <a:t>Each median divides the triangle into two smaller triangles which have the same area</a:t>
                      </a:r>
                      <a:endParaRPr lang="en-US" sz="1000" b="0" dirty="0" smtClean="0"/>
                    </a:p>
                    <a:p>
                      <a:pPr marL="171450" marR="0" lvl="1" indent="-171450" algn="l" defTabSz="914400" rtl="0" eaLnBrk="1" fontAlgn="auto" latinLnBrk="0" hangingPunct="1">
                        <a:lnSpc>
                          <a:spcPct val="100000"/>
                        </a:lnSpc>
                        <a:spcBef>
                          <a:spcPts val="0"/>
                        </a:spcBef>
                        <a:spcAft>
                          <a:spcPts val="0"/>
                        </a:spcAft>
                        <a:buClrTx/>
                        <a:buSzTx/>
                        <a:buFontTx/>
                        <a:buChar char="-"/>
                        <a:tabLst/>
                        <a:defRPr/>
                      </a:pPr>
                      <a:r>
                        <a:rPr lang="en-IN" sz="1000" b="0" dirty="0" smtClean="0">
                          <a:effectLst/>
                        </a:rPr>
                        <a:t>Two-thirds of the length of each median is between the vertex and the centroid (point at which</a:t>
                      </a:r>
                      <a:r>
                        <a:rPr lang="en-IN" sz="1000" b="0" baseline="0" dirty="0" smtClean="0">
                          <a:effectLst/>
                        </a:rPr>
                        <a:t> the three medians intersect)</a:t>
                      </a:r>
                      <a:r>
                        <a:rPr lang="en-IN" sz="1000" b="0" dirty="0" smtClean="0">
                          <a:effectLst/>
                        </a:rPr>
                        <a:t>, while one-third is between the centroid and the midpoint of the opposite side</a:t>
                      </a:r>
                    </a:p>
                    <a:p>
                      <a:pPr marL="171450" marR="0" lvl="1" indent="-171450" algn="l" defTabSz="914400" rtl="0" eaLnBrk="1" fontAlgn="auto" latinLnBrk="0" hangingPunct="1">
                        <a:lnSpc>
                          <a:spcPct val="100000"/>
                        </a:lnSpc>
                        <a:spcBef>
                          <a:spcPts val="0"/>
                        </a:spcBef>
                        <a:spcAft>
                          <a:spcPts val="0"/>
                        </a:spcAft>
                        <a:buClrTx/>
                        <a:buSzTx/>
                        <a:buFontTx/>
                        <a:buChar char="-"/>
                        <a:tabLst/>
                        <a:defRPr/>
                      </a:pPr>
                      <a:r>
                        <a:rPr lang="en-IN" sz="1000" dirty="0" smtClean="0"/>
                        <a:t>The triangle formed by joining the mid-points of the sides  of an equilateral triangle will be half in perimeter and one- fourth </a:t>
                      </a:r>
                      <a:r>
                        <a:rPr lang="en-US" sz="1000" dirty="0" smtClean="0"/>
                        <a:t>in area</a:t>
                      </a:r>
                      <a:endParaRPr lang="en-US" sz="1000" dirty="0" smtClean="0">
                        <a:latin typeface="Calibri" pitchFamily="34" charset="0"/>
                      </a:endParaRPr>
                    </a:p>
                  </a:txBody>
                  <a:tcPr/>
                </a:tc>
                <a:tc>
                  <a:txBody>
                    <a:bodyPr/>
                    <a:lstStyle/>
                    <a:p>
                      <a:endParaRPr lang="en-US" sz="1000" dirty="0"/>
                    </a:p>
                  </a:txBody>
                  <a:tcPr/>
                </a:tc>
              </a:tr>
              <a:tr h="370840">
                <a:tc>
                  <a:txBody>
                    <a:bodyPr/>
                    <a:lstStyle/>
                    <a:p>
                      <a:r>
                        <a:rPr lang="en-US" sz="1000" dirty="0" smtClean="0"/>
                        <a:t>Area of a triangle</a:t>
                      </a:r>
                      <a:endParaRPr lang="en-US" sz="1000" dirty="0"/>
                    </a:p>
                  </a:txBody>
                  <a:tcPr/>
                </a:tc>
                <a:tc>
                  <a:txBody>
                    <a:bodyPr/>
                    <a:lstStyle/>
                    <a:p>
                      <a:pPr marL="285750" indent="-285750">
                        <a:buFontTx/>
                        <a:buChar char="-"/>
                      </a:pPr>
                      <a:r>
                        <a:rPr lang="en-IN" sz="1000" dirty="0" smtClean="0"/>
                        <a:t>Area of a triangle is 1/2  * b * h </a:t>
                      </a:r>
                    </a:p>
                    <a:p>
                      <a:pPr marL="285750" indent="-285750">
                        <a:buFontTx/>
                        <a:buChar char="-"/>
                      </a:pPr>
                      <a:r>
                        <a:rPr lang="en-US" sz="1000" b="1" dirty="0" smtClean="0">
                          <a:solidFill>
                            <a:srgbClr val="FF0000"/>
                          </a:solidFill>
                          <a:latin typeface="Calibri" pitchFamily="34" charset="0"/>
                        </a:rPr>
                        <a:t>The area of an equilateral triangle of side S is equal to (S</a:t>
                      </a:r>
                      <a:r>
                        <a:rPr lang="en-US" sz="1000" b="1" dirty="0" smtClean="0">
                          <a:solidFill>
                            <a:srgbClr val="FF0000"/>
                          </a:solidFill>
                          <a:latin typeface="Calibri" pitchFamily="34" charset="0"/>
                          <a:cs typeface="Calibri" pitchFamily="34" charset="0"/>
                        </a:rPr>
                        <a:t>² *</a:t>
                      </a:r>
                      <a:r>
                        <a:rPr lang="en-US" sz="1000" b="1" dirty="0" smtClean="0">
                          <a:solidFill>
                            <a:srgbClr val="FF0000"/>
                          </a:solidFill>
                          <a:latin typeface="Calibri" pitchFamily="34" charset="0"/>
                        </a:rPr>
                        <a:t>√3 )</a:t>
                      </a:r>
                      <a:r>
                        <a:rPr lang="en-US" sz="1000" b="1" dirty="0" smtClean="0">
                          <a:solidFill>
                            <a:srgbClr val="FF0000"/>
                          </a:solidFill>
                          <a:latin typeface="Calibri" pitchFamily="34" charset="0"/>
                          <a:cs typeface="Calibri" pitchFamily="34" charset="0"/>
                        </a:rPr>
                        <a:t>/ 4</a:t>
                      </a:r>
                      <a:endParaRPr lang="en-US" sz="1000" dirty="0"/>
                    </a:p>
                  </a:txBody>
                  <a:tcPr/>
                </a:tc>
                <a:tc>
                  <a:txBody>
                    <a:bodyPr/>
                    <a:lstStyle/>
                    <a:p>
                      <a:endParaRPr lang="en-US" sz="1000"/>
                    </a:p>
                  </a:txBody>
                  <a:tcPr/>
                </a:tc>
              </a:tr>
              <a:tr h="370840">
                <a:tc>
                  <a:txBody>
                    <a:bodyPr/>
                    <a:lstStyle/>
                    <a:p>
                      <a:r>
                        <a:rPr lang="en-US" sz="1000" dirty="0" smtClean="0"/>
                        <a:t>Mid segment of</a:t>
                      </a:r>
                      <a:r>
                        <a:rPr lang="en-US" sz="1000" baseline="0" dirty="0" smtClean="0"/>
                        <a:t> a triangle</a:t>
                      </a:r>
                      <a:endParaRPr lang="en-US" sz="1000" dirty="0"/>
                    </a:p>
                  </a:txBody>
                  <a:tcPr/>
                </a:tc>
                <a:tc>
                  <a:txBody>
                    <a:bodyPr/>
                    <a:lstStyle/>
                    <a:p>
                      <a:r>
                        <a:rPr lang="en-IN" sz="1000" i="0" dirty="0" smtClean="0">
                          <a:effectLst/>
                        </a:rPr>
                        <a:t>The mid</a:t>
                      </a:r>
                      <a:r>
                        <a:rPr lang="en-IN" sz="1000" i="0" baseline="0" dirty="0" smtClean="0">
                          <a:effectLst/>
                        </a:rPr>
                        <a:t> segment of a triangle is </a:t>
                      </a:r>
                      <a:r>
                        <a:rPr lang="en-IN" sz="1000" i="0" dirty="0" smtClean="0">
                          <a:effectLst/>
                        </a:rPr>
                        <a:t>the line segment joining the midpoints of two sides of a triangle</a:t>
                      </a:r>
                    </a:p>
                    <a:p>
                      <a:pPr marL="171450" indent="-171450">
                        <a:buFontTx/>
                        <a:buChar char="-"/>
                      </a:pPr>
                      <a:r>
                        <a:rPr lang="en-IN" sz="1000" dirty="0" smtClean="0"/>
                        <a:t>A </a:t>
                      </a:r>
                      <a:r>
                        <a:rPr lang="en-IN" sz="1000" b="0" dirty="0" smtClean="0"/>
                        <a:t>triangle has 3 possible mid segments</a:t>
                      </a:r>
                    </a:p>
                    <a:p>
                      <a:pPr marL="171450" indent="-171450">
                        <a:buFontTx/>
                        <a:buChar char="-"/>
                      </a:pPr>
                      <a:r>
                        <a:rPr lang="en-IN" sz="1000" b="0" dirty="0" smtClean="0">
                          <a:effectLst/>
                        </a:rPr>
                        <a:t>The mid segment is always parallel to the third side of the triangle</a:t>
                      </a:r>
                    </a:p>
                    <a:p>
                      <a:pPr marL="171450" indent="-171450">
                        <a:buFontTx/>
                        <a:buChar char="-"/>
                      </a:pPr>
                      <a:r>
                        <a:rPr lang="en-IN" sz="1000" b="0" dirty="0" smtClean="0">
                          <a:effectLst/>
                        </a:rPr>
                        <a:t>The mid segment is always half the length of the third side</a:t>
                      </a:r>
                    </a:p>
                    <a:p>
                      <a:pPr marL="171450" indent="-171450">
                        <a:buFontTx/>
                        <a:buChar char="-"/>
                      </a:pPr>
                      <a:endParaRPr lang="en-US" sz="1000" b="0" i="0" dirty="0" smtClean="0"/>
                    </a:p>
                  </a:txBody>
                  <a:tcPr/>
                </a:tc>
                <a:tc>
                  <a:txBody>
                    <a:bodyPr/>
                    <a:lstStyle/>
                    <a:p>
                      <a:endParaRPr lang="en-US" sz="1000"/>
                    </a:p>
                  </a:txBody>
                  <a:tcPr/>
                </a:tc>
              </a:tr>
              <a:tr h="370840">
                <a:tc>
                  <a:txBody>
                    <a:bodyPr/>
                    <a:lstStyle/>
                    <a:p>
                      <a:endParaRPr lang="en-US" sz="1000" dirty="0"/>
                    </a:p>
                  </a:txBody>
                  <a:tcPr/>
                </a:tc>
                <a:tc>
                  <a: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900" b="0" i="0" dirty="0" smtClean="0">
                          <a:solidFill>
                            <a:srgbClr val="FF0000"/>
                          </a:solidFill>
                          <a:latin typeface="Calibri" pitchFamily="34" charset="0"/>
                        </a:rPr>
                        <a:t>If two similar triangles have corresponding side lengths in ratio a:b, then their areas will be in ratio a</a:t>
                      </a:r>
                      <a:r>
                        <a:rPr lang="en-US" sz="900" b="0" i="0" dirty="0" smtClean="0">
                          <a:solidFill>
                            <a:srgbClr val="FF0000"/>
                          </a:solidFill>
                          <a:latin typeface="Calibri" pitchFamily="34" charset="0"/>
                          <a:cs typeface="Calibri" pitchFamily="34" charset="0"/>
                        </a:rPr>
                        <a:t>²:b</a:t>
                      </a:r>
                      <a:r>
                        <a:rPr lang="en-US" sz="900" b="0" i="0" baseline="30000" dirty="0" smtClean="0">
                          <a:solidFill>
                            <a:srgbClr val="FF0000"/>
                          </a:solidFill>
                          <a:latin typeface="Calibri" pitchFamily="34" charset="0"/>
                          <a:cs typeface="Calibri" pitchFamily="34" charset="0"/>
                        </a:rPr>
                        <a:t>2</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900" b="0" i="0" baseline="0" dirty="0" smtClean="0">
                          <a:solidFill>
                            <a:srgbClr val="FF0000"/>
                          </a:solidFill>
                          <a:latin typeface="Calibri" pitchFamily="34" charset="0"/>
                          <a:cs typeface="Calibri" pitchFamily="34" charset="0"/>
                        </a:rPr>
                        <a:t>For triangles with the same area, the perimeter is </a:t>
                      </a:r>
                      <a:r>
                        <a:rPr lang="en-US" sz="900" b="1" i="0" baseline="0" dirty="0" smtClean="0">
                          <a:solidFill>
                            <a:srgbClr val="FF0000"/>
                          </a:solidFill>
                          <a:latin typeface="Calibri" pitchFamily="34" charset="0"/>
                          <a:cs typeface="Calibri" pitchFamily="34" charset="0"/>
                        </a:rPr>
                        <a:t>minimum</a:t>
                      </a:r>
                      <a:r>
                        <a:rPr lang="en-US" sz="900" b="0" i="0" baseline="0" dirty="0" smtClean="0">
                          <a:solidFill>
                            <a:srgbClr val="FF0000"/>
                          </a:solidFill>
                          <a:latin typeface="Calibri" pitchFamily="34" charset="0"/>
                          <a:cs typeface="Calibri" pitchFamily="34" charset="0"/>
                        </a:rPr>
                        <a:t> for an equilateral triangle </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900" b="0" i="0" dirty="0" smtClean="0">
                          <a:solidFill>
                            <a:srgbClr val="FF0000"/>
                          </a:solidFill>
                          <a:effectLst/>
                        </a:rPr>
                        <a:t>For triangles with same perimeter, the area is maximum for an equilateral triangle</a:t>
                      </a:r>
                      <a:endParaRPr lang="en-US" sz="900" b="0" i="0" baseline="0" dirty="0" smtClean="0">
                        <a:solidFill>
                          <a:srgbClr val="FF0000"/>
                        </a:solidFill>
                        <a:latin typeface="Calibri" pitchFamily="34" charset="0"/>
                      </a:endParaRPr>
                    </a:p>
                  </a:txBody>
                  <a:tcPr/>
                </a:tc>
                <a:tc>
                  <a:txBody>
                    <a:bodyPr/>
                    <a:lstStyle/>
                    <a:p>
                      <a:endParaRPr lang="en-US" sz="1000" dirty="0"/>
                    </a:p>
                  </a:txBody>
                  <a:tcPr/>
                </a:tc>
              </a:tr>
            </a:tbl>
          </a:graphicData>
        </a:graphic>
      </p:graphicFrame>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6538" t="30038" r="20280" b="32012"/>
          <a:stretch/>
        </p:blipFill>
        <p:spPr bwMode="auto">
          <a:xfrm>
            <a:off x="5944840" y="1903184"/>
            <a:ext cx="3024336" cy="11198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3076" t="18440" r="58043" b="56902"/>
          <a:stretch/>
        </p:blipFill>
        <p:spPr bwMode="auto">
          <a:xfrm>
            <a:off x="5944840" y="3284984"/>
            <a:ext cx="1368152" cy="1004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2342" t="26017" r="57938" b="49847"/>
          <a:stretch/>
        </p:blipFill>
        <p:spPr bwMode="auto">
          <a:xfrm>
            <a:off x="5944840" y="4779737"/>
            <a:ext cx="1368152"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18200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PROPERTIES OF TRIANGLES – </a:t>
            </a:r>
            <a:r>
              <a:rPr lang="en-US" dirty="0" smtClean="0"/>
              <a:t>C</a:t>
            </a:r>
            <a:endParaRPr lang="en-US" dirty="0"/>
          </a:p>
        </p:txBody>
      </p:sp>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36817" t="13246" r="11575" b="60635"/>
          <a:stretch/>
        </p:blipFill>
        <p:spPr bwMode="auto">
          <a:xfrm>
            <a:off x="107504" y="739783"/>
            <a:ext cx="5904656" cy="1504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36993" t="14564" r="11714" b="46875"/>
          <a:stretch/>
        </p:blipFill>
        <p:spPr bwMode="auto">
          <a:xfrm>
            <a:off x="107504" y="2408619"/>
            <a:ext cx="5904656" cy="1429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36783" t="21408" r="10561" b="39296"/>
          <a:stretch/>
        </p:blipFill>
        <p:spPr bwMode="auto">
          <a:xfrm>
            <a:off x="107504" y="4268336"/>
            <a:ext cx="5904656" cy="1464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0053760"/>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BASIC PROPERTIES OF TRIANGLES – B</a:t>
            </a:r>
            <a:endParaRPr lang="en-US" dirty="0"/>
          </a:p>
        </p:txBody>
      </p:sp>
      <p:sp>
        <p:nvSpPr>
          <p:cNvPr id="26" name="Rectangle 25"/>
          <p:cNvSpPr/>
          <p:nvPr/>
        </p:nvSpPr>
        <p:spPr>
          <a:xfrm>
            <a:off x="3203848" y="692696"/>
            <a:ext cx="2664296" cy="2088232"/>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u="sng" dirty="0" smtClean="0">
                <a:solidFill>
                  <a:schemeClr val="bg1"/>
                </a:solidFill>
              </a:rPr>
              <a:t>SUM OF THE ANGLES OF A TRIANGLE = 180 DEGREES  </a:t>
            </a:r>
          </a:p>
          <a:p>
            <a:endParaRPr lang="en-US" sz="1100" b="1" u="sng" dirty="0">
              <a:solidFill>
                <a:schemeClr val="bg1"/>
              </a:solidFill>
            </a:endParaRPr>
          </a:p>
          <a:p>
            <a:r>
              <a:rPr lang="en-IN" sz="1100" dirty="0">
                <a:solidFill>
                  <a:schemeClr val="bg1"/>
                </a:solidFill>
              </a:rPr>
              <a:t>When one side is extended in any direction, an angle is formed with another side. This </a:t>
            </a:r>
            <a:r>
              <a:rPr lang="en-IN" sz="1100" dirty="0" smtClean="0">
                <a:solidFill>
                  <a:schemeClr val="bg1"/>
                </a:solidFill>
              </a:rPr>
              <a:t>is </a:t>
            </a:r>
            <a:r>
              <a:rPr lang="en-US" sz="1100" dirty="0" smtClean="0">
                <a:solidFill>
                  <a:schemeClr val="bg1"/>
                </a:solidFill>
              </a:rPr>
              <a:t>called </a:t>
            </a:r>
            <a:r>
              <a:rPr lang="en-US" sz="1100" dirty="0">
                <a:solidFill>
                  <a:schemeClr val="bg1"/>
                </a:solidFill>
              </a:rPr>
              <a:t>the exterior </a:t>
            </a:r>
            <a:r>
              <a:rPr lang="en-US" sz="1100" dirty="0" smtClean="0">
                <a:solidFill>
                  <a:schemeClr val="bg1"/>
                </a:solidFill>
              </a:rPr>
              <a:t>angle.  </a:t>
            </a:r>
            <a:r>
              <a:rPr lang="en-IN" sz="1100" dirty="0" smtClean="0">
                <a:solidFill>
                  <a:schemeClr val="bg1"/>
                </a:solidFill>
              </a:rPr>
              <a:t>There </a:t>
            </a:r>
            <a:r>
              <a:rPr lang="en-IN" sz="1100" dirty="0">
                <a:solidFill>
                  <a:schemeClr val="bg1"/>
                </a:solidFill>
              </a:rPr>
              <a:t>are six exterior angles </a:t>
            </a:r>
            <a:r>
              <a:rPr lang="en-IN" sz="1100" dirty="0" smtClean="0">
                <a:solidFill>
                  <a:schemeClr val="bg1"/>
                </a:solidFill>
              </a:rPr>
              <a:t> in a triangle</a:t>
            </a:r>
          </a:p>
          <a:p>
            <a:endParaRPr lang="en-US" sz="1100" b="1" u="sng" dirty="0">
              <a:solidFill>
                <a:schemeClr val="bg1"/>
              </a:solidFill>
            </a:endParaRPr>
          </a:p>
        </p:txBody>
      </p:sp>
      <p:sp>
        <p:nvSpPr>
          <p:cNvPr id="27" name="Rectangle 26"/>
          <p:cNvSpPr/>
          <p:nvPr/>
        </p:nvSpPr>
        <p:spPr>
          <a:xfrm>
            <a:off x="251520" y="692696"/>
            <a:ext cx="2808312" cy="2088232"/>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smtClean="0">
              <a:solidFill>
                <a:schemeClr val="bg1"/>
              </a:solidFill>
            </a:endParaRPr>
          </a:p>
          <a:p>
            <a:r>
              <a:rPr lang="en-US" sz="1100" b="1" u="sng" dirty="0" smtClean="0">
                <a:solidFill>
                  <a:schemeClr val="bg1"/>
                </a:solidFill>
              </a:rPr>
              <a:t>ANGLES CORRESPOND TO THEIR OPPOSITE SIDE</a:t>
            </a:r>
          </a:p>
          <a:p>
            <a:pPr algn="ctr"/>
            <a:endParaRPr lang="en-US" sz="1100" dirty="0" smtClean="0">
              <a:solidFill>
                <a:schemeClr val="bg1"/>
              </a:solidFill>
            </a:endParaRPr>
          </a:p>
          <a:p>
            <a:pPr marL="285750" indent="-285750">
              <a:buFont typeface="Arial" pitchFamily="34" charset="0"/>
              <a:buChar char="•"/>
            </a:pPr>
            <a:r>
              <a:rPr lang="en-US" sz="1100" dirty="0" smtClean="0">
                <a:solidFill>
                  <a:schemeClr val="bg1"/>
                </a:solidFill>
              </a:rPr>
              <a:t>This means that the largest angle is opposite the longest side, while the smallest angle is opposite the shortest side. Additionally, if two angles are equal, their sides are also equal</a:t>
            </a:r>
          </a:p>
          <a:p>
            <a:pPr algn="ctr"/>
            <a:r>
              <a:rPr lang="en-US" sz="1100" dirty="0" smtClean="0">
                <a:solidFill>
                  <a:schemeClr val="bg1"/>
                </a:solidFill>
              </a:rPr>
              <a:t> </a:t>
            </a:r>
            <a:endParaRPr lang="en-US" sz="1100" dirty="0">
              <a:solidFill>
                <a:schemeClr val="bg1"/>
              </a:solidFill>
            </a:endParaRPr>
          </a:p>
        </p:txBody>
      </p:sp>
      <p:sp>
        <p:nvSpPr>
          <p:cNvPr id="48" name="Rectangle 47"/>
          <p:cNvSpPr/>
          <p:nvPr/>
        </p:nvSpPr>
        <p:spPr>
          <a:xfrm>
            <a:off x="6084168" y="692696"/>
            <a:ext cx="2880320" cy="2088232"/>
          </a:xfrm>
          <a:prstGeom prst="rect">
            <a:avLst/>
          </a:prstGeom>
          <a:solidFill>
            <a:srgbClr val="92D05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lumMod val="95000"/>
                    <a:lumOff val="5000"/>
                  </a:schemeClr>
                </a:solidFill>
              </a:rPr>
              <a:t>SUM OF ANY TWO SIDES OF A TRIANGLE MUST BE GREATER THAN THE THIRD SIDE</a:t>
            </a:r>
          </a:p>
          <a:p>
            <a:endParaRPr lang="en-US" sz="1100" dirty="0">
              <a:solidFill>
                <a:schemeClr val="tx1">
                  <a:lumMod val="95000"/>
                  <a:lumOff val="5000"/>
                </a:schemeClr>
              </a:solidFill>
            </a:endParaRPr>
          </a:p>
          <a:p>
            <a:r>
              <a:rPr lang="en-US" sz="1100" dirty="0" smtClean="0">
                <a:solidFill>
                  <a:schemeClr val="tx1">
                    <a:lumMod val="95000"/>
                    <a:lumOff val="5000"/>
                  </a:schemeClr>
                </a:solidFill>
              </a:rPr>
              <a:t>DIFFERENCE BETWEEN ANY TWO SIDES IS LESS THAN THE THIRD SIDE</a:t>
            </a:r>
          </a:p>
          <a:p>
            <a:endParaRPr lang="en-US" sz="1100" dirty="0">
              <a:solidFill>
                <a:schemeClr val="tx1">
                  <a:lumMod val="95000"/>
                  <a:lumOff val="5000"/>
                </a:schemeClr>
              </a:solidFill>
            </a:endParaRPr>
          </a:p>
          <a:p>
            <a:r>
              <a:rPr lang="en-US" sz="1100" b="1" dirty="0" smtClean="0">
                <a:solidFill>
                  <a:schemeClr val="tx1">
                    <a:lumMod val="95000"/>
                    <a:lumOff val="5000"/>
                  </a:schemeClr>
                </a:solidFill>
              </a:rPr>
              <a:t>THE LENGTH OF THE THIRD SIDE MUST LIE BETWEEN THE SUM AND THE DIFFERENCE OF THE TWO GIVEN SIDES </a:t>
            </a:r>
          </a:p>
        </p:txBody>
      </p:sp>
      <p:pic>
        <p:nvPicPr>
          <p:cNvPr id="9" name="Picture 8"/>
          <p:cNvPicPr>
            <a:picLocks noChangeAspect="1" noChangeArrowheads="1"/>
          </p:cNvPicPr>
          <p:nvPr/>
        </p:nvPicPr>
        <p:blipFill rotWithShape="1">
          <a:blip r:embed="rId2">
            <a:extLst>
              <a:ext uri="{28A0092B-C50C-407E-A947-70E740481C1C}">
                <a14:useLocalDpi xmlns:a14="http://schemas.microsoft.com/office/drawing/2010/main" val="0"/>
              </a:ext>
            </a:extLst>
          </a:blip>
          <a:srcRect l="20420" t="13387" r="21784" b="55084"/>
          <a:stretch/>
        </p:blipFill>
        <p:spPr bwMode="auto">
          <a:xfrm>
            <a:off x="251520" y="2924944"/>
            <a:ext cx="8712968"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5280872"/>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SIMILAR AND CONGRUENT TRIANGLES </a:t>
            </a:r>
            <a:endParaRPr lang="en-US"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587" t="32090" r="21540" b="43656"/>
          <a:stretch/>
        </p:blipFill>
        <p:spPr bwMode="auto">
          <a:xfrm>
            <a:off x="179513" y="2996952"/>
            <a:ext cx="3816424"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1573" t="18771" r="31040" b="27239"/>
          <a:stretch/>
        </p:blipFill>
        <p:spPr bwMode="auto">
          <a:xfrm>
            <a:off x="3995936" y="2852936"/>
            <a:ext cx="4891615"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87869" y="692696"/>
            <a:ext cx="5131561" cy="1938992"/>
          </a:xfrm>
          <a:prstGeom prst="rect">
            <a:avLst/>
          </a:prstGeom>
          <a:noFill/>
        </p:spPr>
        <p:txBody>
          <a:bodyPr wrap="square" rtlCol="0">
            <a:spAutoFit/>
          </a:bodyPr>
          <a:lstStyle/>
          <a:p>
            <a:r>
              <a:rPr lang="en-US" sz="1000" dirty="0" smtClean="0"/>
              <a:t>Similarity – if any of  the conditions are met – </a:t>
            </a:r>
          </a:p>
          <a:p>
            <a:pPr marL="285750" indent="-285750">
              <a:buFontTx/>
              <a:buChar char="-"/>
            </a:pPr>
            <a:r>
              <a:rPr lang="en-US" sz="1000" dirty="0" smtClean="0"/>
              <a:t>Angle, angle, angle – if the corresponding angles of each triangle have the same measurement. </a:t>
            </a:r>
            <a:r>
              <a:rPr lang="en-IN" sz="1000" dirty="0"/>
              <a:t>In other words, the above triangles are similar if:</a:t>
            </a:r>
            <a:br>
              <a:rPr lang="en-IN" sz="1000" dirty="0"/>
            </a:br>
            <a:r>
              <a:rPr lang="en-IN" sz="1000" dirty="0"/>
              <a:t>Angle L = Angle O; Angle N = Angle Q; Angle M = Angle P</a:t>
            </a:r>
            <a:endParaRPr lang="en-US" sz="1000" dirty="0" smtClean="0"/>
          </a:p>
          <a:p>
            <a:pPr marL="285750" indent="-285750">
              <a:buFontTx/>
              <a:buChar char="-"/>
            </a:pPr>
            <a:r>
              <a:rPr lang="en-US" sz="1000" dirty="0" smtClean="0"/>
              <a:t>Side, angle, side - </a:t>
            </a:r>
            <a:r>
              <a:rPr lang="en-IN" sz="1000" dirty="0"/>
              <a:t>An angle in one triangle is the same measurement as an angle in the other triangle and the two sides containing these angles have the same ratio. In other words, the above triangles are similar if:</a:t>
            </a:r>
            <a:br>
              <a:rPr lang="en-IN" sz="1000" dirty="0"/>
            </a:br>
            <a:r>
              <a:rPr lang="en-IN" sz="1000" dirty="0"/>
              <a:t>Angle L = Angle O; </a:t>
            </a:r>
            <a:r>
              <a:rPr lang="en-IN" sz="1000" baseline="30000" dirty="0"/>
              <a:t>Side LM</a:t>
            </a:r>
            <a:r>
              <a:rPr lang="en-IN" sz="1000" dirty="0"/>
              <a:t>/</a:t>
            </a:r>
            <a:r>
              <a:rPr lang="en-IN" sz="1000" baseline="-25000" dirty="0"/>
              <a:t>Side OP</a:t>
            </a:r>
            <a:r>
              <a:rPr lang="en-IN" sz="1000" dirty="0"/>
              <a:t> = </a:t>
            </a:r>
            <a:r>
              <a:rPr lang="en-IN" sz="1000" baseline="30000" dirty="0"/>
              <a:t>Side LN</a:t>
            </a:r>
            <a:r>
              <a:rPr lang="en-IN" sz="1000" dirty="0"/>
              <a:t>/</a:t>
            </a:r>
            <a:r>
              <a:rPr lang="en-IN" sz="1000" baseline="-25000" dirty="0"/>
              <a:t>Side OQ</a:t>
            </a:r>
            <a:endParaRPr lang="en-IN" sz="1000" dirty="0" smtClean="0"/>
          </a:p>
          <a:p>
            <a:pPr marL="285750" indent="-285750">
              <a:buFontTx/>
              <a:buChar char="-"/>
            </a:pPr>
            <a:r>
              <a:rPr lang="en-IN" sz="1000" dirty="0" smtClean="0"/>
              <a:t>Side</a:t>
            </a:r>
            <a:r>
              <a:rPr lang="en-IN" sz="1000" dirty="0"/>
              <a:t>, side, side - Each pair of corresponding sides have the same </a:t>
            </a:r>
            <a:r>
              <a:rPr lang="en-IN" sz="1000" dirty="0" smtClean="0"/>
              <a:t>ratio. In </a:t>
            </a:r>
            <a:r>
              <a:rPr lang="en-IN" sz="1000" dirty="0"/>
              <a:t>other words, the above triangles are similar if:</a:t>
            </a:r>
            <a:br>
              <a:rPr lang="en-IN" sz="1000" dirty="0"/>
            </a:br>
            <a:r>
              <a:rPr lang="en-IN" sz="1000" baseline="30000" dirty="0"/>
              <a:t>Side LM</a:t>
            </a:r>
            <a:r>
              <a:rPr lang="en-IN" sz="1000" dirty="0"/>
              <a:t>/</a:t>
            </a:r>
            <a:r>
              <a:rPr lang="en-IN" sz="1000" baseline="-25000" dirty="0"/>
              <a:t>Side OP</a:t>
            </a:r>
            <a:r>
              <a:rPr lang="en-IN" sz="1000" dirty="0"/>
              <a:t> = </a:t>
            </a:r>
            <a:r>
              <a:rPr lang="en-IN" sz="1000" baseline="30000" dirty="0"/>
              <a:t>Side LN</a:t>
            </a:r>
            <a:r>
              <a:rPr lang="en-IN" sz="1000" dirty="0"/>
              <a:t>/</a:t>
            </a:r>
            <a:r>
              <a:rPr lang="en-IN" sz="1000" baseline="-25000" dirty="0"/>
              <a:t>Side OQ</a:t>
            </a:r>
            <a:r>
              <a:rPr lang="en-IN" sz="1000" dirty="0"/>
              <a:t> = </a:t>
            </a:r>
            <a:r>
              <a:rPr lang="en-IN" sz="1000" baseline="30000" dirty="0"/>
              <a:t>Side MN</a:t>
            </a:r>
            <a:r>
              <a:rPr lang="en-IN" sz="1000" dirty="0"/>
              <a:t>/</a:t>
            </a:r>
            <a:r>
              <a:rPr lang="en-IN" sz="1000" baseline="-25000" dirty="0"/>
              <a:t>Side PQ</a:t>
            </a:r>
            <a:endParaRPr lang="en-IN" sz="1000" dirty="0" smtClean="0"/>
          </a:p>
          <a:p>
            <a:endParaRPr lang="en-US" sz="1000" dirty="0"/>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6538" t="24627" r="16296" b="23134"/>
          <a:stretch/>
        </p:blipFill>
        <p:spPr bwMode="auto">
          <a:xfrm>
            <a:off x="5245473" y="692696"/>
            <a:ext cx="3719015" cy="15401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860648057"/>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RIGHT- ANGLED TRIANGLE AND THE PYTHAGOREAN THEOREM </a:t>
            </a:r>
            <a:endParaRPr lang="en-US" dirty="0"/>
          </a:p>
        </p:txBody>
      </p:sp>
      <p:sp>
        <p:nvSpPr>
          <p:cNvPr id="9" name="Rectangle 8"/>
          <p:cNvSpPr/>
          <p:nvPr/>
        </p:nvSpPr>
        <p:spPr>
          <a:xfrm>
            <a:off x="137080" y="620688"/>
            <a:ext cx="6183155" cy="576064"/>
          </a:xfrm>
          <a:prstGeom prst="rect">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FF00"/>
                </a:solidFill>
              </a:rPr>
              <a:t>Pythagorean Theorem:  c</a:t>
            </a:r>
            <a:r>
              <a:rPr lang="en-US" b="1" baseline="30000" dirty="0" smtClean="0">
                <a:solidFill>
                  <a:srgbClr val="FFFF00"/>
                </a:solidFill>
              </a:rPr>
              <a:t>2</a:t>
            </a:r>
            <a:r>
              <a:rPr lang="en-US" b="1" dirty="0" smtClean="0">
                <a:solidFill>
                  <a:srgbClr val="FFFF00"/>
                </a:solidFill>
              </a:rPr>
              <a:t> = a</a:t>
            </a:r>
            <a:r>
              <a:rPr lang="en-US" b="1" baseline="30000" dirty="0" smtClean="0">
                <a:solidFill>
                  <a:srgbClr val="FFFF00"/>
                </a:solidFill>
              </a:rPr>
              <a:t>2</a:t>
            </a:r>
            <a:r>
              <a:rPr lang="en-US" b="1" dirty="0" smtClean="0">
                <a:solidFill>
                  <a:srgbClr val="FFFF00"/>
                </a:solidFill>
              </a:rPr>
              <a:t> + b</a:t>
            </a:r>
            <a:r>
              <a:rPr lang="en-US" b="1" baseline="30000" dirty="0" smtClean="0">
                <a:solidFill>
                  <a:srgbClr val="FFFF00"/>
                </a:solidFill>
              </a:rPr>
              <a:t>2</a:t>
            </a:r>
          </a:p>
          <a:p>
            <a:pPr algn="ctr"/>
            <a:r>
              <a:rPr lang="en-US" sz="1200" b="1" dirty="0">
                <a:solidFill>
                  <a:srgbClr val="FFFF00"/>
                </a:solidFill>
              </a:rPr>
              <a:t>a</a:t>
            </a:r>
            <a:r>
              <a:rPr lang="en-US" sz="1200" b="1" dirty="0" smtClean="0">
                <a:solidFill>
                  <a:srgbClr val="FFFF00"/>
                </a:solidFill>
              </a:rPr>
              <a:t> and b are the legs, while c is the hypotenuse</a:t>
            </a:r>
            <a:endParaRPr lang="en-US" sz="1200" b="1" baseline="30000" dirty="0">
              <a:solidFill>
                <a:srgbClr val="FFFF00"/>
              </a:solidFill>
            </a:endParaRPr>
          </a:p>
        </p:txBody>
      </p:sp>
      <p:graphicFrame>
        <p:nvGraphicFramePr>
          <p:cNvPr id="10" name="Table 9"/>
          <p:cNvGraphicFramePr>
            <a:graphicFrameLocks noGrp="1"/>
          </p:cNvGraphicFramePr>
          <p:nvPr>
            <p:extLst>
              <p:ext uri="{D42A27DB-BD31-4B8C-83A1-F6EECF244321}">
                <p14:modId xmlns:p14="http://schemas.microsoft.com/office/powerpoint/2010/main" val="692358663"/>
              </p:ext>
            </p:extLst>
          </p:nvPr>
        </p:nvGraphicFramePr>
        <p:xfrm>
          <a:off x="137081" y="1268760"/>
          <a:ext cx="6183154" cy="2230120"/>
        </p:xfrm>
        <a:graphic>
          <a:graphicData uri="http://schemas.openxmlformats.org/drawingml/2006/table">
            <a:tbl>
              <a:tblPr firstRow="1" bandRow="1">
                <a:tableStyleId>{5C22544A-7EE6-4342-B048-85BDC9FD1C3A}</a:tableStyleId>
              </a:tblPr>
              <a:tblGrid>
                <a:gridCol w="3086076"/>
                <a:gridCol w="3097078"/>
              </a:tblGrid>
              <a:tr h="370840">
                <a:tc>
                  <a:txBody>
                    <a:bodyPr/>
                    <a:lstStyle/>
                    <a:p>
                      <a:r>
                        <a:rPr lang="en-US" sz="1200" dirty="0" smtClean="0"/>
                        <a:t>Common combinations</a:t>
                      </a:r>
                      <a:endParaRPr lang="en-US" sz="1200" dirty="0"/>
                    </a:p>
                  </a:txBody>
                  <a:tcPr/>
                </a:tc>
                <a:tc>
                  <a:txBody>
                    <a:bodyPr/>
                    <a:lstStyle/>
                    <a:p>
                      <a:r>
                        <a:rPr lang="en-US" sz="1200" dirty="0" smtClean="0"/>
                        <a:t>Key multiples </a:t>
                      </a:r>
                      <a:endParaRPr lang="en-US" sz="1200" dirty="0"/>
                    </a:p>
                  </a:txBody>
                  <a:tcPr/>
                </a:tc>
              </a:tr>
              <a:tr h="370840">
                <a:tc>
                  <a:txBody>
                    <a:bodyPr/>
                    <a:lstStyle/>
                    <a:p>
                      <a:r>
                        <a:rPr lang="en-US" sz="1200" b="0" dirty="0" smtClean="0">
                          <a:solidFill>
                            <a:schemeClr val="tx1"/>
                          </a:solidFill>
                        </a:rPr>
                        <a:t>3-4-5 </a:t>
                      </a:r>
                    </a:p>
                    <a:p>
                      <a:r>
                        <a:rPr lang="en-US" sz="1200" b="0" dirty="0" smtClean="0">
                          <a:solidFill>
                            <a:schemeClr val="tx1"/>
                          </a:solidFill>
                        </a:rPr>
                        <a:t>3</a:t>
                      </a:r>
                      <a:r>
                        <a:rPr lang="en-US" sz="1200" b="0" baseline="30000" dirty="0" smtClean="0">
                          <a:solidFill>
                            <a:schemeClr val="tx1"/>
                          </a:solidFill>
                        </a:rPr>
                        <a:t>2</a:t>
                      </a:r>
                      <a:r>
                        <a:rPr lang="en-US" sz="1200" b="0" dirty="0" smtClean="0">
                          <a:solidFill>
                            <a:schemeClr val="tx1"/>
                          </a:solidFill>
                        </a:rPr>
                        <a:t> + 4</a:t>
                      </a:r>
                      <a:r>
                        <a:rPr lang="en-US" sz="1200" b="0" baseline="30000" dirty="0" smtClean="0">
                          <a:solidFill>
                            <a:schemeClr val="tx1"/>
                          </a:solidFill>
                        </a:rPr>
                        <a:t>2</a:t>
                      </a:r>
                      <a:r>
                        <a:rPr lang="en-US" sz="1200" b="0" dirty="0" smtClean="0">
                          <a:solidFill>
                            <a:schemeClr val="tx1"/>
                          </a:solidFill>
                        </a:rPr>
                        <a:t>=</a:t>
                      </a:r>
                      <a:r>
                        <a:rPr lang="en-US" sz="1200" b="0" baseline="0" dirty="0" smtClean="0">
                          <a:solidFill>
                            <a:schemeClr val="tx1"/>
                          </a:solidFill>
                        </a:rPr>
                        <a:t> 5</a:t>
                      </a:r>
                      <a:r>
                        <a:rPr lang="en-US" sz="1200" b="0" baseline="30000" dirty="0" smtClean="0">
                          <a:solidFill>
                            <a:schemeClr val="tx1"/>
                          </a:solidFill>
                        </a:rPr>
                        <a:t>2</a:t>
                      </a:r>
                      <a:r>
                        <a:rPr lang="en-US" sz="1200" b="0" baseline="0" dirty="0" smtClean="0">
                          <a:solidFill>
                            <a:schemeClr val="tx1"/>
                          </a:solidFill>
                        </a:rPr>
                        <a:t> </a:t>
                      </a:r>
                    </a:p>
                    <a:p>
                      <a:r>
                        <a:rPr lang="en-US" sz="1200" b="0" baseline="0" dirty="0" smtClean="0">
                          <a:solidFill>
                            <a:schemeClr val="tx1"/>
                          </a:solidFill>
                        </a:rPr>
                        <a:t>* </a:t>
                      </a:r>
                      <a:r>
                        <a:rPr lang="en-IN" sz="1000" b="0" i="0" u="none" strike="noStrike" kern="1200" baseline="0" dirty="0" smtClean="0">
                          <a:solidFill>
                            <a:schemeClr val="dk1"/>
                          </a:solidFill>
                          <a:latin typeface="+mn-lt"/>
                          <a:ea typeface="+mn-ea"/>
                          <a:cs typeface="+mn-cs"/>
                        </a:rPr>
                        <a:t>Watch out for impostor triangles! A random triangle with one side equal to 3 and another side equal to 4 does not </a:t>
                      </a:r>
                      <a:r>
                        <a:rPr lang="en-IN" sz="1000" b="0" i="1" u="none" strike="noStrike" kern="1200" baseline="0" dirty="0" smtClean="0">
                          <a:solidFill>
                            <a:schemeClr val="dk1"/>
                          </a:solidFill>
                          <a:latin typeface="+mn-lt"/>
                          <a:ea typeface="+mn-ea"/>
                          <a:cs typeface="+mn-cs"/>
                        </a:rPr>
                        <a:t>necessarily </a:t>
                      </a:r>
                      <a:r>
                        <a:rPr lang="en-IN" sz="1000" b="0" i="0" u="none" strike="noStrike" kern="1200" baseline="0" dirty="0" smtClean="0">
                          <a:solidFill>
                            <a:schemeClr val="dk1"/>
                          </a:solidFill>
                          <a:latin typeface="+mn-lt"/>
                          <a:ea typeface="+mn-ea"/>
                          <a:cs typeface="+mn-cs"/>
                        </a:rPr>
                        <a:t>have a third side of length 5</a:t>
                      </a:r>
                      <a:endParaRPr lang="en-US" sz="1000" b="0" dirty="0">
                        <a:solidFill>
                          <a:schemeClr val="tx1"/>
                        </a:solidFill>
                      </a:endParaRPr>
                    </a:p>
                  </a:txBody>
                  <a:tcPr/>
                </a:tc>
                <a:tc>
                  <a:txBody>
                    <a:bodyPr/>
                    <a:lstStyle/>
                    <a:p>
                      <a:r>
                        <a:rPr lang="en-US" sz="1200" b="0" dirty="0" smtClean="0">
                          <a:solidFill>
                            <a:schemeClr val="tx1"/>
                          </a:solidFill>
                          <a:latin typeface="Calibri" pitchFamily="34" charset="0"/>
                        </a:rPr>
                        <a:t>6-8-10</a:t>
                      </a:r>
                    </a:p>
                    <a:p>
                      <a:r>
                        <a:rPr lang="en-US" sz="1200" b="0" dirty="0" smtClean="0">
                          <a:solidFill>
                            <a:schemeClr val="tx1"/>
                          </a:solidFill>
                          <a:latin typeface="Calibri" pitchFamily="34" charset="0"/>
                        </a:rPr>
                        <a:t>9-12-15</a:t>
                      </a:r>
                    </a:p>
                    <a:p>
                      <a:r>
                        <a:rPr lang="en-US" sz="1200" b="0" dirty="0" smtClean="0">
                          <a:solidFill>
                            <a:schemeClr val="tx1"/>
                          </a:solidFill>
                          <a:latin typeface="Calibri" pitchFamily="34" charset="0"/>
                        </a:rPr>
                        <a:t>12-16-20</a:t>
                      </a:r>
                      <a:endParaRPr lang="en-US" sz="1200" b="0" dirty="0">
                        <a:solidFill>
                          <a:schemeClr val="tx1"/>
                        </a:solidFill>
                      </a:endParaRPr>
                    </a:p>
                  </a:txBody>
                  <a:tcPr/>
                </a:tc>
              </a:tr>
              <a:tr h="370840">
                <a:tc>
                  <a:txBody>
                    <a:bodyPr/>
                    <a:lstStyle/>
                    <a:p>
                      <a:r>
                        <a:rPr lang="en-US" sz="1200" b="0" dirty="0" smtClean="0">
                          <a:solidFill>
                            <a:schemeClr val="tx1"/>
                          </a:solidFill>
                        </a:rPr>
                        <a:t>5-12-13</a:t>
                      </a:r>
                    </a:p>
                    <a:p>
                      <a:r>
                        <a:rPr lang="en-US" sz="1200" b="0" dirty="0" smtClean="0">
                          <a:solidFill>
                            <a:schemeClr val="tx1"/>
                          </a:solidFill>
                        </a:rPr>
                        <a:t>5</a:t>
                      </a:r>
                      <a:r>
                        <a:rPr lang="en-US" sz="1200" b="0" baseline="30000" dirty="0" smtClean="0">
                          <a:solidFill>
                            <a:schemeClr val="tx1"/>
                          </a:solidFill>
                        </a:rPr>
                        <a:t>2</a:t>
                      </a:r>
                      <a:r>
                        <a:rPr lang="en-US" sz="1200" b="0" dirty="0" smtClean="0">
                          <a:solidFill>
                            <a:schemeClr val="tx1"/>
                          </a:solidFill>
                        </a:rPr>
                        <a:t> + 12</a:t>
                      </a:r>
                      <a:r>
                        <a:rPr lang="en-US" sz="1200" b="0" baseline="30000" dirty="0" smtClean="0">
                          <a:solidFill>
                            <a:schemeClr val="tx1"/>
                          </a:solidFill>
                        </a:rPr>
                        <a:t>2</a:t>
                      </a:r>
                      <a:r>
                        <a:rPr lang="en-US" sz="1200" b="0" dirty="0" smtClean="0">
                          <a:solidFill>
                            <a:schemeClr val="tx1"/>
                          </a:solidFill>
                        </a:rPr>
                        <a:t> = 13</a:t>
                      </a:r>
                      <a:r>
                        <a:rPr lang="en-US" sz="1200" b="0" baseline="30000" dirty="0" smtClean="0">
                          <a:solidFill>
                            <a:schemeClr val="tx1"/>
                          </a:solidFill>
                        </a:rPr>
                        <a:t>2</a:t>
                      </a:r>
                      <a:endParaRPr lang="en-US" sz="1200" b="0" baseline="30000" dirty="0">
                        <a:solidFill>
                          <a:schemeClr val="tx1"/>
                        </a:solidFill>
                      </a:endParaRPr>
                    </a:p>
                  </a:txBody>
                  <a:tcPr/>
                </a:tc>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1200" b="0" dirty="0" smtClean="0">
                          <a:solidFill>
                            <a:schemeClr val="tx1"/>
                          </a:solidFill>
                          <a:latin typeface="Calibri" pitchFamily="34" charset="0"/>
                        </a:rPr>
                        <a:t>10-24-26</a:t>
                      </a:r>
                    </a:p>
                  </a:txBody>
                  <a:tcPr/>
                </a:tc>
              </a:tr>
              <a:tr h="370840">
                <a:tc>
                  <a:txBody>
                    <a:bodyPr/>
                    <a:lstStyle/>
                    <a:p>
                      <a:r>
                        <a:rPr lang="en-US" sz="1200" b="0" dirty="0" smtClean="0">
                          <a:solidFill>
                            <a:schemeClr val="tx1"/>
                          </a:solidFill>
                        </a:rPr>
                        <a:t>8-15-17</a:t>
                      </a:r>
                    </a:p>
                    <a:p>
                      <a:r>
                        <a:rPr lang="en-US" sz="1200" b="0" dirty="0" smtClean="0">
                          <a:solidFill>
                            <a:schemeClr val="tx1"/>
                          </a:solidFill>
                        </a:rPr>
                        <a:t>8</a:t>
                      </a:r>
                      <a:r>
                        <a:rPr lang="en-US" sz="1200" b="0" baseline="30000" dirty="0" smtClean="0">
                          <a:solidFill>
                            <a:schemeClr val="tx1"/>
                          </a:solidFill>
                        </a:rPr>
                        <a:t>2</a:t>
                      </a:r>
                      <a:r>
                        <a:rPr lang="en-US" sz="1200" b="0" dirty="0" smtClean="0">
                          <a:solidFill>
                            <a:schemeClr val="tx1"/>
                          </a:solidFill>
                        </a:rPr>
                        <a:t> + 15</a:t>
                      </a:r>
                      <a:r>
                        <a:rPr lang="en-US" sz="1200" b="0" baseline="30000" dirty="0" smtClean="0">
                          <a:solidFill>
                            <a:schemeClr val="tx1"/>
                          </a:solidFill>
                        </a:rPr>
                        <a:t>2</a:t>
                      </a:r>
                      <a:r>
                        <a:rPr lang="en-US" sz="1200" b="0" dirty="0" smtClean="0">
                          <a:solidFill>
                            <a:schemeClr val="tx1"/>
                          </a:solidFill>
                        </a:rPr>
                        <a:t> = 17</a:t>
                      </a:r>
                      <a:r>
                        <a:rPr lang="en-US" sz="1200" b="0" baseline="30000" dirty="0" smtClean="0">
                          <a:solidFill>
                            <a:schemeClr val="tx1"/>
                          </a:solidFill>
                        </a:rPr>
                        <a:t>2</a:t>
                      </a:r>
                      <a:endParaRPr lang="en-US" sz="1200" b="0" baseline="30000" dirty="0">
                        <a:solidFill>
                          <a:schemeClr val="tx1"/>
                        </a:solidFill>
                      </a:endParaRPr>
                    </a:p>
                  </a:txBody>
                  <a:tcPr/>
                </a:tc>
                <a:tc>
                  <a:txBody>
                    <a:bodyPr/>
                    <a:lstStyle/>
                    <a:p>
                      <a:endParaRPr lang="en-US" sz="1200" b="0" dirty="0">
                        <a:solidFill>
                          <a:schemeClr val="tx1"/>
                        </a:solidFill>
                      </a:endParaRPr>
                    </a:p>
                  </a:txBody>
                  <a:tcPr/>
                </a:tc>
              </a:tr>
            </a:tbl>
          </a:graphicData>
        </a:graphic>
      </p:graphicFrame>
      <p:grpSp>
        <p:nvGrpSpPr>
          <p:cNvPr id="18" name="Group 17"/>
          <p:cNvGrpSpPr/>
          <p:nvPr/>
        </p:nvGrpSpPr>
        <p:grpSpPr>
          <a:xfrm>
            <a:off x="6320236" y="658576"/>
            <a:ext cx="2644254" cy="1330264"/>
            <a:chOff x="72006" y="692696"/>
            <a:chExt cx="3419874" cy="3168352"/>
          </a:xfrm>
        </p:grpSpPr>
        <p:sp>
          <p:nvSpPr>
            <p:cNvPr id="19" name="Right Triangle 18"/>
            <p:cNvSpPr/>
            <p:nvPr/>
          </p:nvSpPr>
          <p:spPr>
            <a:xfrm>
              <a:off x="539552" y="692696"/>
              <a:ext cx="2952328" cy="2806526"/>
            </a:xfrm>
            <a:prstGeom prst="rtTriangle">
              <a:avLst/>
            </a:prstGeom>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2267744" y="1916832"/>
              <a:ext cx="468052"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c</a:t>
              </a:r>
            </a:p>
          </p:txBody>
        </p:sp>
        <p:sp>
          <p:nvSpPr>
            <p:cNvPr id="21" name="Rectangle 20"/>
            <p:cNvSpPr/>
            <p:nvPr/>
          </p:nvSpPr>
          <p:spPr>
            <a:xfrm>
              <a:off x="1578086" y="3573016"/>
              <a:ext cx="468052"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b</a:t>
              </a:r>
              <a:endParaRPr lang="en-US" sz="1200" dirty="0">
                <a:solidFill>
                  <a:schemeClr val="tx1"/>
                </a:solidFill>
              </a:endParaRPr>
            </a:p>
          </p:txBody>
        </p:sp>
        <p:sp>
          <p:nvSpPr>
            <p:cNvPr id="22" name="Rectangle 21"/>
            <p:cNvSpPr/>
            <p:nvPr/>
          </p:nvSpPr>
          <p:spPr>
            <a:xfrm>
              <a:off x="72006" y="1916832"/>
              <a:ext cx="395537"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a</a:t>
              </a:r>
              <a:endParaRPr lang="en-US" sz="1200" dirty="0">
                <a:solidFill>
                  <a:schemeClr val="tx1"/>
                </a:solidFill>
              </a:endParaRPr>
            </a:p>
          </p:txBody>
        </p:sp>
        <p:sp>
          <p:nvSpPr>
            <p:cNvPr id="23" name="Rectangle 22"/>
            <p:cNvSpPr/>
            <p:nvPr/>
          </p:nvSpPr>
          <p:spPr>
            <a:xfrm>
              <a:off x="539552" y="3209208"/>
              <a:ext cx="234026" cy="28803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solidFill>
              </a:endParaRPr>
            </a:p>
          </p:txBody>
        </p:sp>
      </p:grpSp>
      <p:sp>
        <p:nvSpPr>
          <p:cNvPr id="24" name="Rectangle 23"/>
          <p:cNvSpPr/>
          <p:nvPr/>
        </p:nvSpPr>
        <p:spPr>
          <a:xfrm>
            <a:off x="106411" y="3573016"/>
            <a:ext cx="8858078" cy="3068960"/>
          </a:xfrm>
          <a:prstGeom prst="rect">
            <a:avLst/>
          </a:prstGeom>
          <a:solidFill>
            <a:schemeClr val="bg2"/>
          </a:solidFill>
          <a:ln w="381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000" b="1" u="sng" dirty="0" smtClean="0">
              <a:solidFill>
                <a:srgbClr val="FFC000"/>
              </a:solidFill>
              <a:latin typeface="Calibri" pitchFamily="34" charset="0"/>
            </a:endParaRPr>
          </a:p>
          <a:p>
            <a:r>
              <a:rPr lang="en-US" sz="1000" b="1" u="sng" dirty="0" smtClean="0">
                <a:solidFill>
                  <a:srgbClr val="FFC000"/>
                </a:solidFill>
                <a:latin typeface="Calibri" pitchFamily="34" charset="0"/>
              </a:rPr>
              <a:t>THE 45-45-90 ISOSCELES TRIANGLE </a:t>
            </a:r>
          </a:p>
          <a:p>
            <a:endParaRPr lang="en-US" sz="1000" b="1" dirty="0" smtClean="0">
              <a:solidFill>
                <a:schemeClr val="tx1"/>
              </a:solidFill>
              <a:latin typeface="Calibri" pitchFamily="34" charset="0"/>
            </a:endParaRPr>
          </a:p>
          <a:p>
            <a:r>
              <a:rPr lang="en-US" sz="1000" b="1" dirty="0" smtClean="0">
                <a:solidFill>
                  <a:schemeClr val="tx1"/>
                </a:solidFill>
                <a:latin typeface="Calibri" pitchFamily="34" charset="0"/>
              </a:rPr>
              <a:t>The </a:t>
            </a:r>
            <a:r>
              <a:rPr lang="en-US" sz="1000" b="1" dirty="0">
                <a:solidFill>
                  <a:schemeClr val="tx1"/>
                </a:solidFill>
                <a:latin typeface="Calibri" pitchFamily="34" charset="0"/>
              </a:rPr>
              <a:t>45-45-90 triangle is a special triangle with 2 equal sides and a relation between each side. If you are given one dimension on a 45-45-90 triangle, you can find the others.</a:t>
            </a:r>
          </a:p>
          <a:p>
            <a:endParaRPr lang="en-US" sz="1000" b="1" dirty="0">
              <a:solidFill>
                <a:schemeClr val="tx1"/>
              </a:solidFill>
              <a:latin typeface="Calibri" pitchFamily="34" charset="0"/>
            </a:endParaRPr>
          </a:p>
          <a:p>
            <a:r>
              <a:rPr lang="en-US" sz="1000" b="1" u="sng" dirty="0">
                <a:solidFill>
                  <a:schemeClr val="tx1"/>
                </a:solidFill>
                <a:latin typeface="Calibri" pitchFamily="34" charset="0"/>
              </a:rPr>
              <a:t>Relationship between </a:t>
            </a:r>
            <a:r>
              <a:rPr lang="en-US" sz="1000" b="1" u="sng" dirty="0" smtClean="0">
                <a:solidFill>
                  <a:schemeClr val="tx1"/>
                </a:solidFill>
                <a:latin typeface="Calibri" pitchFamily="34" charset="0"/>
              </a:rPr>
              <a:t>sides</a:t>
            </a:r>
            <a:endParaRPr lang="en-US" sz="1000" b="1" u="sng" dirty="0">
              <a:solidFill>
                <a:schemeClr val="tx1"/>
              </a:solidFill>
              <a:latin typeface="Calibri" pitchFamily="34" charset="0"/>
            </a:endParaRPr>
          </a:p>
          <a:p>
            <a:r>
              <a:rPr lang="en-US" sz="1000" b="1" dirty="0">
                <a:solidFill>
                  <a:schemeClr val="tx1"/>
                </a:solidFill>
                <a:latin typeface="Calibri" pitchFamily="34" charset="0"/>
              </a:rPr>
              <a:t>45</a:t>
            </a:r>
            <a:r>
              <a:rPr lang="en-US" sz="1000" b="1" dirty="0">
                <a:solidFill>
                  <a:schemeClr val="tx1"/>
                </a:solidFill>
                <a:latin typeface="Calibri" pitchFamily="34" charset="0"/>
                <a:cs typeface="Calibri" pitchFamily="34" charset="0"/>
              </a:rPr>
              <a:t>°  - 45°  - 90°</a:t>
            </a:r>
          </a:p>
          <a:p>
            <a:r>
              <a:rPr lang="en-US" sz="1000" b="1" dirty="0">
                <a:solidFill>
                  <a:schemeClr val="tx1"/>
                </a:solidFill>
                <a:latin typeface="Calibri" pitchFamily="34" charset="0"/>
                <a:cs typeface="Calibri" pitchFamily="34" charset="0"/>
              </a:rPr>
              <a:t>Leg  - leg  - hypotenuse</a:t>
            </a:r>
          </a:p>
          <a:p>
            <a:pPr marL="342900" indent="-342900">
              <a:buAutoNum type="arabicPlain"/>
            </a:pPr>
            <a:r>
              <a:rPr lang="en-US" sz="1000" b="1" dirty="0" smtClean="0">
                <a:solidFill>
                  <a:schemeClr val="tx1"/>
                </a:solidFill>
                <a:latin typeface="Calibri" pitchFamily="34" charset="0"/>
              </a:rPr>
              <a:t>:  </a:t>
            </a:r>
            <a:r>
              <a:rPr lang="en-US" sz="1000" b="1" dirty="0">
                <a:solidFill>
                  <a:schemeClr val="tx1"/>
                </a:solidFill>
                <a:latin typeface="Calibri" pitchFamily="34" charset="0"/>
              </a:rPr>
              <a:t>1     :   </a:t>
            </a:r>
            <a:r>
              <a:rPr lang="en-US" sz="1000" b="1" dirty="0" smtClean="0">
                <a:solidFill>
                  <a:schemeClr val="tx1"/>
                </a:solidFill>
                <a:latin typeface="Calibri" pitchFamily="34" charset="0"/>
              </a:rPr>
              <a:t>√2</a:t>
            </a:r>
          </a:p>
          <a:p>
            <a:r>
              <a:rPr lang="en-US" sz="1000" b="1" dirty="0">
                <a:solidFill>
                  <a:schemeClr val="tx1"/>
                </a:solidFill>
                <a:latin typeface="Calibri" pitchFamily="34" charset="0"/>
              </a:rPr>
              <a:t>x</a:t>
            </a:r>
            <a:r>
              <a:rPr lang="en-US" sz="1000" b="1" dirty="0" smtClean="0">
                <a:solidFill>
                  <a:schemeClr val="tx1"/>
                </a:solidFill>
                <a:latin typeface="Calibri" pitchFamily="34" charset="0"/>
              </a:rPr>
              <a:t>    :   x     : x</a:t>
            </a:r>
            <a:r>
              <a:rPr lang="en-US" sz="1000" b="1" dirty="0">
                <a:solidFill>
                  <a:schemeClr val="tx1"/>
                </a:solidFill>
                <a:latin typeface="Calibri" pitchFamily="34" charset="0"/>
              </a:rPr>
              <a:t>√</a:t>
            </a:r>
            <a:r>
              <a:rPr lang="en-US" sz="1000" b="1" dirty="0" smtClean="0">
                <a:solidFill>
                  <a:schemeClr val="tx1"/>
                </a:solidFill>
                <a:latin typeface="Calibri" pitchFamily="34" charset="0"/>
              </a:rPr>
              <a:t>2</a:t>
            </a:r>
          </a:p>
          <a:p>
            <a:endParaRPr lang="en-US" sz="1000" b="1" dirty="0">
              <a:solidFill>
                <a:schemeClr val="tx1"/>
              </a:solidFill>
              <a:latin typeface="Calibri" pitchFamily="34" charset="0"/>
            </a:endParaRPr>
          </a:p>
          <a:p>
            <a:pPr marL="0" lvl="1"/>
            <a:r>
              <a:rPr lang="en-US" sz="1000" b="1" dirty="0" smtClean="0">
                <a:solidFill>
                  <a:schemeClr val="tx1"/>
                </a:solidFill>
                <a:latin typeface="Calibri" pitchFamily="34" charset="0"/>
              </a:rPr>
              <a:t>Therefore, in a 45-45-90 degree triangle, you only need to know the value of one side to determine the others </a:t>
            </a:r>
          </a:p>
          <a:p>
            <a:pPr marL="0" lvl="1"/>
            <a:endParaRPr lang="en-US" sz="1000" b="1" dirty="0">
              <a:solidFill>
                <a:schemeClr val="tx1"/>
              </a:solidFill>
              <a:latin typeface="Calibri" pitchFamily="34" charset="0"/>
            </a:endParaRPr>
          </a:p>
          <a:p>
            <a:pPr marL="0" lvl="1"/>
            <a:r>
              <a:rPr lang="en-US" sz="1000" b="1" dirty="0" smtClean="0">
                <a:solidFill>
                  <a:schemeClr val="tx1"/>
                </a:solidFill>
                <a:latin typeface="Calibri" pitchFamily="34" charset="0"/>
              </a:rPr>
              <a:t>A </a:t>
            </a:r>
            <a:r>
              <a:rPr lang="en-US" sz="1000" b="1" dirty="0">
                <a:solidFill>
                  <a:schemeClr val="tx1"/>
                </a:solidFill>
                <a:latin typeface="Calibri" pitchFamily="34" charset="0"/>
              </a:rPr>
              <a:t>45-45-90 is exactly half of a square. Two 45-45-90 triangles put together make up a square. So, if you are given the diagonal of a square, you can find the side by using the relation </a:t>
            </a:r>
            <a:r>
              <a:rPr lang="en-US" sz="1000" b="1" dirty="0" smtClean="0">
                <a:solidFill>
                  <a:schemeClr val="tx1"/>
                </a:solidFill>
                <a:latin typeface="Calibri" pitchFamily="34" charset="0"/>
              </a:rPr>
              <a:t>above. For example, if the diagonal of a square is 6√2, find the length of each of the two sides. </a:t>
            </a:r>
          </a:p>
          <a:p>
            <a:pPr marL="171450" lvl="1" indent="-171450">
              <a:buFont typeface="Wingdings" pitchFamily="2" charset="2"/>
              <a:buChar char="à"/>
            </a:pPr>
            <a:r>
              <a:rPr lang="en-US" sz="1000" b="1" dirty="0" smtClean="0">
                <a:solidFill>
                  <a:schemeClr val="tx1"/>
                </a:solidFill>
              </a:rPr>
              <a:t>(</a:t>
            </a:r>
            <a:r>
              <a:rPr lang="en-US" sz="1000" b="1" dirty="0">
                <a:solidFill>
                  <a:schemeClr val="tx1"/>
                </a:solidFill>
                <a:latin typeface="Calibri" pitchFamily="34" charset="0"/>
              </a:rPr>
              <a:t>6√</a:t>
            </a:r>
            <a:r>
              <a:rPr lang="en-US" sz="1000" b="1" dirty="0" smtClean="0">
                <a:solidFill>
                  <a:schemeClr val="tx1"/>
                </a:solidFill>
                <a:latin typeface="Calibri" pitchFamily="34" charset="0"/>
              </a:rPr>
              <a:t>2)</a:t>
            </a:r>
            <a:r>
              <a:rPr lang="en-US" sz="1000" b="1" baseline="30000" dirty="0" smtClean="0">
                <a:solidFill>
                  <a:schemeClr val="tx1"/>
                </a:solidFill>
              </a:rPr>
              <a:t>2</a:t>
            </a:r>
            <a:r>
              <a:rPr lang="en-US" sz="1000" b="1" dirty="0" smtClean="0">
                <a:solidFill>
                  <a:schemeClr val="tx1"/>
                </a:solidFill>
              </a:rPr>
              <a:t> </a:t>
            </a:r>
            <a:r>
              <a:rPr lang="en-US" sz="1000" b="1" dirty="0">
                <a:solidFill>
                  <a:schemeClr val="tx1"/>
                </a:solidFill>
              </a:rPr>
              <a:t>= </a:t>
            </a:r>
            <a:r>
              <a:rPr lang="en-US" sz="1000" b="1" dirty="0" smtClean="0">
                <a:solidFill>
                  <a:schemeClr val="tx1"/>
                </a:solidFill>
              </a:rPr>
              <a:t>x</a:t>
            </a:r>
            <a:r>
              <a:rPr lang="en-US" sz="1000" b="1" baseline="30000" dirty="0" smtClean="0">
                <a:solidFill>
                  <a:schemeClr val="tx1"/>
                </a:solidFill>
              </a:rPr>
              <a:t>2</a:t>
            </a:r>
            <a:r>
              <a:rPr lang="en-US" sz="1000" b="1" dirty="0" smtClean="0">
                <a:solidFill>
                  <a:schemeClr val="tx1"/>
                </a:solidFill>
              </a:rPr>
              <a:t> </a:t>
            </a:r>
            <a:r>
              <a:rPr lang="en-US" sz="1000" b="1" dirty="0">
                <a:solidFill>
                  <a:schemeClr val="tx1"/>
                </a:solidFill>
              </a:rPr>
              <a:t>+ </a:t>
            </a:r>
            <a:r>
              <a:rPr lang="en-US" sz="1000" b="1" dirty="0" smtClean="0">
                <a:solidFill>
                  <a:schemeClr val="tx1"/>
                </a:solidFill>
              </a:rPr>
              <a:t>x</a:t>
            </a:r>
            <a:r>
              <a:rPr lang="en-US" sz="1000" b="1" baseline="30000" dirty="0" smtClean="0">
                <a:solidFill>
                  <a:schemeClr val="tx1"/>
                </a:solidFill>
              </a:rPr>
              <a:t>2</a:t>
            </a:r>
          </a:p>
          <a:p>
            <a:pPr marL="171450" lvl="1" indent="-171450">
              <a:buFont typeface="Wingdings" pitchFamily="2" charset="2"/>
              <a:buChar char="à"/>
            </a:pPr>
            <a:r>
              <a:rPr lang="en-US" sz="1000" b="1" dirty="0" smtClean="0">
                <a:solidFill>
                  <a:schemeClr val="tx1"/>
                </a:solidFill>
              </a:rPr>
              <a:t>36*2 = 2x</a:t>
            </a:r>
            <a:r>
              <a:rPr lang="en-US" sz="1000" b="1" baseline="30000" dirty="0" smtClean="0">
                <a:solidFill>
                  <a:schemeClr val="tx1"/>
                </a:solidFill>
              </a:rPr>
              <a:t>2</a:t>
            </a:r>
            <a:endParaRPr lang="en-US" sz="1000" b="1" dirty="0" smtClean="0">
              <a:solidFill>
                <a:schemeClr val="tx1"/>
              </a:solidFill>
            </a:endParaRPr>
          </a:p>
          <a:p>
            <a:pPr marL="171450" lvl="1" indent="-171450">
              <a:buFont typeface="Wingdings" pitchFamily="2" charset="2"/>
              <a:buChar char="à"/>
            </a:pPr>
            <a:r>
              <a:rPr lang="en-US" sz="1000" b="1" dirty="0" smtClean="0">
                <a:solidFill>
                  <a:schemeClr val="tx1"/>
                </a:solidFill>
              </a:rPr>
              <a:t>36 = x</a:t>
            </a:r>
            <a:r>
              <a:rPr lang="en-US" sz="1000" b="1" baseline="30000" dirty="0" smtClean="0">
                <a:solidFill>
                  <a:schemeClr val="tx1"/>
                </a:solidFill>
              </a:rPr>
              <a:t>2</a:t>
            </a:r>
            <a:endParaRPr lang="en-US" sz="1000" b="1" dirty="0" smtClean="0">
              <a:solidFill>
                <a:schemeClr val="tx1"/>
              </a:solidFill>
            </a:endParaRPr>
          </a:p>
          <a:p>
            <a:pPr marL="0" lvl="1"/>
            <a:r>
              <a:rPr lang="en-US" sz="1000" b="1" dirty="0" smtClean="0">
                <a:solidFill>
                  <a:schemeClr val="tx1"/>
                </a:solidFill>
                <a:sym typeface="Wingdings" pitchFamily="2" charset="2"/>
              </a:rPr>
              <a:t> X = 6 </a:t>
            </a:r>
            <a:endParaRPr lang="en-US" sz="1000" b="1" dirty="0">
              <a:solidFill>
                <a:schemeClr val="tx1"/>
              </a:solidFill>
            </a:endParaRPr>
          </a:p>
        </p:txBody>
      </p:sp>
    </p:spTree>
    <p:extLst>
      <p:ext uri="{BB962C8B-B14F-4D97-AF65-F5344CB8AC3E}">
        <p14:creationId xmlns:p14="http://schemas.microsoft.com/office/powerpoint/2010/main" val="2920354522"/>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329656" y="1480127"/>
            <a:ext cx="1464006" cy="4652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HYPOTENUSE</a:t>
            </a:r>
            <a:endParaRPr lang="en-US" sz="1000" dirty="0">
              <a:solidFill>
                <a:schemeClr val="tx1"/>
              </a:solidFill>
            </a:endParaRPr>
          </a:p>
        </p:txBody>
      </p:sp>
      <p:sp>
        <p:nvSpPr>
          <p:cNvPr id="30" name="Rectangle 29"/>
          <p:cNvSpPr/>
          <p:nvPr/>
        </p:nvSpPr>
        <p:spPr>
          <a:xfrm>
            <a:off x="3635896" y="1491657"/>
            <a:ext cx="1464006" cy="4652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HYPOTENUSE</a:t>
            </a:r>
            <a:endParaRPr lang="en-US" sz="1000" dirty="0">
              <a:solidFill>
                <a:schemeClr val="tx1"/>
              </a:solidFill>
            </a:endParaRPr>
          </a:p>
        </p:txBody>
      </p:sp>
      <p:sp>
        <p:nvSpPr>
          <p:cNvPr id="2" name="Title 1"/>
          <p:cNvSpPr>
            <a:spLocks noGrp="1"/>
          </p:cNvSpPr>
          <p:nvPr>
            <p:ph type="title"/>
          </p:nvPr>
        </p:nvSpPr>
        <p:spPr/>
        <p:txBody>
          <a:bodyPr/>
          <a:lstStyle/>
          <a:p>
            <a:r>
              <a:rPr lang="en-US" dirty="0" smtClean="0"/>
              <a:t>EQUILATERAL TRIANGLES AND THE 30-60-90 TRIANGLE  </a:t>
            </a:r>
            <a:endParaRPr lang="en-US" dirty="0"/>
          </a:p>
        </p:txBody>
      </p:sp>
      <p:sp>
        <p:nvSpPr>
          <p:cNvPr id="4" name="Rectangle 3"/>
          <p:cNvSpPr txBox="1">
            <a:spLocks noChangeArrowheads="1"/>
          </p:cNvSpPr>
          <p:nvPr/>
        </p:nvSpPr>
        <p:spPr>
          <a:xfrm>
            <a:off x="0" y="548680"/>
            <a:ext cx="8305800" cy="26289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latin typeface="Calibri" pitchFamily="34" charset="0"/>
              </a:rPr>
              <a:t>An equilateral triangle is one in which all three sides and all three angles are equal</a:t>
            </a:r>
          </a:p>
          <a:p>
            <a:r>
              <a:rPr lang="en-US" dirty="0" smtClean="0">
                <a:latin typeface="Calibri" pitchFamily="34" charset="0"/>
              </a:rPr>
              <a:t>Equilateral Triangles and the 30-60-90 Triangle: </a:t>
            </a:r>
          </a:p>
          <a:p>
            <a:endParaRPr lang="en-US" dirty="0" smtClean="0">
              <a:latin typeface="Calibri" pitchFamily="34" charset="0"/>
            </a:endParaRPr>
          </a:p>
          <a:p>
            <a:endParaRPr lang="en-US" dirty="0" smtClean="0">
              <a:latin typeface="Calibri" pitchFamily="34" charset="0"/>
            </a:endParaRPr>
          </a:p>
          <a:p>
            <a:endParaRPr lang="en-US" dirty="0" smtClean="0">
              <a:latin typeface="Calibri" pitchFamily="34" charset="0"/>
            </a:endParaRPr>
          </a:p>
          <a:p>
            <a:endParaRPr lang="en-US" dirty="0" smtClean="0">
              <a:latin typeface="Calibri" pitchFamily="34" charset="0"/>
            </a:endParaRPr>
          </a:p>
          <a:p>
            <a:endParaRPr lang="en-US" dirty="0" smtClean="0">
              <a:latin typeface="Calibri" pitchFamily="34" charset="0"/>
            </a:endParaRPr>
          </a:p>
          <a:p>
            <a:pPr marL="0" indent="0">
              <a:buNone/>
            </a:pPr>
            <a:endParaRPr lang="en-US" dirty="0" smtClean="0">
              <a:latin typeface="Calibri" pitchFamily="34" charset="0"/>
            </a:endParaRPr>
          </a:p>
          <a:p>
            <a:endParaRPr lang="en-US" dirty="0">
              <a:latin typeface="Calibri" pitchFamily="34" charset="0"/>
            </a:endParaRPr>
          </a:p>
          <a:p>
            <a:pPr marL="0" indent="0">
              <a:buNone/>
            </a:pPr>
            <a:endParaRPr lang="en-US" dirty="0" smtClean="0">
              <a:latin typeface="Calibri" pitchFamily="34" charset="0"/>
            </a:endParaRPr>
          </a:p>
        </p:txBody>
      </p:sp>
      <p:pic>
        <p:nvPicPr>
          <p:cNvPr id="5" name="Picture 6" descr="shape_area_equilateral_triang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15238"/>
            <a:ext cx="3024336" cy="1665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ight Triangle 8"/>
          <p:cNvSpPr/>
          <p:nvPr/>
        </p:nvSpPr>
        <p:spPr>
          <a:xfrm>
            <a:off x="5726912" y="1062651"/>
            <a:ext cx="1941432" cy="1510910"/>
          </a:xfrm>
          <a:prstGeom prst="rtTriangle">
            <a:avLst/>
          </a:prstGeom>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p:cNvSpPr/>
          <p:nvPr/>
        </p:nvSpPr>
        <p:spPr>
          <a:xfrm>
            <a:off x="3779912" y="1062651"/>
            <a:ext cx="1941432" cy="1510910"/>
          </a:xfrm>
          <a:prstGeom prst="rtTriangle">
            <a:avLst/>
          </a:prstGeom>
          <a:solidFill>
            <a:schemeClr val="accent1">
              <a:lumMod val="60000"/>
              <a:lumOff val="40000"/>
            </a:schemeClr>
          </a:solidFill>
          <a:ln>
            <a:noFill/>
          </a:ln>
          <a:scene3d>
            <a:camera prst="orthographicFront">
              <a:rot lat="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5426638" y="2357537"/>
            <a:ext cx="300274" cy="216024"/>
          </a:xfrm>
          <a:prstGeom prst="rect">
            <a:avLst/>
          </a:prstGeom>
          <a:solidFill>
            <a:schemeClr val="tx2"/>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745661" y="2357537"/>
            <a:ext cx="266499" cy="216024"/>
          </a:xfrm>
          <a:prstGeom prst="rect">
            <a:avLst/>
          </a:prstGeom>
          <a:solidFill>
            <a:schemeClr val="tx2"/>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5745661" y="1382579"/>
            <a:ext cx="493290" cy="246221"/>
          </a:xfrm>
          <a:prstGeom prst="rect">
            <a:avLst/>
          </a:prstGeom>
          <a:noFill/>
        </p:spPr>
        <p:txBody>
          <a:bodyPr wrap="square" rtlCol="0">
            <a:spAutoFit/>
          </a:bodyPr>
          <a:lstStyle/>
          <a:p>
            <a:r>
              <a:rPr lang="en-US" sz="1000" dirty="0" smtClean="0"/>
              <a:t>30</a:t>
            </a:r>
            <a:endParaRPr lang="en-US" sz="1000" dirty="0"/>
          </a:p>
        </p:txBody>
      </p:sp>
      <p:sp>
        <p:nvSpPr>
          <p:cNvPr id="21" name="TextBox 20"/>
          <p:cNvSpPr txBox="1"/>
          <p:nvPr/>
        </p:nvSpPr>
        <p:spPr>
          <a:xfrm>
            <a:off x="5302846" y="1382579"/>
            <a:ext cx="493290" cy="246221"/>
          </a:xfrm>
          <a:prstGeom prst="rect">
            <a:avLst/>
          </a:prstGeom>
          <a:noFill/>
        </p:spPr>
        <p:txBody>
          <a:bodyPr wrap="square" rtlCol="0">
            <a:spAutoFit/>
          </a:bodyPr>
          <a:lstStyle/>
          <a:p>
            <a:r>
              <a:rPr lang="en-US" sz="1000" dirty="0" smtClean="0"/>
              <a:t>30</a:t>
            </a:r>
            <a:endParaRPr lang="en-US" sz="1000" dirty="0"/>
          </a:p>
        </p:txBody>
      </p:sp>
      <p:sp>
        <p:nvSpPr>
          <p:cNvPr id="22" name="TextBox 21"/>
          <p:cNvSpPr txBox="1"/>
          <p:nvPr/>
        </p:nvSpPr>
        <p:spPr>
          <a:xfrm>
            <a:off x="6815014" y="2246675"/>
            <a:ext cx="493290" cy="246221"/>
          </a:xfrm>
          <a:prstGeom prst="rect">
            <a:avLst/>
          </a:prstGeom>
          <a:noFill/>
        </p:spPr>
        <p:txBody>
          <a:bodyPr wrap="square" rtlCol="0">
            <a:spAutoFit/>
          </a:bodyPr>
          <a:lstStyle/>
          <a:p>
            <a:r>
              <a:rPr lang="en-US" sz="1000" dirty="0" smtClean="0"/>
              <a:t>60</a:t>
            </a:r>
            <a:endParaRPr lang="en-US" sz="1000" dirty="0"/>
          </a:p>
        </p:txBody>
      </p:sp>
      <p:sp>
        <p:nvSpPr>
          <p:cNvPr id="23" name="TextBox 22"/>
          <p:cNvSpPr txBox="1"/>
          <p:nvPr/>
        </p:nvSpPr>
        <p:spPr>
          <a:xfrm>
            <a:off x="4139952" y="2262064"/>
            <a:ext cx="493290" cy="230832"/>
          </a:xfrm>
          <a:prstGeom prst="rect">
            <a:avLst/>
          </a:prstGeom>
          <a:noFill/>
        </p:spPr>
        <p:txBody>
          <a:bodyPr wrap="square" rtlCol="0">
            <a:spAutoFit/>
          </a:bodyPr>
          <a:lstStyle/>
          <a:p>
            <a:r>
              <a:rPr lang="en-US" sz="900" dirty="0"/>
              <a:t>6</a:t>
            </a:r>
            <a:r>
              <a:rPr lang="en-US" sz="900" dirty="0" smtClean="0"/>
              <a:t>0</a:t>
            </a:r>
            <a:endParaRPr lang="en-US" sz="900" dirty="0"/>
          </a:p>
        </p:txBody>
      </p:sp>
      <p:sp>
        <p:nvSpPr>
          <p:cNvPr id="25" name="Rectangle 24"/>
          <p:cNvSpPr/>
          <p:nvPr/>
        </p:nvSpPr>
        <p:spPr>
          <a:xfrm>
            <a:off x="6025539" y="2607355"/>
            <a:ext cx="1464006" cy="4652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SHORT</a:t>
            </a:r>
            <a:endParaRPr lang="en-US" sz="1000" dirty="0">
              <a:solidFill>
                <a:schemeClr val="tx1"/>
              </a:solidFill>
            </a:endParaRPr>
          </a:p>
        </p:txBody>
      </p:sp>
      <p:sp>
        <p:nvSpPr>
          <p:cNvPr id="26" name="TextBox 25"/>
          <p:cNvSpPr txBox="1"/>
          <p:nvPr/>
        </p:nvSpPr>
        <p:spPr>
          <a:xfrm rot="16200000">
            <a:off x="5269031" y="1822261"/>
            <a:ext cx="800219" cy="246221"/>
          </a:xfrm>
          <a:prstGeom prst="rect">
            <a:avLst/>
          </a:prstGeom>
          <a:noFill/>
        </p:spPr>
        <p:txBody>
          <a:bodyPr vert="vert" wrap="square" rtlCol="0">
            <a:spAutoFit/>
          </a:bodyPr>
          <a:lstStyle/>
          <a:p>
            <a:r>
              <a:rPr lang="en-US" sz="1000" dirty="0" smtClean="0"/>
              <a:t>L</a:t>
            </a:r>
          </a:p>
          <a:p>
            <a:r>
              <a:rPr lang="en-US" sz="1000" dirty="0" smtClean="0"/>
              <a:t>ONG</a:t>
            </a:r>
            <a:endParaRPr lang="en-US" sz="1000" dirty="0"/>
          </a:p>
        </p:txBody>
      </p:sp>
      <p:sp>
        <p:nvSpPr>
          <p:cNvPr id="27" name="TextBox 26"/>
          <p:cNvSpPr txBox="1"/>
          <p:nvPr/>
        </p:nvSpPr>
        <p:spPr>
          <a:xfrm rot="16200000">
            <a:off x="5488940" y="1833791"/>
            <a:ext cx="800219" cy="246221"/>
          </a:xfrm>
          <a:prstGeom prst="rect">
            <a:avLst/>
          </a:prstGeom>
          <a:noFill/>
        </p:spPr>
        <p:txBody>
          <a:bodyPr vert="vert" wrap="square" rtlCol="0">
            <a:spAutoFit/>
          </a:bodyPr>
          <a:lstStyle/>
          <a:p>
            <a:r>
              <a:rPr lang="en-US" sz="1000" dirty="0" smtClean="0"/>
              <a:t>L</a:t>
            </a:r>
          </a:p>
          <a:p>
            <a:r>
              <a:rPr lang="en-US" sz="1000" dirty="0" smtClean="0"/>
              <a:t>ONG</a:t>
            </a:r>
            <a:endParaRPr lang="en-US" sz="1000" dirty="0"/>
          </a:p>
        </p:txBody>
      </p:sp>
      <p:sp>
        <p:nvSpPr>
          <p:cNvPr id="31" name="Rectangle 30"/>
          <p:cNvSpPr/>
          <p:nvPr/>
        </p:nvSpPr>
        <p:spPr>
          <a:xfrm>
            <a:off x="3923928" y="2603716"/>
            <a:ext cx="1464006" cy="4652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SHORT</a:t>
            </a:r>
            <a:endParaRPr lang="en-US" sz="1000" dirty="0">
              <a:solidFill>
                <a:schemeClr val="tx1"/>
              </a:solidFill>
            </a:endParaRPr>
          </a:p>
        </p:txBody>
      </p:sp>
      <p:graphicFrame>
        <p:nvGraphicFramePr>
          <p:cNvPr id="20" name="Table 19"/>
          <p:cNvGraphicFramePr>
            <a:graphicFrameLocks noGrp="1"/>
          </p:cNvGraphicFramePr>
          <p:nvPr>
            <p:extLst>
              <p:ext uri="{D42A27DB-BD31-4B8C-83A1-F6EECF244321}">
                <p14:modId xmlns:p14="http://schemas.microsoft.com/office/powerpoint/2010/main" val="3208834534"/>
              </p:ext>
            </p:extLst>
          </p:nvPr>
        </p:nvGraphicFramePr>
        <p:xfrm>
          <a:off x="281250" y="3158895"/>
          <a:ext cx="7387094" cy="1854200"/>
        </p:xfrm>
        <a:graphic>
          <a:graphicData uri="http://schemas.openxmlformats.org/drawingml/2006/table">
            <a:tbl>
              <a:tblPr firstRow="1" bandRow="1">
                <a:tableStyleId>{5C22544A-7EE6-4342-B048-85BDC9FD1C3A}</a:tableStyleId>
              </a:tblPr>
              <a:tblGrid>
                <a:gridCol w="2202518"/>
                <a:gridCol w="2448272"/>
                <a:gridCol w="2736304"/>
              </a:tblGrid>
              <a:tr h="370840">
                <a:tc gridSpan="3">
                  <a:txBody>
                    <a:bodyPr/>
                    <a:lstStyle/>
                    <a:p>
                      <a:r>
                        <a:rPr lang="en-US" sz="1200" dirty="0" smtClean="0"/>
                        <a:t>RELATIONSHIP</a:t>
                      </a:r>
                      <a:r>
                        <a:rPr lang="en-US" sz="1200" baseline="0" dirty="0" smtClean="0"/>
                        <a:t> BETWEEN SIDES</a:t>
                      </a:r>
                      <a:endParaRPr lang="en-US" sz="1200" dirty="0"/>
                    </a:p>
                  </a:txBody>
                  <a:tcPr/>
                </a:tc>
                <a:tc hMerge="1">
                  <a:txBody>
                    <a:bodyPr/>
                    <a:lstStyle/>
                    <a:p>
                      <a:endParaRPr lang="en-US"/>
                    </a:p>
                  </a:txBody>
                  <a:tcPr/>
                </a:tc>
                <a:tc hMerge="1">
                  <a:txBody>
                    <a:bodyPr/>
                    <a:lstStyle/>
                    <a:p>
                      <a:endParaRPr lang="en-US" dirty="0"/>
                    </a:p>
                  </a:txBody>
                  <a:tcPr/>
                </a:tc>
              </a:tr>
              <a:tr h="370840">
                <a:tc>
                  <a:txBody>
                    <a:bodyPr/>
                    <a:lstStyle/>
                    <a:p>
                      <a:r>
                        <a:rPr lang="en-US" sz="1200" b="1" dirty="0" smtClean="0">
                          <a:latin typeface="Calibri" pitchFamily="34" charset="0"/>
                        </a:rPr>
                        <a:t>30</a:t>
                      </a:r>
                      <a:r>
                        <a:rPr lang="en-US" sz="1200" b="1" dirty="0" smtClean="0">
                          <a:latin typeface="Calibri" pitchFamily="34" charset="0"/>
                          <a:cs typeface="Calibri" pitchFamily="34" charset="0"/>
                        </a:rPr>
                        <a:t>° </a:t>
                      </a:r>
                      <a:endParaRPr lang="en-US" sz="1200" b="1" dirty="0"/>
                    </a:p>
                  </a:txBody>
                  <a:tcPr/>
                </a:tc>
                <a:tc>
                  <a:txBody>
                    <a:bodyPr/>
                    <a:lstStyle/>
                    <a:p>
                      <a:r>
                        <a:rPr lang="en-US" sz="1200" b="1" dirty="0" smtClean="0">
                          <a:latin typeface="Calibri" pitchFamily="34" charset="0"/>
                        </a:rPr>
                        <a:t>60</a:t>
                      </a:r>
                      <a:r>
                        <a:rPr lang="en-US" sz="1200" b="1" dirty="0" smtClean="0">
                          <a:latin typeface="Calibri" pitchFamily="34" charset="0"/>
                          <a:cs typeface="Calibri" pitchFamily="34" charset="0"/>
                        </a:rPr>
                        <a:t>° </a:t>
                      </a:r>
                      <a:endParaRPr lang="en-US" sz="1200" b="1" dirty="0"/>
                    </a:p>
                  </a:txBody>
                  <a:tcPr/>
                </a:tc>
                <a:tc>
                  <a:txBody>
                    <a:bodyPr/>
                    <a:lstStyle/>
                    <a:p>
                      <a:r>
                        <a:rPr lang="en-US" sz="1200" b="1" dirty="0" smtClean="0">
                          <a:latin typeface="Calibri" pitchFamily="34" charset="0"/>
                        </a:rPr>
                        <a:t>90</a:t>
                      </a:r>
                      <a:r>
                        <a:rPr lang="en-US" sz="1200" b="1" dirty="0" smtClean="0">
                          <a:latin typeface="Calibri" pitchFamily="34" charset="0"/>
                          <a:cs typeface="Calibri" pitchFamily="34" charset="0"/>
                        </a:rPr>
                        <a:t>° </a:t>
                      </a:r>
                      <a:endParaRPr lang="en-US" sz="1200" b="1" dirty="0"/>
                    </a:p>
                  </a:txBody>
                  <a:tcPr/>
                </a:tc>
              </a:tr>
              <a:tr h="370840">
                <a:tc>
                  <a:txBody>
                    <a:bodyPr/>
                    <a:lstStyle/>
                    <a:p>
                      <a:r>
                        <a:rPr lang="en-US" sz="1200" dirty="0" smtClean="0"/>
                        <a:t>SHORT LEG</a:t>
                      </a:r>
                      <a:endParaRPr lang="en-US" sz="1200" dirty="0"/>
                    </a:p>
                  </a:txBody>
                  <a:tcPr/>
                </a:tc>
                <a:tc>
                  <a:txBody>
                    <a:bodyPr/>
                    <a:lstStyle/>
                    <a:p>
                      <a:r>
                        <a:rPr lang="en-US" sz="1200" dirty="0" smtClean="0"/>
                        <a:t>LONG LEG (HEIGHT)</a:t>
                      </a:r>
                      <a:endParaRPr lang="en-US" sz="1200" dirty="0"/>
                    </a:p>
                  </a:txBody>
                  <a:tcPr/>
                </a:tc>
                <a:tc>
                  <a:txBody>
                    <a:bodyPr/>
                    <a:lstStyle/>
                    <a:p>
                      <a:r>
                        <a:rPr lang="en-US" sz="1200" dirty="0" smtClean="0"/>
                        <a:t>HYPOTENUSE</a:t>
                      </a:r>
                      <a:r>
                        <a:rPr lang="en-US" sz="1200" baseline="0" dirty="0" smtClean="0"/>
                        <a:t> (SIDE)</a:t>
                      </a:r>
                      <a:endParaRPr lang="en-US" sz="1200" dirty="0"/>
                    </a:p>
                  </a:txBody>
                  <a:tcPr/>
                </a:tc>
              </a:tr>
              <a:tr h="370840">
                <a:tc>
                  <a:txBody>
                    <a:bodyPr/>
                    <a:lstStyle/>
                    <a:p>
                      <a:r>
                        <a:rPr lang="en-US" sz="1200" dirty="0" smtClean="0"/>
                        <a:t>1</a:t>
                      </a:r>
                      <a:endParaRPr lang="en-US" sz="1200" dirty="0"/>
                    </a:p>
                  </a:txBody>
                  <a:tcPr/>
                </a:tc>
                <a:tc>
                  <a:txBody>
                    <a:bodyPr/>
                    <a:lstStyle/>
                    <a:p>
                      <a:r>
                        <a:rPr lang="en-US" sz="1200" b="0" dirty="0" smtClean="0">
                          <a:latin typeface="Calibri" pitchFamily="34" charset="0"/>
                        </a:rPr>
                        <a:t> √3 </a:t>
                      </a:r>
                      <a:endParaRPr lang="en-US" sz="1200" b="0" dirty="0"/>
                    </a:p>
                  </a:txBody>
                  <a:tcPr/>
                </a:tc>
                <a:tc>
                  <a:txBody>
                    <a:bodyPr/>
                    <a:lstStyle/>
                    <a:p>
                      <a:r>
                        <a:rPr lang="en-US" sz="1200" b="0" dirty="0" smtClean="0"/>
                        <a:t>2</a:t>
                      </a:r>
                      <a:endParaRPr lang="en-US" sz="1200" b="0" dirty="0"/>
                    </a:p>
                  </a:txBody>
                  <a:tcPr/>
                </a:tc>
              </a:tr>
              <a:tr h="370840">
                <a:tc>
                  <a:txBody>
                    <a:bodyPr/>
                    <a:lstStyle/>
                    <a:p>
                      <a:r>
                        <a:rPr lang="en-US" sz="1200" dirty="0" smtClean="0"/>
                        <a:t>x</a:t>
                      </a:r>
                      <a:endParaRPr lang="en-US" sz="1200" dirty="0"/>
                    </a:p>
                  </a:txBody>
                  <a:tcPr/>
                </a:tc>
                <a:tc>
                  <a:txBody>
                    <a:bodyPr/>
                    <a:lstStyle/>
                    <a:p>
                      <a:r>
                        <a:rPr lang="en-US" sz="1200" b="0" dirty="0" smtClean="0">
                          <a:latin typeface="Calibri" pitchFamily="34" charset="0"/>
                        </a:rPr>
                        <a:t> </a:t>
                      </a:r>
                      <a:r>
                        <a:rPr lang="en-US" sz="1200" b="0" baseline="0" dirty="0" smtClean="0">
                          <a:latin typeface="Calibri" pitchFamily="34" charset="0"/>
                        </a:rPr>
                        <a:t>x </a:t>
                      </a:r>
                      <a:r>
                        <a:rPr lang="en-US" sz="1200" b="0" dirty="0" smtClean="0">
                          <a:latin typeface="Calibri" pitchFamily="34" charset="0"/>
                        </a:rPr>
                        <a:t>√3 </a:t>
                      </a:r>
                      <a:endParaRPr lang="en-US" sz="1200" b="0" dirty="0"/>
                    </a:p>
                  </a:txBody>
                  <a:tcPr/>
                </a:tc>
                <a:tc>
                  <a:txBody>
                    <a:bodyPr/>
                    <a:lstStyle/>
                    <a:p>
                      <a:r>
                        <a:rPr lang="en-US" sz="1200" b="0" dirty="0" smtClean="0"/>
                        <a:t>2x</a:t>
                      </a:r>
                      <a:endParaRPr lang="en-US" sz="1200" b="0" dirty="0"/>
                    </a:p>
                  </a:txBody>
                  <a:tcPr/>
                </a:tc>
              </a:tr>
            </a:tbl>
          </a:graphicData>
        </a:graphic>
      </p:graphicFrame>
    </p:spTree>
    <p:extLst>
      <p:ext uri="{BB962C8B-B14F-4D97-AF65-F5344CB8AC3E}">
        <p14:creationId xmlns:p14="http://schemas.microsoft.com/office/powerpoint/2010/main" val="4172047436"/>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INSCRIBED AND CIRCUMSCRIBED TRIANGLES  AND CIRCLES</a:t>
            </a:r>
            <a:endParaRPr lang="en-US" dirty="0"/>
          </a:p>
        </p:txBody>
      </p:sp>
      <p:sp>
        <p:nvSpPr>
          <p:cNvPr id="4" name="Rectangle 3"/>
          <p:cNvSpPr txBox="1">
            <a:spLocks noChangeArrowheads="1"/>
          </p:cNvSpPr>
          <p:nvPr/>
        </p:nvSpPr>
        <p:spPr>
          <a:xfrm>
            <a:off x="0" y="548680"/>
            <a:ext cx="6732240" cy="13681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IN" sz="1100" dirty="0"/>
              <a:t>A right triangle inscribed in a </a:t>
            </a:r>
            <a:r>
              <a:rPr lang="en-IN" sz="1100" dirty="0" smtClean="0"/>
              <a:t>semi- circle </a:t>
            </a:r>
            <a:r>
              <a:rPr lang="en-IN" sz="1100" dirty="0"/>
              <a:t>must have its hypotenuse as the diameter of the circle. The reverse is also true: if the diameter of the circle is also the triangle’s hypotenuse, then that triangle is a right triangle</a:t>
            </a:r>
            <a:endParaRPr lang="en-US" sz="1100" dirty="0" smtClean="0">
              <a:solidFill>
                <a:srgbClr val="FF0000"/>
              </a:solidFill>
              <a:latin typeface="Calibri" pitchFamily="34" charset="0"/>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559" t="23880" r="56679" b="45896"/>
          <a:stretch/>
        </p:blipFill>
        <p:spPr bwMode="auto">
          <a:xfrm>
            <a:off x="6732240" y="620688"/>
            <a:ext cx="2267744"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0315" t="21969" r="48951" b="49300"/>
          <a:stretch/>
        </p:blipFill>
        <p:spPr bwMode="auto">
          <a:xfrm>
            <a:off x="6732240" y="2132857"/>
            <a:ext cx="2267744"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237072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 </a:t>
            </a:r>
            <a:endParaRPr lang="en-US" dirty="0"/>
          </a:p>
        </p:txBody>
      </p:sp>
      <p:sp>
        <p:nvSpPr>
          <p:cNvPr id="4" name="Rectangle 3"/>
          <p:cNvSpPr txBox="1">
            <a:spLocks noChangeArrowheads="1"/>
          </p:cNvSpPr>
          <p:nvPr/>
        </p:nvSpPr>
        <p:spPr>
          <a:xfrm>
            <a:off x="0" y="548680"/>
            <a:ext cx="6732240" cy="13681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sz="1100" dirty="0" smtClean="0">
              <a:solidFill>
                <a:srgbClr val="FF0000"/>
              </a:solidFill>
              <a:latin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552602994"/>
              </p:ext>
            </p:extLst>
          </p:nvPr>
        </p:nvGraphicFramePr>
        <p:xfrm>
          <a:off x="107504" y="659328"/>
          <a:ext cx="8856984" cy="5430520"/>
        </p:xfrm>
        <a:graphic>
          <a:graphicData uri="http://schemas.openxmlformats.org/drawingml/2006/table">
            <a:tbl>
              <a:tblPr firstRow="1" bandRow="1">
                <a:tableStyleId>{5C22544A-7EE6-4342-B048-85BDC9FD1C3A}</a:tableStyleId>
              </a:tblPr>
              <a:tblGrid>
                <a:gridCol w="3096344"/>
                <a:gridCol w="5760640"/>
              </a:tblGrid>
              <a:tr h="370840">
                <a:tc>
                  <a:txBody>
                    <a:bodyPr/>
                    <a:lstStyle/>
                    <a:p>
                      <a:endParaRPr lang="en-US" dirty="0"/>
                    </a:p>
                  </a:txBody>
                  <a:tcPr/>
                </a:tc>
                <a:tc>
                  <a:txBody>
                    <a:bodyPr/>
                    <a:lstStyle/>
                    <a:p>
                      <a:endParaRPr lang="en-US"/>
                    </a:p>
                  </a:txBody>
                  <a:tcPr/>
                </a:tc>
              </a:tr>
              <a:tr h="370840">
                <a:tc>
                  <a:txBody>
                    <a:bodyPr/>
                    <a:lstStyle/>
                    <a:p>
                      <a:r>
                        <a:rPr lang="en-IN" dirty="0" smtClean="0"/>
                        <a:t>What is the perimeter of right triangle ABC?</a:t>
                      </a:r>
                      <a:br>
                        <a:rPr lang="en-IN" dirty="0" smtClean="0"/>
                      </a:br>
                      <a:r>
                        <a:rPr lang="en-IN" dirty="0" smtClean="0"/>
                        <a:t>(1) AB = 5</a:t>
                      </a:r>
                    </a:p>
                    <a:p>
                      <a:r>
                        <a:rPr lang="en-IN" dirty="0" smtClean="0"/>
                        <a:t>(2) AC</a:t>
                      </a:r>
                      <a:r>
                        <a:rPr lang="en-IN" baseline="0" dirty="0" smtClean="0"/>
                        <a:t> = 5√2</a:t>
                      </a:r>
                      <a:endParaRPr lang="en-US" dirty="0"/>
                    </a:p>
                  </a:txBody>
                  <a:tcPr/>
                </a:tc>
                <a:tc>
                  <a:txBody>
                    <a:bodyPr/>
                    <a:lstStyle/>
                    <a:p>
                      <a:r>
                        <a:rPr lang="en-IN" dirty="0" smtClean="0"/>
                        <a:t>Statement (1):</a:t>
                      </a:r>
                      <a:r>
                        <a:rPr lang="en-IN" baseline="0" dirty="0" smtClean="0"/>
                        <a:t> </a:t>
                      </a:r>
                      <a:r>
                        <a:rPr lang="en-IN" dirty="0" smtClean="0"/>
                        <a:t>We can't know the perimeter just by knowing one side of the right triangle.</a:t>
                      </a:r>
                      <a:r>
                        <a:rPr lang="en-IN" baseline="0" dirty="0" smtClean="0"/>
                        <a:t> </a:t>
                      </a:r>
                      <a:r>
                        <a:rPr lang="en-IN" dirty="0" smtClean="0"/>
                        <a:t>Not Sufficient</a:t>
                      </a:r>
                    </a:p>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Statement (2): We can't know the perimeter just by knowing one side of the right triangle.</a:t>
                      </a:r>
                      <a:r>
                        <a:rPr lang="en-IN" baseline="0" dirty="0" smtClean="0"/>
                        <a:t> </a:t>
                      </a:r>
                      <a:r>
                        <a:rPr lang="en-IN" dirty="0" smtClean="0"/>
                        <a:t>Not Sufficient</a:t>
                      </a:r>
                    </a:p>
                    <a:p>
                      <a:endParaRPr lang="en-US" dirty="0" smtClean="0"/>
                    </a:p>
                    <a:p>
                      <a:r>
                        <a:rPr lang="en-US" dirty="0" smtClean="0"/>
                        <a:t>Combining both – if AC is the hypotenuse,</a:t>
                      </a:r>
                      <a:r>
                        <a:rPr lang="en-US" baseline="0" dirty="0" smtClean="0"/>
                        <a:t> then the perimeter is 10 + </a:t>
                      </a:r>
                      <a:r>
                        <a:rPr lang="en-IN" baseline="0" dirty="0" smtClean="0"/>
                        <a:t>5√2. However, if BC is the hypotenuse, then the perimeter is 5 + 5√2 + 5√3</a:t>
                      </a:r>
                    </a:p>
                    <a:p>
                      <a:endParaRPr lang="en-IN" baseline="0" dirty="0" smtClean="0"/>
                    </a:p>
                    <a:p>
                      <a:r>
                        <a:rPr lang="en-IN" baseline="0" dirty="0" smtClean="0"/>
                        <a:t>Insufficient – E </a:t>
                      </a:r>
                    </a:p>
                  </a:txBody>
                  <a:tcPr/>
                </a:tc>
              </a:tr>
              <a:tr h="370840">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dirty="0"/>
                    </a:p>
                  </a:txBody>
                  <a:tcPr/>
                </a:tc>
              </a:tr>
            </a:tbl>
          </a:graphicData>
        </a:graphic>
      </p:graphicFrame>
    </p:spTree>
    <p:extLst>
      <p:ext uri="{BB962C8B-B14F-4D97-AF65-F5344CB8AC3E}">
        <p14:creationId xmlns:p14="http://schemas.microsoft.com/office/powerpoint/2010/main" val="602274239"/>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QUADRILATERALS </a:t>
            </a:r>
            <a:endParaRPr lang="en-US" dirty="0"/>
          </a:p>
        </p:txBody>
      </p:sp>
      <p:sp>
        <p:nvSpPr>
          <p:cNvPr id="34" name="Rectangle 33"/>
          <p:cNvSpPr/>
          <p:nvPr/>
        </p:nvSpPr>
        <p:spPr>
          <a:xfrm>
            <a:off x="179512" y="692696"/>
            <a:ext cx="8856984" cy="3163796"/>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b="1" dirty="0" smtClean="0">
                <a:solidFill>
                  <a:schemeClr val="tx1">
                    <a:lumMod val="95000"/>
                    <a:lumOff val="5000"/>
                  </a:schemeClr>
                </a:solidFill>
              </a:rPr>
              <a:t>How to prove a quadrilateral is a parallelogram </a:t>
            </a:r>
          </a:p>
          <a:p>
            <a:pPr marL="171450" indent="-171450">
              <a:buFont typeface="Arial" pitchFamily="34" charset="0"/>
              <a:buChar char="•"/>
            </a:pPr>
            <a:r>
              <a:rPr lang="en-IN" sz="1100" dirty="0" smtClean="0">
                <a:solidFill>
                  <a:schemeClr val="tx1"/>
                </a:solidFill>
              </a:rPr>
              <a:t>If both pairs of opposite sides of a quadrilateral are equal</a:t>
            </a:r>
          </a:p>
          <a:p>
            <a:pPr marL="171450" indent="-171450">
              <a:buFont typeface="Arial" pitchFamily="34" charset="0"/>
              <a:buChar char="•"/>
            </a:pPr>
            <a:r>
              <a:rPr lang="en-IN" sz="1100" dirty="0" smtClean="0">
                <a:solidFill>
                  <a:schemeClr val="tx1"/>
                </a:solidFill>
              </a:rPr>
              <a:t>If both pairs of opposite angles of a quadrilateral are equal</a:t>
            </a:r>
          </a:p>
          <a:p>
            <a:pPr marL="171450" indent="-171450">
              <a:buFont typeface="Arial" pitchFamily="34" charset="0"/>
              <a:buChar char="•"/>
            </a:pPr>
            <a:r>
              <a:rPr lang="en-IN" sz="1100" dirty="0" smtClean="0">
                <a:solidFill>
                  <a:schemeClr val="tx1"/>
                </a:solidFill>
              </a:rPr>
              <a:t>If all pairs of consecutive angles of a quadrilateral are supplementary</a:t>
            </a:r>
          </a:p>
          <a:p>
            <a:pPr marL="171450" indent="-171450">
              <a:buFont typeface="Arial" pitchFamily="34" charset="0"/>
              <a:buChar char="•"/>
            </a:pPr>
            <a:r>
              <a:rPr lang="en-IN" sz="1100" dirty="0" smtClean="0">
                <a:solidFill>
                  <a:schemeClr val="tx1"/>
                </a:solidFill>
              </a:rPr>
              <a:t>If one pair of opposite sides of a quadrilateral is both equal and parallel</a:t>
            </a:r>
          </a:p>
          <a:p>
            <a:pPr marL="171450" indent="-171450">
              <a:buFont typeface="Arial" pitchFamily="34" charset="0"/>
              <a:buChar char="•"/>
            </a:pPr>
            <a:r>
              <a:rPr lang="en-IN" sz="1100" dirty="0" smtClean="0">
                <a:solidFill>
                  <a:schemeClr val="tx1"/>
                </a:solidFill>
              </a:rPr>
              <a:t>If the diagonals of a quadrilateral bisect each other</a:t>
            </a:r>
          </a:p>
          <a:p>
            <a:endParaRPr lang="en-IN" sz="1100" dirty="0">
              <a:solidFill>
                <a:schemeClr val="tx1"/>
              </a:solidFill>
            </a:endParaRPr>
          </a:p>
          <a:p>
            <a:pPr marL="171450" indent="-171450">
              <a:buFontTx/>
              <a:buChar char="-"/>
            </a:pPr>
            <a:r>
              <a:rPr lang="en-IN" sz="1000" dirty="0" smtClean="0">
                <a:solidFill>
                  <a:schemeClr val="tx1"/>
                </a:solidFill>
              </a:rPr>
              <a:t>The </a:t>
            </a:r>
            <a:r>
              <a:rPr lang="en-IN" sz="1000" dirty="0">
                <a:solidFill>
                  <a:schemeClr val="tx1"/>
                </a:solidFill>
              </a:rPr>
              <a:t>area of a parallelogram is twice the area of a triangle created by one of its </a:t>
            </a:r>
            <a:r>
              <a:rPr lang="en-IN" sz="1000" dirty="0" smtClean="0">
                <a:solidFill>
                  <a:schemeClr val="tx1"/>
                </a:solidFill>
              </a:rPr>
              <a:t>diagonals</a:t>
            </a:r>
            <a:endParaRPr lang="en-US" sz="1000" dirty="0">
              <a:solidFill>
                <a:schemeClr val="tx1"/>
              </a:solidFill>
            </a:endParaRPr>
          </a:p>
          <a:p>
            <a:pPr marL="171450" indent="-171450">
              <a:buFontTx/>
              <a:buChar char="-"/>
            </a:pPr>
            <a:r>
              <a:rPr lang="en-US" sz="1000" dirty="0" smtClean="0">
                <a:solidFill>
                  <a:schemeClr val="tx1"/>
                </a:solidFill>
              </a:rPr>
              <a:t>Of </a:t>
            </a:r>
            <a:r>
              <a:rPr lang="en-US" sz="1000" dirty="0">
                <a:solidFill>
                  <a:schemeClr val="tx1"/>
                </a:solidFill>
              </a:rPr>
              <a:t>all quadrilaterals with a given perimeter, the square has the largest area. Conversely, of all the quadrilaterals with a given area, the square is the one with the smaller </a:t>
            </a:r>
            <a:r>
              <a:rPr lang="en-US" sz="1000" dirty="0" smtClean="0">
                <a:solidFill>
                  <a:schemeClr val="tx1"/>
                </a:solidFill>
              </a:rPr>
              <a:t>perimeter</a:t>
            </a:r>
          </a:p>
          <a:p>
            <a:pPr marL="171450" indent="-171450">
              <a:buFontTx/>
              <a:buChar char="-"/>
            </a:pPr>
            <a:r>
              <a:rPr lang="en-IN" sz="1000" dirty="0" smtClean="0">
                <a:solidFill>
                  <a:schemeClr val="tx1"/>
                </a:solidFill>
              </a:rPr>
              <a:t>The </a:t>
            </a:r>
            <a:r>
              <a:rPr lang="en-IN" sz="1000" dirty="0">
                <a:solidFill>
                  <a:schemeClr val="tx1"/>
                </a:solidFill>
              </a:rPr>
              <a:t>diagonal formed by joining vertices of two smaller angles will be greater than the diagonal formed by joining vertices of two greater angles in a </a:t>
            </a:r>
            <a:r>
              <a:rPr lang="en-IN" sz="1000" dirty="0" smtClean="0">
                <a:solidFill>
                  <a:schemeClr val="tx1"/>
                </a:solidFill>
              </a:rPr>
              <a:t>rhombus</a:t>
            </a:r>
          </a:p>
          <a:p>
            <a:pPr marL="171450" indent="-171450">
              <a:buFontTx/>
              <a:buChar char="-"/>
            </a:pPr>
            <a:r>
              <a:rPr lang="en-IN" sz="1000" dirty="0" smtClean="0">
                <a:solidFill>
                  <a:schemeClr val="tx1"/>
                </a:solidFill>
              </a:rPr>
              <a:t>The diagonals of a kite are perpendicular bisectors of each other. The kite also has two pairs of adjacent, congruent sides  (i.e., all sides are not equal)– THE KITE IS NOT A PARALLELOGRAM </a:t>
            </a:r>
            <a:endParaRPr lang="en-IN" sz="1000" dirty="0">
              <a:solidFill>
                <a:schemeClr val="tx1"/>
              </a:solidFill>
            </a:endParaRPr>
          </a:p>
          <a:p>
            <a:pPr marL="171450" indent="-171450">
              <a:buFont typeface="Arial" pitchFamily="34" charset="0"/>
              <a:buChar char="•"/>
            </a:pPr>
            <a:endParaRPr lang="en-IN" sz="1100" dirty="0">
              <a:solidFill>
                <a:schemeClr val="tx1"/>
              </a:solidFill>
            </a:endParaRPr>
          </a:p>
          <a:p>
            <a:endParaRPr lang="en-IN" sz="1100" dirty="0" smtClean="0">
              <a:solidFill>
                <a:schemeClr val="tx1"/>
              </a:solidFill>
            </a:endParaRPr>
          </a:p>
          <a:p>
            <a:pPr marL="171450" indent="-171450">
              <a:buFont typeface="Arial" pitchFamily="34" charset="0"/>
              <a:buChar char="•"/>
            </a:pPr>
            <a:endParaRPr lang="en-IN" sz="1100" dirty="0">
              <a:solidFill>
                <a:schemeClr val="tx1"/>
              </a:solidFill>
            </a:endParaRP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9616" t="35385" r="32799" b="30100"/>
          <a:stretch/>
        </p:blipFill>
        <p:spPr bwMode="auto">
          <a:xfrm>
            <a:off x="161577" y="3856492"/>
            <a:ext cx="8874919" cy="25248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6352894"/>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QUADRILATERALS </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151664182"/>
              </p:ext>
            </p:extLst>
          </p:nvPr>
        </p:nvGraphicFramePr>
        <p:xfrm>
          <a:off x="35496" y="545544"/>
          <a:ext cx="9108504" cy="6339840"/>
        </p:xfrm>
        <a:graphic>
          <a:graphicData uri="http://schemas.openxmlformats.org/drawingml/2006/table">
            <a:tbl>
              <a:tblPr firstRow="1" bandRow="1">
                <a:tableStyleId>{5C22544A-7EE6-4342-B048-85BDC9FD1C3A}</a:tableStyleId>
              </a:tblPr>
              <a:tblGrid>
                <a:gridCol w="827584"/>
                <a:gridCol w="1368152"/>
                <a:gridCol w="1110299"/>
                <a:gridCol w="2166573"/>
                <a:gridCol w="683568"/>
                <a:gridCol w="970166"/>
                <a:gridCol w="1982162"/>
              </a:tblGrid>
              <a:tr h="564553">
                <a:tc>
                  <a:txBody>
                    <a:bodyPr/>
                    <a:lstStyle/>
                    <a:p>
                      <a:r>
                        <a:rPr lang="en-US" sz="800" dirty="0" smtClean="0"/>
                        <a:t>Shape</a:t>
                      </a:r>
                      <a:endParaRPr lang="en-US" sz="800" dirty="0"/>
                    </a:p>
                  </a:txBody>
                  <a:tcPr/>
                </a:tc>
                <a:tc>
                  <a:txBody>
                    <a:bodyPr/>
                    <a:lstStyle/>
                    <a:p>
                      <a:r>
                        <a:rPr lang="en-US" sz="800" dirty="0" smtClean="0"/>
                        <a:t>Area</a:t>
                      </a:r>
                      <a:endParaRPr lang="en-US" sz="800" dirty="0"/>
                    </a:p>
                  </a:txBody>
                  <a:tcPr/>
                </a:tc>
                <a:tc>
                  <a:txBody>
                    <a:bodyPr/>
                    <a:lstStyle/>
                    <a:p>
                      <a:r>
                        <a:rPr lang="en-US" sz="800" dirty="0" smtClean="0"/>
                        <a:t>Perimeter</a:t>
                      </a:r>
                      <a:endParaRPr lang="en-US" sz="800" dirty="0"/>
                    </a:p>
                  </a:txBody>
                  <a:tcPr/>
                </a:tc>
                <a:tc>
                  <a:txBody>
                    <a:bodyPr/>
                    <a:lstStyle/>
                    <a:p>
                      <a:r>
                        <a:rPr lang="en-US" sz="800" dirty="0" smtClean="0"/>
                        <a:t>Diagonal</a:t>
                      </a:r>
                      <a:endParaRPr lang="en-US" sz="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dirty="0" smtClean="0"/>
                        <a:t>Are Diagonals Equal?</a:t>
                      </a:r>
                    </a:p>
                    <a:p>
                      <a:endParaRPr lang="en-US" sz="800" dirty="0"/>
                    </a:p>
                  </a:txBody>
                  <a:tcPr/>
                </a:tc>
                <a:tc>
                  <a:txBody>
                    <a:bodyPr/>
                    <a:lstStyle/>
                    <a:p>
                      <a:r>
                        <a:rPr lang="en-US" sz="800" dirty="0" smtClean="0"/>
                        <a:t>Will diagonals bisect each other?</a:t>
                      </a:r>
                      <a:endParaRPr lang="en-US" sz="800" dirty="0"/>
                    </a:p>
                  </a:txBody>
                  <a:tcPr/>
                </a:tc>
                <a:tc>
                  <a:txBody>
                    <a:bodyPr/>
                    <a:lstStyle/>
                    <a:p>
                      <a:r>
                        <a:rPr lang="en-US" sz="800" dirty="0" smtClean="0"/>
                        <a:t>Property</a:t>
                      </a:r>
                      <a:r>
                        <a:rPr lang="en-US" sz="800" baseline="0" dirty="0" smtClean="0"/>
                        <a:t> of  sides and angles</a:t>
                      </a:r>
                      <a:endParaRPr lang="en-US" sz="800" dirty="0"/>
                    </a:p>
                  </a:txBody>
                  <a:tcPr/>
                </a:tc>
              </a:tr>
              <a:tr h="361512">
                <a:tc>
                  <a:txBody>
                    <a:bodyPr/>
                    <a:lstStyle/>
                    <a:p>
                      <a:r>
                        <a:rPr lang="en-US" sz="900" dirty="0" smtClean="0"/>
                        <a:t>Irregular Quadrilateral</a:t>
                      </a:r>
                      <a:endParaRPr lang="en-US"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dirty="0" smtClean="0"/>
                        <a:t>1/2</a:t>
                      </a:r>
                      <a:r>
                        <a:rPr lang="en-US" sz="900" baseline="0" dirty="0" smtClean="0"/>
                        <a:t> * diagonal * sum of both heights</a:t>
                      </a:r>
                      <a:endParaRPr lang="en-US" sz="900" dirty="0" smtClean="0"/>
                    </a:p>
                  </a:txBody>
                  <a:tcPr/>
                </a:tc>
                <a:tc>
                  <a:txBody>
                    <a:bodyPr/>
                    <a:lstStyle/>
                    <a:p>
                      <a:r>
                        <a:rPr lang="en-US" sz="900" dirty="0" smtClean="0"/>
                        <a:t>Sum of its 4 sides</a:t>
                      </a:r>
                      <a:endParaRPr lang="en-US" sz="900" dirty="0"/>
                    </a:p>
                  </a:txBody>
                  <a:tcPr/>
                </a:tc>
                <a:tc>
                  <a:txBody>
                    <a:bodyPr/>
                    <a:lstStyle/>
                    <a:p>
                      <a:endParaRPr lang="en-US" sz="900" dirty="0"/>
                    </a:p>
                  </a:txBody>
                  <a:tcPr/>
                </a:tc>
                <a:tc>
                  <a:txBody>
                    <a:bodyPr/>
                    <a:lstStyle/>
                    <a:p>
                      <a:r>
                        <a:rPr lang="en-US" sz="900" dirty="0" smtClean="0"/>
                        <a:t>No</a:t>
                      </a:r>
                      <a:endParaRPr lang="en-US" sz="900" dirty="0"/>
                    </a:p>
                  </a:txBody>
                  <a:tcPr/>
                </a:tc>
                <a:tc>
                  <a:txBody>
                    <a:bodyPr/>
                    <a:lstStyle/>
                    <a:p>
                      <a:r>
                        <a:rPr lang="en-US" sz="900" dirty="0" smtClean="0"/>
                        <a:t>No</a:t>
                      </a:r>
                      <a:endParaRPr lang="en-US" sz="900" dirty="0"/>
                    </a:p>
                  </a:txBody>
                  <a:tcPr/>
                </a:tc>
                <a:tc>
                  <a:txBody>
                    <a:bodyPr/>
                    <a:lstStyle/>
                    <a:p>
                      <a:r>
                        <a:rPr lang="en-US" sz="900" dirty="0" smtClean="0"/>
                        <a:t>All sides and all angles are unequal</a:t>
                      </a:r>
                      <a:endParaRPr lang="en-US" sz="900" dirty="0"/>
                    </a:p>
                  </a:txBody>
                  <a:tcPr/>
                </a:tc>
              </a:tr>
              <a:tr h="683407">
                <a:tc>
                  <a:txBody>
                    <a:bodyPr/>
                    <a:lstStyle/>
                    <a:p>
                      <a:r>
                        <a:rPr lang="en-US" sz="900" dirty="0" smtClean="0"/>
                        <a:t>Parallelogram</a:t>
                      </a:r>
                      <a:endParaRPr lang="en-US" sz="900" dirty="0"/>
                    </a:p>
                  </a:txBody>
                  <a:tcPr/>
                </a:tc>
                <a:tc>
                  <a:txBody>
                    <a:bodyPr/>
                    <a:lstStyle/>
                    <a:p>
                      <a:r>
                        <a:rPr lang="en-US" sz="900" dirty="0" smtClean="0"/>
                        <a:t>Base * height </a:t>
                      </a:r>
                      <a:endParaRPr lang="en-US" sz="900" dirty="0"/>
                    </a:p>
                  </a:txBody>
                  <a:tcPr/>
                </a:tc>
                <a:tc>
                  <a:txBody>
                    <a:bodyPr/>
                    <a:lstStyle/>
                    <a:p>
                      <a:r>
                        <a:rPr lang="en-US" sz="900" dirty="0" smtClean="0"/>
                        <a:t>2 (a + b)</a:t>
                      </a:r>
                      <a:r>
                        <a:rPr lang="en-US" sz="900" baseline="0" dirty="0" smtClean="0"/>
                        <a:t>, where a and b are the sides</a:t>
                      </a:r>
                      <a:endParaRPr lang="en-US" sz="900" dirty="0"/>
                    </a:p>
                  </a:txBody>
                  <a:tcPr/>
                </a:tc>
                <a:tc>
                  <a:txBody>
                    <a:bodyPr/>
                    <a:lstStyle/>
                    <a:p>
                      <a:endParaRPr lang="en-US" sz="900" dirty="0"/>
                    </a:p>
                  </a:txBody>
                  <a:tcPr/>
                </a:tc>
                <a:tc>
                  <a:txBody>
                    <a:bodyPr/>
                    <a:lstStyle/>
                    <a:p>
                      <a:r>
                        <a:rPr lang="en-US" sz="900" dirty="0" smtClean="0"/>
                        <a:t>No</a:t>
                      </a:r>
                      <a:endParaRPr lang="en-US" sz="900" dirty="0"/>
                    </a:p>
                  </a:txBody>
                  <a:tcPr/>
                </a:tc>
                <a:tc>
                  <a:txBody>
                    <a:bodyPr/>
                    <a:lstStyle/>
                    <a:p>
                      <a:r>
                        <a:rPr lang="en-US" sz="900" dirty="0" smtClean="0"/>
                        <a:t>Yes</a:t>
                      </a:r>
                      <a:endParaRPr lang="en-US" sz="900" dirty="0"/>
                    </a:p>
                  </a:txBody>
                  <a:tcPr/>
                </a:tc>
                <a:tc>
                  <a:txBody>
                    <a:bodyPr/>
                    <a:lstStyle/>
                    <a:p>
                      <a:pPr marL="171450" indent="-171450">
                        <a:buFontTx/>
                        <a:buChar char="-"/>
                      </a:pPr>
                      <a:r>
                        <a:rPr lang="en-US" sz="900" dirty="0" smtClean="0"/>
                        <a:t>Opposite angles and opposite sides are equal </a:t>
                      </a:r>
                    </a:p>
                    <a:p>
                      <a:pPr marL="171450" indent="-171450">
                        <a:buFontTx/>
                        <a:buChar char="-"/>
                      </a:pPr>
                      <a:r>
                        <a:rPr lang="en-US" sz="900" dirty="0" smtClean="0">
                          <a:solidFill>
                            <a:schemeClr val="tx1">
                              <a:lumMod val="95000"/>
                              <a:lumOff val="5000"/>
                            </a:schemeClr>
                          </a:solidFill>
                        </a:rPr>
                        <a:t>Consecutive (adjacent) angles are supplementary (180</a:t>
                      </a:r>
                      <a:r>
                        <a:rPr lang="en-US" sz="900" baseline="30000" dirty="0" smtClean="0">
                          <a:solidFill>
                            <a:schemeClr val="tx1">
                              <a:lumMod val="95000"/>
                              <a:lumOff val="5000"/>
                            </a:schemeClr>
                          </a:solidFill>
                        </a:rPr>
                        <a:t>o</a:t>
                      </a:r>
                      <a:r>
                        <a:rPr lang="en-US" sz="900" dirty="0" smtClean="0">
                          <a:solidFill>
                            <a:schemeClr val="tx1">
                              <a:lumMod val="95000"/>
                              <a:lumOff val="5000"/>
                            </a:schemeClr>
                          </a:solidFill>
                        </a:rPr>
                        <a:t>)</a:t>
                      </a:r>
                    </a:p>
                    <a:p>
                      <a:endParaRPr lang="en-US" sz="900" dirty="0"/>
                    </a:p>
                  </a:txBody>
                  <a:tcPr/>
                </a:tc>
              </a:tr>
              <a:tr h="1634234">
                <a:tc>
                  <a:txBody>
                    <a:bodyPr/>
                    <a:lstStyle/>
                    <a:p>
                      <a:r>
                        <a:rPr lang="en-US" sz="900" dirty="0" smtClean="0"/>
                        <a:t>Rectangle</a:t>
                      </a:r>
                      <a:endParaRPr lang="en-US" sz="900" dirty="0"/>
                    </a:p>
                  </a:txBody>
                  <a:tcPr/>
                </a:tc>
                <a:tc>
                  <a:txBody>
                    <a:bodyPr/>
                    <a:lstStyle/>
                    <a:p>
                      <a:r>
                        <a:rPr lang="en-US" sz="900" dirty="0" smtClean="0"/>
                        <a:t>Length</a:t>
                      </a:r>
                      <a:r>
                        <a:rPr lang="en-US" sz="900" baseline="0" dirty="0" smtClean="0"/>
                        <a:t> * Breadth </a:t>
                      </a:r>
                      <a:endParaRPr lang="en-US" sz="900" dirty="0"/>
                    </a:p>
                  </a:txBody>
                  <a:tcPr/>
                </a:tc>
                <a:tc>
                  <a:txBody>
                    <a:bodyPr/>
                    <a:lstStyle/>
                    <a:p>
                      <a:r>
                        <a:rPr lang="en-US" sz="900" dirty="0" smtClean="0"/>
                        <a:t>2 (Length +</a:t>
                      </a:r>
                      <a:r>
                        <a:rPr lang="en-US" sz="900" baseline="0" dirty="0" smtClean="0"/>
                        <a:t> </a:t>
                      </a:r>
                      <a:r>
                        <a:rPr lang="en-US" sz="900" dirty="0" smtClean="0"/>
                        <a:t>Breadth)</a:t>
                      </a:r>
                      <a:endParaRPr lang="en-US" sz="900"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Calibri" pitchFamily="34" charset="0"/>
                        </a:rPr>
                        <a:t>To find the diagonal of a rectangle, you must know either both sides or the length of one side and the proportion from this to the other side</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Calibri" pitchFamily="34" charset="0"/>
                      </a:endParaRPr>
                    </a:p>
                    <a:p>
                      <a:r>
                        <a:rPr lang="en-IN" sz="900" b="0" i="0" u="none" strike="noStrike" kern="1200" baseline="0" dirty="0" smtClean="0">
                          <a:solidFill>
                            <a:srgbClr val="FF0000"/>
                          </a:solidFill>
                          <a:latin typeface="+mn-lt"/>
                          <a:ea typeface="+mn-ea"/>
                          <a:cs typeface="+mn-cs"/>
                        </a:rPr>
                        <a:t>When a rectangle is inscribed in a circle, the diameter of the circle is equal to the diagonal of </a:t>
                      </a:r>
                      <a:r>
                        <a:rPr lang="en-US" sz="900" b="0" i="0" u="none" strike="noStrike" kern="1200" baseline="0" dirty="0" smtClean="0">
                          <a:solidFill>
                            <a:srgbClr val="FF0000"/>
                          </a:solidFill>
                          <a:latin typeface="+mn-lt"/>
                          <a:ea typeface="+mn-ea"/>
                          <a:cs typeface="+mn-cs"/>
                        </a:rPr>
                        <a:t>the rectangle</a:t>
                      </a:r>
                    </a:p>
                    <a:p>
                      <a:endParaRPr lang="en-US" sz="900" b="0" i="0" u="none" strike="noStrike" kern="1200" baseline="0" dirty="0" smtClean="0">
                        <a:solidFill>
                          <a:srgbClr val="FF0000"/>
                        </a:solidFill>
                        <a:latin typeface="+mn-lt"/>
                        <a:ea typeface="+mn-ea"/>
                        <a:cs typeface="+mn-cs"/>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en-US" sz="900" b="0" i="0" u="none" strike="noStrike" kern="1200" baseline="0" dirty="0" smtClean="0">
                          <a:solidFill>
                            <a:srgbClr val="FF0000"/>
                          </a:solidFill>
                          <a:latin typeface="+mn-lt"/>
                          <a:ea typeface="+mn-ea"/>
                          <a:cs typeface="+mn-cs"/>
                        </a:rPr>
                        <a:t>The diagonal cuts the rectangle into two right angled isosceles triangles. Therefore, </a:t>
                      </a:r>
                      <a:r>
                        <a:rPr lang="en-US" sz="900" b="1" dirty="0" smtClean="0">
                          <a:solidFill>
                            <a:schemeClr val="tx1"/>
                          </a:solidFill>
                          <a:latin typeface="Calibri" pitchFamily="34" charset="0"/>
                        </a:rPr>
                        <a:t>D = √L</a:t>
                      </a:r>
                      <a:r>
                        <a:rPr lang="en-US" sz="900" b="1" baseline="30000" dirty="0" smtClean="0">
                          <a:solidFill>
                            <a:schemeClr val="tx1"/>
                          </a:solidFill>
                          <a:latin typeface="Calibri" pitchFamily="34" charset="0"/>
                        </a:rPr>
                        <a:t>2</a:t>
                      </a:r>
                      <a:r>
                        <a:rPr lang="en-US" sz="900" b="1" baseline="0" dirty="0" smtClean="0">
                          <a:solidFill>
                            <a:schemeClr val="tx1"/>
                          </a:solidFill>
                          <a:latin typeface="Calibri" pitchFamily="34" charset="0"/>
                        </a:rPr>
                        <a:t> + B</a:t>
                      </a:r>
                      <a:r>
                        <a:rPr lang="en-US" sz="900" b="1" baseline="30000" dirty="0" smtClean="0">
                          <a:solidFill>
                            <a:schemeClr val="tx1"/>
                          </a:solidFill>
                          <a:latin typeface="Calibri" pitchFamily="34" charset="0"/>
                        </a:rPr>
                        <a:t>2</a:t>
                      </a:r>
                      <a:endParaRPr lang="en-US" sz="900" b="1" baseline="30000" dirty="0" smtClean="0">
                        <a:solidFill>
                          <a:srgbClr val="FF0000"/>
                        </a:solidFill>
                        <a:latin typeface="Calibri" pitchFamily="34" charset="0"/>
                      </a:endParaRPr>
                    </a:p>
                    <a:p>
                      <a:endParaRPr lang="en-US" sz="900" dirty="0"/>
                    </a:p>
                  </a:txBody>
                  <a:tcPr/>
                </a:tc>
                <a:tc>
                  <a:txBody>
                    <a:bodyPr/>
                    <a:lstStyle/>
                    <a:p>
                      <a:r>
                        <a:rPr lang="en-US" sz="900" dirty="0" smtClean="0"/>
                        <a:t>Yes</a:t>
                      </a:r>
                      <a:endParaRPr lang="en-US" sz="900" dirty="0"/>
                    </a:p>
                  </a:txBody>
                  <a:tcPr/>
                </a:tc>
                <a:tc>
                  <a:txBody>
                    <a:bodyPr/>
                    <a:lstStyle/>
                    <a:p>
                      <a:r>
                        <a:rPr lang="en-US" sz="900" dirty="0" smtClean="0"/>
                        <a:t>Yes,</a:t>
                      </a:r>
                      <a:r>
                        <a:rPr lang="en-US" sz="900" baseline="0" dirty="0" smtClean="0"/>
                        <a:t> but not at 90 degrees</a:t>
                      </a:r>
                      <a:endParaRPr lang="en-US"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dirty="0" smtClean="0">
                          <a:solidFill>
                            <a:schemeClr val="tx1">
                              <a:lumMod val="95000"/>
                              <a:lumOff val="5000"/>
                            </a:schemeClr>
                          </a:solidFill>
                        </a:rPr>
                        <a:t>All angles are 90</a:t>
                      </a:r>
                      <a:r>
                        <a:rPr lang="en-US" sz="900" baseline="30000" dirty="0" smtClean="0">
                          <a:solidFill>
                            <a:schemeClr val="tx1">
                              <a:lumMod val="95000"/>
                              <a:lumOff val="5000"/>
                            </a:schemeClr>
                          </a:solidFill>
                        </a:rPr>
                        <a:t>o </a:t>
                      </a:r>
                      <a:endParaRPr lang="en-US" sz="900" baseline="0" dirty="0" smtClean="0">
                        <a:solidFill>
                          <a:schemeClr val="tx1">
                            <a:lumMod val="95000"/>
                            <a:lumOff val="5000"/>
                          </a:schemeClr>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dirty="0" smtClean="0">
                          <a:solidFill>
                            <a:schemeClr val="tx1">
                              <a:lumMod val="95000"/>
                              <a:lumOff val="5000"/>
                            </a:schemeClr>
                          </a:solidFill>
                        </a:rPr>
                        <a:t>Opposite sides are equal </a:t>
                      </a:r>
                    </a:p>
                    <a:p>
                      <a:endParaRPr lang="en-US" sz="900" dirty="0"/>
                    </a:p>
                  </a:txBody>
                  <a:tcPr/>
                </a:tc>
              </a:tr>
              <a:tr h="802260">
                <a:tc>
                  <a:txBody>
                    <a:bodyPr/>
                    <a:lstStyle/>
                    <a:p>
                      <a:r>
                        <a:rPr lang="en-US" sz="900" dirty="0" smtClean="0"/>
                        <a:t>Rhombus</a:t>
                      </a:r>
                      <a:endParaRPr lang="en-US" sz="900" dirty="0"/>
                    </a:p>
                  </a:txBody>
                  <a:tcPr/>
                </a:tc>
                <a:tc>
                  <a:txBody>
                    <a:bodyPr/>
                    <a:lstStyle/>
                    <a:p>
                      <a:r>
                        <a:rPr lang="en-US" sz="900" baseline="0" dirty="0" smtClean="0"/>
                        <a:t>Product of the diagonals / 2 </a:t>
                      </a:r>
                      <a:endParaRPr lang="en-US" sz="900" dirty="0"/>
                    </a:p>
                  </a:txBody>
                  <a:tcPr/>
                </a:tc>
                <a:tc>
                  <a:txBody>
                    <a:bodyPr/>
                    <a:lstStyle/>
                    <a:p>
                      <a:r>
                        <a:rPr lang="en-US" sz="900" dirty="0" smtClean="0"/>
                        <a:t>4a,</a:t>
                      </a:r>
                      <a:r>
                        <a:rPr lang="en-US" sz="900" baseline="0" dirty="0" smtClean="0"/>
                        <a:t> where a is the side</a:t>
                      </a:r>
                      <a:endParaRPr lang="en-US" sz="900" dirty="0"/>
                    </a:p>
                  </a:txBody>
                  <a:tcPr/>
                </a:tc>
                <a:tc>
                  <a:txBody>
                    <a:bodyPr/>
                    <a:lstStyle/>
                    <a:p>
                      <a:r>
                        <a:rPr lang="en-US" sz="900" dirty="0" smtClean="0"/>
                        <a:t>The diagonals of a rhombus bisect opposite angles </a:t>
                      </a:r>
                      <a:endParaRPr lang="en-US" sz="900" dirty="0"/>
                    </a:p>
                  </a:txBody>
                  <a:tcPr/>
                </a:tc>
                <a:tc>
                  <a:txBody>
                    <a:bodyPr/>
                    <a:lstStyle/>
                    <a:p>
                      <a:r>
                        <a:rPr lang="en-US" sz="900" dirty="0" smtClean="0"/>
                        <a:t>No</a:t>
                      </a:r>
                      <a:endParaRPr lang="en-US" sz="900" dirty="0"/>
                    </a:p>
                  </a:txBody>
                  <a:tcPr/>
                </a:tc>
                <a:tc>
                  <a:txBody>
                    <a:bodyPr/>
                    <a:lstStyle/>
                    <a:p>
                      <a:r>
                        <a:rPr lang="en-US" sz="900" dirty="0" smtClean="0"/>
                        <a:t>Yes,</a:t>
                      </a:r>
                      <a:r>
                        <a:rPr lang="en-US" sz="900" baseline="0" dirty="0" smtClean="0"/>
                        <a:t> at 90 degrees </a:t>
                      </a:r>
                    </a:p>
                    <a:p>
                      <a:endParaRPr lang="en-US" sz="900" baseline="0" dirty="0" smtClean="0"/>
                    </a:p>
                    <a:p>
                      <a:r>
                        <a:rPr lang="en-US" sz="900" baseline="0" dirty="0" smtClean="0"/>
                        <a:t>(i.e., the diagonals are perpendicular bisectors of each other) </a:t>
                      </a:r>
                      <a:endParaRPr lang="en-US" sz="900" dirty="0"/>
                    </a:p>
                  </a:txBody>
                  <a:tcPr/>
                </a:tc>
                <a:tc>
                  <a:txBody>
                    <a:bodyPr/>
                    <a:lstStyle/>
                    <a:p>
                      <a:r>
                        <a:rPr lang="en-US" sz="900" dirty="0" smtClean="0"/>
                        <a:t>All sides are equal </a:t>
                      </a:r>
                    </a:p>
                    <a:p>
                      <a:r>
                        <a:rPr lang="en-US" sz="900" dirty="0" smtClean="0"/>
                        <a:t>Opposite angles are equal</a:t>
                      </a:r>
                      <a:endParaRPr lang="en-US" sz="900" dirty="0"/>
                    </a:p>
                  </a:txBody>
                  <a:tcPr/>
                </a:tc>
              </a:tr>
              <a:tr h="921113">
                <a:tc>
                  <a:txBody>
                    <a:bodyPr/>
                    <a:lstStyle/>
                    <a:p>
                      <a:r>
                        <a:rPr lang="en-US" sz="900" dirty="0" smtClean="0"/>
                        <a:t>Square</a:t>
                      </a:r>
                      <a:endParaRPr lang="en-US" sz="900" dirty="0"/>
                    </a:p>
                  </a:txBody>
                  <a:tcPr/>
                </a:tc>
                <a:tc>
                  <a:txBody>
                    <a:bodyPr/>
                    <a:lstStyle/>
                    <a:p>
                      <a:pPr marL="177800" indent="-177800">
                        <a:buFontTx/>
                        <a:buChar char="-"/>
                      </a:pPr>
                      <a:r>
                        <a:rPr lang="en-US" sz="900" kern="1200" dirty="0" smtClean="0">
                          <a:solidFill>
                            <a:schemeClr val="dk1"/>
                          </a:solidFill>
                          <a:effectLst/>
                          <a:latin typeface="+mn-lt"/>
                          <a:ea typeface="+mn-ea"/>
                          <a:cs typeface="+mn-cs"/>
                        </a:rPr>
                        <a:t>Side² </a:t>
                      </a:r>
                    </a:p>
                    <a:p>
                      <a:pPr marL="177800" indent="-177800">
                        <a:buFontTx/>
                        <a:buChar char="-"/>
                      </a:pPr>
                      <a:r>
                        <a:rPr lang="en-US" sz="900" kern="1200" dirty="0" smtClean="0">
                          <a:solidFill>
                            <a:schemeClr val="dk1"/>
                          </a:solidFill>
                          <a:effectLst/>
                          <a:latin typeface="+mn-lt"/>
                          <a:ea typeface="+mn-ea"/>
                          <a:cs typeface="+mn-cs"/>
                        </a:rPr>
                        <a:t>diagonal²/2</a:t>
                      </a:r>
                      <a:endParaRPr lang="en-US" sz="900" baseline="30000" dirty="0" smtClean="0"/>
                    </a:p>
                  </a:txBody>
                  <a:tcPr/>
                </a:tc>
                <a:tc>
                  <a:txBody>
                    <a:bodyPr/>
                    <a:lstStyle/>
                    <a:p>
                      <a:r>
                        <a:rPr lang="en-US" sz="900" dirty="0" smtClean="0"/>
                        <a:t>4a,</a:t>
                      </a:r>
                      <a:r>
                        <a:rPr lang="en-US" sz="900" baseline="0" dirty="0" smtClean="0"/>
                        <a:t> where a is the side</a:t>
                      </a:r>
                      <a:endParaRPr lang="en-US"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aseline="0" dirty="0" smtClean="0">
                          <a:solidFill>
                            <a:schemeClr val="tx1"/>
                          </a:solidFill>
                          <a:latin typeface="+mn-lt"/>
                        </a:rPr>
                        <a:t>s </a:t>
                      </a:r>
                      <a:r>
                        <a:rPr lang="en-US" sz="900" dirty="0" smtClean="0">
                          <a:solidFill>
                            <a:schemeClr val="tx1"/>
                          </a:solidFill>
                          <a:latin typeface="Calibri" pitchFamily="34" charset="0"/>
                        </a:rPr>
                        <a:t>√2,</a:t>
                      </a:r>
                      <a:r>
                        <a:rPr lang="en-US" sz="900" baseline="0" dirty="0" smtClean="0">
                          <a:solidFill>
                            <a:schemeClr val="tx1"/>
                          </a:solidFill>
                          <a:latin typeface="Calibri" pitchFamily="34" charset="0"/>
                        </a:rPr>
                        <a:t> where s is the side of the square</a:t>
                      </a:r>
                      <a:endParaRPr lang="en-US" sz="900" dirty="0" smtClean="0">
                        <a:solidFill>
                          <a:schemeClr val="tx1"/>
                        </a:solidFill>
                      </a:endParaRPr>
                    </a:p>
                  </a:txBody>
                  <a:tcPr/>
                </a:tc>
                <a:tc>
                  <a:txBody>
                    <a:bodyPr/>
                    <a:lstStyle/>
                    <a:p>
                      <a:r>
                        <a:rPr lang="en-US" sz="900" dirty="0" smtClean="0"/>
                        <a:t>Yes</a:t>
                      </a:r>
                      <a:endParaRPr lang="en-US" sz="900" dirty="0"/>
                    </a:p>
                  </a:txBody>
                  <a:tcPr/>
                </a:tc>
                <a:tc>
                  <a:txBody>
                    <a:bodyPr/>
                    <a:lstStyle/>
                    <a:p>
                      <a:r>
                        <a:rPr lang="en-US" sz="900" dirty="0" smtClean="0"/>
                        <a:t>Yes</a:t>
                      </a:r>
                      <a:endParaRPr lang="en-US" sz="900" dirty="0"/>
                    </a:p>
                  </a:txBody>
                  <a:tcPr/>
                </a:tc>
                <a:tc>
                  <a:txBody>
                    <a:bodyPr/>
                    <a:lstStyle/>
                    <a:p>
                      <a:r>
                        <a:rPr lang="en-US" sz="900" dirty="0" smtClean="0"/>
                        <a:t>All sides are equal</a:t>
                      </a:r>
                      <a:r>
                        <a:rPr lang="en-US" sz="900" baseline="0" dirty="0" smtClean="0"/>
                        <a:t> and every angle is 90 degrees </a:t>
                      </a:r>
                    </a:p>
                    <a:p>
                      <a:endParaRPr lang="en-US" sz="900" baseline="0" dirty="0" smtClean="0"/>
                    </a:p>
                    <a:p>
                      <a:pPr marL="171450" indent="-171450">
                        <a:buFont typeface="Arial" pitchFamily="34" charset="0"/>
                        <a:buChar char="•"/>
                      </a:pPr>
                      <a:r>
                        <a:rPr lang="en-US" sz="900" dirty="0" smtClean="0">
                          <a:solidFill>
                            <a:srgbClr val="FF0000"/>
                          </a:solidFill>
                        </a:rPr>
                        <a:t>All squares are rhombuses, but all rhombuses are not squares</a:t>
                      </a:r>
                    </a:p>
                    <a:p>
                      <a:pPr marL="171450" indent="-171450">
                        <a:buFont typeface="Arial" pitchFamily="34" charset="0"/>
                        <a:buChar char="•"/>
                      </a:pPr>
                      <a:r>
                        <a:rPr lang="en-US" sz="900" dirty="0" smtClean="0">
                          <a:solidFill>
                            <a:srgbClr val="FF0000"/>
                          </a:solidFill>
                        </a:rPr>
                        <a:t>All squares are rectangles </a:t>
                      </a:r>
                    </a:p>
                    <a:p>
                      <a:endParaRPr lang="en-US" sz="900" dirty="0"/>
                    </a:p>
                  </a:txBody>
                  <a:tcPr/>
                </a:tc>
              </a:tr>
              <a:tr h="361512">
                <a:tc>
                  <a:txBody>
                    <a:bodyPr/>
                    <a:lstStyle/>
                    <a:p>
                      <a:r>
                        <a:rPr lang="en-US" sz="900" dirty="0" smtClean="0"/>
                        <a:t>Trapezium</a:t>
                      </a:r>
                      <a:endParaRPr lang="en-US" sz="900" dirty="0"/>
                    </a:p>
                  </a:txBody>
                  <a:tcPr/>
                </a:tc>
                <a:tc>
                  <a:txBody>
                    <a:bodyPr/>
                    <a:lstStyle/>
                    <a:p>
                      <a:r>
                        <a:rPr lang="en-US" sz="900" dirty="0" smtClean="0"/>
                        <a:t>1/2 * Sum</a:t>
                      </a:r>
                      <a:r>
                        <a:rPr lang="en-US" sz="900" baseline="0" dirty="0" smtClean="0"/>
                        <a:t> of the bases * h</a:t>
                      </a:r>
                      <a:endParaRPr lang="en-US" sz="900" dirty="0"/>
                    </a:p>
                  </a:txBody>
                  <a:tcPr/>
                </a:tc>
                <a:tc>
                  <a:txBody>
                    <a:bodyPr/>
                    <a:lstStyle/>
                    <a:p>
                      <a:r>
                        <a:rPr lang="en-US" sz="900" dirty="0" smtClean="0"/>
                        <a:t>Sum of its 4 sides</a:t>
                      </a:r>
                      <a:endParaRPr lang="en-US" sz="900" dirty="0"/>
                    </a:p>
                  </a:txBody>
                  <a:tcPr/>
                </a:tc>
                <a:tc>
                  <a:txBody>
                    <a:bodyPr/>
                    <a:lstStyle/>
                    <a:p>
                      <a:endParaRPr lang="en-US" sz="900" dirty="0"/>
                    </a:p>
                  </a:txBody>
                  <a:tcPr/>
                </a:tc>
                <a:tc>
                  <a:txBody>
                    <a:bodyPr/>
                    <a:lstStyle/>
                    <a:p>
                      <a:r>
                        <a:rPr lang="en-US" sz="900" dirty="0" smtClean="0"/>
                        <a:t>No</a:t>
                      </a:r>
                      <a:endParaRPr lang="en-US" sz="900" dirty="0"/>
                    </a:p>
                  </a:txBody>
                  <a:tcPr/>
                </a:tc>
                <a:tc>
                  <a:txBody>
                    <a:bodyPr/>
                    <a:lstStyle/>
                    <a:p>
                      <a:r>
                        <a:rPr lang="en-US" sz="900" dirty="0" smtClean="0"/>
                        <a:t>No</a:t>
                      </a:r>
                      <a:endParaRPr lang="en-US" sz="900" dirty="0"/>
                    </a:p>
                  </a:txBody>
                  <a:tcPr/>
                </a:tc>
                <a:tc>
                  <a:txBody>
                    <a:bodyPr/>
                    <a:lstStyle/>
                    <a:p>
                      <a:r>
                        <a:rPr lang="en-US" sz="900" kern="1200" dirty="0" smtClean="0">
                          <a:solidFill>
                            <a:schemeClr val="dk1"/>
                          </a:solidFill>
                          <a:effectLst/>
                          <a:latin typeface="+mn-lt"/>
                          <a:ea typeface="+mn-ea"/>
                          <a:cs typeface="+mn-cs"/>
                        </a:rPr>
                        <a:t>One pair of sides is parallel but not equal</a:t>
                      </a:r>
                    </a:p>
                    <a:p>
                      <a:r>
                        <a:rPr lang="en-US" sz="900" kern="1200" dirty="0" smtClean="0">
                          <a:solidFill>
                            <a:schemeClr val="dk1"/>
                          </a:solidFill>
                          <a:effectLst/>
                          <a:latin typeface="+mn-lt"/>
                          <a:ea typeface="+mn-ea"/>
                          <a:cs typeface="+mn-cs"/>
                        </a:rPr>
                        <a:t>All angles are not equal </a:t>
                      </a:r>
                      <a:endParaRPr lang="en-US" sz="900" dirty="0"/>
                    </a:p>
                  </a:txBody>
                  <a:tcPr/>
                </a:tc>
              </a:tr>
            </a:tbl>
          </a:graphicData>
        </a:graphic>
      </p:graphicFrame>
    </p:spTree>
    <p:extLst>
      <p:ext uri="{BB962C8B-B14F-4D97-AF65-F5344CB8AC3E}">
        <p14:creationId xmlns:p14="http://schemas.microsoft.com/office/powerpoint/2010/main" val="1330609995"/>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QUADRILATERALS </a:t>
            </a:r>
            <a:endParaRPr lang="en-US" dirty="0"/>
          </a:p>
        </p:txBody>
      </p:sp>
      <p:sp>
        <p:nvSpPr>
          <p:cNvPr id="33" name="Rectangle 32"/>
          <p:cNvSpPr/>
          <p:nvPr/>
        </p:nvSpPr>
        <p:spPr>
          <a:xfrm>
            <a:off x="57325" y="692696"/>
            <a:ext cx="4176152" cy="1152128"/>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200" dirty="0" smtClean="0">
              <a:solidFill>
                <a:schemeClr val="tx1">
                  <a:lumMod val="95000"/>
                  <a:lumOff val="5000"/>
                </a:schemeClr>
              </a:solidFill>
            </a:endParaRPr>
          </a:p>
          <a:p>
            <a:endParaRPr lang="en-US" sz="1200" dirty="0">
              <a:solidFill>
                <a:schemeClr val="tx1">
                  <a:lumMod val="95000"/>
                  <a:lumOff val="5000"/>
                </a:schemeClr>
              </a:solidFill>
            </a:endParaRPr>
          </a:p>
          <a:p>
            <a:endParaRPr lang="en-US" sz="1200" dirty="0" smtClean="0">
              <a:solidFill>
                <a:schemeClr val="tx1">
                  <a:lumMod val="95000"/>
                  <a:lumOff val="5000"/>
                </a:schemeClr>
              </a:solidFill>
            </a:endParaRPr>
          </a:p>
          <a:p>
            <a:r>
              <a:rPr lang="en-US" sz="1200" b="1" dirty="0" smtClean="0">
                <a:solidFill>
                  <a:schemeClr val="tx1">
                    <a:lumMod val="95000"/>
                    <a:lumOff val="5000"/>
                  </a:schemeClr>
                </a:solidFill>
              </a:rPr>
              <a:t>TRAPEZIOD</a:t>
            </a:r>
          </a:p>
          <a:p>
            <a:endParaRPr lang="en-US" sz="1200" dirty="0">
              <a:solidFill>
                <a:schemeClr val="tx1">
                  <a:lumMod val="95000"/>
                  <a:lumOff val="5000"/>
                </a:schemeClr>
              </a:solidFill>
            </a:endParaRPr>
          </a:p>
          <a:p>
            <a:r>
              <a:rPr lang="en-US" sz="1200" dirty="0" smtClean="0">
                <a:solidFill>
                  <a:schemeClr val="tx1">
                    <a:lumMod val="95000"/>
                    <a:lumOff val="5000"/>
                  </a:schemeClr>
                </a:solidFill>
              </a:rPr>
              <a:t>One </a:t>
            </a:r>
            <a:r>
              <a:rPr lang="en-US" sz="1200" dirty="0">
                <a:solidFill>
                  <a:schemeClr val="tx1">
                    <a:lumMod val="95000"/>
                    <a:lumOff val="5000"/>
                  </a:schemeClr>
                </a:solidFill>
              </a:rPr>
              <a:t>pair of opposite sides is </a:t>
            </a:r>
            <a:r>
              <a:rPr lang="en-US" sz="1200" dirty="0" smtClean="0">
                <a:solidFill>
                  <a:schemeClr val="tx1">
                    <a:lumMod val="95000"/>
                    <a:lumOff val="5000"/>
                  </a:schemeClr>
                </a:solidFill>
              </a:rPr>
              <a:t>parallel, but not equal </a:t>
            </a:r>
          </a:p>
          <a:p>
            <a:r>
              <a:rPr lang="en-US" sz="1200" dirty="0" smtClean="0">
                <a:solidFill>
                  <a:schemeClr val="tx1">
                    <a:lumMod val="95000"/>
                    <a:lumOff val="5000"/>
                  </a:schemeClr>
                </a:solidFill>
              </a:rPr>
              <a:t>Area = 1/2 * (</a:t>
            </a:r>
            <a:r>
              <a:rPr lang="en-US" sz="1200" dirty="0" err="1" smtClean="0">
                <a:solidFill>
                  <a:schemeClr val="tx1">
                    <a:lumMod val="95000"/>
                    <a:lumOff val="5000"/>
                  </a:schemeClr>
                </a:solidFill>
              </a:rPr>
              <a:t>a+b</a:t>
            </a:r>
            <a:r>
              <a:rPr lang="en-US" sz="1200" dirty="0" smtClean="0">
                <a:solidFill>
                  <a:schemeClr val="tx1">
                    <a:lumMod val="95000"/>
                    <a:lumOff val="5000"/>
                  </a:schemeClr>
                </a:solidFill>
              </a:rPr>
              <a:t>)*h</a:t>
            </a:r>
            <a:endParaRPr lang="en-US" sz="1200" dirty="0">
              <a:solidFill>
                <a:schemeClr val="tx1">
                  <a:lumMod val="95000"/>
                  <a:lumOff val="5000"/>
                </a:schemeClr>
              </a:solidFill>
            </a:endParaRPr>
          </a:p>
          <a:p>
            <a:r>
              <a:rPr lang="en-US" sz="1200" dirty="0" smtClean="0">
                <a:solidFill>
                  <a:schemeClr val="tx1">
                    <a:lumMod val="95000"/>
                    <a:lumOff val="5000"/>
                  </a:schemeClr>
                </a:solidFill>
              </a:rPr>
              <a:t> </a:t>
            </a:r>
          </a:p>
          <a:p>
            <a:endParaRPr lang="en-US" sz="1200" dirty="0">
              <a:solidFill>
                <a:schemeClr val="tx1">
                  <a:lumMod val="95000"/>
                  <a:lumOff val="5000"/>
                </a:schemeClr>
              </a:solidFill>
            </a:endParaRPr>
          </a:p>
          <a:p>
            <a:endParaRPr lang="en-US" sz="1200" dirty="0" smtClean="0">
              <a:solidFill>
                <a:schemeClr val="tx1">
                  <a:lumMod val="95000"/>
                  <a:lumOff val="5000"/>
                </a:schemeClr>
              </a:solidFill>
            </a:endParaRPr>
          </a:p>
        </p:txBody>
      </p:sp>
      <p:pic>
        <p:nvPicPr>
          <p:cNvPr id="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304" t="37583" r="32625" b="40776"/>
          <a:stretch/>
        </p:blipFill>
        <p:spPr bwMode="auto">
          <a:xfrm>
            <a:off x="4932040" y="620688"/>
            <a:ext cx="4104456"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Right Arrow 22"/>
          <p:cNvSpPr/>
          <p:nvPr/>
        </p:nvSpPr>
        <p:spPr>
          <a:xfrm>
            <a:off x="4246790" y="620688"/>
            <a:ext cx="1045290" cy="1152128"/>
          </a:xfrm>
          <a:prstGeom prst="rightArrow">
            <a:avLst/>
          </a:prstGeom>
          <a:solidFill>
            <a:srgbClr val="7030A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lumMod val="95000"/>
                    <a:lumOff val="5000"/>
                  </a:schemeClr>
                </a:solidFill>
              </a:rPr>
              <a:t>Isosceles Trapezoid</a:t>
            </a: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7727" t="43284" r="47239" b="14641"/>
          <a:stretch/>
        </p:blipFill>
        <p:spPr bwMode="auto">
          <a:xfrm>
            <a:off x="6215416" y="2276872"/>
            <a:ext cx="2789497" cy="1883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7325" y="2276872"/>
            <a:ext cx="6158091" cy="3939540"/>
          </a:xfrm>
          <a:prstGeom prst="rect">
            <a:avLst/>
          </a:prstGeom>
          <a:noFill/>
        </p:spPr>
        <p:txBody>
          <a:bodyPr wrap="square" rtlCol="0">
            <a:spAutoFit/>
          </a:bodyPr>
          <a:lstStyle/>
          <a:p>
            <a:r>
              <a:rPr lang="en-US" sz="1000" dirty="0" smtClean="0"/>
              <a:t>What is the area of the trapezoid as show? </a:t>
            </a:r>
          </a:p>
          <a:p>
            <a:pPr marL="342900" indent="-342900">
              <a:buAutoNum type="arabicParenBoth"/>
            </a:pPr>
            <a:r>
              <a:rPr lang="en-US" sz="1000" dirty="0" smtClean="0"/>
              <a:t>Angle A = 120 degrees</a:t>
            </a:r>
          </a:p>
          <a:p>
            <a:pPr marL="342900" indent="-342900">
              <a:buAutoNum type="arabicParenBoth"/>
            </a:pPr>
            <a:r>
              <a:rPr lang="en-US" sz="1000" dirty="0" smtClean="0"/>
              <a:t>The perimeter of the trapezoid ABCD = 36</a:t>
            </a:r>
          </a:p>
          <a:p>
            <a:pPr marL="342900" indent="-342900">
              <a:buAutoNum type="arabicParenBoth"/>
            </a:pPr>
            <a:endParaRPr lang="en-US" sz="1000" dirty="0"/>
          </a:p>
          <a:p>
            <a:r>
              <a:rPr lang="en-IN" sz="1000" dirty="0"/>
              <a:t>The area of a trapezoid is equal to the average of the </a:t>
            </a:r>
            <a:r>
              <a:rPr lang="en-IN" sz="1000" dirty="0" smtClean="0"/>
              <a:t>bases multiplied </a:t>
            </a:r>
            <a:r>
              <a:rPr lang="en-IN" sz="1000" dirty="0"/>
              <a:t>by the height. In </a:t>
            </a:r>
            <a:r>
              <a:rPr lang="en-IN" sz="1000" dirty="0" smtClean="0"/>
              <a:t>this problem</a:t>
            </a:r>
            <a:r>
              <a:rPr lang="en-IN" sz="1000" dirty="0"/>
              <a:t>, you are given the </a:t>
            </a:r>
            <a:r>
              <a:rPr lang="en-IN" sz="1000" dirty="0" smtClean="0"/>
              <a:t>top base </a:t>
            </a:r>
            <a:r>
              <a:rPr lang="en-IN" sz="1000" dirty="0"/>
              <a:t>(AB = 6), but not the bottom base (CD) or the height</a:t>
            </a:r>
            <a:r>
              <a:rPr lang="en-IN" sz="1000" dirty="0" smtClean="0"/>
              <a:t>. (</a:t>
            </a:r>
            <a:r>
              <a:rPr lang="en-IN" sz="1000" dirty="0"/>
              <a:t>Note: 8 is NOT the height!) In order to find the area, you </a:t>
            </a:r>
            <a:r>
              <a:rPr lang="en-IN" sz="1000" dirty="0" smtClean="0"/>
              <a:t>will need </a:t>
            </a:r>
            <a:r>
              <a:rPr lang="en-IN" sz="1000" dirty="0"/>
              <a:t>a way to figure out </a:t>
            </a:r>
            <a:r>
              <a:rPr lang="en-IN" sz="1000" dirty="0" smtClean="0"/>
              <a:t>this </a:t>
            </a:r>
            <a:r>
              <a:rPr lang="en-US" sz="1000" dirty="0" smtClean="0"/>
              <a:t>missing data. </a:t>
            </a:r>
            <a:r>
              <a:rPr lang="en-IN" sz="1000" dirty="0" smtClean="0"/>
              <a:t>Drop </a:t>
            </a:r>
            <a:r>
              <a:rPr lang="en-IN" sz="1000" dirty="0"/>
              <a:t>2 </a:t>
            </a:r>
            <a:r>
              <a:rPr lang="en-IN" sz="1000" dirty="0" smtClean="0"/>
              <a:t>perpendicular lines </a:t>
            </a:r>
            <a:r>
              <a:rPr lang="en-IN" sz="1000" dirty="0"/>
              <a:t>from points A and B to the horizontal base CD, and </a:t>
            </a:r>
            <a:r>
              <a:rPr lang="en-IN" sz="1000" dirty="0" smtClean="0"/>
              <a:t>label the points at </a:t>
            </a:r>
            <a:r>
              <a:rPr lang="en-IN" sz="1000" dirty="0"/>
              <a:t>which the lines meet the base E and </a:t>
            </a:r>
            <a:r>
              <a:rPr lang="en-IN" sz="1000" dirty="0" smtClean="0"/>
              <a:t>F. </a:t>
            </a:r>
          </a:p>
          <a:p>
            <a:endParaRPr lang="en-IN" sz="1000" dirty="0"/>
          </a:p>
          <a:p>
            <a:r>
              <a:rPr lang="en-US" sz="1000" dirty="0"/>
              <a:t>EF = AB = 6 cm. The congruent symbols in the drawing tell you that Angle A and Angle B are congruent, and that Angle C and Angle D are congruent. This tells you that AC = BD and CE = FD. </a:t>
            </a:r>
          </a:p>
          <a:p>
            <a:pPr fontAlgn="t"/>
            <a:r>
              <a:rPr lang="en-US" sz="1000" dirty="0"/>
              <a:t>Statement (1) tells us that Angle A = 120. Therefore, since the sum of all 4 angles must yield 360 (which is the total number of degrees in any four-sided polygon), we know that Angle B = 120, Angle C = 60, and Angle D = 60. This means that triangle ACE and triangle BDF are both 30-60-90 triangles. The relationship among the sides of a 30-60-90 triangle is in the ratio </a:t>
            </a:r>
            <a:r>
              <a:rPr lang="en-US" sz="1000" dirty="0" smtClean="0"/>
              <a:t>of </a:t>
            </a:r>
            <a:r>
              <a:rPr lang="en-US" sz="1000" b="1" dirty="0" smtClean="0"/>
              <a:t>x</a:t>
            </a:r>
            <a:r>
              <a:rPr lang="en-US" sz="1000" dirty="0" smtClean="0"/>
              <a:t>: x </a:t>
            </a:r>
            <a:r>
              <a:rPr lang="en-US" sz="1000" dirty="0"/>
              <a:t>√</a:t>
            </a:r>
            <a:r>
              <a:rPr lang="en-US" sz="1000" dirty="0" smtClean="0"/>
              <a:t>3: 2x </a:t>
            </a:r>
            <a:r>
              <a:rPr lang="en-US" sz="1000" dirty="0"/>
              <a:t>, where x is the shortest side. For triangle ACE, since the longest side AC = 8 , CE = 4 and AE </a:t>
            </a:r>
            <a:r>
              <a:rPr lang="en-US" sz="1000" dirty="0" smtClean="0"/>
              <a:t>= 4 </a:t>
            </a:r>
            <a:r>
              <a:rPr lang="en-US" sz="1000" dirty="0"/>
              <a:t>√3</a:t>
            </a:r>
            <a:r>
              <a:rPr lang="en-US" sz="1000" dirty="0" smtClean="0"/>
              <a:t> </a:t>
            </a:r>
            <a:r>
              <a:rPr lang="en-US" sz="1000" dirty="0"/>
              <a:t>. The same measurements hold for triangle BFD. Thus we have the length of the bottom base (4 + 6 + 4) and the height and we can calculate the area of the </a:t>
            </a:r>
            <a:r>
              <a:rPr lang="en-US" sz="1000" dirty="0" smtClean="0"/>
              <a:t>trapezoid</a:t>
            </a:r>
          </a:p>
          <a:p>
            <a:pPr fontAlgn="t"/>
            <a:endParaRPr lang="en-US" sz="1000" dirty="0"/>
          </a:p>
          <a:p>
            <a:pPr fontAlgn="t"/>
            <a:r>
              <a:rPr lang="en-US" sz="1000" dirty="0"/>
              <a:t>Statement (2) tells us that the perimeter of trapezoid ABCD is 36. We already know that the lengths of sides AB (6), AC (8), and BD (8) sum to 22. We can deduce that CD = 14. Further, since EF = 6, we can determine that CE = FD = 4. From this information, we can work with either Triangle ACE or Triangle BDF, and use the Pythagorean theorem to figure out the height of the trapezoid. Now, knowing the lengths of both bases, and the height, we can calculate the area of the </a:t>
            </a:r>
            <a:r>
              <a:rPr lang="en-US" sz="1000" dirty="0" smtClean="0"/>
              <a:t>trapezoid</a:t>
            </a:r>
          </a:p>
          <a:p>
            <a:pPr fontAlgn="t"/>
            <a:endParaRPr lang="en-US" sz="1000" dirty="0"/>
          </a:p>
          <a:p>
            <a:pPr fontAlgn="t"/>
            <a:r>
              <a:rPr lang="en-US" sz="1000" dirty="0" smtClean="0"/>
              <a:t>EACH STATEMENT ALONE IS SUFFICIENT </a:t>
            </a:r>
            <a:endParaRPr lang="en-US" sz="1000" dirty="0"/>
          </a:p>
        </p:txBody>
      </p:sp>
    </p:spTree>
    <p:extLst>
      <p:ext uri="{BB962C8B-B14F-4D97-AF65-F5344CB8AC3E}">
        <p14:creationId xmlns:p14="http://schemas.microsoft.com/office/powerpoint/2010/main" val="2013155006"/>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POLYGONS – 3 DIMENSIONAL  </a:t>
            </a:r>
            <a:endParaRPr lang="en-US" dirty="0"/>
          </a:p>
        </p:txBody>
      </p:sp>
      <p:sp>
        <p:nvSpPr>
          <p:cNvPr id="6" name="Rectangle 3"/>
          <p:cNvSpPr txBox="1">
            <a:spLocks noChangeArrowheads="1"/>
          </p:cNvSpPr>
          <p:nvPr/>
        </p:nvSpPr>
        <p:spPr>
          <a:xfrm>
            <a:off x="10616" y="548680"/>
            <a:ext cx="9133384" cy="1944216"/>
          </a:xfrm>
          <a:prstGeom prst="rect">
            <a:avLst/>
          </a:prstGeom>
        </p:spPr>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lvl="1" indent="0">
              <a:buNone/>
            </a:pPr>
            <a:endParaRPr lang="en-US" sz="1800" b="1" dirty="0" smtClean="0">
              <a:latin typeface="Calibri" pitchFamily="34" charset="0"/>
            </a:endParaRPr>
          </a:p>
          <a:p>
            <a:pPr lvl="1"/>
            <a:endParaRPr lang="en-US" sz="1800" b="1" dirty="0" smtClean="0">
              <a:latin typeface="Calibri" pitchFamily="34" charset="0"/>
            </a:endParaRPr>
          </a:p>
          <a:p>
            <a:pPr lvl="1"/>
            <a:endParaRPr lang="en-US" sz="1800" b="1" dirty="0" smtClean="0">
              <a:latin typeface="Calibri" pitchFamily="34" charset="0"/>
            </a:endParaRPr>
          </a:p>
          <a:p>
            <a:pPr lvl="1"/>
            <a:endParaRPr lang="en-US" sz="1800" dirty="0" smtClean="0">
              <a:latin typeface="Calibri" pitchFamily="34" charset="0"/>
            </a:endParaRPr>
          </a:p>
          <a:p>
            <a:pPr lvl="1"/>
            <a:endParaRPr lang="en-US" sz="500" dirty="0" smtClean="0">
              <a:latin typeface="Calibri" pitchFamily="34" charset="0"/>
            </a:endParaRPr>
          </a:p>
          <a:p>
            <a:pPr lvl="1"/>
            <a:endParaRPr lang="en-US" sz="500" dirty="0" smtClean="0">
              <a:latin typeface="Calibri" pitchFamily="34" charset="0"/>
            </a:endParaRPr>
          </a:p>
          <a:p>
            <a:pPr lvl="1"/>
            <a:endParaRPr lang="en-US" sz="500" dirty="0" smtClean="0">
              <a:latin typeface="Calibri" pitchFamily="34" charset="0"/>
            </a:endParaRPr>
          </a:p>
          <a:p>
            <a:pPr marL="914400" lvl="2" indent="0">
              <a:buNone/>
            </a:pPr>
            <a:endParaRPr lang="en-US" sz="1500" b="1" dirty="0">
              <a:latin typeface="Calibri" pitchFamily="34" charset="0"/>
              <a:cs typeface="Calibri" pitchFamily="34" charset="0"/>
            </a:endParaRPr>
          </a:p>
          <a:p>
            <a:pPr marL="914400" lvl="2" indent="0">
              <a:buNone/>
            </a:pPr>
            <a:endParaRPr lang="en-US" sz="1500" b="1" dirty="0" smtClean="0">
              <a:latin typeface="Calibri" pitchFamily="34" charset="0"/>
              <a:cs typeface="Calibri" pitchFamily="34" charset="0"/>
            </a:endParaRPr>
          </a:p>
          <a:p>
            <a:pPr lvl="1"/>
            <a:endParaRPr lang="en-US" sz="1800" dirty="0" smtClean="0">
              <a:latin typeface="Calibri" pitchFamily="34" charset="0"/>
            </a:endParaRPr>
          </a:p>
          <a:p>
            <a:pPr lvl="1"/>
            <a:endParaRPr lang="en-US" sz="1800" dirty="0" smtClean="0">
              <a:latin typeface="Calibri" pitchFamily="34" charset="0"/>
            </a:endParaRPr>
          </a:p>
          <a:p>
            <a:pPr lvl="1"/>
            <a:endParaRPr lang="en-US" sz="1800" dirty="0" smtClean="0">
              <a:latin typeface="Calibri" pitchFamily="34" charset="0"/>
            </a:endParaRPr>
          </a:p>
          <a:p>
            <a:pPr lvl="1">
              <a:buFontTx/>
              <a:buNone/>
            </a:pPr>
            <a:r>
              <a:rPr lang="en-US" sz="1800" dirty="0" smtClean="0">
                <a:latin typeface="Calibri" pitchFamily="34" charset="0"/>
              </a:rPr>
              <a:t> </a:t>
            </a:r>
          </a:p>
          <a:p>
            <a:pPr lvl="1"/>
            <a:endParaRPr lang="en-US" sz="500" dirty="0" smtClean="0">
              <a:latin typeface="Calibri" pitchFamily="34" charset="0"/>
            </a:endParaRPr>
          </a:p>
          <a:p>
            <a:pPr lvl="1"/>
            <a:endParaRPr lang="en-US" sz="1400" dirty="0" smtClean="0">
              <a:latin typeface="Calibri" pitchFamily="34" charset="0"/>
            </a:endParaRPr>
          </a:p>
        </p:txBody>
      </p:sp>
      <p:pic>
        <p:nvPicPr>
          <p:cNvPr id="7" name="Picture 7" descr="rectangularsol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620688"/>
            <a:ext cx="1872208" cy="9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descr="g_c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548681"/>
            <a:ext cx="1195388" cy="972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9" name="Table 8"/>
          <p:cNvGraphicFramePr>
            <a:graphicFrameLocks noGrp="1"/>
          </p:cNvGraphicFramePr>
          <p:nvPr>
            <p:extLst>
              <p:ext uri="{D42A27DB-BD31-4B8C-83A1-F6EECF244321}">
                <p14:modId xmlns:p14="http://schemas.microsoft.com/office/powerpoint/2010/main" val="185922301"/>
              </p:ext>
            </p:extLst>
          </p:nvPr>
        </p:nvGraphicFramePr>
        <p:xfrm>
          <a:off x="107504" y="1628800"/>
          <a:ext cx="8712965" cy="4890008"/>
        </p:xfrm>
        <a:graphic>
          <a:graphicData uri="http://schemas.openxmlformats.org/drawingml/2006/table">
            <a:tbl>
              <a:tblPr firstRow="1" bandRow="1">
                <a:tableStyleId>{5C22544A-7EE6-4342-B048-85BDC9FD1C3A}</a:tableStyleId>
              </a:tblPr>
              <a:tblGrid>
                <a:gridCol w="1398847"/>
                <a:gridCol w="1913521"/>
                <a:gridCol w="2088232"/>
                <a:gridCol w="3312365"/>
              </a:tblGrid>
              <a:tr h="432048">
                <a:tc>
                  <a:txBody>
                    <a:bodyPr/>
                    <a:lstStyle/>
                    <a:p>
                      <a:pPr algn="l"/>
                      <a:r>
                        <a:rPr lang="en-US" sz="1200" dirty="0" smtClean="0"/>
                        <a:t>SHAPE</a:t>
                      </a:r>
                      <a:endParaRPr 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LATERAL SURFACE AREA</a:t>
                      </a:r>
                    </a:p>
                    <a:p>
                      <a:pPr marL="0" marR="0" indent="0" algn="l" defTabSz="914400" rtl="0" eaLnBrk="1" fontAlgn="auto" latinLnBrk="0" hangingPunct="1">
                        <a:lnSpc>
                          <a:spcPct val="100000"/>
                        </a:lnSpc>
                        <a:spcBef>
                          <a:spcPts val="0"/>
                        </a:spcBef>
                        <a:spcAft>
                          <a:spcPts val="0"/>
                        </a:spcAft>
                        <a:buClrTx/>
                        <a:buSzTx/>
                        <a:buFontTx/>
                        <a:buNone/>
                        <a:tabLst/>
                        <a:defRPr/>
                      </a:pPr>
                      <a:r>
                        <a:rPr lang="en-IN" sz="1200" dirty="0" smtClean="0"/>
                        <a:t>Sum of the surface areas of all faces excluding the base of the solid</a:t>
                      </a:r>
                      <a:endParaRPr lang="en-US" sz="1200" baseline="0" dirty="0" smtClean="0"/>
                    </a:p>
                  </a:txBody>
                  <a:tcPr/>
                </a:tc>
                <a:tc>
                  <a:txBody>
                    <a:bodyPr/>
                    <a:lstStyle/>
                    <a:p>
                      <a:pPr algn="l"/>
                      <a:r>
                        <a:rPr lang="en-US" sz="1200" dirty="0" smtClean="0"/>
                        <a:t>SURFACE AREA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Sum of THE</a:t>
                      </a:r>
                      <a:r>
                        <a:rPr lang="en-US" sz="1200" baseline="0" dirty="0" smtClean="0"/>
                        <a:t> AREAS OF ALL FACES </a:t>
                      </a:r>
                    </a:p>
                  </a:txBody>
                  <a:tcPr/>
                </a:tc>
                <a:tc>
                  <a:txBody>
                    <a:bodyPr/>
                    <a:lstStyle/>
                    <a:p>
                      <a:pPr algn="l"/>
                      <a:r>
                        <a:rPr lang="en-US" sz="1200" dirty="0" smtClean="0"/>
                        <a:t>VOLUME</a:t>
                      </a:r>
                    </a:p>
                    <a:p>
                      <a:pPr algn="l"/>
                      <a:r>
                        <a:rPr lang="en-US" sz="1200" b="0" dirty="0" smtClean="0"/>
                        <a:t>Volume is the quantity of “stuff” a container can hold</a:t>
                      </a:r>
                      <a:endParaRPr lang="en-US" sz="1200" dirty="0"/>
                    </a:p>
                  </a:txBody>
                  <a:tcPr/>
                </a:tc>
              </a:tr>
              <a:tr h="457200">
                <a:tc>
                  <a:txBody>
                    <a:bodyPr/>
                    <a:lstStyle/>
                    <a:p>
                      <a:pPr algn="l"/>
                      <a:r>
                        <a:rPr lang="en-US" sz="1100" b="0" dirty="0" smtClean="0">
                          <a:solidFill>
                            <a:schemeClr val="tx1"/>
                          </a:solidFill>
                          <a:latin typeface="+mn-lt"/>
                        </a:rPr>
                        <a:t>Rectangular</a:t>
                      </a:r>
                      <a:r>
                        <a:rPr lang="en-US" sz="1100" b="0" baseline="0" dirty="0" smtClean="0">
                          <a:solidFill>
                            <a:schemeClr val="tx1"/>
                          </a:solidFill>
                          <a:latin typeface="+mn-lt"/>
                        </a:rPr>
                        <a:t> solid </a:t>
                      </a:r>
                      <a:endParaRPr lang="en-US" sz="1100" b="0" dirty="0" smtClean="0">
                        <a:solidFill>
                          <a:schemeClr val="tx1"/>
                        </a:solidFill>
                        <a:latin typeface="+mn-lt"/>
                      </a:endParaRPr>
                    </a:p>
                  </a:txBody>
                  <a:tcPr anchor="ctr"/>
                </a:tc>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endParaRPr lang="en-US" sz="1100" b="0" dirty="0" smtClean="0">
                        <a:solidFill>
                          <a:schemeClr val="tx1"/>
                        </a:solidFill>
                        <a:latin typeface="+mn-lt"/>
                      </a:endParaRPr>
                    </a:p>
                  </a:txBody>
                  <a:tcPr anchor="ctr"/>
                </a:tc>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sz="1100" b="0" dirty="0" smtClean="0">
                          <a:solidFill>
                            <a:schemeClr val="tx1"/>
                          </a:solidFill>
                          <a:latin typeface="+mn-lt"/>
                        </a:rPr>
                        <a:t>2 (Base x Height) + 2 (Width x Height) + 2 (Base x Width)</a:t>
                      </a:r>
                    </a:p>
                  </a:txBody>
                  <a:tcPr anchor="ctr"/>
                </a:tc>
                <a:tc>
                  <a:txBody>
                    <a:bodyPr/>
                    <a:lstStyle/>
                    <a:p>
                      <a:pPr algn="ctr"/>
                      <a:r>
                        <a:rPr lang="en-US" sz="1100" b="0" dirty="0" smtClean="0">
                          <a:solidFill>
                            <a:schemeClr val="tx1"/>
                          </a:solidFill>
                          <a:latin typeface="+mn-lt"/>
                        </a:rPr>
                        <a:t>Length</a:t>
                      </a:r>
                      <a:r>
                        <a:rPr lang="en-US" sz="1100" b="0" baseline="0" dirty="0" smtClean="0">
                          <a:solidFill>
                            <a:schemeClr val="tx1"/>
                          </a:solidFill>
                          <a:latin typeface="+mn-lt"/>
                        </a:rPr>
                        <a:t> * width * height </a:t>
                      </a:r>
                      <a:endParaRPr lang="en-US" sz="1100" b="0" dirty="0">
                        <a:solidFill>
                          <a:schemeClr val="tx1"/>
                        </a:solidFill>
                        <a:latin typeface="+mn-lt"/>
                      </a:endParaRPr>
                    </a:p>
                  </a:txBody>
                  <a:tcPr anchor="ctr"/>
                </a:tc>
              </a:tr>
              <a:tr h="457200">
                <a:tc>
                  <a:txBody>
                    <a:bodyPr/>
                    <a:lstStyle/>
                    <a:p>
                      <a:pPr algn="l"/>
                      <a:r>
                        <a:rPr lang="en-US" sz="1100" b="0" dirty="0" smtClean="0">
                          <a:solidFill>
                            <a:schemeClr val="tx1"/>
                          </a:solidFill>
                          <a:latin typeface="+mn-lt"/>
                        </a:rPr>
                        <a:t>Cube</a:t>
                      </a:r>
                      <a:endParaRPr lang="en-US" sz="1100" b="0" dirty="0">
                        <a:solidFill>
                          <a:schemeClr val="tx1"/>
                        </a:solidFill>
                        <a:latin typeface="+mn-lt"/>
                      </a:endParaRPr>
                    </a:p>
                  </a:txBody>
                  <a:tcPr anchor="ctr"/>
                </a:tc>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sz="1100" b="0" dirty="0" smtClean="0">
                          <a:solidFill>
                            <a:schemeClr val="tx1"/>
                          </a:solidFill>
                          <a:latin typeface="+mn-lt"/>
                        </a:rPr>
                        <a:t>4 x (Side)</a:t>
                      </a:r>
                      <a:r>
                        <a:rPr lang="en-US" sz="1100" b="0" dirty="0" smtClean="0">
                          <a:solidFill>
                            <a:schemeClr val="tx1"/>
                          </a:solidFill>
                          <a:latin typeface="+mn-lt"/>
                          <a:cs typeface="Calibri" pitchFamily="34" charset="0"/>
                        </a:rPr>
                        <a:t>²</a:t>
                      </a:r>
                    </a:p>
                  </a:txBody>
                  <a:tcPr anchor="ctr"/>
                </a:tc>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sz="1100" b="0" dirty="0" smtClean="0">
                          <a:solidFill>
                            <a:schemeClr val="tx1"/>
                          </a:solidFill>
                          <a:latin typeface="+mn-lt"/>
                        </a:rPr>
                        <a:t>6 x (Side)</a:t>
                      </a:r>
                      <a:r>
                        <a:rPr lang="en-US" sz="1100" b="0" dirty="0" smtClean="0">
                          <a:solidFill>
                            <a:schemeClr val="tx1"/>
                          </a:solidFill>
                          <a:latin typeface="+mn-lt"/>
                          <a:cs typeface="Calibri" pitchFamily="34" charset="0"/>
                        </a:rPr>
                        <a:t>²</a:t>
                      </a:r>
                    </a:p>
                    <a:p>
                      <a:pPr marL="0" marR="0" lvl="2" indent="0" algn="ctr" defTabSz="914400" rtl="0" eaLnBrk="1" fontAlgn="auto" latinLnBrk="0" hangingPunct="1">
                        <a:lnSpc>
                          <a:spcPct val="100000"/>
                        </a:lnSpc>
                        <a:spcBef>
                          <a:spcPts val="0"/>
                        </a:spcBef>
                        <a:spcAft>
                          <a:spcPts val="0"/>
                        </a:spcAft>
                        <a:buClrTx/>
                        <a:buSzTx/>
                        <a:buFontTx/>
                        <a:buNone/>
                        <a:tabLst/>
                        <a:defRPr/>
                      </a:pPr>
                      <a:endParaRPr lang="en-US" sz="1100" b="0" dirty="0" smtClean="0">
                        <a:solidFill>
                          <a:schemeClr val="tx1"/>
                        </a:solidFill>
                        <a:latin typeface="+mn-lt"/>
                        <a:cs typeface="Calibri" pitchFamily="34" charset="0"/>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1100" b="0" dirty="0" smtClean="0">
                          <a:solidFill>
                            <a:schemeClr val="tx1"/>
                          </a:solidFill>
                          <a:latin typeface="+mn-lt"/>
                          <a:cs typeface="Calibri" pitchFamily="34" charset="0"/>
                        </a:rPr>
                        <a:t>Perimeter</a:t>
                      </a:r>
                      <a:r>
                        <a:rPr lang="en-US" sz="1100" b="0" baseline="0" dirty="0" smtClean="0">
                          <a:solidFill>
                            <a:schemeClr val="tx1"/>
                          </a:solidFill>
                          <a:latin typeface="+mn-lt"/>
                          <a:cs typeface="Calibri" pitchFamily="34" charset="0"/>
                        </a:rPr>
                        <a:t> of the edges of a cube = 12*side</a:t>
                      </a:r>
                      <a:endParaRPr lang="en-US" sz="1100" b="0" dirty="0" smtClean="0">
                        <a:solidFill>
                          <a:schemeClr val="tx1"/>
                        </a:solidFill>
                        <a:latin typeface="+mn-lt"/>
                        <a:cs typeface="Calibri" pitchFamily="34"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dirty="0" smtClean="0">
                          <a:solidFill>
                            <a:schemeClr val="tx1"/>
                          </a:solidFill>
                          <a:latin typeface="+mn-lt"/>
                        </a:rPr>
                        <a:t>Length</a:t>
                      </a:r>
                      <a:r>
                        <a:rPr lang="en-US" sz="1100" b="0" baseline="0" dirty="0" smtClean="0">
                          <a:solidFill>
                            <a:schemeClr val="tx1"/>
                          </a:solidFill>
                          <a:latin typeface="+mn-lt"/>
                        </a:rPr>
                        <a:t> * width * height (i.e., Side</a:t>
                      </a:r>
                      <a:r>
                        <a:rPr lang="en-US" sz="1100" b="0" baseline="30000" dirty="0" smtClean="0">
                          <a:solidFill>
                            <a:schemeClr val="tx1"/>
                          </a:solidFill>
                          <a:latin typeface="+mn-lt"/>
                        </a:rPr>
                        <a:t>3</a:t>
                      </a:r>
                      <a:r>
                        <a:rPr lang="en-US" sz="1100" b="0" baseline="0" dirty="0" smtClean="0">
                          <a:solidFill>
                            <a:schemeClr val="tx1"/>
                          </a:solidFill>
                          <a:latin typeface="+mn-lt"/>
                        </a:rPr>
                        <a:t>)</a:t>
                      </a:r>
                      <a:endParaRPr lang="en-US" sz="1100" b="0" dirty="0" smtClean="0">
                        <a:solidFill>
                          <a:schemeClr val="tx1"/>
                        </a:solidFill>
                        <a:latin typeface="+mn-lt"/>
                      </a:endParaRPr>
                    </a:p>
                  </a:txBody>
                  <a:tcPr anchor="ctr"/>
                </a:tc>
              </a:tr>
              <a:tr h="457200">
                <a:tc>
                  <a:txBody>
                    <a:bodyPr/>
                    <a:lstStyle/>
                    <a:p>
                      <a:pPr algn="l"/>
                      <a:r>
                        <a:rPr lang="en-US" sz="1100" b="0" dirty="0" smtClean="0">
                          <a:solidFill>
                            <a:schemeClr val="tx1"/>
                          </a:solidFill>
                          <a:latin typeface="+mn-lt"/>
                        </a:rPr>
                        <a:t>Circular</a:t>
                      </a:r>
                      <a:r>
                        <a:rPr lang="en-US" sz="1100" b="0" baseline="0" dirty="0" smtClean="0">
                          <a:solidFill>
                            <a:schemeClr val="tx1"/>
                          </a:solidFill>
                          <a:latin typeface="+mn-lt"/>
                        </a:rPr>
                        <a:t> Cylinder </a:t>
                      </a:r>
                      <a:endParaRPr lang="en-US" sz="1100" b="0" dirty="0">
                        <a:solidFill>
                          <a:schemeClr val="tx1"/>
                        </a:solidFill>
                        <a:latin typeface="+mn-lt"/>
                      </a:endParaRPr>
                    </a:p>
                  </a:txBody>
                  <a:tcPr anchor="ctr"/>
                </a:tc>
                <a:tc>
                  <a:txBody>
                    <a:bodyPr/>
                    <a:lstStyle/>
                    <a:p>
                      <a:pPr algn="ctr">
                        <a:lnSpc>
                          <a:spcPct val="115000"/>
                        </a:lnSpc>
                        <a:spcAft>
                          <a:spcPts val="1000"/>
                        </a:spcAft>
                      </a:pPr>
                      <a:r>
                        <a:rPr lang="en-US" sz="1100" dirty="0" smtClean="0">
                          <a:solidFill>
                            <a:schemeClr val="tx1"/>
                          </a:solidFill>
                          <a:effectLst/>
                          <a:latin typeface="+mn-lt"/>
                          <a:ea typeface="Calibri"/>
                          <a:cs typeface="Times New Roman"/>
                        </a:rPr>
                        <a:t>2</a:t>
                      </a:r>
                      <a:r>
                        <a:rPr lang="el-GR" sz="1100" dirty="0" smtClean="0">
                          <a:solidFill>
                            <a:schemeClr val="tx1"/>
                          </a:solidFill>
                          <a:latin typeface="+mn-lt"/>
                          <a:cs typeface="Calibri" pitchFamily="34" charset="0"/>
                        </a:rPr>
                        <a:t>π</a:t>
                      </a:r>
                      <a:r>
                        <a:rPr lang="en-US" sz="1100" dirty="0" smtClean="0">
                          <a:solidFill>
                            <a:schemeClr val="tx1"/>
                          </a:solidFill>
                          <a:effectLst/>
                          <a:latin typeface="+mn-lt"/>
                          <a:ea typeface="Calibri"/>
                          <a:cs typeface="Times New Roman"/>
                        </a:rPr>
                        <a:t>rh</a:t>
                      </a:r>
                      <a:endParaRPr lang="en-US" sz="1100" dirty="0">
                        <a:solidFill>
                          <a:schemeClr val="tx1"/>
                        </a:solidFill>
                        <a:effectLst/>
                        <a:latin typeface="+mn-lt"/>
                        <a:ea typeface="Calibri"/>
                        <a:cs typeface="Times New Roman"/>
                      </a:endParaRPr>
                    </a:p>
                  </a:txBody>
                  <a:tcPr marL="68580" marR="68580" marT="0" marB="0"/>
                </a:tc>
                <a:tc>
                  <a:txBody>
                    <a:bodyPr/>
                    <a:lstStyle/>
                    <a:p>
                      <a:pPr algn="ctr">
                        <a:lnSpc>
                          <a:spcPct val="115000"/>
                        </a:lnSpc>
                        <a:spcAft>
                          <a:spcPts val="1000"/>
                        </a:spcAft>
                      </a:pPr>
                      <a:r>
                        <a:rPr lang="en-US" sz="1100" dirty="0" smtClean="0">
                          <a:solidFill>
                            <a:schemeClr val="tx1"/>
                          </a:solidFill>
                          <a:effectLst/>
                          <a:latin typeface="+mn-lt"/>
                          <a:ea typeface="Calibri"/>
                          <a:cs typeface="Times New Roman"/>
                        </a:rPr>
                        <a:t>2</a:t>
                      </a:r>
                      <a:r>
                        <a:rPr lang="el-GR" sz="1100" dirty="0" smtClean="0">
                          <a:solidFill>
                            <a:schemeClr val="tx1"/>
                          </a:solidFill>
                          <a:latin typeface="+mn-lt"/>
                          <a:cs typeface="Calibri" pitchFamily="34" charset="0"/>
                        </a:rPr>
                        <a:t>π</a:t>
                      </a:r>
                      <a:r>
                        <a:rPr lang="en-US" sz="1100" dirty="0" smtClean="0">
                          <a:solidFill>
                            <a:schemeClr val="tx1"/>
                          </a:solidFill>
                          <a:effectLst/>
                          <a:latin typeface="+mn-lt"/>
                          <a:ea typeface="Calibri"/>
                          <a:cs typeface="Times New Roman"/>
                        </a:rPr>
                        <a:t>rh </a:t>
                      </a:r>
                      <a:r>
                        <a:rPr lang="en-US" sz="1100" dirty="0">
                          <a:solidFill>
                            <a:schemeClr val="tx1"/>
                          </a:solidFill>
                          <a:effectLst/>
                          <a:latin typeface="+mn-lt"/>
                          <a:ea typeface="Calibri"/>
                          <a:cs typeface="Times New Roman"/>
                        </a:rPr>
                        <a:t>+ </a:t>
                      </a:r>
                      <a:r>
                        <a:rPr lang="en-US" sz="1100" dirty="0" smtClean="0">
                          <a:solidFill>
                            <a:schemeClr val="tx1"/>
                          </a:solidFill>
                          <a:effectLst/>
                          <a:latin typeface="+mn-lt"/>
                          <a:ea typeface="Calibri"/>
                          <a:cs typeface="Times New Roman"/>
                        </a:rPr>
                        <a:t>2</a:t>
                      </a:r>
                      <a:r>
                        <a:rPr lang="el-GR" sz="1100" dirty="0" smtClean="0">
                          <a:solidFill>
                            <a:schemeClr val="tx1"/>
                          </a:solidFill>
                          <a:latin typeface="+mn-lt"/>
                          <a:cs typeface="Calibri" pitchFamily="34" charset="0"/>
                        </a:rPr>
                        <a:t>π</a:t>
                      </a:r>
                      <a:r>
                        <a:rPr lang="en-US" sz="1100" dirty="0" smtClean="0">
                          <a:solidFill>
                            <a:schemeClr val="tx1"/>
                          </a:solidFill>
                          <a:effectLst/>
                          <a:latin typeface="+mn-lt"/>
                          <a:ea typeface="Calibri"/>
                          <a:cs typeface="Times New Roman"/>
                        </a:rPr>
                        <a:t>r²</a:t>
                      </a:r>
                      <a:endParaRPr lang="en-US" sz="1100" dirty="0">
                        <a:solidFill>
                          <a:schemeClr val="tx1"/>
                        </a:solidFill>
                        <a:effectLst/>
                        <a:latin typeface="+mn-lt"/>
                        <a:ea typeface="Calibri"/>
                        <a:cs typeface="Times New Roman"/>
                      </a:endParaRPr>
                    </a:p>
                  </a:txBody>
                  <a:tcPr marL="68580" marR="68580" marT="0" marB="0"/>
                </a:tc>
                <a:tc>
                  <a:txBody>
                    <a:bodyPr/>
                    <a:lstStyle/>
                    <a:p>
                      <a:pPr algn="ctr">
                        <a:lnSpc>
                          <a:spcPct val="115000"/>
                        </a:lnSpc>
                        <a:spcAft>
                          <a:spcPts val="1000"/>
                        </a:spcAft>
                      </a:pPr>
                      <a:r>
                        <a:rPr lang="el-GR" sz="1100" dirty="0" smtClean="0">
                          <a:solidFill>
                            <a:schemeClr val="tx1"/>
                          </a:solidFill>
                          <a:latin typeface="+mn-lt"/>
                          <a:cs typeface="Calibri" pitchFamily="34" charset="0"/>
                        </a:rPr>
                        <a:t>π</a:t>
                      </a:r>
                      <a:r>
                        <a:rPr lang="en-US" sz="1100" dirty="0" smtClean="0">
                          <a:solidFill>
                            <a:schemeClr val="tx1"/>
                          </a:solidFill>
                          <a:effectLst/>
                          <a:latin typeface="+mn-lt"/>
                          <a:ea typeface="Calibri"/>
                          <a:cs typeface="Times New Roman"/>
                        </a:rPr>
                        <a:t>r²h</a:t>
                      </a:r>
                    </a:p>
                    <a:p>
                      <a:pPr algn="l">
                        <a:lnSpc>
                          <a:spcPct val="115000"/>
                        </a:lnSpc>
                        <a:spcAft>
                          <a:spcPts val="1000"/>
                        </a:spcAft>
                      </a:pPr>
                      <a:r>
                        <a:rPr lang="en-US" sz="1100" dirty="0" smtClean="0">
                          <a:solidFill>
                            <a:schemeClr val="tx1"/>
                          </a:solidFill>
                          <a:effectLst/>
                          <a:latin typeface="+mn-lt"/>
                          <a:ea typeface="Calibri"/>
                          <a:cs typeface="Times New Roman"/>
                        </a:rPr>
                        <a:t>It is important to note that although</a:t>
                      </a:r>
                      <a:r>
                        <a:rPr lang="en-US" sz="1100" baseline="0" dirty="0" smtClean="0">
                          <a:solidFill>
                            <a:schemeClr val="tx1"/>
                          </a:solidFill>
                          <a:effectLst/>
                          <a:latin typeface="+mn-lt"/>
                          <a:ea typeface="Calibri"/>
                          <a:cs typeface="Times New Roman"/>
                        </a:rPr>
                        <a:t> two cylinders have the same volume, they may not necessarily have the same shape, and therefore, each fits differently into a larger object </a:t>
                      </a:r>
                    </a:p>
                  </a:txBody>
                  <a:tcPr marL="68580" marR="68580" marT="0" marB="0"/>
                </a:tc>
              </a:tr>
              <a:tr h="457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dirty="0" smtClean="0">
                          <a:solidFill>
                            <a:schemeClr val="tx1"/>
                          </a:solidFill>
                          <a:latin typeface="+mn-lt"/>
                        </a:rPr>
                        <a:t>Circular</a:t>
                      </a:r>
                      <a:r>
                        <a:rPr lang="en-US" sz="1100" b="0" baseline="0" dirty="0" smtClean="0">
                          <a:solidFill>
                            <a:schemeClr val="tx1"/>
                          </a:solidFill>
                          <a:latin typeface="+mn-lt"/>
                        </a:rPr>
                        <a:t> Cone</a:t>
                      </a:r>
                      <a:endParaRPr lang="en-US" sz="1100" b="0" dirty="0" smtClean="0">
                        <a:solidFill>
                          <a:schemeClr val="tx1"/>
                        </a:solidFill>
                        <a:latin typeface="+mn-lt"/>
                      </a:endParaRPr>
                    </a:p>
                  </a:txBody>
                  <a:tcPr anchor="ctr"/>
                </a:tc>
                <a:tc>
                  <a:txBody>
                    <a:bodyPr/>
                    <a:lstStyle/>
                    <a:p>
                      <a:pPr algn="ctr">
                        <a:lnSpc>
                          <a:spcPct val="115000"/>
                        </a:lnSpc>
                        <a:spcAft>
                          <a:spcPts val="1000"/>
                        </a:spcAft>
                      </a:pPr>
                      <a:r>
                        <a:rPr lang="el-GR" sz="1100" dirty="0" smtClean="0">
                          <a:solidFill>
                            <a:schemeClr val="tx1"/>
                          </a:solidFill>
                          <a:latin typeface="+mn-lt"/>
                          <a:cs typeface="Calibri" pitchFamily="34" charset="0"/>
                        </a:rPr>
                        <a:t>π</a:t>
                      </a:r>
                      <a:r>
                        <a:rPr lang="en-US" sz="1100" dirty="0" err="1" smtClean="0">
                          <a:solidFill>
                            <a:schemeClr val="tx1"/>
                          </a:solidFill>
                          <a:effectLst/>
                          <a:latin typeface="+mn-lt"/>
                          <a:ea typeface="Calibri"/>
                          <a:cs typeface="Times New Roman"/>
                        </a:rPr>
                        <a:t>rl</a:t>
                      </a:r>
                      <a:endParaRPr lang="en-US" sz="1100" dirty="0" smtClean="0">
                        <a:solidFill>
                          <a:schemeClr val="tx1"/>
                        </a:solidFill>
                        <a:effectLst/>
                        <a:latin typeface="+mn-lt"/>
                        <a:ea typeface="Calibri"/>
                        <a:cs typeface="Times New Roman"/>
                      </a:endParaRPr>
                    </a:p>
                    <a:p>
                      <a:pPr algn="l">
                        <a:lnSpc>
                          <a:spcPct val="115000"/>
                        </a:lnSpc>
                        <a:spcAft>
                          <a:spcPts val="1000"/>
                        </a:spcAft>
                      </a:pPr>
                      <a:r>
                        <a:rPr lang="en-US" sz="1100" dirty="0" smtClean="0">
                          <a:solidFill>
                            <a:schemeClr val="tx1"/>
                          </a:solidFill>
                          <a:effectLst/>
                          <a:latin typeface="+mn-lt"/>
                          <a:ea typeface="Calibri"/>
                          <a:cs typeface="Times New Roman"/>
                        </a:rPr>
                        <a:t>* Use for “covering a conical tent”</a:t>
                      </a:r>
                      <a:endParaRPr lang="en-US" sz="1100" dirty="0">
                        <a:solidFill>
                          <a:schemeClr val="tx1"/>
                        </a:solidFill>
                        <a:effectLst/>
                        <a:latin typeface="+mn-lt"/>
                        <a:ea typeface="Calibri"/>
                        <a:cs typeface="Times New Roman"/>
                      </a:endParaRPr>
                    </a:p>
                  </a:txBody>
                  <a:tcPr marL="68580" marR="68580" marT="0" marB="0"/>
                </a:tc>
                <a:tc>
                  <a:txBody>
                    <a:bodyPr/>
                    <a:lstStyle/>
                    <a:p>
                      <a:pPr algn="ctr">
                        <a:lnSpc>
                          <a:spcPct val="115000"/>
                        </a:lnSpc>
                        <a:spcAft>
                          <a:spcPts val="1000"/>
                        </a:spcAft>
                      </a:pPr>
                      <a:r>
                        <a:rPr lang="el-GR" sz="1100" dirty="0" smtClean="0">
                          <a:solidFill>
                            <a:schemeClr val="tx1"/>
                          </a:solidFill>
                          <a:latin typeface="+mn-lt"/>
                          <a:cs typeface="Calibri" pitchFamily="34" charset="0"/>
                        </a:rPr>
                        <a:t>π</a:t>
                      </a:r>
                      <a:r>
                        <a:rPr lang="en-US" sz="1100" dirty="0" err="1" smtClean="0">
                          <a:solidFill>
                            <a:schemeClr val="tx1"/>
                          </a:solidFill>
                          <a:effectLst/>
                          <a:latin typeface="+mn-lt"/>
                          <a:ea typeface="Calibri"/>
                          <a:cs typeface="Times New Roman"/>
                        </a:rPr>
                        <a:t>rl</a:t>
                      </a:r>
                      <a:r>
                        <a:rPr lang="en-US" sz="1100" dirty="0" smtClean="0">
                          <a:solidFill>
                            <a:schemeClr val="tx1"/>
                          </a:solidFill>
                          <a:effectLst/>
                          <a:latin typeface="+mn-lt"/>
                          <a:ea typeface="Calibri"/>
                          <a:cs typeface="Times New Roman"/>
                        </a:rPr>
                        <a:t> </a:t>
                      </a:r>
                      <a:r>
                        <a:rPr lang="en-US" sz="1100" dirty="0">
                          <a:solidFill>
                            <a:schemeClr val="tx1"/>
                          </a:solidFill>
                          <a:effectLst/>
                          <a:latin typeface="+mn-lt"/>
                          <a:ea typeface="Calibri"/>
                          <a:cs typeface="Times New Roman"/>
                        </a:rPr>
                        <a:t>+ </a:t>
                      </a:r>
                      <a:r>
                        <a:rPr lang="el-GR" sz="1100" dirty="0" smtClean="0">
                          <a:solidFill>
                            <a:schemeClr val="tx1"/>
                          </a:solidFill>
                          <a:latin typeface="+mn-lt"/>
                          <a:cs typeface="Calibri" pitchFamily="34" charset="0"/>
                        </a:rPr>
                        <a:t>π</a:t>
                      </a:r>
                      <a:r>
                        <a:rPr lang="en-US" sz="1100" dirty="0" smtClean="0">
                          <a:solidFill>
                            <a:schemeClr val="tx1"/>
                          </a:solidFill>
                          <a:effectLst/>
                          <a:latin typeface="+mn-lt"/>
                          <a:ea typeface="Calibri"/>
                          <a:cs typeface="Times New Roman"/>
                        </a:rPr>
                        <a:t>r²</a:t>
                      </a:r>
                      <a:endParaRPr lang="en-US" sz="1100" dirty="0">
                        <a:solidFill>
                          <a:schemeClr val="tx1"/>
                        </a:solidFill>
                        <a:effectLst/>
                        <a:latin typeface="+mn-lt"/>
                        <a:ea typeface="Calibri"/>
                        <a:cs typeface="Times New Roman"/>
                      </a:endParaRPr>
                    </a:p>
                    <a:p>
                      <a:pPr algn="ctr">
                        <a:lnSpc>
                          <a:spcPct val="115000"/>
                        </a:lnSpc>
                        <a:spcAft>
                          <a:spcPts val="1000"/>
                        </a:spcAft>
                      </a:pPr>
                      <a:r>
                        <a:rPr lang="en-US" sz="1100" dirty="0">
                          <a:solidFill>
                            <a:schemeClr val="tx1"/>
                          </a:solidFill>
                          <a:effectLst/>
                          <a:latin typeface="+mn-lt"/>
                          <a:ea typeface="Calibri"/>
                          <a:cs typeface="Times New Roman"/>
                        </a:rPr>
                        <a:t> </a:t>
                      </a:r>
                    </a:p>
                  </a:txBody>
                  <a:tcPr marL="68580" marR="68580" marT="0" marB="0"/>
                </a:tc>
                <a:tc>
                  <a:txBody>
                    <a:bodyPr/>
                    <a:lstStyle/>
                    <a:p>
                      <a:pPr algn="ctr">
                        <a:lnSpc>
                          <a:spcPct val="115000"/>
                        </a:lnSpc>
                        <a:spcAft>
                          <a:spcPts val="1000"/>
                        </a:spcAft>
                      </a:pPr>
                      <a:r>
                        <a:rPr lang="en-US" sz="1100" dirty="0">
                          <a:solidFill>
                            <a:schemeClr val="tx1"/>
                          </a:solidFill>
                          <a:effectLst/>
                          <a:latin typeface="+mn-lt"/>
                          <a:ea typeface="Calibri"/>
                          <a:cs typeface="Times New Roman"/>
                        </a:rPr>
                        <a:t>(</a:t>
                      </a:r>
                      <a:r>
                        <a:rPr lang="en-US" sz="1100" dirty="0" smtClean="0">
                          <a:solidFill>
                            <a:schemeClr val="tx1"/>
                          </a:solidFill>
                          <a:effectLst/>
                          <a:latin typeface="+mn-lt"/>
                          <a:ea typeface="Calibri"/>
                          <a:cs typeface="Times New Roman"/>
                        </a:rPr>
                        <a:t>1/3)</a:t>
                      </a:r>
                      <a:r>
                        <a:rPr lang="el-GR" sz="1100" dirty="0" smtClean="0">
                          <a:solidFill>
                            <a:schemeClr val="tx1"/>
                          </a:solidFill>
                          <a:latin typeface="+mn-lt"/>
                          <a:cs typeface="Calibri" pitchFamily="34" charset="0"/>
                        </a:rPr>
                        <a:t> π</a:t>
                      </a:r>
                      <a:r>
                        <a:rPr lang="en-US" sz="1100" dirty="0" smtClean="0">
                          <a:solidFill>
                            <a:schemeClr val="tx1"/>
                          </a:solidFill>
                          <a:effectLst/>
                          <a:latin typeface="+mn-lt"/>
                          <a:ea typeface="Calibri"/>
                          <a:cs typeface="Times New Roman"/>
                        </a:rPr>
                        <a:t>r²h</a:t>
                      </a:r>
                      <a:endParaRPr lang="en-US" sz="1100" dirty="0">
                        <a:solidFill>
                          <a:schemeClr val="tx1"/>
                        </a:solidFill>
                        <a:effectLst/>
                        <a:latin typeface="+mn-lt"/>
                        <a:ea typeface="Calibri"/>
                        <a:cs typeface="Times New Roman"/>
                      </a:endParaRPr>
                    </a:p>
                  </a:txBody>
                  <a:tcPr marL="68580" marR="68580" marT="0" marB="0"/>
                </a:tc>
              </a:tr>
              <a:tr h="457200">
                <a:tc>
                  <a:txBody>
                    <a:bodyPr/>
                    <a:lstStyle/>
                    <a:p>
                      <a:pPr algn="l"/>
                      <a:r>
                        <a:rPr lang="en-US" sz="1100" b="0" dirty="0" smtClean="0">
                          <a:solidFill>
                            <a:schemeClr val="tx1"/>
                          </a:solidFill>
                          <a:latin typeface="+mn-lt"/>
                        </a:rPr>
                        <a:t>Sphere</a:t>
                      </a:r>
                      <a:endParaRPr lang="en-US" sz="1100" b="0" dirty="0">
                        <a:solidFill>
                          <a:schemeClr val="tx1"/>
                        </a:solidFill>
                        <a:latin typeface="+mn-lt"/>
                      </a:endParaRPr>
                    </a:p>
                  </a:txBody>
                  <a:tcPr anchor="ctr"/>
                </a:tc>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1"/>
                          </a:solidFill>
                          <a:effectLst/>
                          <a:latin typeface="+mn-lt"/>
                          <a:ea typeface="+mn-ea"/>
                          <a:cs typeface="+mn-cs"/>
                        </a:rPr>
                        <a:t>In a sphere only one surface area exists and that is the total surface area</a:t>
                      </a:r>
                      <a:endParaRPr lang="en-US" sz="1100" b="0" dirty="0" smtClean="0">
                        <a:solidFill>
                          <a:schemeClr val="tx1"/>
                        </a:solidFill>
                        <a:latin typeface="+mn-lt"/>
                        <a:cs typeface="Calibri" pitchFamily="34" charset="0"/>
                      </a:endParaRPr>
                    </a:p>
                  </a:txBody>
                  <a:tcPr anchor="ctr"/>
                </a:tc>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1"/>
                          </a:solidFill>
                          <a:effectLst/>
                          <a:latin typeface="+mn-lt"/>
                          <a:ea typeface="+mn-ea"/>
                          <a:cs typeface="+mn-cs"/>
                        </a:rPr>
                        <a:t>4</a:t>
                      </a:r>
                      <a:r>
                        <a:rPr lang="el-GR" sz="1100" dirty="0" smtClean="0">
                          <a:solidFill>
                            <a:schemeClr val="tx1"/>
                          </a:solidFill>
                          <a:latin typeface="+mn-lt"/>
                          <a:cs typeface="Calibri" pitchFamily="34" charset="0"/>
                        </a:rPr>
                        <a:t>π</a:t>
                      </a:r>
                      <a:r>
                        <a:rPr lang="en-US" sz="1100" kern="1200" dirty="0" smtClean="0">
                          <a:solidFill>
                            <a:schemeClr val="tx1"/>
                          </a:solidFill>
                          <a:effectLst/>
                          <a:latin typeface="+mn-lt"/>
                          <a:ea typeface="+mn-ea"/>
                          <a:cs typeface="+mn-cs"/>
                        </a:rPr>
                        <a:t>r²</a:t>
                      </a:r>
                    </a:p>
                    <a:p>
                      <a:pPr marL="0" marR="0" lvl="2" indent="0" algn="ctr" defTabSz="914400" rtl="0" eaLnBrk="1" fontAlgn="auto" latinLnBrk="0" hangingPunct="1">
                        <a:lnSpc>
                          <a:spcPct val="100000"/>
                        </a:lnSpc>
                        <a:spcBef>
                          <a:spcPts val="0"/>
                        </a:spcBef>
                        <a:spcAft>
                          <a:spcPts val="0"/>
                        </a:spcAft>
                        <a:buClrTx/>
                        <a:buSzTx/>
                        <a:buFontTx/>
                        <a:buNone/>
                        <a:tabLst/>
                        <a:defRPr/>
                      </a:pPr>
                      <a:endParaRPr lang="en-US" sz="1100" kern="1200" dirty="0" smtClean="0">
                        <a:solidFill>
                          <a:schemeClr val="tx1"/>
                        </a:solidFill>
                        <a:effectLst/>
                        <a:latin typeface="+mn-lt"/>
                        <a:ea typeface="+mn-ea"/>
                        <a:cs typeface="+mn-cs"/>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1100" b="0" kern="1200" dirty="0" smtClean="0">
                          <a:solidFill>
                            <a:schemeClr val="tx1"/>
                          </a:solidFill>
                          <a:effectLst/>
                          <a:latin typeface="+mn-lt"/>
                          <a:ea typeface="+mn-ea"/>
                          <a:cs typeface="+mn-cs"/>
                        </a:rPr>
                        <a:t>*Use for “painting”</a:t>
                      </a:r>
                      <a:endParaRPr lang="en-US" sz="1100" b="0" dirty="0" smtClean="0">
                        <a:solidFill>
                          <a:schemeClr val="tx1"/>
                        </a:solidFill>
                        <a:latin typeface="+mn-lt"/>
                        <a:cs typeface="Calibri" pitchFamily="34"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1"/>
                          </a:solidFill>
                          <a:effectLst/>
                          <a:latin typeface="+mn-lt"/>
                          <a:ea typeface="+mn-ea"/>
                          <a:cs typeface="+mn-cs"/>
                        </a:rPr>
                        <a:t>(4/3)</a:t>
                      </a:r>
                      <a:r>
                        <a:rPr lang="el-GR" sz="1100" dirty="0" smtClean="0">
                          <a:solidFill>
                            <a:schemeClr val="tx1"/>
                          </a:solidFill>
                          <a:latin typeface="+mn-lt"/>
                          <a:cs typeface="Calibri" pitchFamily="34" charset="0"/>
                        </a:rPr>
                        <a:t> π</a:t>
                      </a:r>
                      <a:r>
                        <a:rPr lang="en-US" sz="1100" dirty="0" smtClean="0">
                          <a:solidFill>
                            <a:schemeClr val="tx1"/>
                          </a:solidFill>
                          <a:effectLst/>
                          <a:latin typeface="+mn-lt"/>
                          <a:ea typeface="Calibri"/>
                          <a:cs typeface="Times New Roman"/>
                        </a:rPr>
                        <a:t>r</a:t>
                      </a:r>
                      <a:r>
                        <a:rPr lang="en-US" sz="1100" b="0" baseline="30000" dirty="0" smtClean="0">
                          <a:solidFill>
                            <a:schemeClr val="tx1"/>
                          </a:solidFill>
                          <a:effectLst/>
                          <a:latin typeface="+mn-lt"/>
                          <a:ea typeface="+mn-ea"/>
                          <a:cs typeface="Calibri" pitchFamily="34" charset="0"/>
                        </a:rPr>
                        <a:t>3</a:t>
                      </a:r>
                      <a:endParaRPr lang="en-US" sz="1100" b="0" dirty="0" smtClean="0">
                        <a:solidFill>
                          <a:schemeClr val="tx1"/>
                        </a:solidFill>
                        <a:latin typeface="+mn-lt"/>
                      </a:endParaRPr>
                    </a:p>
                  </a:txBody>
                  <a:tcPr anchor="ctr"/>
                </a:tc>
              </a:tr>
              <a:tr h="457200">
                <a:tc>
                  <a:txBody>
                    <a:bodyPr/>
                    <a:lstStyle/>
                    <a:p>
                      <a:pPr algn="l"/>
                      <a:r>
                        <a:rPr lang="en-US" sz="1100" b="0" dirty="0" smtClean="0">
                          <a:solidFill>
                            <a:schemeClr val="tx1"/>
                          </a:solidFill>
                          <a:latin typeface="+mn-lt"/>
                        </a:rPr>
                        <a:t>Hemi-Sphere</a:t>
                      </a:r>
                      <a:r>
                        <a:rPr lang="en-US" sz="1100" b="0" baseline="0" dirty="0" smtClean="0">
                          <a:solidFill>
                            <a:schemeClr val="tx1"/>
                          </a:solidFill>
                          <a:latin typeface="+mn-lt"/>
                        </a:rPr>
                        <a:t> </a:t>
                      </a:r>
                      <a:endParaRPr lang="en-US" sz="1100" b="0" dirty="0">
                        <a:solidFill>
                          <a:schemeClr val="tx1"/>
                        </a:solidFill>
                        <a:latin typeface="+mn-lt"/>
                      </a:endParaRPr>
                    </a:p>
                  </a:txBody>
                  <a:tcPr anchor="ctr"/>
                </a:tc>
                <a:tc>
                  <a:txBody>
                    <a:bodyPr/>
                    <a:lstStyle/>
                    <a:p>
                      <a:pPr algn="ctr">
                        <a:lnSpc>
                          <a:spcPct val="115000"/>
                        </a:lnSpc>
                        <a:spcAft>
                          <a:spcPts val="1000"/>
                        </a:spcAft>
                      </a:pPr>
                      <a:r>
                        <a:rPr lang="en-US" sz="1100" dirty="0" smtClean="0">
                          <a:solidFill>
                            <a:schemeClr val="tx1"/>
                          </a:solidFill>
                          <a:effectLst/>
                          <a:latin typeface="+mn-lt"/>
                          <a:ea typeface="Calibri"/>
                          <a:cs typeface="Times New Roman"/>
                        </a:rPr>
                        <a:t>2</a:t>
                      </a:r>
                      <a:r>
                        <a:rPr lang="el-GR" sz="1100" dirty="0" smtClean="0">
                          <a:solidFill>
                            <a:schemeClr val="tx1"/>
                          </a:solidFill>
                          <a:latin typeface="+mn-lt"/>
                          <a:cs typeface="Calibri" pitchFamily="34" charset="0"/>
                        </a:rPr>
                        <a:t>π</a:t>
                      </a:r>
                      <a:r>
                        <a:rPr lang="en-US" sz="1100" dirty="0" smtClean="0">
                          <a:solidFill>
                            <a:schemeClr val="tx1"/>
                          </a:solidFill>
                          <a:effectLst/>
                          <a:latin typeface="+mn-lt"/>
                          <a:ea typeface="Calibri"/>
                          <a:cs typeface="Times New Roman"/>
                        </a:rPr>
                        <a:t>r</a:t>
                      </a:r>
                      <a:r>
                        <a:rPr lang="en-US" sz="1100" b="0" dirty="0" smtClean="0">
                          <a:solidFill>
                            <a:schemeClr val="tx1"/>
                          </a:solidFill>
                          <a:latin typeface="+mn-lt"/>
                          <a:cs typeface="Calibri" pitchFamily="34" charset="0"/>
                        </a:rPr>
                        <a:t>²</a:t>
                      </a:r>
                      <a:endParaRPr lang="en-US" sz="1100" dirty="0">
                        <a:solidFill>
                          <a:schemeClr val="tx1"/>
                        </a:solidFill>
                        <a:effectLst/>
                        <a:latin typeface="+mn-lt"/>
                        <a:ea typeface="Calibri"/>
                        <a:cs typeface="Times New Roman"/>
                      </a:endParaRPr>
                    </a:p>
                  </a:txBody>
                  <a:tcPr marL="68580" marR="68580" marT="0" marB="0"/>
                </a:tc>
                <a:tc>
                  <a:txBody>
                    <a:bodyPr/>
                    <a:lstStyle/>
                    <a:p>
                      <a:pPr algn="ctr">
                        <a:lnSpc>
                          <a:spcPct val="115000"/>
                        </a:lnSpc>
                        <a:spcAft>
                          <a:spcPts val="1000"/>
                        </a:spcAft>
                      </a:pPr>
                      <a:r>
                        <a:rPr lang="en-US" sz="1100" dirty="0" smtClean="0">
                          <a:solidFill>
                            <a:schemeClr val="tx1"/>
                          </a:solidFill>
                          <a:effectLst/>
                          <a:latin typeface="+mn-lt"/>
                          <a:ea typeface="Calibri"/>
                          <a:cs typeface="Times New Roman"/>
                        </a:rPr>
                        <a:t>3</a:t>
                      </a:r>
                      <a:r>
                        <a:rPr lang="el-GR" sz="1100" dirty="0" smtClean="0">
                          <a:solidFill>
                            <a:schemeClr val="tx1"/>
                          </a:solidFill>
                          <a:latin typeface="+mn-lt"/>
                          <a:cs typeface="Calibri" pitchFamily="34" charset="0"/>
                        </a:rPr>
                        <a:t>π</a:t>
                      </a:r>
                      <a:r>
                        <a:rPr lang="en-US" sz="1100" dirty="0" smtClean="0">
                          <a:solidFill>
                            <a:schemeClr val="tx1"/>
                          </a:solidFill>
                          <a:effectLst/>
                          <a:latin typeface="+mn-lt"/>
                          <a:ea typeface="Calibri"/>
                          <a:cs typeface="Times New Roman"/>
                        </a:rPr>
                        <a:t>r</a:t>
                      </a:r>
                      <a:r>
                        <a:rPr lang="en-US" sz="1100" b="0" dirty="0" smtClean="0">
                          <a:solidFill>
                            <a:schemeClr val="tx1"/>
                          </a:solidFill>
                          <a:latin typeface="+mn-lt"/>
                          <a:cs typeface="Calibri" pitchFamily="34" charset="0"/>
                        </a:rPr>
                        <a:t>²</a:t>
                      </a:r>
                      <a:endParaRPr lang="en-US" sz="1100" dirty="0">
                        <a:solidFill>
                          <a:schemeClr val="tx1"/>
                        </a:solidFill>
                        <a:effectLst/>
                        <a:latin typeface="+mn-lt"/>
                        <a:ea typeface="Calibri"/>
                        <a:cs typeface="Times New Roman"/>
                      </a:endParaRPr>
                    </a:p>
                  </a:txBody>
                  <a:tcPr marL="68580" marR="68580" marT="0" marB="0"/>
                </a:tc>
                <a:tc>
                  <a:txBody>
                    <a:bodyPr/>
                    <a:lstStyle/>
                    <a:p>
                      <a:pPr algn="ctr">
                        <a:lnSpc>
                          <a:spcPct val="115000"/>
                        </a:lnSpc>
                        <a:spcAft>
                          <a:spcPts val="1000"/>
                        </a:spcAft>
                      </a:pPr>
                      <a:r>
                        <a:rPr lang="en-US" sz="1100" dirty="0">
                          <a:solidFill>
                            <a:schemeClr val="tx1"/>
                          </a:solidFill>
                          <a:effectLst/>
                          <a:latin typeface="+mn-lt"/>
                          <a:ea typeface="Calibri"/>
                          <a:cs typeface="Times New Roman"/>
                        </a:rPr>
                        <a:t>(</a:t>
                      </a:r>
                      <a:r>
                        <a:rPr lang="en-US" sz="1100" dirty="0" smtClean="0">
                          <a:solidFill>
                            <a:schemeClr val="tx1"/>
                          </a:solidFill>
                          <a:effectLst/>
                          <a:latin typeface="+mn-lt"/>
                          <a:ea typeface="Calibri"/>
                          <a:cs typeface="Times New Roman"/>
                        </a:rPr>
                        <a:t>2/3)</a:t>
                      </a:r>
                      <a:r>
                        <a:rPr lang="el-GR" sz="1100" dirty="0" smtClean="0">
                          <a:solidFill>
                            <a:schemeClr val="tx1"/>
                          </a:solidFill>
                          <a:latin typeface="+mn-lt"/>
                          <a:cs typeface="Calibri" pitchFamily="34" charset="0"/>
                        </a:rPr>
                        <a:t> π</a:t>
                      </a:r>
                      <a:r>
                        <a:rPr lang="en-US" sz="1100" dirty="0" smtClean="0">
                          <a:solidFill>
                            <a:schemeClr val="tx1"/>
                          </a:solidFill>
                          <a:effectLst/>
                          <a:latin typeface="+mn-lt"/>
                          <a:ea typeface="Calibri"/>
                          <a:cs typeface="Times New Roman"/>
                        </a:rPr>
                        <a:t>r</a:t>
                      </a:r>
                      <a:r>
                        <a:rPr lang="en-US" sz="1100" b="0" baseline="30000" dirty="0" smtClean="0">
                          <a:solidFill>
                            <a:schemeClr val="tx1"/>
                          </a:solidFill>
                          <a:effectLst/>
                          <a:latin typeface="+mn-lt"/>
                          <a:ea typeface="+mn-ea"/>
                          <a:cs typeface="Calibri" pitchFamily="34" charset="0"/>
                        </a:rPr>
                        <a:t>3</a:t>
                      </a:r>
                      <a:endParaRPr lang="en-US" sz="1100" baseline="30000" dirty="0">
                        <a:solidFill>
                          <a:schemeClr val="tx1"/>
                        </a:solidFill>
                        <a:effectLst/>
                        <a:latin typeface="+mn-lt"/>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236714980"/>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POLYGONS – 3 DIMENSIONAL  </a:t>
            </a:r>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3829656917"/>
              </p:ext>
            </p:extLst>
          </p:nvPr>
        </p:nvGraphicFramePr>
        <p:xfrm>
          <a:off x="107504" y="692696"/>
          <a:ext cx="8856984" cy="2927632"/>
        </p:xfrm>
        <a:graphic>
          <a:graphicData uri="http://schemas.openxmlformats.org/drawingml/2006/table">
            <a:tbl>
              <a:tblPr firstRow="1" bandRow="1">
                <a:tableStyleId>{5C22544A-7EE6-4342-B048-85BDC9FD1C3A}</a:tableStyleId>
              </a:tblPr>
              <a:tblGrid>
                <a:gridCol w="1512168"/>
                <a:gridCol w="3816424"/>
                <a:gridCol w="3528392"/>
              </a:tblGrid>
              <a:tr h="427072">
                <a:tc>
                  <a:txBody>
                    <a:bodyPr/>
                    <a:lstStyle/>
                    <a:p>
                      <a:r>
                        <a:rPr lang="en-US" sz="1100" dirty="0" smtClean="0"/>
                        <a:t>SHAPE</a:t>
                      </a:r>
                      <a:endParaRPr lang="en-US" sz="1100" dirty="0"/>
                    </a:p>
                  </a:txBody>
                  <a:tcPr/>
                </a:tc>
                <a:tc>
                  <a:txBody>
                    <a:bodyPr/>
                    <a:lstStyle/>
                    <a:p>
                      <a:r>
                        <a:rPr lang="en-US" sz="1100" dirty="0" smtClean="0"/>
                        <a:t>FORMULA – DIAGONALS </a:t>
                      </a:r>
                      <a:endParaRPr lang="en-US" sz="1100" dirty="0"/>
                    </a:p>
                  </a:txBody>
                  <a:tcPr/>
                </a:tc>
                <a:tc>
                  <a:txBody>
                    <a:bodyPr/>
                    <a:lstStyle/>
                    <a:p>
                      <a:r>
                        <a:rPr lang="en-US" sz="1100" dirty="0" smtClean="0"/>
                        <a:t>EXAMPLE</a:t>
                      </a:r>
                      <a:endParaRPr lang="en-US" sz="1100" dirty="0"/>
                    </a:p>
                  </a:txBody>
                  <a:tcPr/>
                </a:tc>
              </a:tr>
              <a:tr h="370840">
                <a:tc>
                  <a:txBody>
                    <a:bodyPr/>
                    <a:lstStyle/>
                    <a:p>
                      <a:r>
                        <a:rPr lang="en-US" sz="1100" dirty="0" smtClean="0">
                          <a:solidFill>
                            <a:schemeClr val="tx1"/>
                          </a:solidFill>
                        </a:rPr>
                        <a:t>CUBE</a:t>
                      </a:r>
                      <a:endParaRPr lang="en-US" sz="11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rPr>
                        <a:t>S</a:t>
                      </a:r>
                      <a:r>
                        <a:rPr lang="en-US" sz="1100" dirty="0" smtClean="0">
                          <a:solidFill>
                            <a:schemeClr val="tx1"/>
                          </a:solidFill>
                          <a:latin typeface="Calibri" pitchFamily="34" charset="0"/>
                        </a:rPr>
                        <a:t>√3, where s is the edge of the cube</a:t>
                      </a:r>
                      <a:endParaRPr lang="en-US" sz="1100" dirty="0" smtClean="0">
                        <a:solidFill>
                          <a:schemeClr val="tx1"/>
                        </a:solidFill>
                      </a:endParaRPr>
                    </a:p>
                  </a:txBody>
                  <a:tcPr/>
                </a:tc>
                <a:tc>
                  <a:txBody>
                    <a:bodyPr/>
                    <a:lstStyle/>
                    <a:p>
                      <a:r>
                        <a:rPr lang="en-US" sz="1100" dirty="0" smtClean="0">
                          <a:solidFill>
                            <a:schemeClr val="tx1"/>
                          </a:solidFill>
                        </a:rPr>
                        <a:t>What is the measure of an edge of a cube with a main</a:t>
                      </a:r>
                      <a:r>
                        <a:rPr lang="en-US" sz="1100" baseline="0" dirty="0" smtClean="0">
                          <a:solidFill>
                            <a:schemeClr val="tx1"/>
                          </a:solidFill>
                        </a:rPr>
                        <a:t> diagonal of length </a:t>
                      </a:r>
                      <a:r>
                        <a:rPr lang="en-US" sz="1100" dirty="0" smtClean="0">
                          <a:solidFill>
                            <a:schemeClr val="tx1"/>
                          </a:solidFill>
                          <a:latin typeface="Calibri" pitchFamily="34" charset="0"/>
                        </a:rPr>
                        <a:t>√60</a:t>
                      </a:r>
                    </a:p>
                    <a:p>
                      <a:endParaRPr lang="en-US" sz="1100" dirty="0" smtClean="0">
                        <a:solidFill>
                          <a:schemeClr val="tx1"/>
                        </a:solidFill>
                        <a:latin typeface="Calibri"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Calibri" pitchFamily="34" charset="0"/>
                        </a:rPr>
                        <a:t>d</a:t>
                      </a:r>
                      <a:r>
                        <a:rPr lang="en-US" sz="1100" baseline="0" dirty="0" smtClean="0">
                          <a:solidFill>
                            <a:schemeClr val="tx1"/>
                          </a:solidFill>
                          <a:latin typeface="Calibri" pitchFamily="34" charset="0"/>
                        </a:rPr>
                        <a:t> = s </a:t>
                      </a:r>
                      <a:r>
                        <a:rPr lang="en-US" sz="1100" dirty="0" smtClean="0">
                          <a:solidFill>
                            <a:schemeClr val="tx1"/>
                          </a:solidFill>
                          <a:latin typeface="Calibri" pitchFamily="34" charset="0"/>
                        </a:rPr>
                        <a:t>√3</a:t>
                      </a:r>
                    </a:p>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Calibri" pitchFamily="34" charset="0"/>
                        </a:rPr>
                        <a:t>√60</a:t>
                      </a:r>
                      <a:r>
                        <a:rPr lang="en-US" sz="1100" baseline="0" dirty="0" smtClean="0">
                          <a:solidFill>
                            <a:schemeClr val="tx1"/>
                          </a:solidFill>
                          <a:latin typeface="Calibri" pitchFamily="34" charset="0"/>
                        </a:rPr>
                        <a:t> = s </a:t>
                      </a:r>
                      <a:r>
                        <a:rPr lang="en-US" sz="1100" dirty="0" smtClean="0">
                          <a:solidFill>
                            <a:schemeClr val="tx1"/>
                          </a:solidFill>
                          <a:latin typeface="Calibri" pitchFamily="34" charset="0"/>
                        </a:rPr>
                        <a:t>√3</a:t>
                      </a:r>
                    </a:p>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Calibri" pitchFamily="34" charset="0"/>
                        </a:rPr>
                        <a:t>√20</a:t>
                      </a:r>
                      <a:r>
                        <a:rPr lang="en-US" sz="1100" baseline="0" dirty="0" smtClean="0">
                          <a:solidFill>
                            <a:schemeClr val="tx1"/>
                          </a:solidFill>
                          <a:latin typeface="Calibri" pitchFamily="34" charset="0"/>
                        </a:rPr>
                        <a:t> = s </a:t>
                      </a:r>
                      <a:endParaRPr lang="en-US" sz="1100" dirty="0" smtClean="0">
                        <a:solidFill>
                          <a:schemeClr val="tx1"/>
                        </a:solidFill>
                        <a:latin typeface="Calibri" pitchFamily="34" charset="0"/>
                      </a:endParaRPr>
                    </a:p>
                  </a:txBody>
                  <a:tcPr/>
                </a:tc>
              </a:tr>
              <a:tr h="701640">
                <a:tc>
                  <a:txBody>
                    <a:bodyPr/>
                    <a:lstStyle/>
                    <a:p>
                      <a:r>
                        <a:rPr lang="en-US" sz="1100" dirty="0" smtClean="0">
                          <a:solidFill>
                            <a:schemeClr val="tx1"/>
                          </a:solidFill>
                        </a:rPr>
                        <a:t>RECTANGULAR SOLID</a:t>
                      </a:r>
                      <a:endParaRPr lang="en-US" sz="11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aseline="0" dirty="0" smtClean="0">
                          <a:solidFill>
                            <a:schemeClr val="tx1"/>
                          </a:solidFill>
                        </a:rPr>
                        <a:t>x</a:t>
                      </a:r>
                      <a:r>
                        <a:rPr lang="en-US" sz="1100" baseline="30000" dirty="0" smtClean="0">
                          <a:solidFill>
                            <a:schemeClr val="tx1"/>
                          </a:solidFill>
                        </a:rPr>
                        <a:t>2</a:t>
                      </a:r>
                      <a:r>
                        <a:rPr lang="en-US" sz="1100" baseline="0" dirty="0" smtClean="0">
                          <a:solidFill>
                            <a:schemeClr val="tx1"/>
                          </a:solidFill>
                        </a:rPr>
                        <a:t> + y</a:t>
                      </a:r>
                      <a:r>
                        <a:rPr lang="en-US" sz="1100" baseline="30000" dirty="0" smtClean="0">
                          <a:solidFill>
                            <a:schemeClr val="tx1"/>
                          </a:solidFill>
                        </a:rPr>
                        <a:t>2 </a:t>
                      </a:r>
                      <a:r>
                        <a:rPr lang="en-US" sz="1100" baseline="0" dirty="0" smtClean="0">
                          <a:solidFill>
                            <a:schemeClr val="tx1"/>
                          </a:solidFill>
                        </a:rPr>
                        <a:t>+ z</a:t>
                      </a:r>
                      <a:r>
                        <a:rPr lang="en-US" sz="1100" baseline="30000" dirty="0" smtClean="0">
                          <a:solidFill>
                            <a:schemeClr val="tx1"/>
                          </a:solidFill>
                        </a:rPr>
                        <a:t>2 </a:t>
                      </a:r>
                      <a:r>
                        <a:rPr lang="en-US" sz="1100" baseline="0" dirty="0" smtClean="0">
                          <a:solidFill>
                            <a:schemeClr val="tx1"/>
                          </a:solidFill>
                        </a:rPr>
                        <a:t>=  d</a:t>
                      </a:r>
                      <a:r>
                        <a:rPr lang="en-US" sz="1100" baseline="30000" dirty="0" smtClean="0">
                          <a:solidFill>
                            <a:schemeClr val="tx1"/>
                          </a:solidFill>
                        </a:rPr>
                        <a:t>2</a:t>
                      </a:r>
                      <a:endParaRPr lang="en-US" sz="1100" baseline="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100" baseline="0" dirty="0" smtClean="0">
                          <a:solidFill>
                            <a:schemeClr val="tx1"/>
                          </a:solidFill>
                        </a:rPr>
                        <a:t>Where x, y and z are sides of the rectangular solid, and d is the main  diagonal </a:t>
                      </a:r>
                      <a:endParaRPr lang="en-US" sz="1100" baseline="30000" dirty="0" smtClean="0">
                        <a:solidFill>
                          <a:schemeClr val="tx1"/>
                        </a:solidFill>
                      </a:endParaRPr>
                    </a:p>
                  </a:txBody>
                  <a:tcPr/>
                </a:tc>
                <a:tc>
                  <a:txBody>
                    <a:bodyPr/>
                    <a:lstStyle/>
                    <a:p>
                      <a:endParaRPr lang="en-US" sz="1100" dirty="0">
                        <a:solidFill>
                          <a:schemeClr val="tx1"/>
                        </a:solidFill>
                      </a:endParaRPr>
                    </a:p>
                  </a:txBody>
                  <a:tcPr/>
                </a:tc>
              </a:tr>
              <a:tr h="701640">
                <a:tc gridSpan="3">
                  <a:txBody>
                    <a:bodyPr/>
                    <a:lstStyle/>
                    <a:p>
                      <a:r>
                        <a:rPr lang="en-US" sz="1100" dirty="0" smtClean="0">
                          <a:solidFill>
                            <a:schemeClr val="tx1"/>
                          </a:solidFill>
                        </a:rPr>
                        <a:t>The</a:t>
                      </a:r>
                      <a:r>
                        <a:rPr lang="en-US" sz="1100" baseline="0" dirty="0" smtClean="0">
                          <a:solidFill>
                            <a:schemeClr val="tx1"/>
                          </a:solidFill>
                        </a:rPr>
                        <a:t> number of diagonals in an n-sided polygon is n(n-3)/2</a:t>
                      </a:r>
                      <a:endParaRPr lang="en-US" sz="1100" dirty="0">
                        <a:solidFill>
                          <a:schemeClr val="tx1"/>
                        </a:solidFill>
                      </a:endParaRPr>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100" baseline="30000" dirty="0" smtClean="0">
                        <a:solidFill>
                          <a:schemeClr val="tx1"/>
                        </a:solidFill>
                      </a:endParaRPr>
                    </a:p>
                  </a:txBody>
                  <a:tcPr/>
                </a:tc>
                <a:tc hMerge="1">
                  <a:txBody>
                    <a:bodyPr/>
                    <a:lstStyle/>
                    <a:p>
                      <a:endParaRPr lang="en-US" sz="1100" dirty="0">
                        <a:solidFill>
                          <a:schemeClr val="tx1"/>
                        </a:solidFill>
                      </a:endParaRPr>
                    </a:p>
                  </a:txBody>
                  <a:tcPr/>
                </a:tc>
              </a:tr>
            </a:tbl>
          </a:graphicData>
        </a:graphic>
      </p:graphicFrame>
    </p:spTree>
    <p:extLst>
      <p:ext uri="{BB962C8B-B14F-4D97-AF65-F5344CB8AC3E}">
        <p14:creationId xmlns:p14="http://schemas.microsoft.com/office/powerpoint/2010/main" val="875017089"/>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endParaRPr lang="en-US" sz="5000" dirty="0" smtClean="0">
              <a:solidFill>
                <a:prstClr val="black"/>
              </a:solidFill>
            </a:endParaRPr>
          </a:p>
          <a:p>
            <a:pPr algn="r"/>
            <a:endParaRPr lang="en-US" sz="5000" dirty="0" smtClean="0">
              <a:solidFill>
                <a:prstClr val="black"/>
              </a:solidFill>
            </a:endParaRPr>
          </a:p>
          <a:p>
            <a:pPr algn="r"/>
            <a:endParaRPr lang="en-US" sz="5000" dirty="0" smtClean="0">
              <a:solidFill>
                <a:prstClr val="black"/>
              </a:solidFill>
            </a:endParaRPr>
          </a:p>
          <a:p>
            <a:pPr algn="r"/>
            <a:endParaRPr lang="en-US" sz="5000" dirty="0">
              <a:solidFill>
                <a:prstClr val="black"/>
              </a:solidFill>
            </a:endParaRPr>
          </a:p>
          <a:p>
            <a:pPr algn="r"/>
            <a:endParaRPr lang="en-US" sz="5000" dirty="0" smtClean="0">
              <a:solidFill>
                <a:prstClr val="black"/>
              </a:solidFill>
            </a:endParaRPr>
          </a:p>
          <a:p>
            <a:pPr algn="r"/>
            <a:endParaRPr lang="en-US" sz="5000" dirty="0">
              <a:solidFill>
                <a:prstClr val="black"/>
              </a:solidFill>
            </a:endParaRPr>
          </a:p>
          <a:p>
            <a:pPr algn="r"/>
            <a:r>
              <a:rPr lang="en-US" sz="5000" dirty="0" smtClean="0">
                <a:solidFill>
                  <a:prstClr val="black"/>
                </a:solidFill>
              </a:rPr>
              <a:t>CIRCLES</a:t>
            </a:r>
          </a:p>
          <a:p>
            <a:pPr algn="ctr"/>
            <a:r>
              <a:rPr lang="en-US" sz="1200" b="1" dirty="0">
                <a:solidFill>
                  <a:schemeClr val="accent1">
                    <a:lumMod val="20000"/>
                    <a:lumOff val="80000"/>
                  </a:schemeClr>
                </a:solidFill>
              </a:rPr>
              <a:t> </a:t>
            </a:r>
          </a:p>
          <a:p>
            <a:pPr algn="ctr"/>
            <a:endParaRPr lang="en-US" sz="1200" dirty="0">
              <a:solidFill>
                <a:schemeClr val="accent1">
                  <a:lumMod val="20000"/>
                  <a:lumOff val="80000"/>
                </a:schemeClr>
              </a:solidFill>
            </a:endParaRPr>
          </a:p>
          <a:p>
            <a:pPr marL="285750" lvl="2" indent="-285750">
              <a:buFont typeface="Arial" pitchFamily="34" charset="0"/>
              <a:buChar char="•"/>
            </a:pPr>
            <a:r>
              <a:rPr lang="en-US" sz="1400" dirty="0">
                <a:solidFill>
                  <a:schemeClr val="tx1"/>
                </a:solidFill>
                <a:latin typeface="Calibri" pitchFamily="34" charset="0"/>
              </a:rPr>
              <a:t>Circumference of a circle= 2</a:t>
            </a:r>
            <a:r>
              <a:rPr lang="el-GR" sz="1400" dirty="0">
                <a:solidFill>
                  <a:schemeClr val="tx1"/>
                </a:solidFill>
                <a:latin typeface="Calibri" pitchFamily="34" charset="0"/>
                <a:cs typeface="Calibri" pitchFamily="34" charset="0"/>
              </a:rPr>
              <a:t>π</a:t>
            </a:r>
            <a:r>
              <a:rPr lang="en-US" sz="1400" dirty="0">
                <a:solidFill>
                  <a:schemeClr val="tx1"/>
                </a:solidFill>
                <a:latin typeface="Calibri" pitchFamily="34" charset="0"/>
                <a:cs typeface="Calibri" pitchFamily="34" charset="0"/>
              </a:rPr>
              <a:t>r</a:t>
            </a:r>
          </a:p>
          <a:p>
            <a:pPr marL="285750" lvl="1" indent="-285750">
              <a:buFont typeface="Arial" pitchFamily="34" charset="0"/>
              <a:buChar char="•"/>
            </a:pPr>
            <a:r>
              <a:rPr lang="en-US" sz="1400" dirty="0">
                <a:solidFill>
                  <a:schemeClr val="tx1"/>
                </a:solidFill>
                <a:latin typeface="Calibri" pitchFamily="34" charset="0"/>
              </a:rPr>
              <a:t>Circumference of a semi-circle= </a:t>
            </a:r>
            <a:r>
              <a:rPr lang="el-GR" sz="1400" dirty="0">
                <a:solidFill>
                  <a:schemeClr val="tx1"/>
                </a:solidFill>
                <a:latin typeface="Calibri" pitchFamily="34" charset="0"/>
                <a:cs typeface="Calibri" pitchFamily="34" charset="0"/>
              </a:rPr>
              <a:t>π</a:t>
            </a:r>
            <a:r>
              <a:rPr lang="en-US" sz="1400" dirty="0">
                <a:solidFill>
                  <a:schemeClr val="tx1"/>
                </a:solidFill>
                <a:latin typeface="Calibri" pitchFamily="34" charset="0"/>
                <a:cs typeface="Calibri" pitchFamily="34" charset="0"/>
              </a:rPr>
              <a:t>r</a:t>
            </a:r>
          </a:p>
          <a:p>
            <a:pPr marL="285750" lvl="1" indent="-285750">
              <a:buFont typeface="Arial" pitchFamily="34" charset="0"/>
              <a:buChar char="•"/>
            </a:pPr>
            <a:r>
              <a:rPr lang="en-US" sz="1400" dirty="0">
                <a:solidFill>
                  <a:schemeClr val="tx1"/>
                </a:solidFill>
              </a:rPr>
              <a:t>Perimeter of a semi-circle = </a:t>
            </a:r>
            <a:r>
              <a:rPr lang="el-GR" sz="1400" dirty="0">
                <a:solidFill>
                  <a:schemeClr val="tx1"/>
                </a:solidFill>
                <a:latin typeface="Calibri" pitchFamily="34" charset="0"/>
                <a:cs typeface="Calibri" pitchFamily="34" charset="0"/>
              </a:rPr>
              <a:t>π</a:t>
            </a:r>
            <a:r>
              <a:rPr lang="en-US" sz="1400" dirty="0">
                <a:solidFill>
                  <a:schemeClr val="tx1"/>
                </a:solidFill>
              </a:rPr>
              <a:t>r + D (Diameter of the circle)</a:t>
            </a:r>
            <a:endParaRPr lang="en-US" sz="1400" dirty="0">
              <a:solidFill>
                <a:schemeClr val="tx1"/>
              </a:solidFill>
              <a:latin typeface="Calibri" pitchFamily="34" charset="0"/>
              <a:cs typeface="Calibri" pitchFamily="34" charset="0"/>
            </a:endParaRPr>
          </a:p>
          <a:p>
            <a:pPr marL="285750" lvl="2" indent="-285750">
              <a:buFont typeface="Arial" pitchFamily="34" charset="0"/>
              <a:buChar char="•"/>
            </a:pPr>
            <a:r>
              <a:rPr lang="en-US" sz="1400" dirty="0">
                <a:solidFill>
                  <a:schemeClr val="tx1"/>
                </a:solidFill>
                <a:latin typeface="Calibri" pitchFamily="34" charset="0"/>
                <a:cs typeface="Calibri" pitchFamily="34" charset="0"/>
              </a:rPr>
              <a:t>Area of a circle = </a:t>
            </a:r>
            <a:r>
              <a:rPr lang="el-GR" sz="1400" dirty="0">
                <a:solidFill>
                  <a:schemeClr val="tx1"/>
                </a:solidFill>
                <a:latin typeface="Calibri" pitchFamily="34" charset="0"/>
                <a:cs typeface="Calibri" pitchFamily="34" charset="0"/>
              </a:rPr>
              <a:t>π</a:t>
            </a:r>
            <a:r>
              <a:rPr lang="en-US" sz="1400" dirty="0">
                <a:solidFill>
                  <a:schemeClr val="tx1"/>
                </a:solidFill>
                <a:latin typeface="Calibri" pitchFamily="34" charset="0"/>
                <a:cs typeface="Calibri" pitchFamily="34" charset="0"/>
              </a:rPr>
              <a:t>r²  </a:t>
            </a:r>
          </a:p>
          <a:p>
            <a:pPr marL="285750" lvl="2" indent="-285750">
              <a:buFont typeface="Arial" pitchFamily="34" charset="0"/>
              <a:buChar char="•"/>
            </a:pPr>
            <a:r>
              <a:rPr lang="en-US" sz="1400" dirty="0">
                <a:solidFill>
                  <a:schemeClr val="tx1"/>
                </a:solidFill>
                <a:latin typeface="Calibri" pitchFamily="34" charset="0"/>
                <a:cs typeface="Calibri" pitchFamily="34" charset="0"/>
              </a:rPr>
              <a:t>Area of a semi-circle = </a:t>
            </a:r>
            <a:r>
              <a:rPr lang="el-GR" sz="1400" dirty="0">
                <a:solidFill>
                  <a:schemeClr val="tx1"/>
                </a:solidFill>
                <a:latin typeface="Calibri" pitchFamily="34" charset="0"/>
                <a:cs typeface="Calibri" pitchFamily="34" charset="0"/>
              </a:rPr>
              <a:t>π</a:t>
            </a:r>
            <a:r>
              <a:rPr lang="en-US" sz="1400" dirty="0">
                <a:solidFill>
                  <a:schemeClr val="tx1"/>
                </a:solidFill>
                <a:latin typeface="Calibri" pitchFamily="34" charset="0"/>
                <a:cs typeface="Calibri" pitchFamily="34" charset="0"/>
              </a:rPr>
              <a:t>r² / 2</a:t>
            </a:r>
          </a:p>
          <a:p>
            <a:pPr marL="285750" lvl="2" indent="-285750">
              <a:buFont typeface="Arial" pitchFamily="34" charset="0"/>
              <a:buChar char="•"/>
            </a:pPr>
            <a:r>
              <a:rPr lang="en-US" sz="1400" dirty="0">
                <a:solidFill>
                  <a:schemeClr val="tx1"/>
                </a:solidFill>
              </a:rPr>
              <a:t>Length of the arc = (θ/360) × (2</a:t>
            </a:r>
            <a:r>
              <a:rPr lang="el-GR" sz="1400" dirty="0">
                <a:solidFill>
                  <a:schemeClr val="tx1"/>
                </a:solidFill>
                <a:latin typeface="Calibri" pitchFamily="34" charset="0"/>
                <a:cs typeface="Calibri" pitchFamily="34" charset="0"/>
              </a:rPr>
              <a:t> π </a:t>
            </a:r>
            <a:r>
              <a:rPr lang="en-US" sz="1400" dirty="0">
                <a:solidFill>
                  <a:schemeClr val="tx1"/>
                </a:solidFill>
              </a:rPr>
              <a:t>r)</a:t>
            </a:r>
          </a:p>
          <a:p>
            <a:pPr marL="285750" lvl="2" indent="-285750">
              <a:buFont typeface="Arial" pitchFamily="34" charset="0"/>
              <a:buChar char="•"/>
            </a:pPr>
            <a:r>
              <a:rPr lang="en-US" sz="1400" dirty="0">
                <a:solidFill>
                  <a:schemeClr val="tx1"/>
                </a:solidFill>
                <a:latin typeface="Calibri" pitchFamily="34" charset="0"/>
                <a:cs typeface="Calibri" pitchFamily="34" charset="0"/>
              </a:rPr>
              <a:t>Area of the sector = </a:t>
            </a:r>
            <a:r>
              <a:rPr lang="en-US" sz="1400" dirty="0">
                <a:solidFill>
                  <a:schemeClr val="tx1"/>
                </a:solidFill>
              </a:rPr>
              <a:t>(θ/360) ×  </a:t>
            </a:r>
            <a:r>
              <a:rPr lang="el-GR" sz="1400" dirty="0">
                <a:solidFill>
                  <a:schemeClr val="tx1"/>
                </a:solidFill>
                <a:latin typeface="Calibri" pitchFamily="34" charset="0"/>
                <a:cs typeface="Calibri" pitchFamily="34" charset="0"/>
              </a:rPr>
              <a:t>π</a:t>
            </a:r>
            <a:r>
              <a:rPr lang="en-US" sz="1400" dirty="0">
                <a:solidFill>
                  <a:schemeClr val="tx1"/>
                </a:solidFill>
                <a:latin typeface="Calibri" pitchFamily="34" charset="0"/>
                <a:cs typeface="Calibri" pitchFamily="34" charset="0"/>
              </a:rPr>
              <a:t>r²  </a:t>
            </a:r>
          </a:p>
          <a:p>
            <a:pPr marL="285750" lvl="2" indent="-285750">
              <a:buFont typeface="Arial" pitchFamily="34" charset="0"/>
              <a:buChar char="•"/>
            </a:pPr>
            <a:r>
              <a:rPr lang="en-IN" sz="1400" dirty="0">
                <a:solidFill>
                  <a:schemeClr val="tx1"/>
                </a:solidFill>
              </a:rPr>
              <a:t>Distance travelled by a wheel in n revolutions = n x circumference</a:t>
            </a:r>
          </a:p>
          <a:p>
            <a:pPr marL="285750" lvl="2" indent="-285750">
              <a:buFont typeface="Arial" pitchFamily="34" charset="0"/>
              <a:buChar char="•"/>
            </a:pPr>
            <a:r>
              <a:rPr lang="en-IN" sz="1400" dirty="0">
                <a:solidFill>
                  <a:schemeClr val="tx1"/>
                </a:solidFill>
                <a:latin typeface="Calibri" pitchFamily="34" charset="0"/>
                <a:cs typeface="Calibri" pitchFamily="34" charset="0"/>
              </a:rPr>
              <a:t>Perimeter of a sector = </a:t>
            </a:r>
            <a:r>
              <a:rPr lang="en-US" sz="1400" dirty="0">
                <a:solidFill>
                  <a:schemeClr val="tx1"/>
                </a:solidFill>
              </a:rPr>
              <a:t>(θ/360) × (2</a:t>
            </a:r>
            <a:r>
              <a:rPr lang="el-GR" sz="1400" dirty="0">
                <a:solidFill>
                  <a:schemeClr val="tx1"/>
                </a:solidFill>
                <a:latin typeface="Calibri" pitchFamily="34" charset="0"/>
                <a:cs typeface="Calibri" pitchFamily="34" charset="0"/>
              </a:rPr>
              <a:t> π </a:t>
            </a:r>
            <a:r>
              <a:rPr lang="en-US" sz="1400" dirty="0">
                <a:solidFill>
                  <a:schemeClr val="tx1"/>
                </a:solidFill>
              </a:rPr>
              <a:t>r) + 2r </a:t>
            </a:r>
          </a:p>
          <a:p>
            <a:pPr marL="285750" lvl="2" indent="-285750">
              <a:buFont typeface="Arial" pitchFamily="34" charset="0"/>
              <a:buChar char="•"/>
            </a:pPr>
            <a:r>
              <a:rPr lang="en-IN" sz="1400" dirty="0">
                <a:solidFill>
                  <a:schemeClr val="tx1"/>
                </a:solidFill>
              </a:rPr>
              <a:t>Circles, when graphed on the coordinate plane, have an equation of </a:t>
            </a:r>
            <a:r>
              <a:rPr lang="en-IN" sz="1400" i="1" dirty="0">
                <a:solidFill>
                  <a:schemeClr val="tx1"/>
                </a:solidFill>
              </a:rPr>
              <a:t>x</a:t>
            </a:r>
            <a:r>
              <a:rPr lang="en-IN" sz="1400" i="1" baseline="30000" dirty="0">
                <a:solidFill>
                  <a:schemeClr val="tx1"/>
                </a:solidFill>
              </a:rPr>
              <a:t>2</a:t>
            </a:r>
            <a:r>
              <a:rPr lang="en-IN" sz="1400" i="1" dirty="0">
                <a:solidFill>
                  <a:schemeClr val="tx1"/>
                </a:solidFill>
              </a:rPr>
              <a:t> + y</a:t>
            </a:r>
            <a:r>
              <a:rPr lang="en-IN" sz="1400" i="1" baseline="30000" dirty="0">
                <a:solidFill>
                  <a:schemeClr val="tx1"/>
                </a:solidFill>
              </a:rPr>
              <a:t>2</a:t>
            </a:r>
            <a:r>
              <a:rPr lang="en-IN" sz="1400" i="1" dirty="0">
                <a:solidFill>
                  <a:schemeClr val="tx1"/>
                </a:solidFill>
              </a:rPr>
              <a:t> = r</a:t>
            </a:r>
            <a:r>
              <a:rPr lang="en-IN" sz="1400" i="1" baseline="30000" dirty="0">
                <a:solidFill>
                  <a:schemeClr val="tx1"/>
                </a:solidFill>
              </a:rPr>
              <a:t>2</a:t>
            </a:r>
            <a:r>
              <a:rPr lang="en-IN" sz="1400" dirty="0">
                <a:solidFill>
                  <a:schemeClr val="tx1"/>
                </a:solidFill>
              </a:rPr>
              <a:t> where </a:t>
            </a:r>
            <a:r>
              <a:rPr lang="en-IN" sz="1400" i="1" dirty="0">
                <a:solidFill>
                  <a:schemeClr val="tx1"/>
                </a:solidFill>
              </a:rPr>
              <a:t>r</a:t>
            </a:r>
            <a:r>
              <a:rPr lang="en-IN" sz="1400" dirty="0">
                <a:solidFill>
                  <a:schemeClr val="tx1"/>
                </a:solidFill>
              </a:rPr>
              <a:t> is the radius (standard form) when the center of the circle is the origin.  When the center of the circle is </a:t>
            </a:r>
            <a:r>
              <a:rPr lang="en-IN" sz="1400" i="1" dirty="0">
                <a:solidFill>
                  <a:schemeClr val="tx1"/>
                </a:solidFill>
              </a:rPr>
              <a:t>(h, k)</a:t>
            </a:r>
            <a:r>
              <a:rPr lang="en-IN" sz="1400" dirty="0">
                <a:solidFill>
                  <a:schemeClr val="tx1"/>
                </a:solidFill>
              </a:rPr>
              <a:t> and the radius is of length </a:t>
            </a:r>
            <a:r>
              <a:rPr lang="en-IN" sz="1400" i="1" dirty="0">
                <a:solidFill>
                  <a:schemeClr val="tx1"/>
                </a:solidFill>
              </a:rPr>
              <a:t>r</a:t>
            </a:r>
            <a:r>
              <a:rPr lang="en-IN" sz="1400" dirty="0">
                <a:solidFill>
                  <a:schemeClr val="tx1"/>
                </a:solidFill>
              </a:rPr>
              <a:t>, the equation of a circle (standard form) is </a:t>
            </a:r>
            <a:r>
              <a:rPr lang="en-IN" sz="1400" i="1" dirty="0">
                <a:solidFill>
                  <a:schemeClr val="tx1"/>
                </a:solidFill>
              </a:rPr>
              <a:t>(x - h)</a:t>
            </a:r>
            <a:r>
              <a:rPr lang="en-IN" sz="1400" i="1" baseline="30000" dirty="0">
                <a:solidFill>
                  <a:schemeClr val="tx1"/>
                </a:solidFill>
              </a:rPr>
              <a:t>2</a:t>
            </a:r>
            <a:r>
              <a:rPr lang="en-IN" sz="1400" i="1" dirty="0">
                <a:solidFill>
                  <a:schemeClr val="tx1"/>
                </a:solidFill>
              </a:rPr>
              <a:t> + (y - k)</a:t>
            </a:r>
            <a:r>
              <a:rPr lang="en-IN" sz="1400" i="1" baseline="30000" dirty="0">
                <a:solidFill>
                  <a:schemeClr val="tx1"/>
                </a:solidFill>
              </a:rPr>
              <a:t>2</a:t>
            </a:r>
            <a:r>
              <a:rPr lang="en-IN" sz="1400" i="1" dirty="0">
                <a:solidFill>
                  <a:schemeClr val="tx1"/>
                </a:solidFill>
              </a:rPr>
              <a:t> = r</a:t>
            </a:r>
            <a:r>
              <a:rPr lang="en-IN" sz="1400" i="1" baseline="30000" dirty="0">
                <a:solidFill>
                  <a:schemeClr val="tx1"/>
                </a:solidFill>
              </a:rPr>
              <a:t>2</a:t>
            </a:r>
            <a:endParaRPr lang="en-IN" sz="1400" dirty="0">
              <a:solidFill>
                <a:schemeClr val="tx1"/>
              </a:solidFill>
            </a:endParaRPr>
          </a:p>
          <a:p>
            <a:pPr algn="r"/>
            <a:endParaRPr lang="en-US" sz="5000" dirty="0" smtClean="0">
              <a:solidFill>
                <a:prstClr val="black"/>
              </a:solidFill>
            </a:endParaRPr>
          </a:p>
          <a:p>
            <a:pPr algn="r"/>
            <a:r>
              <a:rPr lang="en-US" sz="5000" dirty="0" smtClean="0">
                <a:solidFill>
                  <a:prstClr val="black"/>
                </a:solidFill>
              </a:rPr>
              <a:t> </a:t>
            </a:r>
          </a:p>
          <a:p>
            <a:pPr algn="r"/>
            <a:endParaRPr lang="en-US" sz="5000" dirty="0">
              <a:solidFill>
                <a:prstClr val="black"/>
              </a:solidFill>
            </a:endParaRPr>
          </a:p>
          <a:p>
            <a:pPr algn="r"/>
            <a:endParaRPr lang="en-US" sz="5000" dirty="0" smtClean="0">
              <a:solidFill>
                <a:prstClr val="black"/>
              </a:solidFill>
            </a:endParaRPr>
          </a:p>
          <a:p>
            <a:pPr algn="r"/>
            <a:endParaRPr lang="en-US" sz="5000" dirty="0">
              <a:solidFill>
                <a:prstClr val="black"/>
              </a:solidFill>
            </a:endParaRPr>
          </a:p>
          <a:p>
            <a:pPr algn="r"/>
            <a:endParaRPr lang="en-US" sz="5000" dirty="0" smtClean="0">
              <a:solidFill>
                <a:prstClr val="black"/>
              </a:solidFill>
            </a:endParaRPr>
          </a:p>
          <a:p>
            <a:pPr algn="r"/>
            <a:r>
              <a:rPr lang="en-US" sz="5000" dirty="0" smtClean="0">
                <a:solidFill>
                  <a:prstClr val="black"/>
                </a:solidFill>
              </a:rPr>
              <a:t> </a:t>
            </a:r>
            <a:endParaRPr lang="en-IN" sz="5000" dirty="0">
              <a:solidFill>
                <a:prstClr val="black"/>
              </a:solidFill>
            </a:endParaRPr>
          </a:p>
        </p:txBody>
      </p:sp>
    </p:spTree>
    <p:extLst>
      <p:ext uri="{BB962C8B-B14F-4D97-AF65-F5344CB8AC3E}">
        <p14:creationId xmlns:p14="http://schemas.microsoft.com/office/powerpoint/2010/main" val="2997892290"/>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CIRCLES, ARCS AND SECTORS </a:t>
            </a:r>
            <a:endParaRPr lang="en-US" dirty="0"/>
          </a:p>
        </p:txBody>
      </p:sp>
      <p:sp>
        <p:nvSpPr>
          <p:cNvPr id="3" name="Content Placeholder 2"/>
          <p:cNvSpPr>
            <a:spLocks noGrp="1"/>
          </p:cNvSpPr>
          <p:nvPr>
            <p:ph idx="1"/>
          </p:nvPr>
        </p:nvSpPr>
        <p:spPr>
          <a:xfrm>
            <a:off x="0" y="548680"/>
            <a:ext cx="4067944" cy="6309320"/>
          </a:xfrm>
        </p:spPr>
        <p:txBody>
          <a:bodyPr/>
          <a:lstStyle/>
          <a:p>
            <a:pPr marL="177800" indent="-177800"/>
            <a:r>
              <a:rPr lang="en-IN" dirty="0"/>
              <a:t>A circle is a set of points that are equidistant from a fixed point called the </a:t>
            </a:r>
            <a:r>
              <a:rPr lang="en-IN" dirty="0" smtClean="0"/>
              <a:t>centre. It comprises 360 degrees. </a:t>
            </a:r>
          </a:p>
          <a:p>
            <a:pPr marL="177800" indent="-177800"/>
            <a:r>
              <a:rPr lang="en-IN" b="1" dirty="0" smtClean="0"/>
              <a:t>RADIUS:</a:t>
            </a:r>
            <a:r>
              <a:rPr lang="en-IN" dirty="0" smtClean="0"/>
              <a:t> distance </a:t>
            </a:r>
            <a:r>
              <a:rPr lang="en-IN" dirty="0"/>
              <a:t>from the </a:t>
            </a:r>
            <a:r>
              <a:rPr lang="en-IN" dirty="0" smtClean="0"/>
              <a:t>centre </a:t>
            </a:r>
            <a:r>
              <a:rPr lang="en-IN" dirty="0"/>
              <a:t>of the circle to any point on the </a:t>
            </a:r>
            <a:r>
              <a:rPr lang="en-IN" dirty="0" smtClean="0"/>
              <a:t>circle; can </a:t>
            </a:r>
            <a:r>
              <a:rPr lang="en-IN" dirty="0"/>
              <a:t>be shown as a line segment connecting the </a:t>
            </a:r>
            <a:r>
              <a:rPr lang="en-IN" dirty="0" smtClean="0"/>
              <a:t>centre </a:t>
            </a:r>
            <a:r>
              <a:rPr lang="en-IN" dirty="0"/>
              <a:t>to a point on the </a:t>
            </a:r>
            <a:r>
              <a:rPr lang="en-IN" dirty="0" smtClean="0"/>
              <a:t>circle – </a:t>
            </a:r>
            <a:r>
              <a:rPr lang="en-IN" dirty="0" smtClean="0">
                <a:solidFill>
                  <a:srgbClr val="F57F09"/>
                </a:solidFill>
              </a:rPr>
              <a:t>OC </a:t>
            </a:r>
            <a:endParaRPr lang="en-IN" dirty="0">
              <a:solidFill>
                <a:srgbClr val="F57F09"/>
              </a:solidFill>
            </a:endParaRPr>
          </a:p>
          <a:p>
            <a:pPr marL="177800" indent="-177800"/>
            <a:r>
              <a:rPr lang="en-IN" b="1" dirty="0" smtClean="0"/>
              <a:t>DIAMETER</a:t>
            </a:r>
            <a:r>
              <a:rPr lang="en-IN" dirty="0" smtClean="0"/>
              <a:t>: is </a:t>
            </a:r>
            <a:r>
              <a:rPr lang="en-IN" dirty="0"/>
              <a:t>a line segment that connects two points on the circle and goes through the </a:t>
            </a:r>
            <a:r>
              <a:rPr lang="en-IN" dirty="0" smtClean="0"/>
              <a:t>centre </a:t>
            </a:r>
            <a:r>
              <a:rPr lang="en-IN" dirty="0"/>
              <a:t>of the </a:t>
            </a:r>
            <a:r>
              <a:rPr lang="en-IN" dirty="0" smtClean="0"/>
              <a:t>circle - </a:t>
            </a:r>
            <a:r>
              <a:rPr lang="en-IN" dirty="0" smtClean="0">
                <a:solidFill>
                  <a:srgbClr val="F57F09"/>
                </a:solidFill>
              </a:rPr>
              <a:t>AE</a:t>
            </a:r>
          </a:p>
          <a:p>
            <a:pPr marL="355600" lvl="1" indent="-177800">
              <a:buFontTx/>
              <a:buChar char="-"/>
            </a:pPr>
            <a:r>
              <a:rPr lang="en-IN" dirty="0" smtClean="0"/>
              <a:t>Diameter = 2r </a:t>
            </a:r>
          </a:p>
          <a:p>
            <a:pPr marL="177800" indent="-177800"/>
            <a:r>
              <a:rPr lang="en-IN" b="1" dirty="0" smtClean="0"/>
              <a:t>CHORD</a:t>
            </a:r>
            <a:r>
              <a:rPr lang="en-IN" dirty="0" smtClean="0"/>
              <a:t>: is </a:t>
            </a:r>
            <a:r>
              <a:rPr lang="en-IN" dirty="0"/>
              <a:t>any line segment whose endpoints are any two points on the </a:t>
            </a:r>
            <a:r>
              <a:rPr lang="en-IN" dirty="0" smtClean="0"/>
              <a:t>circle – </a:t>
            </a:r>
            <a:r>
              <a:rPr lang="en-IN" dirty="0" smtClean="0">
                <a:solidFill>
                  <a:srgbClr val="F57F09"/>
                </a:solidFill>
              </a:rPr>
              <a:t>BD </a:t>
            </a:r>
          </a:p>
          <a:p>
            <a:pPr marL="177800" indent="-177800"/>
            <a:r>
              <a:rPr lang="en-IN" dirty="0"/>
              <a:t>The tangent line and the radius of the circle that has an endpoint at the point of tangency are perpendicular to each </a:t>
            </a:r>
            <a:r>
              <a:rPr lang="en-IN" dirty="0" smtClean="0"/>
              <a:t>other – </a:t>
            </a:r>
            <a:r>
              <a:rPr lang="en-IN" dirty="0" smtClean="0">
                <a:solidFill>
                  <a:srgbClr val="F57F09"/>
                </a:solidFill>
              </a:rPr>
              <a:t>AO IS PERPENDICULAR TO XY </a:t>
            </a:r>
          </a:p>
          <a:p>
            <a:pPr marL="177800" indent="-177800"/>
            <a:r>
              <a:rPr lang="en-IN" b="1" dirty="0" smtClean="0"/>
              <a:t>ARC</a:t>
            </a:r>
            <a:r>
              <a:rPr lang="en-IN" dirty="0" smtClean="0"/>
              <a:t> – a portion/distance on the circle </a:t>
            </a:r>
          </a:p>
          <a:p>
            <a:pPr>
              <a:buFontTx/>
              <a:buChar char="-"/>
            </a:pPr>
            <a:endParaRPr lang="en-US" dirty="0"/>
          </a:p>
        </p:txBody>
      </p:sp>
      <p:sp>
        <p:nvSpPr>
          <p:cNvPr id="4" name="Oval 3"/>
          <p:cNvSpPr/>
          <p:nvPr/>
        </p:nvSpPr>
        <p:spPr>
          <a:xfrm>
            <a:off x="5364088" y="1052736"/>
            <a:ext cx="2952328" cy="25202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4" idx="0"/>
            <a:endCxn id="4" idx="4"/>
          </p:cNvCxnSpPr>
          <p:nvPr/>
        </p:nvCxnSpPr>
        <p:spPr>
          <a:xfrm>
            <a:off x="6840252" y="1052736"/>
            <a:ext cx="0" cy="252028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 name="Straight Connector 6"/>
          <p:cNvCxnSpPr>
            <a:stCxn id="4" idx="7"/>
          </p:cNvCxnSpPr>
          <p:nvPr/>
        </p:nvCxnSpPr>
        <p:spPr>
          <a:xfrm flipH="1">
            <a:off x="7236296" y="1421822"/>
            <a:ext cx="647762" cy="2151194"/>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 name="Straight Connector 7"/>
          <p:cNvCxnSpPr>
            <a:endCxn id="4" idx="6"/>
          </p:cNvCxnSpPr>
          <p:nvPr/>
        </p:nvCxnSpPr>
        <p:spPr>
          <a:xfrm>
            <a:off x="6840252" y="2312876"/>
            <a:ext cx="1476164"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743677" y="760348"/>
            <a:ext cx="193150" cy="292388"/>
          </a:xfrm>
          <a:prstGeom prst="rect">
            <a:avLst/>
          </a:prstGeom>
          <a:noFill/>
        </p:spPr>
        <p:txBody>
          <a:bodyPr wrap="square" rtlCol="0">
            <a:spAutoFit/>
          </a:bodyPr>
          <a:lstStyle/>
          <a:p>
            <a:r>
              <a:rPr lang="en-US" sz="1300" dirty="0" smtClean="0"/>
              <a:t>A</a:t>
            </a:r>
            <a:endParaRPr lang="en-US" sz="1300" dirty="0"/>
          </a:p>
        </p:txBody>
      </p:sp>
      <p:sp>
        <p:nvSpPr>
          <p:cNvPr id="16" name="TextBox 15"/>
          <p:cNvSpPr txBox="1"/>
          <p:nvPr/>
        </p:nvSpPr>
        <p:spPr>
          <a:xfrm>
            <a:off x="8316416" y="2166682"/>
            <a:ext cx="193150" cy="292388"/>
          </a:xfrm>
          <a:prstGeom prst="rect">
            <a:avLst/>
          </a:prstGeom>
          <a:noFill/>
        </p:spPr>
        <p:txBody>
          <a:bodyPr wrap="square" rtlCol="0">
            <a:spAutoFit/>
          </a:bodyPr>
          <a:lstStyle/>
          <a:p>
            <a:r>
              <a:rPr lang="en-US" sz="1300" dirty="0" smtClean="0"/>
              <a:t>C</a:t>
            </a:r>
            <a:endParaRPr lang="en-US" sz="1300" dirty="0"/>
          </a:p>
        </p:txBody>
      </p:sp>
      <p:sp>
        <p:nvSpPr>
          <p:cNvPr id="17" name="TextBox 16"/>
          <p:cNvSpPr txBox="1"/>
          <p:nvPr/>
        </p:nvSpPr>
        <p:spPr>
          <a:xfrm>
            <a:off x="7884058" y="1129434"/>
            <a:ext cx="193150" cy="292388"/>
          </a:xfrm>
          <a:prstGeom prst="rect">
            <a:avLst/>
          </a:prstGeom>
          <a:noFill/>
        </p:spPr>
        <p:txBody>
          <a:bodyPr wrap="square" rtlCol="0">
            <a:spAutoFit/>
          </a:bodyPr>
          <a:lstStyle/>
          <a:p>
            <a:r>
              <a:rPr lang="en-US" sz="1300" dirty="0" smtClean="0"/>
              <a:t>B</a:t>
            </a:r>
            <a:endParaRPr lang="en-US" sz="1300" dirty="0"/>
          </a:p>
        </p:txBody>
      </p:sp>
      <p:sp>
        <p:nvSpPr>
          <p:cNvPr id="18" name="TextBox 17"/>
          <p:cNvSpPr txBox="1"/>
          <p:nvPr/>
        </p:nvSpPr>
        <p:spPr>
          <a:xfrm>
            <a:off x="6743677" y="3579424"/>
            <a:ext cx="193150" cy="292388"/>
          </a:xfrm>
          <a:prstGeom prst="rect">
            <a:avLst/>
          </a:prstGeom>
          <a:noFill/>
        </p:spPr>
        <p:txBody>
          <a:bodyPr wrap="square" rtlCol="0">
            <a:spAutoFit/>
          </a:bodyPr>
          <a:lstStyle/>
          <a:p>
            <a:r>
              <a:rPr lang="en-US" sz="1300" dirty="0"/>
              <a:t>E</a:t>
            </a:r>
          </a:p>
        </p:txBody>
      </p:sp>
      <p:sp>
        <p:nvSpPr>
          <p:cNvPr id="19" name="TextBox 18"/>
          <p:cNvSpPr txBox="1"/>
          <p:nvPr/>
        </p:nvSpPr>
        <p:spPr>
          <a:xfrm>
            <a:off x="6539090" y="2166682"/>
            <a:ext cx="193150" cy="292388"/>
          </a:xfrm>
          <a:prstGeom prst="rect">
            <a:avLst/>
          </a:prstGeom>
          <a:noFill/>
        </p:spPr>
        <p:txBody>
          <a:bodyPr wrap="square" rtlCol="0">
            <a:spAutoFit/>
          </a:bodyPr>
          <a:lstStyle/>
          <a:p>
            <a:r>
              <a:rPr lang="en-US" sz="1300" dirty="0" smtClean="0"/>
              <a:t>O</a:t>
            </a:r>
            <a:endParaRPr lang="en-US" sz="1300" dirty="0"/>
          </a:p>
        </p:txBody>
      </p:sp>
      <p:sp>
        <p:nvSpPr>
          <p:cNvPr id="20" name="TextBox 19"/>
          <p:cNvSpPr txBox="1"/>
          <p:nvPr/>
        </p:nvSpPr>
        <p:spPr>
          <a:xfrm>
            <a:off x="7139721" y="3573016"/>
            <a:ext cx="193150" cy="292388"/>
          </a:xfrm>
          <a:prstGeom prst="rect">
            <a:avLst/>
          </a:prstGeom>
          <a:noFill/>
        </p:spPr>
        <p:txBody>
          <a:bodyPr wrap="square" rtlCol="0">
            <a:spAutoFit/>
          </a:bodyPr>
          <a:lstStyle/>
          <a:p>
            <a:r>
              <a:rPr lang="en-US" sz="1300" dirty="0" smtClean="0"/>
              <a:t>D</a:t>
            </a:r>
            <a:endParaRPr lang="en-US" sz="1300" dirty="0"/>
          </a:p>
        </p:txBody>
      </p:sp>
      <p:cxnSp>
        <p:nvCxnSpPr>
          <p:cNvPr id="22" name="Straight Connector 21"/>
          <p:cNvCxnSpPr/>
          <p:nvPr/>
        </p:nvCxnSpPr>
        <p:spPr>
          <a:xfrm>
            <a:off x="5004048" y="1063054"/>
            <a:ext cx="3816424" cy="0"/>
          </a:xfrm>
          <a:prstGeom prst="line">
            <a:avLst/>
          </a:prstGeom>
        </p:spPr>
        <p:style>
          <a:lnRef idx="1">
            <a:schemeClr val="accent6"/>
          </a:lnRef>
          <a:fillRef idx="0">
            <a:schemeClr val="accent6"/>
          </a:fillRef>
          <a:effectRef idx="0">
            <a:schemeClr val="accent6"/>
          </a:effectRef>
          <a:fontRef idx="minor">
            <a:schemeClr val="tx1"/>
          </a:fontRef>
        </p:style>
      </p:cxnSp>
      <p:sp>
        <p:nvSpPr>
          <p:cNvPr id="24" name="TextBox 23"/>
          <p:cNvSpPr txBox="1"/>
          <p:nvPr/>
        </p:nvSpPr>
        <p:spPr>
          <a:xfrm>
            <a:off x="8820472" y="912748"/>
            <a:ext cx="193150" cy="292388"/>
          </a:xfrm>
          <a:prstGeom prst="rect">
            <a:avLst/>
          </a:prstGeom>
          <a:noFill/>
        </p:spPr>
        <p:txBody>
          <a:bodyPr wrap="square" rtlCol="0">
            <a:spAutoFit/>
          </a:bodyPr>
          <a:lstStyle/>
          <a:p>
            <a:r>
              <a:rPr lang="en-US" sz="1300" dirty="0" smtClean="0"/>
              <a:t>Y</a:t>
            </a:r>
            <a:endParaRPr lang="en-US" sz="1300" dirty="0"/>
          </a:p>
        </p:txBody>
      </p:sp>
      <p:sp>
        <p:nvSpPr>
          <p:cNvPr id="25" name="TextBox 24"/>
          <p:cNvSpPr txBox="1"/>
          <p:nvPr/>
        </p:nvSpPr>
        <p:spPr>
          <a:xfrm>
            <a:off x="4802249" y="906542"/>
            <a:ext cx="193150" cy="292388"/>
          </a:xfrm>
          <a:prstGeom prst="rect">
            <a:avLst/>
          </a:prstGeom>
          <a:noFill/>
        </p:spPr>
        <p:txBody>
          <a:bodyPr wrap="square" rtlCol="0">
            <a:spAutoFit/>
          </a:bodyPr>
          <a:lstStyle/>
          <a:p>
            <a:r>
              <a:rPr lang="en-US" sz="1300" dirty="0" smtClean="0"/>
              <a:t>X</a:t>
            </a:r>
            <a:endParaRPr lang="en-US" sz="1300" dirty="0"/>
          </a:p>
        </p:txBody>
      </p:sp>
      <p:sp>
        <p:nvSpPr>
          <p:cNvPr id="27" name="Oval 26"/>
          <p:cNvSpPr/>
          <p:nvPr/>
        </p:nvSpPr>
        <p:spPr>
          <a:xfrm>
            <a:off x="5376510" y="3933056"/>
            <a:ext cx="2952328" cy="25202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a:endCxn id="27" idx="1"/>
          </p:cNvCxnSpPr>
          <p:nvPr/>
        </p:nvCxnSpPr>
        <p:spPr>
          <a:xfrm flipH="1" flipV="1">
            <a:off x="5808868" y="4302142"/>
            <a:ext cx="1031384" cy="891054"/>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endCxn id="27" idx="3"/>
          </p:cNvCxnSpPr>
          <p:nvPr/>
        </p:nvCxnSpPr>
        <p:spPr>
          <a:xfrm flipH="1">
            <a:off x="5808868" y="5193196"/>
            <a:ext cx="1012163" cy="891054"/>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5508104" y="4038908"/>
            <a:ext cx="193150" cy="292388"/>
          </a:xfrm>
          <a:prstGeom prst="rect">
            <a:avLst/>
          </a:prstGeom>
          <a:noFill/>
        </p:spPr>
        <p:txBody>
          <a:bodyPr wrap="square" rtlCol="0">
            <a:spAutoFit/>
          </a:bodyPr>
          <a:lstStyle/>
          <a:p>
            <a:r>
              <a:rPr lang="en-US" sz="1300" dirty="0" smtClean="0"/>
              <a:t>A</a:t>
            </a:r>
            <a:endParaRPr lang="en-US" sz="1300" dirty="0"/>
          </a:p>
        </p:txBody>
      </p:sp>
      <p:sp>
        <p:nvSpPr>
          <p:cNvPr id="39" name="TextBox 38"/>
          <p:cNvSpPr txBox="1"/>
          <p:nvPr/>
        </p:nvSpPr>
        <p:spPr>
          <a:xfrm>
            <a:off x="5448628" y="5944924"/>
            <a:ext cx="193150" cy="292388"/>
          </a:xfrm>
          <a:prstGeom prst="rect">
            <a:avLst/>
          </a:prstGeom>
          <a:noFill/>
        </p:spPr>
        <p:txBody>
          <a:bodyPr wrap="square" rtlCol="0">
            <a:spAutoFit/>
          </a:bodyPr>
          <a:lstStyle/>
          <a:p>
            <a:r>
              <a:rPr lang="en-US" sz="1300" dirty="0" smtClean="0"/>
              <a:t>B</a:t>
            </a:r>
            <a:endParaRPr lang="en-US" sz="1300" dirty="0"/>
          </a:p>
        </p:txBody>
      </p:sp>
      <p:sp>
        <p:nvSpPr>
          <p:cNvPr id="43" name="Freeform 42"/>
          <p:cNvSpPr/>
          <p:nvPr/>
        </p:nvSpPr>
        <p:spPr>
          <a:xfrm>
            <a:off x="5375238" y="4353636"/>
            <a:ext cx="438708" cy="1760561"/>
          </a:xfrm>
          <a:custGeom>
            <a:avLst/>
            <a:gdLst>
              <a:gd name="connsiteX0" fmla="*/ 411413 w 438708"/>
              <a:gd name="connsiteY0" fmla="*/ 0 h 1760561"/>
              <a:gd name="connsiteX1" fmla="*/ 343174 w 438708"/>
              <a:gd name="connsiteY1" fmla="*/ 54591 h 1760561"/>
              <a:gd name="connsiteX2" fmla="*/ 247640 w 438708"/>
              <a:gd name="connsiteY2" fmla="*/ 163773 h 1760561"/>
              <a:gd name="connsiteX3" fmla="*/ 206696 w 438708"/>
              <a:gd name="connsiteY3" fmla="*/ 245660 h 1760561"/>
              <a:gd name="connsiteX4" fmla="*/ 179401 w 438708"/>
              <a:gd name="connsiteY4" fmla="*/ 286603 h 1760561"/>
              <a:gd name="connsiteX5" fmla="*/ 165753 w 438708"/>
              <a:gd name="connsiteY5" fmla="*/ 327546 h 1760561"/>
              <a:gd name="connsiteX6" fmla="*/ 138458 w 438708"/>
              <a:gd name="connsiteY6" fmla="*/ 368489 h 1760561"/>
              <a:gd name="connsiteX7" fmla="*/ 111162 w 438708"/>
              <a:gd name="connsiteY7" fmla="*/ 450376 h 1760561"/>
              <a:gd name="connsiteX8" fmla="*/ 97514 w 438708"/>
              <a:gd name="connsiteY8" fmla="*/ 504967 h 1760561"/>
              <a:gd name="connsiteX9" fmla="*/ 42923 w 438708"/>
              <a:gd name="connsiteY9" fmla="*/ 586854 h 1760561"/>
              <a:gd name="connsiteX10" fmla="*/ 15628 w 438708"/>
              <a:gd name="connsiteY10" fmla="*/ 668740 h 1760561"/>
              <a:gd name="connsiteX11" fmla="*/ 15628 w 438708"/>
              <a:gd name="connsiteY11" fmla="*/ 1037230 h 1760561"/>
              <a:gd name="connsiteX12" fmla="*/ 56571 w 438708"/>
              <a:gd name="connsiteY12" fmla="*/ 1160060 h 1760561"/>
              <a:gd name="connsiteX13" fmla="*/ 70219 w 438708"/>
              <a:gd name="connsiteY13" fmla="*/ 1201003 h 1760561"/>
              <a:gd name="connsiteX14" fmla="*/ 97514 w 438708"/>
              <a:gd name="connsiteY14" fmla="*/ 1323833 h 1760561"/>
              <a:gd name="connsiteX15" fmla="*/ 124810 w 438708"/>
              <a:gd name="connsiteY15" fmla="*/ 1364776 h 1760561"/>
              <a:gd name="connsiteX16" fmla="*/ 152105 w 438708"/>
              <a:gd name="connsiteY16" fmla="*/ 1446663 h 1760561"/>
              <a:gd name="connsiteX17" fmla="*/ 233992 w 438708"/>
              <a:gd name="connsiteY17" fmla="*/ 1569492 h 1760561"/>
              <a:gd name="connsiteX18" fmla="*/ 261287 w 438708"/>
              <a:gd name="connsiteY18" fmla="*/ 1610436 h 1760561"/>
              <a:gd name="connsiteX19" fmla="*/ 302231 w 438708"/>
              <a:gd name="connsiteY19" fmla="*/ 1637731 h 1760561"/>
              <a:gd name="connsiteX20" fmla="*/ 329526 w 438708"/>
              <a:gd name="connsiteY20" fmla="*/ 1678674 h 1760561"/>
              <a:gd name="connsiteX21" fmla="*/ 411413 w 438708"/>
              <a:gd name="connsiteY21" fmla="*/ 1733265 h 1760561"/>
              <a:gd name="connsiteX22" fmla="*/ 438708 w 438708"/>
              <a:gd name="connsiteY22" fmla="*/ 1760561 h 17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38708" h="1760561">
                <a:moveTo>
                  <a:pt x="411413" y="0"/>
                </a:moveTo>
                <a:cubicBezTo>
                  <a:pt x="388667" y="18197"/>
                  <a:pt x="362661" y="32939"/>
                  <a:pt x="343174" y="54591"/>
                </a:cubicBezTo>
                <a:cubicBezTo>
                  <a:pt x="223754" y="187280"/>
                  <a:pt x="343744" y="99702"/>
                  <a:pt x="247640" y="163773"/>
                </a:cubicBezTo>
                <a:cubicBezTo>
                  <a:pt x="169421" y="281099"/>
                  <a:pt x="263195" y="132660"/>
                  <a:pt x="206696" y="245660"/>
                </a:cubicBezTo>
                <a:cubicBezTo>
                  <a:pt x="199361" y="260331"/>
                  <a:pt x="186736" y="271932"/>
                  <a:pt x="179401" y="286603"/>
                </a:cubicBezTo>
                <a:cubicBezTo>
                  <a:pt x="172967" y="299470"/>
                  <a:pt x="172187" y="314679"/>
                  <a:pt x="165753" y="327546"/>
                </a:cubicBezTo>
                <a:cubicBezTo>
                  <a:pt x="158418" y="342217"/>
                  <a:pt x="145120" y="353500"/>
                  <a:pt x="138458" y="368489"/>
                </a:cubicBezTo>
                <a:cubicBezTo>
                  <a:pt x="126773" y="394781"/>
                  <a:pt x="118140" y="422463"/>
                  <a:pt x="111162" y="450376"/>
                </a:cubicBezTo>
                <a:cubicBezTo>
                  <a:pt x="106613" y="468573"/>
                  <a:pt x="105902" y="488190"/>
                  <a:pt x="97514" y="504967"/>
                </a:cubicBezTo>
                <a:cubicBezTo>
                  <a:pt x="82843" y="534309"/>
                  <a:pt x="53297" y="555732"/>
                  <a:pt x="42923" y="586854"/>
                </a:cubicBezTo>
                <a:lnTo>
                  <a:pt x="15628" y="668740"/>
                </a:lnTo>
                <a:cubicBezTo>
                  <a:pt x="-637" y="831385"/>
                  <a:pt x="-9333" y="845860"/>
                  <a:pt x="15628" y="1037230"/>
                </a:cubicBezTo>
                <a:cubicBezTo>
                  <a:pt x="15628" y="1037231"/>
                  <a:pt x="49747" y="1139588"/>
                  <a:pt x="56571" y="1160060"/>
                </a:cubicBezTo>
                <a:lnTo>
                  <a:pt x="70219" y="1201003"/>
                </a:lnTo>
                <a:cubicBezTo>
                  <a:pt x="75461" y="1232455"/>
                  <a:pt x="80715" y="1290235"/>
                  <a:pt x="97514" y="1323833"/>
                </a:cubicBezTo>
                <a:cubicBezTo>
                  <a:pt x="104850" y="1338504"/>
                  <a:pt x="118148" y="1349787"/>
                  <a:pt x="124810" y="1364776"/>
                </a:cubicBezTo>
                <a:cubicBezTo>
                  <a:pt x="136495" y="1391068"/>
                  <a:pt x="136145" y="1422723"/>
                  <a:pt x="152105" y="1446663"/>
                </a:cubicBezTo>
                <a:lnTo>
                  <a:pt x="233992" y="1569492"/>
                </a:lnTo>
                <a:cubicBezTo>
                  <a:pt x="243091" y="1583140"/>
                  <a:pt x="247639" y="1601338"/>
                  <a:pt x="261287" y="1610436"/>
                </a:cubicBezTo>
                <a:lnTo>
                  <a:pt x="302231" y="1637731"/>
                </a:lnTo>
                <a:cubicBezTo>
                  <a:pt x="311329" y="1651379"/>
                  <a:pt x="317182" y="1667873"/>
                  <a:pt x="329526" y="1678674"/>
                </a:cubicBezTo>
                <a:cubicBezTo>
                  <a:pt x="354214" y="1700276"/>
                  <a:pt x="388217" y="1710068"/>
                  <a:pt x="411413" y="1733265"/>
                </a:cubicBezTo>
                <a:lnTo>
                  <a:pt x="438708" y="1760561"/>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p:cNvSpPr txBox="1"/>
          <p:nvPr/>
        </p:nvSpPr>
        <p:spPr>
          <a:xfrm>
            <a:off x="6912260" y="5042945"/>
            <a:ext cx="193150" cy="292388"/>
          </a:xfrm>
          <a:prstGeom prst="rect">
            <a:avLst/>
          </a:prstGeom>
          <a:noFill/>
        </p:spPr>
        <p:txBody>
          <a:bodyPr wrap="square" rtlCol="0">
            <a:spAutoFit/>
          </a:bodyPr>
          <a:lstStyle/>
          <a:p>
            <a:r>
              <a:rPr lang="en-US" sz="1300" dirty="0" smtClean="0"/>
              <a:t>O</a:t>
            </a:r>
            <a:endParaRPr lang="en-US" sz="1300" dirty="0"/>
          </a:p>
        </p:txBody>
      </p:sp>
      <p:cxnSp>
        <p:nvCxnSpPr>
          <p:cNvPr id="29" name="Straight Connector 28"/>
          <p:cNvCxnSpPr>
            <a:stCxn id="4" idx="1"/>
          </p:cNvCxnSpPr>
          <p:nvPr/>
        </p:nvCxnSpPr>
        <p:spPr>
          <a:xfrm>
            <a:off x="5796446" y="1421822"/>
            <a:ext cx="1024585" cy="891054"/>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5545203" y="1129434"/>
            <a:ext cx="193150" cy="292388"/>
          </a:xfrm>
          <a:prstGeom prst="rect">
            <a:avLst/>
          </a:prstGeom>
          <a:noFill/>
        </p:spPr>
        <p:txBody>
          <a:bodyPr wrap="square" rtlCol="0">
            <a:spAutoFit/>
          </a:bodyPr>
          <a:lstStyle/>
          <a:p>
            <a:r>
              <a:rPr lang="en-US" sz="1300" dirty="0" smtClean="0"/>
              <a:t>C</a:t>
            </a:r>
            <a:endParaRPr lang="en-US" sz="1300" dirty="0"/>
          </a:p>
        </p:txBody>
      </p:sp>
    </p:spTree>
    <p:extLst>
      <p:ext uri="{BB962C8B-B14F-4D97-AF65-F5344CB8AC3E}">
        <p14:creationId xmlns:p14="http://schemas.microsoft.com/office/powerpoint/2010/main" val="3975984647"/>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INSCRIBED CIRCLES </a:t>
            </a:r>
            <a:endParaRPr lang="en-US" dirty="0"/>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7343" t="29851" r="11364" b="19590"/>
          <a:stretch/>
        </p:blipFill>
        <p:spPr bwMode="auto">
          <a:xfrm>
            <a:off x="29760" y="620689"/>
            <a:ext cx="5262320"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6260" t="47341" r="11294" b="38853"/>
          <a:stretch/>
        </p:blipFill>
        <p:spPr bwMode="auto">
          <a:xfrm>
            <a:off x="29760" y="3429000"/>
            <a:ext cx="5406336"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292080" y="620689"/>
            <a:ext cx="3600400" cy="707886"/>
          </a:xfrm>
          <a:prstGeom prst="rect">
            <a:avLst/>
          </a:prstGeom>
          <a:noFill/>
        </p:spPr>
        <p:txBody>
          <a:bodyPr wrap="square" rtlCol="0">
            <a:spAutoFit/>
          </a:bodyPr>
          <a:lstStyle/>
          <a:p>
            <a:pPr marL="285750" indent="-285750">
              <a:buFontTx/>
              <a:buChar char="-"/>
            </a:pPr>
            <a:r>
              <a:rPr lang="en-IN" sz="1000" dirty="0" smtClean="0"/>
              <a:t>When </a:t>
            </a:r>
            <a:r>
              <a:rPr lang="en-IN" sz="1000" dirty="0"/>
              <a:t>a circle is inscribed inside a square, the side equals the </a:t>
            </a:r>
            <a:r>
              <a:rPr lang="en-IN" sz="1000" dirty="0" smtClean="0"/>
              <a:t>diameter</a:t>
            </a:r>
          </a:p>
          <a:p>
            <a:pPr marL="285750" indent="-285750">
              <a:buFontTx/>
              <a:buChar char="-"/>
            </a:pPr>
            <a:endParaRPr lang="en-IN" sz="1000" dirty="0" smtClean="0"/>
          </a:p>
          <a:p>
            <a:endParaRPr lang="en-US" sz="1000" dirty="0"/>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0209" t="20149" r="31656" b="11567"/>
          <a:stretch/>
        </p:blipFill>
        <p:spPr bwMode="auto">
          <a:xfrm>
            <a:off x="208505" y="4221088"/>
            <a:ext cx="479554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8004354"/>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endParaRPr lang="en-US" sz="5000" dirty="0" smtClean="0">
              <a:solidFill>
                <a:prstClr val="black"/>
              </a:solidFill>
            </a:endParaRPr>
          </a:p>
          <a:p>
            <a:pPr algn="r"/>
            <a:endParaRPr lang="en-US" sz="5000" dirty="0" smtClean="0">
              <a:solidFill>
                <a:prstClr val="black"/>
              </a:solidFill>
            </a:endParaRPr>
          </a:p>
          <a:p>
            <a:pPr algn="r"/>
            <a:r>
              <a:rPr lang="en-US" sz="5000" dirty="0" smtClean="0">
                <a:solidFill>
                  <a:prstClr val="black"/>
                </a:solidFill>
              </a:rPr>
              <a:t>CO – ORDINATE GEOMETRY</a:t>
            </a:r>
          </a:p>
          <a:p>
            <a:pPr algn="r"/>
            <a:endParaRPr lang="en-US" sz="5000" dirty="0">
              <a:solidFill>
                <a:prstClr val="black"/>
              </a:solidFill>
            </a:endParaRPr>
          </a:p>
          <a:p>
            <a:pPr algn="r"/>
            <a:endParaRPr lang="en-US" sz="5000" dirty="0" smtClean="0">
              <a:solidFill>
                <a:prstClr val="black"/>
              </a:solidFill>
            </a:endParaRPr>
          </a:p>
          <a:p>
            <a:pPr algn="r"/>
            <a:endParaRPr lang="en-US" sz="5000" dirty="0">
              <a:solidFill>
                <a:prstClr val="black"/>
              </a:solidFill>
            </a:endParaRPr>
          </a:p>
          <a:p>
            <a:pPr algn="r"/>
            <a:endParaRPr lang="en-US" sz="5000" dirty="0" smtClean="0">
              <a:solidFill>
                <a:prstClr val="black"/>
              </a:solidFill>
            </a:endParaRPr>
          </a:p>
          <a:p>
            <a:pPr algn="r"/>
            <a:r>
              <a:rPr lang="en-US" sz="5000" dirty="0" smtClean="0">
                <a:solidFill>
                  <a:prstClr val="black"/>
                </a:solidFill>
              </a:rPr>
              <a:t> </a:t>
            </a:r>
            <a:endParaRPr lang="en-IN" sz="5000" dirty="0">
              <a:solidFill>
                <a:prstClr val="black"/>
              </a:solidFill>
            </a:endParaRPr>
          </a:p>
        </p:txBody>
      </p:sp>
      <p:pic>
        <p:nvPicPr>
          <p:cNvPr id="5"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25279" t="29710" r="47449" b="25373"/>
          <a:stretch/>
        </p:blipFill>
        <p:spPr bwMode="auto">
          <a:xfrm>
            <a:off x="2195736" y="2924944"/>
            <a:ext cx="2067659" cy="1512168"/>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876575117"/>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CO-ORDINATE GEOMETRY –  GENERAL CONCEPTS </a:t>
            </a:r>
            <a:endParaRPr lang="en-US" dirty="0"/>
          </a:p>
        </p:txBody>
      </p:sp>
      <p:sp>
        <p:nvSpPr>
          <p:cNvPr id="83" name="Rectangle 82"/>
          <p:cNvSpPr/>
          <p:nvPr/>
        </p:nvSpPr>
        <p:spPr>
          <a:xfrm>
            <a:off x="35496" y="548680"/>
            <a:ext cx="9036184" cy="6192688"/>
          </a:xfrm>
          <a:prstGeom prst="rect">
            <a:avLst/>
          </a:prstGeom>
          <a:solidFill>
            <a:schemeClr val="bg1">
              <a:alpha val="50196"/>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950" b="1" dirty="0" smtClean="0">
                <a:solidFill>
                  <a:schemeClr val="tx1"/>
                </a:solidFill>
              </a:rPr>
              <a:t>CO-ORDINATE POINTS </a:t>
            </a:r>
          </a:p>
          <a:p>
            <a:endParaRPr lang="en-IN" sz="950" dirty="0">
              <a:solidFill>
                <a:schemeClr val="tx1"/>
              </a:solidFill>
            </a:endParaRPr>
          </a:p>
          <a:p>
            <a:r>
              <a:rPr lang="en-IN" sz="950" dirty="0" smtClean="0">
                <a:solidFill>
                  <a:schemeClr val="tx1"/>
                </a:solidFill>
              </a:rPr>
              <a:t>Points </a:t>
            </a:r>
            <a:r>
              <a:rPr lang="en-IN" sz="950" dirty="0">
                <a:solidFill>
                  <a:schemeClr val="tx1"/>
                </a:solidFill>
              </a:rPr>
              <a:t>in the plane are identified by using an </a:t>
            </a:r>
            <a:r>
              <a:rPr lang="en-US" sz="950" dirty="0">
                <a:solidFill>
                  <a:schemeClr val="tx1"/>
                </a:solidFill>
              </a:rPr>
              <a:t>ordered pair of numbers, (x , y), where x is the x co-ordinate and y is the y co-ordinate. For example, in (4, -2), the x co-ordinate is 4 and the y co-ordinate is -2 </a:t>
            </a:r>
          </a:p>
          <a:p>
            <a:pPr marL="171450" indent="-171450">
              <a:buFontTx/>
              <a:buChar char="-"/>
            </a:pPr>
            <a:r>
              <a:rPr lang="en-IN" sz="950" dirty="0">
                <a:solidFill>
                  <a:schemeClr val="tx1"/>
                </a:solidFill>
              </a:rPr>
              <a:t>Any point on the X axis can be taken as (a,0)</a:t>
            </a:r>
          </a:p>
          <a:p>
            <a:pPr marL="171450" indent="-171450">
              <a:buFontTx/>
              <a:buChar char="-"/>
            </a:pPr>
            <a:r>
              <a:rPr lang="en-IN" sz="950" dirty="0">
                <a:solidFill>
                  <a:schemeClr val="tx1"/>
                </a:solidFill>
              </a:rPr>
              <a:t>Any point on the Y axis can be taken as (0,b</a:t>
            </a:r>
            <a:r>
              <a:rPr lang="en-IN" sz="950" dirty="0" smtClean="0">
                <a:solidFill>
                  <a:schemeClr val="tx1"/>
                </a:solidFill>
              </a:rPr>
              <a:t>)</a:t>
            </a:r>
          </a:p>
          <a:p>
            <a:pPr marL="171450" indent="-171450">
              <a:buFontTx/>
              <a:buChar char="-"/>
            </a:pPr>
            <a:r>
              <a:rPr lang="en-IN" sz="950" dirty="0" smtClean="0">
                <a:solidFill>
                  <a:schemeClr val="tx1"/>
                </a:solidFill>
              </a:rPr>
              <a:t>The </a:t>
            </a:r>
            <a:r>
              <a:rPr lang="en-IN" sz="950" dirty="0">
                <a:solidFill>
                  <a:schemeClr val="tx1"/>
                </a:solidFill>
              </a:rPr>
              <a:t>point (0, 0), where the axes cross, is called the origin</a:t>
            </a:r>
          </a:p>
          <a:p>
            <a:pPr marL="171450" indent="-171450">
              <a:buFontTx/>
              <a:buChar char="-"/>
            </a:pPr>
            <a:r>
              <a:rPr lang="en-IN" sz="950" dirty="0">
                <a:solidFill>
                  <a:schemeClr val="tx1"/>
                </a:solidFill>
              </a:rPr>
              <a:t>Along the X axis, the y co-ordinate is 0 and along the Y axis, the x co-ordinate is </a:t>
            </a:r>
            <a:r>
              <a:rPr lang="en-IN" sz="950" dirty="0" smtClean="0">
                <a:solidFill>
                  <a:schemeClr val="tx1"/>
                </a:solidFill>
              </a:rPr>
              <a:t>0</a:t>
            </a:r>
          </a:p>
          <a:p>
            <a:pPr marL="171450" indent="-171450">
              <a:buFontTx/>
              <a:buChar char="-"/>
            </a:pPr>
            <a:endParaRPr lang="en-IN" sz="950" dirty="0">
              <a:solidFill>
                <a:schemeClr val="tx1"/>
              </a:solidFill>
            </a:endParaRPr>
          </a:p>
          <a:p>
            <a:pPr lvl="1" indent="-457200"/>
            <a:r>
              <a:rPr lang="en-US" sz="950" b="1" dirty="0">
                <a:solidFill>
                  <a:schemeClr val="tx1"/>
                </a:solidFill>
              </a:rPr>
              <a:t>INTERCEPTS: </a:t>
            </a:r>
            <a:r>
              <a:rPr lang="en-IN" sz="950" dirty="0">
                <a:solidFill>
                  <a:schemeClr val="tx1"/>
                </a:solidFill>
              </a:rPr>
              <a:t>The point where a line intersects a co-ordinate axis is called an intercept </a:t>
            </a:r>
          </a:p>
          <a:p>
            <a:r>
              <a:rPr lang="en-IN" sz="950" b="1" dirty="0">
                <a:solidFill>
                  <a:schemeClr val="tx1"/>
                </a:solidFill>
              </a:rPr>
              <a:t>X intercept: </a:t>
            </a:r>
            <a:r>
              <a:rPr lang="en-IN" sz="950" dirty="0">
                <a:solidFill>
                  <a:schemeClr val="tx1"/>
                </a:solidFill>
              </a:rPr>
              <a:t>the point at which the line intersects the x axis</a:t>
            </a:r>
          </a:p>
          <a:p>
            <a:pPr marL="171450" indent="-171450">
              <a:buFontTx/>
              <a:buChar char="-"/>
            </a:pPr>
            <a:r>
              <a:rPr lang="en-IN" sz="950" dirty="0">
                <a:solidFill>
                  <a:schemeClr val="tx1"/>
                </a:solidFill>
              </a:rPr>
              <a:t>The x-intercept is expressed using the ordered pair (x, 0), where x is the point where the line intersects the x-axis. The x-intercept is the point on the line </a:t>
            </a:r>
            <a:r>
              <a:rPr lang="en-US" sz="950" dirty="0">
                <a:solidFill>
                  <a:schemeClr val="tx1"/>
                </a:solidFill>
              </a:rPr>
              <a:t>at which y = O</a:t>
            </a:r>
            <a:endParaRPr lang="en-IN" sz="950" dirty="0">
              <a:solidFill>
                <a:schemeClr val="tx1"/>
              </a:solidFill>
            </a:endParaRPr>
          </a:p>
          <a:p>
            <a:r>
              <a:rPr lang="en-IN" sz="950" b="1" dirty="0">
                <a:solidFill>
                  <a:schemeClr val="tx1"/>
                </a:solidFill>
              </a:rPr>
              <a:t>Y intercept: </a:t>
            </a:r>
            <a:r>
              <a:rPr lang="en-IN" sz="950" dirty="0">
                <a:solidFill>
                  <a:schemeClr val="tx1"/>
                </a:solidFill>
              </a:rPr>
              <a:t>the point at which the line intersects the y axis</a:t>
            </a:r>
          </a:p>
          <a:p>
            <a:pPr marL="171450" indent="-171450">
              <a:buFontTx/>
              <a:buChar char="-"/>
            </a:pPr>
            <a:r>
              <a:rPr lang="en-IN" sz="950" dirty="0">
                <a:solidFill>
                  <a:schemeClr val="tx1"/>
                </a:solidFill>
              </a:rPr>
              <a:t>The y-intercept is expressed using the ordered pair (0, y), where y is the point where the line intersects the y-axis. The y-intercept is the point on the line </a:t>
            </a:r>
            <a:r>
              <a:rPr lang="en-US" sz="950" dirty="0">
                <a:solidFill>
                  <a:schemeClr val="tx1"/>
                </a:solidFill>
              </a:rPr>
              <a:t>at which x = </a:t>
            </a:r>
            <a:r>
              <a:rPr lang="en-US" sz="950" dirty="0" smtClean="0">
                <a:solidFill>
                  <a:schemeClr val="tx1"/>
                </a:solidFill>
              </a:rPr>
              <a:t>O</a:t>
            </a:r>
            <a:endParaRPr lang="en-IN" sz="950" dirty="0" smtClean="0">
              <a:solidFill>
                <a:schemeClr val="tx1"/>
              </a:solidFill>
            </a:endParaRPr>
          </a:p>
          <a:p>
            <a:endParaRPr lang="en-IN" sz="950" dirty="0">
              <a:solidFill>
                <a:schemeClr val="tx1"/>
              </a:solidFill>
            </a:endParaRPr>
          </a:p>
          <a:p>
            <a:r>
              <a:rPr lang="en-US" sz="950" b="1" dirty="0" smtClean="0">
                <a:solidFill>
                  <a:schemeClr val="tx1"/>
                </a:solidFill>
              </a:rPr>
              <a:t>LINE </a:t>
            </a:r>
          </a:p>
          <a:p>
            <a:r>
              <a:rPr lang="en-US" sz="950" dirty="0" smtClean="0">
                <a:solidFill>
                  <a:schemeClr val="tx1"/>
                </a:solidFill>
              </a:rPr>
              <a:t>A line can be formed in any of the three ways </a:t>
            </a:r>
          </a:p>
          <a:p>
            <a:pPr marL="171450" indent="-171450">
              <a:buFontTx/>
              <a:buChar char="-"/>
            </a:pPr>
            <a:r>
              <a:rPr lang="en-US" sz="950" dirty="0" smtClean="0">
                <a:solidFill>
                  <a:schemeClr val="tx1"/>
                </a:solidFill>
              </a:rPr>
              <a:t>By knowing the co-ordinates of any two points on the line </a:t>
            </a:r>
          </a:p>
          <a:p>
            <a:pPr marL="171450" indent="-171450">
              <a:buFontTx/>
              <a:buChar char="-"/>
            </a:pPr>
            <a:r>
              <a:rPr lang="en-US" sz="950" dirty="0" smtClean="0">
                <a:solidFill>
                  <a:schemeClr val="tx1"/>
                </a:solidFill>
              </a:rPr>
              <a:t>By knowing the co-ordinates of one point on the line and the slope of the line </a:t>
            </a:r>
          </a:p>
          <a:p>
            <a:pPr marL="171450" indent="-171450">
              <a:buFontTx/>
              <a:buChar char="-"/>
            </a:pPr>
            <a:r>
              <a:rPr lang="en-US" sz="950" dirty="0" smtClean="0">
                <a:solidFill>
                  <a:schemeClr val="tx1"/>
                </a:solidFill>
              </a:rPr>
              <a:t>By knowing the equation of the line</a:t>
            </a:r>
          </a:p>
          <a:p>
            <a:endParaRPr lang="en-US" sz="950" b="1" dirty="0">
              <a:solidFill>
                <a:schemeClr val="tx1"/>
              </a:solidFill>
            </a:endParaRPr>
          </a:p>
          <a:p>
            <a:r>
              <a:rPr lang="en-US" sz="950" b="1" dirty="0" smtClean="0">
                <a:solidFill>
                  <a:schemeClr val="tx1"/>
                </a:solidFill>
              </a:rPr>
              <a:t>SLOPE </a:t>
            </a:r>
            <a:r>
              <a:rPr lang="en-US" sz="950" b="1" dirty="0">
                <a:solidFill>
                  <a:schemeClr val="tx1"/>
                </a:solidFill>
              </a:rPr>
              <a:t>OF A </a:t>
            </a:r>
            <a:r>
              <a:rPr lang="en-US" sz="950" b="1" dirty="0" smtClean="0">
                <a:solidFill>
                  <a:schemeClr val="tx1"/>
                </a:solidFill>
              </a:rPr>
              <a:t>LINE: Y2 – Y1 / X2 – X1 </a:t>
            </a:r>
            <a:endParaRPr lang="en-US" sz="950" b="1" dirty="0">
              <a:solidFill>
                <a:schemeClr val="tx1"/>
              </a:solidFill>
            </a:endParaRPr>
          </a:p>
          <a:p>
            <a:pPr marL="171450" indent="-171450">
              <a:buFontTx/>
              <a:buChar char="-"/>
            </a:pPr>
            <a:r>
              <a:rPr lang="en-IN" sz="950" dirty="0">
                <a:solidFill>
                  <a:schemeClr val="tx1"/>
                </a:solidFill>
              </a:rPr>
              <a:t>A line in the plane is formed by the connection of two or more points. Therefore, the slope is defined as the “rise” over the “run” – that is, how much the line rises vertically divided by how much the line runs </a:t>
            </a:r>
            <a:r>
              <a:rPr lang="en-IN" sz="950" dirty="0" smtClean="0">
                <a:solidFill>
                  <a:schemeClr val="tx1"/>
                </a:solidFill>
              </a:rPr>
              <a:t>horizontally</a:t>
            </a:r>
          </a:p>
          <a:p>
            <a:pPr marL="628650" lvl="1" indent="-171450">
              <a:buFontTx/>
              <a:buChar char="-"/>
            </a:pPr>
            <a:r>
              <a:rPr lang="en-IN" sz="950" dirty="0" smtClean="0">
                <a:solidFill>
                  <a:schemeClr val="tx1"/>
                </a:solidFill>
              </a:rPr>
              <a:t>For example, </a:t>
            </a:r>
            <a:r>
              <a:rPr lang="en-US" sz="950" dirty="0">
                <a:solidFill>
                  <a:schemeClr val="tx1"/>
                </a:solidFill>
              </a:rPr>
              <a:t>what is the slope of the line  for the following co-ordinates: (2,-3) and (6, 5) </a:t>
            </a:r>
            <a:endParaRPr lang="en-US" sz="950" dirty="0" smtClean="0">
              <a:solidFill>
                <a:schemeClr val="tx1"/>
              </a:solidFill>
            </a:endParaRPr>
          </a:p>
          <a:p>
            <a:pPr marL="628650" lvl="1" indent="-171450">
              <a:buFontTx/>
              <a:buChar char="-"/>
            </a:pPr>
            <a:r>
              <a:rPr lang="en-US" sz="950" dirty="0">
                <a:solidFill>
                  <a:schemeClr val="tx1"/>
                </a:solidFill>
              </a:rPr>
              <a:t>Slope = 5 – (-3) / (6 – 2) = 8/4, which is equal to </a:t>
            </a:r>
            <a:r>
              <a:rPr lang="en-US" sz="950" dirty="0" smtClean="0">
                <a:solidFill>
                  <a:schemeClr val="tx1"/>
                </a:solidFill>
              </a:rPr>
              <a:t>2</a:t>
            </a:r>
            <a:endParaRPr lang="en-US" sz="950" dirty="0">
              <a:solidFill>
                <a:schemeClr val="tx1"/>
              </a:solidFill>
            </a:endParaRPr>
          </a:p>
          <a:p>
            <a:pPr marL="628650" lvl="1" indent="-171450">
              <a:buFontTx/>
              <a:buChar char="-"/>
            </a:pPr>
            <a:endParaRPr lang="en-IN" sz="950" dirty="0" smtClean="0">
              <a:solidFill>
                <a:schemeClr val="tx1"/>
              </a:solidFill>
            </a:endParaRPr>
          </a:p>
          <a:p>
            <a:pPr marL="171450" indent="-171450">
              <a:buFontTx/>
              <a:buChar char="-"/>
            </a:pPr>
            <a:r>
              <a:rPr lang="en-IN" sz="950" dirty="0" smtClean="0">
                <a:solidFill>
                  <a:schemeClr val="tx1"/>
                </a:solidFill>
              </a:rPr>
              <a:t>The slope is always the co-efficient of x in the equation (point-intercept) form y = mx + b. Therefore, in the equation y = 4x + 8; the slope is 8 </a:t>
            </a:r>
          </a:p>
          <a:p>
            <a:pPr marL="171450" indent="-171450">
              <a:buFontTx/>
              <a:buChar char="-"/>
            </a:pPr>
            <a:r>
              <a:rPr lang="en-IN" sz="950" dirty="0" smtClean="0">
                <a:solidFill>
                  <a:schemeClr val="tx1"/>
                </a:solidFill>
              </a:rPr>
              <a:t>If the equation of the line is given in the general form </a:t>
            </a:r>
            <a:r>
              <a:rPr lang="en-IN" sz="950" dirty="0" err="1" smtClean="0">
                <a:solidFill>
                  <a:schemeClr val="tx1"/>
                </a:solidFill>
              </a:rPr>
              <a:t>ax</a:t>
            </a:r>
            <a:r>
              <a:rPr lang="en-IN" sz="950" dirty="0" smtClean="0">
                <a:solidFill>
                  <a:schemeClr val="tx1"/>
                </a:solidFill>
              </a:rPr>
              <a:t> + by + c = 0; then the slope is –a/b and the intercept is –c/b</a:t>
            </a:r>
          </a:p>
          <a:p>
            <a:endParaRPr lang="en-IN" sz="950" dirty="0">
              <a:solidFill>
                <a:schemeClr val="tx1"/>
              </a:solidFill>
            </a:endParaRPr>
          </a:p>
          <a:p>
            <a:pPr marL="171450" lvl="1" indent="-171450">
              <a:buFontTx/>
              <a:buChar char="-"/>
            </a:pPr>
            <a:r>
              <a:rPr lang="en-US" sz="950" dirty="0">
                <a:solidFill>
                  <a:schemeClr val="tx1"/>
                </a:solidFill>
              </a:rPr>
              <a:t>The slope of all points/ co-ordinates on a line will ALWAYS be the </a:t>
            </a:r>
            <a:r>
              <a:rPr lang="en-US" sz="950" dirty="0" smtClean="0">
                <a:solidFill>
                  <a:schemeClr val="tx1"/>
                </a:solidFill>
              </a:rPr>
              <a:t>same. However, just because two points have the same slope, doesn’t necessarily mean that the lie on the same line and vice versa. For instance, parallel lines have the same slope; conversely, if two lines have the same slope they could either be parallel or lie on each other</a:t>
            </a:r>
          </a:p>
          <a:p>
            <a:pPr marL="171450" lvl="1" indent="-171450">
              <a:buFontTx/>
              <a:buChar char="-"/>
            </a:pPr>
            <a:r>
              <a:rPr lang="en-US" sz="950" dirty="0" smtClean="0">
                <a:solidFill>
                  <a:schemeClr val="tx1"/>
                </a:solidFill>
              </a:rPr>
              <a:t>If the slope is 1, the angle formed by the slope is 45 degrees </a:t>
            </a:r>
            <a:endParaRPr lang="en-US" sz="950" dirty="0">
              <a:solidFill>
                <a:schemeClr val="tx1"/>
              </a:solidFill>
            </a:endParaRPr>
          </a:p>
          <a:p>
            <a:pPr marL="171450" lvl="1" indent="-171450">
              <a:buFontTx/>
              <a:buChar char="-"/>
            </a:pPr>
            <a:r>
              <a:rPr lang="en-US" sz="950" dirty="0">
                <a:solidFill>
                  <a:srgbClr val="FF0000"/>
                </a:solidFill>
              </a:rPr>
              <a:t>Parallel lines have equal slopes</a:t>
            </a:r>
          </a:p>
          <a:p>
            <a:pPr marL="171450" lvl="1" indent="-171450">
              <a:buFontTx/>
              <a:buChar char="-"/>
            </a:pPr>
            <a:r>
              <a:rPr lang="en-US" sz="950" dirty="0">
                <a:solidFill>
                  <a:srgbClr val="FF0000"/>
                </a:solidFill>
              </a:rPr>
              <a:t>Perpendicular lines have negative reciprocal </a:t>
            </a:r>
            <a:r>
              <a:rPr lang="en-US" sz="950" dirty="0" smtClean="0">
                <a:solidFill>
                  <a:srgbClr val="FF0000"/>
                </a:solidFill>
              </a:rPr>
              <a:t>slopes</a:t>
            </a:r>
          </a:p>
          <a:p>
            <a:pPr marL="171450" lvl="1" indent="-171450">
              <a:buFontTx/>
              <a:buChar char="-"/>
            </a:pPr>
            <a:r>
              <a:rPr lang="en-US" sz="950" dirty="0" smtClean="0">
                <a:solidFill>
                  <a:srgbClr val="FF0000"/>
                </a:solidFill>
              </a:rPr>
              <a:t>SLOPE DIRECTION - There are four types of slope an equation can have</a:t>
            </a:r>
          </a:p>
          <a:p>
            <a:pPr marL="628650" lvl="1" indent="-171450">
              <a:buFontTx/>
              <a:buChar char="-"/>
            </a:pPr>
            <a:r>
              <a:rPr lang="en-US" sz="950" dirty="0">
                <a:solidFill>
                  <a:schemeClr val="tx1"/>
                </a:solidFill>
              </a:rPr>
              <a:t>Positive – rises upward from left to right </a:t>
            </a:r>
          </a:p>
          <a:p>
            <a:pPr marL="628650" lvl="1" indent="-171450">
              <a:buFontTx/>
              <a:buChar char="-"/>
            </a:pPr>
            <a:r>
              <a:rPr lang="en-US" sz="950" dirty="0">
                <a:solidFill>
                  <a:schemeClr val="tx1"/>
                </a:solidFill>
              </a:rPr>
              <a:t>Negative – falls downward from left to right </a:t>
            </a:r>
          </a:p>
          <a:p>
            <a:pPr marL="628650" lvl="1" indent="-171450">
              <a:buFontTx/>
              <a:buChar char="-"/>
            </a:pPr>
            <a:r>
              <a:rPr lang="en-US" sz="950" dirty="0">
                <a:solidFill>
                  <a:schemeClr val="tx1"/>
                </a:solidFill>
              </a:rPr>
              <a:t>Zero – parallel to the x axis </a:t>
            </a:r>
          </a:p>
          <a:p>
            <a:pPr marL="628650" lvl="1" indent="-171450">
              <a:buFontTx/>
              <a:buChar char="-"/>
            </a:pPr>
            <a:r>
              <a:rPr lang="en-US" sz="950" dirty="0">
                <a:solidFill>
                  <a:schemeClr val="tx1"/>
                </a:solidFill>
              </a:rPr>
              <a:t>Undefined – parallel to the y axis </a:t>
            </a:r>
            <a:endParaRPr lang="en-US" sz="950" dirty="0" smtClean="0">
              <a:solidFill>
                <a:schemeClr val="tx1"/>
              </a:solidFill>
            </a:endParaRPr>
          </a:p>
          <a:p>
            <a:pPr marL="628650" lvl="1" indent="-171450">
              <a:buFontTx/>
              <a:buChar char="-"/>
            </a:pPr>
            <a:r>
              <a:rPr lang="en-IN" sz="1000" b="1" dirty="0">
                <a:solidFill>
                  <a:schemeClr val="tx1"/>
                </a:solidFill>
              </a:rPr>
              <a:t>Every line (but the one </a:t>
            </a:r>
            <a:r>
              <a:rPr lang="en-IN" sz="1000" b="1" dirty="0" smtClean="0">
                <a:solidFill>
                  <a:schemeClr val="tx1"/>
                </a:solidFill>
              </a:rPr>
              <a:t>that crosses the </a:t>
            </a:r>
            <a:r>
              <a:rPr lang="en-IN" sz="1000" b="1" dirty="0">
                <a:solidFill>
                  <a:schemeClr val="tx1"/>
                </a:solidFill>
              </a:rPr>
              <a:t>origin </a:t>
            </a:r>
            <a:r>
              <a:rPr lang="en-IN" sz="1000" b="1" dirty="0" smtClean="0">
                <a:solidFill>
                  <a:schemeClr val="tx1"/>
                </a:solidFill>
              </a:rPr>
              <a:t>OR the one that is </a:t>
            </a:r>
            <a:r>
              <a:rPr lang="en-IN" sz="1000" b="1" dirty="0">
                <a:solidFill>
                  <a:schemeClr val="tx1"/>
                </a:solidFill>
              </a:rPr>
              <a:t>parallel to X or Y axis </a:t>
            </a:r>
            <a:r>
              <a:rPr lang="en-IN" sz="1000" b="1" dirty="0" smtClean="0">
                <a:solidFill>
                  <a:schemeClr val="tx1"/>
                </a:solidFill>
              </a:rPr>
              <a:t>OR the </a:t>
            </a:r>
            <a:r>
              <a:rPr lang="en-IN" sz="1000" b="1" dirty="0">
                <a:solidFill>
                  <a:schemeClr val="tx1"/>
                </a:solidFill>
              </a:rPr>
              <a:t>X and Y axis themselves) crosses three quadrants</a:t>
            </a:r>
            <a:endParaRPr lang="en-US" sz="950" dirty="0">
              <a:solidFill>
                <a:schemeClr val="tx1"/>
              </a:solidFill>
            </a:endParaRPr>
          </a:p>
          <a:p>
            <a:pPr lvl="1" indent="-457200"/>
            <a:endParaRPr lang="en-US" sz="950" dirty="0" smtClean="0">
              <a:solidFill>
                <a:schemeClr val="tx1"/>
              </a:solidFill>
            </a:endParaRPr>
          </a:p>
          <a:p>
            <a:pPr marL="177800" lvl="1" indent="-177800">
              <a:buFontTx/>
              <a:buChar char="-"/>
            </a:pPr>
            <a:endParaRPr lang="en-IN" sz="950" dirty="0" smtClean="0">
              <a:solidFill>
                <a:schemeClr val="tx1"/>
              </a:solidFill>
            </a:endParaRPr>
          </a:p>
          <a:p>
            <a:pPr marL="177800" lvl="1" indent="-177800">
              <a:buFontTx/>
              <a:buChar char="-"/>
            </a:pPr>
            <a:endParaRPr lang="en-IN" sz="950" dirty="0">
              <a:solidFill>
                <a:schemeClr val="tx1"/>
              </a:solidFill>
            </a:endParaRPr>
          </a:p>
          <a:p>
            <a:pPr lvl="1" indent="-457200"/>
            <a:endParaRPr lang="en-IN" sz="950" b="1" dirty="0">
              <a:solidFill>
                <a:schemeClr val="tx1"/>
              </a:solidFill>
            </a:endParaRPr>
          </a:p>
          <a:p>
            <a:pPr marL="171450" lvl="1" indent="-171450">
              <a:buFontTx/>
              <a:buChar char="-"/>
            </a:pPr>
            <a:endParaRPr lang="en-IN" sz="950" dirty="0" smtClean="0">
              <a:solidFill>
                <a:srgbClr val="FF0000"/>
              </a:solidFill>
            </a:endParaRPr>
          </a:p>
          <a:p>
            <a:endParaRPr lang="en-US" sz="950" dirty="0">
              <a:solidFill>
                <a:schemeClr val="tx1"/>
              </a:solidFill>
            </a:endParaRPr>
          </a:p>
          <a:p>
            <a:endParaRPr lang="en-IN" sz="950" dirty="0" smtClean="0">
              <a:solidFill>
                <a:schemeClr val="tx1"/>
              </a:solidFill>
            </a:endParaRPr>
          </a:p>
          <a:p>
            <a:pPr marL="171450" indent="-171450">
              <a:buFontTx/>
              <a:buChar char="-"/>
            </a:pPr>
            <a:endParaRPr lang="en-IN" sz="950" dirty="0" smtClean="0">
              <a:solidFill>
                <a:schemeClr val="tx1"/>
              </a:solidFill>
            </a:endParaRPr>
          </a:p>
          <a:p>
            <a:endParaRPr lang="en-IN" sz="950" dirty="0">
              <a:solidFill>
                <a:schemeClr val="tx1"/>
              </a:solidFill>
            </a:endParaRPr>
          </a:p>
          <a:p>
            <a:endParaRPr lang="en-IN" sz="950" dirty="0" smtClean="0">
              <a:solidFill>
                <a:schemeClr val="tx1"/>
              </a:solidFill>
            </a:endParaRPr>
          </a:p>
        </p:txBody>
      </p:sp>
    </p:spTree>
    <p:extLst>
      <p:ext uri="{BB962C8B-B14F-4D97-AF65-F5344CB8AC3E}">
        <p14:creationId xmlns:p14="http://schemas.microsoft.com/office/powerpoint/2010/main" val="1743449360"/>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CO-ORDINATE GEOMETRY –  </a:t>
            </a:r>
            <a:r>
              <a:rPr lang="en-US" dirty="0"/>
              <a:t>EQUATION OF A LINE/ SLOPE-INTERCEPT </a:t>
            </a:r>
            <a:r>
              <a:rPr lang="en-US" dirty="0" smtClean="0"/>
              <a:t>LINE</a:t>
            </a:r>
            <a:endParaRPr lang="en-US" dirty="0"/>
          </a:p>
        </p:txBody>
      </p:sp>
      <p:grpSp>
        <p:nvGrpSpPr>
          <p:cNvPr id="8" name="Group 7"/>
          <p:cNvGrpSpPr/>
          <p:nvPr/>
        </p:nvGrpSpPr>
        <p:grpSpPr>
          <a:xfrm>
            <a:off x="683254" y="692696"/>
            <a:ext cx="6985090" cy="445696"/>
            <a:chOff x="611246" y="1255112"/>
            <a:chExt cx="6985090" cy="445696"/>
          </a:xfrm>
        </p:grpSpPr>
        <p:sp>
          <p:nvSpPr>
            <p:cNvPr id="79" name="Rectangle 78"/>
            <p:cNvSpPr/>
            <p:nvPr/>
          </p:nvSpPr>
          <p:spPr>
            <a:xfrm>
              <a:off x="611246" y="1255112"/>
              <a:ext cx="1404156" cy="432048"/>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smtClean="0">
                  <a:solidFill>
                    <a:schemeClr val="bg1"/>
                  </a:solidFill>
                </a:rPr>
                <a:t>Y</a:t>
              </a:r>
              <a:r>
                <a:rPr lang="en-US" sz="1200" dirty="0" smtClean="0">
                  <a:solidFill>
                    <a:schemeClr val="bg1"/>
                  </a:solidFill>
                </a:rPr>
                <a:t> </a:t>
              </a:r>
            </a:p>
            <a:p>
              <a:pPr algn="ctr"/>
              <a:r>
                <a:rPr lang="en-US" sz="1200" dirty="0" smtClean="0">
                  <a:solidFill>
                    <a:schemeClr val="bg1"/>
                  </a:solidFill>
                </a:rPr>
                <a:t>y co-ordinate</a:t>
              </a:r>
              <a:endParaRPr lang="en-US" sz="1200" dirty="0">
                <a:solidFill>
                  <a:schemeClr val="bg1"/>
                </a:solidFill>
              </a:endParaRPr>
            </a:p>
          </p:txBody>
        </p:sp>
        <p:sp>
          <p:nvSpPr>
            <p:cNvPr id="80" name="Rectangle 79"/>
            <p:cNvSpPr/>
            <p:nvPr/>
          </p:nvSpPr>
          <p:spPr>
            <a:xfrm>
              <a:off x="3203848" y="1255112"/>
              <a:ext cx="1265080" cy="432048"/>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smtClean="0">
                  <a:solidFill>
                    <a:schemeClr val="bg1"/>
                  </a:solidFill>
                </a:rPr>
                <a:t>M</a:t>
              </a:r>
            </a:p>
            <a:p>
              <a:pPr algn="ctr"/>
              <a:r>
                <a:rPr lang="en-US" sz="1200" dirty="0" smtClean="0">
                  <a:solidFill>
                    <a:schemeClr val="bg1"/>
                  </a:solidFill>
                </a:rPr>
                <a:t>Slope </a:t>
              </a:r>
              <a:endParaRPr lang="en-US" sz="1200" dirty="0">
                <a:solidFill>
                  <a:schemeClr val="bg1"/>
                </a:solidFill>
              </a:endParaRPr>
            </a:p>
          </p:txBody>
        </p:sp>
        <p:sp>
          <p:nvSpPr>
            <p:cNvPr id="81" name="Rectangle 80"/>
            <p:cNvSpPr/>
            <p:nvPr/>
          </p:nvSpPr>
          <p:spPr>
            <a:xfrm>
              <a:off x="6516216" y="1255112"/>
              <a:ext cx="1080120" cy="432048"/>
            </a:xfrm>
            <a:prstGeom prst="rect">
              <a:avLst/>
            </a:prstGeom>
            <a:solidFill>
              <a:srgbClr val="92D05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smtClean="0">
                  <a:solidFill>
                    <a:schemeClr val="bg1"/>
                  </a:solidFill>
                </a:rPr>
                <a:t>B</a:t>
              </a:r>
            </a:p>
            <a:p>
              <a:pPr algn="ctr"/>
              <a:r>
                <a:rPr lang="en-US" sz="1200" dirty="0" smtClean="0">
                  <a:solidFill>
                    <a:schemeClr val="bg1"/>
                  </a:solidFill>
                </a:rPr>
                <a:t>y-intercept</a:t>
              </a:r>
            </a:p>
          </p:txBody>
        </p:sp>
        <p:sp>
          <p:nvSpPr>
            <p:cNvPr id="9" name="Rectangle 8"/>
            <p:cNvSpPr/>
            <p:nvPr/>
          </p:nvSpPr>
          <p:spPr>
            <a:xfrm>
              <a:off x="4526703" y="1255112"/>
              <a:ext cx="1265080" cy="432048"/>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smtClean="0">
                  <a:solidFill>
                    <a:schemeClr val="bg1"/>
                  </a:solidFill>
                </a:rPr>
                <a:t>X</a:t>
              </a:r>
            </a:p>
            <a:p>
              <a:pPr algn="ctr"/>
              <a:r>
                <a:rPr lang="en-US" sz="1200" dirty="0" smtClean="0">
                  <a:solidFill>
                    <a:schemeClr val="bg1"/>
                  </a:solidFill>
                </a:rPr>
                <a:t>x co-ordinate</a:t>
              </a:r>
              <a:endParaRPr lang="en-US" sz="1200" dirty="0">
                <a:solidFill>
                  <a:schemeClr val="bg1"/>
                </a:solidFill>
              </a:endParaRPr>
            </a:p>
          </p:txBody>
        </p:sp>
        <p:sp>
          <p:nvSpPr>
            <p:cNvPr id="3" name="Equal 2"/>
            <p:cNvSpPr/>
            <p:nvPr/>
          </p:nvSpPr>
          <p:spPr>
            <a:xfrm>
              <a:off x="2267744" y="1268760"/>
              <a:ext cx="792088" cy="432048"/>
            </a:xfrm>
            <a:prstGeom prst="mathEqual">
              <a:avLst/>
            </a:prstGeom>
            <a:solidFill>
              <a:schemeClr val="tx1">
                <a:lumMod val="85000"/>
                <a:lumOff val="1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Plus 3"/>
            <p:cNvSpPr/>
            <p:nvPr/>
          </p:nvSpPr>
          <p:spPr>
            <a:xfrm>
              <a:off x="5868144" y="1268760"/>
              <a:ext cx="576064" cy="432048"/>
            </a:xfrm>
            <a:prstGeom prst="mathPlus">
              <a:avLst/>
            </a:prstGeom>
            <a:solidFill>
              <a:schemeClr val="tx1">
                <a:lumMod val="85000"/>
                <a:lumOff val="1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p:cNvSpPr txBox="1"/>
          <p:nvPr/>
        </p:nvSpPr>
        <p:spPr>
          <a:xfrm>
            <a:off x="36512" y="1152040"/>
            <a:ext cx="9144000" cy="1938992"/>
          </a:xfrm>
          <a:prstGeom prst="rect">
            <a:avLst/>
          </a:prstGeom>
          <a:noFill/>
        </p:spPr>
        <p:txBody>
          <a:bodyPr wrap="square" rtlCol="0">
            <a:spAutoFit/>
          </a:bodyPr>
          <a:lstStyle/>
          <a:p>
            <a:r>
              <a:rPr lang="en-US" sz="1000" dirty="0" smtClean="0"/>
              <a:t>What </a:t>
            </a:r>
            <a:r>
              <a:rPr lang="en-IN" sz="1000" dirty="0"/>
              <a:t>is the slope-intercept form for a line with the equation 6x + 3y = </a:t>
            </a:r>
            <a:r>
              <a:rPr lang="en-IN" sz="1000" dirty="0" smtClean="0"/>
              <a:t>18? </a:t>
            </a:r>
          </a:p>
          <a:p>
            <a:r>
              <a:rPr lang="en-IN" sz="1000" dirty="0" smtClean="0"/>
              <a:t>Rewrite </a:t>
            </a:r>
            <a:r>
              <a:rPr lang="en-IN" sz="1000" dirty="0"/>
              <a:t>the equation by solving for </a:t>
            </a:r>
            <a:r>
              <a:rPr lang="en-IN" sz="1000" i="1" dirty="0"/>
              <a:t>y </a:t>
            </a:r>
            <a:r>
              <a:rPr lang="en-IN" sz="1000" dirty="0"/>
              <a:t>as </a:t>
            </a:r>
            <a:r>
              <a:rPr lang="en-IN" sz="1000" dirty="0" smtClean="0"/>
              <a:t>follows</a:t>
            </a:r>
            <a:r>
              <a:rPr lang="en-US" sz="1000" dirty="0" smtClean="0"/>
              <a:t>: </a:t>
            </a:r>
          </a:p>
          <a:p>
            <a:pPr marL="285750" indent="-285750">
              <a:buFontTx/>
              <a:buChar char="-"/>
            </a:pPr>
            <a:r>
              <a:rPr lang="en-US" sz="1000" dirty="0" smtClean="0"/>
              <a:t>6x + 3y = 18 </a:t>
            </a:r>
          </a:p>
          <a:p>
            <a:pPr marL="285750" indent="-285750">
              <a:buFontTx/>
              <a:buChar char="-"/>
            </a:pPr>
            <a:r>
              <a:rPr lang="en-US" sz="1000" dirty="0" smtClean="0"/>
              <a:t>2x + y = 6 </a:t>
            </a:r>
          </a:p>
          <a:p>
            <a:pPr marL="285750" indent="-285750">
              <a:buFontTx/>
              <a:buChar char="-"/>
            </a:pPr>
            <a:r>
              <a:rPr lang="en-US" sz="1000" dirty="0" smtClean="0"/>
              <a:t>y = – 2x + 6</a:t>
            </a:r>
          </a:p>
          <a:p>
            <a:pPr marL="285750" indent="-285750">
              <a:buFontTx/>
              <a:buChar char="-"/>
            </a:pPr>
            <a:r>
              <a:rPr lang="en-US" sz="1000" dirty="0" smtClean="0"/>
              <a:t>Thus, the slope is -2 and the y-intercept (b) is 6</a:t>
            </a:r>
          </a:p>
          <a:p>
            <a:endParaRPr lang="en-IN" sz="1000" dirty="0" smtClean="0"/>
          </a:p>
          <a:p>
            <a:pPr marL="171450" indent="-171450">
              <a:buFontTx/>
              <a:buChar char="-"/>
            </a:pPr>
            <a:r>
              <a:rPr lang="en-IN" sz="1000" dirty="0" smtClean="0"/>
              <a:t>Horizontal </a:t>
            </a:r>
            <a:r>
              <a:rPr lang="en-IN" sz="1000" dirty="0"/>
              <a:t>and vertical lines are not expressed in the y = mx +b form. Instead, they </a:t>
            </a:r>
            <a:r>
              <a:rPr lang="en-IN" sz="1000" dirty="0" smtClean="0"/>
              <a:t>are </a:t>
            </a:r>
            <a:r>
              <a:rPr lang="en-IN" sz="1000" dirty="0"/>
              <a:t>expressed as simple, one-variable </a:t>
            </a:r>
            <a:r>
              <a:rPr lang="en-IN" sz="1000" dirty="0" smtClean="0"/>
              <a:t>equations. </a:t>
            </a:r>
            <a:r>
              <a:rPr lang="en-IN" sz="1000" dirty="0"/>
              <a:t>Horizontal lines are expressed in the </a:t>
            </a:r>
            <a:r>
              <a:rPr lang="en-IN" sz="1000" dirty="0" smtClean="0"/>
              <a:t>form: y </a:t>
            </a:r>
            <a:r>
              <a:rPr lang="en-IN" sz="1000" dirty="0"/>
              <a:t>= some number, such as y = 3 or y = </a:t>
            </a:r>
            <a:r>
              <a:rPr lang="en-IN" sz="1000" dirty="0" smtClean="0"/>
              <a:t>5 (i.e., equation of the line parallel to the x axis is 3 or 5). </a:t>
            </a:r>
            <a:r>
              <a:rPr lang="en-IN" sz="1000" dirty="0"/>
              <a:t>Vertical lines are expressed in the </a:t>
            </a:r>
            <a:r>
              <a:rPr lang="en-IN" sz="1000" dirty="0" smtClean="0"/>
              <a:t>form: x </a:t>
            </a:r>
            <a:r>
              <a:rPr lang="en-IN" sz="1000" dirty="0"/>
              <a:t>= some number, such as x = 4 or x = </a:t>
            </a:r>
            <a:r>
              <a:rPr lang="en-IN" sz="1000" dirty="0" smtClean="0"/>
              <a:t>7 (i.e., equation of the line parallel to the y axis is 4 or 7)</a:t>
            </a:r>
          </a:p>
          <a:p>
            <a:pPr marL="171450" indent="-171450">
              <a:buFontTx/>
              <a:buChar char="-"/>
            </a:pPr>
            <a:r>
              <a:rPr lang="en-IN" sz="1000" dirty="0" smtClean="0"/>
              <a:t>Equation of the X axis is Y= 0 </a:t>
            </a:r>
          </a:p>
          <a:p>
            <a:pPr marL="171450" indent="-171450">
              <a:buFontTx/>
              <a:buChar char="-"/>
            </a:pPr>
            <a:r>
              <a:rPr lang="en-IN" sz="1000" dirty="0"/>
              <a:t>Equation of the </a:t>
            </a:r>
            <a:r>
              <a:rPr lang="en-IN" sz="1000" dirty="0" smtClean="0"/>
              <a:t>Y </a:t>
            </a:r>
            <a:r>
              <a:rPr lang="en-IN" sz="1000" dirty="0"/>
              <a:t>axis is </a:t>
            </a:r>
            <a:r>
              <a:rPr lang="en-IN" sz="1000" dirty="0" smtClean="0"/>
              <a:t>X= </a:t>
            </a:r>
            <a:r>
              <a:rPr lang="en-IN" sz="1000" dirty="0"/>
              <a:t>0 </a:t>
            </a:r>
            <a:endParaRPr lang="en-IN" sz="1000" dirty="0" smtClean="0"/>
          </a:p>
        </p:txBody>
      </p:sp>
      <p:graphicFrame>
        <p:nvGraphicFramePr>
          <p:cNvPr id="7" name="Table 6"/>
          <p:cNvGraphicFramePr>
            <a:graphicFrameLocks noGrp="1"/>
          </p:cNvGraphicFramePr>
          <p:nvPr>
            <p:extLst>
              <p:ext uri="{D42A27DB-BD31-4B8C-83A1-F6EECF244321}">
                <p14:modId xmlns:p14="http://schemas.microsoft.com/office/powerpoint/2010/main" val="3468531336"/>
              </p:ext>
            </p:extLst>
          </p:nvPr>
        </p:nvGraphicFramePr>
        <p:xfrm>
          <a:off x="136122" y="3140968"/>
          <a:ext cx="8900373" cy="3693160"/>
        </p:xfrm>
        <a:graphic>
          <a:graphicData uri="http://schemas.openxmlformats.org/drawingml/2006/table">
            <a:tbl>
              <a:tblPr firstRow="1" bandRow="1">
                <a:tableStyleId>{5C22544A-7EE6-4342-B048-85BDC9FD1C3A}</a:tableStyleId>
              </a:tblPr>
              <a:tblGrid>
                <a:gridCol w="1555558"/>
                <a:gridCol w="3960440"/>
                <a:gridCol w="3384375"/>
              </a:tblGrid>
              <a:tr h="370840">
                <a:tc>
                  <a:txBody>
                    <a:bodyPr/>
                    <a:lstStyle/>
                    <a:p>
                      <a:r>
                        <a:rPr lang="en-US" sz="1000" dirty="0" smtClean="0"/>
                        <a:t>Information</a:t>
                      </a:r>
                      <a:r>
                        <a:rPr lang="en-US" sz="1000" baseline="0" dirty="0" smtClean="0"/>
                        <a:t> Given</a:t>
                      </a:r>
                      <a:endParaRPr lang="en-US" sz="1000" dirty="0"/>
                    </a:p>
                  </a:txBody>
                  <a:tcPr/>
                </a:tc>
                <a:tc>
                  <a:txBody>
                    <a:bodyPr/>
                    <a:lstStyle/>
                    <a:p>
                      <a:r>
                        <a:rPr lang="en-US" sz="1000" dirty="0" smtClean="0"/>
                        <a:t>Method</a:t>
                      </a:r>
                      <a:endParaRPr lang="en-US" sz="1000" dirty="0"/>
                    </a:p>
                  </a:txBody>
                  <a:tcPr/>
                </a:tc>
                <a:tc>
                  <a:txBody>
                    <a:bodyPr/>
                    <a:lstStyle/>
                    <a:p>
                      <a:r>
                        <a:rPr lang="en-US" sz="1000" dirty="0" smtClean="0"/>
                        <a:t>Example</a:t>
                      </a:r>
                      <a:endParaRPr lang="en-US" sz="10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Determining</a:t>
                      </a:r>
                      <a:r>
                        <a:rPr lang="en-US" sz="1000" baseline="0" dirty="0" smtClean="0"/>
                        <a:t> the equation of a line given two points</a:t>
                      </a:r>
                      <a:endParaRPr lang="en-US" sz="1000" dirty="0" smtClean="0"/>
                    </a:p>
                  </a:txBody>
                  <a:tcPr/>
                </a:tc>
                <a:tc>
                  <a:txBody>
                    <a:bodyPr/>
                    <a:lstStyle/>
                    <a:p>
                      <a:pPr marL="273050" lvl="1" indent="-273050">
                        <a:buAutoNum type="arabicPeriod"/>
                      </a:pPr>
                      <a:r>
                        <a:rPr lang="en-US" sz="1000" dirty="0" smtClean="0"/>
                        <a:t>Find the slope </a:t>
                      </a:r>
                    </a:p>
                    <a:p>
                      <a:pPr marL="273050" lvl="1" indent="-273050">
                        <a:buAutoNum type="arabicPeriod"/>
                      </a:pPr>
                      <a:r>
                        <a:rPr lang="en-US" sz="1000" dirty="0" smtClean="0"/>
                        <a:t>Plug in the slope in the equation y = mx + b</a:t>
                      </a:r>
                    </a:p>
                    <a:p>
                      <a:pPr marL="273050" lvl="1" indent="-273050">
                        <a:buAutoNum type="arabicPeriod"/>
                      </a:pPr>
                      <a:r>
                        <a:rPr lang="en-US" sz="1000" dirty="0" smtClean="0"/>
                        <a:t>Solve for b by plugging the coordinates of one point</a:t>
                      </a:r>
                    </a:p>
                    <a:p>
                      <a:pPr marL="273050" lvl="1" indent="-273050">
                        <a:buAutoNum type="arabicPeriod"/>
                      </a:pPr>
                      <a:r>
                        <a:rPr lang="en-US" sz="1000" dirty="0" smtClean="0"/>
                        <a:t>Write the equation in the form y = mx + b</a:t>
                      </a:r>
                    </a:p>
                    <a:p>
                      <a:pPr marL="0" lvl="1" indent="0">
                        <a:buNone/>
                      </a:pPr>
                      <a:endParaRPr lang="en-US" sz="1000"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rgbClr val="FF0000"/>
                          </a:solidFill>
                        </a:rPr>
                        <a:t>** Note: Sometimes the GMAT will only give you one point on the line, along with the y-intercept. This is the same thing as giving you two points on the line, because the y-intercept is a point! A y-intercept of 4 is the same as the ordered pair (0, 4)</a:t>
                      </a:r>
                    </a:p>
                  </a:txBody>
                  <a:tcPr/>
                </a:tc>
                <a:tc>
                  <a:txBody>
                    <a:bodyPr/>
                    <a:lstStyle/>
                    <a:p>
                      <a:pPr marL="0" lvl="2"/>
                      <a:r>
                        <a:rPr lang="en-US" sz="1000" dirty="0" smtClean="0"/>
                        <a:t>Point 1 = (5, -2);</a:t>
                      </a:r>
                      <a:r>
                        <a:rPr lang="en-US" sz="1000" baseline="0" dirty="0" smtClean="0"/>
                        <a:t> </a:t>
                      </a:r>
                      <a:r>
                        <a:rPr lang="en-US" sz="1000" dirty="0" smtClean="0"/>
                        <a:t> Point 2 = (3,4)</a:t>
                      </a:r>
                    </a:p>
                    <a:p>
                      <a:pPr marL="171450" lvl="2" indent="-171450">
                        <a:buFont typeface="Wingdings"/>
                        <a:buChar char="à"/>
                      </a:pPr>
                      <a:r>
                        <a:rPr lang="en-US" sz="1000" dirty="0" smtClean="0"/>
                        <a:t>Rise over run: (-2 - 4) / (5 – 3) = -3</a:t>
                      </a:r>
                    </a:p>
                    <a:p>
                      <a:pPr marL="171450" lvl="2" indent="-171450">
                        <a:buFont typeface="Wingdings"/>
                        <a:buChar char="à"/>
                      </a:pPr>
                      <a:r>
                        <a:rPr lang="en-US" sz="1000" dirty="0" smtClean="0"/>
                        <a:t>y = -3x + b</a:t>
                      </a:r>
                    </a:p>
                    <a:p>
                      <a:pPr marL="171450" lvl="2" indent="-171450">
                        <a:buFont typeface="Wingdings"/>
                        <a:buChar char="à"/>
                      </a:pPr>
                      <a:r>
                        <a:rPr lang="en-US" sz="1000" dirty="0" smtClean="0"/>
                        <a:t>4 = -3.3 + b </a:t>
                      </a:r>
                    </a:p>
                    <a:p>
                      <a:pPr marL="171450" lvl="2" indent="-171450">
                        <a:buFont typeface="Wingdings"/>
                        <a:buChar char="à"/>
                      </a:pPr>
                      <a:r>
                        <a:rPr lang="en-US" sz="1000" dirty="0" smtClean="0"/>
                        <a:t>b = 13</a:t>
                      </a:r>
                    </a:p>
                    <a:p>
                      <a:pPr marL="171450" lvl="2" indent="-171450">
                        <a:buFont typeface="Wingdings"/>
                        <a:buChar char="à"/>
                      </a:pPr>
                      <a:r>
                        <a:rPr lang="en-US" sz="1000" dirty="0" smtClean="0"/>
                        <a:t>y = -3x + 13</a:t>
                      </a:r>
                    </a:p>
                    <a:p>
                      <a:endParaRPr lang="en-US" sz="10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Determining</a:t>
                      </a:r>
                      <a:r>
                        <a:rPr lang="en-US" sz="1000" baseline="0" dirty="0" smtClean="0"/>
                        <a:t> the equation of a line given one point and the slope</a:t>
                      </a:r>
                      <a:endParaRPr lang="en-US" sz="1000" dirty="0" smtClean="0"/>
                    </a:p>
                  </a:txBody>
                  <a:tcPr/>
                </a:tc>
                <a:tc>
                  <a:txBody>
                    <a:bodyPr/>
                    <a:lstStyle/>
                    <a:p>
                      <a:r>
                        <a:rPr lang="en-US" sz="1000" dirty="0" smtClean="0"/>
                        <a:t>Y – Y1</a:t>
                      </a:r>
                      <a:r>
                        <a:rPr lang="en-US" sz="1000" baseline="0" dirty="0" smtClean="0"/>
                        <a:t> = m(X- X1)</a:t>
                      </a:r>
                      <a:endParaRPr lang="en-US" sz="1000" dirty="0"/>
                    </a:p>
                  </a:txBody>
                  <a:tcPr/>
                </a:tc>
                <a:tc>
                  <a:txBody>
                    <a:bodyPr/>
                    <a:lstStyle/>
                    <a:p>
                      <a:r>
                        <a:rPr lang="en-IN" sz="1000" dirty="0" smtClean="0"/>
                        <a:t>Find the equation of a line passing through the point A (14,23) and the slope 2</a:t>
                      </a:r>
                    </a:p>
                    <a:p>
                      <a:pPr marL="285750" indent="-285750">
                        <a:buFont typeface="Wingdings"/>
                        <a:buChar char="à"/>
                      </a:pPr>
                      <a:r>
                        <a:rPr lang="en-IN" sz="1000" dirty="0" smtClean="0"/>
                        <a:t>Y – 23 = 2(X – 23) </a:t>
                      </a:r>
                    </a:p>
                    <a:p>
                      <a:pPr marL="285750" indent="-285750">
                        <a:buFont typeface="Wingdings"/>
                        <a:buChar char="à"/>
                      </a:pPr>
                      <a:r>
                        <a:rPr lang="en-IN" sz="1000" dirty="0" smtClean="0"/>
                        <a:t>Y = 2x – 5 </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t>Determining</a:t>
                      </a:r>
                      <a:r>
                        <a:rPr lang="en-US" sz="1000" baseline="0" dirty="0" smtClean="0"/>
                        <a:t> the equation of a line given the intercepts</a:t>
                      </a:r>
                      <a:endParaRPr lang="en-US" sz="1000" dirty="0" smtClean="0"/>
                    </a:p>
                  </a:txBody>
                  <a:tcPr/>
                </a:tc>
                <a:tc>
                  <a:txBody>
                    <a:bodyPr/>
                    <a:lstStyle/>
                    <a:p>
                      <a:r>
                        <a:rPr lang="en-IN" sz="1000" b="0" i="0" u="none" strike="noStrike" kern="1200" baseline="0" dirty="0" smtClean="0">
                          <a:solidFill>
                            <a:srgbClr val="FF0000"/>
                          </a:solidFill>
                          <a:latin typeface="+mn-lt"/>
                          <a:ea typeface="+mn-ea"/>
                          <a:cs typeface="+mn-cs"/>
                        </a:rPr>
                        <a:t>If the X intercept of the line is a and Y intercept is b, the equation is : X/a + Y/b = 1</a:t>
                      </a:r>
                      <a:endParaRPr lang="en-US" sz="1000" dirty="0">
                        <a:solidFill>
                          <a:srgbClr val="FF0000"/>
                        </a:solidFill>
                      </a:endParaRPr>
                    </a:p>
                  </a:txBody>
                  <a:tcPr/>
                </a:tc>
                <a:tc>
                  <a:txBody>
                    <a:bodyPr/>
                    <a:lstStyle/>
                    <a:p>
                      <a:r>
                        <a:rPr lang="en-IN" sz="1000" dirty="0" smtClean="0"/>
                        <a:t>Find the equation of a line whose x intercept is 5 and y intercept is 2</a:t>
                      </a:r>
                    </a:p>
                    <a:p>
                      <a:pPr marL="171450" indent="-171450">
                        <a:buFont typeface="Wingdings"/>
                        <a:buChar char="à"/>
                      </a:pPr>
                      <a:r>
                        <a:rPr lang="en-IN" sz="1000" dirty="0" smtClean="0">
                          <a:sym typeface="Wingdings" pitchFamily="2" charset="2"/>
                        </a:rPr>
                        <a:t>Substituting the values in the equation x/a + y/b =1</a:t>
                      </a:r>
                      <a:r>
                        <a:rPr lang="en-IN" sz="1000" baseline="0" dirty="0" smtClean="0">
                          <a:sym typeface="Wingdings" pitchFamily="2" charset="2"/>
                        </a:rPr>
                        <a:t>, we get x/5 + y/2 = 1</a:t>
                      </a:r>
                    </a:p>
                    <a:p>
                      <a:pPr marL="171450" indent="-171450">
                        <a:buFont typeface="Wingdings"/>
                        <a:buChar char="à"/>
                      </a:pPr>
                      <a:r>
                        <a:rPr lang="en-IN" sz="1000" baseline="0" dirty="0" smtClean="0">
                          <a:sym typeface="Wingdings" pitchFamily="2" charset="2"/>
                        </a:rPr>
                        <a:t>2x + 5y = 10</a:t>
                      </a:r>
                    </a:p>
                    <a:p>
                      <a:pPr marL="171450" indent="-171450">
                        <a:buFont typeface="Wingdings"/>
                        <a:buChar char="à"/>
                      </a:pPr>
                      <a:r>
                        <a:rPr lang="en-IN" sz="1000" baseline="0" dirty="0" smtClean="0">
                          <a:sym typeface="Wingdings" pitchFamily="2" charset="2"/>
                        </a:rPr>
                        <a:t>-5y = 2x – 10</a:t>
                      </a:r>
                    </a:p>
                    <a:p>
                      <a:pPr marL="171450" indent="-171450">
                        <a:buFont typeface="Wingdings"/>
                        <a:buChar char="à"/>
                      </a:pPr>
                      <a:r>
                        <a:rPr lang="en-IN" sz="1000" baseline="0" dirty="0" smtClean="0">
                          <a:sym typeface="Wingdings" pitchFamily="2" charset="2"/>
                        </a:rPr>
                        <a:t>y = -2x/5 + 2</a:t>
                      </a:r>
                      <a:endParaRPr lang="en-US" sz="1000" dirty="0"/>
                    </a:p>
                  </a:txBody>
                  <a:tcPr/>
                </a:tc>
              </a:tr>
            </a:tbl>
          </a:graphicData>
        </a:graphic>
      </p:graphicFrame>
    </p:spTree>
    <p:extLst>
      <p:ext uri="{BB962C8B-B14F-4D97-AF65-F5344CB8AC3E}">
        <p14:creationId xmlns:p14="http://schemas.microsoft.com/office/powerpoint/2010/main" val="2924955019"/>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CO-ORDINATE GEOMETRY – 3</a:t>
            </a:r>
            <a:endParaRPr lang="en-US" dirty="0"/>
          </a:p>
        </p:txBody>
      </p:sp>
      <p:sp>
        <p:nvSpPr>
          <p:cNvPr id="8" name="TextBox 7"/>
          <p:cNvSpPr txBox="1"/>
          <p:nvPr/>
        </p:nvSpPr>
        <p:spPr>
          <a:xfrm>
            <a:off x="0" y="548680"/>
            <a:ext cx="9144000" cy="5940088"/>
          </a:xfrm>
          <a:prstGeom prst="rect">
            <a:avLst/>
          </a:prstGeom>
          <a:noFill/>
        </p:spPr>
        <p:txBody>
          <a:bodyPr wrap="square" rtlCol="0">
            <a:spAutoFit/>
          </a:bodyPr>
          <a:lstStyle/>
          <a:p>
            <a:r>
              <a:rPr lang="en-US" sz="1100" b="1" dirty="0" smtClean="0"/>
              <a:t>DISTANCE BETWEEN TWO POINTS </a:t>
            </a:r>
          </a:p>
          <a:p>
            <a:pPr marL="285750" indent="-285750">
              <a:buFontTx/>
              <a:buChar char="-"/>
            </a:pPr>
            <a:r>
              <a:rPr lang="en-IN" sz="1100" dirty="0" smtClean="0"/>
              <a:t>The </a:t>
            </a:r>
            <a:r>
              <a:rPr lang="en-IN" sz="1100" dirty="0"/>
              <a:t>distance between any two points in the coordinate plane can be calculated by using </a:t>
            </a:r>
            <a:r>
              <a:rPr lang="en-IN" sz="1100" dirty="0" smtClean="0"/>
              <a:t>the </a:t>
            </a:r>
            <a:r>
              <a:rPr lang="en-US" sz="1100" dirty="0" smtClean="0"/>
              <a:t>Pythagorean Theorem</a:t>
            </a:r>
          </a:p>
          <a:p>
            <a:pPr marL="285750" indent="-285750">
              <a:buFontTx/>
              <a:buChar char="-"/>
            </a:pPr>
            <a:r>
              <a:rPr lang="en-US" sz="1100" dirty="0" smtClean="0"/>
              <a:t>Example: </a:t>
            </a:r>
            <a:r>
              <a:rPr lang="en-IN" sz="1100" dirty="0"/>
              <a:t>w</a:t>
            </a:r>
            <a:r>
              <a:rPr lang="en-IN" sz="1100" dirty="0" smtClean="0"/>
              <a:t>hat </a:t>
            </a:r>
            <a:r>
              <a:rPr lang="en-IN" sz="1100" dirty="0"/>
              <a:t>is the distance between the points (1, 3) and (7, -5</a:t>
            </a:r>
            <a:r>
              <a:rPr lang="en-IN" sz="1100" dirty="0" smtClean="0"/>
              <a:t>)?</a:t>
            </a:r>
          </a:p>
          <a:p>
            <a:pPr marL="742950" lvl="1" indent="-285750">
              <a:buFontTx/>
              <a:buChar char="-"/>
            </a:pPr>
            <a:r>
              <a:rPr lang="en-IN" sz="1100" dirty="0"/>
              <a:t>Draw a right triangle connecting the </a:t>
            </a:r>
            <a:r>
              <a:rPr lang="en-IN" sz="1100" dirty="0" smtClean="0"/>
              <a:t>points</a:t>
            </a:r>
          </a:p>
          <a:p>
            <a:pPr marL="742950" lvl="1" indent="-285750">
              <a:buFontTx/>
              <a:buChar char="-"/>
            </a:pPr>
            <a:r>
              <a:rPr lang="en-IN" sz="1100" dirty="0"/>
              <a:t>Find the lengths of the two legs of the triangle by calculating the rise and the </a:t>
            </a:r>
            <a:r>
              <a:rPr lang="en-IN" sz="1100" dirty="0" smtClean="0"/>
              <a:t>run</a:t>
            </a:r>
          </a:p>
          <a:p>
            <a:pPr marL="1200150" lvl="2" indent="-285750">
              <a:buFontTx/>
              <a:buChar char="-"/>
            </a:pPr>
            <a:r>
              <a:rPr lang="en-IN" sz="1100" dirty="0" smtClean="0"/>
              <a:t>The </a:t>
            </a:r>
            <a:r>
              <a:rPr lang="en-IN" sz="1100" dirty="0"/>
              <a:t>y-coordinate changes from 3 to -</a:t>
            </a:r>
            <a:r>
              <a:rPr lang="en-IN" sz="1100" dirty="0" smtClean="0"/>
              <a:t>5, a </a:t>
            </a:r>
            <a:r>
              <a:rPr lang="en-IN" sz="1100" dirty="0"/>
              <a:t>difference of 8 (the vertical </a:t>
            </a:r>
            <a:r>
              <a:rPr lang="en-IN" sz="1100" dirty="0" smtClean="0"/>
              <a:t>leg)</a:t>
            </a:r>
          </a:p>
          <a:p>
            <a:pPr marL="1200150" lvl="2" indent="-285750">
              <a:buFontTx/>
              <a:buChar char="-"/>
            </a:pPr>
            <a:r>
              <a:rPr lang="en-IN" sz="1100" dirty="0" smtClean="0"/>
              <a:t>The </a:t>
            </a:r>
            <a:r>
              <a:rPr lang="en-IN" sz="1100" dirty="0"/>
              <a:t>x-coordinate changes from 1 to 7, </a:t>
            </a:r>
            <a:r>
              <a:rPr lang="en-IN" sz="1100" dirty="0" smtClean="0"/>
              <a:t>a difference </a:t>
            </a:r>
            <a:r>
              <a:rPr lang="en-IN" sz="1100" dirty="0"/>
              <a:t>of 6 (the horizontal </a:t>
            </a:r>
            <a:r>
              <a:rPr lang="en-IN" sz="1100" dirty="0" smtClean="0"/>
              <a:t>leg)</a:t>
            </a:r>
          </a:p>
          <a:p>
            <a:pPr marL="742950" lvl="1" indent="-285750">
              <a:buFontTx/>
              <a:buChar char="-"/>
            </a:pPr>
            <a:r>
              <a:rPr lang="en-IN" sz="1100" dirty="0" smtClean="0"/>
              <a:t>Use </a:t>
            </a:r>
            <a:r>
              <a:rPr lang="en-IN" sz="1100" dirty="0"/>
              <a:t>the Pythagorean Theorem to calculate the length of the diagonal, which is </a:t>
            </a:r>
            <a:r>
              <a:rPr lang="en-IN" sz="1100" dirty="0" smtClean="0"/>
              <a:t>the </a:t>
            </a:r>
            <a:r>
              <a:rPr lang="en-US" sz="1100" dirty="0" smtClean="0"/>
              <a:t>distance </a:t>
            </a:r>
            <a:r>
              <a:rPr lang="en-US" sz="1100" dirty="0"/>
              <a:t>between the </a:t>
            </a:r>
            <a:r>
              <a:rPr lang="en-US" sz="1100" dirty="0" smtClean="0"/>
              <a:t>points</a:t>
            </a:r>
          </a:p>
          <a:p>
            <a:pPr marL="1200150" lvl="2" indent="-285750">
              <a:buFontTx/>
              <a:buChar char="-"/>
            </a:pPr>
            <a:r>
              <a:rPr lang="en-US" sz="1100" dirty="0" smtClean="0"/>
              <a:t>6</a:t>
            </a:r>
            <a:r>
              <a:rPr lang="en-US" sz="1100" baseline="30000" dirty="0" smtClean="0"/>
              <a:t>2</a:t>
            </a:r>
            <a:r>
              <a:rPr lang="en-US" sz="1100" dirty="0" smtClean="0"/>
              <a:t> + 8</a:t>
            </a:r>
            <a:r>
              <a:rPr lang="en-US" sz="1100" baseline="30000" dirty="0" smtClean="0"/>
              <a:t>2</a:t>
            </a:r>
            <a:r>
              <a:rPr lang="en-US" sz="1100" dirty="0" smtClean="0"/>
              <a:t> = c</a:t>
            </a:r>
            <a:r>
              <a:rPr lang="en-US" sz="1100" baseline="30000" dirty="0" smtClean="0"/>
              <a:t>2</a:t>
            </a:r>
          </a:p>
          <a:p>
            <a:pPr marL="1200150" lvl="2" indent="-285750">
              <a:buFontTx/>
              <a:buChar char="-"/>
            </a:pPr>
            <a:r>
              <a:rPr lang="en-US" sz="1100" dirty="0" smtClean="0"/>
              <a:t>36 + 64 = c</a:t>
            </a:r>
            <a:r>
              <a:rPr lang="en-US" sz="1100" baseline="30000" dirty="0" smtClean="0"/>
              <a:t>2</a:t>
            </a:r>
          </a:p>
          <a:p>
            <a:pPr marL="1200150" lvl="2" indent="-285750">
              <a:buFontTx/>
              <a:buChar char="-"/>
            </a:pPr>
            <a:r>
              <a:rPr lang="en-US" sz="1100" dirty="0" smtClean="0"/>
              <a:t>100 = c</a:t>
            </a:r>
            <a:r>
              <a:rPr lang="en-US" sz="1100" baseline="30000" dirty="0" smtClean="0"/>
              <a:t>2</a:t>
            </a:r>
            <a:r>
              <a:rPr lang="en-US" sz="1100" dirty="0" smtClean="0"/>
              <a:t> </a:t>
            </a:r>
          </a:p>
          <a:p>
            <a:pPr marL="1200150" lvl="2" indent="-285750">
              <a:buFontTx/>
              <a:buChar char="-"/>
            </a:pPr>
            <a:r>
              <a:rPr lang="en-US" sz="1100" dirty="0" smtClean="0"/>
              <a:t>c = 10 </a:t>
            </a:r>
          </a:p>
          <a:p>
            <a:pPr marL="0" lvl="2"/>
            <a:endParaRPr lang="en-US" sz="1100" dirty="0"/>
          </a:p>
          <a:p>
            <a:pPr marL="0" lvl="2"/>
            <a:r>
              <a:rPr lang="en-US" sz="1100" b="1" dirty="0" smtClean="0"/>
              <a:t>POSITIVE AND NEGATIVE QUADRANTS </a:t>
            </a:r>
          </a:p>
          <a:p>
            <a:pPr marL="285750" lvl="2" indent="-285750">
              <a:buFontTx/>
              <a:buChar char="-"/>
            </a:pPr>
            <a:r>
              <a:rPr lang="en-US" sz="1100" dirty="0" smtClean="0"/>
              <a:t>Quadrant I: x and y are both positive </a:t>
            </a:r>
          </a:p>
          <a:p>
            <a:pPr marL="285750" lvl="2" indent="-285750">
              <a:buFontTx/>
              <a:buChar char="-"/>
            </a:pPr>
            <a:r>
              <a:rPr lang="en-US" sz="1100" dirty="0" smtClean="0"/>
              <a:t>Quadrant II: x is negative, y is positive</a:t>
            </a:r>
          </a:p>
          <a:p>
            <a:pPr marL="285750" lvl="2" indent="-285750">
              <a:buFontTx/>
              <a:buChar char="-"/>
            </a:pPr>
            <a:r>
              <a:rPr lang="en-US" sz="1100" dirty="0" smtClean="0"/>
              <a:t>Quadrant III: x is negative, y is negative</a:t>
            </a:r>
          </a:p>
          <a:p>
            <a:pPr marL="285750" lvl="2" indent="-285750">
              <a:buFontTx/>
              <a:buChar char="-"/>
            </a:pPr>
            <a:r>
              <a:rPr lang="en-US" sz="1100" dirty="0" smtClean="0"/>
              <a:t>Quadrant IV: x is positive, y is negative </a:t>
            </a:r>
          </a:p>
          <a:p>
            <a:pPr marL="0" lvl="2"/>
            <a:endParaRPr lang="en-US" sz="1000" dirty="0"/>
          </a:p>
          <a:p>
            <a:r>
              <a:rPr lang="en-IN" sz="1100" dirty="0"/>
              <a:t>The GMAT sometimes asks you to determine which quadrants a given line passes </a:t>
            </a:r>
            <a:r>
              <a:rPr lang="en-IN" sz="1100" dirty="0" smtClean="0"/>
              <a:t>through. </a:t>
            </a:r>
            <a:r>
              <a:rPr lang="en-US" sz="1100" dirty="0" smtClean="0"/>
              <a:t>For example: </a:t>
            </a:r>
            <a:r>
              <a:rPr lang="en-IN" sz="1100" dirty="0" smtClean="0"/>
              <a:t>Which </a:t>
            </a:r>
            <a:r>
              <a:rPr lang="en-IN" sz="1100" dirty="0"/>
              <a:t>quadrants does the line 2x + </a:t>
            </a:r>
            <a:r>
              <a:rPr lang="en-IN" sz="1100" i="1" dirty="0"/>
              <a:t>Y </a:t>
            </a:r>
            <a:r>
              <a:rPr lang="en-IN" sz="1100" dirty="0"/>
              <a:t>=</a:t>
            </a:r>
            <a:r>
              <a:rPr lang="en-IN" sz="1100" dirty="0" smtClean="0"/>
              <a:t> </a:t>
            </a:r>
            <a:r>
              <a:rPr lang="en-IN" sz="1100" dirty="0"/>
              <a:t>5 pass through</a:t>
            </a:r>
            <a:r>
              <a:rPr lang="en-IN" sz="1100" dirty="0" smtClean="0"/>
              <a:t>?</a:t>
            </a:r>
          </a:p>
          <a:p>
            <a:pPr marL="342900" indent="-342900">
              <a:buFontTx/>
              <a:buChar char="-"/>
            </a:pPr>
            <a:r>
              <a:rPr lang="en-IN" sz="1100" dirty="0" smtClean="0"/>
              <a:t>2x + y = 5</a:t>
            </a:r>
          </a:p>
          <a:p>
            <a:pPr marL="342900" indent="-342900">
              <a:buFontTx/>
              <a:buChar char="-"/>
            </a:pPr>
            <a:r>
              <a:rPr lang="en-IN" sz="1100" dirty="0" smtClean="0"/>
              <a:t>y = 5 – 2x </a:t>
            </a:r>
          </a:p>
          <a:p>
            <a:pPr marL="342900" indent="-342900">
              <a:buFontTx/>
              <a:buChar char="-"/>
            </a:pPr>
            <a:r>
              <a:rPr lang="en-IN" sz="1100" dirty="0" smtClean="0"/>
              <a:t>Since </a:t>
            </a:r>
            <a:r>
              <a:rPr lang="en-IN" sz="1100" i="1" dirty="0"/>
              <a:t>b </a:t>
            </a:r>
            <a:r>
              <a:rPr lang="en-IN" sz="1100" dirty="0"/>
              <a:t>= 5, the y-intercept is </a:t>
            </a:r>
            <a:r>
              <a:rPr lang="en-IN" sz="1100" dirty="0" smtClean="0"/>
              <a:t>the point </a:t>
            </a:r>
            <a:r>
              <a:rPr lang="en-IN" sz="1100" dirty="0"/>
              <a:t>(0, 5). The slope is -2, so the line slopes </a:t>
            </a:r>
            <a:r>
              <a:rPr lang="en-IN" sz="1100" dirty="0" smtClean="0"/>
              <a:t>downward steeply </a:t>
            </a:r>
            <a:r>
              <a:rPr lang="en-IN" sz="1100" dirty="0"/>
              <a:t>to the right from the y-intercept. Although we do </a:t>
            </a:r>
            <a:r>
              <a:rPr lang="en-IN" sz="1100" dirty="0" smtClean="0"/>
              <a:t>not know </a:t>
            </a:r>
            <a:r>
              <a:rPr lang="en-IN" sz="1100" dirty="0"/>
              <a:t>exactly where the line intersects the x-axis, we can </a:t>
            </a:r>
            <a:r>
              <a:rPr lang="en-IN" sz="1100" dirty="0" smtClean="0"/>
              <a:t>now </a:t>
            </a:r>
            <a:r>
              <a:rPr lang="en-IN" sz="1100" i="1" dirty="0" smtClean="0"/>
              <a:t>see </a:t>
            </a:r>
            <a:r>
              <a:rPr lang="en-IN" sz="1100" dirty="0"/>
              <a:t>that the line </a:t>
            </a:r>
            <a:r>
              <a:rPr lang="en-IN" sz="1100" dirty="0" smtClean="0"/>
              <a:t>passes through </a:t>
            </a:r>
            <a:r>
              <a:rPr lang="en-IN" sz="1100" dirty="0"/>
              <a:t>quadrants I, II, and </a:t>
            </a:r>
            <a:r>
              <a:rPr lang="en-IN" sz="1100" dirty="0" smtClean="0"/>
              <a:t>IV</a:t>
            </a:r>
          </a:p>
          <a:p>
            <a:endParaRPr lang="en-IN" sz="1100" dirty="0"/>
          </a:p>
          <a:p>
            <a:r>
              <a:rPr lang="en-IN" sz="1100" b="1" dirty="0" smtClean="0"/>
              <a:t>PARALLEL LINES</a:t>
            </a:r>
          </a:p>
          <a:p>
            <a:pPr marL="171450" indent="-171450">
              <a:buFontTx/>
              <a:buChar char="-"/>
            </a:pPr>
            <a:r>
              <a:rPr lang="en-IN" sz="1100" dirty="0" smtClean="0"/>
              <a:t>Two lines are said to be parallel when their slopes are equal and the </a:t>
            </a:r>
            <a:r>
              <a:rPr lang="en-IN" sz="1100" b="1" dirty="0" smtClean="0">
                <a:solidFill>
                  <a:srgbClr val="FF0000"/>
                </a:solidFill>
              </a:rPr>
              <a:t>y – intercept is different </a:t>
            </a:r>
          </a:p>
          <a:p>
            <a:pPr marL="171450" indent="-171450">
              <a:buFontTx/>
              <a:buChar char="-"/>
            </a:pPr>
            <a:r>
              <a:rPr lang="en-IN" sz="1100" dirty="0" smtClean="0"/>
              <a:t>For example: If Point A is (5,20) and Point B is (30,7), define a line through point C (12,10) that is parallel to the line that passes through both A and B</a:t>
            </a:r>
          </a:p>
          <a:p>
            <a:pPr marL="628650" lvl="1" indent="-171450">
              <a:buFontTx/>
              <a:buChar char="-"/>
            </a:pPr>
            <a:r>
              <a:rPr lang="en-IN" sz="1100" dirty="0" smtClean="0"/>
              <a:t>Slope of AB = (7-20)/(30-5) </a:t>
            </a:r>
            <a:r>
              <a:rPr lang="en-IN" sz="1100" dirty="0" smtClean="0">
                <a:sym typeface="Wingdings" pitchFamily="2" charset="2"/>
              </a:rPr>
              <a:t> -13/25  -0.52</a:t>
            </a:r>
          </a:p>
          <a:p>
            <a:pPr marL="628650" lvl="1" indent="-171450">
              <a:buFontTx/>
              <a:buChar char="-"/>
            </a:pPr>
            <a:r>
              <a:rPr lang="en-IN" sz="1100" dirty="0" smtClean="0">
                <a:sym typeface="Wingdings" pitchFamily="2" charset="2"/>
              </a:rPr>
              <a:t>Substituting in equation y-y1 = m(x-x1)  y = -0.52(x – 12) + 10 </a:t>
            </a:r>
          </a:p>
          <a:p>
            <a:pPr marL="628650" lvl="1" indent="-171450">
              <a:buFontTx/>
              <a:buChar char="-"/>
            </a:pPr>
            <a:r>
              <a:rPr lang="en-IN" sz="1100" dirty="0" smtClean="0">
                <a:sym typeface="Wingdings" pitchFamily="2" charset="2"/>
              </a:rPr>
              <a:t>y = -0.52x + 16.24</a:t>
            </a:r>
          </a:p>
          <a:p>
            <a:pPr marL="177800" lvl="1" indent="-177800">
              <a:buFontTx/>
              <a:buChar char="-"/>
            </a:pPr>
            <a:r>
              <a:rPr lang="en-IN" sz="1100" b="1" dirty="0"/>
              <a:t>Distance between two parallel lines</a:t>
            </a:r>
            <a:r>
              <a:rPr lang="en-IN" sz="1100" dirty="0"/>
              <a:t> </a:t>
            </a:r>
            <a:r>
              <a:rPr lang="en-IN" sz="1100" dirty="0" smtClean="0"/>
              <a:t>y = mx + b and y= mx + c </a:t>
            </a:r>
            <a:r>
              <a:rPr lang="en-IN" sz="1100" dirty="0"/>
              <a:t>can be found by the </a:t>
            </a:r>
            <a:r>
              <a:rPr lang="en-IN" sz="1100" dirty="0" smtClean="0"/>
              <a:t>formula D = | b – c |/ √m</a:t>
            </a:r>
            <a:r>
              <a:rPr lang="en-IN" sz="1100" baseline="30000" dirty="0" smtClean="0"/>
              <a:t>2</a:t>
            </a:r>
            <a:r>
              <a:rPr lang="en-IN" sz="1100" dirty="0" smtClean="0"/>
              <a:t> + 1</a:t>
            </a:r>
          </a:p>
          <a:p>
            <a:endParaRPr lang="en-IN" sz="1100" dirty="0"/>
          </a:p>
        </p:txBody>
      </p:sp>
    </p:spTree>
    <p:extLst>
      <p:ext uri="{BB962C8B-B14F-4D97-AF65-F5344CB8AC3E}">
        <p14:creationId xmlns:p14="http://schemas.microsoft.com/office/powerpoint/2010/main" val="1472327339"/>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CO-ORDINATE GEOMETRY – 4</a:t>
            </a:r>
            <a:endParaRPr lang="en-US" dirty="0"/>
          </a:p>
        </p:txBody>
      </p:sp>
      <p:sp>
        <p:nvSpPr>
          <p:cNvPr id="8" name="TextBox 7"/>
          <p:cNvSpPr txBox="1"/>
          <p:nvPr/>
        </p:nvSpPr>
        <p:spPr>
          <a:xfrm>
            <a:off x="0" y="548680"/>
            <a:ext cx="9144000" cy="6524863"/>
          </a:xfrm>
          <a:prstGeom prst="rect">
            <a:avLst/>
          </a:prstGeom>
          <a:noFill/>
        </p:spPr>
        <p:txBody>
          <a:bodyPr wrap="square" rtlCol="0">
            <a:spAutoFit/>
          </a:bodyPr>
          <a:lstStyle/>
          <a:p>
            <a:r>
              <a:rPr lang="en-IN" sz="1100" b="1" dirty="0" smtClean="0"/>
              <a:t>PERPENDICULAR BISECTORS</a:t>
            </a:r>
            <a:r>
              <a:rPr lang="en-IN" sz="1100" dirty="0" smtClean="0"/>
              <a:t> </a:t>
            </a:r>
          </a:p>
          <a:p>
            <a:r>
              <a:rPr lang="en-IN" sz="1100" dirty="0"/>
              <a:t>The perpendicular bisector of a line segment forms a 90° angle with the segment </a:t>
            </a:r>
            <a:r>
              <a:rPr lang="en-IN" sz="1100" dirty="0" smtClean="0"/>
              <a:t>and divides </a:t>
            </a:r>
            <a:r>
              <a:rPr lang="en-IN" sz="1100" dirty="0"/>
              <a:t>the segment exactly in </a:t>
            </a:r>
            <a:r>
              <a:rPr lang="en-IN" sz="1100" dirty="0" smtClean="0"/>
              <a:t>HALF. </a:t>
            </a:r>
            <a:r>
              <a:rPr lang="en-IN" sz="1100" dirty="0"/>
              <a:t>The key to solving </a:t>
            </a:r>
            <a:r>
              <a:rPr lang="en-IN" sz="1100" dirty="0" smtClean="0"/>
              <a:t>perpendicular bisector </a:t>
            </a:r>
            <a:r>
              <a:rPr lang="en-IN" sz="1100" dirty="0"/>
              <a:t>problems is remembering this property: the </a:t>
            </a:r>
            <a:r>
              <a:rPr lang="en-IN" sz="1100" dirty="0" smtClean="0"/>
              <a:t>perpendicular bisector </a:t>
            </a:r>
            <a:r>
              <a:rPr lang="en-IN" sz="1100" dirty="0"/>
              <a:t>has the negative reciprocal slope of the line segment it bisects. That </a:t>
            </a:r>
            <a:r>
              <a:rPr lang="en-IN" sz="1100" dirty="0" smtClean="0"/>
              <a:t>is, the </a:t>
            </a:r>
            <a:r>
              <a:rPr lang="en-IN" sz="1100" dirty="0"/>
              <a:t>product of the two slopes is -</a:t>
            </a:r>
            <a:r>
              <a:rPr lang="en-IN" sz="1100" dirty="0" smtClean="0"/>
              <a:t>1</a:t>
            </a:r>
            <a:r>
              <a:rPr lang="en-IN" sz="1100" dirty="0"/>
              <a:t> </a:t>
            </a:r>
            <a:r>
              <a:rPr lang="en-IN" sz="1100" dirty="0" smtClean="0"/>
              <a:t>(the </a:t>
            </a:r>
            <a:r>
              <a:rPr lang="en-IN" sz="1100" dirty="0"/>
              <a:t>only exception occurs when one line is </a:t>
            </a:r>
            <a:r>
              <a:rPr lang="en-IN" sz="1100" dirty="0" smtClean="0"/>
              <a:t>horizontal and </a:t>
            </a:r>
            <a:r>
              <a:rPr lang="en-IN" sz="1100" dirty="0"/>
              <a:t>the other line is vertical, since vertical lines have undefined slopes</a:t>
            </a:r>
            <a:r>
              <a:rPr lang="en-IN" sz="1100" dirty="0" smtClean="0"/>
              <a:t>)</a:t>
            </a:r>
          </a:p>
          <a:p>
            <a:pPr marL="171450" indent="-171450">
              <a:buFontTx/>
              <a:buChar char="-"/>
            </a:pPr>
            <a:r>
              <a:rPr lang="en-IN" sz="1100" dirty="0" smtClean="0"/>
              <a:t>Example: </a:t>
            </a:r>
            <a:r>
              <a:rPr lang="en-IN" sz="1100" dirty="0"/>
              <a:t>If the coordinates of point A are (2, 2) and the coordinates of point </a:t>
            </a:r>
            <a:r>
              <a:rPr lang="en-IN" sz="1100" dirty="0" smtClean="0"/>
              <a:t>B </a:t>
            </a:r>
            <a:r>
              <a:rPr lang="en-IN" sz="1100" dirty="0"/>
              <a:t>are (0, -2</a:t>
            </a:r>
            <a:r>
              <a:rPr lang="en-IN" sz="1100" dirty="0" smtClean="0"/>
              <a:t>), what </a:t>
            </a:r>
            <a:r>
              <a:rPr lang="en-IN" sz="1100" dirty="0"/>
              <a:t>is the equation of the perpendicular bisector of line segment </a:t>
            </a:r>
            <a:r>
              <a:rPr lang="en-IN" sz="1100" dirty="0" smtClean="0"/>
              <a:t>AB?</a:t>
            </a:r>
          </a:p>
          <a:p>
            <a:pPr marL="171450" indent="-171450">
              <a:buFontTx/>
              <a:buChar char="-"/>
            </a:pPr>
            <a:r>
              <a:rPr lang="en-IN" sz="1100" dirty="0" smtClean="0"/>
              <a:t>Slope of AB is 2 </a:t>
            </a:r>
          </a:p>
          <a:p>
            <a:pPr marL="171450" indent="-171450">
              <a:buFontTx/>
              <a:buChar char="-"/>
            </a:pPr>
            <a:r>
              <a:rPr lang="en-IN" sz="1100" dirty="0" smtClean="0"/>
              <a:t>Slope of the perpendicular bisector is – (1/2)</a:t>
            </a:r>
          </a:p>
          <a:p>
            <a:pPr marL="171450" indent="-171450">
              <a:buFontTx/>
              <a:buChar char="-"/>
            </a:pPr>
            <a:r>
              <a:rPr lang="en-IN" sz="1100" dirty="0" smtClean="0"/>
              <a:t>Now </a:t>
            </a:r>
            <a:r>
              <a:rPr lang="en-IN" sz="1100" dirty="0"/>
              <a:t>we know that the equation of the perpendicular bisector has the following form</a:t>
            </a:r>
            <a:r>
              <a:rPr lang="en-IN" sz="1100" dirty="0" smtClean="0"/>
              <a:t>: y = (-1/2)x + b. </a:t>
            </a:r>
            <a:r>
              <a:rPr lang="en-IN" sz="1100" dirty="0"/>
              <a:t>However, we still need to find the value of </a:t>
            </a:r>
            <a:r>
              <a:rPr lang="en-IN" sz="1100" i="1" dirty="0"/>
              <a:t>b </a:t>
            </a:r>
            <a:r>
              <a:rPr lang="en-IN" sz="1100" dirty="0" smtClean="0"/>
              <a:t>To </a:t>
            </a:r>
            <a:r>
              <a:rPr lang="en-IN" sz="1100" dirty="0"/>
              <a:t>do this, we will need </a:t>
            </a:r>
            <a:r>
              <a:rPr lang="en-IN" sz="1100" dirty="0" smtClean="0"/>
              <a:t>to find </a:t>
            </a:r>
            <a:r>
              <a:rPr lang="en-IN" sz="1100" dirty="0"/>
              <a:t>one point on the perpendicular </a:t>
            </a:r>
            <a:r>
              <a:rPr lang="en-IN" sz="1100" dirty="0" smtClean="0"/>
              <a:t>bisector</a:t>
            </a:r>
          </a:p>
          <a:p>
            <a:pPr marL="171450" indent="-171450">
              <a:buFontTx/>
              <a:buChar char="-"/>
            </a:pPr>
            <a:r>
              <a:rPr lang="en-IN" sz="1100" b="1" dirty="0" smtClean="0">
                <a:solidFill>
                  <a:srgbClr val="FF0000"/>
                </a:solidFill>
              </a:rPr>
              <a:t>The </a:t>
            </a:r>
            <a:r>
              <a:rPr lang="en-IN" sz="1100" b="1" dirty="0">
                <a:solidFill>
                  <a:srgbClr val="FF0000"/>
                </a:solidFill>
              </a:rPr>
              <a:t>perpendicular bisector passes through the midpoint of </a:t>
            </a:r>
            <a:r>
              <a:rPr lang="en-IN" sz="1100" b="1" i="1" dirty="0">
                <a:solidFill>
                  <a:srgbClr val="FF0000"/>
                </a:solidFill>
              </a:rPr>
              <a:t>AB</a:t>
            </a:r>
            <a:r>
              <a:rPr lang="en-IN" sz="1100" i="1" dirty="0"/>
              <a:t>. </a:t>
            </a:r>
            <a:r>
              <a:rPr lang="en-IN" sz="1100" dirty="0"/>
              <a:t>Thus, if we find the </a:t>
            </a:r>
            <a:r>
              <a:rPr lang="en-IN" sz="1100" dirty="0" smtClean="0"/>
              <a:t>midpoint of </a:t>
            </a:r>
            <a:r>
              <a:rPr lang="en-IN" sz="1100" i="1" dirty="0"/>
              <a:t>AB, </a:t>
            </a:r>
            <a:r>
              <a:rPr lang="en-IN" sz="1100" dirty="0"/>
              <a:t>we will have found a point on the perpendicular bisector</a:t>
            </a:r>
            <a:r>
              <a:rPr lang="en-IN" sz="1100" dirty="0" smtClean="0"/>
              <a:t>. The x co-ordinate of the perpendicular bisector will be the average of the x co-ordinates of A and B. Similarly, the y co-ordinate of the perpendicular bisector of AB will be the average of the y co-ordinates of A and B. </a:t>
            </a:r>
          </a:p>
          <a:p>
            <a:pPr marL="171450" indent="-171450">
              <a:buFontTx/>
              <a:buChar char="-"/>
            </a:pPr>
            <a:r>
              <a:rPr lang="en-IN" sz="1100" dirty="0" smtClean="0"/>
              <a:t>Plug in the values of x (1) and y (0) to get b = 1/2 </a:t>
            </a:r>
          </a:p>
          <a:p>
            <a:pPr marL="171450" indent="-171450">
              <a:buFontTx/>
              <a:buChar char="-"/>
            </a:pPr>
            <a:endParaRPr lang="en-IN" sz="1100" dirty="0"/>
          </a:p>
          <a:p>
            <a:endParaRPr lang="en-IN" sz="1100" dirty="0" smtClean="0"/>
          </a:p>
          <a:p>
            <a:r>
              <a:rPr lang="en-IN" sz="1100" b="1" dirty="0" smtClean="0"/>
              <a:t>INTERSECTION OF TWO LINES</a:t>
            </a:r>
          </a:p>
          <a:p>
            <a:pPr marL="171450" indent="-171450">
              <a:buFontTx/>
              <a:buChar char="-"/>
            </a:pPr>
            <a:r>
              <a:rPr lang="en-IN" sz="1100" dirty="0" smtClean="0"/>
              <a:t>Recall </a:t>
            </a:r>
            <a:r>
              <a:rPr lang="en-IN" sz="1100" dirty="0"/>
              <a:t>that a line in the coordinate plane is defined by a linear equation relating </a:t>
            </a:r>
            <a:r>
              <a:rPr lang="en-IN" sz="1100" i="1" dirty="0"/>
              <a:t>x </a:t>
            </a:r>
            <a:r>
              <a:rPr lang="en-IN" sz="1100" dirty="0"/>
              <a:t>and </a:t>
            </a:r>
            <a:r>
              <a:rPr lang="en-IN" sz="1100" i="1" dirty="0" smtClean="0"/>
              <a:t>y. </a:t>
            </a:r>
            <a:r>
              <a:rPr lang="en-IN" sz="1100" dirty="0" smtClean="0"/>
              <a:t>That </a:t>
            </a:r>
            <a:r>
              <a:rPr lang="en-IN" sz="1100" dirty="0"/>
              <a:t>is, if a point </a:t>
            </a:r>
            <a:r>
              <a:rPr lang="en-IN" sz="1100" i="1" dirty="0"/>
              <a:t>(x, y) </a:t>
            </a:r>
            <a:r>
              <a:rPr lang="en-IN" sz="1100" dirty="0"/>
              <a:t>lies on the line, then those values of </a:t>
            </a:r>
            <a:r>
              <a:rPr lang="en-IN" sz="1100" i="1" dirty="0"/>
              <a:t>x </a:t>
            </a:r>
            <a:r>
              <a:rPr lang="en-IN" sz="1100" dirty="0"/>
              <a:t>and </a:t>
            </a:r>
            <a:r>
              <a:rPr lang="en-IN" sz="1100" i="1" dirty="0" smtClean="0"/>
              <a:t>y </a:t>
            </a:r>
            <a:r>
              <a:rPr lang="en-IN" sz="1100" dirty="0" smtClean="0"/>
              <a:t>satisfy </a:t>
            </a:r>
            <a:r>
              <a:rPr lang="en-IN" sz="1100" dirty="0"/>
              <a:t>the </a:t>
            </a:r>
            <a:r>
              <a:rPr lang="en-IN" sz="1100" dirty="0" smtClean="0"/>
              <a:t>equation. For </a:t>
            </a:r>
            <a:r>
              <a:rPr lang="en-IN" sz="1100" dirty="0"/>
              <a:t>instance, the point (3, 2) lies on the line defined by the equation </a:t>
            </a:r>
            <a:r>
              <a:rPr lang="en-IN" sz="1100" i="1" dirty="0"/>
              <a:t>y </a:t>
            </a:r>
            <a:r>
              <a:rPr lang="en-IN" sz="1100" dirty="0"/>
              <a:t>= 4x - 10, since </a:t>
            </a:r>
            <a:r>
              <a:rPr lang="en-IN" sz="1100" dirty="0" smtClean="0"/>
              <a:t>the equation </a:t>
            </a:r>
            <a:r>
              <a:rPr lang="en-IN" sz="1100" dirty="0"/>
              <a:t>is true when we plug in </a:t>
            </a:r>
            <a:r>
              <a:rPr lang="en-IN" sz="1100" i="1" dirty="0"/>
              <a:t>x </a:t>
            </a:r>
            <a:r>
              <a:rPr lang="en-IN" sz="1100" dirty="0"/>
              <a:t>= 3 and </a:t>
            </a:r>
            <a:r>
              <a:rPr lang="en-IN" sz="1100" i="1" dirty="0"/>
              <a:t>y </a:t>
            </a:r>
            <a:r>
              <a:rPr lang="en-IN" sz="1100" dirty="0"/>
              <a:t>= </a:t>
            </a:r>
            <a:r>
              <a:rPr lang="en-IN" sz="1100" dirty="0" smtClean="0"/>
              <a:t>2. </a:t>
            </a:r>
            <a:r>
              <a:rPr lang="en-IN" sz="1100" dirty="0"/>
              <a:t>On the other hand, the point (7, 5) does not lie on that line, because the equation is </a:t>
            </a:r>
            <a:r>
              <a:rPr lang="en-IN" sz="1100" dirty="0" smtClean="0"/>
              <a:t>false when </a:t>
            </a:r>
            <a:r>
              <a:rPr lang="en-IN" sz="1100" dirty="0"/>
              <a:t>we plug in </a:t>
            </a:r>
            <a:r>
              <a:rPr lang="en-IN" sz="1100" i="1" dirty="0"/>
              <a:t>x </a:t>
            </a:r>
            <a:r>
              <a:rPr lang="en-IN" sz="1100" dirty="0"/>
              <a:t>= 7 and </a:t>
            </a:r>
            <a:r>
              <a:rPr lang="en-IN" sz="1100" i="1" dirty="0"/>
              <a:t>y </a:t>
            </a:r>
            <a:r>
              <a:rPr lang="en-IN" sz="1100" dirty="0"/>
              <a:t>= </a:t>
            </a:r>
            <a:r>
              <a:rPr lang="en-IN" sz="1100" dirty="0" smtClean="0"/>
              <a:t>5</a:t>
            </a:r>
          </a:p>
          <a:p>
            <a:pPr marL="171450" indent="-171450">
              <a:buFontTx/>
              <a:buChar char="-"/>
            </a:pPr>
            <a:r>
              <a:rPr lang="en-IN" sz="1100" dirty="0" smtClean="0"/>
              <a:t>So</a:t>
            </a:r>
            <a:r>
              <a:rPr lang="en-IN" sz="1100" dirty="0"/>
              <a:t>, what does it mean when two lines intersect in the coordinate plane? It means that at </a:t>
            </a:r>
            <a:r>
              <a:rPr lang="en-IN" sz="1100" dirty="0" smtClean="0"/>
              <a:t>the point </a:t>
            </a:r>
            <a:r>
              <a:rPr lang="en-IN" sz="1100" dirty="0"/>
              <a:t>of intersection, BOTH equations representing the lines are true. That is, the pair </a:t>
            </a:r>
            <a:r>
              <a:rPr lang="en-IN" sz="1100" dirty="0" smtClean="0"/>
              <a:t>of numbers </a:t>
            </a:r>
            <a:r>
              <a:rPr lang="en-IN" sz="1100" i="1" dirty="0"/>
              <a:t>(x, y) </a:t>
            </a:r>
            <a:r>
              <a:rPr lang="en-IN" sz="1100" dirty="0"/>
              <a:t>that represents the point of intersection solves BOTH equations. </a:t>
            </a:r>
            <a:r>
              <a:rPr lang="en-IN" sz="1100" dirty="0" smtClean="0"/>
              <a:t>Finding this </a:t>
            </a:r>
            <a:r>
              <a:rPr lang="en-IN" sz="1100" dirty="0"/>
              <a:t>point of intersection is </a:t>
            </a:r>
            <a:r>
              <a:rPr lang="en-IN" sz="1100" dirty="0" smtClean="0"/>
              <a:t>equivalent to </a:t>
            </a:r>
            <a:r>
              <a:rPr lang="en-IN" sz="1100" dirty="0"/>
              <a:t>solving a system of two linear </a:t>
            </a:r>
            <a:r>
              <a:rPr lang="en-IN" sz="1100" dirty="0" smtClean="0"/>
              <a:t>equations</a:t>
            </a:r>
          </a:p>
          <a:p>
            <a:pPr marL="171450" indent="-171450">
              <a:buFontTx/>
              <a:buChar char="-"/>
            </a:pPr>
            <a:r>
              <a:rPr lang="en-IN" sz="1100" dirty="0" smtClean="0"/>
              <a:t>Example: </a:t>
            </a:r>
            <a:r>
              <a:rPr lang="en-IN" sz="1100" dirty="0"/>
              <a:t>At what point does the line represented by </a:t>
            </a:r>
            <a:r>
              <a:rPr lang="en-IN" sz="1100" i="1" dirty="0"/>
              <a:t>y </a:t>
            </a:r>
            <a:r>
              <a:rPr lang="en-IN" sz="1100" dirty="0"/>
              <a:t>= </a:t>
            </a:r>
            <a:r>
              <a:rPr lang="en-IN" sz="1100" i="1" dirty="0"/>
              <a:t>4x - </a:t>
            </a:r>
            <a:r>
              <a:rPr lang="en-IN" sz="1100" dirty="0"/>
              <a:t>10 intersect the line </a:t>
            </a:r>
            <a:r>
              <a:rPr lang="en-IN" sz="1100" dirty="0" smtClean="0"/>
              <a:t>represented </a:t>
            </a:r>
            <a:r>
              <a:rPr lang="en-US" sz="1100" dirty="0" smtClean="0"/>
              <a:t>by </a:t>
            </a:r>
            <a:r>
              <a:rPr lang="en-US" sz="1100" dirty="0"/>
              <a:t>2x + </a:t>
            </a:r>
            <a:r>
              <a:rPr lang="en-US" sz="1100" i="1" dirty="0"/>
              <a:t>3y </a:t>
            </a:r>
            <a:r>
              <a:rPr lang="en-US" sz="1100" dirty="0"/>
              <a:t>= </a:t>
            </a:r>
            <a:r>
              <a:rPr lang="en-US" sz="1100" dirty="0" smtClean="0"/>
              <a:t>26?</a:t>
            </a:r>
          </a:p>
          <a:p>
            <a:pPr marL="171450" indent="-171450">
              <a:buFontTx/>
              <a:buChar char="-"/>
            </a:pPr>
            <a:r>
              <a:rPr lang="en-US" sz="1100" dirty="0" smtClean="0"/>
              <a:t>Solving the equations simultaneously, we get x=4 and y=6 </a:t>
            </a:r>
          </a:p>
          <a:p>
            <a:pPr marL="171450" indent="-171450">
              <a:buFontTx/>
              <a:buChar char="-"/>
            </a:pPr>
            <a:r>
              <a:rPr lang="en-US" sz="1100" dirty="0" smtClean="0"/>
              <a:t>Therefore, the point of intersection is (4,6)</a:t>
            </a:r>
          </a:p>
          <a:p>
            <a:pPr marL="171450" indent="-171450">
              <a:buFontTx/>
              <a:buChar char="-"/>
            </a:pPr>
            <a:r>
              <a:rPr lang="en-IN" sz="1100" dirty="0" smtClean="0">
                <a:solidFill>
                  <a:srgbClr val="FF0000"/>
                </a:solidFill>
              </a:rPr>
              <a:t>If </a:t>
            </a:r>
            <a:r>
              <a:rPr lang="en-IN" sz="1100" dirty="0">
                <a:solidFill>
                  <a:srgbClr val="FF0000"/>
                </a:solidFill>
              </a:rPr>
              <a:t>two lines in a plane do not intersect, then the lines are parallel. If this is the case, there </a:t>
            </a:r>
            <a:r>
              <a:rPr lang="en-IN" sz="1100" dirty="0" smtClean="0">
                <a:solidFill>
                  <a:srgbClr val="FF0000"/>
                </a:solidFill>
              </a:rPr>
              <a:t>is NO </a:t>
            </a:r>
            <a:r>
              <a:rPr lang="en-IN" sz="1100" dirty="0">
                <a:solidFill>
                  <a:srgbClr val="FF0000"/>
                </a:solidFill>
              </a:rPr>
              <a:t>pair of numbers (x, y) that satisfies both equations at the same </a:t>
            </a:r>
            <a:r>
              <a:rPr lang="en-IN" sz="1100" dirty="0" smtClean="0">
                <a:solidFill>
                  <a:srgbClr val="FF0000"/>
                </a:solidFill>
              </a:rPr>
              <a:t>time</a:t>
            </a:r>
          </a:p>
          <a:p>
            <a:pPr marL="171450" indent="-171450">
              <a:buFontTx/>
              <a:buChar char="-"/>
            </a:pPr>
            <a:r>
              <a:rPr lang="en-IN" sz="1100" dirty="0" smtClean="0">
                <a:solidFill>
                  <a:srgbClr val="FF0000"/>
                </a:solidFill>
              </a:rPr>
              <a:t>The </a:t>
            </a:r>
            <a:r>
              <a:rPr lang="en-IN" sz="1100" dirty="0">
                <a:solidFill>
                  <a:srgbClr val="FF0000"/>
                </a:solidFill>
              </a:rPr>
              <a:t>two </a:t>
            </a:r>
            <a:r>
              <a:rPr lang="en-IN" sz="1100" dirty="0" smtClean="0">
                <a:solidFill>
                  <a:srgbClr val="FF0000"/>
                </a:solidFill>
              </a:rPr>
              <a:t>equations/lines in a plane may also </a:t>
            </a:r>
            <a:r>
              <a:rPr lang="en-IN" sz="1100" dirty="0">
                <a:solidFill>
                  <a:srgbClr val="FF0000"/>
                </a:solidFill>
              </a:rPr>
              <a:t>represent the same line. In this case, infinitely many points (x, y) along the line </a:t>
            </a:r>
            <a:r>
              <a:rPr lang="en-IN" sz="1100" dirty="0" smtClean="0">
                <a:solidFill>
                  <a:srgbClr val="FF0000"/>
                </a:solidFill>
              </a:rPr>
              <a:t>satisfy the </a:t>
            </a:r>
            <a:r>
              <a:rPr lang="en-IN" sz="1100" dirty="0">
                <a:solidFill>
                  <a:srgbClr val="FF0000"/>
                </a:solidFill>
              </a:rPr>
              <a:t>two equations (which must actually </a:t>
            </a:r>
            <a:r>
              <a:rPr lang="en-IN" sz="1100" dirty="0" smtClean="0">
                <a:solidFill>
                  <a:srgbClr val="FF0000"/>
                </a:solidFill>
              </a:rPr>
              <a:t>be the </a:t>
            </a:r>
            <a:r>
              <a:rPr lang="en-IN" sz="1100" dirty="0">
                <a:solidFill>
                  <a:srgbClr val="FF0000"/>
                </a:solidFill>
              </a:rPr>
              <a:t>same equation in two </a:t>
            </a:r>
            <a:r>
              <a:rPr lang="en-IN" sz="1100" dirty="0" smtClean="0">
                <a:solidFill>
                  <a:srgbClr val="FF0000"/>
                </a:solidFill>
              </a:rPr>
              <a:t>disguises)</a:t>
            </a:r>
          </a:p>
          <a:p>
            <a:pPr marL="171450" indent="-171450">
              <a:buFontTx/>
              <a:buChar char="-"/>
            </a:pPr>
            <a:endParaRPr lang="en-IN" sz="1100" dirty="0" smtClean="0"/>
          </a:p>
          <a:p>
            <a:pPr marL="171450" indent="-171450">
              <a:buFontTx/>
              <a:buChar char="-"/>
            </a:pPr>
            <a:endParaRPr lang="en-IN" sz="1100" dirty="0"/>
          </a:p>
          <a:p>
            <a:endParaRPr lang="en-IN" sz="1100" dirty="0" smtClean="0"/>
          </a:p>
          <a:p>
            <a:r>
              <a:rPr lang="en-IN" sz="1100" dirty="0"/>
              <a:t>T</a:t>
            </a:r>
            <a:r>
              <a:rPr lang="en-IN" sz="1100" dirty="0" smtClean="0"/>
              <a:t>he </a:t>
            </a:r>
            <a:r>
              <a:rPr lang="en-IN" sz="1100" dirty="0"/>
              <a:t>coordinates of the point P(</a:t>
            </a:r>
            <a:r>
              <a:rPr lang="en-IN" sz="1100" i="1" dirty="0"/>
              <a:t>x</a:t>
            </a:r>
            <a:r>
              <a:rPr lang="en-IN" sz="1100" dirty="0"/>
              <a:t>, </a:t>
            </a:r>
            <a:r>
              <a:rPr lang="en-IN" sz="1100" i="1" dirty="0"/>
              <a:t>y</a:t>
            </a:r>
            <a:r>
              <a:rPr lang="en-IN" sz="1100" dirty="0"/>
              <a:t>) which divides the line segment joining </a:t>
            </a:r>
            <a:r>
              <a:rPr lang="en-IN" sz="1100" dirty="0" smtClean="0"/>
              <a:t>the </a:t>
            </a:r>
            <a:r>
              <a:rPr lang="en-IN" sz="1100" dirty="0"/>
              <a:t>points A(</a:t>
            </a:r>
            <a:r>
              <a:rPr lang="en-IN" sz="1100" i="1" dirty="0"/>
              <a:t>x</a:t>
            </a:r>
            <a:r>
              <a:rPr lang="en-IN" sz="1100" dirty="0"/>
              <a:t>1, </a:t>
            </a:r>
            <a:r>
              <a:rPr lang="en-IN" sz="1100" i="1" dirty="0"/>
              <a:t>y</a:t>
            </a:r>
            <a:r>
              <a:rPr lang="en-IN" sz="1100" dirty="0"/>
              <a:t>1) and B(</a:t>
            </a:r>
            <a:r>
              <a:rPr lang="en-IN" sz="1100" i="1" dirty="0"/>
              <a:t>x</a:t>
            </a:r>
            <a:r>
              <a:rPr lang="en-IN" sz="1100" dirty="0"/>
              <a:t>2, </a:t>
            </a:r>
            <a:r>
              <a:rPr lang="en-IN" sz="1100" i="1" dirty="0"/>
              <a:t>y</a:t>
            </a:r>
            <a:r>
              <a:rPr lang="en-IN" sz="1100" dirty="0"/>
              <a:t>2), internally, in the ratio </a:t>
            </a:r>
            <a:r>
              <a:rPr lang="en-IN" sz="1100" i="1" dirty="0" smtClean="0"/>
              <a:t>m</a:t>
            </a:r>
            <a:r>
              <a:rPr lang="en-IN" sz="1100" dirty="0" smtClean="0"/>
              <a:t>:n are (nx1 + mx2)/</a:t>
            </a:r>
            <a:r>
              <a:rPr lang="en-IN" sz="1100" dirty="0" err="1" smtClean="0"/>
              <a:t>m+n</a:t>
            </a:r>
            <a:r>
              <a:rPr lang="en-IN" sz="1100" dirty="0" smtClean="0"/>
              <a:t> and (ny1 </a:t>
            </a:r>
            <a:r>
              <a:rPr lang="en-IN" sz="1100" dirty="0"/>
              <a:t>+ </a:t>
            </a:r>
            <a:r>
              <a:rPr lang="en-IN" sz="1100" dirty="0" smtClean="0"/>
              <a:t>my2</a:t>
            </a:r>
            <a:r>
              <a:rPr lang="en-IN" sz="1100" dirty="0"/>
              <a:t>)/</a:t>
            </a:r>
            <a:r>
              <a:rPr lang="en-IN" sz="1100" dirty="0" err="1"/>
              <a:t>m+n</a:t>
            </a:r>
            <a:r>
              <a:rPr lang="en-IN" sz="1100" dirty="0"/>
              <a:t> </a:t>
            </a:r>
            <a:endParaRPr lang="en-IN" sz="1100" dirty="0" smtClean="0"/>
          </a:p>
          <a:p>
            <a:endParaRPr lang="en-IN" sz="1100" dirty="0"/>
          </a:p>
          <a:p>
            <a:endParaRPr lang="en-IN" sz="1100" dirty="0" smtClean="0"/>
          </a:p>
        </p:txBody>
      </p:sp>
    </p:spTree>
    <p:extLst>
      <p:ext uri="{BB962C8B-B14F-4D97-AF65-F5344CB8AC3E}">
        <p14:creationId xmlns:p14="http://schemas.microsoft.com/office/powerpoint/2010/main" val="1607830572"/>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ADVANCED CONCEPTS </a:t>
            </a:r>
            <a:endParaRPr lang="en-US" dirty="0"/>
          </a:p>
        </p:txBody>
      </p:sp>
      <p:sp>
        <p:nvSpPr>
          <p:cNvPr id="6" name="TextBox 5"/>
          <p:cNvSpPr txBox="1"/>
          <p:nvPr/>
        </p:nvSpPr>
        <p:spPr>
          <a:xfrm>
            <a:off x="0" y="548680"/>
            <a:ext cx="9144000" cy="6468437"/>
          </a:xfrm>
          <a:prstGeom prst="rect">
            <a:avLst/>
          </a:prstGeom>
          <a:noFill/>
        </p:spPr>
        <p:txBody>
          <a:bodyPr wrap="square" rtlCol="0">
            <a:spAutoFit/>
          </a:bodyPr>
          <a:lstStyle/>
          <a:p>
            <a:r>
              <a:rPr lang="en-IN" sz="1100" dirty="0" smtClean="0"/>
              <a:t>EQUATION OF A CIRCLE </a:t>
            </a:r>
          </a:p>
          <a:p>
            <a:pPr marL="171450" indent="-171450">
              <a:buFontTx/>
              <a:buChar char="-"/>
            </a:pPr>
            <a:r>
              <a:rPr lang="en-IN" sz="1100" dirty="0" smtClean="0"/>
              <a:t>The </a:t>
            </a:r>
            <a:r>
              <a:rPr lang="en-IN" sz="1100" dirty="0"/>
              <a:t>equation of a circle with centre (h, k) and radius r is (x – h)</a:t>
            </a:r>
            <a:r>
              <a:rPr lang="en-IN" sz="1100" baseline="30000" dirty="0"/>
              <a:t>2</a:t>
            </a:r>
            <a:r>
              <a:rPr lang="en-IN" sz="1100" dirty="0"/>
              <a:t> + (y – k)</a:t>
            </a:r>
            <a:r>
              <a:rPr lang="en-IN" sz="1100" baseline="30000" dirty="0"/>
              <a:t>2</a:t>
            </a:r>
            <a:r>
              <a:rPr lang="en-IN" sz="1100" dirty="0"/>
              <a:t> = </a:t>
            </a:r>
            <a:r>
              <a:rPr lang="en-IN" sz="1100" dirty="0" smtClean="0"/>
              <a:t>r</a:t>
            </a:r>
            <a:r>
              <a:rPr lang="en-IN" sz="1100" baseline="30000" dirty="0" smtClean="0"/>
              <a:t>2</a:t>
            </a:r>
          </a:p>
          <a:p>
            <a:pPr marL="171450" indent="-171450">
              <a:buFontTx/>
              <a:buChar char="-"/>
            </a:pPr>
            <a:r>
              <a:rPr lang="en-IN" sz="1100" dirty="0" smtClean="0"/>
              <a:t>The </a:t>
            </a:r>
            <a:r>
              <a:rPr lang="en-IN" sz="1100" dirty="0"/>
              <a:t>equation of a circle with centre (0, 0) and radius r is </a:t>
            </a:r>
            <a:r>
              <a:rPr lang="en-IN" sz="1100" dirty="0" smtClean="0"/>
              <a:t>x</a:t>
            </a:r>
            <a:r>
              <a:rPr lang="en-IN" sz="1100" baseline="30000" dirty="0" smtClean="0"/>
              <a:t>2</a:t>
            </a:r>
            <a:r>
              <a:rPr lang="en-IN" sz="1100" dirty="0" smtClean="0"/>
              <a:t> </a:t>
            </a:r>
            <a:r>
              <a:rPr lang="en-IN" sz="1100" dirty="0"/>
              <a:t>+ y</a:t>
            </a:r>
            <a:r>
              <a:rPr lang="en-IN" sz="1100" baseline="30000" dirty="0"/>
              <a:t>2</a:t>
            </a:r>
            <a:r>
              <a:rPr lang="en-IN" sz="1100" dirty="0"/>
              <a:t> = </a:t>
            </a:r>
            <a:r>
              <a:rPr lang="en-IN" sz="1100" dirty="0" smtClean="0"/>
              <a:t>r</a:t>
            </a:r>
            <a:r>
              <a:rPr lang="en-IN" sz="1100" baseline="30000" dirty="0" smtClean="0"/>
              <a:t>2</a:t>
            </a:r>
          </a:p>
          <a:p>
            <a:pPr marL="171450" indent="-171450">
              <a:buFontTx/>
              <a:buChar char="-"/>
            </a:pPr>
            <a:endParaRPr lang="en-IN" sz="1100" baseline="30000" dirty="0"/>
          </a:p>
          <a:p>
            <a:r>
              <a:rPr lang="en-IN" sz="1100" dirty="0"/>
              <a:t>In the coordinate plane, a circle has center (2, -3) and passes through the point (5, 0). </a:t>
            </a:r>
            <a:r>
              <a:rPr lang="en-IN" sz="1100" dirty="0" smtClean="0"/>
              <a:t> What </a:t>
            </a:r>
            <a:r>
              <a:rPr lang="en-IN" sz="1100" dirty="0"/>
              <a:t>is the area of the </a:t>
            </a:r>
            <a:r>
              <a:rPr lang="en-IN" sz="1100" dirty="0" smtClean="0"/>
              <a:t>circle?</a:t>
            </a:r>
          </a:p>
          <a:p>
            <a:pPr marL="171450" indent="-171450">
              <a:buFont typeface="Wingdings"/>
              <a:buChar char="à"/>
            </a:pPr>
            <a:r>
              <a:rPr lang="en-IN" sz="1100" dirty="0" smtClean="0"/>
              <a:t>(5 </a:t>
            </a:r>
            <a:r>
              <a:rPr lang="en-IN" sz="1100" dirty="0"/>
              <a:t>– </a:t>
            </a:r>
            <a:r>
              <a:rPr lang="en-IN" sz="1100" dirty="0" smtClean="0"/>
              <a:t>2)</a:t>
            </a:r>
            <a:r>
              <a:rPr lang="en-IN" sz="1100" baseline="30000" dirty="0" smtClean="0"/>
              <a:t>2</a:t>
            </a:r>
            <a:r>
              <a:rPr lang="en-IN" sz="1100" dirty="0" smtClean="0"/>
              <a:t> </a:t>
            </a:r>
            <a:r>
              <a:rPr lang="en-IN" sz="1100" dirty="0"/>
              <a:t>+ </a:t>
            </a:r>
            <a:r>
              <a:rPr lang="en-IN" sz="1100" dirty="0" smtClean="0"/>
              <a:t>(0 – (-3))</a:t>
            </a:r>
            <a:r>
              <a:rPr lang="en-IN" sz="1100" baseline="30000" dirty="0" smtClean="0"/>
              <a:t>2</a:t>
            </a:r>
            <a:r>
              <a:rPr lang="en-IN" sz="1100" dirty="0" smtClean="0"/>
              <a:t> </a:t>
            </a:r>
            <a:r>
              <a:rPr lang="en-IN" sz="1100" dirty="0"/>
              <a:t>= </a:t>
            </a:r>
            <a:r>
              <a:rPr lang="en-IN" sz="1100" dirty="0" smtClean="0"/>
              <a:t>r</a:t>
            </a:r>
            <a:r>
              <a:rPr lang="en-IN" sz="1100" baseline="30000" dirty="0" smtClean="0"/>
              <a:t>2</a:t>
            </a:r>
          </a:p>
          <a:p>
            <a:pPr marL="171450" indent="-171450">
              <a:buFont typeface="Wingdings"/>
              <a:buChar char="à"/>
            </a:pPr>
            <a:r>
              <a:rPr lang="en-IN" sz="1100" dirty="0" smtClean="0"/>
              <a:t>(3)</a:t>
            </a:r>
            <a:r>
              <a:rPr lang="en-IN" sz="1100" baseline="30000" dirty="0" smtClean="0"/>
              <a:t>2</a:t>
            </a:r>
            <a:r>
              <a:rPr lang="en-IN" sz="1100" dirty="0" smtClean="0"/>
              <a:t> </a:t>
            </a:r>
            <a:r>
              <a:rPr lang="en-IN" sz="1100" dirty="0"/>
              <a:t>+ </a:t>
            </a:r>
            <a:r>
              <a:rPr lang="en-IN" sz="1100" dirty="0" smtClean="0"/>
              <a:t>(</a:t>
            </a:r>
            <a:r>
              <a:rPr lang="en-IN" sz="1100" dirty="0"/>
              <a:t>3</a:t>
            </a:r>
            <a:r>
              <a:rPr lang="en-IN" sz="1100" dirty="0" smtClean="0"/>
              <a:t>)</a:t>
            </a:r>
            <a:r>
              <a:rPr lang="en-IN" sz="1100" baseline="30000" dirty="0" smtClean="0"/>
              <a:t>2</a:t>
            </a:r>
            <a:r>
              <a:rPr lang="en-IN" sz="1100" dirty="0" smtClean="0"/>
              <a:t> </a:t>
            </a:r>
            <a:r>
              <a:rPr lang="en-IN" sz="1100" dirty="0"/>
              <a:t>= </a:t>
            </a:r>
            <a:r>
              <a:rPr lang="en-IN" sz="1100" dirty="0" smtClean="0"/>
              <a:t>r</a:t>
            </a:r>
            <a:r>
              <a:rPr lang="en-IN" sz="1100" baseline="30000" dirty="0" smtClean="0"/>
              <a:t>2</a:t>
            </a:r>
          </a:p>
          <a:p>
            <a:pPr marL="171450" indent="-171450">
              <a:buFont typeface="Wingdings"/>
              <a:buChar char="à"/>
            </a:pPr>
            <a:r>
              <a:rPr lang="en-IN" sz="1100" dirty="0" smtClean="0"/>
              <a:t>18 = </a:t>
            </a:r>
            <a:r>
              <a:rPr lang="en-IN" sz="1100" dirty="0"/>
              <a:t>r</a:t>
            </a:r>
            <a:r>
              <a:rPr lang="en-IN" sz="1100" baseline="30000" dirty="0"/>
              <a:t>2</a:t>
            </a:r>
          </a:p>
          <a:p>
            <a:pPr marL="171450" indent="-171450">
              <a:buFont typeface="Wingdings"/>
              <a:buChar char="à"/>
            </a:pPr>
            <a:r>
              <a:rPr lang="en-IN" sz="1100" dirty="0" smtClean="0"/>
              <a:t>Therefore, area = 18 </a:t>
            </a:r>
            <a:r>
              <a:rPr lang="el-GR" sz="1100" dirty="0" smtClean="0">
                <a:latin typeface="Calibri" pitchFamily="34" charset="0"/>
                <a:cs typeface="Calibri" pitchFamily="34" charset="0"/>
              </a:rPr>
              <a:t>π</a:t>
            </a:r>
            <a:endParaRPr lang="en-US" sz="1100" dirty="0" smtClean="0">
              <a:latin typeface="Calibri" pitchFamily="34" charset="0"/>
              <a:cs typeface="Calibri" pitchFamily="34" charset="0"/>
            </a:endParaRPr>
          </a:p>
          <a:p>
            <a:endParaRPr lang="en-US" sz="1100" dirty="0">
              <a:latin typeface="Calibri" pitchFamily="34" charset="0"/>
              <a:cs typeface="Calibri" pitchFamily="34" charset="0"/>
            </a:endParaRPr>
          </a:p>
          <a:p>
            <a:r>
              <a:rPr lang="en-IN" sz="1100" dirty="0"/>
              <a:t>Find the equation of a circle whose center is at (4, 2) and is tangent to </a:t>
            </a:r>
            <a:r>
              <a:rPr lang="en-IN" sz="1100" dirty="0" smtClean="0"/>
              <a:t>y-axis</a:t>
            </a:r>
          </a:p>
          <a:p>
            <a:pPr marL="171450" indent="-171450">
              <a:buFont typeface="Wingdings"/>
              <a:buChar char="à"/>
            </a:pPr>
            <a:r>
              <a:rPr lang="en-IN" sz="1100" dirty="0" smtClean="0"/>
              <a:t>Since </a:t>
            </a:r>
            <a:r>
              <a:rPr lang="en-IN" sz="1100" dirty="0"/>
              <a:t>the circle is tangent to y-axis, the radius of the circle is perpendicular to </a:t>
            </a:r>
            <a:r>
              <a:rPr lang="en-IN" sz="1100" dirty="0" smtClean="0"/>
              <a:t>y-axis. It </a:t>
            </a:r>
            <a:r>
              <a:rPr lang="en-IN" sz="1100" dirty="0"/>
              <a:t>also means that the length of the radius is also the length of the perpendicular </a:t>
            </a:r>
            <a:r>
              <a:rPr lang="en-IN" sz="1100" dirty="0" smtClean="0"/>
              <a:t>segment from </a:t>
            </a:r>
            <a:r>
              <a:rPr lang="en-IN" sz="1100" dirty="0"/>
              <a:t>the center of the circle to y –axis. </a:t>
            </a:r>
            <a:r>
              <a:rPr lang="en-IN" sz="1100" dirty="0" smtClean="0"/>
              <a:t>The </a:t>
            </a:r>
            <a:r>
              <a:rPr lang="en-IN" sz="1100" dirty="0"/>
              <a:t>point </a:t>
            </a:r>
            <a:r>
              <a:rPr lang="en-IN" sz="1100" dirty="0" smtClean="0"/>
              <a:t>of tangency </a:t>
            </a:r>
            <a:r>
              <a:rPr lang="en-IN" sz="1100" dirty="0"/>
              <a:t>is at (0, 2). To find the length of the radius, use the distance </a:t>
            </a:r>
            <a:r>
              <a:rPr lang="en-IN" sz="1100" dirty="0" smtClean="0"/>
              <a:t>formula:</a:t>
            </a:r>
          </a:p>
          <a:p>
            <a:pPr marL="171450" indent="-171450">
              <a:buFont typeface="Wingdings"/>
              <a:buChar char="à"/>
            </a:pPr>
            <a:r>
              <a:rPr lang="en-IN" sz="1100" dirty="0" smtClean="0"/>
              <a:t>(0 </a:t>
            </a:r>
            <a:r>
              <a:rPr lang="en-IN" sz="1100" dirty="0"/>
              <a:t>– </a:t>
            </a:r>
            <a:r>
              <a:rPr lang="en-IN" sz="1100" dirty="0" smtClean="0"/>
              <a:t>4)</a:t>
            </a:r>
            <a:r>
              <a:rPr lang="en-IN" sz="1100" baseline="30000" dirty="0" smtClean="0"/>
              <a:t>2</a:t>
            </a:r>
            <a:r>
              <a:rPr lang="en-IN" sz="1100" dirty="0" smtClean="0"/>
              <a:t> </a:t>
            </a:r>
            <a:r>
              <a:rPr lang="en-IN" sz="1100" dirty="0"/>
              <a:t>+ </a:t>
            </a:r>
            <a:r>
              <a:rPr lang="en-IN" sz="1100" dirty="0" smtClean="0"/>
              <a:t>(2 </a:t>
            </a:r>
            <a:r>
              <a:rPr lang="en-IN" sz="1100" dirty="0"/>
              <a:t>– 2</a:t>
            </a:r>
            <a:r>
              <a:rPr lang="en-IN" sz="1100" dirty="0" smtClean="0"/>
              <a:t>)</a:t>
            </a:r>
            <a:r>
              <a:rPr lang="en-IN" sz="1100" baseline="30000" dirty="0" smtClean="0"/>
              <a:t>2</a:t>
            </a:r>
            <a:r>
              <a:rPr lang="en-IN" sz="1100" dirty="0" smtClean="0"/>
              <a:t> </a:t>
            </a:r>
            <a:r>
              <a:rPr lang="en-IN" sz="1100" dirty="0"/>
              <a:t>= </a:t>
            </a:r>
            <a:r>
              <a:rPr lang="en-IN" sz="1100" dirty="0" smtClean="0"/>
              <a:t>r</a:t>
            </a:r>
            <a:r>
              <a:rPr lang="en-IN" sz="1100" baseline="30000" dirty="0" smtClean="0"/>
              <a:t>2</a:t>
            </a:r>
          </a:p>
          <a:p>
            <a:pPr marL="171450" indent="-171450">
              <a:buFont typeface="Wingdings"/>
              <a:buChar char="à"/>
            </a:pPr>
            <a:r>
              <a:rPr lang="en-IN" sz="1100" dirty="0" smtClean="0"/>
              <a:t>r = 4</a:t>
            </a:r>
          </a:p>
          <a:p>
            <a:pPr marL="171450" indent="-171450">
              <a:buFont typeface="Wingdings"/>
              <a:buChar char="à"/>
            </a:pPr>
            <a:endParaRPr lang="en-IN" sz="1100" dirty="0" smtClean="0"/>
          </a:p>
          <a:p>
            <a:endParaRPr lang="en-IN" sz="1100" dirty="0"/>
          </a:p>
          <a:p>
            <a:r>
              <a:rPr lang="en-IN" sz="1100" dirty="0"/>
              <a:t>Write the equation of the circle with the given </a:t>
            </a:r>
            <a:r>
              <a:rPr lang="en-IN" sz="1100" dirty="0" smtClean="0"/>
              <a:t>condition: (10</a:t>
            </a:r>
            <a:r>
              <a:rPr lang="en-IN" sz="1100" dirty="0"/>
              <a:t>, 8) and (4, -2) </a:t>
            </a:r>
            <a:r>
              <a:rPr lang="en-IN" sz="1100" dirty="0" smtClean="0"/>
              <a:t>are the </a:t>
            </a:r>
            <a:r>
              <a:rPr lang="en-IN" sz="1100" dirty="0"/>
              <a:t>endpoints of the </a:t>
            </a:r>
            <a:r>
              <a:rPr lang="en-IN" sz="1100" dirty="0" smtClean="0"/>
              <a:t>diameter</a:t>
            </a:r>
          </a:p>
          <a:p>
            <a:pPr marL="171450" indent="-171450">
              <a:buFont typeface="Wingdings"/>
              <a:buChar char="à"/>
            </a:pPr>
            <a:r>
              <a:rPr lang="en-IN" sz="1100" dirty="0" smtClean="0"/>
              <a:t>In </a:t>
            </a:r>
            <a:r>
              <a:rPr lang="en-IN" sz="1100" dirty="0"/>
              <a:t>a circle, the radius is one-half of the diameter. Since the given are the </a:t>
            </a:r>
            <a:r>
              <a:rPr lang="en-IN" sz="1100" dirty="0" smtClean="0"/>
              <a:t>endpoints of </a:t>
            </a:r>
            <a:r>
              <a:rPr lang="en-IN" sz="1100" dirty="0"/>
              <a:t>the diameter, </a:t>
            </a:r>
            <a:r>
              <a:rPr lang="en-IN" sz="1100" dirty="0" smtClean="0"/>
              <a:t>the </a:t>
            </a:r>
            <a:r>
              <a:rPr lang="en-IN" sz="1100" dirty="0"/>
              <a:t>center of the circle is the midpoint of the </a:t>
            </a:r>
            <a:r>
              <a:rPr lang="en-IN" sz="1100" dirty="0" smtClean="0"/>
              <a:t>diameter</a:t>
            </a:r>
          </a:p>
          <a:p>
            <a:pPr marL="171450" indent="-171450">
              <a:buFont typeface="Wingdings"/>
              <a:buChar char="à"/>
            </a:pPr>
            <a:r>
              <a:rPr lang="en-IN" sz="1100" dirty="0" smtClean="0"/>
              <a:t>(</a:t>
            </a:r>
            <a:r>
              <a:rPr lang="en-IN" sz="1100" dirty="0" err="1" smtClean="0"/>
              <a:t>h,k</a:t>
            </a:r>
            <a:r>
              <a:rPr lang="en-IN" sz="1100" dirty="0" smtClean="0"/>
              <a:t>) = [(10+4)/2, (8-2)/2)] </a:t>
            </a:r>
            <a:r>
              <a:rPr lang="en-IN" sz="1100" dirty="0" smtClean="0">
                <a:sym typeface="Wingdings" pitchFamily="2" charset="2"/>
              </a:rPr>
              <a:t> (7,3)</a:t>
            </a:r>
          </a:p>
          <a:p>
            <a:pPr marL="171450" indent="-171450">
              <a:buFont typeface="Wingdings"/>
              <a:buChar char="à"/>
            </a:pPr>
            <a:r>
              <a:rPr lang="en-IN" sz="1100" dirty="0"/>
              <a:t>The next step is to get the length of the radius. Since radius is one-half of the </a:t>
            </a:r>
            <a:r>
              <a:rPr lang="en-IN" sz="1100" dirty="0" smtClean="0"/>
              <a:t>circle, it will equal the distance from the center to any one end point of the diameter: (10 – 7)</a:t>
            </a:r>
            <a:r>
              <a:rPr lang="en-IN" sz="1100" baseline="30000" dirty="0" smtClean="0"/>
              <a:t>2</a:t>
            </a:r>
            <a:r>
              <a:rPr lang="en-IN" sz="1100" dirty="0" smtClean="0"/>
              <a:t> </a:t>
            </a:r>
            <a:r>
              <a:rPr lang="en-IN" sz="1100" dirty="0"/>
              <a:t>+ </a:t>
            </a:r>
            <a:r>
              <a:rPr lang="en-IN" sz="1100" dirty="0" smtClean="0"/>
              <a:t>(8 – 3)</a:t>
            </a:r>
            <a:r>
              <a:rPr lang="en-IN" sz="1100" baseline="30000" dirty="0" smtClean="0"/>
              <a:t>2</a:t>
            </a:r>
            <a:r>
              <a:rPr lang="en-IN" sz="1100" dirty="0" smtClean="0"/>
              <a:t> </a:t>
            </a:r>
            <a:r>
              <a:rPr lang="en-IN" sz="1100" dirty="0"/>
              <a:t>= </a:t>
            </a:r>
            <a:r>
              <a:rPr lang="en-IN" sz="1100" dirty="0" smtClean="0"/>
              <a:t>r</a:t>
            </a:r>
            <a:r>
              <a:rPr lang="en-IN" sz="1100" baseline="30000" dirty="0" smtClean="0"/>
              <a:t>2 </a:t>
            </a:r>
            <a:r>
              <a:rPr lang="en-IN" sz="1100" dirty="0" smtClean="0">
                <a:sym typeface="Wingdings" pitchFamily="2" charset="2"/>
              </a:rPr>
              <a:t> r = root 34 </a:t>
            </a:r>
          </a:p>
          <a:p>
            <a:pPr marL="171450" indent="-171450">
              <a:buFont typeface="Wingdings"/>
              <a:buChar char="à"/>
            </a:pPr>
            <a:r>
              <a:rPr lang="en-IN" sz="1100" dirty="0" smtClean="0">
                <a:sym typeface="Wingdings" pitchFamily="2" charset="2"/>
              </a:rPr>
              <a:t>Equation = </a:t>
            </a:r>
            <a:r>
              <a:rPr lang="en-IN" sz="1100" dirty="0" smtClean="0"/>
              <a:t>(x – 7)</a:t>
            </a:r>
            <a:r>
              <a:rPr lang="en-IN" sz="1100" baseline="30000" dirty="0" smtClean="0"/>
              <a:t>2</a:t>
            </a:r>
            <a:r>
              <a:rPr lang="en-IN" sz="1100" dirty="0" smtClean="0"/>
              <a:t> </a:t>
            </a:r>
            <a:r>
              <a:rPr lang="en-IN" sz="1100" dirty="0"/>
              <a:t>+ </a:t>
            </a:r>
            <a:r>
              <a:rPr lang="en-IN" sz="1100" dirty="0" smtClean="0"/>
              <a:t>(y </a:t>
            </a:r>
            <a:r>
              <a:rPr lang="en-IN" sz="1100" dirty="0"/>
              <a:t>– </a:t>
            </a:r>
            <a:r>
              <a:rPr lang="en-IN" sz="1100" dirty="0" smtClean="0"/>
              <a:t>3)</a:t>
            </a:r>
            <a:r>
              <a:rPr lang="en-IN" sz="1100" baseline="30000" dirty="0" smtClean="0"/>
              <a:t>2</a:t>
            </a:r>
            <a:r>
              <a:rPr lang="en-IN" sz="1100" dirty="0" smtClean="0"/>
              <a:t> </a:t>
            </a:r>
            <a:r>
              <a:rPr lang="en-IN" sz="1100" dirty="0"/>
              <a:t>= </a:t>
            </a:r>
            <a:r>
              <a:rPr lang="en-IN" sz="1100" dirty="0" smtClean="0"/>
              <a:t>34</a:t>
            </a:r>
          </a:p>
          <a:p>
            <a:endParaRPr lang="en-IN" sz="1100" baseline="30000" dirty="0"/>
          </a:p>
          <a:p>
            <a:endParaRPr lang="en-IN" sz="1100" baseline="30000" dirty="0" smtClean="0"/>
          </a:p>
          <a:p>
            <a:r>
              <a:rPr lang="en-IN" sz="1100" dirty="0" smtClean="0"/>
              <a:t>What is the radius for the following – Circle tangent </a:t>
            </a:r>
            <a:r>
              <a:rPr lang="en-IN" sz="1100" dirty="0"/>
              <a:t>to the line 3x – 4y = 24 with center at (1, 0</a:t>
            </a:r>
            <a:r>
              <a:rPr lang="en-IN" sz="1100" dirty="0" smtClean="0"/>
              <a:t>) </a:t>
            </a:r>
          </a:p>
          <a:p>
            <a:pPr marL="171450" indent="-171450">
              <a:buFont typeface="Wingdings"/>
              <a:buChar char="à"/>
            </a:pPr>
            <a:r>
              <a:rPr lang="en-IN" sz="1100" dirty="0" smtClean="0"/>
              <a:t>The </a:t>
            </a:r>
            <a:r>
              <a:rPr lang="en-IN" sz="1100" dirty="0"/>
              <a:t>radius of the circle is </a:t>
            </a:r>
            <a:r>
              <a:rPr lang="en-IN" sz="1100" dirty="0" smtClean="0"/>
              <a:t>equal to </a:t>
            </a:r>
            <a:r>
              <a:rPr lang="en-IN" sz="1100" dirty="0"/>
              <a:t>the distance of the center (1, 0) from </a:t>
            </a:r>
            <a:r>
              <a:rPr lang="en-IN" sz="1100" dirty="0" smtClean="0"/>
              <a:t>the </a:t>
            </a:r>
            <a:r>
              <a:rPr lang="en-US" sz="1100" dirty="0" smtClean="0"/>
              <a:t>line </a:t>
            </a:r>
            <a:r>
              <a:rPr lang="en-US" sz="1100" dirty="0"/>
              <a:t>3x – 4y = </a:t>
            </a:r>
            <a:r>
              <a:rPr lang="en-US" sz="1100" dirty="0" smtClean="0"/>
              <a:t>24</a:t>
            </a:r>
          </a:p>
          <a:p>
            <a:pPr marL="171450" indent="-171450">
              <a:buFont typeface="Wingdings"/>
              <a:buChar char="à"/>
            </a:pPr>
            <a:r>
              <a:rPr lang="en-IN" sz="1100" dirty="0" smtClean="0"/>
              <a:t>To </a:t>
            </a:r>
            <a:r>
              <a:rPr lang="en-IN" sz="1100" dirty="0"/>
              <a:t>find the </a:t>
            </a:r>
            <a:r>
              <a:rPr lang="en-IN" sz="1100" dirty="0" smtClean="0"/>
              <a:t>distance/radius </a:t>
            </a:r>
            <a:r>
              <a:rPr lang="en-IN" sz="1100" dirty="0"/>
              <a:t>from a point to a </a:t>
            </a:r>
            <a:r>
              <a:rPr lang="en-IN" sz="1100" dirty="0" smtClean="0"/>
              <a:t>line, </a:t>
            </a:r>
            <a:r>
              <a:rPr lang="en-US" sz="1100" dirty="0" smtClean="0"/>
              <a:t>we </a:t>
            </a:r>
            <a:r>
              <a:rPr lang="en-US" sz="1100" dirty="0"/>
              <a:t>use the </a:t>
            </a:r>
            <a:r>
              <a:rPr lang="en-US" sz="1100" dirty="0" smtClean="0"/>
              <a:t>formula: </a:t>
            </a:r>
            <a:r>
              <a:rPr lang="en-US" sz="1100" i="1" dirty="0" smtClean="0"/>
              <a:t>d = Ax + By + C / - √</a:t>
            </a:r>
            <a:r>
              <a:rPr lang="en-IN" sz="1100" dirty="0" smtClean="0"/>
              <a:t>(A</a:t>
            </a:r>
            <a:r>
              <a:rPr lang="en-IN" sz="1100" baseline="30000" dirty="0" smtClean="0"/>
              <a:t>2 </a:t>
            </a:r>
            <a:r>
              <a:rPr lang="en-IN" sz="1100" dirty="0" smtClean="0"/>
              <a:t>+ B</a:t>
            </a:r>
            <a:r>
              <a:rPr lang="en-IN" sz="1100" baseline="30000" dirty="0" smtClean="0"/>
              <a:t>2</a:t>
            </a:r>
            <a:r>
              <a:rPr lang="en-IN" sz="1100" dirty="0" smtClean="0"/>
              <a:t> ), where </a:t>
            </a:r>
            <a:r>
              <a:rPr lang="en-IN" sz="1100" dirty="0"/>
              <a:t>A and B are the coefficients of x </a:t>
            </a:r>
            <a:r>
              <a:rPr lang="en-IN" sz="1100" dirty="0" smtClean="0"/>
              <a:t>and </a:t>
            </a:r>
            <a:r>
              <a:rPr lang="en-IN" sz="1100" dirty="0"/>
              <a:t>y, and C is the constant in the equation </a:t>
            </a:r>
            <a:r>
              <a:rPr lang="en-IN" sz="1100" dirty="0" smtClean="0"/>
              <a:t>of </a:t>
            </a:r>
            <a:r>
              <a:rPr lang="en-US" sz="1100" dirty="0" smtClean="0"/>
              <a:t>line. X and y are co-ordinates of the point </a:t>
            </a:r>
          </a:p>
          <a:p>
            <a:pPr marL="171450" indent="-171450">
              <a:buFont typeface="Wingdings"/>
              <a:buChar char="à"/>
            </a:pPr>
            <a:r>
              <a:rPr lang="en-US" sz="1100" dirty="0" smtClean="0"/>
              <a:t>Therefore, </a:t>
            </a:r>
            <a:r>
              <a:rPr lang="en-IN" sz="1100" dirty="0"/>
              <a:t>A = 3, B = -4 and C = -</a:t>
            </a:r>
            <a:r>
              <a:rPr lang="en-IN" sz="1100" dirty="0" smtClean="0"/>
              <a:t>24, x </a:t>
            </a:r>
            <a:r>
              <a:rPr lang="en-IN" sz="1100" dirty="0"/>
              <a:t>= 1, </a:t>
            </a:r>
            <a:r>
              <a:rPr lang="en-IN" sz="1100" dirty="0" smtClean="0"/>
              <a:t>y </a:t>
            </a:r>
            <a:r>
              <a:rPr lang="en-IN" sz="1100" dirty="0"/>
              <a:t>= </a:t>
            </a:r>
            <a:r>
              <a:rPr lang="en-IN" sz="1100" dirty="0" smtClean="0"/>
              <a:t>0</a:t>
            </a:r>
          </a:p>
          <a:p>
            <a:pPr marL="171450" indent="-171450">
              <a:buFont typeface="Wingdings"/>
              <a:buChar char="à"/>
            </a:pPr>
            <a:r>
              <a:rPr lang="en-IN" sz="1100" dirty="0" smtClean="0"/>
              <a:t>Radius = 21/5 </a:t>
            </a:r>
          </a:p>
          <a:p>
            <a:pPr marL="171450" indent="-171450">
              <a:buFont typeface="Wingdings"/>
              <a:buChar char="à"/>
            </a:pPr>
            <a:endParaRPr lang="en-IN" sz="1100" dirty="0"/>
          </a:p>
          <a:p>
            <a:pPr marL="171450" indent="-171450">
              <a:buFont typeface="Wingdings"/>
              <a:buChar char="à"/>
            </a:pPr>
            <a:endParaRPr lang="en-IN" sz="1100" dirty="0"/>
          </a:p>
          <a:p>
            <a:pPr marL="171450" indent="-171450">
              <a:buFont typeface="Wingdings"/>
              <a:buChar char="à"/>
            </a:pPr>
            <a:endParaRPr lang="en-IN" sz="1100" dirty="0"/>
          </a:p>
          <a:p>
            <a:endParaRPr lang="en-IN" sz="1100" dirty="0" smtClean="0"/>
          </a:p>
          <a:p>
            <a:pPr marL="171450" indent="-171450">
              <a:buFont typeface="Wingdings"/>
              <a:buChar char="à"/>
            </a:pPr>
            <a:endParaRPr lang="en-IN" sz="1100" baseline="30000" dirty="0"/>
          </a:p>
          <a:p>
            <a:endParaRPr lang="en-IN" sz="1100" baseline="30000" dirty="0" smtClean="0"/>
          </a:p>
          <a:p>
            <a:endParaRPr lang="en-IN" sz="1100" baseline="30000" dirty="0"/>
          </a:p>
          <a:p>
            <a:endParaRPr lang="en-IN" sz="1100" baseline="30000" dirty="0" smtClean="0"/>
          </a:p>
          <a:p>
            <a:endParaRPr lang="en-IN" sz="1100" dirty="0" smtClean="0"/>
          </a:p>
        </p:txBody>
      </p:sp>
    </p:spTree>
    <p:extLst>
      <p:ext uri="{BB962C8B-B14F-4D97-AF65-F5344CB8AC3E}">
        <p14:creationId xmlns:p14="http://schemas.microsoft.com/office/powerpoint/2010/main" val="953249706"/>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ADVANCED CONCEPTS </a:t>
            </a:r>
            <a:endParaRPr lang="en-US" dirty="0"/>
          </a:p>
        </p:txBody>
      </p:sp>
      <p:sp>
        <p:nvSpPr>
          <p:cNvPr id="8" name="TextBox 7"/>
          <p:cNvSpPr txBox="1"/>
          <p:nvPr/>
        </p:nvSpPr>
        <p:spPr>
          <a:xfrm>
            <a:off x="0" y="548680"/>
            <a:ext cx="9144000" cy="3477875"/>
          </a:xfrm>
          <a:prstGeom prst="rect">
            <a:avLst/>
          </a:prstGeom>
          <a:noFill/>
        </p:spPr>
        <p:txBody>
          <a:bodyPr wrap="square" rtlCol="0">
            <a:spAutoFit/>
          </a:bodyPr>
          <a:lstStyle/>
          <a:p>
            <a:r>
              <a:rPr lang="en-IN" sz="1100" dirty="0" smtClean="0"/>
              <a:t>PARABOLAS</a:t>
            </a:r>
            <a:endParaRPr lang="en-IN" sz="1100" dirty="0"/>
          </a:p>
          <a:p>
            <a:endParaRPr lang="en-IN" sz="1100" dirty="0" smtClean="0"/>
          </a:p>
          <a:p>
            <a:endParaRPr lang="en-IN" sz="1100" dirty="0"/>
          </a:p>
          <a:p>
            <a:endParaRPr lang="en-IN" sz="1100" dirty="0" smtClean="0"/>
          </a:p>
          <a:p>
            <a:endParaRPr lang="en-IN" sz="1100" dirty="0"/>
          </a:p>
          <a:p>
            <a:endParaRPr lang="en-IN" sz="1100" dirty="0" smtClean="0"/>
          </a:p>
          <a:p>
            <a:endParaRPr lang="en-IN" sz="1100" dirty="0"/>
          </a:p>
          <a:p>
            <a:endParaRPr lang="en-IN" sz="1100" dirty="0" smtClean="0"/>
          </a:p>
          <a:p>
            <a:endParaRPr lang="en-IN" sz="1100" dirty="0"/>
          </a:p>
          <a:p>
            <a:endParaRPr lang="en-IN" sz="1100" dirty="0" smtClean="0"/>
          </a:p>
          <a:p>
            <a:endParaRPr lang="en-IN" sz="1100" dirty="0"/>
          </a:p>
          <a:p>
            <a:endParaRPr lang="en-IN" sz="1100" dirty="0" smtClean="0"/>
          </a:p>
          <a:p>
            <a:endParaRPr lang="en-IN" sz="1100" dirty="0"/>
          </a:p>
          <a:p>
            <a:endParaRPr lang="en-IN" sz="1100" dirty="0" smtClean="0"/>
          </a:p>
          <a:p>
            <a:endParaRPr lang="en-IN" sz="1100" dirty="0"/>
          </a:p>
          <a:p>
            <a:endParaRPr lang="en-IN" sz="1100" dirty="0" smtClean="0"/>
          </a:p>
          <a:p>
            <a:endParaRPr lang="en-IN" sz="1100" dirty="0"/>
          </a:p>
          <a:p>
            <a:endParaRPr lang="en-IN" sz="1100" dirty="0" smtClean="0"/>
          </a:p>
          <a:p>
            <a:endParaRPr lang="en-IN" sz="1100" dirty="0"/>
          </a:p>
          <a:p>
            <a:endParaRPr lang="en-IN" sz="1100" dirty="0" smtClean="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660" t="24440" r="56679" b="36194"/>
          <a:stretch/>
        </p:blipFill>
        <p:spPr bwMode="auto">
          <a:xfrm>
            <a:off x="167490" y="847778"/>
            <a:ext cx="2818263" cy="2879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228534" y="847778"/>
            <a:ext cx="5663945" cy="2631490"/>
          </a:xfrm>
          <a:prstGeom prst="rect">
            <a:avLst/>
          </a:prstGeom>
          <a:noFill/>
        </p:spPr>
        <p:txBody>
          <a:bodyPr wrap="square" rtlCol="0">
            <a:spAutoFit/>
          </a:bodyPr>
          <a:lstStyle/>
          <a:p>
            <a:r>
              <a:rPr lang="en-IN" sz="1100" dirty="0" smtClean="0"/>
              <a:t>The </a:t>
            </a:r>
            <a:r>
              <a:rPr lang="en-IN" sz="1100" dirty="0"/>
              <a:t>equation y = Ax</a:t>
            </a:r>
            <a:r>
              <a:rPr lang="en-IN" sz="1100" baseline="30000" dirty="0"/>
              <a:t>2</a:t>
            </a:r>
            <a:r>
              <a:rPr lang="en-IN" sz="1100" dirty="0"/>
              <a:t> + </a:t>
            </a:r>
            <a:r>
              <a:rPr lang="en-IN" sz="1100" dirty="0" err="1"/>
              <a:t>Bx</a:t>
            </a:r>
            <a:r>
              <a:rPr lang="en-IN" sz="1100" dirty="0"/>
              <a:t> + C is the equation of the quadratic graph which is a parabola with </a:t>
            </a:r>
            <a:r>
              <a:rPr lang="en-IN" sz="1100" dirty="0" smtClean="0"/>
              <a:t>axis parallel </a:t>
            </a:r>
            <a:r>
              <a:rPr lang="en-IN" sz="1100" dirty="0"/>
              <a:t>to y </a:t>
            </a:r>
            <a:r>
              <a:rPr lang="en-IN" sz="1100" dirty="0" smtClean="0"/>
              <a:t>axis</a:t>
            </a:r>
          </a:p>
          <a:p>
            <a:pPr marL="171450" indent="-171450">
              <a:buFontTx/>
              <a:buChar char="-"/>
            </a:pPr>
            <a:r>
              <a:rPr lang="en-IN" sz="1100" dirty="0" smtClean="0"/>
              <a:t>C is the y intercept (i.e., the value of y when x is 0)</a:t>
            </a:r>
          </a:p>
          <a:p>
            <a:endParaRPr lang="en-IN" sz="1100" dirty="0" smtClean="0"/>
          </a:p>
          <a:p>
            <a:endParaRPr lang="en-IN" sz="1100" dirty="0"/>
          </a:p>
          <a:p>
            <a:r>
              <a:rPr lang="en-IN" sz="1100" dirty="0" smtClean="0"/>
              <a:t>If </a:t>
            </a:r>
            <a:r>
              <a:rPr lang="en-IN" sz="1100" dirty="0"/>
              <a:t>A &gt; 0, the parabola opens upwards. If A &lt; 0, the parabola opens </a:t>
            </a:r>
            <a:r>
              <a:rPr lang="en-IN" sz="1100" dirty="0" smtClean="0"/>
              <a:t>downwards</a:t>
            </a:r>
          </a:p>
          <a:p>
            <a:pPr marL="171450" indent="-171450">
              <a:buFontTx/>
              <a:buChar char="-"/>
            </a:pPr>
            <a:endParaRPr lang="en-IN" sz="1100" dirty="0" smtClean="0"/>
          </a:p>
          <a:p>
            <a:pPr marL="171450" indent="-171450">
              <a:buFontTx/>
              <a:buChar char="-"/>
            </a:pPr>
            <a:r>
              <a:rPr lang="en-IN" sz="1100" dirty="0" smtClean="0"/>
              <a:t>If </a:t>
            </a:r>
            <a:r>
              <a:rPr lang="en-IN" sz="1100" dirty="0"/>
              <a:t>B</a:t>
            </a:r>
            <a:r>
              <a:rPr lang="en-IN" sz="1100" baseline="30000" dirty="0"/>
              <a:t>2</a:t>
            </a:r>
            <a:r>
              <a:rPr lang="en-IN" sz="1100" dirty="0"/>
              <a:t> &gt; 4AC, the parabola cuts the x-axis at 2 different </a:t>
            </a:r>
            <a:r>
              <a:rPr lang="en-IN" sz="1100" dirty="0" smtClean="0"/>
              <a:t>points</a:t>
            </a:r>
          </a:p>
          <a:p>
            <a:pPr marL="171450" indent="-171450">
              <a:buFontTx/>
              <a:buChar char="-"/>
            </a:pPr>
            <a:r>
              <a:rPr lang="en-IN" sz="1100" dirty="0" smtClean="0"/>
              <a:t>If </a:t>
            </a:r>
            <a:r>
              <a:rPr lang="en-IN" sz="1100" dirty="0"/>
              <a:t>B</a:t>
            </a:r>
            <a:r>
              <a:rPr lang="en-IN" sz="1100" baseline="30000" dirty="0"/>
              <a:t>2</a:t>
            </a:r>
            <a:r>
              <a:rPr lang="en-IN" sz="1100" dirty="0"/>
              <a:t> = 4AC, the parabola touches the x-axis at one point (the two points become </a:t>
            </a:r>
            <a:r>
              <a:rPr lang="en-IN" sz="1100" dirty="0" smtClean="0"/>
              <a:t>co-incident)</a:t>
            </a:r>
          </a:p>
          <a:p>
            <a:pPr marL="171450" indent="-171450">
              <a:buFontTx/>
              <a:buChar char="-"/>
            </a:pPr>
            <a:r>
              <a:rPr lang="en-IN" sz="1100" dirty="0" smtClean="0"/>
              <a:t>If </a:t>
            </a:r>
            <a:r>
              <a:rPr lang="en-IN" sz="1100" dirty="0"/>
              <a:t>B</a:t>
            </a:r>
            <a:r>
              <a:rPr lang="en-IN" sz="1100" baseline="30000" dirty="0"/>
              <a:t>2</a:t>
            </a:r>
            <a:r>
              <a:rPr lang="en-IN" sz="1100" dirty="0"/>
              <a:t> &lt; 4AC, the parabola does not cut the x-axis at </a:t>
            </a:r>
            <a:r>
              <a:rPr lang="en-IN" sz="1100" dirty="0" smtClean="0"/>
              <a:t>all</a:t>
            </a:r>
          </a:p>
          <a:p>
            <a:endParaRPr lang="en-IN" sz="1100" dirty="0"/>
          </a:p>
          <a:p>
            <a:r>
              <a:rPr lang="en-IN" sz="1100" dirty="0" smtClean="0"/>
              <a:t>The vertex of a parabola represents the maximum or minimum value of the function. The vertex is located at point (-b/2a, c – (b</a:t>
            </a:r>
            <a:r>
              <a:rPr lang="en-IN" sz="1100" baseline="30000" dirty="0" smtClean="0"/>
              <a:t>2</a:t>
            </a:r>
            <a:r>
              <a:rPr lang="en-IN" sz="1100" dirty="0" smtClean="0"/>
              <a:t>/4a))</a:t>
            </a:r>
          </a:p>
          <a:p>
            <a:endParaRPr lang="en-IN" sz="1100" dirty="0"/>
          </a:p>
          <a:p>
            <a:endParaRPr lang="en-IN" sz="1100" dirty="0" smtClean="0"/>
          </a:p>
        </p:txBody>
      </p:sp>
    </p:spTree>
    <p:extLst>
      <p:ext uri="{BB962C8B-B14F-4D97-AF65-F5344CB8AC3E}">
        <p14:creationId xmlns:p14="http://schemas.microsoft.com/office/powerpoint/2010/main" val="3494399184"/>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641848923"/>
              </p:ext>
            </p:extLst>
          </p:nvPr>
        </p:nvGraphicFramePr>
        <p:xfrm>
          <a:off x="0" y="-88"/>
          <a:ext cx="9144000" cy="6838971"/>
        </p:xfrm>
        <a:graphic>
          <a:graphicData uri="http://schemas.openxmlformats.org/drawingml/2006/table">
            <a:tbl>
              <a:tblPr firstRow="1" bandRow="1">
                <a:tableStyleId>{5C22544A-7EE6-4342-B048-85BDC9FD1C3A}</a:tableStyleId>
              </a:tblPr>
              <a:tblGrid>
                <a:gridCol w="2623278"/>
                <a:gridCol w="6520722"/>
              </a:tblGrid>
              <a:tr h="316251">
                <a:tc>
                  <a:txBody>
                    <a:bodyPr/>
                    <a:lstStyle/>
                    <a:p>
                      <a:r>
                        <a:rPr lang="en-US" sz="1000" dirty="0" smtClean="0"/>
                        <a:t>Examples </a:t>
                      </a:r>
                      <a:endParaRPr lang="en-US" sz="1000" dirty="0"/>
                    </a:p>
                  </a:txBody>
                  <a:tcPr/>
                </a:tc>
                <a:tc>
                  <a:txBody>
                    <a:bodyPr/>
                    <a:lstStyle/>
                    <a:p>
                      <a:endParaRPr lang="en-US" sz="1000" dirty="0"/>
                    </a:p>
                  </a:txBody>
                  <a:tcPr/>
                </a:tc>
              </a:tr>
              <a:tr h="987743">
                <a:tc>
                  <a:txBody>
                    <a:bodyPr/>
                    <a:lstStyle/>
                    <a:p>
                      <a:r>
                        <a:rPr lang="en-IN" sz="1000" dirty="0" smtClean="0"/>
                        <a:t>In the </a:t>
                      </a:r>
                      <a:r>
                        <a:rPr lang="en-IN" sz="1000" dirty="0" err="1" smtClean="0"/>
                        <a:t>xy</a:t>
                      </a:r>
                      <a:r>
                        <a:rPr lang="en-IN" sz="1000" dirty="0" smtClean="0"/>
                        <a:t>-plane, does the line with equation y = 3x+2 contain the point (</a:t>
                      </a:r>
                      <a:r>
                        <a:rPr lang="en-IN" sz="1000" dirty="0" err="1" smtClean="0"/>
                        <a:t>r,s</a:t>
                      </a:r>
                      <a:r>
                        <a:rPr lang="en-IN" sz="1000" dirty="0" smtClean="0"/>
                        <a:t>) ?</a:t>
                      </a:r>
                      <a:br>
                        <a:rPr lang="en-IN" sz="1000" dirty="0" smtClean="0"/>
                      </a:br>
                      <a:r>
                        <a:rPr lang="en-IN" sz="1000" dirty="0" smtClean="0"/>
                        <a:t/>
                      </a:r>
                      <a:br>
                        <a:rPr lang="en-IN" sz="1000" dirty="0" smtClean="0"/>
                      </a:br>
                      <a:r>
                        <a:rPr lang="en-IN" sz="1000" dirty="0" smtClean="0"/>
                        <a:t>1) (3r+2-s)(4r+9-s) = 0</a:t>
                      </a:r>
                      <a:br>
                        <a:rPr lang="en-IN" sz="1000" dirty="0" smtClean="0"/>
                      </a:br>
                      <a:r>
                        <a:rPr lang="en-IN" sz="1000" dirty="0" smtClean="0"/>
                        <a:t>2) (4r-6-s)(3r+2-s)=0</a:t>
                      </a:r>
                      <a:endParaRPr lang="en-US" sz="1000" dirty="0"/>
                    </a:p>
                  </a:txBody>
                  <a:tcPr/>
                </a:tc>
                <a:tc>
                  <a:txBody>
                    <a:bodyPr/>
                    <a:lstStyle/>
                    <a:p>
                      <a:r>
                        <a:rPr lang="en-IN" sz="1000" dirty="0" smtClean="0"/>
                        <a:t>Line with equation y = 3x + 2  contains the point ( r, s ) means that when substituting r</a:t>
                      </a:r>
                      <a:r>
                        <a:rPr lang="en-IN" sz="1000" baseline="0" dirty="0" smtClean="0"/>
                        <a:t> </a:t>
                      </a:r>
                      <a:r>
                        <a:rPr lang="en-IN" sz="1000" dirty="0" smtClean="0"/>
                        <a:t>and</a:t>
                      </a:r>
                      <a:r>
                        <a:rPr lang="en-IN" sz="1000" baseline="0" dirty="0" smtClean="0"/>
                        <a:t> s </a:t>
                      </a:r>
                      <a:r>
                        <a:rPr lang="en-IN" sz="1000" dirty="0" smtClean="0"/>
                        <a:t> in line equation:</a:t>
                      </a:r>
                      <a:r>
                        <a:rPr lang="en-IN" sz="1000" baseline="0" dirty="0" smtClean="0"/>
                        <a:t> s = 3r + 2 (or 3r +2 - s = 0) holds true </a:t>
                      </a:r>
                    </a:p>
                    <a:p>
                      <a:pPr marL="342900" indent="-342900">
                        <a:buAutoNum type="arabicParenBoth"/>
                      </a:pPr>
                      <a:r>
                        <a:rPr lang="en-IN" sz="1000" baseline="0" dirty="0" smtClean="0"/>
                        <a:t>Insufficient. Either </a:t>
                      </a:r>
                      <a:r>
                        <a:rPr lang="en-IN" sz="1000" dirty="0" smtClean="0"/>
                        <a:t>(3r+2-s)</a:t>
                      </a:r>
                      <a:r>
                        <a:rPr lang="en-IN" sz="1000" baseline="0" dirty="0" smtClean="0"/>
                        <a:t> </a:t>
                      </a:r>
                      <a:r>
                        <a:rPr lang="en-IN" sz="1000" dirty="0" smtClean="0"/>
                        <a:t>= 0 OR (4r+9-s) = 0 or BOTH</a:t>
                      </a:r>
                    </a:p>
                    <a:p>
                      <a:pPr marL="342900" marR="0" indent="-342900" algn="l" defTabSz="914400" rtl="0" eaLnBrk="1" fontAlgn="auto" latinLnBrk="0" hangingPunct="1">
                        <a:lnSpc>
                          <a:spcPct val="100000"/>
                        </a:lnSpc>
                        <a:spcBef>
                          <a:spcPts val="0"/>
                        </a:spcBef>
                        <a:spcAft>
                          <a:spcPts val="0"/>
                        </a:spcAft>
                        <a:buClrTx/>
                        <a:buSzTx/>
                        <a:buFontTx/>
                        <a:buAutoNum type="arabicParenBoth"/>
                        <a:tabLst/>
                        <a:defRPr/>
                      </a:pPr>
                      <a:r>
                        <a:rPr lang="en-IN" sz="1000" dirty="0" smtClean="0"/>
                        <a:t>Insufficient.</a:t>
                      </a:r>
                      <a:r>
                        <a:rPr lang="en-IN" sz="1000" baseline="0" dirty="0" smtClean="0"/>
                        <a:t> Either </a:t>
                      </a:r>
                      <a:r>
                        <a:rPr lang="en-IN" sz="1000" dirty="0" smtClean="0"/>
                        <a:t>(3r+2-s)</a:t>
                      </a:r>
                      <a:r>
                        <a:rPr lang="en-IN" sz="1000" baseline="0" dirty="0" smtClean="0"/>
                        <a:t> </a:t>
                      </a:r>
                      <a:r>
                        <a:rPr lang="en-IN" sz="1000" dirty="0" smtClean="0"/>
                        <a:t>= 0 OR (4r-6-s) = 0 or BOTH</a:t>
                      </a:r>
                    </a:p>
                    <a:p>
                      <a:pPr marL="0" marR="0" indent="0" algn="l" defTabSz="914400" rtl="0" eaLnBrk="1" fontAlgn="auto" latinLnBrk="0" hangingPunct="1">
                        <a:lnSpc>
                          <a:spcPct val="100000"/>
                        </a:lnSpc>
                        <a:spcBef>
                          <a:spcPts val="0"/>
                        </a:spcBef>
                        <a:spcAft>
                          <a:spcPts val="0"/>
                        </a:spcAft>
                        <a:buClrTx/>
                        <a:buSzTx/>
                        <a:buFontTx/>
                        <a:buNone/>
                        <a:tabLst/>
                        <a:defRPr/>
                      </a:pPr>
                      <a:endParaRPr lang="en-IN" sz="10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(1)+ (2) Both 4r+9-s = 0 and 4r-6-s = 0 cannot be true, hence  (3r+2-s)</a:t>
                      </a:r>
                      <a:r>
                        <a:rPr lang="en-IN" sz="1000" baseline="0" dirty="0" smtClean="0"/>
                        <a:t> </a:t>
                      </a:r>
                      <a:r>
                        <a:rPr lang="en-IN" sz="1000" dirty="0" smtClean="0"/>
                        <a:t>= 0 must be true. Sufficient</a:t>
                      </a:r>
                    </a:p>
                    <a:p>
                      <a:pPr marL="342900" marR="0" indent="-342900" algn="l" defTabSz="914400" rtl="0" eaLnBrk="1" fontAlgn="auto" latinLnBrk="0" hangingPunct="1">
                        <a:lnSpc>
                          <a:spcPct val="100000"/>
                        </a:lnSpc>
                        <a:spcBef>
                          <a:spcPts val="0"/>
                        </a:spcBef>
                        <a:spcAft>
                          <a:spcPts val="0"/>
                        </a:spcAft>
                        <a:buClrTx/>
                        <a:buSzTx/>
                        <a:buFontTx/>
                        <a:buAutoNum type="arabicParenBoth"/>
                        <a:tabLst/>
                        <a:defRPr/>
                      </a:pPr>
                      <a:endParaRPr lang="en-IN" sz="1000" dirty="0" smtClean="0"/>
                    </a:p>
                  </a:txBody>
                  <a:tcPr/>
                </a:tc>
              </a:tr>
              <a:tr h="3055987">
                <a:tc>
                  <a:txBody>
                    <a:bodyPr/>
                    <a:lstStyle/>
                    <a:p>
                      <a:r>
                        <a:rPr lang="en-US" sz="1000" dirty="0" smtClean="0"/>
                        <a:t>Does Line</a:t>
                      </a:r>
                      <a:r>
                        <a:rPr lang="en-US" sz="1000" baseline="0" dirty="0" smtClean="0"/>
                        <a:t> S intersect line segment QR </a:t>
                      </a:r>
                      <a:r>
                        <a:rPr lang="en-US" sz="1000" baseline="0" dirty="0" smtClean="0">
                          <a:sym typeface="Wingdings" pitchFamily="2" charset="2"/>
                        </a:rPr>
                        <a:t> Q (1,3) and R (2,2) </a:t>
                      </a:r>
                    </a:p>
                    <a:p>
                      <a:pPr marL="228600" indent="-228600">
                        <a:buAutoNum type="arabicParenBoth"/>
                      </a:pPr>
                      <a:r>
                        <a:rPr lang="en-US" sz="1000" baseline="0" dirty="0" smtClean="0">
                          <a:sym typeface="Wingdings" pitchFamily="2" charset="2"/>
                        </a:rPr>
                        <a:t>The equation of the line S is y = -x + 4 </a:t>
                      </a:r>
                    </a:p>
                    <a:p>
                      <a:pPr marL="228600" indent="-228600">
                        <a:buAutoNum type="arabicParenBoth"/>
                      </a:pPr>
                      <a:r>
                        <a:rPr lang="en-US" sz="1000" baseline="0" dirty="0" smtClean="0">
                          <a:sym typeface="Wingdings" pitchFamily="2" charset="2"/>
                        </a:rPr>
                        <a:t>The slope of line S is -1 </a:t>
                      </a:r>
                      <a:endParaRPr lang="en-US" sz="1000" baseline="0" dirty="0" smtClean="0"/>
                    </a:p>
                    <a:p>
                      <a:endParaRPr lang="en-US" sz="1000" dirty="0"/>
                    </a:p>
                  </a:txBody>
                  <a:tcPr/>
                </a:tc>
                <a:tc>
                  <a:txBody>
                    <a:bodyPr/>
                    <a:lstStyle/>
                    <a:p>
                      <a:r>
                        <a:rPr lang="en-US" sz="1000" kern="1200" dirty="0" smtClean="0">
                          <a:solidFill>
                            <a:schemeClr val="dk1"/>
                          </a:solidFill>
                          <a:effectLst/>
                          <a:latin typeface="+mn-lt"/>
                          <a:ea typeface="+mn-ea"/>
                          <a:cs typeface="+mn-cs"/>
                        </a:rPr>
                        <a:t>Lines are said to intersect if they share one or more points. The slope of a line is the change in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divided by the change in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or rise/run. The slope of line segment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 is</a:t>
                      </a:r>
                      <a:r>
                        <a:rPr lang="en-US" sz="1000" kern="1200" baseline="0" dirty="0" smtClean="0">
                          <a:solidFill>
                            <a:schemeClr val="dk1"/>
                          </a:solidFill>
                          <a:effectLst/>
                          <a:latin typeface="+mn-lt"/>
                          <a:ea typeface="+mn-ea"/>
                          <a:cs typeface="+mn-cs"/>
                        </a:rPr>
                        <a:t> </a:t>
                      </a:r>
                      <a:r>
                        <a:rPr lang="en-US" sz="1000" kern="1200" dirty="0" smtClean="0">
                          <a:solidFill>
                            <a:schemeClr val="dk1"/>
                          </a:solidFill>
                          <a:effectLst/>
                          <a:latin typeface="+mn-lt"/>
                          <a:ea typeface="+mn-ea"/>
                          <a:cs typeface="+mn-cs"/>
                        </a:rPr>
                        <a:t>(3 – 2)/(1 – 2) = 1/-1 = -1</a:t>
                      </a:r>
                    </a:p>
                    <a:p>
                      <a:r>
                        <a:rPr lang="en-US" sz="1000" kern="1200" dirty="0" smtClean="0">
                          <a:solidFill>
                            <a:schemeClr val="dk1"/>
                          </a:solidFill>
                          <a:effectLst/>
                          <a:latin typeface="+mn-lt"/>
                          <a:ea typeface="+mn-ea"/>
                          <a:cs typeface="+mn-cs"/>
                        </a:rPr>
                        <a:t>(1) SUFFICIENT: The equation of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is given in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mx</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b</a:t>
                      </a:r>
                      <a:r>
                        <a:rPr lang="en-US" sz="1000" kern="1200" dirty="0" smtClean="0">
                          <a:solidFill>
                            <a:schemeClr val="dk1"/>
                          </a:solidFill>
                          <a:effectLst/>
                          <a:latin typeface="+mn-lt"/>
                          <a:ea typeface="+mn-ea"/>
                          <a:cs typeface="+mn-cs"/>
                        </a:rPr>
                        <a:t> format, where </a:t>
                      </a:r>
                      <a:r>
                        <a:rPr lang="en-US" sz="1000" i="1" kern="1200" dirty="0" smtClean="0">
                          <a:solidFill>
                            <a:schemeClr val="dk1"/>
                          </a:solidFill>
                          <a:effectLst/>
                          <a:latin typeface="+mn-lt"/>
                          <a:ea typeface="+mn-ea"/>
                          <a:cs typeface="+mn-cs"/>
                        </a:rPr>
                        <a:t>m</a:t>
                      </a:r>
                      <a:r>
                        <a:rPr lang="en-US" sz="1000" kern="1200" dirty="0" smtClean="0">
                          <a:solidFill>
                            <a:schemeClr val="dk1"/>
                          </a:solidFill>
                          <a:effectLst/>
                          <a:latin typeface="+mn-lt"/>
                          <a:ea typeface="+mn-ea"/>
                          <a:cs typeface="+mn-cs"/>
                        </a:rPr>
                        <a:t> is the slope and </a:t>
                      </a:r>
                      <a:r>
                        <a:rPr lang="en-US" sz="1000" i="1" kern="1200" dirty="0" smtClean="0">
                          <a:solidFill>
                            <a:schemeClr val="dk1"/>
                          </a:solidFill>
                          <a:effectLst/>
                          <a:latin typeface="+mn-lt"/>
                          <a:ea typeface="+mn-ea"/>
                          <a:cs typeface="+mn-cs"/>
                        </a:rPr>
                        <a:t>b</a:t>
                      </a:r>
                      <a:r>
                        <a:rPr lang="en-US" sz="1000" kern="1200" dirty="0" smtClean="0">
                          <a:solidFill>
                            <a:schemeClr val="dk1"/>
                          </a:solidFill>
                          <a:effectLst/>
                          <a:latin typeface="+mn-lt"/>
                          <a:ea typeface="+mn-ea"/>
                          <a:cs typeface="+mn-cs"/>
                        </a:rPr>
                        <a:t> is the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-intercept. The slope of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is therefore -1, the same as the slope of line segment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and line segment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 are parallel, so they will not intersect </a:t>
                      </a:r>
                      <a:r>
                        <a:rPr lang="en-US" sz="1000" u="sng" kern="1200" dirty="0" smtClean="0">
                          <a:solidFill>
                            <a:schemeClr val="dk1"/>
                          </a:solidFill>
                          <a:effectLst/>
                          <a:latin typeface="+mn-lt"/>
                          <a:ea typeface="+mn-ea"/>
                          <a:cs typeface="+mn-cs"/>
                        </a:rPr>
                        <a:t>unless</a:t>
                      </a:r>
                      <a:r>
                        <a:rPr lang="en-US" sz="1000" kern="1200" dirty="0" smtClean="0">
                          <a:solidFill>
                            <a:schemeClr val="dk1"/>
                          </a:solidFill>
                          <a:effectLst/>
                          <a:latin typeface="+mn-lt"/>
                          <a:ea typeface="+mn-ea"/>
                          <a:cs typeface="+mn-cs"/>
                        </a:rPr>
                        <a:t>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passes through both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and </a:t>
                      </a:r>
                      <a:r>
                        <a:rPr lang="en-US" sz="1000" i="1" kern="1200" dirty="0" smtClean="0">
                          <a:solidFill>
                            <a:schemeClr val="dk1"/>
                          </a:solidFill>
                          <a:effectLst/>
                          <a:latin typeface="+mn-lt"/>
                          <a:ea typeface="+mn-ea"/>
                          <a:cs typeface="+mn-cs"/>
                        </a:rPr>
                        <a:t>R</a:t>
                      </a:r>
                      <a:r>
                        <a:rPr lang="en-US" sz="1000" kern="1200" dirty="0" smtClean="0">
                          <a:solidFill>
                            <a:schemeClr val="dk1"/>
                          </a:solidFill>
                          <a:effectLst/>
                          <a:latin typeface="+mn-lt"/>
                          <a:ea typeface="+mn-ea"/>
                          <a:cs typeface="+mn-cs"/>
                        </a:rPr>
                        <a:t>, and thus the entire segment. To determine whether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passes through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 plug the coordinates of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and </a:t>
                      </a:r>
                      <a:r>
                        <a:rPr lang="en-US" sz="1000" i="1" kern="1200" dirty="0" smtClean="0">
                          <a:solidFill>
                            <a:schemeClr val="dk1"/>
                          </a:solidFill>
                          <a:effectLst/>
                          <a:latin typeface="+mn-lt"/>
                          <a:ea typeface="+mn-ea"/>
                          <a:cs typeface="+mn-cs"/>
                        </a:rPr>
                        <a:t>R</a:t>
                      </a:r>
                      <a:r>
                        <a:rPr lang="en-US" sz="1000" kern="1200" dirty="0" smtClean="0">
                          <a:solidFill>
                            <a:schemeClr val="dk1"/>
                          </a:solidFill>
                          <a:effectLst/>
                          <a:latin typeface="+mn-lt"/>
                          <a:ea typeface="+mn-ea"/>
                          <a:cs typeface="+mn-cs"/>
                        </a:rPr>
                        <a:t> into the equation of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If they satisfy the equation, then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 lies on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a:t>
                      </a:r>
                    </a:p>
                    <a:p>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Point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is (1, 3): </a:t>
                      </a:r>
                      <a:br>
                        <a:rPr lang="en-US" sz="1000" kern="1200" dirty="0" smtClean="0">
                          <a:solidFill>
                            <a:schemeClr val="dk1"/>
                          </a:solidFill>
                          <a:effectLst/>
                          <a:latin typeface="+mn-lt"/>
                          <a:ea typeface="+mn-ea"/>
                          <a:cs typeface="+mn-cs"/>
                        </a:rPr>
                      </a:b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+ 4 = -1 + 4 = 3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Point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is on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Point </a:t>
                      </a:r>
                      <a:r>
                        <a:rPr lang="en-US" sz="1000" i="1" kern="1200" dirty="0" smtClean="0">
                          <a:solidFill>
                            <a:schemeClr val="dk1"/>
                          </a:solidFill>
                          <a:effectLst/>
                          <a:latin typeface="+mn-lt"/>
                          <a:ea typeface="+mn-ea"/>
                          <a:cs typeface="+mn-cs"/>
                        </a:rPr>
                        <a:t>R</a:t>
                      </a:r>
                      <a:r>
                        <a:rPr lang="en-US" sz="1000" kern="1200" dirty="0" smtClean="0">
                          <a:solidFill>
                            <a:schemeClr val="dk1"/>
                          </a:solidFill>
                          <a:effectLst/>
                          <a:latin typeface="+mn-lt"/>
                          <a:ea typeface="+mn-ea"/>
                          <a:cs typeface="+mn-cs"/>
                        </a:rPr>
                        <a:t> is (2, 2): </a:t>
                      </a:r>
                      <a:br>
                        <a:rPr lang="en-US" sz="1000" kern="1200" dirty="0" smtClean="0">
                          <a:solidFill>
                            <a:schemeClr val="dk1"/>
                          </a:solidFill>
                          <a:effectLst/>
                          <a:latin typeface="+mn-lt"/>
                          <a:ea typeface="+mn-ea"/>
                          <a:cs typeface="+mn-cs"/>
                        </a:rPr>
                      </a:b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+ 4 = -2 + 4 = 2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Point </a:t>
                      </a:r>
                      <a:r>
                        <a:rPr lang="en-US" sz="1000" i="1" kern="1200" dirty="0" smtClean="0">
                          <a:solidFill>
                            <a:schemeClr val="dk1"/>
                          </a:solidFill>
                          <a:effectLst/>
                          <a:latin typeface="+mn-lt"/>
                          <a:ea typeface="+mn-ea"/>
                          <a:cs typeface="+mn-cs"/>
                        </a:rPr>
                        <a:t>R</a:t>
                      </a:r>
                      <a:r>
                        <a:rPr lang="en-US" sz="1000" kern="1200" dirty="0" smtClean="0">
                          <a:solidFill>
                            <a:schemeClr val="dk1"/>
                          </a:solidFill>
                          <a:effectLst/>
                          <a:latin typeface="+mn-lt"/>
                          <a:ea typeface="+mn-ea"/>
                          <a:cs typeface="+mn-cs"/>
                        </a:rPr>
                        <a:t> is on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Line segment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 lies on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so they share many points. Therefore, the answer is "yes,"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intersects line segment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
                      </a:r>
                      <a:br>
                        <a:rPr lang="en-US" sz="1000" kern="1200" dirty="0" smtClean="0">
                          <a:solidFill>
                            <a:schemeClr val="dk1"/>
                          </a:solidFill>
                          <a:effectLst/>
                          <a:latin typeface="+mn-lt"/>
                          <a:ea typeface="+mn-ea"/>
                          <a:cs typeface="+mn-cs"/>
                        </a:rPr>
                      </a:br>
                      <a:r>
                        <a:rPr lang="en-US" sz="1000" kern="1200" dirty="0" smtClean="0">
                          <a:solidFill>
                            <a:schemeClr val="dk1"/>
                          </a:solidFill>
                          <a:effectLst/>
                          <a:latin typeface="+mn-lt"/>
                          <a:ea typeface="+mn-ea"/>
                          <a:cs typeface="+mn-cs"/>
                        </a:rPr>
                        <a:t>(2) INSUFFICIENT: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has the same slope as line segment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 so they are parallel. They might intersect; for example, if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passes through points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and </a:t>
                      </a:r>
                      <a:r>
                        <a:rPr lang="en-US" sz="1000" i="1" kern="1200" dirty="0" smtClean="0">
                          <a:solidFill>
                            <a:schemeClr val="dk1"/>
                          </a:solidFill>
                          <a:effectLst/>
                          <a:latin typeface="+mn-lt"/>
                          <a:ea typeface="+mn-ea"/>
                          <a:cs typeface="+mn-cs"/>
                        </a:rPr>
                        <a:t>R</a:t>
                      </a:r>
                      <a:r>
                        <a:rPr lang="en-US" sz="1000" kern="1200" dirty="0" smtClean="0">
                          <a:solidFill>
                            <a:schemeClr val="dk1"/>
                          </a:solidFill>
                          <a:effectLst/>
                          <a:latin typeface="+mn-lt"/>
                          <a:ea typeface="+mn-ea"/>
                          <a:cs typeface="+mn-cs"/>
                        </a:rPr>
                        <a:t>. But they might never intersect; for example, if Line </a:t>
                      </a:r>
                      <a:r>
                        <a:rPr lang="en-US" sz="1000" i="1" kern="1200" dirty="0" smtClean="0">
                          <a:solidFill>
                            <a:schemeClr val="dk1"/>
                          </a:solidFill>
                          <a:effectLst/>
                          <a:latin typeface="+mn-lt"/>
                          <a:ea typeface="+mn-ea"/>
                          <a:cs typeface="+mn-cs"/>
                        </a:rPr>
                        <a:t>S</a:t>
                      </a:r>
                      <a:r>
                        <a:rPr lang="en-US" sz="1000" kern="1200" dirty="0" smtClean="0">
                          <a:solidFill>
                            <a:schemeClr val="dk1"/>
                          </a:solidFill>
                          <a:effectLst/>
                          <a:latin typeface="+mn-lt"/>
                          <a:ea typeface="+mn-ea"/>
                          <a:cs typeface="+mn-cs"/>
                        </a:rPr>
                        <a:t> passes above or below line segment </a:t>
                      </a:r>
                      <a:r>
                        <a:rPr lang="en-US" sz="1000" i="1" kern="1200" dirty="0" smtClean="0">
                          <a:solidFill>
                            <a:schemeClr val="dk1"/>
                          </a:solidFill>
                          <a:effectLst/>
                          <a:latin typeface="+mn-lt"/>
                          <a:ea typeface="+mn-ea"/>
                          <a:cs typeface="+mn-cs"/>
                        </a:rPr>
                        <a:t>QR</a:t>
                      </a:r>
                      <a:r>
                        <a:rPr lang="en-US" sz="1000" kern="1200" dirty="0" smtClean="0">
                          <a:solidFill>
                            <a:schemeClr val="dk1"/>
                          </a:solidFill>
                          <a:effectLst/>
                          <a:latin typeface="+mn-lt"/>
                          <a:ea typeface="+mn-ea"/>
                          <a:cs typeface="+mn-cs"/>
                        </a:rPr>
                        <a:t>.</a:t>
                      </a:r>
                    </a:p>
                  </a:txBody>
                  <a:tcPr/>
                </a:tc>
              </a:tr>
              <a:tr h="1897507">
                <a:tc>
                  <a:txBody>
                    <a:bodyPr/>
                    <a:lstStyle/>
                    <a:p>
                      <a:r>
                        <a:rPr lang="en-US" sz="1000" dirty="0" smtClean="0"/>
                        <a:t>Does the equation y = (x – p)(x-q)</a:t>
                      </a:r>
                      <a:r>
                        <a:rPr lang="en-US" sz="1000" baseline="0" dirty="0" smtClean="0"/>
                        <a:t> intercept the x-axis at the point (2,0)?</a:t>
                      </a:r>
                    </a:p>
                    <a:p>
                      <a:pPr marL="228600" indent="-228600">
                        <a:buAutoNum type="arabicParenBoth"/>
                      </a:pPr>
                      <a:r>
                        <a:rPr lang="en-US" sz="1000" baseline="0" dirty="0" err="1" smtClean="0"/>
                        <a:t>pq</a:t>
                      </a:r>
                      <a:r>
                        <a:rPr lang="en-US" sz="1000" baseline="0" dirty="0" smtClean="0"/>
                        <a:t> = -8 </a:t>
                      </a:r>
                    </a:p>
                    <a:p>
                      <a:pPr marL="228600" indent="-228600">
                        <a:buAutoNum type="arabicParenBoth"/>
                      </a:pPr>
                      <a:r>
                        <a:rPr lang="en-US" sz="1000" baseline="0" dirty="0" smtClean="0"/>
                        <a:t>- 2 – p = 8</a:t>
                      </a:r>
                    </a:p>
                    <a:p>
                      <a:pPr marL="228600" indent="-228600">
                        <a:buAutoNum type="arabicParenBoth"/>
                      </a:pPr>
                      <a:endParaRPr lang="en-US" sz="1000" dirty="0"/>
                    </a:p>
                  </a:txBody>
                  <a:tcPr/>
                </a:tc>
                <a:tc>
                  <a:txBody>
                    <a:bodyPr/>
                    <a:lstStyle/>
                    <a:p>
                      <a:r>
                        <a:rPr lang="en-US" sz="1000" kern="1200" dirty="0" smtClean="0">
                          <a:solidFill>
                            <a:schemeClr val="dk1"/>
                          </a:solidFill>
                          <a:effectLst/>
                          <a:latin typeface="+mn-lt"/>
                          <a:ea typeface="+mn-ea"/>
                          <a:cs typeface="+mn-cs"/>
                        </a:rPr>
                        <a:t>At the point where a curve intercepts the x-axis (i.e. the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intercept), the y value is equal to 0.   If we plug </a:t>
                      </a:r>
                      <a:r>
                        <a:rPr lang="en-US" sz="1000" i="1" kern="1200" dirty="0" smtClean="0">
                          <a:solidFill>
                            <a:schemeClr val="dk1"/>
                          </a:solidFill>
                          <a:effectLst/>
                          <a:latin typeface="+mn-lt"/>
                          <a:ea typeface="+mn-ea"/>
                          <a:cs typeface="+mn-cs"/>
                        </a:rPr>
                        <a:t>y</a:t>
                      </a:r>
                      <a:r>
                        <a:rPr lang="en-US" sz="1000" kern="1200" dirty="0" smtClean="0">
                          <a:solidFill>
                            <a:schemeClr val="dk1"/>
                          </a:solidFill>
                          <a:effectLst/>
                          <a:latin typeface="+mn-lt"/>
                          <a:ea typeface="+mn-ea"/>
                          <a:cs typeface="+mn-cs"/>
                        </a:rPr>
                        <a:t> = 0 in the equation of the curve, we get 0 =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This product would only be zero when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 is equal to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or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The question is asking us if (2, 0) is an </a:t>
                      </a:r>
                      <a:r>
                        <a:rPr lang="en-US" sz="1000" i="1" kern="1200" dirty="0" smtClean="0">
                          <a:solidFill>
                            <a:schemeClr val="dk1"/>
                          </a:solidFill>
                          <a:effectLst/>
                          <a:latin typeface="+mn-lt"/>
                          <a:ea typeface="+mn-ea"/>
                          <a:cs typeface="+mn-cs"/>
                        </a:rPr>
                        <a:t>x</a:t>
                      </a:r>
                      <a:r>
                        <a:rPr lang="en-US" sz="1000" kern="1200" dirty="0" smtClean="0">
                          <a:solidFill>
                            <a:schemeClr val="dk1"/>
                          </a:solidFill>
                          <a:effectLst/>
                          <a:latin typeface="+mn-lt"/>
                          <a:ea typeface="+mn-ea"/>
                          <a:cs typeface="+mn-cs"/>
                        </a:rPr>
                        <a:t>-intercept, so it is really asking us if either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or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is equal to 2. </a:t>
                      </a:r>
                    </a:p>
                    <a:p>
                      <a:r>
                        <a:rPr lang="en-US" sz="1000" kern="1200" dirty="0" smtClean="0">
                          <a:solidFill>
                            <a:schemeClr val="dk1"/>
                          </a:solidFill>
                          <a:effectLst/>
                          <a:latin typeface="+mn-lt"/>
                          <a:ea typeface="+mn-ea"/>
                          <a:cs typeface="+mn-cs"/>
                        </a:rPr>
                        <a:t> </a:t>
                      </a:r>
                    </a:p>
                    <a:p>
                      <a:r>
                        <a:rPr lang="en-US" sz="1000" kern="1200" dirty="0" smtClean="0">
                          <a:solidFill>
                            <a:schemeClr val="dk1"/>
                          </a:solidFill>
                          <a:effectLst/>
                          <a:latin typeface="+mn-lt"/>
                          <a:ea typeface="+mn-ea"/>
                          <a:cs typeface="+mn-cs"/>
                        </a:rPr>
                        <a:t>(1) INSUFFICIENT: We can’t find the value of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or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from this equation.</a:t>
                      </a:r>
                    </a:p>
                    <a:p>
                      <a:r>
                        <a:rPr lang="en-US" sz="1000" kern="1200" dirty="0" smtClean="0">
                          <a:solidFill>
                            <a:schemeClr val="dk1"/>
                          </a:solidFill>
                          <a:effectLst/>
                          <a:latin typeface="+mn-lt"/>
                          <a:ea typeface="+mn-ea"/>
                          <a:cs typeface="+mn-cs"/>
                        </a:rPr>
                        <a:t> </a:t>
                      </a:r>
                    </a:p>
                    <a:p>
                      <a:r>
                        <a:rPr lang="en-US" sz="1000" kern="1200" dirty="0" smtClean="0">
                          <a:solidFill>
                            <a:schemeClr val="dk1"/>
                          </a:solidFill>
                          <a:effectLst/>
                          <a:latin typeface="+mn-lt"/>
                          <a:ea typeface="+mn-ea"/>
                          <a:cs typeface="+mn-cs"/>
                        </a:rPr>
                        <a:t>(2) INSUFFICIENT: We can’t find the value of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or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from this equation.</a:t>
                      </a:r>
                    </a:p>
                    <a:p>
                      <a:r>
                        <a:rPr lang="en-US" sz="1000" kern="1200" dirty="0" smtClean="0">
                          <a:solidFill>
                            <a:schemeClr val="dk1"/>
                          </a:solidFill>
                          <a:effectLst/>
                          <a:latin typeface="+mn-lt"/>
                          <a:ea typeface="+mn-ea"/>
                          <a:cs typeface="+mn-cs"/>
                        </a:rPr>
                        <a:t> </a:t>
                      </a:r>
                    </a:p>
                    <a:p>
                      <a:r>
                        <a:rPr lang="en-US" sz="1000" kern="1200" dirty="0" smtClean="0">
                          <a:solidFill>
                            <a:schemeClr val="dk1"/>
                          </a:solidFill>
                          <a:effectLst/>
                          <a:latin typeface="+mn-lt"/>
                          <a:ea typeface="+mn-ea"/>
                          <a:cs typeface="+mn-cs"/>
                        </a:rPr>
                        <a:t>(1) AND (2) SUFFICIENT: Together we have enough information to see if either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or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is equal to 2. To solve the two simultaneous equations, we can plug the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-value from the first equation,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 -8/</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into the second equation, to come up with -2 + 8/</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a:t>
                      </a:r>
                    </a:p>
                    <a:p>
                      <a:r>
                        <a:rPr lang="en-US" sz="1000" kern="1200" dirty="0" smtClean="0">
                          <a:solidFill>
                            <a:schemeClr val="dk1"/>
                          </a:solidFill>
                          <a:effectLst/>
                          <a:latin typeface="+mn-lt"/>
                          <a:ea typeface="+mn-ea"/>
                          <a:cs typeface="+mn-cs"/>
                        </a:rPr>
                        <a:t>This simplifies to </a:t>
                      </a:r>
                      <a:r>
                        <a:rPr lang="en-US" sz="1000" i="1" kern="1200" dirty="0" smtClean="0">
                          <a:solidFill>
                            <a:schemeClr val="dk1"/>
                          </a:solidFill>
                          <a:effectLst/>
                          <a:latin typeface="+mn-lt"/>
                          <a:ea typeface="+mn-ea"/>
                          <a:cs typeface="+mn-cs"/>
                        </a:rPr>
                        <a:t>q</a:t>
                      </a:r>
                      <a:r>
                        <a:rPr lang="en-US" sz="1000" kern="1200" baseline="30000" dirty="0" smtClean="0">
                          <a:solidFill>
                            <a:schemeClr val="dk1"/>
                          </a:solidFill>
                          <a:effectLst/>
                          <a:latin typeface="+mn-lt"/>
                          <a:ea typeface="+mn-ea"/>
                          <a:cs typeface="+mn-cs"/>
                        </a:rPr>
                        <a:t>2</a:t>
                      </a:r>
                      <a:r>
                        <a:rPr lang="en-US" sz="1000" kern="1200" dirty="0" smtClean="0">
                          <a:solidFill>
                            <a:schemeClr val="dk1"/>
                          </a:solidFill>
                          <a:effectLst/>
                          <a:latin typeface="+mn-lt"/>
                          <a:ea typeface="+mn-ea"/>
                          <a:cs typeface="+mn-cs"/>
                        </a:rPr>
                        <a:t> + 2</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 8 = 0, which can be factored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+ 4)(</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 2) = 0, so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 2, -4. </a:t>
                      </a:r>
                    </a:p>
                    <a:p>
                      <a:r>
                        <a:rPr lang="en-US" sz="1000" kern="1200" dirty="0" smtClean="0">
                          <a:solidFill>
                            <a:schemeClr val="dk1"/>
                          </a:solidFill>
                          <a:effectLst/>
                          <a:latin typeface="+mn-lt"/>
                          <a:ea typeface="+mn-ea"/>
                          <a:cs typeface="+mn-cs"/>
                        </a:rPr>
                        <a:t>If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 2,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 -4 and if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 -4,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=2. Either way either </a:t>
                      </a:r>
                      <a:r>
                        <a:rPr lang="en-US" sz="1000" i="1" kern="1200" dirty="0" smtClean="0">
                          <a:solidFill>
                            <a:schemeClr val="dk1"/>
                          </a:solidFill>
                          <a:effectLst/>
                          <a:latin typeface="+mn-lt"/>
                          <a:ea typeface="+mn-ea"/>
                          <a:cs typeface="+mn-cs"/>
                        </a:rPr>
                        <a:t>p</a:t>
                      </a:r>
                      <a:r>
                        <a:rPr lang="en-US" sz="1000" kern="1200" dirty="0" smtClean="0">
                          <a:solidFill>
                            <a:schemeClr val="dk1"/>
                          </a:solidFill>
                          <a:effectLst/>
                          <a:latin typeface="+mn-lt"/>
                          <a:ea typeface="+mn-ea"/>
                          <a:cs typeface="+mn-cs"/>
                        </a:rPr>
                        <a:t> or </a:t>
                      </a:r>
                      <a:r>
                        <a:rPr lang="en-US" sz="1000" i="1" kern="1200" dirty="0" smtClean="0">
                          <a:solidFill>
                            <a:schemeClr val="dk1"/>
                          </a:solidFill>
                          <a:effectLst/>
                          <a:latin typeface="+mn-lt"/>
                          <a:ea typeface="+mn-ea"/>
                          <a:cs typeface="+mn-cs"/>
                        </a:rPr>
                        <a:t>q</a:t>
                      </a:r>
                      <a:r>
                        <a:rPr lang="en-US" sz="1000" kern="1200" dirty="0" smtClean="0">
                          <a:solidFill>
                            <a:schemeClr val="dk1"/>
                          </a:solidFill>
                          <a:effectLst/>
                          <a:latin typeface="+mn-lt"/>
                          <a:ea typeface="+mn-ea"/>
                          <a:cs typeface="+mn-cs"/>
                        </a:rPr>
                        <a:t> is equal to 2. </a:t>
                      </a:r>
                    </a:p>
                    <a:p>
                      <a:r>
                        <a:rPr lang="en-US" sz="1000" kern="1200" dirty="0" smtClean="0">
                          <a:solidFill>
                            <a:schemeClr val="dk1"/>
                          </a:solidFill>
                          <a:effectLst/>
                          <a:latin typeface="+mn-lt"/>
                          <a:ea typeface="+mn-ea"/>
                          <a:cs typeface="+mn-cs"/>
                        </a:rPr>
                        <a:t> </a:t>
                      </a:r>
                    </a:p>
                  </a:txBody>
                  <a:tcPr/>
                </a:tc>
              </a:tr>
            </a:tbl>
          </a:graphicData>
        </a:graphic>
      </p:graphicFrame>
    </p:spTree>
    <p:extLst>
      <p:ext uri="{BB962C8B-B14F-4D97-AF65-F5344CB8AC3E}">
        <p14:creationId xmlns:p14="http://schemas.microsoft.com/office/powerpoint/2010/main" val="239157973"/>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1763688" y="0"/>
            <a:ext cx="7380312" cy="6858000"/>
          </a:xfrm>
          <a:prstGeom prst="rect">
            <a:avLst/>
          </a:prstGeom>
          <a:solidFill>
            <a:schemeClr val="bg2">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r"/>
            <a:r>
              <a:rPr lang="en-US" sz="5800" dirty="0" smtClean="0">
                <a:solidFill>
                  <a:prstClr val="black"/>
                </a:solidFill>
              </a:rPr>
              <a:t>MINOR PROBLEM TYPES</a:t>
            </a:r>
            <a:endParaRPr lang="en-IN" sz="5800" dirty="0">
              <a:solidFill>
                <a:prstClr val="black"/>
              </a:solidFill>
            </a:endParaRPr>
          </a:p>
        </p:txBody>
      </p:sp>
    </p:spTree>
    <p:extLst>
      <p:ext uri="{BB962C8B-B14F-4D97-AF65-F5344CB8AC3E}">
        <p14:creationId xmlns:p14="http://schemas.microsoft.com/office/powerpoint/2010/main" val="2656602868"/>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MINOR PROBLEM TYPES </a:t>
            </a:r>
            <a:endParaRPr lang="en-US" dirty="0"/>
          </a:p>
        </p:txBody>
      </p:sp>
      <p:sp>
        <p:nvSpPr>
          <p:cNvPr id="4" name="Rectangle 3"/>
          <p:cNvSpPr/>
          <p:nvPr/>
        </p:nvSpPr>
        <p:spPr>
          <a:xfrm>
            <a:off x="251206" y="620688"/>
            <a:ext cx="2808312" cy="432048"/>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OPTIMIZATION</a:t>
            </a:r>
            <a:endParaRPr lang="en-US" dirty="0"/>
          </a:p>
        </p:txBody>
      </p:sp>
      <p:sp>
        <p:nvSpPr>
          <p:cNvPr id="5" name="Rectangle 4"/>
          <p:cNvSpPr/>
          <p:nvPr/>
        </p:nvSpPr>
        <p:spPr>
          <a:xfrm>
            <a:off x="3162904" y="620688"/>
            <a:ext cx="2808000" cy="432048"/>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SCHEDULING</a:t>
            </a:r>
            <a:endParaRPr lang="en-US" dirty="0"/>
          </a:p>
        </p:txBody>
      </p:sp>
      <p:sp>
        <p:nvSpPr>
          <p:cNvPr id="6" name="Rectangle 5"/>
          <p:cNvSpPr/>
          <p:nvPr/>
        </p:nvSpPr>
        <p:spPr>
          <a:xfrm>
            <a:off x="6156176" y="620688"/>
            <a:ext cx="2808000" cy="432048"/>
          </a:xfrm>
          <a:prstGeom prst="rect">
            <a:avLst/>
          </a:prstGeom>
          <a:solidFill>
            <a:srgbClr val="92D05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GROUPING</a:t>
            </a:r>
          </a:p>
        </p:txBody>
      </p:sp>
      <p:sp>
        <p:nvSpPr>
          <p:cNvPr id="7" name="Rectangle 6"/>
          <p:cNvSpPr/>
          <p:nvPr/>
        </p:nvSpPr>
        <p:spPr>
          <a:xfrm>
            <a:off x="3174212" y="1093680"/>
            <a:ext cx="2808000" cy="4495560"/>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900" dirty="0">
                <a:solidFill>
                  <a:schemeClr val="tx1"/>
                </a:solidFill>
              </a:rPr>
              <a:t>Scheduling problems, which require you </a:t>
            </a:r>
            <a:r>
              <a:rPr lang="en-IN" sz="900" dirty="0" smtClean="0">
                <a:solidFill>
                  <a:schemeClr val="tx1"/>
                </a:solidFill>
              </a:rPr>
              <a:t>to determine </a:t>
            </a:r>
            <a:r>
              <a:rPr lang="en-IN" sz="900" dirty="0">
                <a:solidFill>
                  <a:schemeClr val="tx1"/>
                </a:solidFill>
              </a:rPr>
              <a:t>possible schedules satisfying a </a:t>
            </a:r>
            <a:r>
              <a:rPr lang="en-IN" sz="900" dirty="0" smtClean="0">
                <a:solidFill>
                  <a:schemeClr val="tx1"/>
                </a:solidFill>
              </a:rPr>
              <a:t>variety of </a:t>
            </a:r>
            <a:r>
              <a:rPr lang="en-IN" sz="900" dirty="0">
                <a:solidFill>
                  <a:schemeClr val="tx1"/>
                </a:solidFill>
              </a:rPr>
              <a:t>constraints, can usually be tackled by </a:t>
            </a:r>
            <a:r>
              <a:rPr lang="en-IN" sz="900" dirty="0" smtClean="0">
                <a:solidFill>
                  <a:schemeClr val="tx1"/>
                </a:solidFill>
              </a:rPr>
              <a:t>careful consideration </a:t>
            </a:r>
            <a:r>
              <a:rPr lang="en-IN" sz="900" dirty="0">
                <a:solidFill>
                  <a:schemeClr val="tx1"/>
                </a:solidFill>
              </a:rPr>
              <a:t>of </a:t>
            </a:r>
            <a:r>
              <a:rPr lang="en-IN" sz="900" i="1" dirty="0">
                <a:solidFill>
                  <a:schemeClr val="tx1"/>
                </a:solidFill>
              </a:rPr>
              <a:t>extreme </a:t>
            </a:r>
            <a:r>
              <a:rPr lang="en-IN" sz="900" i="1" dirty="0" smtClean="0">
                <a:solidFill>
                  <a:schemeClr val="tx1"/>
                </a:solidFill>
              </a:rPr>
              <a:t>possibilities, </a:t>
            </a:r>
            <a:r>
              <a:rPr lang="en-IN" sz="900" dirty="0" smtClean="0">
                <a:solidFill>
                  <a:schemeClr val="tx1"/>
                </a:solidFill>
              </a:rPr>
              <a:t>usually the earliest </a:t>
            </a:r>
            <a:r>
              <a:rPr lang="en-IN" sz="900" dirty="0">
                <a:solidFill>
                  <a:schemeClr val="tx1"/>
                </a:solidFill>
              </a:rPr>
              <a:t>and latest possible time slots for </a:t>
            </a:r>
            <a:r>
              <a:rPr lang="en-IN" sz="900" dirty="0" smtClean="0">
                <a:solidFill>
                  <a:schemeClr val="tx1"/>
                </a:solidFill>
              </a:rPr>
              <a:t>the events </a:t>
            </a:r>
            <a:r>
              <a:rPr lang="en-IN" sz="900" dirty="0">
                <a:solidFill>
                  <a:schemeClr val="tx1"/>
                </a:solidFill>
              </a:rPr>
              <a:t>to be </a:t>
            </a:r>
            <a:r>
              <a:rPr lang="en-IN" sz="900" dirty="0" smtClean="0">
                <a:solidFill>
                  <a:schemeClr val="tx1"/>
                </a:solidFill>
              </a:rPr>
              <a:t>scheduled</a:t>
            </a:r>
          </a:p>
          <a:p>
            <a:endParaRPr lang="en-IN" sz="900" dirty="0">
              <a:solidFill>
                <a:schemeClr val="tx1"/>
              </a:solidFill>
            </a:endParaRPr>
          </a:p>
          <a:p>
            <a:r>
              <a:rPr lang="en-IN" sz="900" b="1" dirty="0" smtClean="0">
                <a:solidFill>
                  <a:schemeClr val="tx1"/>
                </a:solidFill>
              </a:rPr>
              <a:t>Example</a:t>
            </a:r>
          </a:p>
          <a:p>
            <a:r>
              <a:rPr lang="en-IN" sz="900" dirty="0" smtClean="0">
                <a:solidFill>
                  <a:schemeClr val="tx1"/>
                </a:solidFill>
              </a:rPr>
              <a:t>How </a:t>
            </a:r>
            <a:r>
              <a:rPr lang="en-IN" sz="900" dirty="0">
                <a:solidFill>
                  <a:schemeClr val="tx1"/>
                </a:solidFill>
              </a:rPr>
              <a:t>many days after the purchase of Product X does its standard </a:t>
            </a:r>
            <a:r>
              <a:rPr lang="en-IN" sz="900" dirty="0" smtClean="0">
                <a:solidFill>
                  <a:schemeClr val="tx1"/>
                </a:solidFill>
              </a:rPr>
              <a:t>warranty expire</a:t>
            </a:r>
            <a:r>
              <a:rPr lang="en-IN" sz="900" dirty="0">
                <a:solidFill>
                  <a:schemeClr val="tx1"/>
                </a:solidFill>
              </a:rPr>
              <a:t>? (1997 is not a leap </a:t>
            </a:r>
            <a:r>
              <a:rPr lang="en-IN" sz="900" dirty="0" smtClean="0">
                <a:solidFill>
                  <a:schemeClr val="tx1"/>
                </a:solidFill>
              </a:rPr>
              <a:t>year</a:t>
            </a:r>
          </a:p>
          <a:p>
            <a:pPr marL="228600" indent="-228600">
              <a:buAutoNum type="arabicParenBoth"/>
            </a:pPr>
            <a:r>
              <a:rPr lang="en-IN" sz="900" dirty="0" smtClean="0">
                <a:solidFill>
                  <a:schemeClr val="tx1"/>
                </a:solidFill>
              </a:rPr>
              <a:t>When </a:t>
            </a:r>
            <a:r>
              <a:rPr lang="en-IN" sz="900" dirty="0">
                <a:solidFill>
                  <a:schemeClr val="tx1"/>
                </a:solidFill>
              </a:rPr>
              <a:t>Mark purchased Product X in January 1997, the warranty did </a:t>
            </a:r>
            <a:r>
              <a:rPr lang="en-IN" sz="900" dirty="0" smtClean="0">
                <a:solidFill>
                  <a:schemeClr val="tx1"/>
                </a:solidFill>
              </a:rPr>
              <a:t>not </a:t>
            </a:r>
            <a:r>
              <a:rPr lang="en-US" sz="900" dirty="0">
                <a:solidFill>
                  <a:schemeClr val="tx1"/>
                </a:solidFill>
              </a:rPr>
              <a:t>expire until March </a:t>
            </a:r>
            <a:r>
              <a:rPr lang="en-US" sz="900" dirty="0" smtClean="0">
                <a:solidFill>
                  <a:schemeClr val="tx1"/>
                </a:solidFill>
              </a:rPr>
              <a:t>1997</a:t>
            </a:r>
          </a:p>
          <a:p>
            <a:pPr marL="228600" indent="-228600">
              <a:buAutoNum type="arabicParenBoth"/>
            </a:pPr>
            <a:r>
              <a:rPr lang="en-IN" sz="900" dirty="0">
                <a:solidFill>
                  <a:schemeClr val="tx1"/>
                </a:solidFill>
              </a:rPr>
              <a:t>When Santos purchased Product X in May 1997, the warranty expired </a:t>
            </a:r>
            <a:r>
              <a:rPr lang="en-IN" sz="900" dirty="0" smtClean="0">
                <a:solidFill>
                  <a:schemeClr val="tx1"/>
                </a:solidFill>
              </a:rPr>
              <a:t>in </a:t>
            </a:r>
            <a:r>
              <a:rPr lang="en-US" sz="900" dirty="0">
                <a:solidFill>
                  <a:schemeClr val="tx1"/>
                </a:solidFill>
              </a:rPr>
              <a:t>May </a:t>
            </a:r>
            <a:r>
              <a:rPr lang="en-US" sz="900" dirty="0" smtClean="0">
                <a:solidFill>
                  <a:schemeClr val="tx1"/>
                </a:solidFill>
              </a:rPr>
              <a:t>1997</a:t>
            </a:r>
          </a:p>
          <a:p>
            <a:endParaRPr lang="en-US" sz="900" b="1" dirty="0">
              <a:solidFill>
                <a:schemeClr val="tx1"/>
              </a:solidFill>
            </a:endParaRPr>
          </a:p>
          <a:p>
            <a:r>
              <a:rPr lang="en-IN" sz="900" dirty="0">
                <a:solidFill>
                  <a:schemeClr val="tx1"/>
                </a:solidFill>
              </a:rPr>
              <a:t>Rephrase the two statements in terms of extreme </a:t>
            </a:r>
            <a:r>
              <a:rPr lang="en-IN" sz="900" dirty="0" smtClean="0">
                <a:solidFill>
                  <a:schemeClr val="tx1"/>
                </a:solidFill>
              </a:rPr>
              <a:t>possibilities:</a:t>
            </a:r>
          </a:p>
          <a:p>
            <a:r>
              <a:rPr lang="en-IN" sz="900" b="1" dirty="0" smtClean="0">
                <a:solidFill>
                  <a:schemeClr val="tx1"/>
                </a:solidFill>
              </a:rPr>
              <a:t>Statement 1 </a:t>
            </a:r>
          </a:p>
          <a:p>
            <a:pPr marL="171450" indent="-171450">
              <a:buFontTx/>
              <a:buChar char="-"/>
            </a:pPr>
            <a:r>
              <a:rPr lang="en-IN" sz="900" dirty="0" smtClean="0">
                <a:solidFill>
                  <a:schemeClr val="tx1"/>
                </a:solidFill>
              </a:rPr>
              <a:t>Shortest </a:t>
            </a:r>
            <a:r>
              <a:rPr lang="en-IN" sz="900" dirty="0">
                <a:solidFill>
                  <a:schemeClr val="tx1"/>
                </a:solidFill>
              </a:rPr>
              <a:t>possible warranty period: Jan. 31 to Mar. 1 (29 days </a:t>
            </a:r>
            <a:r>
              <a:rPr lang="en-IN" sz="900" dirty="0" smtClean="0">
                <a:solidFill>
                  <a:schemeClr val="tx1"/>
                </a:solidFill>
              </a:rPr>
              <a:t>later)</a:t>
            </a:r>
          </a:p>
          <a:p>
            <a:pPr marL="171450" indent="-171450">
              <a:buFontTx/>
              <a:buChar char="-"/>
            </a:pPr>
            <a:r>
              <a:rPr lang="en-IN" sz="900" dirty="0" smtClean="0">
                <a:solidFill>
                  <a:schemeClr val="tx1"/>
                </a:solidFill>
              </a:rPr>
              <a:t>Longest </a:t>
            </a:r>
            <a:r>
              <a:rPr lang="en-IN" sz="900" dirty="0">
                <a:solidFill>
                  <a:schemeClr val="tx1"/>
                </a:solidFill>
              </a:rPr>
              <a:t>possible warranty period: Jan. 1 to Mar. 31 (89 days later</a:t>
            </a:r>
            <a:r>
              <a:rPr lang="en-IN" sz="900" dirty="0" smtClean="0">
                <a:solidFill>
                  <a:schemeClr val="tx1"/>
                </a:solidFill>
              </a:rPr>
              <a:t>)</a:t>
            </a:r>
          </a:p>
          <a:p>
            <a:r>
              <a:rPr lang="en-IN" sz="900" b="1" dirty="0" smtClean="0">
                <a:solidFill>
                  <a:schemeClr val="tx1"/>
                </a:solidFill>
              </a:rPr>
              <a:t>Statement 2 </a:t>
            </a:r>
          </a:p>
          <a:p>
            <a:pPr marL="171450" indent="-171450">
              <a:buFontTx/>
              <a:buChar char="-"/>
            </a:pPr>
            <a:r>
              <a:rPr lang="en-IN" sz="900" dirty="0" smtClean="0">
                <a:solidFill>
                  <a:schemeClr val="tx1"/>
                </a:solidFill>
              </a:rPr>
              <a:t>Shortest </a:t>
            </a:r>
            <a:r>
              <a:rPr lang="en-IN" sz="900" dirty="0">
                <a:solidFill>
                  <a:schemeClr val="tx1"/>
                </a:solidFill>
              </a:rPr>
              <a:t>possible warranty period: May 1 to May 2, or similar (1 day later</a:t>
            </a:r>
            <a:r>
              <a:rPr lang="en-IN" sz="900" dirty="0" smtClean="0">
                <a:solidFill>
                  <a:schemeClr val="tx1"/>
                </a:solidFill>
              </a:rPr>
              <a:t>)</a:t>
            </a:r>
          </a:p>
          <a:p>
            <a:pPr marL="171450" indent="-171450">
              <a:buFontTx/>
              <a:buChar char="-"/>
            </a:pPr>
            <a:r>
              <a:rPr lang="en-IN" sz="900" dirty="0">
                <a:solidFill>
                  <a:schemeClr val="tx1"/>
                </a:solidFill>
              </a:rPr>
              <a:t>Longest possible warranty period: May 1 to May 31 (30 days later</a:t>
            </a:r>
            <a:r>
              <a:rPr lang="en-IN" sz="900" dirty="0" smtClean="0">
                <a:solidFill>
                  <a:schemeClr val="tx1"/>
                </a:solidFill>
              </a:rPr>
              <a:t>)</a:t>
            </a:r>
          </a:p>
          <a:p>
            <a:endParaRPr lang="en-IN" sz="900" b="1" dirty="0">
              <a:solidFill>
                <a:schemeClr val="tx1"/>
              </a:solidFill>
            </a:endParaRPr>
          </a:p>
          <a:p>
            <a:r>
              <a:rPr lang="en-IN" sz="900" dirty="0">
                <a:solidFill>
                  <a:schemeClr val="tx1"/>
                </a:solidFill>
              </a:rPr>
              <a:t>Even taking both statements together, there are still two possibilities-29 days and 30 </a:t>
            </a:r>
            <a:r>
              <a:rPr lang="en-IN" sz="900" dirty="0" smtClean="0">
                <a:solidFill>
                  <a:schemeClr val="tx1"/>
                </a:solidFill>
              </a:rPr>
              <a:t>days </a:t>
            </a:r>
            <a:r>
              <a:rPr lang="en-IN" sz="900" dirty="0">
                <a:solidFill>
                  <a:schemeClr val="tx1"/>
                </a:solidFill>
              </a:rPr>
              <a:t>-so both statements together are still </a:t>
            </a:r>
            <a:r>
              <a:rPr lang="en-IN" sz="900" dirty="0" smtClean="0">
                <a:solidFill>
                  <a:schemeClr val="tx1"/>
                </a:solidFill>
              </a:rPr>
              <a:t>insufficient</a:t>
            </a:r>
            <a:endParaRPr lang="en-IN" sz="900" dirty="0">
              <a:solidFill>
                <a:schemeClr val="tx1"/>
              </a:solidFill>
            </a:endParaRPr>
          </a:p>
          <a:p>
            <a:r>
              <a:rPr lang="en-IN" sz="900" dirty="0">
                <a:solidFill>
                  <a:schemeClr val="tx1"/>
                </a:solidFill>
              </a:rPr>
              <a:t>Note that, had the given year been a leap year, the </a:t>
            </a:r>
            <a:r>
              <a:rPr lang="en-IN" sz="900" dirty="0" smtClean="0">
                <a:solidFill>
                  <a:schemeClr val="tx1"/>
                </a:solidFill>
              </a:rPr>
              <a:t>two statements </a:t>
            </a:r>
            <a:r>
              <a:rPr lang="en-IN" sz="900" dirty="0">
                <a:solidFill>
                  <a:schemeClr val="tx1"/>
                </a:solidFill>
              </a:rPr>
              <a:t>together would </a:t>
            </a:r>
            <a:r>
              <a:rPr lang="en-IN" sz="900" dirty="0" smtClean="0">
                <a:solidFill>
                  <a:schemeClr val="tx1"/>
                </a:solidFill>
              </a:rPr>
              <a:t>have </a:t>
            </a:r>
            <a:r>
              <a:rPr lang="en-US" sz="900" dirty="0" smtClean="0">
                <a:solidFill>
                  <a:schemeClr val="tx1"/>
                </a:solidFill>
              </a:rPr>
              <a:t>become </a:t>
            </a:r>
            <a:r>
              <a:rPr lang="en-US" sz="900" dirty="0">
                <a:solidFill>
                  <a:schemeClr val="tx1"/>
                </a:solidFill>
              </a:rPr>
              <a:t>sufficient!</a:t>
            </a:r>
            <a:endParaRPr lang="en-IN" sz="900" dirty="0" smtClean="0">
              <a:solidFill>
                <a:schemeClr val="tx1"/>
              </a:solidFill>
            </a:endParaRPr>
          </a:p>
        </p:txBody>
      </p:sp>
      <p:sp>
        <p:nvSpPr>
          <p:cNvPr id="8" name="Rectangle 7"/>
          <p:cNvSpPr/>
          <p:nvPr/>
        </p:nvSpPr>
        <p:spPr>
          <a:xfrm>
            <a:off x="251518" y="1093680"/>
            <a:ext cx="2808000" cy="4495560"/>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900" dirty="0" smtClean="0">
                <a:solidFill>
                  <a:schemeClr val="tx1"/>
                </a:solidFill>
              </a:rPr>
              <a:t>In </a:t>
            </a:r>
            <a:r>
              <a:rPr lang="en-IN" sz="900" dirty="0">
                <a:solidFill>
                  <a:schemeClr val="tx1"/>
                </a:solidFill>
              </a:rPr>
              <a:t>general </a:t>
            </a:r>
            <a:r>
              <a:rPr lang="en-IN" sz="900" dirty="0" smtClean="0">
                <a:solidFill>
                  <a:schemeClr val="tx1"/>
                </a:solidFill>
              </a:rPr>
              <a:t>optimization problems</a:t>
            </a:r>
            <a:r>
              <a:rPr lang="en-IN" sz="900" dirty="0">
                <a:solidFill>
                  <a:schemeClr val="tx1"/>
                </a:solidFill>
              </a:rPr>
              <a:t>, </a:t>
            </a:r>
            <a:r>
              <a:rPr lang="en-IN" sz="900" dirty="0" smtClean="0">
                <a:solidFill>
                  <a:schemeClr val="tx1"/>
                </a:solidFill>
              </a:rPr>
              <a:t>the objective is to maximize </a:t>
            </a:r>
            <a:r>
              <a:rPr lang="en-IN" sz="900" dirty="0">
                <a:solidFill>
                  <a:schemeClr val="tx1"/>
                </a:solidFill>
              </a:rPr>
              <a:t>or minimize </a:t>
            </a:r>
            <a:r>
              <a:rPr lang="en-IN" sz="900" dirty="0" smtClean="0">
                <a:solidFill>
                  <a:schemeClr val="tx1"/>
                </a:solidFill>
              </a:rPr>
              <a:t>some quantity, given </a:t>
            </a:r>
            <a:r>
              <a:rPr lang="en-IN" sz="900" dirty="0">
                <a:solidFill>
                  <a:schemeClr val="tx1"/>
                </a:solidFill>
              </a:rPr>
              <a:t>constraints on </a:t>
            </a:r>
            <a:r>
              <a:rPr lang="en-IN" sz="900" dirty="0" smtClean="0">
                <a:solidFill>
                  <a:schemeClr val="tx1"/>
                </a:solidFill>
              </a:rPr>
              <a:t>other quantities</a:t>
            </a:r>
            <a:r>
              <a:rPr lang="en-IN" sz="900" dirty="0">
                <a:solidFill>
                  <a:schemeClr val="tx1"/>
                </a:solidFill>
              </a:rPr>
              <a:t>. These quantities are all </a:t>
            </a:r>
            <a:r>
              <a:rPr lang="en-IN" sz="900" dirty="0" smtClean="0">
                <a:solidFill>
                  <a:schemeClr val="tx1"/>
                </a:solidFill>
              </a:rPr>
              <a:t>related through some </a:t>
            </a:r>
            <a:r>
              <a:rPr lang="en-US" sz="900" dirty="0" smtClean="0">
                <a:solidFill>
                  <a:schemeClr val="tx1"/>
                </a:solidFill>
              </a:rPr>
              <a:t>equation</a:t>
            </a:r>
          </a:p>
          <a:p>
            <a:endParaRPr lang="en-US" sz="900" dirty="0">
              <a:solidFill>
                <a:schemeClr val="tx1"/>
              </a:solidFill>
            </a:endParaRPr>
          </a:p>
          <a:p>
            <a:r>
              <a:rPr lang="en-US" sz="900" b="1" dirty="0" smtClean="0">
                <a:solidFill>
                  <a:schemeClr val="tx1"/>
                </a:solidFill>
              </a:rPr>
              <a:t>Example</a:t>
            </a:r>
          </a:p>
          <a:p>
            <a:pPr marL="171450" indent="-171450">
              <a:buFontTx/>
              <a:buChar char="-"/>
            </a:pPr>
            <a:r>
              <a:rPr lang="en-IN" sz="900" dirty="0" smtClean="0">
                <a:solidFill>
                  <a:schemeClr val="tx1"/>
                </a:solidFill>
              </a:rPr>
              <a:t>The </a:t>
            </a:r>
            <a:r>
              <a:rPr lang="en-IN" sz="900" dirty="0">
                <a:solidFill>
                  <a:schemeClr val="tx1"/>
                </a:solidFill>
              </a:rPr>
              <a:t>guests at a football banquet </a:t>
            </a:r>
            <a:r>
              <a:rPr lang="en-IN" sz="900" dirty="0" smtClean="0">
                <a:solidFill>
                  <a:schemeClr val="tx1"/>
                </a:solidFill>
              </a:rPr>
              <a:t> consumed </a:t>
            </a:r>
            <a:r>
              <a:rPr lang="en-IN" sz="900" dirty="0">
                <a:solidFill>
                  <a:schemeClr val="tx1"/>
                </a:solidFill>
              </a:rPr>
              <a:t>a total of 401 pounds of </a:t>
            </a:r>
            <a:r>
              <a:rPr lang="en-IN" sz="900" dirty="0" smtClean="0">
                <a:solidFill>
                  <a:schemeClr val="tx1"/>
                </a:solidFill>
              </a:rPr>
              <a:t>food. If </a:t>
            </a:r>
            <a:r>
              <a:rPr lang="en-IN" sz="900" dirty="0">
                <a:solidFill>
                  <a:schemeClr val="tx1"/>
                </a:solidFill>
              </a:rPr>
              <a:t>no individual guest consumed </a:t>
            </a:r>
            <a:r>
              <a:rPr lang="en-IN" sz="900" dirty="0" smtClean="0">
                <a:solidFill>
                  <a:schemeClr val="tx1"/>
                </a:solidFill>
              </a:rPr>
              <a:t>more than </a:t>
            </a:r>
            <a:r>
              <a:rPr lang="en-IN" sz="900" dirty="0">
                <a:solidFill>
                  <a:schemeClr val="tx1"/>
                </a:solidFill>
              </a:rPr>
              <a:t>2.5 pounds of food, what is </a:t>
            </a:r>
            <a:r>
              <a:rPr lang="en-IN" sz="900" dirty="0" smtClean="0">
                <a:solidFill>
                  <a:schemeClr val="tx1"/>
                </a:solidFill>
              </a:rPr>
              <a:t>the minimum </a:t>
            </a:r>
            <a:r>
              <a:rPr lang="en-IN" sz="900" dirty="0">
                <a:solidFill>
                  <a:schemeClr val="tx1"/>
                </a:solidFill>
              </a:rPr>
              <a:t>number of guests that </a:t>
            </a:r>
            <a:r>
              <a:rPr lang="en-IN" sz="900" dirty="0" smtClean="0">
                <a:solidFill>
                  <a:schemeClr val="tx1"/>
                </a:solidFill>
              </a:rPr>
              <a:t>could have </a:t>
            </a:r>
            <a:r>
              <a:rPr lang="en-IN" sz="900" dirty="0">
                <a:solidFill>
                  <a:schemeClr val="tx1"/>
                </a:solidFill>
              </a:rPr>
              <a:t>attended the banquet</a:t>
            </a:r>
            <a:r>
              <a:rPr lang="en-IN" sz="900" dirty="0" smtClean="0">
                <a:solidFill>
                  <a:schemeClr val="tx1"/>
                </a:solidFill>
              </a:rPr>
              <a:t>?</a:t>
            </a:r>
          </a:p>
          <a:p>
            <a:pPr marL="171450" indent="-171450">
              <a:buFontTx/>
              <a:buChar char="-"/>
            </a:pPr>
            <a:r>
              <a:rPr lang="en-IN" sz="900" dirty="0">
                <a:solidFill>
                  <a:schemeClr val="tx1"/>
                </a:solidFill>
              </a:rPr>
              <a:t>Begin by considering the extreme case in which each guest eats as much food as possible, </a:t>
            </a:r>
            <a:r>
              <a:rPr lang="en-IN" sz="900" dirty="0" smtClean="0">
                <a:solidFill>
                  <a:schemeClr val="tx1"/>
                </a:solidFill>
              </a:rPr>
              <a:t>or </a:t>
            </a:r>
            <a:r>
              <a:rPr lang="en-IN" sz="900" dirty="0">
                <a:solidFill>
                  <a:schemeClr val="tx1"/>
                </a:solidFill>
              </a:rPr>
              <a:t>2.5 pounds apiece. The corresponding number of guests at the banquet works out </a:t>
            </a:r>
            <a:r>
              <a:rPr lang="en-IN" sz="900" dirty="0" smtClean="0">
                <a:solidFill>
                  <a:schemeClr val="tx1"/>
                </a:solidFill>
              </a:rPr>
              <a:t>to </a:t>
            </a:r>
            <a:r>
              <a:rPr lang="en-US" sz="900" dirty="0" smtClean="0">
                <a:solidFill>
                  <a:schemeClr val="tx1"/>
                </a:solidFill>
              </a:rPr>
              <a:t>401/2.5 </a:t>
            </a:r>
            <a:r>
              <a:rPr lang="en-US" sz="900" dirty="0">
                <a:solidFill>
                  <a:schemeClr val="tx1"/>
                </a:solidFill>
              </a:rPr>
              <a:t>= 160.4 </a:t>
            </a:r>
            <a:r>
              <a:rPr lang="en-US" sz="900" dirty="0" smtClean="0">
                <a:solidFill>
                  <a:schemeClr val="tx1"/>
                </a:solidFill>
              </a:rPr>
              <a:t>people</a:t>
            </a:r>
          </a:p>
          <a:p>
            <a:pPr marL="171450" indent="-171450">
              <a:buFontTx/>
              <a:buChar char="-"/>
            </a:pPr>
            <a:r>
              <a:rPr lang="en-IN" sz="900" dirty="0">
                <a:solidFill>
                  <a:schemeClr val="tx1"/>
                </a:solidFill>
              </a:rPr>
              <a:t>Y</a:t>
            </a:r>
            <a:r>
              <a:rPr lang="en-IN" sz="900" dirty="0" smtClean="0">
                <a:solidFill>
                  <a:schemeClr val="tx1"/>
                </a:solidFill>
              </a:rPr>
              <a:t>ou </a:t>
            </a:r>
            <a:r>
              <a:rPr lang="en-IN" sz="900" dirty="0">
                <a:solidFill>
                  <a:schemeClr val="tx1"/>
                </a:solidFill>
              </a:rPr>
              <a:t>obviously cannot have a fractional number of guests at the banquet. </a:t>
            </a:r>
            <a:r>
              <a:rPr lang="en-IN" sz="900" dirty="0" smtClean="0">
                <a:solidFill>
                  <a:schemeClr val="tx1"/>
                </a:solidFill>
              </a:rPr>
              <a:t>Thus the answer </a:t>
            </a:r>
            <a:r>
              <a:rPr lang="en-IN" sz="900" dirty="0">
                <a:solidFill>
                  <a:schemeClr val="tx1"/>
                </a:solidFill>
              </a:rPr>
              <a:t>must be rounded. </a:t>
            </a:r>
            <a:r>
              <a:rPr lang="en-IN" sz="900" dirty="0" smtClean="0">
                <a:solidFill>
                  <a:schemeClr val="tx1"/>
                </a:solidFill>
              </a:rPr>
              <a:t>To determine </a:t>
            </a:r>
            <a:r>
              <a:rPr lang="en-IN" sz="900" dirty="0">
                <a:solidFill>
                  <a:schemeClr val="tx1"/>
                </a:solidFill>
              </a:rPr>
              <a:t>whether to round up </a:t>
            </a:r>
            <a:r>
              <a:rPr lang="en-IN" sz="900" dirty="0" smtClean="0">
                <a:solidFill>
                  <a:schemeClr val="tx1"/>
                </a:solidFill>
              </a:rPr>
              <a:t>or down</a:t>
            </a:r>
            <a:r>
              <a:rPr lang="en-IN" sz="900" dirty="0">
                <a:solidFill>
                  <a:schemeClr val="tx1"/>
                </a:solidFill>
              </a:rPr>
              <a:t>, consider the </a:t>
            </a:r>
            <a:r>
              <a:rPr lang="en-IN" sz="900" dirty="0" smtClean="0">
                <a:solidFill>
                  <a:schemeClr val="tx1"/>
                </a:solidFill>
              </a:rPr>
              <a:t>explicit constraint: the </a:t>
            </a:r>
            <a:r>
              <a:rPr lang="en-IN" sz="900" dirty="0">
                <a:solidFill>
                  <a:schemeClr val="tx1"/>
                </a:solidFill>
              </a:rPr>
              <a:t>amount of food per guest is </a:t>
            </a:r>
            <a:r>
              <a:rPr lang="en-IN" sz="900" dirty="0" smtClean="0">
                <a:solidFill>
                  <a:schemeClr val="tx1"/>
                </a:solidFill>
              </a:rPr>
              <a:t>a </a:t>
            </a:r>
            <a:r>
              <a:rPr lang="en-IN" sz="900" i="1" dirty="0" smtClean="0">
                <a:solidFill>
                  <a:schemeClr val="tx1"/>
                </a:solidFill>
              </a:rPr>
              <a:t>maximum </a:t>
            </a:r>
            <a:r>
              <a:rPr lang="en-IN" sz="900" dirty="0">
                <a:solidFill>
                  <a:schemeClr val="tx1"/>
                </a:solidFill>
              </a:rPr>
              <a:t>of 2.5 pounds per </a:t>
            </a:r>
            <a:r>
              <a:rPr lang="en-IN" sz="900" dirty="0" smtClean="0">
                <a:solidFill>
                  <a:schemeClr val="tx1"/>
                </a:solidFill>
              </a:rPr>
              <a:t>guest. Therefore, the </a:t>
            </a:r>
            <a:r>
              <a:rPr lang="en-IN" sz="900" i="1" dirty="0">
                <a:solidFill>
                  <a:schemeClr val="tx1"/>
                </a:solidFill>
              </a:rPr>
              <a:t>minimum </a:t>
            </a:r>
            <a:r>
              <a:rPr lang="en-IN" sz="900" dirty="0">
                <a:solidFill>
                  <a:schemeClr val="tx1"/>
                </a:solidFill>
              </a:rPr>
              <a:t>number </a:t>
            </a:r>
            <a:r>
              <a:rPr lang="en-IN" sz="900" dirty="0" smtClean="0">
                <a:solidFill>
                  <a:schemeClr val="tx1"/>
                </a:solidFill>
              </a:rPr>
              <a:t>of guests </a:t>
            </a:r>
            <a:r>
              <a:rPr lang="en-IN" sz="900" dirty="0">
                <a:solidFill>
                  <a:schemeClr val="tx1"/>
                </a:solidFill>
              </a:rPr>
              <a:t>is 160.4 (if guests could </a:t>
            </a:r>
            <a:r>
              <a:rPr lang="en-IN" sz="900" dirty="0" smtClean="0">
                <a:solidFill>
                  <a:schemeClr val="tx1"/>
                </a:solidFill>
              </a:rPr>
              <a:t>be fractional</a:t>
            </a:r>
            <a:r>
              <a:rPr lang="en-IN" sz="900" dirty="0">
                <a:solidFill>
                  <a:schemeClr val="tx1"/>
                </a:solidFill>
              </a:rPr>
              <a:t>), and we must </a:t>
            </a:r>
            <a:r>
              <a:rPr lang="en-IN" sz="900" i="1" dirty="0" smtClean="0">
                <a:solidFill>
                  <a:schemeClr val="tx1"/>
                </a:solidFill>
              </a:rPr>
              <a:t>round up </a:t>
            </a:r>
            <a:r>
              <a:rPr lang="en-IN" sz="900" dirty="0">
                <a:solidFill>
                  <a:schemeClr val="tx1"/>
                </a:solidFill>
              </a:rPr>
              <a:t>to make the number of guests an integer: </a:t>
            </a:r>
            <a:r>
              <a:rPr lang="en-IN" sz="900" dirty="0" smtClean="0">
                <a:solidFill>
                  <a:schemeClr val="tx1"/>
                </a:solidFill>
              </a:rPr>
              <a:t>161</a:t>
            </a:r>
          </a:p>
          <a:p>
            <a:pPr marL="171450" indent="-171450">
              <a:buFontTx/>
              <a:buChar char="-"/>
            </a:pPr>
            <a:r>
              <a:rPr lang="en-IN" sz="900" dirty="0" smtClean="0">
                <a:solidFill>
                  <a:schemeClr val="tx1"/>
                </a:solidFill>
              </a:rPr>
              <a:t>Note </a:t>
            </a:r>
            <a:r>
              <a:rPr lang="en-IN" sz="900" dirty="0">
                <a:solidFill>
                  <a:schemeClr val="tx1"/>
                </a:solidFill>
              </a:rPr>
              <a:t>the careful reasoning required! </a:t>
            </a:r>
            <a:r>
              <a:rPr lang="en-IN" sz="900" dirty="0" smtClean="0">
                <a:solidFill>
                  <a:schemeClr val="tx1"/>
                </a:solidFill>
              </a:rPr>
              <a:t>Although the </a:t>
            </a:r>
            <a:r>
              <a:rPr lang="en-IN" sz="900" dirty="0">
                <a:solidFill>
                  <a:schemeClr val="tx1"/>
                </a:solidFill>
              </a:rPr>
              <a:t>phrase </a:t>
            </a:r>
            <a:r>
              <a:rPr lang="en-IN" sz="900" i="1" dirty="0">
                <a:solidFill>
                  <a:schemeClr val="tx1"/>
                </a:solidFill>
              </a:rPr>
              <a:t>"minimum </a:t>
            </a:r>
            <a:r>
              <a:rPr lang="en-IN" sz="900" dirty="0">
                <a:solidFill>
                  <a:schemeClr val="tx1"/>
                </a:solidFill>
              </a:rPr>
              <a:t>number of guests" </a:t>
            </a:r>
            <a:r>
              <a:rPr lang="en-IN" sz="900" dirty="0" smtClean="0">
                <a:solidFill>
                  <a:schemeClr val="tx1"/>
                </a:solidFill>
              </a:rPr>
              <a:t>may tempt </a:t>
            </a:r>
            <a:r>
              <a:rPr lang="en-IN" sz="900" dirty="0">
                <a:solidFill>
                  <a:schemeClr val="tx1"/>
                </a:solidFill>
              </a:rPr>
              <a:t>you to round down, you will get </a:t>
            </a:r>
            <a:r>
              <a:rPr lang="en-IN" sz="900" dirty="0" smtClean="0">
                <a:solidFill>
                  <a:schemeClr val="tx1"/>
                </a:solidFill>
              </a:rPr>
              <a:t>an incorrect </a:t>
            </a:r>
            <a:r>
              <a:rPr lang="en-IN" sz="900" dirty="0">
                <a:solidFill>
                  <a:schemeClr val="tx1"/>
                </a:solidFill>
              </a:rPr>
              <a:t>answer if you do so. In general, as </a:t>
            </a:r>
            <a:r>
              <a:rPr lang="en-IN" sz="900" dirty="0" smtClean="0">
                <a:solidFill>
                  <a:schemeClr val="tx1"/>
                </a:solidFill>
              </a:rPr>
              <a:t>you solve </a:t>
            </a:r>
            <a:r>
              <a:rPr lang="en-IN" sz="900" dirty="0">
                <a:solidFill>
                  <a:schemeClr val="tx1"/>
                </a:solidFill>
              </a:rPr>
              <a:t>this sort of problem, put the </a:t>
            </a:r>
            <a:r>
              <a:rPr lang="en-IN" sz="900" dirty="0" smtClean="0">
                <a:solidFill>
                  <a:schemeClr val="tx1"/>
                </a:solidFill>
              </a:rPr>
              <a:t>extreme case </a:t>
            </a:r>
            <a:r>
              <a:rPr lang="en-IN" sz="900" dirty="0">
                <a:solidFill>
                  <a:schemeClr val="tx1"/>
                </a:solidFill>
              </a:rPr>
              <a:t>into the underlying equation, and </a:t>
            </a:r>
            <a:r>
              <a:rPr lang="en-IN" sz="900" dirty="0" smtClean="0">
                <a:solidFill>
                  <a:schemeClr val="tx1"/>
                </a:solidFill>
              </a:rPr>
              <a:t>solve. </a:t>
            </a:r>
            <a:r>
              <a:rPr lang="en-US" sz="900" dirty="0" smtClean="0">
                <a:solidFill>
                  <a:schemeClr val="tx1"/>
                </a:solidFill>
              </a:rPr>
              <a:t>Then </a:t>
            </a:r>
            <a:r>
              <a:rPr lang="en-US" sz="900" dirty="0">
                <a:solidFill>
                  <a:schemeClr val="tx1"/>
                </a:solidFill>
              </a:rPr>
              <a:t>round </a:t>
            </a:r>
            <a:r>
              <a:rPr lang="en-US" sz="900" dirty="0" smtClean="0">
                <a:solidFill>
                  <a:schemeClr val="tx1"/>
                </a:solidFill>
              </a:rPr>
              <a:t>appropriately</a:t>
            </a:r>
            <a:endParaRPr lang="en-US" sz="900" dirty="0">
              <a:solidFill>
                <a:schemeClr val="tx1"/>
              </a:solidFill>
            </a:endParaRPr>
          </a:p>
          <a:p>
            <a:endParaRPr lang="en-US" sz="900" dirty="0">
              <a:solidFill>
                <a:schemeClr val="tx1"/>
              </a:solidFill>
            </a:endParaRPr>
          </a:p>
        </p:txBody>
      </p:sp>
      <p:sp>
        <p:nvSpPr>
          <p:cNvPr id="9" name="Rectangle 8"/>
          <p:cNvSpPr/>
          <p:nvPr/>
        </p:nvSpPr>
        <p:spPr>
          <a:xfrm>
            <a:off x="6156176" y="1093680"/>
            <a:ext cx="2808000" cy="4495560"/>
          </a:xfrm>
          <a:prstGeom prst="rect">
            <a:avLst/>
          </a:prstGeom>
          <a:solidFill>
            <a:srgbClr val="92D05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900" dirty="0">
                <a:solidFill>
                  <a:schemeClr val="tx1"/>
                </a:solidFill>
              </a:rPr>
              <a:t>In grouping problems, you make </a:t>
            </a:r>
            <a:r>
              <a:rPr lang="en-IN" sz="900" dirty="0" smtClean="0">
                <a:solidFill>
                  <a:schemeClr val="tx1"/>
                </a:solidFill>
              </a:rPr>
              <a:t>complete groups </a:t>
            </a:r>
            <a:r>
              <a:rPr lang="en-IN" sz="900" dirty="0">
                <a:solidFill>
                  <a:schemeClr val="tx1"/>
                </a:solidFill>
              </a:rPr>
              <a:t>of items, drawing these items </a:t>
            </a:r>
            <a:r>
              <a:rPr lang="en-IN" sz="900" dirty="0" smtClean="0">
                <a:solidFill>
                  <a:schemeClr val="tx1"/>
                </a:solidFill>
              </a:rPr>
              <a:t>out of a larger </a:t>
            </a:r>
            <a:r>
              <a:rPr lang="en-IN" sz="900" dirty="0">
                <a:solidFill>
                  <a:schemeClr val="tx1"/>
                </a:solidFill>
              </a:rPr>
              <a:t>pool. The goal is to maximize </a:t>
            </a:r>
            <a:r>
              <a:rPr lang="en-IN" sz="900" dirty="0" smtClean="0">
                <a:solidFill>
                  <a:schemeClr val="tx1"/>
                </a:solidFill>
              </a:rPr>
              <a:t>or minimize </a:t>
            </a:r>
            <a:r>
              <a:rPr lang="en-IN" sz="900" dirty="0">
                <a:solidFill>
                  <a:schemeClr val="tx1"/>
                </a:solidFill>
              </a:rPr>
              <a:t>some quantity, such as </a:t>
            </a:r>
            <a:r>
              <a:rPr lang="en-IN" sz="900" dirty="0" smtClean="0">
                <a:solidFill>
                  <a:schemeClr val="tx1"/>
                </a:solidFill>
              </a:rPr>
              <a:t>the number of complete </a:t>
            </a:r>
            <a:r>
              <a:rPr lang="en-IN" sz="900" dirty="0">
                <a:solidFill>
                  <a:schemeClr val="tx1"/>
                </a:solidFill>
              </a:rPr>
              <a:t>groups or </a:t>
            </a:r>
            <a:r>
              <a:rPr lang="en-IN" sz="900" dirty="0" smtClean="0">
                <a:solidFill>
                  <a:schemeClr val="tx1"/>
                </a:solidFill>
              </a:rPr>
              <a:t>the number </a:t>
            </a:r>
            <a:r>
              <a:rPr lang="en-IN" sz="900" dirty="0">
                <a:solidFill>
                  <a:schemeClr val="tx1"/>
                </a:solidFill>
              </a:rPr>
              <a:t>of leftover items that do not </a:t>
            </a:r>
            <a:r>
              <a:rPr lang="en-IN" sz="900" dirty="0" smtClean="0">
                <a:solidFill>
                  <a:schemeClr val="tx1"/>
                </a:solidFill>
              </a:rPr>
              <a:t>fit into </a:t>
            </a:r>
            <a:r>
              <a:rPr lang="en-IN" sz="900" dirty="0">
                <a:solidFill>
                  <a:schemeClr val="tx1"/>
                </a:solidFill>
              </a:rPr>
              <a:t>complete groups. </a:t>
            </a:r>
            <a:r>
              <a:rPr lang="en-IN" sz="900" dirty="0" smtClean="0">
                <a:solidFill>
                  <a:schemeClr val="tx1"/>
                </a:solidFill>
              </a:rPr>
              <a:t>As such</a:t>
            </a:r>
            <a:r>
              <a:rPr lang="en-IN" sz="900" dirty="0">
                <a:solidFill>
                  <a:schemeClr val="tx1"/>
                </a:solidFill>
              </a:rPr>
              <a:t>, </a:t>
            </a:r>
            <a:r>
              <a:rPr lang="en-IN" sz="900" dirty="0" smtClean="0">
                <a:solidFill>
                  <a:schemeClr val="tx1"/>
                </a:solidFill>
              </a:rPr>
              <a:t>these problems </a:t>
            </a:r>
            <a:r>
              <a:rPr lang="en-IN" sz="900" dirty="0">
                <a:solidFill>
                  <a:schemeClr val="tx1"/>
                </a:solidFill>
              </a:rPr>
              <a:t>are really a special case </a:t>
            </a:r>
            <a:r>
              <a:rPr lang="en-IN" sz="900" dirty="0" smtClean="0">
                <a:solidFill>
                  <a:schemeClr val="tx1"/>
                </a:solidFill>
              </a:rPr>
              <a:t>of optimization</a:t>
            </a:r>
            <a:r>
              <a:rPr lang="en-IN" sz="900" dirty="0">
                <a:solidFill>
                  <a:schemeClr val="tx1"/>
                </a:solidFill>
              </a:rPr>
              <a:t>. One approach is </a:t>
            </a:r>
            <a:r>
              <a:rPr lang="en-IN" sz="900" dirty="0" smtClean="0">
                <a:solidFill>
                  <a:schemeClr val="tx1"/>
                </a:solidFill>
              </a:rPr>
              <a:t>to determine</a:t>
            </a:r>
            <a:r>
              <a:rPr lang="en-IN" sz="900" dirty="0">
                <a:solidFill>
                  <a:schemeClr val="tx1"/>
                </a:solidFill>
              </a:rPr>
              <a:t> </a:t>
            </a:r>
            <a:r>
              <a:rPr lang="en-IN" sz="900" dirty="0" smtClean="0">
                <a:solidFill>
                  <a:schemeClr val="tx1"/>
                </a:solidFill>
              </a:rPr>
              <a:t>the </a:t>
            </a:r>
            <a:r>
              <a:rPr lang="en-IN" sz="900" dirty="0">
                <a:solidFill>
                  <a:schemeClr val="tx1"/>
                </a:solidFill>
              </a:rPr>
              <a:t>limiting factor on </a:t>
            </a:r>
            <a:r>
              <a:rPr lang="en-IN" sz="900" dirty="0" smtClean="0">
                <a:solidFill>
                  <a:schemeClr val="tx1"/>
                </a:solidFill>
              </a:rPr>
              <a:t>the number </a:t>
            </a:r>
            <a:r>
              <a:rPr lang="en-IN" sz="900" dirty="0">
                <a:solidFill>
                  <a:schemeClr val="tx1"/>
                </a:solidFill>
              </a:rPr>
              <a:t>of complete </a:t>
            </a:r>
            <a:r>
              <a:rPr lang="en-IN" sz="900" dirty="0" smtClean="0">
                <a:solidFill>
                  <a:schemeClr val="tx1"/>
                </a:solidFill>
              </a:rPr>
              <a:t>groups</a:t>
            </a:r>
          </a:p>
          <a:p>
            <a:endParaRPr lang="en-IN" sz="900" dirty="0">
              <a:solidFill>
                <a:schemeClr val="tx1"/>
              </a:solidFill>
            </a:endParaRPr>
          </a:p>
          <a:p>
            <a:r>
              <a:rPr lang="en-IN" sz="900" b="1" dirty="0" smtClean="0">
                <a:solidFill>
                  <a:schemeClr val="tx1"/>
                </a:solidFill>
              </a:rPr>
              <a:t>Example</a:t>
            </a:r>
          </a:p>
          <a:p>
            <a:pPr marL="171450" indent="-171450">
              <a:buFontTx/>
              <a:buChar char="-"/>
            </a:pPr>
            <a:r>
              <a:rPr lang="en-IN" sz="900" dirty="0" smtClean="0">
                <a:solidFill>
                  <a:schemeClr val="tx1"/>
                </a:solidFill>
              </a:rPr>
              <a:t>Orange </a:t>
            </a:r>
            <a:r>
              <a:rPr lang="en-IN" sz="900" dirty="0">
                <a:solidFill>
                  <a:schemeClr val="tx1"/>
                </a:solidFill>
              </a:rPr>
              <a:t>Computers is breaking up its conference attendees into groups. </a:t>
            </a:r>
            <a:r>
              <a:rPr lang="en-IN" sz="900" dirty="0" smtClean="0">
                <a:solidFill>
                  <a:schemeClr val="tx1"/>
                </a:solidFill>
              </a:rPr>
              <a:t>Each </a:t>
            </a:r>
            <a:r>
              <a:rPr lang="en-IN" sz="900" dirty="0">
                <a:solidFill>
                  <a:schemeClr val="tx1"/>
                </a:solidFill>
              </a:rPr>
              <a:t>group must have exactly one person from Division A, two people </a:t>
            </a:r>
            <a:r>
              <a:rPr lang="en-IN" sz="900" dirty="0" smtClean="0">
                <a:solidFill>
                  <a:schemeClr val="tx1"/>
                </a:solidFill>
              </a:rPr>
              <a:t>from </a:t>
            </a:r>
            <a:r>
              <a:rPr lang="en-IN" sz="900" dirty="0">
                <a:solidFill>
                  <a:schemeClr val="tx1"/>
                </a:solidFill>
              </a:rPr>
              <a:t>Division B, and three people from Division C. There are 20 people </a:t>
            </a:r>
            <a:r>
              <a:rPr lang="en-IN" sz="900" dirty="0" smtClean="0">
                <a:solidFill>
                  <a:schemeClr val="tx1"/>
                </a:solidFill>
              </a:rPr>
              <a:t>from </a:t>
            </a:r>
            <a:r>
              <a:rPr lang="en-IN" sz="900" dirty="0">
                <a:solidFill>
                  <a:schemeClr val="tx1"/>
                </a:solidFill>
              </a:rPr>
              <a:t>Division A, 30 people from Division B, and 40 people from Division C at </a:t>
            </a:r>
            <a:r>
              <a:rPr lang="en-IN" sz="900" dirty="0" smtClean="0">
                <a:solidFill>
                  <a:schemeClr val="tx1"/>
                </a:solidFill>
              </a:rPr>
              <a:t>the </a:t>
            </a:r>
            <a:r>
              <a:rPr lang="en-IN" sz="900" dirty="0">
                <a:solidFill>
                  <a:schemeClr val="tx1"/>
                </a:solidFill>
              </a:rPr>
              <a:t>conference. What is the smallest number of people who will not be able </a:t>
            </a:r>
            <a:r>
              <a:rPr lang="en-IN" sz="900" dirty="0" smtClean="0">
                <a:solidFill>
                  <a:schemeClr val="tx1"/>
                </a:solidFill>
              </a:rPr>
              <a:t>to  </a:t>
            </a:r>
            <a:r>
              <a:rPr lang="en-IN" sz="900" dirty="0">
                <a:solidFill>
                  <a:schemeClr val="tx1"/>
                </a:solidFill>
              </a:rPr>
              <a:t>be assigned to a </a:t>
            </a:r>
            <a:r>
              <a:rPr lang="en-IN" sz="900" dirty="0" smtClean="0">
                <a:solidFill>
                  <a:schemeClr val="tx1"/>
                </a:solidFill>
              </a:rPr>
              <a:t>group?</a:t>
            </a:r>
          </a:p>
          <a:p>
            <a:pPr marL="171450" indent="-171450">
              <a:buFontTx/>
              <a:buChar char="-"/>
            </a:pPr>
            <a:r>
              <a:rPr lang="en-IN" sz="900" dirty="0" smtClean="0">
                <a:solidFill>
                  <a:schemeClr val="tx1"/>
                </a:solidFill>
              </a:rPr>
              <a:t>The </a:t>
            </a:r>
            <a:r>
              <a:rPr lang="en-IN" sz="900" dirty="0">
                <a:solidFill>
                  <a:schemeClr val="tx1"/>
                </a:solidFill>
              </a:rPr>
              <a:t>first step is to find out how many groups you can make with the people from </a:t>
            </a:r>
            <a:r>
              <a:rPr lang="en-IN" sz="900" dirty="0" smtClean="0">
                <a:solidFill>
                  <a:schemeClr val="tx1"/>
                </a:solidFill>
              </a:rPr>
              <a:t>each division </a:t>
            </a:r>
            <a:r>
              <a:rPr lang="en-IN" sz="900" dirty="0">
                <a:solidFill>
                  <a:schemeClr val="tx1"/>
                </a:solidFill>
              </a:rPr>
              <a:t>separately, ignoring the </a:t>
            </a:r>
            <a:r>
              <a:rPr lang="en-IN" sz="900" dirty="0" smtClean="0">
                <a:solidFill>
                  <a:schemeClr val="tx1"/>
                </a:solidFill>
              </a:rPr>
              <a:t>other divisions</a:t>
            </a:r>
            <a:r>
              <a:rPr lang="en-IN" sz="900" dirty="0">
                <a:solidFill>
                  <a:schemeClr val="tx1"/>
                </a:solidFill>
              </a:rPr>
              <a:t>. There are enough Division A </a:t>
            </a:r>
            <a:r>
              <a:rPr lang="en-IN" sz="900" dirty="0" smtClean="0">
                <a:solidFill>
                  <a:schemeClr val="tx1"/>
                </a:solidFill>
              </a:rPr>
              <a:t>people for 20 groups</a:t>
            </a:r>
            <a:r>
              <a:rPr lang="en-IN" sz="900" dirty="0">
                <a:solidFill>
                  <a:schemeClr val="tx1"/>
                </a:solidFill>
              </a:rPr>
              <a:t>, but only enough Division </a:t>
            </a:r>
            <a:r>
              <a:rPr lang="en-IN" sz="900" dirty="0" smtClean="0">
                <a:solidFill>
                  <a:schemeClr val="tx1"/>
                </a:solidFill>
              </a:rPr>
              <a:t>B people </a:t>
            </a:r>
            <a:r>
              <a:rPr lang="en-IN" sz="900" dirty="0">
                <a:solidFill>
                  <a:schemeClr val="tx1"/>
                </a:solidFill>
              </a:rPr>
              <a:t>for 15 </a:t>
            </a:r>
            <a:r>
              <a:rPr lang="en-IN" sz="900" dirty="0" smtClean="0">
                <a:solidFill>
                  <a:schemeClr val="tx1"/>
                </a:solidFill>
              </a:rPr>
              <a:t>groups and only enough Division C people for 13 groups. </a:t>
            </a:r>
            <a:r>
              <a:rPr lang="en-IN" sz="900" dirty="0">
                <a:solidFill>
                  <a:schemeClr val="tx1"/>
                </a:solidFill>
              </a:rPr>
              <a:t>So the limiting factor is </a:t>
            </a:r>
            <a:r>
              <a:rPr lang="en-IN" sz="900" dirty="0" smtClean="0">
                <a:solidFill>
                  <a:schemeClr val="tx1"/>
                </a:solidFill>
              </a:rPr>
              <a:t>Division </a:t>
            </a:r>
            <a:r>
              <a:rPr lang="en-US" sz="900" dirty="0" smtClean="0">
                <a:solidFill>
                  <a:schemeClr val="tx1"/>
                </a:solidFill>
              </a:rPr>
              <a:t>C. Therefore the total number of people left over will be 7 from A + 4 from B + 1 from C = 12 </a:t>
            </a:r>
            <a:endParaRPr lang="en-US" sz="900" dirty="0">
              <a:solidFill>
                <a:schemeClr val="tx1"/>
              </a:solidFill>
            </a:endParaRPr>
          </a:p>
        </p:txBody>
      </p:sp>
      <p:sp>
        <p:nvSpPr>
          <p:cNvPr id="11" name="Rectangle 10"/>
          <p:cNvSpPr/>
          <p:nvPr/>
        </p:nvSpPr>
        <p:spPr>
          <a:xfrm>
            <a:off x="251518" y="5661248"/>
            <a:ext cx="8712658" cy="1008112"/>
          </a:xfrm>
          <a:prstGeom prst="rect">
            <a:avLst/>
          </a:prstGeom>
          <a:solidFill>
            <a:schemeClr val="bg2">
              <a:lumMod val="90000"/>
              <a:alpha val="50196"/>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900" b="1" dirty="0" smtClean="0">
                <a:solidFill>
                  <a:schemeClr val="tx1"/>
                </a:solidFill>
              </a:rPr>
              <a:t>COMPUTATION</a:t>
            </a:r>
          </a:p>
          <a:p>
            <a:r>
              <a:rPr lang="en-IN" sz="900" dirty="0" smtClean="0">
                <a:solidFill>
                  <a:schemeClr val="tx1"/>
                </a:solidFill>
              </a:rPr>
              <a:t>Very </a:t>
            </a:r>
            <a:r>
              <a:rPr lang="en-IN" sz="900" dirty="0">
                <a:solidFill>
                  <a:schemeClr val="tx1"/>
                </a:solidFill>
              </a:rPr>
              <a:t>occasionally, the </a:t>
            </a:r>
            <a:r>
              <a:rPr lang="en-IN" sz="900" dirty="0" smtClean="0">
                <a:solidFill>
                  <a:schemeClr val="tx1"/>
                </a:solidFill>
              </a:rPr>
              <a:t>GMAT features problems </a:t>
            </a:r>
            <a:r>
              <a:rPr lang="en-IN" sz="900" dirty="0" err="1" smtClean="0">
                <a:solidFill>
                  <a:schemeClr val="tx1"/>
                </a:solidFill>
              </a:rPr>
              <a:t>centered</a:t>
            </a:r>
            <a:r>
              <a:rPr lang="en-IN" sz="900" dirty="0" smtClean="0">
                <a:solidFill>
                  <a:schemeClr val="tx1"/>
                </a:solidFill>
              </a:rPr>
              <a:t> </a:t>
            </a:r>
            <a:r>
              <a:rPr lang="en-IN" sz="900" dirty="0">
                <a:solidFill>
                  <a:schemeClr val="tx1"/>
                </a:solidFill>
              </a:rPr>
              <a:t>on </a:t>
            </a:r>
            <a:r>
              <a:rPr lang="en-IN" sz="900" dirty="0" smtClean="0">
                <a:solidFill>
                  <a:schemeClr val="tx1"/>
                </a:solidFill>
              </a:rPr>
              <a:t>computation problems that </a:t>
            </a:r>
            <a:r>
              <a:rPr lang="en-US" sz="900" dirty="0" smtClean="0">
                <a:solidFill>
                  <a:schemeClr val="tx1"/>
                </a:solidFill>
              </a:rPr>
              <a:t>contain </a:t>
            </a:r>
            <a:r>
              <a:rPr lang="en-US" sz="900" dirty="0">
                <a:solidFill>
                  <a:schemeClr val="tx1"/>
                </a:solidFill>
              </a:rPr>
              <a:t>no variables at </a:t>
            </a:r>
            <a:r>
              <a:rPr lang="en-US" sz="900" dirty="0" smtClean="0">
                <a:solidFill>
                  <a:schemeClr val="tx1"/>
                </a:solidFill>
              </a:rPr>
              <a:t>all. </a:t>
            </a:r>
          </a:p>
          <a:p>
            <a:r>
              <a:rPr lang="en-US" sz="900" b="1" dirty="0" smtClean="0">
                <a:solidFill>
                  <a:schemeClr val="tx1"/>
                </a:solidFill>
              </a:rPr>
              <a:t>Example</a:t>
            </a:r>
          </a:p>
          <a:p>
            <a:pPr marL="171450" indent="-171450">
              <a:buFontTx/>
              <a:buChar char="-"/>
            </a:pPr>
            <a:r>
              <a:rPr lang="en-IN" sz="900" dirty="0" smtClean="0">
                <a:solidFill>
                  <a:schemeClr val="tx1"/>
                </a:solidFill>
              </a:rPr>
              <a:t>Five </a:t>
            </a:r>
            <a:r>
              <a:rPr lang="en-IN" sz="900" dirty="0">
                <a:solidFill>
                  <a:schemeClr val="tx1"/>
                </a:solidFill>
              </a:rPr>
              <a:t>identical pieces of wire are soldered together to form a longer wire, </a:t>
            </a:r>
            <a:r>
              <a:rPr lang="en-IN" sz="900" dirty="0" smtClean="0">
                <a:solidFill>
                  <a:schemeClr val="tx1"/>
                </a:solidFill>
              </a:rPr>
              <a:t>with the </a:t>
            </a:r>
            <a:r>
              <a:rPr lang="en-IN" sz="900" dirty="0">
                <a:solidFill>
                  <a:schemeClr val="tx1"/>
                </a:solidFill>
              </a:rPr>
              <a:t>pieces </a:t>
            </a:r>
            <a:r>
              <a:rPr lang="en-IN" sz="900" dirty="0" smtClean="0">
                <a:solidFill>
                  <a:schemeClr val="tx1"/>
                </a:solidFill>
              </a:rPr>
              <a:t>overlapping by </a:t>
            </a:r>
            <a:r>
              <a:rPr lang="en-IN" sz="900" dirty="0">
                <a:solidFill>
                  <a:schemeClr val="tx1"/>
                </a:solidFill>
              </a:rPr>
              <a:t>4 cm at each </a:t>
            </a:r>
            <a:r>
              <a:rPr lang="en-IN" sz="900" dirty="0" smtClean="0">
                <a:solidFill>
                  <a:schemeClr val="tx1"/>
                </a:solidFill>
              </a:rPr>
              <a:t>join. </a:t>
            </a:r>
            <a:r>
              <a:rPr lang="en-IN" sz="900" dirty="0">
                <a:solidFill>
                  <a:schemeClr val="tx1"/>
                </a:solidFill>
              </a:rPr>
              <a:t>If the wire thus made is exactly </a:t>
            </a:r>
            <a:r>
              <a:rPr lang="en-IN" sz="900" dirty="0" smtClean="0">
                <a:solidFill>
                  <a:schemeClr val="tx1"/>
                </a:solidFill>
              </a:rPr>
              <a:t>1 meter </a:t>
            </a:r>
            <a:r>
              <a:rPr lang="en-IN" sz="900" dirty="0">
                <a:solidFill>
                  <a:schemeClr val="tx1"/>
                </a:solidFill>
              </a:rPr>
              <a:t>long, how long is each of </a:t>
            </a:r>
            <a:r>
              <a:rPr lang="en-IN" sz="900" dirty="0" smtClean="0">
                <a:solidFill>
                  <a:schemeClr val="tx1"/>
                </a:solidFill>
              </a:rPr>
              <a:t>the identical </a:t>
            </a:r>
            <a:r>
              <a:rPr lang="en-IN" sz="900" dirty="0">
                <a:solidFill>
                  <a:schemeClr val="tx1"/>
                </a:solidFill>
              </a:rPr>
              <a:t>pieces? (1 meter = 100 </a:t>
            </a:r>
            <a:r>
              <a:rPr lang="en-IN" sz="900" dirty="0" smtClean="0">
                <a:solidFill>
                  <a:schemeClr val="tx1"/>
                </a:solidFill>
              </a:rPr>
              <a:t>cm)</a:t>
            </a:r>
          </a:p>
          <a:p>
            <a:pPr marL="171450" indent="-171450">
              <a:buFontTx/>
              <a:buChar char="-"/>
            </a:pPr>
            <a:r>
              <a:rPr lang="en-IN" sz="900" dirty="0">
                <a:solidFill>
                  <a:schemeClr val="tx1"/>
                </a:solidFill>
              </a:rPr>
              <a:t>I</a:t>
            </a:r>
            <a:r>
              <a:rPr lang="en-IN" sz="900" dirty="0" smtClean="0">
                <a:solidFill>
                  <a:schemeClr val="tx1"/>
                </a:solidFill>
              </a:rPr>
              <a:t>t </a:t>
            </a:r>
            <a:r>
              <a:rPr lang="en-IN" sz="900" dirty="0">
                <a:solidFill>
                  <a:schemeClr val="tx1"/>
                </a:solidFill>
              </a:rPr>
              <a:t>is easy to </a:t>
            </a:r>
            <a:r>
              <a:rPr lang="en-IN" sz="900" dirty="0" smtClean="0">
                <a:solidFill>
                  <a:schemeClr val="tx1"/>
                </a:solidFill>
              </a:rPr>
              <a:t>assume that</a:t>
            </a:r>
            <a:r>
              <a:rPr lang="en-IN" sz="900" dirty="0">
                <a:solidFill>
                  <a:schemeClr val="tx1"/>
                </a:solidFill>
              </a:rPr>
              <a:t>, because </a:t>
            </a:r>
            <a:r>
              <a:rPr lang="en-IN" sz="900" dirty="0" smtClean="0">
                <a:solidFill>
                  <a:schemeClr val="tx1"/>
                </a:solidFill>
              </a:rPr>
              <a:t>there </a:t>
            </a:r>
            <a:r>
              <a:rPr lang="en-IN" sz="900" dirty="0">
                <a:solidFill>
                  <a:schemeClr val="tx1"/>
                </a:solidFill>
              </a:rPr>
              <a:t>are </a:t>
            </a:r>
            <a:r>
              <a:rPr lang="en-IN" sz="900" dirty="0" smtClean="0">
                <a:solidFill>
                  <a:schemeClr val="tx1"/>
                </a:solidFill>
              </a:rPr>
              <a:t>5 pieces</a:t>
            </a:r>
            <a:r>
              <a:rPr lang="en-IN" sz="900" dirty="0">
                <a:solidFill>
                  <a:schemeClr val="tx1"/>
                </a:solidFill>
              </a:rPr>
              <a:t>, there must be 5 joins. Instead, </a:t>
            </a:r>
            <a:r>
              <a:rPr lang="en-IN" sz="900" dirty="0" smtClean="0">
                <a:solidFill>
                  <a:schemeClr val="tx1"/>
                </a:solidFill>
              </a:rPr>
              <a:t>there are </a:t>
            </a:r>
            <a:r>
              <a:rPr lang="en-IN" sz="900" dirty="0">
                <a:solidFill>
                  <a:schemeClr val="tx1"/>
                </a:solidFill>
              </a:rPr>
              <a:t>only 4 </a:t>
            </a:r>
            <a:r>
              <a:rPr lang="en-IN" sz="900" dirty="0" smtClean="0">
                <a:solidFill>
                  <a:schemeClr val="tx1"/>
                </a:solidFill>
              </a:rPr>
              <a:t>joins. </a:t>
            </a:r>
            <a:r>
              <a:rPr lang="en-IN" sz="900" dirty="0">
                <a:solidFill>
                  <a:schemeClr val="tx1"/>
                </a:solidFill>
              </a:rPr>
              <a:t>Each join includes 4 c</a:t>
            </a:r>
            <a:r>
              <a:rPr lang="en-IN" sz="900" dirty="0" smtClean="0">
                <a:solidFill>
                  <a:schemeClr val="tx1"/>
                </a:solidFill>
              </a:rPr>
              <a:t>m </a:t>
            </a:r>
            <a:r>
              <a:rPr lang="en-IN" sz="900" dirty="0">
                <a:solidFill>
                  <a:schemeClr val="tx1"/>
                </a:solidFill>
              </a:rPr>
              <a:t>of </a:t>
            </a:r>
            <a:r>
              <a:rPr lang="en-IN" sz="900" i="1" dirty="0">
                <a:solidFill>
                  <a:schemeClr val="tx1"/>
                </a:solidFill>
              </a:rPr>
              <a:t>both </a:t>
            </a:r>
            <a:r>
              <a:rPr lang="en-IN" sz="900" dirty="0">
                <a:solidFill>
                  <a:schemeClr val="tx1"/>
                </a:solidFill>
              </a:rPr>
              <a:t>wires joined, but is only counted once in t</a:t>
            </a:r>
            <a:r>
              <a:rPr lang="en-IN" sz="900" dirty="0" smtClean="0">
                <a:solidFill>
                  <a:schemeClr val="tx1"/>
                </a:solidFill>
              </a:rPr>
              <a:t>he total length of </a:t>
            </a:r>
            <a:r>
              <a:rPr lang="en-IN" sz="900" dirty="0">
                <a:solidFill>
                  <a:schemeClr val="tx1"/>
                </a:solidFill>
              </a:rPr>
              <a:t>100 cm. Therefore, </a:t>
            </a:r>
            <a:r>
              <a:rPr lang="en-IN" sz="900" dirty="0" smtClean="0">
                <a:solidFill>
                  <a:schemeClr val="tx1"/>
                </a:solidFill>
              </a:rPr>
              <a:t>the total length </a:t>
            </a:r>
            <a:r>
              <a:rPr lang="en-IN" sz="900" dirty="0">
                <a:solidFill>
                  <a:schemeClr val="tx1"/>
                </a:solidFill>
              </a:rPr>
              <a:t>of </a:t>
            </a:r>
            <a:r>
              <a:rPr lang="en-IN" sz="900" i="1" dirty="0">
                <a:solidFill>
                  <a:schemeClr val="tx1"/>
                </a:solidFill>
              </a:rPr>
              <a:t>all </a:t>
            </a:r>
            <a:r>
              <a:rPr lang="en-IN" sz="900" dirty="0" smtClean="0">
                <a:solidFill>
                  <a:schemeClr val="tx1"/>
                </a:solidFill>
              </a:rPr>
              <a:t>the </a:t>
            </a:r>
            <a:r>
              <a:rPr lang="en-IN" sz="900" dirty="0">
                <a:solidFill>
                  <a:schemeClr val="tx1"/>
                </a:solidFill>
              </a:rPr>
              <a:t>original wires is 100 + 4(4) = </a:t>
            </a:r>
            <a:r>
              <a:rPr lang="en-IN" sz="900" dirty="0" smtClean="0">
                <a:solidFill>
                  <a:schemeClr val="tx1"/>
                </a:solidFill>
              </a:rPr>
              <a:t>116 cm.  Because there are 5 wires, each wire is (116/5) = 23.2 cms long </a:t>
            </a:r>
            <a:endParaRPr lang="en-US" sz="900" dirty="0">
              <a:solidFill>
                <a:schemeClr val="tx1"/>
              </a:solidFill>
            </a:endParaRPr>
          </a:p>
        </p:txBody>
      </p:sp>
    </p:spTree>
    <p:extLst>
      <p:ext uri="{BB962C8B-B14F-4D97-AF65-F5344CB8AC3E}">
        <p14:creationId xmlns:p14="http://schemas.microsoft.com/office/powerpoint/2010/main" val="4037296606"/>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MENTAL MATH / SHORT CUTS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012969624"/>
              </p:ext>
            </p:extLst>
          </p:nvPr>
        </p:nvGraphicFramePr>
        <p:xfrm>
          <a:off x="107504" y="692696"/>
          <a:ext cx="8856984" cy="4262120"/>
        </p:xfrm>
        <a:graphic>
          <a:graphicData uri="http://schemas.openxmlformats.org/drawingml/2006/table">
            <a:tbl>
              <a:tblPr firstRow="1" bandRow="1">
                <a:tableStyleId>{5C22544A-7EE6-4342-B048-85BDC9FD1C3A}</a:tableStyleId>
              </a:tblPr>
              <a:tblGrid>
                <a:gridCol w="2376264"/>
                <a:gridCol w="6480720"/>
              </a:tblGrid>
              <a:tr h="370840">
                <a:tc>
                  <a:txBody>
                    <a:bodyPr/>
                    <a:lstStyle/>
                    <a:p>
                      <a:endParaRPr lang="en-US" sz="1000" dirty="0"/>
                    </a:p>
                  </a:txBody>
                  <a:tcPr/>
                </a:tc>
                <a:tc>
                  <a:txBody>
                    <a:bodyPr/>
                    <a:lstStyle/>
                    <a:p>
                      <a:endParaRPr lang="en-US" sz="1000"/>
                    </a:p>
                  </a:txBody>
                  <a:tcPr/>
                </a:tc>
              </a:tr>
              <a:tr h="370840">
                <a:tc>
                  <a:txBody>
                    <a:bodyPr/>
                    <a:lstStyle/>
                    <a:p>
                      <a:r>
                        <a:rPr lang="en-US" sz="1000" b="1" dirty="0" smtClean="0"/>
                        <a:t>Multiplying two digit numbers</a:t>
                      </a:r>
                      <a:endParaRPr lang="en-US" sz="1000" b="1" dirty="0"/>
                    </a:p>
                  </a:txBody>
                  <a:tcPr/>
                </a:tc>
                <a:tc>
                  <a:txBody>
                    <a:bodyPr/>
                    <a:lstStyle/>
                    <a:p>
                      <a:r>
                        <a:rPr lang="en-IN" sz="1000" dirty="0" smtClean="0"/>
                        <a:t>Break each number down into two components, representing each digit. For instance, 21 = 20 + 1, or 97 = 90 + 7</a:t>
                      </a:r>
                    </a:p>
                    <a:p>
                      <a:endParaRPr lang="en-IN" sz="1000" dirty="0" smtClean="0"/>
                    </a:p>
                    <a:p>
                      <a:r>
                        <a:rPr lang="en-IN" sz="1000" dirty="0" smtClean="0"/>
                        <a:t>Let's apply the FOIL method to help us find the square of 21, a calculation that comes up occasionally on GMAT questions. </a:t>
                      </a:r>
                    </a:p>
                    <a:p>
                      <a:r>
                        <a:rPr lang="en-IN" sz="1000" dirty="0" smtClean="0"/>
                        <a:t>21^2 </a:t>
                      </a:r>
                      <a:br>
                        <a:rPr lang="en-IN" sz="1000" dirty="0" smtClean="0"/>
                      </a:br>
                      <a:r>
                        <a:rPr lang="en-IN" sz="1000" dirty="0" smtClean="0"/>
                        <a:t>= (20 + 1)(20 + 1) </a:t>
                      </a:r>
                      <a:br>
                        <a:rPr lang="en-IN" sz="1000" dirty="0" smtClean="0"/>
                      </a:br>
                      <a:r>
                        <a:rPr lang="en-IN" sz="1000" dirty="0" smtClean="0"/>
                        <a:t>= 400 + 20 + 20 + 1 </a:t>
                      </a:r>
                      <a:br>
                        <a:rPr lang="en-IN" sz="1000" dirty="0" smtClean="0"/>
                      </a:br>
                      <a:r>
                        <a:rPr lang="en-IN" sz="1000" dirty="0" smtClean="0"/>
                        <a:t>= 441 </a:t>
                      </a:r>
                    </a:p>
                    <a:p>
                      <a:endParaRPr lang="en-US" sz="10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1" dirty="0" smtClean="0"/>
                        <a:t>Divide and Multiply by Five ... Fast</a:t>
                      </a:r>
                    </a:p>
                  </a:txBody>
                  <a:tcPr/>
                </a:tc>
                <a:tc>
                  <a:txBody>
                    <a:bodyPr/>
                    <a:lstStyle/>
                    <a:p>
                      <a:r>
                        <a:rPr lang="en-IN" sz="1000" dirty="0" smtClean="0"/>
                        <a:t>For both division and multiplication, the key concept here is that 5 is simply 10 divided by 2. So, anywhere you see a 5 in an equation, you can substitute (10/2).  For example 77 * 5 would be (77*10)/2 </a:t>
                      </a:r>
                      <a:r>
                        <a:rPr lang="en-IN" sz="1000" dirty="0" smtClean="0">
                          <a:sym typeface="Wingdings" pitchFamily="2" charset="2"/>
                        </a:rPr>
                        <a:t></a:t>
                      </a:r>
                      <a:r>
                        <a:rPr lang="en-IN" sz="1000" dirty="0" smtClean="0"/>
                        <a:t> 770/2</a:t>
                      </a:r>
                      <a:r>
                        <a:rPr lang="en-IN" sz="1000" baseline="0" dirty="0" smtClean="0"/>
                        <a:t> </a:t>
                      </a:r>
                      <a:endParaRPr lang="en-US" sz="1000" dirty="0"/>
                    </a:p>
                  </a:txBody>
                  <a:tcPr/>
                </a:tc>
              </a:tr>
              <a:tr h="370840">
                <a:tc>
                  <a:txBody>
                    <a:bodyPr/>
                    <a:lstStyle/>
                    <a:p>
                      <a:r>
                        <a:rPr lang="en-US" sz="1000" b="1" dirty="0" smtClean="0"/>
                        <a:t>Percentages</a:t>
                      </a:r>
                      <a:r>
                        <a:rPr lang="en-US" sz="1000" b="1" baseline="0" dirty="0" smtClean="0"/>
                        <a:t> </a:t>
                      </a:r>
                      <a:endParaRPr lang="en-US" sz="1000" b="1" dirty="0"/>
                    </a:p>
                  </a:txBody>
                  <a:tcPr/>
                </a:tc>
                <a:tc>
                  <a:txBody>
                    <a:bodyPr/>
                    <a:lstStyle/>
                    <a:p>
                      <a:r>
                        <a:rPr lang="en-IN" sz="1000" dirty="0" smtClean="0"/>
                        <a:t>Break down every number that’s asked into questions of 100</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dirty="0" smtClean="0"/>
                        <a:t>For example 8%</a:t>
                      </a:r>
                      <a:r>
                        <a:rPr lang="en-IN" sz="1000" baseline="0" dirty="0" smtClean="0"/>
                        <a:t> of 300 would be (8% of 100) + (8% of 100) +  (8% of 100) </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aseline="0" dirty="0" smtClean="0"/>
                        <a:t>8% of 25 would be 8% of 100 / 4 </a:t>
                      </a:r>
                      <a:endParaRPr lang="en-IN" sz="1000" dirty="0" smtClean="0"/>
                    </a:p>
                    <a:p>
                      <a:endParaRPr lang="en-US" sz="1000" dirty="0" smtClean="0"/>
                    </a:p>
                  </a:txBody>
                  <a:tcPr/>
                </a:tc>
              </a:tr>
              <a:tr h="370840">
                <a:tc>
                  <a:txBody>
                    <a:bodyPr/>
                    <a:lstStyle/>
                    <a:p>
                      <a:endParaRPr lang="en-US" sz="1000" b="1"/>
                    </a:p>
                  </a:txBody>
                  <a:tcPr/>
                </a:tc>
                <a:tc>
                  <a:txBody>
                    <a:bodyPr/>
                    <a:lstStyle/>
                    <a:p>
                      <a:endParaRPr lang="en-US" sz="1000"/>
                    </a:p>
                  </a:txBody>
                  <a:tcPr/>
                </a:tc>
              </a:tr>
              <a:tr h="370840">
                <a:tc>
                  <a:txBody>
                    <a:bodyPr/>
                    <a:lstStyle/>
                    <a:p>
                      <a:endParaRPr lang="en-US" sz="1000" b="1"/>
                    </a:p>
                  </a:txBody>
                  <a:tcPr/>
                </a:tc>
                <a:tc>
                  <a:txBody>
                    <a:bodyPr/>
                    <a:lstStyle/>
                    <a:p>
                      <a:endParaRPr lang="en-US" sz="1000"/>
                    </a:p>
                  </a:txBody>
                  <a:tcPr/>
                </a:tc>
              </a:tr>
              <a:tr h="370840">
                <a:tc>
                  <a:txBody>
                    <a:bodyPr/>
                    <a:lstStyle/>
                    <a:p>
                      <a:endParaRPr lang="en-US" sz="1000" b="1"/>
                    </a:p>
                  </a:txBody>
                  <a:tcPr/>
                </a:tc>
                <a:tc>
                  <a:txBody>
                    <a:bodyPr/>
                    <a:lstStyle/>
                    <a:p>
                      <a:endParaRPr lang="en-US" sz="1000"/>
                    </a:p>
                  </a:txBody>
                  <a:tcPr/>
                </a:tc>
              </a:tr>
              <a:tr h="370840">
                <a:tc>
                  <a:txBody>
                    <a:bodyPr/>
                    <a:lstStyle/>
                    <a:p>
                      <a:endParaRPr lang="en-US" sz="1000" b="1" dirty="0"/>
                    </a:p>
                  </a:txBody>
                  <a:tcPr/>
                </a:tc>
                <a:tc>
                  <a:txBody>
                    <a:bodyPr/>
                    <a:lstStyle/>
                    <a:p>
                      <a:endParaRPr lang="en-US" sz="1000" dirty="0"/>
                    </a:p>
                  </a:txBody>
                  <a:tcPr/>
                </a:tc>
              </a:tr>
            </a:tbl>
          </a:graphicData>
        </a:graphic>
      </p:graphicFrame>
    </p:spTree>
    <p:extLst>
      <p:ext uri="{BB962C8B-B14F-4D97-AF65-F5344CB8AC3E}">
        <p14:creationId xmlns:p14="http://schemas.microsoft.com/office/powerpoint/2010/main" val="782426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61760</TotalTime>
  <Words>34927</Words>
  <Application>Microsoft Office PowerPoint</Application>
  <PresentationFormat>On-screen Show (4:3)</PresentationFormat>
  <Paragraphs>3135</Paragraphs>
  <Slides>119</Slides>
  <Notes>7</Notes>
  <HiddenSlides>0</HiddenSlides>
  <MMClips>0</MMClips>
  <ScaleCrop>false</ScaleCrop>
  <HeadingPairs>
    <vt:vector size="4" baseType="variant">
      <vt:variant>
        <vt:lpstr>Theme</vt:lpstr>
      </vt:variant>
      <vt:variant>
        <vt:i4>10</vt:i4>
      </vt:variant>
      <vt:variant>
        <vt:lpstr>Slide Titles</vt:lpstr>
      </vt:variant>
      <vt:variant>
        <vt:i4>119</vt:i4>
      </vt:variant>
    </vt:vector>
  </HeadingPairs>
  <TitlesOfParts>
    <vt:vector size="129" baseType="lpstr">
      <vt:lpstr>Office Theme</vt:lpstr>
      <vt:lpstr>3_Office Theme</vt:lpstr>
      <vt:lpstr>4_Office Theme</vt:lpstr>
      <vt:lpstr>7_Office Theme</vt:lpstr>
      <vt:lpstr>8_Office Theme</vt:lpstr>
      <vt:lpstr>10_Office Theme</vt:lpstr>
      <vt:lpstr>9_Office Theme</vt:lpstr>
      <vt:lpstr>1_Office Theme</vt:lpstr>
      <vt:lpstr>2_Office Theme</vt:lpstr>
      <vt:lpstr>5_Office Theme</vt:lpstr>
      <vt:lpstr>GMAT QUANTITATIVE REVIEW</vt:lpstr>
      <vt:lpstr>QUANTITATIVE SECTION STRUCTURE </vt:lpstr>
      <vt:lpstr>GMAT STRATEGY/TIPS </vt:lpstr>
      <vt:lpstr>GMAT STRATEGY/TIPS </vt:lpstr>
      <vt:lpstr>GMAT STRATEGY/TIPS </vt:lpstr>
      <vt:lpstr>GMAT STRATEGY/TIPS </vt:lpstr>
      <vt:lpstr>GMAT STRATEGY/TIPS </vt:lpstr>
      <vt:lpstr>PowerPoint Presentation</vt:lpstr>
      <vt:lpstr>2 OVERLAPPING SETS – VENN DIAGRAMS</vt:lpstr>
      <vt:lpstr>DOUBLE SET MATRIX – 2 MUTUALLY EXCLUSIVE OPTIONS FOR A DECISION </vt:lpstr>
      <vt:lpstr>3 OVERLAPPING SETS </vt:lpstr>
      <vt:lpstr>3 OVERLAPPING SETS </vt:lpstr>
      <vt:lpstr>PowerPoint Presentation</vt:lpstr>
      <vt:lpstr>MEAN – THE AVERAGE </vt:lpstr>
      <vt:lpstr>MEDIAN – THE MIDDLE TERM </vt:lpstr>
      <vt:lpstr>WEIGHTED AVERAGE </vt:lpstr>
      <vt:lpstr>MODE, RANGE AND STANDARD DEVIATION</vt:lpstr>
      <vt:lpstr>PowerPoint Presentation</vt:lpstr>
      <vt:lpstr>FRACTIONS</vt:lpstr>
      <vt:lpstr>DIGITS AND DECIMALS</vt:lpstr>
      <vt:lpstr>DECIMALS – ADVANCED CONCEPTS </vt:lpstr>
      <vt:lpstr>DIGITS – LAST DIGIT</vt:lpstr>
      <vt:lpstr>PERCENTAGES – 1 </vt:lpstr>
      <vt:lpstr>PERCENTAGES – 2 </vt:lpstr>
      <vt:lpstr>PERCENTAGES – 3 </vt:lpstr>
      <vt:lpstr>PERCENTAGES – 4</vt:lpstr>
      <vt:lpstr>PERCENTAGES – 5</vt:lpstr>
      <vt:lpstr>COMMON FRACTIONS, DECIMALS AND PERCENTAGE EQUIVALENTS </vt:lpstr>
      <vt:lpstr>PowerPoint Presentation</vt:lpstr>
      <vt:lpstr>RATIO AND PROPORTION </vt:lpstr>
      <vt:lpstr>PowerPoint Presentation</vt:lpstr>
      <vt:lpstr>EXPONENTS</vt:lpstr>
      <vt:lpstr>EXPONENTS</vt:lpstr>
      <vt:lpstr>ROOTS</vt:lpstr>
      <vt:lpstr>COMMON EXPONENTS AND ROOTS </vt:lpstr>
      <vt:lpstr>PowerPoint Presentation</vt:lpstr>
      <vt:lpstr>RATE, DISTANCE TIME </vt:lpstr>
      <vt:lpstr> MULTIPLE RATE, DISTANCE TIME PROBLEMS – SPEED RELATIONS   </vt:lpstr>
      <vt:lpstr> MULTIPLE RATE, DISTANCE TIME PROBLEMS  </vt:lpstr>
      <vt:lpstr> MULTIPLE RATE, DISTANCE TIME PROBLEMS –  THE KISS/CRASH </vt:lpstr>
      <vt:lpstr> MULTIPLE RATE, DISTANCE TIME PROBLEMS – CATCHING UP/OVERTAKING </vt:lpstr>
      <vt:lpstr> MULTIPLE RATE, DISTANCE TIME PROBLEMS – ROUND TRIP </vt:lpstr>
      <vt:lpstr> MULTIPLE RATE, DISTANCE TIME PROBLEMS – SAMPLE SITUATIONS   </vt:lpstr>
      <vt:lpstr>MISCELLANEOUS PROBLEMS </vt:lpstr>
      <vt:lpstr>AVERAGE RATE / RELATIVE SPEED  </vt:lpstr>
      <vt:lpstr>SPEED , DISTANCE, TIME PROBLEMS </vt:lpstr>
      <vt:lpstr>WORK </vt:lpstr>
      <vt:lpstr>WORK – 2  </vt:lpstr>
      <vt:lpstr>PowerPoint Presentation</vt:lpstr>
      <vt:lpstr>PROPERTIES OF ZERO</vt:lpstr>
      <vt:lpstr>PRIME NUMBERS </vt:lpstr>
      <vt:lpstr>DIVISIBILITY RULES </vt:lpstr>
      <vt:lpstr>PRIME FACTORIZATION</vt:lpstr>
      <vt:lpstr>PRIME FACTORIZATION AND DIVISIBILITY – EXAMPLES </vt:lpstr>
      <vt:lpstr>FACTORS AND MULTIPLES </vt:lpstr>
      <vt:lpstr>FACTORS AND MULTIPLES – IMPORTANT CONCEPTS </vt:lpstr>
      <vt:lpstr>QUOTIENTS AND REMAINDERS</vt:lpstr>
      <vt:lpstr>QUOTIENTS AND REMAINDERS</vt:lpstr>
      <vt:lpstr>QUOTIENTS AND REMAINDERS</vt:lpstr>
      <vt:lpstr>QUOTIENTS AND REMAINDERS</vt:lpstr>
      <vt:lpstr>EVEN AND ODD INTEGERS </vt:lpstr>
      <vt:lpstr>POSITIVE AND NEGATIVE INTEGERS</vt:lpstr>
      <vt:lpstr>CONSECUTIVE INTEGERS </vt:lpstr>
      <vt:lpstr>PowerPoint Presentation</vt:lpstr>
      <vt:lpstr>BASIC EQUATIONS (THOSE WITHOUT EXPONENTS)</vt:lpstr>
      <vt:lpstr>ABSOLUTE VALUE EQUATIONS </vt:lpstr>
      <vt:lpstr>EXPONENTIAL AND QUADRATIC EQUATIONS </vt:lpstr>
      <vt:lpstr>PowerPoint Presentation</vt:lpstr>
      <vt:lpstr>INEQUALITIES</vt:lpstr>
      <vt:lpstr>INEQUALITIES</vt:lpstr>
      <vt:lpstr>INEQUALITIES – USING EXTREME VALUES </vt:lpstr>
      <vt:lpstr>INEQUALITIES AND ABSOLUTE VALUES  </vt:lpstr>
      <vt:lpstr>INEQUALITIES AND ABSOLUTE VALUES – EXAMPLES </vt:lpstr>
      <vt:lpstr>INEQUALITIES AND ABSOLUTE VALUES – EXAMPLES </vt:lpstr>
      <vt:lpstr>PowerPoint Presentation</vt:lpstr>
      <vt:lpstr>PROGRESSIONS AND SEQUENCES – ARITHMETIC PROGRESSION  </vt:lpstr>
      <vt:lpstr>PROGRESSIONS AND SEQUENCES – GEOMETRIC PROGRESSION </vt:lpstr>
      <vt:lpstr>FUNCTIONS</vt:lpstr>
      <vt:lpstr>PowerPoint Presentation</vt:lpstr>
      <vt:lpstr>COMBINATORICS </vt:lpstr>
      <vt:lpstr>PERMUTATIONS VS. COMBINATIONS  </vt:lpstr>
      <vt:lpstr>SOLVING COMBINATORICS PROBLEMS – BASIC STRATEGIES </vt:lpstr>
      <vt:lpstr>SOLVING COMBINATORICS PROBLEMS – ADVANCED STRATEGIES </vt:lpstr>
      <vt:lpstr>SOLVING COMBINATORICS PROBLEMS – ADVANCED STRATEGIES </vt:lpstr>
      <vt:lpstr>SOLVING COMBINATORICS PROBLEMS – ADVANCED STRATEGIES </vt:lpstr>
      <vt:lpstr>PROBABILITY</vt:lpstr>
      <vt:lpstr>PROBABILITY – 2 </vt:lpstr>
      <vt:lpstr>PowerPoint Presentation</vt:lpstr>
      <vt:lpstr>LINES AND ANGLES </vt:lpstr>
      <vt:lpstr>LINES AND ANGLES </vt:lpstr>
      <vt:lpstr>TWO – DIMENSIAL POLYGONS</vt:lpstr>
      <vt:lpstr>TRIANGLES </vt:lpstr>
      <vt:lpstr> BASIC PROPERTIES OF TRIANGLES – A  </vt:lpstr>
      <vt:lpstr>BASIC PROPERTIES OF TRIANGLES – C</vt:lpstr>
      <vt:lpstr> BASIC PROPERTIES OF TRIANGLES – B</vt:lpstr>
      <vt:lpstr>SIMILAR AND CONGRUENT TRIANGLES </vt:lpstr>
      <vt:lpstr>RIGHT- ANGLED TRIANGLE AND THE PYTHAGOREAN THEOREM </vt:lpstr>
      <vt:lpstr>EQUILATERAL TRIANGLES AND THE 30-60-90 TRIANGLE  </vt:lpstr>
      <vt:lpstr>INSCRIBED AND CIRCUMSCRIBED TRIANGLES  AND CIRCLES</vt:lpstr>
      <vt:lpstr>EXAMPLES </vt:lpstr>
      <vt:lpstr>QUADRILATERALS </vt:lpstr>
      <vt:lpstr> QUADRILATERALS </vt:lpstr>
      <vt:lpstr>QUADRILATERALS </vt:lpstr>
      <vt:lpstr>POLYGONS – 3 DIMENSIONAL  </vt:lpstr>
      <vt:lpstr>POLYGONS – 3 DIMENSIONAL  </vt:lpstr>
      <vt:lpstr>PowerPoint Presentation</vt:lpstr>
      <vt:lpstr>CIRCLES, ARCS AND SECTORS </vt:lpstr>
      <vt:lpstr>INSCRIBED CIRCLES </vt:lpstr>
      <vt:lpstr>PowerPoint Presentation</vt:lpstr>
      <vt:lpstr>CO-ORDINATE GEOMETRY –  GENERAL CONCEPTS </vt:lpstr>
      <vt:lpstr>CO-ORDINATE GEOMETRY –  EQUATION OF A LINE/ SLOPE-INTERCEPT LINE</vt:lpstr>
      <vt:lpstr>CO-ORDINATE GEOMETRY – 3</vt:lpstr>
      <vt:lpstr>CO-ORDINATE GEOMETRY – 4</vt:lpstr>
      <vt:lpstr>ADVANCED CONCEPTS </vt:lpstr>
      <vt:lpstr>ADVANCED CONCEPTS </vt:lpstr>
      <vt:lpstr>PowerPoint Presentation</vt:lpstr>
      <vt:lpstr>PowerPoint Presentation</vt:lpstr>
      <vt:lpstr>MINOR PROBLEM TYPES </vt:lpstr>
      <vt:lpstr>MENTAL MATH / SHORT CUTS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GMAT QUANT</dc:title>
  <dc:creator>namita</dc:creator>
  <cp:lastModifiedBy>Namita Kejriwal</cp:lastModifiedBy>
  <cp:revision>2781</cp:revision>
  <dcterms:created xsi:type="dcterms:W3CDTF">2011-09-05T07:29:07Z</dcterms:created>
  <dcterms:modified xsi:type="dcterms:W3CDTF">2011-12-11T05:59:17Z</dcterms:modified>
</cp:coreProperties>
</file>