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sldIdLst>
    <p:sldId id="256" r:id="rId2"/>
    <p:sldId id="257" r:id="rId3"/>
    <p:sldId id="259" r:id="rId4"/>
    <p:sldId id="261" r:id="rId5"/>
    <p:sldId id="263" r:id="rId6"/>
    <p:sldId id="264" r:id="rId7"/>
    <p:sldId id="265" r:id="rId8"/>
    <p:sldId id="266" r:id="rId9"/>
    <p:sldId id="267" r:id="rId10"/>
    <p:sldId id="268" r:id="rId11"/>
    <p:sldId id="269" r:id="rId12"/>
    <p:sldId id="270" r:id="rId13"/>
    <p:sldId id="271" r:id="rId14"/>
    <p:sldId id="272" r:id="rId15"/>
    <p:sldId id="273" r:id="rId16"/>
    <p:sldId id="274" r:id="rId17"/>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99" d="100"/>
          <a:sy n="99" d="100"/>
        </p:scale>
        <p:origin x="3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81766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B. (A) overgeneralizes beyond this specific case. (C) is a paragraph-2 detail, not the main point. (D) is too narrow — the German comparison is evidence, not the passage's purpose. (E) introduces a cost/benefit trade-off framing that is never discussed in the passage.</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B. (A) overgeneralizes beyond this specific case. (C) is a paragraph-2 detail, not the main point. (D) is too narrow — the German comparison is evidence, not the passage's purpose. (E) introduces a cost/benefit trade-off framing that is never discussed in the passage.</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A, tracks directly to 'may reflect local conditions... perform useful functions.' (B) and (D) are fabricated — no origin story or population preference is discussed. (C) overstates with 'necessarily.' (E) overstates by treating persistence itself as proof of net benefit, which the paragraph never claims.</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A, tracks directly to 'may reflect local conditions... perform useful functions.' (B) and (D) are fabricated — no origin story or population preference is discussed. (C) overstates with 'necessarily.' (E) overstates by treating persistence itself as proof of net benefit, which the paragraph never claims.</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D, combines both parts of the paragraph-3 evidence correctly. (A) is unsupported/reversed. (B) reverses the geography. (C) contradicts the stated urbanization advantage. (E) invents deliberate design that the passage explicitly denies.</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D, combines both parts of the paragraph-3 evidence correctly. (A) is unsupported/reversed. (B) reverses the geography. (C) contradicts the stated urbanization advantage. (E) invents deliberate design that the passage explicitly denies.</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D, this sentence closes off a selection-bias confound. (A) conflates motive-for-expansion with intent-behind-reform. (B) and (C) are true elsewhere in the passage (paragraph 4) but misattributed to this sentence. (E) answers a question the passage never raises.</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D, this sentence closes off a selection-bias confound. (A) conflates motive-for-expansion with intent-behind-reform. (B) and (C) are true elsewhere in the passage (paragraph 4) but misattributed to this sentence. (E) answers a question the passage never raises.</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C, this breaks the implied dose-response relationship inside the author's own mechanism. (A) is temporally irrelevant. (B) is neutral-to-supportive. (D) is ambiguous ('wealth' isn't the same as the specific privileges the passage cites). (E) supports the broader thesis rather than weakening it.</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C, this breaks the implied dose-response relationship inside the author's own mechanism. (A) is temporally irrelevant. (B) is neutral-to-supportive. (D) is ambiguous ('wealth' isn't the same as the specific privileges the passage cites). (E) supports the broader thesis rather than weakening it.</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E2761"/>
        </a:solidFill>
        <a:effectLst/>
      </p:bgPr>
    </p:bg>
    <p:spTree>
      <p:nvGrpSpPr>
        <p:cNvPr id="1" name=""/>
        <p:cNvGrpSpPr/>
        <p:nvPr/>
      </p:nvGrpSpPr>
      <p:grpSpPr>
        <a:xfrm>
          <a:off x="0" y="0"/>
          <a:ext cx="0" cy="0"/>
          <a:chOff x="0" y="0"/>
          <a:chExt cx="0" cy="0"/>
        </a:xfrm>
      </p:grpSpPr>
      <p:sp>
        <p:nvSpPr>
          <p:cNvPr id="2" name="Text 0"/>
          <p:cNvSpPr/>
          <p:nvPr/>
        </p:nvSpPr>
        <p:spPr>
          <a:xfrm>
            <a:off x="548640" y="1965960"/>
            <a:ext cx="11091672" cy="365760"/>
          </a:xfrm>
          <a:prstGeom prst="rect">
            <a:avLst/>
          </a:prstGeom>
          <a:noFill/>
          <a:ln/>
        </p:spPr>
        <p:txBody>
          <a:bodyPr wrap="square" lIns="0" tIns="0" rIns="0" bIns="0" rtlCol="0" anchor="ctr"/>
          <a:lstStyle/>
          <a:p>
            <a:pPr marL="0" indent="0">
              <a:buNone/>
            </a:pPr>
            <a:r>
              <a:rPr lang="en-US" sz="1400" b="1" kern="0" spc="200" dirty="0">
                <a:solidFill>
                  <a:srgbClr val="CADCFC"/>
                </a:solidFill>
                <a:latin typeface="Calibri" pitchFamily="34" charset="0"/>
                <a:ea typeface="Calibri" pitchFamily="34" charset="-122"/>
                <a:cs typeface="Calibri" pitchFamily="34" charset="-120"/>
              </a:rPr>
              <a:t>GMAT CLUB RC WORKSHOP</a:t>
            </a:r>
            <a:endParaRPr lang="en-US" sz="1400" dirty="0"/>
          </a:p>
        </p:txBody>
      </p:sp>
      <p:sp>
        <p:nvSpPr>
          <p:cNvPr id="3" name="Text 1"/>
          <p:cNvSpPr/>
          <p:nvPr/>
        </p:nvSpPr>
        <p:spPr>
          <a:xfrm>
            <a:off x="548640" y="2377440"/>
            <a:ext cx="10177272" cy="1737360"/>
          </a:xfrm>
          <a:prstGeom prst="rect">
            <a:avLst/>
          </a:prstGeom>
          <a:noFill/>
          <a:ln/>
        </p:spPr>
        <p:txBody>
          <a:bodyPr wrap="square" lIns="0" tIns="0" rIns="0" bIns="0" rtlCol="0" anchor="ctr"/>
          <a:lstStyle/>
          <a:p>
            <a:pPr marL="0" indent="0">
              <a:lnSpc>
                <a:spcPct val="108000"/>
              </a:lnSpc>
              <a:buNone/>
            </a:pPr>
            <a:r>
              <a:rPr lang="en-US" sz="4000" b="1" dirty="0">
                <a:solidFill>
                  <a:srgbClr val="FFFFFF"/>
                </a:solidFill>
                <a:latin typeface="Cambria" pitchFamily="34" charset="0"/>
                <a:ea typeface="Cambria" pitchFamily="34" charset="-122"/>
                <a:cs typeface="Cambria" pitchFamily="34" charset="-120"/>
              </a:rPr>
              <a:t>Reading Comprehension: Tips &amp; Strategy</a:t>
            </a:r>
            <a:endParaRPr lang="en-US" sz="4000" dirty="0"/>
          </a:p>
        </p:txBody>
      </p:sp>
      <p:sp>
        <p:nvSpPr>
          <p:cNvPr id="6" name="Text 4"/>
          <p:cNvSpPr/>
          <p:nvPr/>
        </p:nvSpPr>
        <p:spPr>
          <a:xfrm>
            <a:off x="548640" y="5257800"/>
            <a:ext cx="2331720" cy="502920"/>
          </a:xfrm>
          <a:prstGeom prst="rect">
            <a:avLst/>
          </a:prstGeom>
          <a:noFill/>
          <a:ln/>
        </p:spPr>
        <p:txBody>
          <a:bodyPr wrap="square" lIns="0" tIns="0" rIns="0" bIns="0" rtlCol="0" anchor="ctr"/>
          <a:lstStyle/>
          <a:p>
            <a:pPr marL="0" indent="0" algn="ctr">
              <a:buNone/>
            </a:pPr>
            <a:r>
              <a:rPr lang="en-US" sz="1300" b="1" kern="0" spc="100" dirty="0">
                <a:solidFill>
                  <a:srgbClr val="1E2761"/>
                </a:solidFill>
                <a:latin typeface="Calibri" pitchFamily="34" charset="0"/>
                <a:ea typeface="Calibri" pitchFamily="34" charset="-122"/>
                <a:cs typeface="Calibri" pitchFamily="34" charset="-120"/>
              </a:rPr>
              <a:t>SETUP</a:t>
            </a:r>
            <a:endParaRPr lang="en-US" sz="1300" dirty="0"/>
          </a:p>
        </p:txBody>
      </p:sp>
      <p:sp>
        <p:nvSpPr>
          <p:cNvPr id="8" name="Text 6"/>
          <p:cNvSpPr/>
          <p:nvPr/>
        </p:nvSpPr>
        <p:spPr>
          <a:xfrm>
            <a:off x="3108960" y="5257800"/>
            <a:ext cx="2331720" cy="502920"/>
          </a:xfrm>
          <a:prstGeom prst="rect">
            <a:avLst/>
          </a:prstGeom>
          <a:noFill/>
          <a:ln/>
        </p:spPr>
        <p:txBody>
          <a:bodyPr wrap="square" lIns="0" tIns="0" rIns="0" bIns="0" rtlCol="0" anchor="ctr"/>
          <a:lstStyle/>
          <a:p>
            <a:pPr marL="0" indent="0" algn="ctr">
              <a:buNone/>
            </a:pPr>
            <a:r>
              <a:rPr lang="en-US" sz="1300" b="1" kern="0" spc="100" dirty="0">
                <a:solidFill>
                  <a:srgbClr val="1E2761"/>
                </a:solidFill>
                <a:latin typeface="Calibri" pitchFamily="34" charset="0"/>
                <a:ea typeface="Calibri" pitchFamily="34" charset="-122"/>
                <a:cs typeface="Calibri" pitchFamily="34" charset="-120"/>
              </a:rPr>
              <a:t>PIVOT</a:t>
            </a:r>
            <a:endParaRPr lang="en-US" sz="1300" dirty="0"/>
          </a:p>
        </p:txBody>
      </p:sp>
      <p:sp>
        <p:nvSpPr>
          <p:cNvPr id="10" name="Text 8"/>
          <p:cNvSpPr/>
          <p:nvPr/>
        </p:nvSpPr>
        <p:spPr>
          <a:xfrm>
            <a:off x="5669280" y="5257800"/>
            <a:ext cx="2331720" cy="502920"/>
          </a:xfrm>
          <a:prstGeom prst="rect">
            <a:avLst/>
          </a:prstGeom>
          <a:noFill/>
          <a:ln/>
        </p:spPr>
        <p:txBody>
          <a:bodyPr wrap="square" lIns="0" tIns="0" rIns="0" bIns="0" rtlCol="0" anchor="ctr"/>
          <a:lstStyle/>
          <a:p>
            <a:pPr marL="0" indent="0" algn="ctr">
              <a:buNone/>
            </a:pPr>
            <a:r>
              <a:rPr lang="en-US" sz="1300" b="1" kern="0" spc="100" dirty="0">
                <a:solidFill>
                  <a:srgbClr val="1E2761"/>
                </a:solidFill>
                <a:latin typeface="Calibri" pitchFamily="34" charset="0"/>
                <a:ea typeface="Calibri" pitchFamily="34" charset="-122"/>
                <a:cs typeface="Calibri" pitchFamily="34" charset="-120"/>
              </a:rPr>
              <a:t>EVIDENCE</a:t>
            </a:r>
            <a:endParaRPr lang="en-US" sz="1300" dirty="0"/>
          </a:p>
        </p:txBody>
      </p:sp>
      <p:sp>
        <p:nvSpPr>
          <p:cNvPr id="12" name="Text 10"/>
          <p:cNvSpPr/>
          <p:nvPr/>
        </p:nvSpPr>
        <p:spPr>
          <a:xfrm>
            <a:off x="8229600" y="5257800"/>
            <a:ext cx="2331720" cy="502920"/>
          </a:xfrm>
          <a:prstGeom prst="rect">
            <a:avLst/>
          </a:prstGeom>
          <a:noFill/>
          <a:ln/>
        </p:spPr>
        <p:txBody>
          <a:bodyPr wrap="square" lIns="0" tIns="0" rIns="0" bIns="0" rtlCol="0" anchor="ctr"/>
          <a:lstStyle/>
          <a:p>
            <a:pPr marL="0" indent="0" algn="ctr">
              <a:buNone/>
            </a:pPr>
            <a:r>
              <a:rPr lang="en-US" sz="1300" b="1" kern="0" spc="100" dirty="0">
                <a:solidFill>
                  <a:srgbClr val="1E2761"/>
                </a:solidFill>
                <a:latin typeface="Calibri" pitchFamily="34" charset="0"/>
                <a:ea typeface="Calibri" pitchFamily="34" charset="-122"/>
                <a:cs typeface="Calibri" pitchFamily="34" charset="-120"/>
              </a:rPr>
              <a:t>RESOLUTION</a:t>
            </a:r>
            <a:endParaRPr lang="en-US" sz="13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48640" y="621792"/>
            <a:ext cx="11091672" cy="502920"/>
          </a:xfrm>
          <a:prstGeom prst="rect">
            <a:avLst/>
          </a:prstGeom>
          <a:noFill/>
          <a:ln/>
        </p:spPr>
        <p:txBody>
          <a:bodyPr wrap="square" lIns="0" tIns="0" rIns="0" bIns="0" rtlCol="0" anchor="ctr"/>
          <a:lstStyle/>
          <a:p>
            <a:pPr marL="0" indent="0">
              <a:buNone/>
            </a:pPr>
            <a:r>
              <a:rPr lang="en-US" sz="2600" b="1" dirty="0">
                <a:solidFill>
                  <a:srgbClr val="1E2761"/>
                </a:solidFill>
                <a:latin typeface="Cambria" pitchFamily="34" charset="0"/>
                <a:ea typeface="Cambria" pitchFamily="34" charset="-122"/>
                <a:cs typeface="Cambria" pitchFamily="34" charset="-120"/>
              </a:rPr>
              <a:t>Paragraph 1</a:t>
            </a:r>
            <a:endParaRPr lang="en-US" sz="2600" dirty="0"/>
          </a:p>
        </p:txBody>
      </p:sp>
      <p:sp>
        <p:nvSpPr>
          <p:cNvPr id="5" name="Text 3"/>
          <p:cNvSpPr/>
          <p:nvPr/>
        </p:nvSpPr>
        <p:spPr>
          <a:xfrm>
            <a:off x="548640" y="1207008"/>
            <a:ext cx="8101584" cy="384048"/>
          </a:xfrm>
          <a:prstGeom prst="rect">
            <a:avLst/>
          </a:prstGeom>
          <a:noFill/>
          <a:ln/>
        </p:spPr>
        <p:txBody>
          <a:bodyPr wrap="square" lIns="0" tIns="0" rIns="0" bIns="0" rtlCol="0" anchor="ctr"/>
          <a:lstStyle/>
          <a:p>
            <a:pPr marL="0" indent="0" algn="ctr">
              <a:buNone/>
            </a:pPr>
            <a:r>
              <a:rPr lang="en-US" sz="1200" b="1" kern="0" spc="100" dirty="0">
                <a:solidFill>
                  <a:srgbClr val="FFFFFF"/>
                </a:solidFill>
                <a:latin typeface="Calibri" pitchFamily="34" charset="0"/>
                <a:ea typeface="Calibri" pitchFamily="34" charset="-122"/>
                <a:cs typeface="Calibri" pitchFamily="34" charset="-120"/>
              </a:rPr>
              <a:t>SETUP — Conventional View &amp; Prediction</a:t>
            </a:r>
            <a:endParaRPr lang="en-US" sz="1200" dirty="0"/>
          </a:p>
        </p:txBody>
      </p:sp>
      <p:sp>
        <p:nvSpPr>
          <p:cNvPr id="6" name="Shape 4"/>
          <p:cNvSpPr/>
          <p:nvPr/>
        </p:nvSpPr>
        <p:spPr>
          <a:xfrm>
            <a:off x="548640" y="1874520"/>
            <a:ext cx="11091672" cy="4206240"/>
          </a:xfrm>
          <a:prstGeom prst="roundRect">
            <a:avLst>
              <a:gd name="adj" fmla="val 1739"/>
            </a:avLst>
          </a:prstGeom>
          <a:solidFill>
            <a:srgbClr val="F5F7FC"/>
          </a:solidFill>
          <a:ln w="12700">
            <a:solidFill>
              <a:srgbClr val="CADCFC"/>
            </a:solidFill>
            <a:prstDash val="solid"/>
          </a:ln>
        </p:spPr>
      </p:sp>
      <p:sp>
        <p:nvSpPr>
          <p:cNvPr id="7" name="Text 5"/>
          <p:cNvSpPr/>
          <p:nvPr/>
        </p:nvSpPr>
        <p:spPr>
          <a:xfrm>
            <a:off x="914400" y="2148840"/>
            <a:ext cx="10360152" cy="3657600"/>
          </a:xfrm>
          <a:prstGeom prst="rect">
            <a:avLst/>
          </a:prstGeom>
          <a:noFill/>
          <a:ln/>
        </p:spPr>
        <p:txBody>
          <a:bodyPr wrap="square" lIns="0" tIns="0" rIns="0" bIns="0" rtlCol="0" anchor="t"/>
          <a:lstStyle/>
          <a:p>
            <a:pPr marL="0" indent="0" algn="l">
              <a:lnSpc>
                <a:spcPct val="135000"/>
              </a:lnSpc>
              <a:buNone/>
            </a:pPr>
            <a:r>
              <a:rPr lang="en-US" sz="1800" dirty="0">
                <a:solidFill>
                  <a:srgbClr val="222222"/>
                </a:solidFill>
                <a:latin typeface="Calibri" pitchFamily="34" charset="0"/>
                <a:ea typeface="Calibri" pitchFamily="34" charset="-122"/>
                <a:cs typeface="Calibri" pitchFamily="34" charset="-120"/>
              </a:rPr>
              <a:t>Radical institutional reforms imposed by foreign powers are often viewed with skepticism. Institutions that have evolved gradually may reflect local conditions that outside reformers poorly understand; abruptly replacing them can therefore disrupt arrangements that, despite their imperfections, perform useful functions. This concern would suggest that the institutions introduced across Europe by revolutionary France should have hindered rather than promoted subsequent economic development.</a:t>
            </a:r>
            <a:endParaRPr lang="en-US" sz="1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48640" y="621792"/>
            <a:ext cx="11091672" cy="502920"/>
          </a:xfrm>
          <a:prstGeom prst="rect">
            <a:avLst/>
          </a:prstGeom>
          <a:noFill/>
          <a:ln/>
        </p:spPr>
        <p:txBody>
          <a:bodyPr wrap="square" lIns="0" tIns="0" rIns="0" bIns="0" rtlCol="0" anchor="ctr"/>
          <a:lstStyle/>
          <a:p>
            <a:pPr marL="0" indent="0">
              <a:buNone/>
            </a:pPr>
            <a:r>
              <a:rPr lang="en-US" sz="2600" b="1" dirty="0">
                <a:solidFill>
                  <a:srgbClr val="1E2761"/>
                </a:solidFill>
                <a:latin typeface="Cambria" pitchFamily="34" charset="0"/>
                <a:ea typeface="Cambria" pitchFamily="34" charset="-122"/>
                <a:cs typeface="Cambria" pitchFamily="34" charset="-120"/>
              </a:rPr>
              <a:t>Paragraph 2</a:t>
            </a:r>
            <a:endParaRPr lang="en-US" sz="2600" dirty="0"/>
          </a:p>
        </p:txBody>
      </p:sp>
      <p:sp>
        <p:nvSpPr>
          <p:cNvPr id="5" name="Text 3"/>
          <p:cNvSpPr/>
          <p:nvPr/>
        </p:nvSpPr>
        <p:spPr>
          <a:xfrm>
            <a:off x="548640" y="1207008"/>
            <a:ext cx="7296912" cy="384048"/>
          </a:xfrm>
          <a:prstGeom prst="rect">
            <a:avLst/>
          </a:prstGeom>
          <a:noFill/>
          <a:ln/>
        </p:spPr>
        <p:txBody>
          <a:bodyPr wrap="square" lIns="0" tIns="0" rIns="0" bIns="0" rtlCol="0" anchor="ctr"/>
          <a:lstStyle/>
          <a:p>
            <a:pPr marL="0" indent="0" algn="ctr">
              <a:buNone/>
            </a:pPr>
            <a:r>
              <a:rPr lang="en-US" sz="1200" b="1" kern="0" spc="100" dirty="0">
                <a:solidFill>
                  <a:srgbClr val="FFFFFF"/>
                </a:solidFill>
                <a:latin typeface="Calibri" pitchFamily="34" charset="0"/>
                <a:ea typeface="Calibri" pitchFamily="34" charset="-122"/>
                <a:cs typeface="Calibri" pitchFamily="34" charset="-120"/>
              </a:rPr>
              <a:t>PIVOT — Complicating Consideration</a:t>
            </a:r>
            <a:endParaRPr lang="en-US" sz="1200" dirty="0"/>
          </a:p>
        </p:txBody>
      </p:sp>
      <p:sp>
        <p:nvSpPr>
          <p:cNvPr id="6" name="Shape 4"/>
          <p:cNvSpPr/>
          <p:nvPr/>
        </p:nvSpPr>
        <p:spPr>
          <a:xfrm>
            <a:off x="548640" y="1874520"/>
            <a:ext cx="11091672" cy="4206240"/>
          </a:xfrm>
          <a:prstGeom prst="roundRect">
            <a:avLst>
              <a:gd name="adj" fmla="val 1739"/>
            </a:avLst>
          </a:prstGeom>
          <a:solidFill>
            <a:srgbClr val="F5F7FC"/>
          </a:solidFill>
          <a:ln w="12700">
            <a:solidFill>
              <a:srgbClr val="CADCFC"/>
            </a:solidFill>
            <a:prstDash val="solid"/>
          </a:ln>
        </p:spPr>
      </p:sp>
      <p:sp>
        <p:nvSpPr>
          <p:cNvPr id="7" name="Text 5"/>
          <p:cNvSpPr/>
          <p:nvPr/>
        </p:nvSpPr>
        <p:spPr>
          <a:xfrm>
            <a:off x="914400" y="2148840"/>
            <a:ext cx="10360152" cy="3657600"/>
          </a:xfrm>
          <a:prstGeom prst="rect">
            <a:avLst/>
          </a:prstGeom>
          <a:noFill/>
          <a:ln/>
        </p:spPr>
        <p:txBody>
          <a:bodyPr wrap="square" lIns="0" tIns="0" rIns="0" bIns="0" rtlCol="0" anchor="t"/>
          <a:lstStyle/>
          <a:p>
            <a:pPr marL="0" indent="0" algn="l">
              <a:lnSpc>
                <a:spcPct val="135000"/>
              </a:lnSpc>
              <a:buNone/>
            </a:pPr>
            <a:r>
              <a:rPr lang="en-US" sz="1800" dirty="0">
                <a:solidFill>
                  <a:srgbClr val="222222"/>
                </a:solidFill>
                <a:latin typeface="Calibri" pitchFamily="34" charset="0"/>
                <a:ea typeface="Calibri" pitchFamily="34" charset="-122"/>
                <a:cs typeface="Calibri" pitchFamily="34" charset="-120"/>
              </a:rPr>
              <a:t>The French reforms, </a:t>
            </a:r>
            <a:r>
              <a:rPr lang="en-US" sz="1800" b="1" dirty="0">
                <a:solidFill>
                  <a:srgbClr val="222222"/>
                </a:solidFill>
                <a:latin typeface="Calibri" pitchFamily="34" charset="0"/>
                <a:ea typeface="Calibri" pitchFamily="34" charset="-122"/>
                <a:cs typeface="Calibri" pitchFamily="34" charset="-120"/>
              </a:rPr>
              <a:t>however</a:t>
            </a:r>
            <a:r>
              <a:rPr lang="en-US" sz="1800" dirty="0">
                <a:solidFill>
                  <a:srgbClr val="222222"/>
                </a:solidFill>
                <a:latin typeface="Calibri" pitchFamily="34" charset="0"/>
                <a:ea typeface="Calibri" pitchFamily="34" charset="-122"/>
                <a:cs typeface="Calibri" pitchFamily="34" charset="-120"/>
              </a:rPr>
              <a:t>, also removed institutions that may themselves have impeded growth. Before the Revolution, much of Europe remained dominated by landed and urban elites. Aristocratic privileges restricted rural labor markets, while guilds limited entry into many occupations and sometimes obstructed new technologies and business practices. French rule abolished many remnants of feudalism and guild regulation, weakened aristocratic privileges, introduced equality before the law, and imposed a new civil legal code.</a:t>
            </a:r>
            <a:endParaRPr lang="en-US" sz="1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48640" y="621792"/>
            <a:ext cx="11091672" cy="502920"/>
          </a:xfrm>
          <a:prstGeom prst="rect">
            <a:avLst/>
          </a:prstGeom>
          <a:noFill/>
          <a:ln/>
        </p:spPr>
        <p:txBody>
          <a:bodyPr wrap="square" lIns="0" tIns="0" rIns="0" bIns="0" rtlCol="0" anchor="ctr"/>
          <a:lstStyle/>
          <a:p>
            <a:pPr marL="0" indent="0">
              <a:buNone/>
            </a:pPr>
            <a:r>
              <a:rPr lang="en-US" sz="2600" b="1" dirty="0">
                <a:solidFill>
                  <a:srgbClr val="1E2761"/>
                </a:solidFill>
                <a:latin typeface="Cambria" pitchFamily="34" charset="0"/>
                <a:ea typeface="Cambria" pitchFamily="34" charset="-122"/>
                <a:cs typeface="Cambria" pitchFamily="34" charset="-120"/>
              </a:rPr>
              <a:t>Paragraph 3</a:t>
            </a:r>
            <a:endParaRPr lang="en-US" sz="2600" dirty="0"/>
          </a:p>
        </p:txBody>
      </p:sp>
      <p:sp>
        <p:nvSpPr>
          <p:cNvPr id="5" name="Text 3"/>
          <p:cNvSpPr/>
          <p:nvPr/>
        </p:nvSpPr>
        <p:spPr>
          <a:xfrm>
            <a:off x="548640" y="1207008"/>
            <a:ext cx="6291072" cy="384048"/>
          </a:xfrm>
          <a:prstGeom prst="rect">
            <a:avLst/>
          </a:prstGeom>
          <a:noFill/>
          <a:ln/>
        </p:spPr>
        <p:txBody>
          <a:bodyPr wrap="square" lIns="0" tIns="0" rIns="0" bIns="0" rtlCol="0" anchor="ctr"/>
          <a:lstStyle/>
          <a:p>
            <a:pPr marL="0" indent="0" algn="ctr">
              <a:buNone/>
            </a:pPr>
            <a:r>
              <a:rPr lang="en-US" sz="1200" b="1" kern="0" spc="100" dirty="0">
                <a:solidFill>
                  <a:srgbClr val="FFFFFF"/>
                </a:solidFill>
                <a:latin typeface="Calibri" pitchFamily="34" charset="0"/>
                <a:ea typeface="Calibri" pitchFamily="34" charset="-122"/>
                <a:cs typeface="Calibri" pitchFamily="34" charset="-120"/>
              </a:rPr>
              <a:t>EVIDENCE — Natural Experiment</a:t>
            </a:r>
            <a:endParaRPr lang="en-US" sz="1200" dirty="0"/>
          </a:p>
        </p:txBody>
      </p:sp>
      <p:sp>
        <p:nvSpPr>
          <p:cNvPr id="6" name="Shape 4"/>
          <p:cNvSpPr/>
          <p:nvPr/>
        </p:nvSpPr>
        <p:spPr>
          <a:xfrm>
            <a:off x="548640" y="1874520"/>
            <a:ext cx="11091672" cy="4206240"/>
          </a:xfrm>
          <a:prstGeom prst="roundRect">
            <a:avLst>
              <a:gd name="adj" fmla="val 1739"/>
            </a:avLst>
          </a:prstGeom>
          <a:solidFill>
            <a:srgbClr val="F5F7FC"/>
          </a:solidFill>
          <a:ln w="12700">
            <a:solidFill>
              <a:srgbClr val="CADCFC"/>
            </a:solidFill>
            <a:prstDash val="solid"/>
          </a:ln>
        </p:spPr>
      </p:sp>
      <p:sp>
        <p:nvSpPr>
          <p:cNvPr id="7" name="Text 5"/>
          <p:cNvSpPr/>
          <p:nvPr/>
        </p:nvSpPr>
        <p:spPr>
          <a:xfrm>
            <a:off x="914400" y="2148840"/>
            <a:ext cx="10360152" cy="3657600"/>
          </a:xfrm>
          <a:prstGeom prst="rect">
            <a:avLst/>
          </a:prstGeom>
          <a:noFill/>
          <a:ln/>
        </p:spPr>
        <p:txBody>
          <a:bodyPr wrap="square" lIns="0" tIns="0" rIns="0" bIns="0" rtlCol="0" anchor="t"/>
          <a:lstStyle/>
          <a:p>
            <a:pPr marL="0" indent="0" algn="l">
              <a:lnSpc>
                <a:spcPct val="135000"/>
              </a:lnSpc>
              <a:buNone/>
            </a:pPr>
            <a:r>
              <a:rPr lang="en-US" sz="1800" dirty="0">
                <a:solidFill>
                  <a:srgbClr val="222222"/>
                </a:solidFill>
                <a:latin typeface="Calibri" pitchFamily="34" charset="0"/>
                <a:ea typeface="Calibri" pitchFamily="34" charset="-122"/>
                <a:cs typeface="Calibri" pitchFamily="34" charset="-120"/>
              </a:rPr>
              <a:t>Evidence from German territories provides an unusual test of these competing possibilities. Western and northwestern areas experienced French occupation and extensive reform, whereas much of southern and eastern Germany did not. Yet territories subjected to French rule did not subsequently grow more slowly. Instead, many experienced faster urbanization during the second half of the nineteenth century. Moreover, French expansion had been driven principally by military and ideological considerations, not by an attempt to select regions likely to industrialize.</a:t>
            </a:r>
            <a:endParaRPr lang="en-US" sz="1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48640" y="621792"/>
            <a:ext cx="11091672" cy="502920"/>
          </a:xfrm>
          <a:prstGeom prst="rect">
            <a:avLst/>
          </a:prstGeom>
          <a:noFill/>
          <a:ln/>
        </p:spPr>
        <p:txBody>
          <a:bodyPr wrap="square" lIns="0" tIns="0" rIns="0" bIns="0" rtlCol="0" anchor="ctr"/>
          <a:lstStyle/>
          <a:p>
            <a:pPr marL="0" indent="0">
              <a:buNone/>
            </a:pPr>
            <a:r>
              <a:rPr lang="en-US" sz="2600" b="1" dirty="0">
                <a:solidFill>
                  <a:srgbClr val="1E2761"/>
                </a:solidFill>
                <a:latin typeface="Cambria" pitchFamily="34" charset="0"/>
                <a:ea typeface="Cambria" pitchFamily="34" charset="-122"/>
                <a:cs typeface="Cambria" pitchFamily="34" charset="-120"/>
              </a:rPr>
              <a:t>Paragraph 4</a:t>
            </a:r>
            <a:endParaRPr lang="en-US" sz="2600" dirty="0"/>
          </a:p>
        </p:txBody>
      </p:sp>
      <p:sp>
        <p:nvSpPr>
          <p:cNvPr id="5" name="Text 3"/>
          <p:cNvSpPr/>
          <p:nvPr/>
        </p:nvSpPr>
        <p:spPr>
          <a:xfrm>
            <a:off x="548640" y="1207008"/>
            <a:ext cx="6894576" cy="384048"/>
          </a:xfrm>
          <a:prstGeom prst="rect">
            <a:avLst/>
          </a:prstGeom>
          <a:noFill/>
          <a:ln/>
        </p:spPr>
        <p:txBody>
          <a:bodyPr wrap="square" lIns="0" tIns="0" rIns="0" bIns="0" rtlCol="0" anchor="ctr"/>
          <a:lstStyle/>
          <a:p>
            <a:pPr marL="0" indent="0" algn="ctr">
              <a:buNone/>
            </a:pPr>
            <a:r>
              <a:rPr lang="en-US" sz="1200" b="1" kern="0" spc="100" dirty="0">
                <a:solidFill>
                  <a:srgbClr val="FFFFFF"/>
                </a:solidFill>
                <a:latin typeface="Calibri" pitchFamily="34" charset="0"/>
                <a:ea typeface="Calibri" pitchFamily="34" charset="-122"/>
                <a:cs typeface="Calibri" pitchFamily="34" charset="-120"/>
              </a:rPr>
              <a:t>RESOLUTION — Mechanism Explained</a:t>
            </a:r>
            <a:endParaRPr lang="en-US" sz="1200" dirty="0"/>
          </a:p>
        </p:txBody>
      </p:sp>
      <p:sp>
        <p:nvSpPr>
          <p:cNvPr id="6" name="Shape 4"/>
          <p:cNvSpPr/>
          <p:nvPr/>
        </p:nvSpPr>
        <p:spPr>
          <a:xfrm>
            <a:off x="548640" y="1874520"/>
            <a:ext cx="11091672" cy="4206240"/>
          </a:xfrm>
          <a:prstGeom prst="roundRect">
            <a:avLst>
              <a:gd name="adj" fmla="val 1739"/>
            </a:avLst>
          </a:prstGeom>
          <a:solidFill>
            <a:srgbClr val="F5F7FC"/>
          </a:solidFill>
          <a:ln w="12700">
            <a:solidFill>
              <a:srgbClr val="CADCFC"/>
            </a:solidFill>
            <a:prstDash val="solid"/>
          </a:ln>
        </p:spPr>
      </p:sp>
      <p:sp>
        <p:nvSpPr>
          <p:cNvPr id="7" name="Text 5"/>
          <p:cNvSpPr/>
          <p:nvPr/>
        </p:nvSpPr>
        <p:spPr>
          <a:xfrm>
            <a:off x="914400" y="2148840"/>
            <a:ext cx="10360152" cy="3657600"/>
          </a:xfrm>
          <a:prstGeom prst="rect">
            <a:avLst/>
          </a:prstGeom>
          <a:noFill/>
          <a:ln/>
        </p:spPr>
        <p:txBody>
          <a:bodyPr wrap="square" lIns="0" tIns="0" rIns="0" bIns="0" rtlCol="0" anchor="t"/>
          <a:lstStyle/>
          <a:p>
            <a:pPr marL="0" indent="0" algn="l">
              <a:lnSpc>
                <a:spcPct val="135000"/>
              </a:lnSpc>
              <a:buNone/>
            </a:pPr>
            <a:r>
              <a:rPr lang="en-US" sz="1800" dirty="0">
                <a:solidFill>
                  <a:srgbClr val="222222"/>
                </a:solidFill>
                <a:latin typeface="Calibri" pitchFamily="34" charset="0"/>
                <a:ea typeface="Calibri" pitchFamily="34" charset="-122"/>
                <a:cs typeface="Calibri" pitchFamily="34" charset="-120"/>
              </a:rPr>
              <a:t>The delayed character of the economic gains is particularly significant. The reforms were not designed to foster industrialization, and many of the technologies that later transformed European economies had not yet appeared. Their effect may instead have been to weaken elites capable of blocking economic change. When new industrial opportunities eventually emerged, societies in which such barriers had already been dismantled were better able to exploit them.</a:t>
            </a:r>
            <a:endParaRPr lang="en-US" sz="1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9">
    <p:bg>
      <p:bgPr>
        <a:solidFill>
          <a:srgbClr val="1E2761"/>
        </a:solidFill>
        <a:effectLst/>
      </p:bgPr>
    </p:bg>
    <p:spTree>
      <p:nvGrpSpPr>
        <p:cNvPr id="1" name=""/>
        <p:cNvGrpSpPr/>
        <p:nvPr/>
      </p:nvGrpSpPr>
      <p:grpSpPr>
        <a:xfrm>
          <a:off x="0" y="0"/>
          <a:ext cx="0" cy="0"/>
          <a:chOff x="0" y="0"/>
          <a:chExt cx="0" cy="0"/>
        </a:xfrm>
      </p:grpSpPr>
      <p:sp>
        <p:nvSpPr>
          <p:cNvPr id="2" name="Text 0"/>
          <p:cNvSpPr/>
          <p:nvPr/>
        </p:nvSpPr>
        <p:spPr>
          <a:xfrm>
            <a:off x="189825" y="654742"/>
            <a:ext cx="11091672" cy="457200"/>
          </a:xfrm>
          <a:prstGeom prst="rect">
            <a:avLst/>
          </a:prstGeom>
          <a:noFill/>
          <a:ln/>
        </p:spPr>
        <p:txBody>
          <a:bodyPr wrap="square" lIns="0" tIns="0" rIns="0" bIns="0" rtlCol="0" anchor="ctr"/>
          <a:lstStyle/>
          <a:p>
            <a:pPr marL="0" indent="0" algn="ctr">
              <a:buNone/>
            </a:pPr>
            <a:r>
              <a:rPr lang="en-US" sz="1400" b="1" kern="0" spc="300" dirty="0">
                <a:solidFill>
                  <a:srgbClr val="CADCFC"/>
                </a:solidFill>
                <a:latin typeface="Calibri" pitchFamily="34" charset="0"/>
                <a:ea typeface="Calibri" pitchFamily="34" charset="-122"/>
                <a:cs typeface="Calibri" pitchFamily="34" charset="-120"/>
              </a:rPr>
              <a:t>DISCUSSION</a:t>
            </a:r>
            <a:endParaRPr lang="en-US" sz="1400" dirty="0"/>
          </a:p>
        </p:txBody>
      </p:sp>
      <p:sp>
        <p:nvSpPr>
          <p:cNvPr id="3" name="Text 1"/>
          <p:cNvSpPr/>
          <p:nvPr/>
        </p:nvSpPr>
        <p:spPr>
          <a:xfrm>
            <a:off x="1463040" y="3246120"/>
            <a:ext cx="9262872" cy="731520"/>
          </a:xfrm>
          <a:prstGeom prst="rect">
            <a:avLst/>
          </a:prstGeom>
          <a:noFill/>
          <a:ln/>
        </p:spPr>
        <p:txBody>
          <a:bodyPr wrap="square" lIns="0" tIns="0" rIns="0" bIns="0" rtlCol="0" anchor="ctr"/>
          <a:lstStyle/>
          <a:p>
            <a:pPr marL="0" indent="0" algn="ctr">
              <a:buNone/>
            </a:pPr>
            <a:endParaRPr lang="en-US" sz="2400" dirty="0"/>
          </a:p>
        </p:txBody>
      </p:sp>
      <p:sp>
        <p:nvSpPr>
          <p:cNvPr id="5" name="TextBox 4">
            <a:extLst>
              <a:ext uri="{FF2B5EF4-FFF2-40B4-BE49-F238E27FC236}">
                <a16:creationId xmlns:a16="http://schemas.microsoft.com/office/drawing/2014/main" id="{3958721C-85E9-3F50-C4D0-B27DAF819B00}"/>
              </a:ext>
            </a:extLst>
          </p:cNvPr>
          <p:cNvSpPr txBox="1"/>
          <p:nvPr/>
        </p:nvSpPr>
        <p:spPr>
          <a:xfrm>
            <a:off x="1998562" y="1462268"/>
            <a:ext cx="9055261" cy="2585323"/>
          </a:xfrm>
          <a:prstGeom prst="rect">
            <a:avLst/>
          </a:prstGeom>
          <a:noFill/>
        </p:spPr>
        <p:txBody>
          <a:bodyPr wrap="square" rtlCol="0">
            <a:spAutoFit/>
          </a:bodyPr>
          <a:lstStyle/>
          <a:p>
            <a:r>
              <a:rPr lang="en-US" dirty="0">
                <a:solidFill>
                  <a:schemeClr val="bg1"/>
                </a:solidFill>
              </a:rPr>
              <a:t>Thoughts –</a:t>
            </a:r>
          </a:p>
          <a:p>
            <a:endParaRPr lang="en-US" dirty="0">
              <a:solidFill>
                <a:schemeClr val="bg1"/>
              </a:solidFill>
            </a:endParaRPr>
          </a:p>
          <a:p>
            <a:r>
              <a:rPr lang="en-US" dirty="0">
                <a:solidFill>
                  <a:schemeClr val="bg1"/>
                </a:solidFill>
              </a:rPr>
              <a:t>1. Local institutions might perform useful functions which foreign powers might hinder with their new reforms </a:t>
            </a:r>
          </a:p>
          <a:p>
            <a:r>
              <a:rPr lang="en-US" dirty="0">
                <a:solidFill>
                  <a:schemeClr val="bg1"/>
                </a:solidFill>
              </a:rPr>
              <a:t>2. Foreign powers removed few practices which were impending growth. Supporting and restrictions reforms were mentioned.</a:t>
            </a:r>
          </a:p>
          <a:p>
            <a:r>
              <a:rPr lang="en-US" dirty="0">
                <a:solidFill>
                  <a:schemeClr val="bg1"/>
                </a:solidFill>
              </a:rPr>
              <a:t>3. Evidence of growth in Germany / group bias</a:t>
            </a:r>
          </a:p>
          <a:p>
            <a:r>
              <a:rPr lang="en-US" dirty="0">
                <a:solidFill>
                  <a:schemeClr val="bg1"/>
                </a:solidFill>
              </a:rPr>
              <a:t>4. Although impact was not direct, restricting local institutions led to eventual economic transformation</a:t>
            </a:r>
            <a:endParaRPr lang="en-IN"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84048"/>
            <a:ext cx="11091672" cy="274320"/>
          </a:xfrm>
          <a:prstGeom prst="rect">
            <a:avLst/>
          </a:prstGeom>
          <a:noFill/>
          <a:ln/>
        </p:spPr>
        <p:txBody>
          <a:bodyPr wrap="square" lIns="0" tIns="0" rIns="0" bIns="0" rtlCol="0" anchor="ctr"/>
          <a:lstStyle/>
          <a:p>
            <a:pPr marL="0" indent="0">
              <a:buNone/>
            </a:pPr>
            <a:r>
              <a:rPr lang="en-US" sz="1200" b="1" kern="0" spc="150" dirty="0">
                <a:solidFill>
                  <a:srgbClr val="6B7280"/>
                </a:solidFill>
                <a:latin typeface="Calibri" pitchFamily="34" charset="0"/>
                <a:ea typeface="Calibri" pitchFamily="34" charset="-122"/>
                <a:cs typeface="Calibri" pitchFamily="34" charset="-120"/>
              </a:rPr>
              <a:t>QUESTION 1 OF 5</a:t>
            </a:r>
            <a:endParaRPr lang="en-US" sz="1200" dirty="0"/>
          </a:p>
        </p:txBody>
      </p:sp>
      <p:sp>
        <p:nvSpPr>
          <p:cNvPr id="3" name="Text 1"/>
          <p:cNvSpPr/>
          <p:nvPr/>
        </p:nvSpPr>
        <p:spPr>
          <a:xfrm>
            <a:off x="548640" y="621792"/>
            <a:ext cx="11091672" cy="502920"/>
          </a:xfrm>
          <a:prstGeom prst="rect">
            <a:avLst/>
          </a:prstGeom>
          <a:noFill/>
          <a:ln/>
        </p:spPr>
        <p:txBody>
          <a:bodyPr wrap="square" lIns="0" tIns="0" rIns="0" bIns="0" rtlCol="0" anchor="ctr"/>
          <a:lstStyle/>
          <a:p>
            <a:pPr marL="0" indent="0">
              <a:buNone/>
            </a:pPr>
            <a:r>
              <a:rPr lang="en-US" sz="2600" b="1" dirty="0">
                <a:solidFill>
                  <a:srgbClr val="1E2761"/>
                </a:solidFill>
                <a:latin typeface="Cambria" pitchFamily="34" charset="0"/>
                <a:ea typeface="Cambria" pitchFamily="34" charset="-122"/>
                <a:cs typeface="Cambria" pitchFamily="34" charset="-120"/>
              </a:rPr>
              <a:t>Question 1</a:t>
            </a:r>
            <a:endParaRPr lang="en-US" sz="2600" dirty="0"/>
          </a:p>
        </p:txBody>
      </p:sp>
      <p:sp>
        <p:nvSpPr>
          <p:cNvPr id="5" name="Text 3"/>
          <p:cNvSpPr/>
          <p:nvPr/>
        </p:nvSpPr>
        <p:spPr>
          <a:xfrm>
            <a:off x="548640" y="1207008"/>
            <a:ext cx="2267712" cy="384048"/>
          </a:xfrm>
          <a:prstGeom prst="rect">
            <a:avLst/>
          </a:prstGeom>
          <a:noFill/>
          <a:ln/>
        </p:spPr>
        <p:txBody>
          <a:bodyPr wrap="square" lIns="0" tIns="0" rIns="0" bIns="0" rtlCol="0" anchor="ctr"/>
          <a:lstStyle/>
          <a:p>
            <a:pPr marL="0" indent="0" algn="ctr">
              <a:buNone/>
            </a:pPr>
            <a:r>
              <a:rPr lang="en-US" sz="1200" b="1" kern="0" spc="100" dirty="0">
                <a:solidFill>
                  <a:srgbClr val="FFFFFF"/>
                </a:solidFill>
                <a:latin typeface="Calibri" pitchFamily="34" charset="0"/>
                <a:ea typeface="Calibri" pitchFamily="34" charset="-122"/>
                <a:cs typeface="Calibri" pitchFamily="34" charset="-120"/>
              </a:rPr>
              <a:t>MAIN IDEA</a:t>
            </a:r>
            <a:endParaRPr lang="en-US" sz="1200" dirty="0"/>
          </a:p>
        </p:txBody>
      </p:sp>
      <p:sp>
        <p:nvSpPr>
          <p:cNvPr id="6" name="Text 4"/>
          <p:cNvSpPr/>
          <p:nvPr/>
        </p:nvSpPr>
        <p:spPr>
          <a:xfrm>
            <a:off x="548640" y="1783080"/>
            <a:ext cx="11091672" cy="868680"/>
          </a:xfrm>
          <a:prstGeom prst="rect">
            <a:avLst/>
          </a:prstGeom>
          <a:noFill/>
          <a:ln/>
        </p:spPr>
        <p:txBody>
          <a:bodyPr wrap="square" lIns="0" tIns="0" rIns="0" bIns="0" rtlCol="0" anchor="t"/>
          <a:lstStyle/>
          <a:p>
            <a:pPr marL="0" indent="0">
              <a:lnSpc>
                <a:spcPct val="120000"/>
              </a:lnSpc>
              <a:buNone/>
            </a:pPr>
            <a:r>
              <a:rPr lang="en-US" sz="1600" b="1" dirty="0">
                <a:solidFill>
                  <a:srgbClr val="222222"/>
                </a:solidFill>
                <a:latin typeface="Calibri" pitchFamily="34" charset="0"/>
                <a:ea typeface="Calibri" pitchFamily="34" charset="-122"/>
                <a:cs typeface="Calibri" pitchFamily="34" charset="-120"/>
              </a:rPr>
              <a:t>Which of the following best describes the primary purpose of the passage?</a:t>
            </a:r>
            <a:endParaRPr lang="en-US" sz="1600" dirty="0"/>
          </a:p>
        </p:txBody>
      </p:sp>
      <p:sp>
        <p:nvSpPr>
          <p:cNvPr id="7" name="Text 5"/>
          <p:cNvSpPr/>
          <p:nvPr/>
        </p:nvSpPr>
        <p:spPr>
          <a:xfrm>
            <a:off x="685800" y="2743200"/>
            <a:ext cx="10817352" cy="3657600"/>
          </a:xfrm>
          <a:prstGeom prst="rect">
            <a:avLst/>
          </a:prstGeom>
          <a:noFill/>
          <a:ln/>
        </p:spPr>
        <p:txBody>
          <a:bodyPr wrap="square" lIns="0" tIns="0" rIns="0" bIns="0" rtlCol="0" anchor="t"/>
          <a:lstStyle/>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(A)  </a:t>
            </a:r>
            <a:r>
              <a:rPr lang="en-US" sz="1400" dirty="0">
                <a:solidFill>
                  <a:srgbClr val="222222"/>
                </a:solidFill>
                <a:latin typeface="Calibri" pitchFamily="34" charset="0"/>
                <a:ea typeface="Calibri" pitchFamily="34" charset="-122"/>
                <a:cs typeface="Calibri" pitchFamily="34" charset="-120"/>
              </a:rPr>
              <a:t>To argue that foreign-imposed reforms generally promote long-term economic growth</a:t>
            </a:r>
            <a:endParaRPr lang="en-US" sz="1400" dirty="0"/>
          </a:p>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(B)  </a:t>
            </a:r>
            <a:r>
              <a:rPr lang="en-US" sz="1400" dirty="0">
                <a:solidFill>
                  <a:srgbClr val="222222"/>
                </a:solidFill>
                <a:latin typeface="Calibri" pitchFamily="34" charset="0"/>
                <a:ea typeface="Calibri" pitchFamily="34" charset="-122"/>
                <a:cs typeface="Calibri" pitchFamily="34" charset="-120"/>
              </a:rPr>
              <a:t>To suggest that French-imposed reforms may have aided later economic development by removing institutional barriers to change</a:t>
            </a:r>
            <a:endParaRPr lang="en-US" sz="1400" dirty="0"/>
          </a:p>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(C)  </a:t>
            </a:r>
            <a:r>
              <a:rPr lang="en-US" sz="1400" dirty="0">
                <a:solidFill>
                  <a:srgbClr val="222222"/>
                </a:solidFill>
                <a:latin typeface="Calibri" pitchFamily="34" charset="0"/>
                <a:ea typeface="Calibri" pitchFamily="34" charset="-122"/>
                <a:cs typeface="Calibri" pitchFamily="34" charset="-120"/>
              </a:rPr>
              <a:t>To explain how guilds and aristocratic privileges hindered technological innovation in pre-Revolutionary Europe</a:t>
            </a:r>
            <a:endParaRPr lang="en-US" sz="1400" dirty="0"/>
          </a:p>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(D)  </a:t>
            </a:r>
            <a:r>
              <a:rPr lang="en-US" sz="1400" dirty="0">
                <a:solidFill>
                  <a:srgbClr val="222222"/>
                </a:solidFill>
                <a:latin typeface="Calibri" pitchFamily="34" charset="0"/>
                <a:ea typeface="Calibri" pitchFamily="34" charset="-122"/>
                <a:cs typeface="Calibri" pitchFamily="34" charset="-120"/>
              </a:rPr>
              <a:t>To compare the economic development of French-occupied and unoccupied German territories</a:t>
            </a:r>
            <a:endParaRPr lang="en-US" sz="1400" dirty="0"/>
          </a:p>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(E)  </a:t>
            </a:r>
            <a:r>
              <a:rPr lang="en-US" sz="1400" dirty="0">
                <a:solidFill>
                  <a:srgbClr val="222222"/>
                </a:solidFill>
                <a:latin typeface="Calibri" pitchFamily="34" charset="0"/>
                <a:ea typeface="Calibri" pitchFamily="34" charset="-122"/>
                <a:cs typeface="Calibri" pitchFamily="34" charset="-120"/>
              </a:rPr>
              <a:t>To argue that the long-term economic benefits of French reforms outweighed the short-term disruptions caused by foreign occupation</a:t>
            </a:r>
            <a:endParaRPr lang="en-US" sz="1400" dirty="0"/>
          </a:p>
        </p:txBody>
      </p:sp>
      <p:sp>
        <p:nvSpPr>
          <p:cNvPr id="8" name="Text 6"/>
          <p:cNvSpPr/>
          <p:nvPr/>
        </p:nvSpPr>
        <p:spPr>
          <a:xfrm>
            <a:off x="548640" y="6446520"/>
            <a:ext cx="11091672" cy="274320"/>
          </a:xfrm>
          <a:prstGeom prst="rect">
            <a:avLst/>
          </a:prstGeom>
          <a:noFill/>
          <a:ln/>
        </p:spPr>
        <p:txBody>
          <a:bodyPr wrap="square" lIns="0" tIns="0" rIns="0" bIns="0" rtlCol="0" anchor="ctr"/>
          <a:lstStyle/>
          <a:p>
            <a:pPr marL="0" indent="0" algn="r">
              <a:buNone/>
            </a:pPr>
            <a:r>
              <a:rPr lang="en-US" sz="1000" dirty="0">
                <a:solidFill>
                  <a:srgbClr val="6B7280"/>
                </a:solidFill>
                <a:latin typeface="Calibri" pitchFamily="34" charset="0"/>
                <a:ea typeface="Calibri" pitchFamily="34" charset="-122"/>
                <a:cs typeface="Calibri" pitchFamily="34" charset="-120"/>
              </a:rPr>
              <a:t>Question 1 of 5</a:t>
            </a:r>
            <a:endParaRPr lang="en-US" sz="1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84048"/>
            <a:ext cx="11091672" cy="274320"/>
          </a:xfrm>
          <a:prstGeom prst="rect">
            <a:avLst/>
          </a:prstGeom>
          <a:noFill/>
          <a:ln/>
        </p:spPr>
        <p:txBody>
          <a:bodyPr wrap="square" lIns="0" tIns="0" rIns="0" bIns="0" rtlCol="0" anchor="ctr"/>
          <a:lstStyle/>
          <a:p>
            <a:pPr marL="0" indent="0">
              <a:buNone/>
            </a:pPr>
            <a:r>
              <a:rPr lang="en-US" sz="1200" b="1" kern="0" spc="150" dirty="0">
                <a:solidFill>
                  <a:srgbClr val="6B7280"/>
                </a:solidFill>
                <a:latin typeface="Calibri" pitchFamily="34" charset="0"/>
                <a:ea typeface="Calibri" pitchFamily="34" charset="-122"/>
                <a:cs typeface="Calibri" pitchFamily="34" charset="-120"/>
              </a:rPr>
              <a:t>QUESTION 1 DISCUSSION</a:t>
            </a:r>
            <a:endParaRPr lang="en-US" sz="1200" dirty="0"/>
          </a:p>
        </p:txBody>
      </p:sp>
      <p:sp>
        <p:nvSpPr>
          <p:cNvPr id="4" name="Shape 2"/>
          <p:cNvSpPr/>
          <p:nvPr/>
        </p:nvSpPr>
        <p:spPr>
          <a:xfrm>
            <a:off x="548640" y="1207008"/>
            <a:ext cx="2267712" cy="384048"/>
          </a:xfrm>
          <a:prstGeom prst="roundRect">
            <a:avLst>
              <a:gd name="adj" fmla="val 19048"/>
            </a:avLst>
          </a:prstGeom>
          <a:solidFill>
            <a:srgbClr val="1E2761"/>
          </a:solidFill>
          <a:ln/>
        </p:spPr>
      </p:sp>
      <p:sp>
        <p:nvSpPr>
          <p:cNvPr id="5" name="Text 3"/>
          <p:cNvSpPr/>
          <p:nvPr/>
        </p:nvSpPr>
        <p:spPr>
          <a:xfrm>
            <a:off x="548640" y="1207008"/>
            <a:ext cx="2267712" cy="384048"/>
          </a:xfrm>
          <a:prstGeom prst="rect">
            <a:avLst/>
          </a:prstGeom>
          <a:noFill/>
          <a:ln/>
        </p:spPr>
        <p:txBody>
          <a:bodyPr wrap="square" lIns="0" tIns="0" rIns="0" bIns="0" rtlCol="0" anchor="ctr"/>
          <a:lstStyle/>
          <a:p>
            <a:pPr marL="0" indent="0" algn="ctr">
              <a:buNone/>
            </a:pPr>
            <a:r>
              <a:rPr lang="en-US" sz="1200" b="1" kern="0" spc="100" dirty="0">
                <a:solidFill>
                  <a:srgbClr val="FFFFFF"/>
                </a:solidFill>
                <a:latin typeface="Calibri" pitchFamily="34" charset="0"/>
                <a:ea typeface="Calibri" pitchFamily="34" charset="-122"/>
                <a:cs typeface="Calibri" pitchFamily="34" charset="-120"/>
              </a:rPr>
              <a:t>MAIN IDEA</a:t>
            </a:r>
            <a:endParaRPr lang="en-US" sz="1200" dirty="0"/>
          </a:p>
        </p:txBody>
      </p:sp>
      <p:graphicFrame>
        <p:nvGraphicFramePr>
          <p:cNvPr id="12" name="Table 0"/>
          <p:cNvGraphicFramePr>
            <a:graphicFrameLocks noGrp="1"/>
          </p:cNvGraphicFramePr>
          <p:nvPr>
            <p:extLst>
              <p:ext uri="{D42A27DB-BD31-4B8C-83A1-F6EECF244321}">
                <p14:modId xmlns:p14="http://schemas.microsoft.com/office/powerpoint/2010/main" val="2819888051"/>
              </p:ext>
            </p:extLst>
          </p:nvPr>
        </p:nvGraphicFramePr>
        <p:xfrm>
          <a:off x="548640" y="1783080"/>
          <a:ext cx="11091672" cy="4297680"/>
        </p:xfrm>
        <a:graphic>
          <a:graphicData uri="http://schemas.openxmlformats.org/drawingml/2006/table">
            <a:tbl>
              <a:tblPr/>
              <a:tblGrid>
                <a:gridCol w="7223760">
                  <a:extLst>
                    <a:ext uri="{9D8B030D-6E8A-4147-A177-3AD203B41FA5}">
                      <a16:colId xmlns:a16="http://schemas.microsoft.com/office/drawing/2014/main" val="20000"/>
                    </a:ext>
                  </a:extLst>
                </a:gridCol>
                <a:gridCol w="3867912">
                  <a:extLst>
                    <a:ext uri="{9D8B030D-6E8A-4147-A177-3AD203B41FA5}">
                      <a16:colId xmlns:a16="http://schemas.microsoft.com/office/drawing/2014/main" val="20001"/>
                    </a:ext>
                  </a:extLst>
                </a:gridCol>
              </a:tblGrid>
              <a:tr h="716280">
                <a:tc>
                  <a:txBody>
                    <a:bodyPr/>
                    <a:lstStyle/>
                    <a:p>
                      <a:pPr marL="0" indent="0" algn="l">
                        <a:buNone/>
                      </a:pPr>
                      <a:r>
                        <a:rPr lang="en-US" sz="1300" b="1" dirty="0">
                          <a:solidFill>
                            <a:srgbClr val="FFFFFF"/>
                          </a:solidFill>
                        </a:rPr>
                        <a:t>Option</a:t>
                      </a:r>
                      <a:endParaRPr lang="en-US" sz="1300" dirty="0"/>
                    </a:p>
                  </a:txBody>
                  <a:tcPr marL="101600" marR="101600" marT="76200" marB="76200" anchor="ctr">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1E2761"/>
                    </a:solidFill>
                  </a:tcPr>
                </a:tc>
                <a:tc>
                  <a:txBody>
                    <a:bodyPr/>
                    <a:lstStyle/>
                    <a:p>
                      <a:pPr marL="0" indent="0" algn="l">
                        <a:buNone/>
                      </a:pPr>
                      <a:r>
                        <a:rPr lang="en-US" sz="1300" b="1" dirty="0">
                          <a:solidFill>
                            <a:srgbClr val="FFFFFF"/>
                          </a:solidFill>
                        </a:rPr>
                        <a:t>Right or Wrong and Why?</a:t>
                      </a:r>
                      <a:endParaRPr lang="en-US" sz="1300" dirty="0"/>
                    </a:p>
                  </a:txBody>
                  <a:tcPr marL="101600" marR="101600" marT="76200" marB="76200" anchor="ctr">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1E2761"/>
                    </a:solidFill>
                  </a:tcPr>
                </a:tc>
                <a:extLst>
                  <a:ext uri="{0D108BD9-81ED-4DB2-BD59-A6C34878D82A}">
                    <a16:rowId xmlns:a16="http://schemas.microsoft.com/office/drawing/2014/main" val="10000"/>
                  </a:ext>
                </a:extLst>
              </a:tr>
              <a:tr h="716280">
                <a:tc>
                  <a:txBody>
                    <a:bodyPr/>
                    <a:lstStyle/>
                    <a:p>
                      <a:pPr marL="0" indent="0" algn="l">
                        <a:buNone/>
                      </a:pPr>
                      <a:r>
                        <a:rPr lang="en-US" sz="1150" dirty="0">
                          <a:solidFill>
                            <a:srgbClr val="222222"/>
                          </a:solidFill>
                        </a:rPr>
                        <a:t>(A)  To argue that foreign-imposed reforms generally promote long-term economic growth</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tc>
                  <a:txBody>
                    <a:bodyPr/>
                    <a:lstStyle/>
                    <a:p>
                      <a:pPr marL="0" indent="0">
                        <a:buNone/>
                      </a:pPr>
                      <a:r>
                        <a:rPr lang="en-US" sz="1200" dirty="0"/>
                        <a:t>This is not the correct conclusion as the foreign powers were not directly aiming for long-term growth</a:t>
                      </a:r>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716280">
                <a:tc>
                  <a:txBody>
                    <a:bodyPr/>
                    <a:lstStyle/>
                    <a:p>
                      <a:pPr marL="0" indent="0" algn="l">
                        <a:buNone/>
                      </a:pPr>
                      <a:r>
                        <a:rPr lang="en-US" sz="1150" dirty="0">
                          <a:solidFill>
                            <a:srgbClr val="222222"/>
                          </a:solidFill>
                        </a:rPr>
                        <a:t>(B)  To suggest that French-imposed reforms may have aided later economic development by removing institutional barriers to change</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EDF1FA"/>
                    </a:solidFill>
                  </a:tcPr>
                </a:tc>
                <a:tc>
                  <a:txBody>
                    <a:bodyPr/>
                    <a:lstStyle/>
                    <a:p>
                      <a:pPr marL="0" indent="0">
                        <a:buNone/>
                      </a:pPr>
                      <a:endParaRPr lang="en-US" sz="120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EDF1FA"/>
                    </a:solidFill>
                  </a:tcPr>
                </a:tc>
                <a:extLst>
                  <a:ext uri="{0D108BD9-81ED-4DB2-BD59-A6C34878D82A}">
                    <a16:rowId xmlns:a16="http://schemas.microsoft.com/office/drawing/2014/main" val="10002"/>
                  </a:ext>
                </a:extLst>
              </a:tr>
              <a:tr h="716280">
                <a:tc>
                  <a:txBody>
                    <a:bodyPr/>
                    <a:lstStyle/>
                    <a:p>
                      <a:pPr marL="0" indent="0" algn="l">
                        <a:buNone/>
                      </a:pPr>
                      <a:r>
                        <a:rPr lang="en-US" sz="1150" dirty="0">
                          <a:solidFill>
                            <a:srgbClr val="222222"/>
                          </a:solidFill>
                        </a:rPr>
                        <a:t>(C)  To explain how guilds and aristocratic privileges hindered technological innovation in pre-Revolutionary Europe</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tc>
                  <a:txBody>
                    <a:bodyPr/>
                    <a:lstStyle/>
                    <a:p>
                      <a:pPr marL="0" indent="0">
                        <a:buNone/>
                      </a:pPr>
                      <a:r>
                        <a:rPr lang="en-US" sz="1200" dirty="0"/>
                        <a:t>Specific to second para</a:t>
                      </a:r>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716280">
                <a:tc>
                  <a:txBody>
                    <a:bodyPr/>
                    <a:lstStyle/>
                    <a:p>
                      <a:pPr marL="0" indent="0" algn="l">
                        <a:buNone/>
                      </a:pPr>
                      <a:r>
                        <a:rPr lang="en-US" sz="1150" dirty="0">
                          <a:solidFill>
                            <a:srgbClr val="222222"/>
                          </a:solidFill>
                        </a:rPr>
                        <a:t>(D)  To compare the economic development of French-occupied and unoccupied German territories</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EDF1FA"/>
                    </a:solidFill>
                  </a:tcPr>
                </a:tc>
                <a:tc>
                  <a:txBody>
                    <a:bodyPr/>
                    <a:lstStyle/>
                    <a:p>
                      <a:pPr marL="0" indent="0">
                        <a:buNone/>
                      </a:pPr>
                      <a:r>
                        <a:rPr lang="en-US" sz="1200" dirty="0"/>
                        <a:t>Limited to third para </a:t>
                      </a:r>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EDF1FA"/>
                    </a:solidFill>
                  </a:tcPr>
                </a:tc>
                <a:extLst>
                  <a:ext uri="{0D108BD9-81ED-4DB2-BD59-A6C34878D82A}">
                    <a16:rowId xmlns:a16="http://schemas.microsoft.com/office/drawing/2014/main" val="10004"/>
                  </a:ext>
                </a:extLst>
              </a:tr>
              <a:tr h="716280">
                <a:tc>
                  <a:txBody>
                    <a:bodyPr/>
                    <a:lstStyle/>
                    <a:p>
                      <a:pPr marL="0" indent="0" algn="l">
                        <a:buNone/>
                      </a:pPr>
                      <a:r>
                        <a:rPr lang="en-US" sz="1150" dirty="0">
                          <a:solidFill>
                            <a:srgbClr val="222222"/>
                          </a:solidFill>
                        </a:rPr>
                        <a:t>(E)  To argue that the long-term economic benefits of French reforms outweighed the short-term disruptions caused by foreign occupation</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tc>
                  <a:txBody>
                    <a:bodyPr/>
                    <a:lstStyle/>
                    <a:p>
                      <a:pPr marL="0" indent="0">
                        <a:buNone/>
                      </a:pPr>
                      <a:r>
                        <a:rPr lang="en-US" sz="1200" dirty="0"/>
                        <a:t>Out of scope, never discussed</a:t>
                      </a:r>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
        <p:nvSpPr>
          <p:cNvPr id="7" name="Text 4"/>
          <p:cNvSpPr/>
          <p:nvPr/>
        </p:nvSpPr>
        <p:spPr>
          <a:xfrm>
            <a:off x="548640" y="6446520"/>
            <a:ext cx="11091672" cy="274320"/>
          </a:xfrm>
          <a:prstGeom prst="rect">
            <a:avLst/>
          </a:prstGeom>
          <a:noFill/>
          <a:ln/>
        </p:spPr>
        <p:txBody>
          <a:bodyPr wrap="square" lIns="0" tIns="0" rIns="0" bIns="0" rtlCol="0" anchor="ctr"/>
          <a:lstStyle/>
          <a:p>
            <a:pPr marL="0" indent="0" algn="r">
              <a:buNone/>
            </a:pPr>
            <a:r>
              <a:rPr lang="en-US" sz="1000" dirty="0">
                <a:solidFill>
                  <a:srgbClr val="6B7280"/>
                </a:solidFill>
                <a:latin typeface="Calibri" pitchFamily="34" charset="0"/>
                <a:ea typeface="Calibri" pitchFamily="34" charset="-122"/>
                <a:cs typeface="Calibri" pitchFamily="34" charset="-120"/>
              </a:rPr>
              <a:t>Question 1 discussion</a:t>
            </a:r>
            <a:endParaRPr lang="en-US" sz="1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1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84048"/>
            <a:ext cx="11091672" cy="274320"/>
          </a:xfrm>
          <a:prstGeom prst="rect">
            <a:avLst/>
          </a:prstGeom>
          <a:noFill/>
          <a:ln/>
        </p:spPr>
        <p:txBody>
          <a:bodyPr wrap="square" lIns="0" tIns="0" rIns="0" bIns="0" rtlCol="0" anchor="ctr"/>
          <a:lstStyle/>
          <a:p>
            <a:pPr marL="0" indent="0">
              <a:buNone/>
            </a:pPr>
            <a:r>
              <a:rPr lang="en-US" sz="1200" b="1" kern="0" spc="150" dirty="0">
                <a:solidFill>
                  <a:srgbClr val="6B7280"/>
                </a:solidFill>
                <a:latin typeface="Calibri" pitchFamily="34" charset="0"/>
                <a:ea typeface="Calibri" pitchFamily="34" charset="-122"/>
                <a:cs typeface="Calibri" pitchFamily="34" charset="-120"/>
              </a:rPr>
              <a:t>QUESTION 2 OF 5</a:t>
            </a:r>
            <a:endParaRPr lang="en-US" sz="1200" dirty="0"/>
          </a:p>
        </p:txBody>
      </p:sp>
      <p:sp>
        <p:nvSpPr>
          <p:cNvPr id="3" name="Text 1"/>
          <p:cNvSpPr/>
          <p:nvPr/>
        </p:nvSpPr>
        <p:spPr>
          <a:xfrm>
            <a:off x="548640" y="621792"/>
            <a:ext cx="11091672" cy="502920"/>
          </a:xfrm>
          <a:prstGeom prst="rect">
            <a:avLst/>
          </a:prstGeom>
          <a:noFill/>
          <a:ln/>
        </p:spPr>
        <p:txBody>
          <a:bodyPr wrap="square" lIns="0" tIns="0" rIns="0" bIns="0" rtlCol="0" anchor="ctr"/>
          <a:lstStyle/>
          <a:p>
            <a:pPr marL="0" indent="0">
              <a:buNone/>
            </a:pPr>
            <a:r>
              <a:rPr lang="en-US" sz="2600" b="1" dirty="0">
                <a:solidFill>
                  <a:srgbClr val="1E2761"/>
                </a:solidFill>
                <a:latin typeface="Cambria" pitchFamily="34" charset="0"/>
                <a:ea typeface="Cambria" pitchFamily="34" charset="-122"/>
                <a:cs typeface="Cambria" pitchFamily="34" charset="-120"/>
              </a:rPr>
              <a:t>Question 2</a:t>
            </a:r>
            <a:endParaRPr lang="en-US" sz="2600" dirty="0"/>
          </a:p>
        </p:txBody>
      </p:sp>
      <p:sp>
        <p:nvSpPr>
          <p:cNvPr id="5" name="Text 3"/>
          <p:cNvSpPr/>
          <p:nvPr/>
        </p:nvSpPr>
        <p:spPr>
          <a:xfrm>
            <a:off x="548640" y="1207008"/>
            <a:ext cx="2267712" cy="384048"/>
          </a:xfrm>
          <a:prstGeom prst="rect">
            <a:avLst/>
          </a:prstGeom>
          <a:noFill/>
          <a:ln/>
        </p:spPr>
        <p:txBody>
          <a:bodyPr wrap="square" lIns="0" tIns="0" rIns="0" bIns="0" rtlCol="0" anchor="ctr"/>
          <a:lstStyle/>
          <a:p>
            <a:pPr marL="0" indent="0" algn="ctr">
              <a:buNone/>
            </a:pPr>
            <a:r>
              <a:rPr lang="en-US" sz="1200" b="1" kern="0" spc="100" dirty="0">
                <a:solidFill>
                  <a:srgbClr val="FFFFFF"/>
                </a:solidFill>
                <a:latin typeface="Calibri" pitchFamily="34" charset="0"/>
                <a:ea typeface="Calibri" pitchFamily="34" charset="-122"/>
                <a:cs typeface="Calibri" pitchFamily="34" charset="-120"/>
              </a:rPr>
              <a:t>INFERENCE</a:t>
            </a:r>
            <a:endParaRPr lang="en-US" sz="1200" dirty="0"/>
          </a:p>
        </p:txBody>
      </p:sp>
      <p:sp>
        <p:nvSpPr>
          <p:cNvPr id="6" name="Text 4"/>
          <p:cNvSpPr/>
          <p:nvPr/>
        </p:nvSpPr>
        <p:spPr>
          <a:xfrm>
            <a:off x="548640" y="1783080"/>
            <a:ext cx="11091672" cy="868680"/>
          </a:xfrm>
          <a:prstGeom prst="rect">
            <a:avLst/>
          </a:prstGeom>
          <a:noFill/>
          <a:ln/>
        </p:spPr>
        <p:txBody>
          <a:bodyPr wrap="square" lIns="0" tIns="0" rIns="0" bIns="0" rtlCol="0" anchor="t"/>
          <a:lstStyle/>
          <a:p>
            <a:pPr marL="0" indent="0">
              <a:lnSpc>
                <a:spcPct val="120000"/>
              </a:lnSpc>
              <a:buNone/>
            </a:pPr>
            <a:r>
              <a:rPr lang="en-US" sz="1600" b="1" dirty="0">
                <a:solidFill>
                  <a:srgbClr val="222222"/>
                </a:solidFill>
                <a:latin typeface="Calibri" pitchFamily="34" charset="0"/>
                <a:ea typeface="Calibri" pitchFamily="34" charset="-122"/>
                <a:cs typeface="Calibri" pitchFamily="34" charset="-120"/>
              </a:rPr>
              <a:t>The discussion in the first paragraph suggests that a foreign authority encountering an apparently inefficient local institution should consider the possibility that</a:t>
            </a:r>
            <a:endParaRPr lang="en-US" sz="1600" dirty="0"/>
          </a:p>
        </p:txBody>
      </p:sp>
      <p:sp>
        <p:nvSpPr>
          <p:cNvPr id="7" name="Text 5"/>
          <p:cNvSpPr/>
          <p:nvPr/>
        </p:nvSpPr>
        <p:spPr>
          <a:xfrm>
            <a:off x="685800" y="2743200"/>
            <a:ext cx="10817352" cy="3657600"/>
          </a:xfrm>
          <a:prstGeom prst="rect">
            <a:avLst/>
          </a:prstGeom>
          <a:noFill/>
          <a:ln/>
        </p:spPr>
        <p:txBody>
          <a:bodyPr wrap="square" lIns="0" tIns="0" rIns="0" bIns="0" rtlCol="0" anchor="t"/>
          <a:lstStyle/>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(A)  </a:t>
            </a:r>
            <a:r>
              <a:rPr lang="en-US" sz="1400" dirty="0">
                <a:solidFill>
                  <a:srgbClr val="222222"/>
                </a:solidFill>
                <a:latin typeface="Calibri" pitchFamily="34" charset="0"/>
                <a:ea typeface="Calibri" pitchFamily="34" charset="-122"/>
                <a:cs typeface="Calibri" pitchFamily="34" charset="-120"/>
              </a:rPr>
              <a:t>abolishing the institution could eliminate benefits that are not immediately apparent to outsiders</a:t>
            </a:r>
            <a:endParaRPr lang="en-US" sz="1400" dirty="0"/>
          </a:p>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(B)  </a:t>
            </a:r>
            <a:r>
              <a:rPr lang="en-US" sz="1400" dirty="0">
                <a:solidFill>
                  <a:srgbClr val="222222"/>
                </a:solidFill>
                <a:latin typeface="Calibri" pitchFamily="34" charset="0"/>
                <a:ea typeface="Calibri" pitchFamily="34" charset="-122"/>
                <a:cs typeface="Calibri" pitchFamily="34" charset="-120"/>
              </a:rPr>
              <a:t>the institution was originally created to protect the local economy from foreign influence</a:t>
            </a:r>
            <a:endParaRPr lang="en-US" sz="1400" dirty="0"/>
          </a:p>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(C)  </a:t>
            </a:r>
            <a:r>
              <a:rPr lang="en-US" sz="1400" dirty="0">
                <a:solidFill>
                  <a:srgbClr val="222222"/>
                </a:solidFill>
                <a:latin typeface="Calibri" pitchFamily="34" charset="0"/>
                <a:ea typeface="Calibri" pitchFamily="34" charset="-122"/>
                <a:cs typeface="Calibri" pitchFamily="34" charset="-120"/>
              </a:rPr>
              <a:t>gradual reform would necessarily preserve the institution's economically useful features</a:t>
            </a:r>
            <a:endParaRPr lang="en-US" sz="1400" dirty="0"/>
          </a:p>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(D)  </a:t>
            </a:r>
            <a:r>
              <a:rPr lang="en-US" sz="1400" dirty="0">
                <a:solidFill>
                  <a:srgbClr val="222222"/>
                </a:solidFill>
                <a:latin typeface="Calibri" pitchFamily="34" charset="0"/>
                <a:ea typeface="Calibri" pitchFamily="34" charset="-122"/>
                <a:cs typeface="Calibri" pitchFamily="34" charset="-120"/>
              </a:rPr>
              <a:t>local populations would generally prefer gradual reform to abrupt replacement, regardless of the specific institution involved</a:t>
            </a:r>
            <a:endParaRPr lang="en-US" sz="1400" dirty="0"/>
          </a:p>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(E)  </a:t>
            </a:r>
            <a:r>
              <a:rPr lang="en-US" sz="1400" dirty="0">
                <a:solidFill>
                  <a:srgbClr val="222222"/>
                </a:solidFill>
                <a:latin typeface="Calibri" pitchFamily="34" charset="0"/>
                <a:ea typeface="Calibri" pitchFamily="34" charset="-122"/>
                <a:cs typeface="Calibri" pitchFamily="34" charset="-120"/>
              </a:rPr>
              <a:t>the institution's long history suggests that its benefits are likely to outweigh the inefficiencies it creates</a:t>
            </a:r>
            <a:endParaRPr lang="en-US" sz="1400" dirty="0"/>
          </a:p>
        </p:txBody>
      </p:sp>
      <p:sp>
        <p:nvSpPr>
          <p:cNvPr id="8" name="Text 6"/>
          <p:cNvSpPr/>
          <p:nvPr/>
        </p:nvSpPr>
        <p:spPr>
          <a:xfrm>
            <a:off x="548640" y="6446520"/>
            <a:ext cx="11091672" cy="274320"/>
          </a:xfrm>
          <a:prstGeom prst="rect">
            <a:avLst/>
          </a:prstGeom>
          <a:noFill/>
          <a:ln/>
        </p:spPr>
        <p:txBody>
          <a:bodyPr wrap="square" lIns="0" tIns="0" rIns="0" bIns="0" rtlCol="0" anchor="ctr"/>
          <a:lstStyle/>
          <a:p>
            <a:pPr marL="0" indent="0" algn="r">
              <a:buNone/>
            </a:pPr>
            <a:r>
              <a:rPr lang="en-US" sz="1000" dirty="0">
                <a:solidFill>
                  <a:srgbClr val="6B7280"/>
                </a:solidFill>
                <a:latin typeface="Calibri" pitchFamily="34" charset="0"/>
                <a:ea typeface="Calibri" pitchFamily="34" charset="-122"/>
                <a:cs typeface="Calibri" pitchFamily="34" charset="-120"/>
              </a:rPr>
              <a:t>Question 2 of 5</a:t>
            </a:r>
            <a:endParaRPr lang="en-US" sz="1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84048"/>
            <a:ext cx="11091672" cy="274320"/>
          </a:xfrm>
          <a:prstGeom prst="rect">
            <a:avLst/>
          </a:prstGeom>
          <a:noFill/>
          <a:ln/>
        </p:spPr>
        <p:txBody>
          <a:bodyPr wrap="square" lIns="0" tIns="0" rIns="0" bIns="0" rtlCol="0" anchor="ctr"/>
          <a:lstStyle/>
          <a:p>
            <a:pPr marL="0" indent="0">
              <a:buNone/>
            </a:pPr>
            <a:r>
              <a:rPr lang="en-US" sz="1200" b="1" kern="0" spc="150" dirty="0">
                <a:solidFill>
                  <a:srgbClr val="6B7280"/>
                </a:solidFill>
                <a:latin typeface="Calibri" pitchFamily="34" charset="0"/>
                <a:ea typeface="Calibri" pitchFamily="34" charset="-122"/>
                <a:cs typeface="Calibri" pitchFamily="34" charset="-120"/>
              </a:rPr>
              <a:t>QUESTION 2 DISCUSSION</a:t>
            </a:r>
            <a:endParaRPr lang="en-US" sz="1200" dirty="0"/>
          </a:p>
        </p:txBody>
      </p:sp>
      <p:sp>
        <p:nvSpPr>
          <p:cNvPr id="4" name="Shape 2"/>
          <p:cNvSpPr/>
          <p:nvPr/>
        </p:nvSpPr>
        <p:spPr>
          <a:xfrm>
            <a:off x="548640" y="1207008"/>
            <a:ext cx="2267712" cy="384048"/>
          </a:xfrm>
          <a:prstGeom prst="roundRect">
            <a:avLst>
              <a:gd name="adj" fmla="val 19048"/>
            </a:avLst>
          </a:prstGeom>
          <a:solidFill>
            <a:srgbClr val="1E2761"/>
          </a:solidFill>
          <a:ln/>
        </p:spPr>
      </p:sp>
      <p:sp>
        <p:nvSpPr>
          <p:cNvPr id="5" name="Text 3"/>
          <p:cNvSpPr/>
          <p:nvPr/>
        </p:nvSpPr>
        <p:spPr>
          <a:xfrm>
            <a:off x="548640" y="1207008"/>
            <a:ext cx="2267712" cy="384048"/>
          </a:xfrm>
          <a:prstGeom prst="rect">
            <a:avLst/>
          </a:prstGeom>
          <a:noFill/>
          <a:ln/>
        </p:spPr>
        <p:txBody>
          <a:bodyPr wrap="square" lIns="0" tIns="0" rIns="0" bIns="0" rtlCol="0" anchor="ctr"/>
          <a:lstStyle/>
          <a:p>
            <a:pPr marL="0" indent="0" algn="ctr">
              <a:buNone/>
            </a:pPr>
            <a:r>
              <a:rPr lang="en-US" sz="1200" b="1" kern="0" spc="100" dirty="0">
                <a:solidFill>
                  <a:srgbClr val="FFFFFF"/>
                </a:solidFill>
                <a:latin typeface="Calibri" pitchFamily="34" charset="0"/>
                <a:ea typeface="Calibri" pitchFamily="34" charset="-122"/>
                <a:cs typeface="Calibri" pitchFamily="34" charset="-120"/>
              </a:rPr>
              <a:t>INFERENCE</a:t>
            </a:r>
            <a:endParaRPr lang="en-US" sz="1200" dirty="0"/>
          </a:p>
        </p:txBody>
      </p:sp>
      <p:graphicFrame>
        <p:nvGraphicFramePr>
          <p:cNvPr id="14" name="Table 0"/>
          <p:cNvGraphicFramePr>
            <a:graphicFrameLocks noGrp="1"/>
          </p:cNvGraphicFramePr>
          <p:nvPr>
            <p:extLst>
              <p:ext uri="{D42A27DB-BD31-4B8C-83A1-F6EECF244321}">
                <p14:modId xmlns:p14="http://schemas.microsoft.com/office/powerpoint/2010/main" val="3221047384"/>
              </p:ext>
            </p:extLst>
          </p:nvPr>
        </p:nvGraphicFramePr>
        <p:xfrm>
          <a:off x="548640" y="1783080"/>
          <a:ext cx="11091672" cy="4297680"/>
        </p:xfrm>
        <a:graphic>
          <a:graphicData uri="http://schemas.openxmlformats.org/drawingml/2006/table">
            <a:tbl>
              <a:tblPr/>
              <a:tblGrid>
                <a:gridCol w="7223760">
                  <a:extLst>
                    <a:ext uri="{9D8B030D-6E8A-4147-A177-3AD203B41FA5}">
                      <a16:colId xmlns:a16="http://schemas.microsoft.com/office/drawing/2014/main" val="20000"/>
                    </a:ext>
                  </a:extLst>
                </a:gridCol>
                <a:gridCol w="3867912">
                  <a:extLst>
                    <a:ext uri="{9D8B030D-6E8A-4147-A177-3AD203B41FA5}">
                      <a16:colId xmlns:a16="http://schemas.microsoft.com/office/drawing/2014/main" val="20001"/>
                    </a:ext>
                  </a:extLst>
                </a:gridCol>
              </a:tblGrid>
              <a:tr h="716280">
                <a:tc>
                  <a:txBody>
                    <a:bodyPr/>
                    <a:lstStyle/>
                    <a:p>
                      <a:pPr marL="0" indent="0" algn="l">
                        <a:buNone/>
                      </a:pPr>
                      <a:r>
                        <a:rPr lang="en-US" sz="1300" b="1" dirty="0">
                          <a:solidFill>
                            <a:srgbClr val="FFFFFF"/>
                          </a:solidFill>
                        </a:rPr>
                        <a:t>Option</a:t>
                      </a:r>
                      <a:endParaRPr lang="en-US" sz="1300" dirty="0"/>
                    </a:p>
                  </a:txBody>
                  <a:tcPr marL="101600" marR="101600" marT="76200" marB="76200" anchor="ctr">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1E2761"/>
                    </a:solidFill>
                  </a:tcPr>
                </a:tc>
                <a:tc>
                  <a:txBody>
                    <a:bodyPr/>
                    <a:lstStyle/>
                    <a:p>
                      <a:pPr marL="0" indent="0" algn="l">
                        <a:buNone/>
                      </a:pPr>
                      <a:r>
                        <a:rPr lang="en-US" sz="1300" b="1" dirty="0">
                          <a:solidFill>
                            <a:srgbClr val="FFFFFF"/>
                          </a:solidFill>
                        </a:rPr>
                        <a:t>Right or Wrong and Why?</a:t>
                      </a:r>
                      <a:endParaRPr lang="en-US" sz="1300" dirty="0"/>
                    </a:p>
                  </a:txBody>
                  <a:tcPr marL="101600" marR="101600" marT="76200" marB="76200" anchor="ctr">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1E2761"/>
                    </a:solidFill>
                  </a:tcPr>
                </a:tc>
                <a:extLst>
                  <a:ext uri="{0D108BD9-81ED-4DB2-BD59-A6C34878D82A}">
                    <a16:rowId xmlns:a16="http://schemas.microsoft.com/office/drawing/2014/main" val="10000"/>
                  </a:ext>
                </a:extLst>
              </a:tr>
              <a:tr h="716280">
                <a:tc>
                  <a:txBody>
                    <a:bodyPr/>
                    <a:lstStyle/>
                    <a:p>
                      <a:pPr marL="0" indent="0" algn="l">
                        <a:buNone/>
                      </a:pPr>
                      <a:r>
                        <a:rPr lang="en-US" sz="1150" dirty="0">
                          <a:solidFill>
                            <a:srgbClr val="222222"/>
                          </a:solidFill>
                        </a:rPr>
                        <a:t>(A)  abolishing the institution could eliminate benefits that are not immediately apparent to outsiders</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tc>
                  <a:txBody>
                    <a:bodyPr/>
                    <a:lstStyle/>
                    <a:p>
                      <a:pPr marL="0" indent="0">
                        <a:buNone/>
                      </a:pPr>
                      <a:endParaRPr lang="en-US" sz="120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716280">
                <a:tc>
                  <a:txBody>
                    <a:bodyPr/>
                    <a:lstStyle/>
                    <a:p>
                      <a:pPr marL="0" indent="0" algn="l">
                        <a:buNone/>
                      </a:pPr>
                      <a:r>
                        <a:rPr lang="en-US" sz="1150" dirty="0">
                          <a:solidFill>
                            <a:srgbClr val="222222"/>
                          </a:solidFill>
                        </a:rPr>
                        <a:t>(B)  the institution was originally created to protect the local economy from foreign influence</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EDF1FA"/>
                    </a:solidFill>
                  </a:tcPr>
                </a:tc>
                <a:tc>
                  <a:txBody>
                    <a:bodyPr/>
                    <a:lstStyle/>
                    <a:p>
                      <a:pPr marL="0" indent="0">
                        <a:buNone/>
                      </a:pPr>
                      <a:r>
                        <a:rPr lang="en-US" sz="1200" dirty="0"/>
                        <a:t>Outside scope</a:t>
                      </a:r>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EDF1FA"/>
                    </a:solidFill>
                  </a:tcPr>
                </a:tc>
                <a:extLst>
                  <a:ext uri="{0D108BD9-81ED-4DB2-BD59-A6C34878D82A}">
                    <a16:rowId xmlns:a16="http://schemas.microsoft.com/office/drawing/2014/main" val="10002"/>
                  </a:ext>
                </a:extLst>
              </a:tr>
              <a:tr h="716280">
                <a:tc>
                  <a:txBody>
                    <a:bodyPr/>
                    <a:lstStyle/>
                    <a:p>
                      <a:pPr marL="0" indent="0" algn="l">
                        <a:buNone/>
                      </a:pPr>
                      <a:r>
                        <a:rPr lang="en-US" sz="1150" dirty="0">
                          <a:solidFill>
                            <a:srgbClr val="222222"/>
                          </a:solidFill>
                        </a:rPr>
                        <a:t>(C)  gradual reform would necessarily preserve the institution's economically useful features</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tc>
                  <a:txBody>
                    <a:bodyPr/>
                    <a:lstStyle/>
                    <a:p>
                      <a:pPr marL="0" indent="0">
                        <a:buNone/>
                      </a:pPr>
                      <a:r>
                        <a:rPr lang="en-US" sz="1200" dirty="0"/>
                        <a:t>“necessarily” -&gt; very strict condition </a:t>
                      </a:r>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716280">
                <a:tc>
                  <a:txBody>
                    <a:bodyPr/>
                    <a:lstStyle/>
                    <a:p>
                      <a:pPr marL="0" indent="0" algn="l">
                        <a:buNone/>
                      </a:pPr>
                      <a:r>
                        <a:rPr lang="en-US" sz="1150" dirty="0">
                          <a:solidFill>
                            <a:srgbClr val="222222"/>
                          </a:solidFill>
                        </a:rPr>
                        <a:t>(D)  local populations would generally prefer gradual reform to abrupt replacement, regardless of the specific institution involved</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EDF1FA"/>
                    </a:solidFill>
                  </a:tcPr>
                </a:tc>
                <a:tc>
                  <a:txBody>
                    <a:bodyPr/>
                    <a:lstStyle/>
                    <a:p>
                      <a:pPr marL="0" indent="0">
                        <a:buNone/>
                      </a:pPr>
                      <a:r>
                        <a:rPr lang="en-US" sz="1200" dirty="0"/>
                        <a:t>No local preference is mentioned anywhere…</a:t>
                      </a:r>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EDF1FA"/>
                    </a:solidFill>
                  </a:tcPr>
                </a:tc>
                <a:extLst>
                  <a:ext uri="{0D108BD9-81ED-4DB2-BD59-A6C34878D82A}">
                    <a16:rowId xmlns:a16="http://schemas.microsoft.com/office/drawing/2014/main" val="10004"/>
                  </a:ext>
                </a:extLst>
              </a:tr>
              <a:tr h="716280">
                <a:tc>
                  <a:txBody>
                    <a:bodyPr/>
                    <a:lstStyle/>
                    <a:p>
                      <a:pPr marL="0" indent="0" algn="l">
                        <a:buNone/>
                      </a:pPr>
                      <a:r>
                        <a:rPr lang="en-US" sz="1150" dirty="0">
                          <a:solidFill>
                            <a:srgbClr val="222222"/>
                          </a:solidFill>
                        </a:rPr>
                        <a:t>(E)  the institution's long history suggests that its benefits are likely to outweigh the inefficiencies it creates</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tc>
                  <a:txBody>
                    <a:bodyPr/>
                    <a:lstStyle/>
                    <a:p>
                      <a:pPr marL="0" indent="0">
                        <a:buNone/>
                      </a:pPr>
                      <a:r>
                        <a:rPr lang="en-US" sz="1200" dirty="0"/>
                        <a:t>Long history is not discussed/ comparison is also not explicitly specified</a:t>
                      </a:r>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
        <p:nvSpPr>
          <p:cNvPr id="7" name="Text 4"/>
          <p:cNvSpPr/>
          <p:nvPr/>
        </p:nvSpPr>
        <p:spPr>
          <a:xfrm>
            <a:off x="548640" y="6446520"/>
            <a:ext cx="11091672" cy="274320"/>
          </a:xfrm>
          <a:prstGeom prst="rect">
            <a:avLst/>
          </a:prstGeom>
          <a:noFill/>
          <a:ln/>
        </p:spPr>
        <p:txBody>
          <a:bodyPr wrap="square" lIns="0" tIns="0" rIns="0" bIns="0" rtlCol="0" anchor="ctr"/>
          <a:lstStyle/>
          <a:p>
            <a:pPr marL="0" indent="0" algn="r">
              <a:buNone/>
            </a:pPr>
            <a:r>
              <a:rPr lang="en-US" sz="1000" dirty="0">
                <a:solidFill>
                  <a:srgbClr val="6B7280"/>
                </a:solidFill>
                <a:latin typeface="Calibri" pitchFamily="34" charset="0"/>
                <a:ea typeface="Calibri" pitchFamily="34" charset="-122"/>
                <a:cs typeface="Calibri" pitchFamily="34" charset="-120"/>
              </a:rPr>
              <a:t>Question 2 discussion</a:t>
            </a:r>
            <a:endParaRPr lang="en-US" sz="1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84048"/>
            <a:ext cx="11091672" cy="274320"/>
          </a:xfrm>
          <a:prstGeom prst="rect">
            <a:avLst/>
          </a:prstGeom>
          <a:noFill/>
          <a:ln/>
        </p:spPr>
        <p:txBody>
          <a:bodyPr wrap="square" lIns="0" tIns="0" rIns="0" bIns="0" rtlCol="0" anchor="ctr"/>
          <a:lstStyle/>
          <a:p>
            <a:pPr marL="0" indent="0">
              <a:buNone/>
            </a:pPr>
            <a:r>
              <a:rPr lang="en-US" sz="1200" b="1" kern="0" spc="150" dirty="0">
                <a:solidFill>
                  <a:srgbClr val="6B7280"/>
                </a:solidFill>
                <a:latin typeface="Calibri" pitchFamily="34" charset="0"/>
                <a:ea typeface="Calibri" pitchFamily="34" charset="-122"/>
                <a:cs typeface="Calibri" pitchFamily="34" charset="-120"/>
              </a:rPr>
              <a:t>QUESTION 3 OF 5</a:t>
            </a:r>
            <a:endParaRPr lang="en-US" sz="1200" dirty="0"/>
          </a:p>
        </p:txBody>
      </p:sp>
      <p:sp>
        <p:nvSpPr>
          <p:cNvPr id="3" name="Text 1"/>
          <p:cNvSpPr/>
          <p:nvPr/>
        </p:nvSpPr>
        <p:spPr>
          <a:xfrm>
            <a:off x="548640" y="621792"/>
            <a:ext cx="11091672" cy="502920"/>
          </a:xfrm>
          <a:prstGeom prst="rect">
            <a:avLst/>
          </a:prstGeom>
          <a:noFill/>
          <a:ln/>
        </p:spPr>
        <p:txBody>
          <a:bodyPr wrap="square" lIns="0" tIns="0" rIns="0" bIns="0" rtlCol="0" anchor="ctr"/>
          <a:lstStyle/>
          <a:p>
            <a:pPr marL="0" indent="0">
              <a:buNone/>
            </a:pPr>
            <a:r>
              <a:rPr lang="en-US" sz="2600" b="1" dirty="0">
                <a:solidFill>
                  <a:srgbClr val="1E2761"/>
                </a:solidFill>
                <a:latin typeface="Cambria" pitchFamily="34" charset="0"/>
                <a:ea typeface="Cambria" pitchFamily="34" charset="-122"/>
                <a:cs typeface="Cambria" pitchFamily="34" charset="-120"/>
              </a:rPr>
              <a:t>Question 3</a:t>
            </a:r>
            <a:endParaRPr lang="en-US" sz="2600" dirty="0"/>
          </a:p>
        </p:txBody>
      </p:sp>
      <p:sp>
        <p:nvSpPr>
          <p:cNvPr id="5" name="Text 3"/>
          <p:cNvSpPr/>
          <p:nvPr/>
        </p:nvSpPr>
        <p:spPr>
          <a:xfrm>
            <a:off x="548640" y="1207008"/>
            <a:ext cx="1664208" cy="384048"/>
          </a:xfrm>
          <a:prstGeom prst="rect">
            <a:avLst/>
          </a:prstGeom>
          <a:noFill/>
          <a:ln/>
        </p:spPr>
        <p:txBody>
          <a:bodyPr wrap="square" lIns="0" tIns="0" rIns="0" bIns="0" rtlCol="0" anchor="ctr"/>
          <a:lstStyle/>
          <a:p>
            <a:pPr marL="0" indent="0" algn="ctr">
              <a:buNone/>
            </a:pPr>
            <a:r>
              <a:rPr lang="en-US" sz="1200" b="1" kern="0" spc="100" dirty="0">
                <a:solidFill>
                  <a:srgbClr val="FFFFFF"/>
                </a:solidFill>
                <a:latin typeface="Calibri" pitchFamily="34" charset="0"/>
                <a:ea typeface="Calibri" pitchFamily="34" charset="-122"/>
                <a:cs typeface="Calibri" pitchFamily="34" charset="-120"/>
              </a:rPr>
              <a:t>DETAIL</a:t>
            </a:r>
            <a:endParaRPr lang="en-US" sz="1200" dirty="0"/>
          </a:p>
        </p:txBody>
      </p:sp>
      <p:sp>
        <p:nvSpPr>
          <p:cNvPr id="6" name="Text 4"/>
          <p:cNvSpPr/>
          <p:nvPr/>
        </p:nvSpPr>
        <p:spPr>
          <a:xfrm>
            <a:off x="548640" y="1783080"/>
            <a:ext cx="11091672" cy="868680"/>
          </a:xfrm>
          <a:prstGeom prst="rect">
            <a:avLst/>
          </a:prstGeom>
          <a:noFill/>
          <a:ln/>
        </p:spPr>
        <p:txBody>
          <a:bodyPr wrap="square" lIns="0" tIns="0" rIns="0" bIns="0" rtlCol="0" anchor="t"/>
          <a:lstStyle/>
          <a:p>
            <a:pPr marL="0" indent="0">
              <a:lnSpc>
                <a:spcPct val="120000"/>
              </a:lnSpc>
              <a:buNone/>
            </a:pPr>
            <a:r>
              <a:rPr lang="en-US" sz="1600" b="1" dirty="0">
                <a:solidFill>
                  <a:srgbClr val="222222"/>
                </a:solidFill>
                <a:latin typeface="Calibri" pitchFamily="34" charset="0"/>
                <a:ea typeface="Calibri" pitchFamily="34" charset="-122"/>
                <a:cs typeface="Calibri" pitchFamily="34" charset="-120"/>
              </a:rPr>
              <a:t>According to the passage, which of the following most accurately describes the evidence from the German territories discussed?</a:t>
            </a:r>
            <a:endParaRPr lang="en-US" sz="1600" dirty="0"/>
          </a:p>
        </p:txBody>
      </p:sp>
      <p:sp>
        <p:nvSpPr>
          <p:cNvPr id="7" name="Text 5"/>
          <p:cNvSpPr/>
          <p:nvPr/>
        </p:nvSpPr>
        <p:spPr>
          <a:xfrm>
            <a:off x="685800" y="2743200"/>
            <a:ext cx="10817352" cy="3657600"/>
          </a:xfrm>
          <a:prstGeom prst="rect">
            <a:avLst/>
          </a:prstGeom>
          <a:noFill/>
          <a:ln/>
        </p:spPr>
        <p:txBody>
          <a:bodyPr wrap="square" lIns="0" tIns="0" rIns="0" bIns="0" rtlCol="0" anchor="t"/>
          <a:lstStyle/>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(A)  </a:t>
            </a:r>
            <a:r>
              <a:rPr lang="en-US" sz="1400" dirty="0">
                <a:solidFill>
                  <a:srgbClr val="222222"/>
                </a:solidFill>
                <a:latin typeface="Calibri" pitchFamily="34" charset="0"/>
                <a:ea typeface="Calibri" pitchFamily="34" charset="-122"/>
                <a:cs typeface="Calibri" pitchFamily="34" charset="-120"/>
              </a:rPr>
              <a:t>Western and northwestern territories were already considered more likely to industrialize before French occupation.</a:t>
            </a:r>
            <a:endParaRPr lang="en-US" sz="1400" dirty="0"/>
          </a:p>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(B)  </a:t>
            </a:r>
            <a:r>
              <a:rPr lang="en-US" sz="1400" dirty="0">
                <a:solidFill>
                  <a:srgbClr val="222222"/>
                </a:solidFill>
                <a:latin typeface="Calibri" pitchFamily="34" charset="0"/>
                <a:ea typeface="Calibri" pitchFamily="34" charset="-122"/>
                <a:cs typeface="Calibri" pitchFamily="34" charset="-120"/>
              </a:rPr>
              <a:t>Southern and eastern territories experienced French occupation but underwent less extensive reform than western territories.</a:t>
            </a:r>
            <a:endParaRPr lang="en-US" sz="1400" dirty="0"/>
          </a:p>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(C)  </a:t>
            </a:r>
            <a:r>
              <a:rPr lang="en-US" sz="1400" dirty="0">
                <a:solidFill>
                  <a:srgbClr val="222222"/>
                </a:solidFill>
                <a:latin typeface="Calibri" pitchFamily="34" charset="0"/>
                <a:ea typeface="Calibri" pitchFamily="34" charset="-122"/>
                <a:cs typeface="Calibri" pitchFamily="34" charset="-120"/>
              </a:rPr>
              <a:t>French-occupied territories avoided slower growth, but showed no clear advantage in later urbanization.</a:t>
            </a:r>
            <a:endParaRPr lang="en-US" sz="1400" dirty="0"/>
          </a:p>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(D)  </a:t>
            </a:r>
            <a:r>
              <a:rPr lang="en-US" sz="1400" dirty="0">
                <a:solidFill>
                  <a:srgbClr val="222222"/>
                </a:solidFill>
                <a:latin typeface="Calibri" pitchFamily="34" charset="0"/>
                <a:ea typeface="Calibri" pitchFamily="34" charset="-122"/>
                <a:cs typeface="Calibri" pitchFamily="34" charset="-120"/>
              </a:rPr>
              <a:t>Many French-occupied territories later experienced faster urbanization, even though French expansion was not directed toward regions expected to industrialize.</a:t>
            </a:r>
            <a:endParaRPr lang="en-US" sz="1400" dirty="0"/>
          </a:p>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(E)  </a:t>
            </a:r>
            <a:r>
              <a:rPr lang="en-US" sz="1400" dirty="0">
                <a:solidFill>
                  <a:srgbClr val="222222"/>
                </a:solidFill>
                <a:latin typeface="Calibri" pitchFamily="34" charset="0"/>
                <a:ea typeface="Calibri" pitchFamily="34" charset="-122"/>
                <a:cs typeface="Calibri" pitchFamily="34" charset="-120"/>
              </a:rPr>
              <a:t>The territories that grew fastest were those in which French authorities had specifically designed reforms to encourage industrialization.</a:t>
            </a:r>
            <a:endParaRPr lang="en-US" sz="1400" dirty="0"/>
          </a:p>
        </p:txBody>
      </p:sp>
      <p:sp>
        <p:nvSpPr>
          <p:cNvPr id="8" name="Text 6"/>
          <p:cNvSpPr/>
          <p:nvPr/>
        </p:nvSpPr>
        <p:spPr>
          <a:xfrm>
            <a:off x="548640" y="6446520"/>
            <a:ext cx="11091672" cy="274320"/>
          </a:xfrm>
          <a:prstGeom prst="rect">
            <a:avLst/>
          </a:prstGeom>
          <a:noFill/>
          <a:ln/>
        </p:spPr>
        <p:txBody>
          <a:bodyPr wrap="square" lIns="0" tIns="0" rIns="0" bIns="0" rtlCol="0" anchor="ctr"/>
          <a:lstStyle/>
          <a:p>
            <a:pPr marL="0" indent="0" algn="r">
              <a:buNone/>
            </a:pPr>
            <a:r>
              <a:rPr lang="en-US" sz="1000" dirty="0">
                <a:solidFill>
                  <a:srgbClr val="6B7280"/>
                </a:solidFill>
                <a:latin typeface="Calibri" pitchFamily="34" charset="0"/>
                <a:ea typeface="Calibri" pitchFamily="34" charset="-122"/>
                <a:cs typeface="Calibri" pitchFamily="34" charset="-120"/>
              </a:rPr>
              <a:t>Question 3 of 5</a:t>
            </a:r>
            <a:endParaRPr lang="en-US" sz="1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5">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84048"/>
            <a:ext cx="11091672" cy="274320"/>
          </a:xfrm>
          <a:prstGeom prst="rect">
            <a:avLst/>
          </a:prstGeom>
          <a:noFill/>
          <a:ln/>
        </p:spPr>
        <p:txBody>
          <a:bodyPr wrap="square" lIns="0" tIns="0" rIns="0" bIns="0" rtlCol="0" anchor="ctr"/>
          <a:lstStyle/>
          <a:p>
            <a:pPr marL="0" indent="0">
              <a:buNone/>
            </a:pPr>
            <a:r>
              <a:rPr lang="en-US" sz="1200" b="1" kern="0" spc="150" dirty="0">
                <a:solidFill>
                  <a:srgbClr val="6B7280"/>
                </a:solidFill>
                <a:latin typeface="Calibri" pitchFamily="34" charset="0"/>
                <a:ea typeface="Calibri" pitchFamily="34" charset="-122"/>
                <a:cs typeface="Calibri" pitchFamily="34" charset="-120"/>
              </a:rPr>
              <a:t>QUESTION 3 DISCUSSION</a:t>
            </a:r>
            <a:endParaRPr lang="en-US" sz="1200" dirty="0"/>
          </a:p>
        </p:txBody>
      </p:sp>
      <p:sp>
        <p:nvSpPr>
          <p:cNvPr id="4" name="Shape 2"/>
          <p:cNvSpPr/>
          <p:nvPr/>
        </p:nvSpPr>
        <p:spPr>
          <a:xfrm>
            <a:off x="548640" y="1207008"/>
            <a:ext cx="1664208" cy="384048"/>
          </a:xfrm>
          <a:prstGeom prst="roundRect">
            <a:avLst>
              <a:gd name="adj" fmla="val 19048"/>
            </a:avLst>
          </a:prstGeom>
          <a:solidFill>
            <a:srgbClr val="1E2761"/>
          </a:solidFill>
          <a:ln/>
        </p:spPr>
      </p:sp>
      <p:sp>
        <p:nvSpPr>
          <p:cNvPr id="5" name="Text 3"/>
          <p:cNvSpPr/>
          <p:nvPr/>
        </p:nvSpPr>
        <p:spPr>
          <a:xfrm>
            <a:off x="548640" y="1207008"/>
            <a:ext cx="1664208" cy="384048"/>
          </a:xfrm>
          <a:prstGeom prst="rect">
            <a:avLst/>
          </a:prstGeom>
          <a:noFill/>
          <a:ln/>
        </p:spPr>
        <p:txBody>
          <a:bodyPr wrap="square" lIns="0" tIns="0" rIns="0" bIns="0" rtlCol="0" anchor="ctr"/>
          <a:lstStyle/>
          <a:p>
            <a:pPr marL="0" indent="0" algn="ctr">
              <a:buNone/>
            </a:pPr>
            <a:r>
              <a:rPr lang="en-US" sz="1200" b="1" kern="0" spc="100" dirty="0">
                <a:solidFill>
                  <a:srgbClr val="FFFFFF"/>
                </a:solidFill>
                <a:latin typeface="Calibri" pitchFamily="34" charset="0"/>
                <a:ea typeface="Calibri" pitchFamily="34" charset="-122"/>
                <a:cs typeface="Calibri" pitchFamily="34" charset="-120"/>
              </a:rPr>
              <a:t>DETAIL</a:t>
            </a:r>
            <a:endParaRPr lang="en-US" sz="1200" dirty="0"/>
          </a:p>
        </p:txBody>
      </p:sp>
      <p:graphicFrame>
        <p:nvGraphicFramePr>
          <p:cNvPr id="16" name="Table 0"/>
          <p:cNvGraphicFramePr>
            <a:graphicFrameLocks noGrp="1"/>
          </p:cNvGraphicFramePr>
          <p:nvPr>
            <p:extLst>
              <p:ext uri="{D42A27DB-BD31-4B8C-83A1-F6EECF244321}">
                <p14:modId xmlns:p14="http://schemas.microsoft.com/office/powerpoint/2010/main" val="4113767296"/>
              </p:ext>
            </p:extLst>
          </p:nvPr>
        </p:nvGraphicFramePr>
        <p:xfrm>
          <a:off x="548640" y="1783080"/>
          <a:ext cx="11091672" cy="4297680"/>
        </p:xfrm>
        <a:graphic>
          <a:graphicData uri="http://schemas.openxmlformats.org/drawingml/2006/table">
            <a:tbl>
              <a:tblPr/>
              <a:tblGrid>
                <a:gridCol w="7223760">
                  <a:extLst>
                    <a:ext uri="{9D8B030D-6E8A-4147-A177-3AD203B41FA5}">
                      <a16:colId xmlns:a16="http://schemas.microsoft.com/office/drawing/2014/main" val="20000"/>
                    </a:ext>
                  </a:extLst>
                </a:gridCol>
                <a:gridCol w="3867912">
                  <a:extLst>
                    <a:ext uri="{9D8B030D-6E8A-4147-A177-3AD203B41FA5}">
                      <a16:colId xmlns:a16="http://schemas.microsoft.com/office/drawing/2014/main" val="20001"/>
                    </a:ext>
                  </a:extLst>
                </a:gridCol>
              </a:tblGrid>
              <a:tr h="716280">
                <a:tc>
                  <a:txBody>
                    <a:bodyPr/>
                    <a:lstStyle/>
                    <a:p>
                      <a:pPr marL="0" indent="0" algn="l">
                        <a:buNone/>
                      </a:pPr>
                      <a:r>
                        <a:rPr lang="en-US" sz="1300" b="1" dirty="0">
                          <a:solidFill>
                            <a:srgbClr val="FFFFFF"/>
                          </a:solidFill>
                        </a:rPr>
                        <a:t>Option</a:t>
                      </a:r>
                      <a:endParaRPr lang="en-US" sz="1300" dirty="0"/>
                    </a:p>
                  </a:txBody>
                  <a:tcPr marL="101600" marR="101600" marT="76200" marB="76200" anchor="ctr">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1E2761"/>
                    </a:solidFill>
                  </a:tcPr>
                </a:tc>
                <a:tc>
                  <a:txBody>
                    <a:bodyPr/>
                    <a:lstStyle/>
                    <a:p>
                      <a:pPr marL="0" indent="0" algn="l">
                        <a:buNone/>
                      </a:pPr>
                      <a:r>
                        <a:rPr lang="en-US" sz="1300" b="1" dirty="0">
                          <a:solidFill>
                            <a:srgbClr val="FFFFFF"/>
                          </a:solidFill>
                        </a:rPr>
                        <a:t>Right or Wrong and Why?</a:t>
                      </a:r>
                      <a:endParaRPr lang="en-US" sz="1300" dirty="0"/>
                    </a:p>
                  </a:txBody>
                  <a:tcPr marL="101600" marR="101600" marT="76200" marB="76200" anchor="ctr">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1E2761"/>
                    </a:solidFill>
                  </a:tcPr>
                </a:tc>
                <a:extLst>
                  <a:ext uri="{0D108BD9-81ED-4DB2-BD59-A6C34878D82A}">
                    <a16:rowId xmlns:a16="http://schemas.microsoft.com/office/drawing/2014/main" val="10000"/>
                  </a:ext>
                </a:extLst>
              </a:tr>
              <a:tr h="716280">
                <a:tc>
                  <a:txBody>
                    <a:bodyPr/>
                    <a:lstStyle/>
                    <a:p>
                      <a:pPr marL="0" indent="0" algn="l">
                        <a:buNone/>
                      </a:pPr>
                      <a:r>
                        <a:rPr lang="en-US" sz="1150" dirty="0">
                          <a:solidFill>
                            <a:srgbClr val="222222"/>
                          </a:solidFill>
                        </a:rPr>
                        <a:t>(A)  Western and northwestern territories were already considered more likely to industrialize before French occupation.</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tc>
                  <a:txBody>
                    <a:bodyPr/>
                    <a:lstStyle/>
                    <a:p>
                      <a:pPr marL="0" indent="0">
                        <a:buNone/>
                      </a:pPr>
                      <a:r>
                        <a:rPr lang="en-US" sz="1200" dirty="0"/>
                        <a:t>Hard to comment as no past history of these regions is mentioned</a:t>
                      </a:r>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716280">
                <a:tc>
                  <a:txBody>
                    <a:bodyPr/>
                    <a:lstStyle/>
                    <a:p>
                      <a:pPr marL="0" indent="0" algn="l">
                        <a:buNone/>
                      </a:pPr>
                      <a:r>
                        <a:rPr lang="en-US" sz="1150" dirty="0">
                          <a:solidFill>
                            <a:srgbClr val="222222"/>
                          </a:solidFill>
                        </a:rPr>
                        <a:t>(B)  Southern and eastern territories experienced French occupation but underwent less extensive reform than western territories.</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EDF1FA"/>
                    </a:solidFill>
                  </a:tcPr>
                </a:tc>
                <a:tc>
                  <a:txBody>
                    <a:bodyPr/>
                    <a:lstStyle/>
                    <a:p>
                      <a:pPr marL="0" indent="0">
                        <a:buNone/>
                      </a:pPr>
                      <a:r>
                        <a:rPr lang="en-US" sz="1200" dirty="0"/>
                        <a:t>Not mentioned in the passage</a:t>
                      </a:r>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EDF1FA"/>
                    </a:solidFill>
                  </a:tcPr>
                </a:tc>
                <a:extLst>
                  <a:ext uri="{0D108BD9-81ED-4DB2-BD59-A6C34878D82A}">
                    <a16:rowId xmlns:a16="http://schemas.microsoft.com/office/drawing/2014/main" val="10002"/>
                  </a:ext>
                </a:extLst>
              </a:tr>
              <a:tr h="716280">
                <a:tc>
                  <a:txBody>
                    <a:bodyPr/>
                    <a:lstStyle/>
                    <a:p>
                      <a:pPr marL="0" indent="0" algn="l">
                        <a:buNone/>
                      </a:pPr>
                      <a:r>
                        <a:rPr lang="en-US" sz="1150" dirty="0">
                          <a:solidFill>
                            <a:srgbClr val="222222"/>
                          </a:solidFill>
                        </a:rPr>
                        <a:t>(C)  French-occupied territories avoided slower growth, but showed no clear advantage in later urbanization.</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tc>
                  <a:txBody>
                    <a:bodyPr/>
                    <a:lstStyle/>
                    <a:p>
                      <a:pPr marL="0" indent="0">
                        <a:buNone/>
                      </a:pPr>
                      <a:r>
                        <a:rPr lang="en-US" sz="1200" dirty="0"/>
                        <a:t>Completely opposite</a:t>
                      </a:r>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716280">
                <a:tc>
                  <a:txBody>
                    <a:bodyPr/>
                    <a:lstStyle/>
                    <a:p>
                      <a:pPr marL="0" indent="0" algn="l">
                        <a:buNone/>
                      </a:pPr>
                      <a:r>
                        <a:rPr lang="en-US" sz="1150" dirty="0">
                          <a:solidFill>
                            <a:srgbClr val="222222"/>
                          </a:solidFill>
                        </a:rPr>
                        <a:t>(D)  Many French-occupied territories later experienced faster urbanization, even though French expansion was not directed toward regions expected to industrialize.</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EDF1FA"/>
                    </a:solidFill>
                  </a:tcPr>
                </a:tc>
                <a:tc>
                  <a:txBody>
                    <a:bodyPr/>
                    <a:lstStyle/>
                    <a:p>
                      <a:pPr marL="0" indent="0">
                        <a:buNone/>
                      </a:pPr>
                      <a:endParaRPr lang="en-US" sz="120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EDF1FA"/>
                    </a:solidFill>
                  </a:tcPr>
                </a:tc>
                <a:extLst>
                  <a:ext uri="{0D108BD9-81ED-4DB2-BD59-A6C34878D82A}">
                    <a16:rowId xmlns:a16="http://schemas.microsoft.com/office/drawing/2014/main" val="10004"/>
                  </a:ext>
                </a:extLst>
              </a:tr>
              <a:tr h="716280">
                <a:tc>
                  <a:txBody>
                    <a:bodyPr/>
                    <a:lstStyle/>
                    <a:p>
                      <a:pPr marL="0" indent="0" algn="l">
                        <a:buNone/>
                      </a:pPr>
                      <a:r>
                        <a:rPr lang="en-US" sz="1150" dirty="0">
                          <a:solidFill>
                            <a:srgbClr val="222222"/>
                          </a:solidFill>
                        </a:rPr>
                        <a:t>(E)  The territories that grew fastest were those in which French authorities had specifically designed reforms to encourage industrialization.</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tc>
                  <a:txBody>
                    <a:bodyPr/>
                    <a:lstStyle/>
                    <a:p>
                      <a:pPr marL="0" indent="0">
                        <a:buNone/>
                      </a:pPr>
                      <a:r>
                        <a:rPr lang="en-US" sz="1200" dirty="0"/>
                        <a:t>Direct transformation was never the intention</a:t>
                      </a:r>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
        <p:nvSpPr>
          <p:cNvPr id="7" name="Text 4"/>
          <p:cNvSpPr/>
          <p:nvPr/>
        </p:nvSpPr>
        <p:spPr>
          <a:xfrm>
            <a:off x="548640" y="6446520"/>
            <a:ext cx="11091672" cy="274320"/>
          </a:xfrm>
          <a:prstGeom prst="rect">
            <a:avLst/>
          </a:prstGeom>
          <a:noFill/>
          <a:ln/>
        </p:spPr>
        <p:txBody>
          <a:bodyPr wrap="square" lIns="0" tIns="0" rIns="0" bIns="0" rtlCol="0" anchor="ctr"/>
          <a:lstStyle/>
          <a:p>
            <a:pPr marL="0" indent="0" algn="r">
              <a:buNone/>
            </a:pPr>
            <a:r>
              <a:rPr lang="en-US" sz="1000" dirty="0">
                <a:solidFill>
                  <a:srgbClr val="6B7280"/>
                </a:solidFill>
                <a:latin typeface="Calibri" pitchFamily="34" charset="0"/>
                <a:ea typeface="Calibri" pitchFamily="34" charset="-122"/>
                <a:cs typeface="Calibri" pitchFamily="34" charset="-120"/>
              </a:rPr>
              <a:t>Question 3 discussion</a:t>
            </a:r>
            <a:endParaRPr lang="en-US" sz="1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6">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84048"/>
            <a:ext cx="11091672" cy="274320"/>
          </a:xfrm>
          <a:prstGeom prst="rect">
            <a:avLst/>
          </a:prstGeom>
          <a:noFill/>
          <a:ln/>
        </p:spPr>
        <p:txBody>
          <a:bodyPr wrap="square" lIns="0" tIns="0" rIns="0" bIns="0" rtlCol="0" anchor="ctr"/>
          <a:lstStyle/>
          <a:p>
            <a:pPr marL="0" indent="0">
              <a:buNone/>
            </a:pPr>
            <a:r>
              <a:rPr lang="en-US" sz="1200" b="1" kern="0" spc="150" dirty="0">
                <a:solidFill>
                  <a:srgbClr val="6B7280"/>
                </a:solidFill>
                <a:latin typeface="Calibri" pitchFamily="34" charset="0"/>
                <a:ea typeface="Calibri" pitchFamily="34" charset="-122"/>
                <a:cs typeface="Calibri" pitchFamily="34" charset="-120"/>
              </a:rPr>
              <a:t>QUESTION 4 OF 5</a:t>
            </a:r>
            <a:endParaRPr lang="en-US" sz="1200" dirty="0"/>
          </a:p>
        </p:txBody>
      </p:sp>
      <p:sp>
        <p:nvSpPr>
          <p:cNvPr id="3" name="Text 1"/>
          <p:cNvSpPr/>
          <p:nvPr/>
        </p:nvSpPr>
        <p:spPr>
          <a:xfrm>
            <a:off x="548640" y="621792"/>
            <a:ext cx="11091672" cy="502920"/>
          </a:xfrm>
          <a:prstGeom prst="rect">
            <a:avLst/>
          </a:prstGeom>
          <a:noFill/>
          <a:ln/>
        </p:spPr>
        <p:txBody>
          <a:bodyPr wrap="square" lIns="0" tIns="0" rIns="0" bIns="0" rtlCol="0" anchor="ctr"/>
          <a:lstStyle/>
          <a:p>
            <a:pPr marL="0" indent="0">
              <a:buNone/>
            </a:pPr>
            <a:r>
              <a:rPr lang="en-US" sz="2600" b="1" dirty="0">
                <a:solidFill>
                  <a:srgbClr val="1E2761"/>
                </a:solidFill>
                <a:latin typeface="Cambria" pitchFamily="34" charset="0"/>
                <a:ea typeface="Cambria" pitchFamily="34" charset="-122"/>
                <a:cs typeface="Cambria" pitchFamily="34" charset="-120"/>
              </a:rPr>
              <a:t>Question 4</a:t>
            </a:r>
            <a:endParaRPr lang="en-US" sz="2600" dirty="0"/>
          </a:p>
        </p:txBody>
      </p:sp>
      <p:sp>
        <p:nvSpPr>
          <p:cNvPr id="5" name="Text 3"/>
          <p:cNvSpPr/>
          <p:nvPr/>
        </p:nvSpPr>
        <p:spPr>
          <a:xfrm>
            <a:off x="548640" y="1207008"/>
            <a:ext cx="4480560" cy="384048"/>
          </a:xfrm>
          <a:prstGeom prst="rect">
            <a:avLst/>
          </a:prstGeom>
          <a:noFill/>
          <a:ln/>
        </p:spPr>
        <p:txBody>
          <a:bodyPr wrap="square" lIns="0" tIns="0" rIns="0" bIns="0" rtlCol="0" anchor="ctr"/>
          <a:lstStyle/>
          <a:p>
            <a:pPr marL="0" indent="0" algn="ctr">
              <a:buNone/>
            </a:pPr>
            <a:r>
              <a:rPr lang="en-US" sz="1200" b="1" kern="0" spc="100" dirty="0">
                <a:solidFill>
                  <a:srgbClr val="FFFFFF"/>
                </a:solidFill>
                <a:latin typeface="Calibri" pitchFamily="34" charset="0"/>
                <a:ea typeface="Calibri" pitchFamily="34" charset="-122"/>
                <a:cs typeface="Calibri" pitchFamily="34" charset="-120"/>
              </a:rPr>
              <a:t>STRUCTURE / FUNCTION</a:t>
            </a:r>
            <a:endParaRPr lang="en-US" sz="1200" dirty="0"/>
          </a:p>
        </p:txBody>
      </p:sp>
      <p:sp>
        <p:nvSpPr>
          <p:cNvPr id="6" name="Text 4"/>
          <p:cNvSpPr/>
          <p:nvPr/>
        </p:nvSpPr>
        <p:spPr>
          <a:xfrm>
            <a:off x="548640" y="1783080"/>
            <a:ext cx="11091672" cy="868680"/>
          </a:xfrm>
          <a:prstGeom prst="rect">
            <a:avLst/>
          </a:prstGeom>
          <a:noFill/>
          <a:ln/>
        </p:spPr>
        <p:txBody>
          <a:bodyPr wrap="square" lIns="0" tIns="0" rIns="0" bIns="0" rtlCol="0" anchor="t"/>
          <a:lstStyle/>
          <a:p>
            <a:pPr marL="0" indent="0">
              <a:lnSpc>
                <a:spcPct val="120000"/>
              </a:lnSpc>
              <a:buNone/>
            </a:pPr>
            <a:r>
              <a:rPr lang="en-US" sz="1600" b="1" dirty="0">
                <a:solidFill>
                  <a:srgbClr val="222222"/>
                </a:solidFill>
                <a:latin typeface="Calibri" pitchFamily="34" charset="0"/>
                <a:ea typeface="Calibri" pitchFamily="34" charset="-122"/>
                <a:cs typeface="Calibri" pitchFamily="34" charset="-120"/>
              </a:rPr>
              <a:t>Why does the author mention that "French expansion had been driven principally by military and ideological considerations, not by an attempt to select regions likely to industrialize"?</a:t>
            </a:r>
            <a:endParaRPr lang="en-US" sz="1600" dirty="0"/>
          </a:p>
        </p:txBody>
      </p:sp>
      <p:sp>
        <p:nvSpPr>
          <p:cNvPr id="7" name="Text 5"/>
          <p:cNvSpPr/>
          <p:nvPr/>
        </p:nvSpPr>
        <p:spPr>
          <a:xfrm>
            <a:off x="685800" y="2743200"/>
            <a:ext cx="10817352" cy="3657600"/>
          </a:xfrm>
          <a:prstGeom prst="rect">
            <a:avLst/>
          </a:prstGeom>
          <a:noFill/>
          <a:ln/>
        </p:spPr>
        <p:txBody>
          <a:bodyPr wrap="square" lIns="0" tIns="0" rIns="0" bIns="0" rtlCol="0" anchor="t"/>
          <a:lstStyle/>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(A)  </a:t>
            </a:r>
            <a:r>
              <a:rPr lang="en-US" sz="1400" dirty="0">
                <a:solidFill>
                  <a:srgbClr val="222222"/>
                </a:solidFill>
                <a:latin typeface="Calibri" pitchFamily="34" charset="0"/>
                <a:ea typeface="Calibri" pitchFamily="34" charset="-122"/>
                <a:cs typeface="Calibri" pitchFamily="34" charset="-120"/>
              </a:rPr>
              <a:t>To suggest that the institutional reforms themselves were largely unintended consequences of French expansion</a:t>
            </a:r>
            <a:endParaRPr lang="en-US" sz="1400" dirty="0"/>
          </a:p>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(B)  </a:t>
            </a:r>
            <a:r>
              <a:rPr lang="en-US" sz="1400" dirty="0">
                <a:solidFill>
                  <a:srgbClr val="222222"/>
                </a:solidFill>
                <a:latin typeface="Calibri" pitchFamily="34" charset="0"/>
                <a:ea typeface="Calibri" pitchFamily="34" charset="-122"/>
                <a:cs typeface="Calibri" pitchFamily="34" charset="-120"/>
              </a:rPr>
              <a:t>To explain why French reforms produced little immediate economic growth in the occupied territories</a:t>
            </a:r>
            <a:endParaRPr lang="en-US" sz="1400" dirty="0"/>
          </a:p>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(C)  </a:t>
            </a:r>
            <a:r>
              <a:rPr lang="en-US" sz="1400" dirty="0">
                <a:solidFill>
                  <a:srgbClr val="222222"/>
                </a:solidFill>
                <a:latin typeface="Calibri" pitchFamily="34" charset="0"/>
                <a:ea typeface="Calibri" pitchFamily="34" charset="-122"/>
                <a:cs typeface="Calibri" pitchFamily="34" charset="-120"/>
              </a:rPr>
              <a:t>To explain why the economic effects of French reforms emerged only after industrial opportunities became available</a:t>
            </a:r>
            <a:endParaRPr lang="en-US" sz="1400" dirty="0"/>
          </a:p>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(D)  </a:t>
            </a:r>
            <a:r>
              <a:rPr lang="en-US" sz="1400" dirty="0">
                <a:solidFill>
                  <a:srgbClr val="222222"/>
                </a:solidFill>
                <a:latin typeface="Calibri" pitchFamily="34" charset="0"/>
                <a:ea typeface="Calibri" pitchFamily="34" charset="-122"/>
                <a:cs typeface="Calibri" pitchFamily="34" charset="-120"/>
              </a:rPr>
              <a:t>To rule out the possibility that the observed growth pattern simply reflects France having chosen regions already likely to develop</a:t>
            </a:r>
            <a:endParaRPr lang="en-US" sz="1400" dirty="0"/>
          </a:p>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(E)  </a:t>
            </a:r>
            <a:r>
              <a:rPr lang="en-US" sz="1400" dirty="0">
                <a:solidFill>
                  <a:srgbClr val="222222"/>
                </a:solidFill>
                <a:latin typeface="Calibri" pitchFamily="34" charset="0"/>
                <a:ea typeface="Calibri" pitchFamily="34" charset="-122"/>
                <a:cs typeface="Calibri" pitchFamily="34" charset="-120"/>
              </a:rPr>
              <a:t>To suggest that military conquest was not itself responsible for the later economic growth of occupied regions</a:t>
            </a:r>
            <a:endParaRPr lang="en-US" sz="1400" dirty="0"/>
          </a:p>
        </p:txBody>
      </p:sp>
      <p:sp>
        <p:nvSpPr>
          <p:cNvPr id="8" name="Text 6"/>
          <p:cNvSpPr/>
          <p:nvPr/>
        </p:nvSpPr>
        <p:spPr>
          <a:xfrm>
            <a:off x="548640" y="6446520"/>
            <a:ext cx="11091672" cy="274320"/>
          </a:xfrm>
          <a:prstGeom prst="rect">
            <a:avLst/>
          </a:prstGeom>
          <a:noFill/>
          <a:ln/>
        </p:spPr>
        <p:txBody>
          <a:bodyPr wrap="square" lIns="0" tIns="0" rIns="0" bIns="0" rtlCol="0" anchor="ctr"/>
          <a:lstStyle/>
          <a:p>
            <a:pPr marL="0" indent="0" algn="r">
              <a:buNone/>
            </a:pPr>
            <a:r>
              <a:rPr lang="en-US" sz="1000" dirty="0">
                <a:solidFill>
                  <a:srgbClr val="6B7280"/>
                </a:solidFill>
                <a:latin typeface="Calibri" pitchFamily="34" charset="0"/>
                <a:ea typeface="Calibri" pitchFamily="34" charset="-122"/>
                <a:cs typeface="Calibri" pitchFamily="34" charset="-120"/>
              </a:rPr>
              <a:t>Question 4 of 5</a:t>
            </a:r>
            <a:endParaRPr lang="en-US" sz="1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84048"/>
            <a:ext cx="11091672" cy="274320"/>
          </a:xfrm>
          <a:prstGeom prst="rect">
            <a:avLst/>
          </a:prstGeom>
          <a:noFill/>
          <a:ln/>
        </p:spPr>
        <p:txBody>
          <a:bodyPr wrap="square" lIns="0" tIns="0" rIns="0" bIns="0" rtlCol="0" anchor="ctr"/>
          <a:lstStyle/>
          <a:p>
            <a:pPr marL="0" indent="0">
              <a:buNone/>
            </a:pPr>
            <a:r>
              <a:rPr lang="en-US" sz="1200" b="1" kern="0" spc="150" dirty="0">
                <a:solidFill>
                  <a:srgbClr val="6B7280"/>
                </a:solidFill>
                <a:latin typeface="Calibri" pitchFamily="34" charset="0"/>
                <a:ea typeface="Calibri" pitchFamily="34" charset="-122"/>
                <a:cs typeface="Calibri" pitchFamily="34" charset="-120"/>
              </a:rPr>
              <a:t>QUESTION 4 DISCUSSION</a:t>
            </a:r>
            <a:endParaRPr lang="en-US" sz="1200" dirty="0"/>
          </a:p>
        </p:txBody>
      </p:sp>
      <p:sp>
        <p:nvSpPr>
          <p:cNvPr id="4" name="Shape 2"/>
          <p:cNvSpPr/>
          <p:nvPr/>
        </p:nvSpPr>
        <p:spPr>
          <a:xfrm>
            <a:off x="548640" y="1207008"/>
            <a:ext cx="4480560" cy="384048"/>
          </a:xfrm>
          <a:prstGeom prst="roundRect">
            <a:avLst>
              <a:gd name="adj" fmla="val 19048"/>
            </a:avLst>
          </a:prstGeom>
          <a:solidFill>
            <a:srgbClr val="1E2761"/>
          </a:solidFill>
          <a:ln/>
        </p:spPr>
      </p:sp>
      <p:sp>
        <p:nvSpPr>
          <p:cNvPr id="5" name="Text 3"/>
          <p:cNvSpPr/>
          <p:nvPr/>
        </p:nvSpPr>
        <p:spPr>
          <a:xfrm>
            <a:off x="548640" y="1207008"/>
            <a:ext cx="4480560" cy="384048"/>
          </a:xfrm>
          <a:prstGeom prst="rect">
            <a:avLst/>
          </a:prstGeom>
          <a:noFill/>
          <a:ln/>
        </p:spPr>
        <p:txBody>
          <a:bodyPr wrap="square" lIns="0" tIns="0" rIns="0" bIns="0" rtlCol="0" anchor="ctr"/>
          <a:lstStyle/>
          <a:p>
            <a:pPr marL="0" indent="0" algn="ctr">
              <a:buNone/>
            </a:pPr>
            <a:r>
              <a:rPr lang="en-US" sz="1200" b="1" kern="0" spc="100" dirty="0">
                <a:solidFill>
                  <a:srgbClr val="FFFFFF"/>
                </a:solidFill>
                <a:latin typeface="Calibri" pitchFamily="34" charset="0"/>
                <a:ea typeface="Calibri" pitchFamily="34" charset="-122"/>
                <a:cs typeface="Calibri" pitchFamily="34" charset="-120"/>
              </a:rPr>
              <a:t>STRUCTURE</a:t>
            </a:r>
            <a:endParaRPr lang="en-US" sz="1200" dirty="0"/>
          </a:p>
        </p:txBody>
      </p:sp>
      <p:graphicFrame>
        <p:nvGraphicFramePr>
          <p:cNvPr id="18" name="Table 0"/>
          <p:cNvGraphicFramePr>
            <a:graphicFrameLocks noGrp="1"/>
          </p:cNvGraphicFramePr>
          <p:nvPr>
            <p:extLst>
              <p:ext uri="{D42A27DB-BD31-4B8C-83A1-F6EECF244321}">
                <p14:modId xmlns:p14="http://schemas.microsoft.com/office/powerpoint/2010/main" val="405538098"/>
              </p:ext>
            </p:extLst>
          </p:nvPr>
        </p:nvGraphicFramePr>
        <p:xfrm>
          <a:off x="548640" y="1783080"/>
          <a:ext cx="11091672" cy="4297680"/>
        </p:xfrm>
        <a:graphic>
          <a:graphicData uri="http://schemas.openxmlformats.org/drawingml/2006/table">
            <a:tbl>
              <a:tblPr/>
              <a:tblGrid>
                <a:gridCol w="7223760">
                  <a:extLst>
                    <a:ext uri="{9D8B030D-6E8A-4147-A177-3AD203B41FA5}">
                      <a16:colId xmlns:a16="http://schemas.microsoft.com/office/drawing/2014/main" val="20000"/>
                    </a:ext>
                  </a:extLst>
                </a:gridCol>
                <a:gridCol w="3867912">
                  <a:extLst>
                    <a:ext uri="{9D8B030D-6E8A-4147-A177-3AD203B41FA5}">
                      <a16:colId xmlns:a16="http://schemas.microsoft.com/office/drawing/2014/main" val="20001"/>
                    </a:ext>
                  </a:extLst>
                </a:gridCol>
              </a:tblGrid>
              <a:tr h="716280">
                <a:tc>
                  <a:txBody>
                    <a:bodyPr/>
                    <a:lstStyle/>
                    <a:p>
                      <a:pPr marL="0" indent="0" algn="l">
                        <a:buNone/>
                      </a:pPr>
                      <a:r>
                        <a:rPr lang="en-US" sz="1300" b="1" dirty="0">
                          <a:solidFill>
                            <a:srgbClr val="FFFFFF"/>
                          </a:solidFill>
                        </a:rPr>
                        <a:t>Option</a:t>
                      </a:r>
                      <a:endParaRPr lang="en-US" sz="1300" dirty="0"/>
                    </a:p>
                  </a:txBody>
                  <a:tcPr marL="101600" marR="101600" marT="76200" marB="76200" anchor="ctr">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1E2761"/>
                    </a:solidFill>
                  </a:tcPr>
                </a:tc>
                <a:tc>
                  <a:txBody>
                    <a:bodyPr/>
                    <a:lstStyle/>
                    <a:p>
                      <a:pPr marL="0" indent="0" algn="l">
                        <a:buNone/>
                      </a:pPr>
                      <a:r>
                        <a:rPr lang="en-US" sz="1300" b="1" dirty="0">
                          <a:solidFill>
                            <a:srgbClr val="FFFFFF"/>
                          </a:solidFill>
                        </a:rPr>
                        <a:t>Right or Wrong and Why?</a:t>
                      </a:r>
                      <a:endParaRPr lang="en-US" sz="1300" dirty="0"/>
                    </a:p>
                  </a:txBody>
                  <a:tcPr marL="101600" marR="101600" marT="76200" marB="76200" anchor="ctr">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1E2761"/>
                    </a:solidFill>
                  </a:tcPr>
                </a:tc>
                <a:extLst>
                  <a:ext uri="{0D108BD9-81ED-4DB2-BD59-A6C34878D82A}">
                    <a16:rowId xmlns:a16="http://schemas.microsoft.com/office/drawing/2014/main" val="10000"/>
                  </a:ext>
                </a:extLst>
              </a:tr>
              <a:tr h="716280">
                <a:tc>
                  <a:txBody>
                    <a:bodyPr/>
                    <a:lstStyle/>
                    <a:p>
                      <a:pPr marL="0" indent="0" algn="l">
                        <a:buNone/>
                      </a:pPr>
                      <a:r>
                        <a:rPr lang="en-US" sz="1150" dirty="0">
                          <a:solidFill>
                            <a:srgbClr val="222222"/>
                          </a:solidFill>
                        </a:rPr>
                        <a:t>(A)  To suggest that the institutional reforms themselves were largely unintended consequences of French expansion</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tc>
                  <a:txBody>
                    <a:bodyPr/>
                    <a:lstStyle/>
                    <a:p>
                      <a:pPr marL="0" indent="0">
                        <a:buNone/>
                      </a:pPr>
                      <a:endParaRPr lang="en-US" sz="120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716280">
                <a:tc>
                  <a:txBody>
                    <a:bodyPr/>
                    <a:lstStyle/>
                    <a:p>
                      <a:pPr marL="0" indent="0" algn="l">
                        <a:buNone/>
                      </a:pPr>
                      <a:r>
                        <a:rPr lang="en-US" sz="1150" dirty="0">
                          <a:solidFill>
                            <a:srgbClr val="222222"/>
                          </a:solidFill>
                        </a:rPr>
                        <a:t>(B)  To explain why French reforms produced little immediate economic growth in the occupied territories</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EDF1FA"/>
                    </a:solidFill>
                  </a:tcPr>
                </a:tc>
                <a:tc>
                  <a:txBody>
                    <a:bodyPr/>
                    <a:lstStyle/>
                    <a:p>
                      <a:pPr marL="0" indent="0">
                        <a:buNone/>
                      </a:pPr>
                      <a:endParaRPr lang="en-US" sz="120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EDF1FA"/>
                    </a:solidFill>
                  </a:tcPr>
                </a:tc>
                <a:extLst>
                  <a:ext uri="{0D108BD9-81ED-4DB2-BD59-A6C34878D82A}">
                    <a16:rowId xmlns:a16="http://schemas.microsoft.com/office/drawing/2014/main" val="10002"/>
                  </a:ext>
                </a:extLst>
              </a:tr>
              <a:tr h="716280">
                <a:tc>
                  <a:txBody>
                    <a:bodyPr/>
                    <a:lstStyle/>
                    <a:p>
                      <a:pPr marL="0" indent="0" algn="l">
                        <a:buNone/>
                      </a:pPr>
                      <a:r>
                        <a:rPr lang="en-US" sz="1150" dirty="0">
                          <a:solidFill>
                            <a:srgbClr val="222222"/>
                          </a:solidFill>
                        </a:rPr>
                        <a:t>(C)  To explain why the economic effects of French reforms emerged only after industrial opportunities became available</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tc>
                  <a:txBody>
                    <a:bodyPr/>
                    <a:lstStyle/>
                    <a:p>
                      <a:pPr marL="0" indent="0">
                        <a:buNone/>
                      </a:pPr>
                      <a:endParaRPr lang="en-US" sz="120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716280">
                <a:tc>
                  <a:txBody>
                    <a:bodyPr/>
                    <a:lstStyle/>
                    <a:p>
                      <a:pPr marL="0" indent="0" algn="l">
                        <a:buNone/>
                      </a:pPr>
                      <a:r>
                        <a:rPr lang="en-US" sz="1150" dirty="0">
                          <a:solidFill>
                            <a:srgbClr val="222222"/>
                          </a:solidFill>
                        </a:rPr>
                        <a:t>(D)  To rule out the possibility that the observed growth pattern simply reflects France having chosen regions already likely to develop</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EDF1FA"/>
                    </a:solidFill>
                  </a:tcPr>
                </a:tc>
                <a:tc>
                  <a:txBody>
                    <a:bodyPr/>
                    <a:lstStyle/>
                    <a:p>
                      <a:pPr marL="0" indent="0">
                        <a:buNone/>
                      </a:pPr>
                      <a:endParaRPr lang="en-US" sz="120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EDF1FA"/>
                    </a:solidFill>
                  </a:tcPr>
                </a:tc>
                <a:extLst>
                  <a:ext uri="{0D108BD9-81ED-4DB2-BD59-A6C34878D82A}">
                    <a16:rowId xmlns:a16="http://schemas.microsoft.com/office/drawing/2014/main" val="10004"/>
                  </a:ext>
                </a:extLst>
              </a:tr>
              <a:tr h="716280">
                <a:tc>
                  <a:txBody>
                    <a:bodyPr/>
                    <a:lstStyle/>
                    <a:p>
                      <a:pPr marL="0" indent="0" algn="l">
                        <a:buNone/>
                      </a:pPr>
                      <a:r>
                        <a:rPr lang="en-US" sz="1150" dirty="0">
                          <a:solidFill>
                            <a:srgbClr val="222222"/>
                          </a:solidFill>
                        </a:rPr>
                        <a:t>(E)  To suggest that military conquest was not itself responsible for the later economic growth of occupied regions</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tc>
                  <a:txBody>
                    <a:bodyPr/>
                    <a:lstStyle/>
                    <a:p>
                      <a:pPr marL="0" indent="0">
                        <a:buNone/>
                      </a:pPr>
                      <a:endParaRPr lang="en-US" sz="120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
        <p:nvSpPr>
          <p:cNvPr id="7" name="Text 4"/>
          <p:cNvSpPr/>
          <p:nvPr/>
        </p:nvSpPr>
        <p:spPr>
          <a:xfrm>
            <a:off x="548640" y="6446520"/>
            <a:ext cx="11091672" cy="274320"/>
          </a:xfrm>
          <a:prstGeom prst="rect">
            <a:avLst/>
          </a:prstGeom>
          <a:noFill/>
          <a:ln/>
        </p:spPr>
        <p:txBody>
          <a:bodyPr wrap="square" lIns="0" tIns="0" rIns="0" bIns="0" rtlCol="0" anchor="ctr"/>
          <a:lstStyle/>
          <a:p>
            <a:pPr marL="0" indent="0" algn="r">
              <a:buNone/>
            </a:pPr>
            <a:r>
              <a:rPr lang="en-US" sz="1000" dirty="0">
                <a:solidFill>
                  <a:srgbClr val="6B7280"/>
                </a:solidFill>
                <a:latin typeface="Calibri" pitchFamily="34" charset="0"/>
                <a:ea typeface="Calibri" pitchFamily="34" charset="-122"/>
                <a:cs typeface="Calibri" pitchFamily="34" charset="-120"/>
              </a:rPr>
              <a:t>Question 4 discussion</a:t>
            </a:r>
            <a:endParaRPr lang="en-US" sz="1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84048"/>
            <a:ext cx="11091672" cy="274320"/>
          </a:xfrm>
          <a:prstGeom prst="rect">
            <a:avLst/>
          </a:prstGeom>
          <a:noFill/>
          <a:ln/>
        </p:spPr>
        <p:txBody>
          <a:bodyPr wrap="square" lIns="0" tIns="0" rIns="0" bIns="0" rtlCol="0" anchor="ctr"/>
          <a:lstStyle/>
          <a:p>
            <a:pPr marL="0" indent="0">
              <a:buNone/>
            </a:pPr>
            <a:r>
              <a:rPr lang="en-US" sz="1200" b="1" kern="0" spc="150" dirty="0">
                <a:solidFill>
                  <a:srgbClr val="6B7280"/>
                </a:solidFill>
                <a:latin typeface="Calibri" pitchFamily="34" charset="0"/>
                <a:ea typeface="Calibri" pitchFamily="34" charset="-122"/>
                <a:cs typeface="Calibri" pitchFamily="34" charset="-120"/>
              </a:rPr>
              <a:t>QUESTION 5 OF 5</a:t>
            </a:r>
            <a:endParaRPr lang="en-US" sz="1200" dirty="0"/>
          </a:p>
        </p:txBody>
      </p:sp>
      <p:sp>
        <p:nvSpPr>
          <p:cNvPr id="3" name="Text 1"/>
          <p:cNvSpPr/>
          <p:nvPr/>
        </p:nvSpPr>
        <p:spPr>
          <a:xfrm>
            <a:off x="548640" y="621792"/>
            <a:ext cx="11091672" cy="502920"/>
          </a:xfrm>
          <a:prstGeom prst="rect">
            <a:avLst/>
          </a:prstGeom>
          <a:noFill/>
          <a:ln/>
        </p:spPr>
        <p:txBody>
          <a:bodyPr wrap="square" lIns="0" tIns="0" rIns="0" bIns="0" rtlCol="0" anchor="ctr"/>
          <a:lstStyle/>
          <a:p>
            <a:pPr marL="0" indent="0">
              <a:buNone/>
            </a:pPr>
            <a:r>
              <a:rPr lang="en-US" sz="2600" b="1" dirty="0">
                <a:solidFill>
                  <a:srgbClr val="1E2761"/>
                </a:solidFill>
                <a:latin typeface="Cambria" pitchFamily="34" charset="0"/>
                <a:ea typeface="Cambria" pitchFamily="34" charset="-122"/>
                <a:cs typeface="Cambria" pitchFamily="34" charset="-120"/>
              </a:rPr>
              <a:t>Question 5</a:t>
            </a:r>
            <a:endParaRPr lang="en-US" sz="2600" dirty="0"/>
          </a:p>
        </p:txBody>
      </p:sp>
      <p:sp>
        <p:nvSpPr>
          <p:cNvPr id="5" name="Text 3"/>
          <p:cNvSpPr/>
          <p:nvPr/>
        </p:nvSpPr>
        <p:spPr>
          <a:xfrm>
            <a:off x="548640" y="1207008"/>
            <a:ext cx="1664208" cy="384048"/>
          </a:xfrm>
          <a:prstGeom prst="rect">
            <a:avLst/>
          </a:prstGeom>
          <a:noFill/>
          <a:ln/>
        </p:spPr>
        <p:txBody>
          <a:bodyPr wrap="square" lIns="0" tIns="0" rIns="0" bIns="0" rtlCol="0" anchor="ctr"/>
          <a:lstStyle/>
          <a:p>
            <a:pPr marL="0" indent="0" algn="ctr">
              <a:buNone/>
            </a:pPr>
            <a:r>
              <a:rPr lang="en-US" sz="1200" b="1" kern="0" spc="100" dirty="0">
                <a:solidFill>
                  <a:srgbClr val="FFFFFF"/>
                </a:solidFill>
                <a:latin typeface="Calibri" pitchFamily="34" charset="0"/>
                <a:ea typeface="Calibri" pitchFamily="34" charset="-122"/>
                <a:cs typeface="Calibri" pitchFamily="34" charset="-120"/>
              </a:rPr>
              <a:t>WEAKEN</a:t>
            </a:r>
            <a:endParaRPr lang="en-US" sz="1200" dirty="0"/>
          </a:p>
        </p:txBody>
      </p:sp>
      <p:sp>
        <p:nvSpPr>
          <p:cNvPr id="6" name="Text 4"/>
          <p:cNvSpPr/>
          <p:nvPr/>
        </p:nvSpPr>
        <p:spPr>
          <a:xfrm>
            <a:off x="548640" y="1783080"/>
            <a:ext cx="11091672" cy="868680"/>
          </a:xfrm>
          <a:prstGeom prst="rect">
            <a:avLst/>
          </a:prstGeom>
          <a:noFill/>
          <a:ln/>
        </p:spPr>
        <p:txBody>
          <a:bodyPr wrap="square" lIns="0" tIns="0" rIns="0" bIns="0" rtlCol="0" anchor="t"/>
          <a:lstStyle/>
          <a:p>
            <a:pPr marL="0" indent="0">
              <a:lnSpc>
                <a:spcPct val="120000"/>
              </a:lnSpc>
              <a:buNone/>
            </a:pPr>
            <a:r>
              <a:rPr lang="en-US" sz="1600" b="1" dirty="0">
                <a:solidFill>
                  <a:srgbClr val="222222"/>
                </a:solidFill>
                <a:latin typeface="Calibri" pitchFamily="34" charset="0"/>
                <a:ea typeface="Calibri" pitchFamily="34" charset="-122"/>
                <a:cs typeface="Calibri" pitchFamily="34" charset="-120"/>
              </a:rPr>
              <a:t>Which of the following, if true, would most weaken the author's explanation for the delayed economic gains in French-occupied German territories?</a:t>
            </a:r>
            <a:endParaRPr lang="en-US" sz="1600" dirty="0"/>
          </a:p>
        </p:txBody>
      </p:sp>
      <p:sp>
        <p:nvSpPr>
          <p:cNvPr id="7" name="Text 5"/>
          <p:cNvSpPr/>
          <p:nvPr/>
        </p:nvSpPr>
        <p:spPr>
          <a:xfrm>
            <a:off x="685800" y="2743200"/>
            <a:ext cx="10817352" cy="3657600"/>
          </a:xfrm>
          <a:prstGeom prst="rect">
            <a:avLst/>
          </a:prstGeom>
          <a:noFill/>
          <a:ln/>
        </p:spPr>
        <p:txBody>
          <a:bodyPr wrap="square" lIns="0" tIns="0" rIns="0" bIns="0" rtlCol="0" anchor="t"/>
          <a:lstStyle/>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(A)  </a:t>
            </a:r>
            <a:r>
              <a:rPr lang="en-US" sz="1400" dirty="0">
                <a:solidFill>
                  <a:srgbClr val="222222"/>
                </a:solidFill>
                <a:latin typeface="Calibri" pitchFamily="34" charset="0"/>
                <a:ea typeface="Calibri" pitchFamily="34" charset="-122"/>
                <a:cs typeface="Calibri" pitchFamily="34" charset="-120"/>
              </a:rPr>
              <a:t>French-occupied territories experienced substantial economic and political instability after Napoleon's defeat.</a:t>
            </a:r>
            <a:endParaRPr lang="en-US" sz="1400" dirty="0"/>
          </a:p>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(B)  </a:t>
            </a:r>
            <a:r>
              <a:rPr lang="en-US" sz="1400" dirty="0">
                <a:solidFill>
                  <a:srgbClr val="222222"/>
                </a:solidFill>
                <a:latin typeface="Calibri" pitchFamily="34" charset="0"/>
                <a:ea typeface="Calibri" pitchFamily="34" charset="-122"/>
                <a:cs typeface="Calibri" pitchFamily="34" charset="-120"/>
              </a:rPr>
              <a:t>Unoccupied territories gained access to many of the same industrial technologies as French-occupied territories.</a:t>
            </a:r>
            <a:endParaRPr lang="en-US" sz="1400" dirty="0"/>
          </a:p>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(C)  </a:t>
            </a:r>
            <a:r>
              <a:rPr lang="en-US" sz="1400" dirty="0">
                <a:solidFill>
                  <a:srgbClr val="222222"/>
                </a:solidFill>
                <a:latin typeface="Calibri" pitchFamily="34" charset="0"/>
                <a:ea typeface="Calibri" pitchFamily="34" charset="-122"/>
                <a:cs typeface="Calibri" pitchFamily="34" charset="-120"/>
              </a:rPr>
              <a:t>Territories with the most extensive removal of guild and aristocratic restrictions did not industrialize faster than other occupied territories.</a:t>
            </a:r>
            <a:endParaRPr lang="en-US" sz="1400" dirty="0"/>
          </a:p>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(D)  </a:t>
            </a:r>
            <a:r>
              <a:rPr lang="en-US" sz="1400" dirty="0">
                <a:solidFill>
                  <a:srgbClr val="222222"/>
                </a:solidFill>
                <a:latin typeface="Calibri" pitchFamily="34" charset="0"/>
                <a:ea typeface="Calibri" pitchFamily="34" charset="-122"/>
                <a:cs typeface="Calibri" pitchFamily="34" charset="-120"/>
              </a:rPr>
              <a:t>In several occupied territories, local elites retained considerable personal wealth even after losing their formal privileges.</a:t>
            </a:r>
            <a:endParaRPr lang="en-US" sz="1400" dirty="0"/>
          </a:p>
          <a:p>
            <a:pPr marL="0" indent="0">
              <a:lnSpc>
                <a:spcPct val="120000"/>
              </a:lnSpc>
              <a:buNone/>
            </a:pPr>
            <a:r>
              <a:rPr lang="en-US" sz="1400" b="1" dirty="0">
                <a:solidFill>
                  <a:srgbClr val="1E2761"/>
                </a:solidFill>
                <a:latin typeface="Calibri" pitchFamily="34" charset="0"/>
                <a:ea typeface="Calibri" pitchFamily="34" charset="-122"/>
                <a:cs typeface="Calibri" pitchFamily="34" charset="-120"/>
              </a:rPr>
              <a:t>(E)  </a:t>
            </a:r>
            <a:r>
              <a:rPr lang="en-US" sz="1400" dirty="0">
                <a:solidFill>
                  <a:srgbClr val="222222"/>
                </a:solidFill>
                <a:latin typeface="Calibri" pitchFamily="34" charset="0"/>
                <a:ea typeface="Calibri" pitchFamily="34" charset="-122"/>
                <a:cs typeface="Calibri" pitchFamily="34" charset="-120"/>
              </a:rPr>
              <a:t>Some unoccupied territories later adopted reforms similar to those introduced under French rule and also experienced rapid urbanization.</a:t>
            </a:r>
            <a:endParaRPr lang="en-US" sz="1400" dirty="0"/>
          </a:p>
        </p:txBody>
      </p:sp>
      <p:sp>
        <p:nvSpPr>
          <p:cNvPr id="8" name="Text 6"/>
          <p:cNvSpPr/>
          <p:nvPr/>
        </p:nvSpPr>
        <p:spPr>
          <a:xfrm>
            <a:off x="548640" y="6446520"/>
            <a:ext cx="11091672" cy="274320"/>
          </a:xfrm>
          <a:prstGeom prst="rect">
            <a:avLst/>
          </a:prstGeom>
          <a:noFill/>
          <a:ln/>
        </p:spPr>
        <p:txBody>
          <a:bodyPr wrap="square" lIns="0" tIns="0" rIns="0" bIns="0" rtlCol="0" anchor="ctr"/>
          <a:lstStyle/>
          <a:p>
            <a:pPr marL="0" indent="0" algn="r">
              <a:buNone/>
            </a:pPr>
            <a:r>
              <a:rPr lang="en-US" sz="1000" dirty="0">
                <a:solidFill>
                  <a:srgbClr val="6B7280"/>
                </a:solidFill>
                <a:latin typeface="Calibri" pitchFamily="34" charset="0"/>
                <a:ea typeface="Calibri" pitchFamily="34" charset="-122"/>
                <a:cs typeface="Calibri" pitchFamily="34" charset="-120"/>
              </a:rPr>
              <a:t>Question 5 of 5</a:t>
            </a:r>
            <a:endParaRPr lang="en-US" sz="1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9">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84048"/>
            <a:ext cx="11091672" cy="274320"/>
          </a:xfrm>
          <a:prstGeom prst="rect">
            <a:avLst/>
          </a:prstGeom>
          <a:noFill/>
          <a:ln/>
        </p:spPr>
        <p:txBody>
          <a:bodyPr wrap="square" lIns="0" tIns="0" rIns="0" bIns="0" rtlCol="0" anchor="ctr"/>
          <a:lstStyle/>
          <a:p>
            <a:pPr marL="0" indent="0">
              <a:buNone/>
            </a:pPr>
            <a:r>
              <a:rPr lang="en-US" sz="1200" b="1" kern="0" spc="150" dirty="0">
                <a:solidFill>
                  <a:srgbClr val="6B7280"/>
                </a:solidFill>
                <a:latin typeface="Calibri" pitchFamily="34" charset="0"/>
                <a:ea typeface="Calibri" pitchFamily="34" charset="-122"/>
                <a:cs typeface="Calibri" pitchFamily="34" charset="-120"/>
              </a:rPr>
              <a:t>QUESTION 5 DISCUSSION</a:t>
            </a:r>
            <a:endParaRPr lang="en-US" sz="1200" dirty="0"/>
          </a:p>
        </p:txBody>
      </p:sp>
      <p:sp>
        <p:nvSpPr>
          <p:cNvPr id="4" name="Shape 2"/>
          <p:cNvSpPr/>
          <p:nvPr/>
        </p:nvSpPr>
        <p:spPr>
          <a:xfrm>
            <a:off x="548640" y="1207008"/>
            <a:ext cx="1664208" cy="384048"/>
          </a:xfrm>
          <a:prstGeom prst="roundRect">
            <a:avLst>
              <a:gd name="adj" fmla="val 19048"/>
            </a:avLst>
          </a:prstGeom>
          <a:solidFill>
            <a:srgbClr val="1E2761"/>
          </a:solidFill>
          <a:ln/>
        </p:spPr>
      </p:sp>
      <p:sp>
        <p:nvSpPr>
          <p:cNvPr id="5" name="Text 3"/>
          <p:cNvSpPr/>
          <p:nvPr/>
        </p:nvSpPr>
        <p:spPr>
          <a:xfrm>
            <a:off x="548640" y="1207008"/>
            <a:ext cx="1664208" cy="384048"/>
          </a:xfrm>
          <a:prstGeom prst="rect">
            <a:avLst/>
          </a:prstGeom>
          <a:noFill/>
          <a:ln/>
        </p:spPr>
        <p:txBody>
          <a:bodyPr wrap="square" lIns="0" tIns="0" rIns="0" bIns="0" rtlCol="0" anchor="ctr"/>
          <a:lstStyle/>
          <a:p>
            <a:pPr marL="0" indent="0" algn="ctr">
              <a:buNone/>
            </a:pPr>
            <a:r>
              <a:rPr lang="en-US" sz="1200" b="1" kern="0" spc="100" dirty="0">
                <a:solidFill>
                  <a:srgbClr val="FFFFFF"/>
                </a:solidFill>
                <a:latin typeface="Calibri" pitchFamily="34" charset="0"/>
                <a:ea typeface="Calibri" pitchFamily="34" charset="-122"/>
                <a:cs typeface="Calibri" pitchFamily="34" charset="-120"/>
              </a:rPr>
              <a:t>WEAKEN</a:t>
            </a:r>
            <a:endParaRPr lang="en-US" sz="1200" dirty="0"/>
          </a:p>
        </p:txBody>
      </p:sp>
      <p:graphicFrame>
        <p:nvGraphicFramePr>
          <p:cNvPr id="20" name="Table 0"/>
          <p:cNvGraphicFramePr>
            <a:graphicFrameLocks noGrp="1"/>
          </p:cNvGraphicFramePr>
          <p:nvPr>
            <p:extLst>
              <p:ext uri="{D42A27DB-BD31-4B8C-83A1-F6EECF244321}">
                <p14:modId xmlns:p14="http://schemas.microsoft.com/office/powerpoint/2010/main" val="3652267025"/>
              </p:ext>
            </p:extLst>
          </p:nvPr>
        </p:nvGraphicFramePr>
        <p:xfrm>
          <a:off x="548640" y="1783080"/>
          <a:ext cx="11091672" cy="4297680"/>
        </p:xfrm>
        <a:graphic>
          <a:graphicData uri="http://schemas.openxmlformats.org/drawingml/2006/table">
            <a:tbl>
              <a:tblPr/>
              <a:tblGrid>
                <a:gridCol w="7223760">
                  <a:extLst>
                    <a:ext uri="{9D8B030D-6E8A-4147-A177-3AD203B41FA5}">
                      <a16:colId xmlns:a16="http://schemas.microsoft.com/office/drawing/2014/main" val="20000"/>
                    </a:ext>
                  </a:extLst>
                </a:gridCol>
                <a:gridCol w="3867912">
                  <a:extLst>
                    <a:ext uri="{9D8B030D-6E8A-4147-A177-3AD203B41FA5}">
                      <a16:colId xmlns:a16="http://schemas.microsoft.com/office/drawing/2014/main" val="20001"/>
                    </a:ext>
                  </a:extLst>
                </a:gridCol>
              </a:tblGrid>
              <a:tr h="716280">
                <a:tc>
                  <a:txBody>
                    <a:bodyPr/>
                    <a:lstStyle/>
                    <a:p>
                      <a:pPr marL="0" indent="0" algn="l">
                        <a:buNone/>
                      </a:pPr>
                      <a:r>
                        <a:rPr lang="en-US" sz="1300" b="1" dirty="0">
                          <a:solidFill>
                            <a:srgbClr val="FFFFFF"/>
                          </a:solidFill>
                        </a:rPr>
                        <a:t>Option</a:t>
                      </a:r>
                      <a:endParaRPr lang="en-US" sz="1300" dirty="0"/>
                    </a:p>
                  </a:txBody>
                  <a:tcPr marL="101600" marR="101600" marT="76200" marB="76200" anchor="ctr">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1E2761"/>
                    </a:solidFill>
                  </a:tcPr>
                </a:tc>
                <a:tc>
                  <a:txBody>
                    <a:bodyPr/>
                    <a:lstStyle/>
                    <a:p>
                      <a:pPr marL="0" indent="0" algn="l">
                        <a:buNone/>
                      </a:pPr>
                      <a:r>
                        <a:rPr lang="en-US" sz="1300" b="1" dirty="0">
                          <a:solidFill>
                            <a:srgbClr val="FFFFFF"/>
                          </a:solidFill>
                        </a:rPr>
                        <a:t>Right or Wrong and Why?</a:t>
                      </a:r>
                      <a:endParaRPr lang="en-US" sz="1300" dirty="0"/>
                    </a:p>
                  </a:txBody>
                  <a:tcPr marL="101600" marR="101600" marT="76200" marB="76200" anchor="ctr">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1E2761"/>
                    </a:solidFill>
                  </a:tcPr>
                </a:tc>
                <a:extLst>
                  <a:ext uri="{0D108BD9-81ED-4DB2-BD59-A6C34878D82A}">
                    <a16:rowId xmlns:a16="http://schemas.microsoft.com/office/drawing/2014/main" val="10000"/>
                  </a:ext>
                </a:extLst>
              </a:tr>
              <a:tr h="716280">
                <a:tc>
                  <a:txBody>
                    <a:bodyPr/>
                    <a:lstStyle/>
                    <a:p>
                      <a:pPr marL="0" indent="0" algn="l">
                        <a:buNone/>
                      </a:pPr>
                      <a:r>
                        <a:rPr lang="en-US" sz="1150" dirty="0">
                          <a:solidFill>
                            <a:srgbClr val="222222"/>
                          </a:solidFill>
                        </a:rPr>
                        <a:t>(A)  French-occupied territories experienced substantial economic and political instability after Napoleon's defeat.</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tc>
                  <a:txBody>
                    <a:bodyPr/>
                    <a:lstStyle/>
                    <a:p>
                      <a:pPr marL="0" indent="0">
                        <a:buNone/>
                      </a:pPr>
                      <a:endParaRPr lang="en-US" sz="120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716280">
                <a:tc>
                  <a:txBody>
                    <a:bodyPr/>
                    <a:lstStyle/>
                    <a:p>
                      <a:pPr marL="0" indent="0" algn="l">
                        <a:buNone/>
                      </a:pPr>
                      <a:r>
                        <a:rPr lang="en-US" sz="1150" dirty="0">
                          <a:solidFill>
                            <a:srgbClr val="222222"/>
                          </a:solidFill>
                        </a:rPr>
                        <a:t>(B)  Unoccupied territories gained access to many of the same industrial technologies as French-occupied territories.</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EDF1FA"/>
                    </a:solidFill>
                  </a:tcPr>
                </a:tc>
                <a:tc>
                  <a:txBody>
                    <a:bodyPr/>
                    <a:lstStyle/>
                    <a:p>
                      <a:pPr marL="0" indent="0">
                        <a:buNone/>
                      </a:pPr>
                      <a:endParaRPr lang="en-US" sz="120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EDF1FA"/>
                    </a:solidFill>
                  </a:tcPr>
                </a:tc>
                <a:extLst>
                  <a:ext uri="{0D108BD9-81ED-4DB2-BD59-A6C34878D82A}">
                    <a16:rowId xmlns:a16="http://schemas.microsoft.com/office/drawing/2014/main" val="10002"/>
                  </a:ext>
                </a:extLst>
              </a:tr>
              <a:tr h="716280">
                <a:tc>
                  <a:txBody>
                    <a:bodyPr/>
                    <a:lstStyle/>
                    <a:p>
                      <a:pPr marL="0" indent="0" algn="l">
                        <a:buNone/>
                      </a:pPr>
                      <a:r>
                        <a:rPr lang="en-US" sz="1150" dirty="0">
                          <a:solidFill>
                            <a:srgbClr val="222222"/>
                          </a:solidFill>
                        </a:rPr>
                        <a:t>(C)  Territories with the most extensive removal of guild and aristocratic restrictions did not industrialize faster than other occupied territories.</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tc>
                  <a:txBody>
                    <a:bodyPr/>
                    <a:lstStyle/>
                    <a:p>
                      <a:pPr marL="0" indent="0">
                        <a:buNone/>
                      </a:pPr>
                      <a:endParaRPr lang="en-US" sz="120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716280">
                <a:tc>
                  <a:txBody>
                    <a:bodyPr/>
                    <a:lstStyle/>
                    <a:p>
                      <a:pPr marL="0" indent="0" algn="l">
                        <a:buNone/>
                      </a:pPr>
                      <a:r>
                        <a:rPr lang="en-US" sz="1150" dirty="0">
                          <a:solidFill>
                            <a:srgbClr val="222222"/>
                          </a:solidFill>
                        </a:rPr>
                        <a:t>(D)  In several occupied territories, local elites retained considerable personal wealth even after losing their formal privileges.</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EDF1FA"/>
                    </a:solidFill>
                  </a:tcPr>
                </a:tc>
                <a:tc>
                  <a:txBody>
                    <a:bodyPr/>
                    <a:lstStyle/>
                    <a:p>
                      <a:pPr marL="0" indent="0">
                        <a:buNone/>
                      </a:pPr>
                      <a:endParaRPr lang="en-US" sz="120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EDF1FA"/>
                    </a:solidFill>
                  </a:tcPr>
                </a:tc>
                <a:extLst>
                  <a:ext uri="{0D108BD9-81ED-4DB2-BD59-A6C34878D82A}">
                    <a16:rowId xmlns:a16="http://schemas.microsoft.com/office/drawing/2014/main" val="10004"/>
                  </a:ext>
                </a:extLst>
              </a:tr>
              <a:tr h="716280">
                <a:tc>
                  <a:txBody>
                    <a:bodyPr/>
                    <a:lstStyle/>
                    <a:p>
                      <a:pPr marL="0" indent="0" algn="l">
                        <a:buNone/>
                      </a:pPr>
                      <a:r>
                        <a:rPr lang="en-US" sz="1150" dirty="0">
                          <a:solidFill>
                            <a:srgbClr val="222222"/>
                          </a:solidFill>
                        </a:rPr>
                        <a:t>(E)  Some unoccupied territories later adopted reforms similar to those introduced under French rule and also experienced rapid urbanization.</a:t>
                      </a:r>
                      <a:endParaRPr lang="en-US" sz="115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tc>
                  <a:txBody>
                    <a:bodyPr/>
                    <a:lstStyle/>
                    <a:p>
                      <a:pPr marL="0" indent="0">
                        <a:buNone/>
                      </a:pPr>
                      <a:endParaRPr lang="en-US" sz="1200" dirty="0"/>
                    </a:p>
                  </a:txBody>
                  <a:tcPr marL="101600" marR="101600" marT="76200" marB="76200">
                    <a:lnL w="12700" cap="flat" cmpd="sng" algn="ctr">
                      <a:solidFill>
                        <a:srgbClr val="CADCFC"/>
                      </a:solidFill>
                      <a:prstDash val="solid"/>
                      <a:round/>
                      <a:headEnd type="none" w="med" len="med"/>
                      <a:tailEnd type="none" w="med" len="med"/>
                    </a:lnL>
                    <a:lnR w="12700" cap="flat" cmpd="sng" algn="ctr">
                      <a:solidFill>
                        <a:srgbClr val="CADCFC"/>
                      </a:solidFill>
                      <a:prstDash val="solid"/>
                      <a:round/>
                      <a:headEnd type="none" w="med" len="med"/>
                      <a:tailEnd type="none" w="med" len="med"/>
                    </a:lnR>
                    <a:lnT w="12700" cap="flat" cmpd="sng" algn="ctr">
                      <a:solidFill>
                        <a:srgbClr val="CADCFC"/>
                      </a:solidFill>
                      <a:prstDash val="solid"/>
                      <a:round/>
                      <a:headEnd type="none" w="med" len="med"/>
                      <a:tailEnd type="none" w="med" len="med"/>
                    </a:lnT>
                    <a:lnB w="12700" cap="flat" cmpd="sng" algn="ctr">
                      <a:solidFill>
                        <a:srgbClr val="CADCFC"/>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
        <p:nvSpPr>
          <p:cNvPr id="7" name="Text 4"/>
          <p:cNvSpPr/>
          <p:nvPr/>
        </p:nvSpPr>
        <p:spPr>
          <a:xfrm>
            <a:off x="548640" y="6446520"/>
            <a:ext cx="11091672" cy="274320"/>
          </a:xfrm>
          <a:prstGeom prst="rect">
            <a:avLst/>
          </a:prstGeom>
          <a:noFill/>
          <a:ln/>
        </p:spPr>
        <p:txBody>
          <a:bodyPr wrap="square" lIns="0" tIns="0" rIns="0" bIns="0" rtlCol="0" anchor="ctr"/>
          <a:lstStyle/>
          <a:p>
            <a:pPr marL="0" indent="0" algn="r">
              <a:buNone/>
            </a:pPr>
            <a:r>
              <a:rPr lang="en-US" sz="1000" dirty="0">
                <a:solidFill>
                  <a:srgbClr val="6B7280"/>
                </a:solidFill>
                <a:latin typeface="Calibri" pitchFamily="34" charset="0"/>
                <a:ea typeface="Calibri" pitchFamily="34" charset="-122"/>
                <a:cs typeface="Calibri" pitchFamily="34" charset="-120"/>
              </a:rPr>
              <a:t>Question 5 discussion</a:t>
            </a:r>
            <a:endParaRPr lang="en-US" sz="10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858</TotalTime>
  <Words>2256</Words>
  <Application>Microsoft Office PowerPoint</Application>
  <PresentationFormat>Widescreen</PresentationFormat>
  <Paragraphs>163</Paragraphs>
  <Slides>16</Slides>
  <Notes>16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Cambria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Harsh Rumalwala</cp:lastModifiedBy>
  <cp:revision>5</cp:revision>
  <dcterms:created xsi:type="dcterms:W3CDTF">2026-08-08T14:52:48Z</dcterms:created>
  <dcterms:modified xsi:type="dcterms:W3CDTF">2026-08-26T15:46:42Z</dcterms:modified>
</cp:coreProperties>
</file>