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51"/>
    <p:restoredTop sz="60000"/>
  </p:normalViewPr>
  <p:slideViewPr>
    <p:cSldViewPr snapToGrid="0" snapToObjects="1">
      <p:cViewPr varScale="1">
        <p:scale>
          <a:sx n="73" d="100"/>
          <a:sy n="73" d="100"/>
        </p:scale>
        <p:origin x="2688"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9223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OPENING (1 min)</a:t>
            </a:r>
          </a:p>
          <a:p>
            <a:endParaRPr dirty="0"/>
          </a:p>
          <a:p>
            <a:r>
              <a:rPr dirty="0"/>
              <a:t>Welcome. This session is about how to actually win on the GMAT Focus, not about content review. If you're prepping, you already know what DS, TPA, MSR, GI, and Quant are. What we'll cover is the *mindset and tactical discipline* that separates </a:t>
            </a:r>
            <a:r>
              <a:rPr lang="en-US" dirty="0" err="1"/>
              <a:t>highscorers</a:t>
            </a:r>
            <a:endParaRPr dirty="0"/>
          </a:p>
          <a:p>
            <a:endParaRPr dirty="0"/>
          </a:p>
          <a:p>
            <a:r>
              <a:rPr dirty="0"/>
              <a:t>Three promises for the next 45 minutes:</a:t>
            </a:r>
          </a:p>
          <a:p>
            <a:r>
              <a:rPr dirty="0"/>
              <a:t>1. You'll leave with a sharper philosophy for how this test is built.</a:t>
            </a:r>
          </a:p>
          <a:p>
            <a:r>
              <a:rPr dirty="0"/>
              <a:t>2. You'll have concrete tactics for each Data Insights subtype.</a:t>
            </a:r>
          </a:p>
          <a:p>
            <a:r>
              <a:rPr dirty="0"/>
              <a:t>3. You'll know where you've been wasting time without realizing it.</a:t>
            </a:r>
          </a:p>
          <a:p>
            <a:endParaRPr dirty="0"/>
          </a:p>
          <a:p>
            <a:r>
              <a:rPr dirty="0"/>
              <a:t>Tell them: keep a pen handy. Some of this is worth writing down because it contradicts what most prep companies teach.</a:t>
            </a:r>
            <a:endParaRPr lang="en-US" dirty="0"/>
          </a:p>
          <a:p>
            <a:endParaRPr lang="en-US" dirty="0"/>
          </a:p>
          <a:p>
            <a:r>
              <a:rPr lang="en-US" dirty="0"/>
              <a:t>Keep the questions till end..</a:t>
            </a:r>
            <a:br>
              <a:rPr lang="en-US" dirty="0"/>
            </a:br>
            <a:br>
              <a:rPr lang="en-US" dirty="0"/>
            </a:br>
            <a:r>
              <a:rPr lang="en-US" dirty="0"/>
              <a:t>This is inspired from a personalized tutoring I took from a renowned GMAT tutor</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WHY DI BREAKS HIGH SCORERS (1.5 min)</a:t>
            </a:r>
          </a:p>
          <a:p>
            <a:endParaRPr/>
          </a:p>
          <a:p>
            <a:r>
              <a:t>Three failure modes, all common, all misdiagnosed.</a:t>
            </a:r>
          </a:p>
          <a:p>
            <a:endParaRPr/>
          </a:p>
          <a:p>
            <a:r>
              <a:t>1. Can't finish — most people. They mark random Cs on the last 4-5 questions.</a:t>
            </a:r>
          </a:p>
          <a:p>
            <a:r>
              <a:t>2. Finish but err — clean prep but lose easy points to careless mistakes.</a:t>
            </a:r>
          </a:p>
          <a:p>
            <a:r>
              <a:t>3. Panic — they hit one hard MSR, freeze, and everything cascades.</a:t>
            </a:r>
          </a:p>
          <a:p>
            <a:endParaRPr/>
          </a:p>
          <a:p>
            <a:r>
              <a:t>KEY POINT: None of these is actually a timing problem. They're all *decision-making* problems. We're going to fix the decision-making.</a:t>
            </a:r>
          </a:p>
          <a:p>
            <a:endParaRPr/>
          </a:p>
          <a:p>
            <a:r>
              <a:t>If you've been thinking "I just need to go faster" — that's the wrong diagnosis. Going faster on the wrong process makes things worse. We need to change the process.</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NO TRICK QUESTIONS (1.5 min)</a:t>
            </a:r>
          </a:p>
          <a:p>
            <a:endParaRPr/>
          </a:p>
          <a:p>
            <a:r>
              <a:t>This is the single most important mindset shift. The official test is meticulously written. It does not deceive. It does not bait. It does not hide things.</a:t>
            </a:r>
          </a:p>
          <a:p>
            <a:endParaRPr/>
          </a:p>
          <a:p>
            <a:r>
              <a:t>If you catch yourself going off on a tangent where your reading contradicts the common-sense meaning — STOP. You're inventing complexity that isn't there.</a:t>
            </a:r>
          </a:p>
          <a:p>
            <a:endParaRPr/>
          </a:p>
          <a:p>
            <a:r>
              <a:t>Concrete example: in CR, if a statement uses present tense ("they always choose"), that means an ongoing pattern. It is NOT a "past trend that might have changed." That kind of reading is your brain inventing trickery.</a:t>
            </a:r>
          </a:p>
          <a:p>
            <a:endParaRPr/>
          </a:p>
          <a:p>
            <a:r>
              <a:t>Two checks to use mid-problem:</a:t>
            </a:r>
          </a:p>
          <a:p>
            <a:r>
              <a:t>- "Am I interpreting this as the opposite of what it literally says?" → Stop.</a:t>
            </a:r>
          </a:p>
          <a:p>
            <a:r>
              <a:t>- "Am I assuming the test is hiding something?" → Stop. It isn't.</a:t>
            </a:r>
          </a:p>
          <a:p>
            <a:endParaRPr/>
          </a:p>
          <a:p>
            <a:r>
              <a:t>This single principle saves people 60-90 seconds per problem on the section.</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GMAC REGULATES THE WORK (1.5 min)</a:t>
            </a:r>
          </a:p>
          <a:p>
            <a:endParaRPr/>
          </a:p>
          <a:p>
            <a:r>
              <a:t>This is reassuring once you internalize it.</a:t>
            </a:r>
          </a:p>
          <a:p>
            <a:endParaRPr/>
          </a:p>
          <a:p>
            <a:r>
              <a:t>Every published official problem has been calibrated so the total cognitive work fits roughly a 2-minute budget for an average competent test-taker. There is NO problem that legitimately requires 5 minutes of work.</a:t>
            </a:r>
          </a:p>
          <a:p>
            <a:endParaRPr/>
          </a:p>
          <a:p>
            <a:r>
              <a:t>So when you find yourself sitting at 3:30 on a single problem — that's your method failing, not the problem being hard. Stop. Reset. There's a simpler path you're not seeing.</a:t>
            </a:r>
          </a:p>
          <a:p>
            <a:endParaRPr/>
          </a:p>
          <a:p>
            <a:r>
              <a:t>There's also a flip side: if you're solving it in 30 seconds and it feels too easy — fine, mark it, move on. Don't second-guess.</a:t>
            </a:r>
          </a:p>
          <a:p>
            <a:endParaRPr/>
          </a:p>
          <a:p>
            <a:r>
              <a:t>The wordier the prompt, the LESS work you'll do with the statements — because GMAC distributes the work. They never make you do heavy prompt analysis AND heavy statement analysis on the same problem.</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ATTENTION IS FINITE (1.5 min)</a:t>
            </a:r>
          </a:p>
          <a:p>
            <a:endParaRPr/>
          </a:p>
          <a:p>
            <a:r>
              <a:t>On test day, your working memory will be measurably worse than during practice. Stress, fatigue, nerves — all real. Plan for it.</a:t>
            </a:r>
          </a:p>
          <a:p>
            <a:endParaRPr/>
          </a:p>
          <a:p>
            <a:r>
              <a:t>Three implications:</a:t>
            </a:r>
          </a:p>
          <a:p>
            <a:endParaRPr/>
          </a:p>
          <a:p>
            <a:r>
              <a:t>1. Don't waste attention on details you won't use. DI problems are designed with SURPLUS information. The vast majority of MSR tabs, table rows, graph segments will be irrelevant to the specific question.</a:t>
            </a:r>
          </a:p>
          <a:p>
            <a:endParaRPr/>
          </a:p>
          <a:p>
            <a:r>
              <a:t>2. Don't read whole passages</a:t>
            </a:r>
            <a:r>
              <a:rPr lang="en-US"/>
              <a:t>, you skim, in MSRs </a:t>
            </a:r>
            <a:r>
              <a:t>before knowing what you're looking for. Identify the goal first, then go fetch.</a:t>
            </a:r>
          </a:p>
          <a:p>
            <a:endParaRPr/>
          </a:p>
          <a:p>
            <a:r>
              <a:t>3. If a word in the prompt is critical (like "type" in an MSR, "same" in a TPA, an underlined "EXCEPT" in CR), spend attention there. If a sentence is a wordy restatement of the obvious, skim past it.</a:t>
            </a:r>
          </a:p>
          <a:p>
            <a:endParaRPr/>
          </a:p>
          <a:p>
            <a:r>
              <a:t>Allocating attention well is what makes "fast" people fast. They're not reading faster. They're reading less.</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GOAL-ORIENTED THINKING (1.5 min)</a:t>
            </a:r>
          </a:p>
          <a:p>
            <a:endParaRPr dirty="0"/>
          </a:p>
          <a:p>
            <a:r>
              <a:rPr dirty="0"/>
              <a:t>Most test-takers start solving before they know what they're solving for. They read the prompt, jump to a method, and discover halfway through that they're computing the wrong thing.</a:t>
            </a:r>
          </a:p>
          <a:p>
            <a:endParaRPr dirty="0"/>
          </a:p>
          <a:p>
            <a:r>
              <a:rPr dirty="0"/>
              <a:t>The fix: before any algebra or any table-scanning, ask explicitly — what is the question asking for? Write it on your scratch paper as a single phrase.</a:t>
            </a:r>
          </a:p>
          <a:p>
            <a:endParaRPr dirty="0"/>
          </a:p>
          <a:p>
            <a:r>
              <a:rPr dirty="0"/>
              <a:t>This applies everywhere — when a Quant problem asks for 4x² rather than x, the right move is to manipulate the equation to isolate 4x² directly. Not solve for x and then square it.</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READ LITERALLY AND PRECISELY (1.5 min)</a:t>
            </a:r>
          </a:p>
          <a:p>
            <a:endParaRPr dirty="0"/>
          </a:p>
          <a:p>
            <a:r>
              <a:rPr dirty="0"/>
              <a:t>The test is written with surgical precision. Words mean exactly what they say.</a:t>
            </a:r>
          </a:p>
          <a:p>
            <a:endParaRPr dirty="0"/>
          </a:p>
          <a:p>
            <a:r>
              <a:rPr dirty="0"/>
              <a:t>Three classic traps:</a:t>
            </a:r>
          </a:p>
          <a:p>
            <a:endParaRPr dirty="0"/>
          </a:p>
          <a:p>
            <a:r>
              <a:rPr dirty="0"/>
              <a:t>1. "Those same X" — the word "same" tells you it's referring to a specific subset already mentioned, not all X. Miss that, and your answer flips.</a:t>
            </a:r>
          </a:p>
          <a:p>
            <a:endParaRPr dirty="0"/>
          </a:p>
          <a:p>
            <a:r>
              <a:rPr dirty="0"/>
              <a:t>2. "Type of" in MSR — vague on its own. The passage will define it (e.g., 4 types of art listed above the table). If you don't go look up the definition, you can't solve the problem.</a:t>
            </a:r>
          </a:p>
          <a:p>
            <a:endParaRPr dirty="0"/>
          </a:p>
          <a:p>
            <a:r>
              <a:rPr dirty="0"/>
              <a:t>3. Present tense — when a problem says "they always choose" or "the train runs every hour," that's an ongoing pattern. Not a past trend that may have changed. The test is not signaling a hidden complication.</a:t>
            </a:r>
          </a:p>
          <a:p>
            <a:endParaRPr dirty="0"/>
          </a:p>
          <a:p>
            <a:r>
              <a:rPr dirty="0"/>
              <a:t>If GMAC wants you to focus on a word, they UNDERLINE it, CAPITALIZE it, or italicize it. EXCEPT and NOT in CR are always marked. If a marked word exists, allocate attention there.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PROCEDURAL ERRORS (1.5 min)</a:t>
            </a:r>
          </a:p>
          <a:p>
            <a:endParaRPr/>
          </a:p>
          <a:p>
            <a:r>
              <a:t>Stop calling them silly mistakes.</a:t>
            </a:r>
          </a:p>
          <a:p>
            <a:endParaRPr/>
          </a:p>
          <a:p>
            <a:r>
              <a:t>The word "silly" implies the error fell out of the sky and hit you on the head. That framing damages your prep because it disclaims responsibility. You can't fix what you didn't cause.</a:t>
            </a:r>
          </a:p>
          <a:p>
            <a:endParaRPr/>
          </a:p>
          <a:p>
            <a:r>
              <a:t>The right framing: procedural errors. You misread a sign. You wrote 8.05 instead of 7.05. You forgot a "not." These are procedural. They have causes. They have fixes.</a:t>
            </a:r>
          </a:p>
          <a:p>
            <a:endParaRPr/>
          </a:p>
          <a:p>
            <a:r>
              <a:t>The thought experiment: imagine you'd be paid $50,000 to finish the GMAT with zero procedural errors — no score requirement, just zero careless mistakes. Could you do it? Of course. So what would you do differently? Slow down on transcription. Re-check signs. Underline "NOT" in your scratch work.</a:t>
            </a:r>
          </a:p>
          <a:p>
            <a:endParaRPr/>
          </a:p>
          <a:p>
            <a:r>
              <a:t>Whatever you'd do differently for $50,000 — do that on the real test. Because in real money terms, the difference between a 645 and a 715 is far more than $50,000 over your career.</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TRANSITION (15 sec)</a:t>
            </a:r>
          </a:p>
          <a:p>
            <a:endParaRPr/>
          </a:p>
          <a:p>
            <a:r>
              <a:t>We have covered the mindset. Now to tactics. Six specific moves for DS — the highest-leverage shifts in your DS process.</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DS WORDY PROMPTS (1.5 min)</a:t>
            </a:r>
          </a:p>
          <a:p>
            <a:endParaRPr/>
          </a:p>
          <a:p>
            <a:r>
              <a:t>GMAC regulates total work per problem. So they redistribute it.</a:t>
            </a:r>
          </a:p>
          <a:p>
            <a:endParaRPr/>
          </a:p>
          <a:p>
            <a:r>
              <a:t>When a DS prompt has heavy repetition — "the closing balance," "the 15th of each month," "as of the end of last fiscal year" — that's a signal. The total problem has more work upfront and LESS work with the statements.</a:t>
            </a:r>
          </a:p>
          <a:p>
            <a:endParaRPr/>
          </a:p>
          <a:p>
            <a:r>
              <a:t>The wrong move: skim the prompt, jump to statement (1), and try to do all the analysis there. You'll burn 3+ minutes and probably get it wrong.</a:t>
            </a:r>
          </a:p>
          <a:p>
            <a:endParaRPr/>
          </a:p>
          <a:p>
            <a:r>
              <a:t>The right move:</a:t>
            </a:r>
          </a:p>
          <a:p>
            <a:r>
              <a:t>1. Identify repeated structures and compact them.</a:t>
            </a:r>
          </a:p>
          <a:p>
            <a:r>
              <a:t>2. Derive any obvious implications BEFORE looking at the statements.</a:t>
            </a:r>
          </a:p>
          <a:p>
            <a:r>
              <a:t>3. Often, you'll realize the answer hinges on one specific piece of information — and then each statement is a quick check.</a:t>
            </a:r>
          </a:p>
          <a:p>
            <a:endParaRPr/>
          </a:p>
          <a:p>
            <a:r>
              <a:t>OG2526 Q391 — Carl's deposits — is the canonical example. The prompt is long. The "trick" is realizing forward-step is +$120 or -$50, backward-step is -$120 or +$50, and all $120 steps come first. Once you see that compact structure, both statements collapse in seconds.</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SOLVE FOR WHAT'S ASKED (1.5 min)</a:t>
            </a:r>
          </a:p>
          <a:p>
            <a:endParaRPr/>
          </a:p>
          <a:p>
            <a:r>
              <a:t>This is one of the most consistently violated principles in Quant and DS.</a:t>
            </a:r>
          </a:p>
          <a:p>
            <a:endParaRPr/>
          </a:p>
          <a:p>
            <a:r>
              <a:t>When a problem asks for an expression — not just x, but 4x², or (a+b)/c, or x² - y² — the path is almost always to manipulate the algebra to isolate THAT expression. Not to solve for the individual variables.</a:t>
            </a:r>
          </a:p>
          <a:p>
            <a:endParaRPr/>
          </a:p>
          <a:p>
            <a:r>
              <a:t>The trap: students see x in the equation and instinctively try to find x. Then they cube it, square it, plug it back in. That's slow and error-prone.</a:t>
            </a:r>
          </a:p>
          <a:p>
            <a:endParaRPr/>
          </a:p>
          <a:p>
            <a:r>
              <a:t>The fix: ask, "what algebraic operation gets me from what I have to the form I need?"</a:t>
            </a:r>
          </a:p>
          <a:p>
            <a:endParaRPr/>
          </a:p>
          <a:p>
            <a:r>
              <a:t>Worked example pattern: if you see √(3-2x) = √(2x) + 1 and the question asks for 4x², the variables only appear inside radicals. So squaring once gives you x-terms. Squaring TWICE gives you x²-terms. You should EXPECT two squarings.</a:t>
            </a:r>
          </a:p>
          <a:p>
            <a:endParaRPr/>
          </a:p>
          <a:p>
            <a:r>
              <a:t>Don't try to find x first. Find the expression.</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STATEMENTS NEVER CONTRADICT (1 min)</a:t>
            </a:r>
          </a:p>
          <a:p>
            <a:endParaRPr/>
          </a:p>
          <a:p>
            <a:r>
              <a:t>This is a free verification tool. Use it.</a:t>
            </a:r>
          </a:p>
          <a:p>
            <a:endParaRPr/>
          </a:p>
          <a:p>
            <a:r>
              <a:t>Every DS problem is constructed so that statements (1) and (2) have at least one solution in common. They cannot contradict each other. They cannot each have no solution. If your analysis suggests otherwise, you've made an error in interpretation.</a:t>
            </a:r>
          </a:p>
          <a:p>
            <a:endParaRPr/>
          </a:p>
          <a:p>
            <a:r>
              <a:t>This gives you a quick sanity check: if statement (1) tells you n=24 and statement (2) tells you n=21, you've misread one of them. Re-read.</a:t>
            </a:r>
          </a:p>
          <a:p>
            <a:endParaRPr/>
          </a:p>
          <a:p>
            <a:r>
              <a:t>Also useful for D-answers: if each statement on its own gives a unique value, those values MUST be the same value. They have to agree. That's another quick consistency check during a problem.</a:t>
            </a:r>
          </a:p>
          <a:p>
            <a:endParaRPr/>
          </a:p>
          <a:p>
            <a:r>
              <a:t>This isn't a shortcut to skip work — it's a guardrail to catch mistakes.</a:t>
            </a: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KNOWING X ⇔ KNOWING THE ANSWER (2 min)</a:t>
            </a:r>
          </a:p>
          <a:p>
            <a:endParaRPr/>
          </a:p>
          <a:p>
            <a:r>
              <a:t>This is the most powerful DS shortcut, and most people never internalize it.</a:t>
            </a:r>
          </a:p>
          <a:p>
            <a:endParaRPr/>
          </a:p>
          <a:p>
            <a:r>
              <a:t>DS is about sufficiency, not computation. You don't need to FIND the answer — you need to know whether the answer is uniquely determined.</a:t>
            </a:r>
          </a:p>
          <a:p>
            <a:endParaRPr/>
          </a:p>
          <a:p>
            <a:r>
              <a:t>The technique: identify a single piece of information that's equivalent to "answer is determined." Then check whether each statement gives you that piece.</a:t>
            </a:r>
          </a:p>
          <a:p>
            <a:endParaRPr/>
          </a:p>
          <a:p>
            <a:r>
              <a:t>Worked example: Q407 asks for average daily balance over a 30-day cycle. The balance is $600, drops to $300 when payment hits. So the average is a *linear function* of the payment date. If you know the date → you know the average. So sufficiency reduces to "does this statement give me the date?"</a:t>
            </a:r>
          </a:p>
          <a:p>
            <a:endParaRPr/>
          </a:p>
          <a:p>
            <a:r>
              <a:t>Statement (1): "Payment was credited on the 21st day." → Direct. Sufficient.</a:t>
            </a:r>
          </a:p>
          <a:p>
            <a:r>
              <a:t>Statement (2): "Average through day 25 was $540." → Solve a quick equation: 25 days, n days at $600, (25-n) at $300, average 540 → unique n. Sufficient.</a:t>
            </a:r>
          </a:p>
          <a:p>
            <a:endParaRPr/>
          </a:p>
          <a:p>
            <a:r>
              <a:t>Without this insight, you'd grind through 30-day arithmetic. With it, both statements collapse in 30 seconds each.</a:t>
            </a:r>
          </a:p>
          <a:p>
            <a:endParaRPr/>
          </a:p>
          <a:p>
            <a:r>
              <a:t>The mental move: ALWAYS ask "what single fact would make this answer determined?" — then evaluate the statements against THAT.</a:t>
            </a: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WHEN ALGEBRA FAILS (1.5 min)</a:t>
            </a:r>
          </a:p>
          <a:p>
            <a:endParaRPr/>
          </a:p>
          <a:p>
            <a:r>
              <a:t>Algebra is powerful, but it has blind spots:</a:t>
            </a:r>
          </a:p>
          <a:p>
            <a:r>
              <a:t>- It can't enforce "whole numbers only"</a:t>
            </a:r>
          </a:p>
          <a:p>
            <a:r>
              <a:t>- It can't see "positive only"</a:t>
            </a:r>
          </a:p>
          <a:p>
            <a:r>
              <a:t>- It can't apply real-world constraints like "at least 10 people"</a:t>
            </a:r>
          </a:p>
          <a:p>
            <a:endParaRPr/>
          </a:p>
          <a:p>
            <a:r>
              <a:t>When a problem has these constraints, you MUST drop to enumeration of cases. Don't try to be elegant. Don't try to find a clever algebraic shortcut. Just grind.</a:t>
            </a:r>
          </a:p>
          <a:p>
            <a:endParaRPr/>
          </a:p>
          <a:p>
            <a:r>
              <a:t>The reassurance: GMAC knows the case count. They don't write problems with 50 cases to check. If you find yourself enumerating 5+ cases, you're probably on the wrong path. Usually it's 2-4 cases.</a:t>
            </a:r>
          </a:p>
          <a:p>
            <a:endParaRPr/>
          </a:p>
          <a:p>
            <a:r>
              <a:t>A specific pattern: linear equations with two variables and integer constraints (Diophantine equations). The equation alone has infinite solutions. The integer constraint narrows it. You have to grind.</a:t>
            </a:r>
          </a:p>
          <a:p>
            <a:endParaRPr/>
          </a:p>
          <a:p>
            <a:r>
              <a:t>Also: if a problem produces multiple candidates from algebra (c = 9, 10, or 11), don't stop. Test each one against the real-world constraint. Only one will produce a valid scenario.</a:t>
            </a: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TRANSITION (15 sec)</a:t>
            </a:r>
          </a:p>
          <a:p>
            <a:endParaRPr/>
          </a:p>
          <a:p>
            <a:r>
              <a:t>Three tactics for TPA. The key insight: TPA is always about the link between the two blanks. Name the link, and the answer follows.</a:t>
            </a: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TPA TWO-BLANKS LOGIC (1.5 min)</a:t>
            </a:r>
          </a:p>
          <a:p>
            <a:endParaRPr/>
          </a:p>
          <a:p>
            <a:r>
              <a:t>Every TPA has a relationship binding the two blanks. Your job is to name that relationship in one sentence before you touch the answer choices.</a:t>
            </a:r>
          </a:p>
          <a:p>
            <a:endParaRPr/>
          </a:p>
          <a:p>
            <a:r>
              <a:t>Examples of relationships:</a:t>
            </a:r>
          </a:p>
          <a:p>
            <a:r>
              <a:t>- Blank 1 must be GREATER than blank 2 (with no further constraint)</a:t>
            </a:r>
          </a:p>
          <a:p>
            <a:r>
              <a:t>- Blank 1 implies blank 2 via direct cause-effect</a:t>
            </a:r>
          </a:p>
          <a:p>
            <a:r>
              <a:t>- Both must satisfy the same set of conditions but differ in some way</a:t>
            </a:r>
          </a:p>
          <a:p>
            <a:endParaRPr/>
          </a:p>
          <a:p>
            <a:r>
              <a:t>Once you have the relationship, test choice-pairs against it. Most TPAs collapse quickly because only one pair satisfies the constraint cleanly.</a:t>
            </a:r>
          </a:p>
          <a:p>
            <a:endParaRPr/>
          </a:p>
          <a:p>
            <a:r>
              <a:t>If you find MULTIPLE pairs that satisfy your relationship — your relationship is incomplete. Re-read the prompt for the extra constraint. Often it's a single word or phrase (like "those same X") that narrows the field.</a:t>
            </a:r>
          </a:p>
          <a:p>
            <a:endParaRPr/>
          </a:p>
          <a:p>
            <a:r>
              <a:t>Common failure mode: solving each blank independently. You can't. They're linked. The link is the problem.</a:t>
            </a: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VENN DIAGRAM DEFAULT (1.5 min)</a:t>
            </a:r>
          </a:p>
          <a:p>
            <a:endParaRPr/>
          </a:p>
          <a:p>
            <a:r>
              <a:t>Whenever a TPA has multiple "All X are Y" or "Every X is a Y" statements — STOP thinking verbally. Draw a Venn.</a:t>
            </a:r>
          </a:p>
          <a:p>
            <a:endParaRPr/>
          </a:p>
          <a:p>
            <a:r>
              <a:t>Each "All X are Y" becomes "X-circle inside Y-circle." Chain them. The diagram shows you which inferences are valid and which aren't.</a:t>
            </a:r>
          </a:p>
          <a:p>
            <a:endParaRPr/>
          </a:p>
          <a:p>
            <a:r>
              <a:t>Without the diagram, you'll get tangled in the verbal logic. With it, the answer becomes mechanical: look at the diagram, find the smallest circle inside the goal circle, you're done.</a:t>
            </a:r>
          </a:p>
          <a:p>
            <a:endParaRPr/>
          </a:p>
          <a:p>
            <a:r>
              <a:t>This is one of those skills where a 30-second sketch saves 3 minutes of verbal contortion. Whenever you see 3+ "All X is Y"-shaped statements, just draw it.</a:t>
            </a:r>
          </a:p>
          <a:p>
            <a:endParaRPr/>
          </a:p>
          <a:p>
            <a:r>
              <a:t>Side note: if a statement says "SOME X are Y" — that's NOT a nested circle. That's an overlap. Different diagram. Read the quantifier carefully.</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ROWS AND COLUMNS FOR WORD PROBLEMS (1.5 min)</a:t>
            </a:r>
          </a:p>
          <a:p>
            <a:endParaRPr/>
          </a:p>
          <a:p>
            <a:r>
              <a:t>Whenever a TPA (or any word problem) has multiple scenarios with shared quantities — rate × time = distance, $/hr × hours = total $, gallons/hour × hours = gallons — draw a 3-column table.</a:t>
            </a:r>
          </a:p>
          <a:p>
            <a:endParaRPr/>
          </a:p>
          <a:p>
            <a:r>
              <a:t>DON'T write algebra like "rt = d" and then plug in numbers. Write the units directly across the top row. The table becomes self-documenting. The relationships become obvious.</a:t>
            </a:r>
          </a:p>
          <a:p>
            <a:endParaRPr/>
          </a:p>
          <a:p>
            <a:r>
              <a:t>Why this works:</a:t>
            </a:r>
          </a:p>
          <a:p>
            <a:r>
              <a:t>- It separates the data from the math.</a:t>
            </a:r>
          </a:p>
          <a:p>
            <a:r>
              <a:t>- It prevents transcription errors (writing 3a/140 when you meant a/140).</a:t>
            </a:r>
          </a:p>
          <a:p>
            <a:r>
              <a:t>- It makes "what's the same vs different across scenarios" instantly visible.</a:t>
            </a:r>
          </a:p>
          <a:p>
            <a:endParaRPr/>
          </a:p>
          <a:p>
            <a:r>
              <a:t>This single habit eliminates a large class of TPA and Quant errors. Adopt it as a default. As soon as you glimpse "X per Y" units in a problem, draw the table.</a:t>
            </a:r>
          </a:p>
          <a:p>
            <a:endParaRPr/>
          </a:p>
          <a:p>
            <a:r>
              <a:t>Pre-emptive: don't wait to see if you need it. Draw it. The 10 seconds it takes saves you a minute downstream.</a:t>
            </a: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TRANSITION (15 sec)</a:t>
            </a:r>
          </a:p>
          <a:p>
            <a:endParaRPr/>
          </a:p>
          <a:p>
            <a:r>
              <a:t>MSR is where most people lose minutes. The fix is counterintuitive — read LESS, not more.</a:t>
            </a: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VAGUE TERMS IN MSR (1.5 min)</a:t>
            </a:r>
          </a:p>
          <a:p>
            <a:endParaRPr/>
          </a:p>
          <a:p>
            <a:r>
              <a:t>MSR is dense. The temptation is to read every tab carefully before any question. Don't. You'll burn 4 minutes and remember nothing useful.</a:t>
            </a:r>
          </a:p>
          <a:p>
            <a:endParaRPr/>
          </a:p>
          <a:p>
            <a:r>
              <a:t>Instead: read the question first. Identify which words are vague — terms that could mean different things and flip your answer.</a:t>
            </a:r>
          </a:p>
          <a:p>
            <a:endParaRPr/>
          </a:p>
          <a:p>
            <a:r>
              <a:t>Then go look them up in the tabs. The definition is always there.</a:t>
            </a:r>
          </a:p>
          <a:p>
            <a:endParaRPr/>
          </a:p>
          <a:p>
            <a:r>
              <a:t>Example pattern: an MSR asks about "type of artwork." Does "type" mean medium (painting, sculpture), or era (16th century, 20th century)? Look above the data table — there will be a list defining the 4 types. Now you know exactly which categorization to apply.</a:t>
            </a:r>
          </a:p>
          <a:p>
            <a:endParaRPr/>
          </a:p>
          <a:p>
            <a:r>
              <a:t>The discipline: if a word literally stops you from solving, that's the signal to go fetch its definition. Otherwise, don't pre-read.</a:t>
            </a:r>
          </a:p>
          <a:p>
            <a:endParaRPr/>
          </a:p>
          <a:p>
            <a:r>
              <a:t>This is the difference between scoring 14 / 20 on the DI section and 18 / 20.</a:t>
            </a: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ELIMINATE THEN PLUG IN (1.5 min)</a:t>
            </a:r>
          </a:p>
          <a:p>
            <a:endParaRPr/>
          </a:p>
          <a:p>
            <a:r>
              <a:t>Standard sequence for MSR multiple-choice:</a:t>
            </a:r>
          </a:p>
          <a:p>
            <a:endParaRPr/>
          </a:p>
          <a:p>
            <a:r>
              <a:t>1. Read the question. Note the constraints.</a:t>
            </a:r>
          </a:p>
          <a:p>
            <a:r>
              <a:t>2. Eliminate choices that violate any obvious constraint (these are usually 2-3 of 5).</a:t>
            </a:r>
          </a:p>
          <a:p>
            <a:r>
              <a:t>3. For the remaining 2-3 — plug each into the full constraint set. Whichever survives is the answer.</a:t>
            </a:r>
          </a:p>
          <a:p>
            <a:endParaRPr/>
          </a:p>
          <a:p>
            <a:r>
              <a:t>This sequence is mechanical and reliable. It avoids the trap of trying to solve forward (which usually requires connecting multiple tabs and gets tangled).</a:t>
            </a:r>
          </a:p>
          <a:p>
            <a:endParaRPr/>
          </a:p>
          <a:p>
            <a:r>
              <a:t>The plug-in step often surfaces hidden constraints. You'll find that "the Davis Institute borrows in periods II and III" forces a particular configuration when combined with the answer choice. The answer choice gives you a starting hypothesis; the constraints filter it.</a:t>
            </a:r>
          </a:p>
          <a:p>
            <a:endParaRPr/>
          </a:p>
          <a:p>
            <a:r>
              <a:t>If you find yourself staring at the screen — start eliminating. Even guessing partial eliminations gets you unstuck.</a:t>
            </a: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CROSS-TAB CONNECTION (1 min)</a:t>
            </a:r>
          </a:p>
          <a:p>
            <a:endParaRPr/>
          </a:p>
          <a:p>
            <a:r>
              <a:t>The default assumption is: each question hits one tab. Most of the time that's right.</a:t>
            </a:r>
          </a:p>
          <a:p>
            <a:endParaRPr/>
          </a:p>
          <a:p>
            <a:r>
              <a:t>But when a tab is unusually sparse — just a few sentences, a small table, a single chart — that's often a signal. Sparse tabs exist to be combined.</a:t>
            </a:r>
          </a:p>
          <a:p>
            <a:endParaRPr/>
          </a:p>
          <a:p>
            <a:r>
              <a:t>If you see an MSR where two of three tabs have minimal info and the question seems unanswerable from any one tab alone — that's your cue to chain them. The "extra constraint" you need is in a different tab.</a:t>
            </a:r>
          </a:p>
          <a:p>
            <a:endParaRPr/>
          </a:p>
          <a:p>
            <a:r>
              <a:t>This is rare. Maybe 1 in 5 MSR sets. But when it happens and you don't notice it, you'll spin on the question for 3+ minutes.</a:t>
            </a:r>
          </a:p>
          <a:p>
            <a:endParaRPr/>
          </a:p>
          <a:p>
            <a:r>
              <a:t>The pattern recognition: look at the tab sizes BEFORE you start solving. If they're imbalanced, expect cross-tab work.</a:t>
            </a: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USE THE SORTED VIEW (1.5 min)</a:t>
            </a:r>
          </a:p>
          <a:p>
            <a:endParaRPr/>
          </a:p>
          <a:p>
            <a:r>
              <a:t>Every Table Analysis problem has clickable column headers. Each click re-sorts the table by that column. Use this religiously.</a:t>
            </a:r>
          </a:p>
          <a:p>
            <a:endParaRPr/>
          </a:p>
          <a:p>
            <a:r>
              <a:t>For an "extremes" question (highest, lowest, most, least), sort by the relevant column FIRST. The candidates are at the top. Now you only test 2-3 candidates with the calculator instead of all 19.</a:t>
            </a:r>
          </a:p>
          <a:p>
            <a:endParaRPr/>
          </a:p>
          <a:p>
            <a:r>
              <a:t>Concrete pattern from a hockey-stats-style table:</a:t>
            </a:r>
          </a:p>
          <a:p>
            <a:r>
              <a:t>- Question: who had the most penalty minutes PER GAME?</a:t>
            </a:r>
          </a:p>
          <a:p>
            <a:r>
              <a:t>- Don't compute PIM/GP for all 19 players.</a:t>
            </a:r>
          </a:p>
          <a:p>
            <a:r>
              <a:t>- Sort by TOI/G (or any per-game metric that correlates with rate).</a:t>
            </a:r>
          </a:p>
          <a:p>
            <a:r>
              <a:t>- Cherry-pick the 2-3 candidates that visually look high.</a:t>
            </a:r>
          </a:p>
          <a:p>
            <a:r>
              <a:t>- Calculator only those.</a:t>
            </a:r>
          </a:p>
          <a:p>
            <a:endParaRPr/>
          </a:p>
          <a:p>
            <a:r>
              <a:t>The goal: never compute more than 2-3 ratios per Table Analysis sub-question. If you find yourself doing 5+, you're not using the sorting.</a:t>
            </a: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PRACTICE THE CALCULATOR (1 min)</a:t>
            </a:r>
          </a:p>
          <a:p>
            <a:endParaRPr/>
          </a:p>
          <a:p>
            <a:r>
              <a:t>The on-screen calculator in DI is not the same as the one on your phone. The button layout is unfamiliar, the cursor behaves differently, and the order-of-operations rules can surprise you.</a:t>
            </a:r>
          </a:p>
          <a:p>
            <a:endParaRPr/>
          </a:p>
          <a:p>
            <a:r>
              <a:t>The fix: 30 minutes of pure calculator practice the day before the test. Just sit and bang in numbers. No problem-solving, no thinking — just hand-eye familiarity.</a:t>
            </a:r>
          </a:p>
          <a:p>
            <a:endParaRPr/>
          </a:p>
          <a:p>
            <a:r>
              <a:t>This is the easiest, lowest-cognitive-load prep you can do. And it eliminates the panic-typing that produces "3.65 + 3.4 = 8.05" errors on test day.</a:t>
            </a:r>
          </a:p>
          <a:p>
            <a:endParaRPr/>
          </a:p>
          <a:p>
            <a:r>
              <a:t>A specific procedural-error pattern: people enter a number twice "to be safe" — once, then again to verify. That doubles their time per ratio. Practice the calc enough that you trust your first entry. Move on.</a:t>
            </a:r>
          </a:p>
          <a:p>
            <a:endParaRPr/>
          </a:p>
          <a:p>
            <a:r>
              <a:t>This is one of the highest ROI prep activities in the final week.</a:t>
            </a:r>
          </a:p>
        </p:txBody>
      </p:sp>
      <p:sp>
        <p:nvSpPr>
          <p:cNvPr id="4" name="Slide Number Placeholder 3"/>
          <p:cNvSpPr>
            <a:spLocks noGrp="1"/>
          </p:cNvSpPr>
          <p:nvPr>
            <p:ph type="sldNum" sz="quarter" idx="5"/>
          </p:nvPr>
        </p:nvSpPr>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$50,000 PRIZE CHECK (1 min)</a:t>
            </a:r>
          </a:p>
          <a:p>
            <a:endParaRPr/>
          </a:p>
          <a:p>
            <a:r>
              <a:t>This is the most useful mental tool I've encountered for procedural-error discipline.</a:t>
            </a:r>
          </a:p>
          <a:p>
            <a:endParaRPr/>
          </a:p>
          <a:p>
            <a:r>
              <a:t>Imagine you'd be paid $50,000 to finish the GMAT with ZERO procedural errors. No score requirement. Just zero careless mistakes.</a:t>
            </a:r>
          </a:p>
          <a:p>
            <a:endParaRPr/>
          </a:p>
          <a:p>
            <a:r>
              <a:t>Could you do it? Of course. So what would you do differently?</a:t>
            </a:r>
          </a:p>
          <a:p>
            <a:endParaRPr/>
          </a:p>
          <a:p>
            <a:r>
              <a:t>- You'd re-check signs.</a:t>
            </a:r>
          </a:p>
          <a:p>
            <a:r>
              <a:t>- You'd re-read the question stem before marking.</a:t>
            </a:r>
          </a:p>
          <a:p>
            <a:r>
              <a:t>- You'd verify your calculator entries.</a:t>
            </a:r>
          </a:p>
          <a:p>
            <a:r>
              <a:t>- You'd underline "NOT" and "EXCEPT" in your scratch work.</a:t>
            </a:r>
          </a:p>
          <a:p>
            <a:r>
              <a:t>- You'd write out 3.65 + 3.40 = 7.05 instead of doing it in your head.</a:t>
            </a:r>
          </a:p>
          <a:p>
            <a:endParaRPr/>
          </a:p>
          <a:p>
            <a:r>
              <a:t>Whatever you'd do for $50,000 — do it on the real test. Because over a career, a 70-point score improvement is worth far more than $50,000.</a:t>
            </a:r>
          </a:p>
          <a:p>
            <a:endParaRPr/>
          </a:p>
          <a:p>
            <a:r>
              <a:t>The reframe: procedural errors aren't accidents. They're decisions you made about how much attention to allocate. Decide differently.</a:t>
            </a: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TRANSITION (15 sec)</a:t>
            </a:r>
          </a:p>
          <a:p>
            <a:endParaRPr/>
          </a:p>
          <a:p>
            <a:r>
              <a:t>Finally, Quant. Three tactics. Less philosophy, more grind.</a:t>
            </a: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PLUGGING IS CLEAN (1.5 min)</a:t>
            </a:r>
          </a:p>
          <a:p>
            <a:endParaRPr/>
          </a:p>
          <a:p>
            <a:r>
              <a:t>Most students treat plugging-in as a "cheat" or a fallback. Wrong mental model. Plugging is often the cleanest path, especially when the answer is an expression.</a:t>
            </a:r>
          </a:p>
          <a:p>
            <a:endParaRPr/>
          </a:p>
          <a:p>
            <a:r>
              <a:t>Why it's clean:</a:t>
            </a:r>
          </a:p>
          <a:p>
            <a:r>
              <a:t>- It reduces the variable count to zero.</a:t>
            </a:r>
          </a:p>
          <a:p>
            <a:r>
              <a:t>- Every step is concrete numbers — no algebraic identity tricks.</a:t>
            </a:r>
          </a:p>
          <a:p>
            <a:r>
              <a:t>- The "correct" answer is whichever choice matches the number you computed.</a:t>
            </a:r>
          </a:p>
          <a:p>
            <a:endParaRPr/>
          </a:p>
          <a:p>
            <a:r>
              <a:t>When to use it:</a:t>
            </a:r>
          </a:p>
          <a:p>
            <a:r>
              <a:t>- Answer choices are simple values or expressions.</a:t>
            </a:r>
          </a:p>
          <a:p>
            <a:r>
              <a:t>- The equation is gnarly (radicals, etc.) but tractable with a specific x.</a:t>
            </a:r>
          </a:p>
          <a:p>
            <a:r>
              <a:t>- You're stuck on the algebra.</a:t>
            </a:r>
          </a:p>
          <a:p>
            <a:endParaRPr/>
          </a:p>
          <a:p>
            <a:r>
              <a:t>Example: √(3 - 2x) = √(2x) + 1. Guess x = 1/8 (because 2x = 1/4, a perfect square). LHS = √(2.5) ≈ 1.58. RHS = √(0.25) + 1 = 1.5. Approximately equal — so x ≈ 1/8.</a:t>
            </a:r>
          </a:p>
          <a:p>
            <a:endParaRPr/>
          </a:p>
          <a:p>
            <a:r>
              <a:t>Then 4x² = 4(1/64) = 1/16 ≈ 0.06. Test each choice with x = 1/8:</a:t>
            </a:r>
          </a:p>
          <a:p>
            <a:r>
              <a:t>- (A) 1 — no</a:t>
            </a:r>
          </a:p>
          <a:p>
            <a:r>
              <a:t>- (B) 4 — no</a:t>
            </a:r>
          </a:p>
          <a:p>
            <a:r>
              <a:t>- (C) 2 - 2x = 1.75 — no</a:t>
            </a:r>
          </a:p>
          <a:p>
            <a:r>
              <a:t>- (D) 4x - 2 = -1.5 — no</a:t>
            </a:r>
          </a:p>
          <a:p>
            <a:r>
              <a:t>- (E) 6x - 1 = -0.25 — closest to 0.06 ✓</a:t>
            </a:r>
          </a:p>
          <a:p>
            <a:endParaRPr/>
          </a:p>
          <a:p>
            <a:r>
              <a:t>GMAC's problems are designed so plugging works cleanly. Trust it.</a:t>
            </a: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DON'T APPROXIMATE WHEN TIGHT (1.5 min)</a:t>
            </a:r>
          </a:p>
          <a:p>
            <a:endParaRPr/>
          </a:p>
          <a:p>
            <a:r>
              <a:t>Estimation is great when answer choices are far apart. It's terrible when they're close.</a:t>
            </a:r>
          </a:p>
          <a:p>
            <a:endParaRPr/>
          </a:p>
          <a:p>
            <a:r>
              <a:t>The rule of thumb: look at the spacing.</a:t>
            </a:r>
          </a:p>
          <a:p>
            <a:endParaRPr/>
          </a:p>
          <a:p>
            <a:r>
              <a:t>- Wide spacing (factor of 2 between adjacent choices): approximate freely.</a:t>
            </a:r>
          </a:p>
          <a:p>
            <a:r>
              <a:t>- Tight spacing (within 10-20% of each other): grind the exact math.</a:t>
            </a:r>
          </a:p>
          <a:p>
            <a:endParaRPr/>
          </a:p>
          <a:p>
            <a:r>
              <a:t>If you can't quickly decide whether the gap is "wide enough" — that means it isn't. Just grind.</a:t>
            </a:r>
          </a:p>
          <a:p>
            <a:endParaRPr/>
          </a:p>
          <a:p>
            <a:r>
              <a:t>The general lesson: GMAC regulates the total work. The exact answer will always be reachable in 2 minutes. Approximation is a tool, not a shortcut. Use it where it actually saves time without introducing error.</a:t>
            </a:r>
          </a:p>
          <a:p>
            <a:endParaRPr/>
          </a:p>
          <a:p>
            <a:r>
              <a:t>For most Quant problems with numeric answer choices, the exact computation is what's intended. Approximation is the exception, not the rule.</a:t>
            </a: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IGNORE DIFFICULTY LEVELS (1 min)</a:t>
            </a:r>
          </a:p>
          <a:p>
            <a:endParaRPr/>
          </a:p>
          <a:p>
            <a:r>
              <a:t>Third-party prep platforms label every problem with a "difficulty level" — 505, 605, 705, etc. Treat these as noise.</a:t>
            </a:r>
          </a:p>
          <a:p>
            <a:endParaRPr/>
          </a:p>
          <a:p>
            <a:r>
              <a:t>Difficulty is highly individual. What's hard for one person is easy for another. The labels are aggregated guesses, not truths about the problem.</a:t>
            </a:r>
          </a:p>
          <a:p>
            <a:endParaRPr/>
          </a:p>
          <a:p>
            <a:r>
              <a:t>Two failure modes from paying attention to difficulty:</a:t>
            </a:r>
          </a:p>
          <a:p>
            <a:r>
              <a:t>1. Pre-game: "this is a 705-level problem" → you tighten up, lose your normal process, choke.</a:t>
            </a:r>
          </a:p>
          <a:p>
            <a:r>
              <a:t>2. Post-game: "wait, that was only a 555 problem and I got it wrong?" → triggers spiral, costs you the next question.</a:t>
            </a:r>
          </a:p>
          <a:p>
            <a:endParaRPr/>
          </a:p>
          <a:p>
            <a:r>
              <a:t>The cure: don't look at difficulty before, during, or after solving. Each problem is just a problem. You either solve it or you don't. Move on.</a:t>
            </a:r>
          </a:p>
          <a:p>
            <a:endParaRPr/>
          </a:p>
          <a:p>
            <a:r>
              <a:t>This also applies on the real test. You can't know what difficulty bin you're in. Stop trying to infer it. Just solve.</a:t>
            </a: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CLOSING (1 min)</a:t>
            </a:r>
          </a:p>
          <a:p>
            <a:endParaRPr/>
          </a:p>
          <a:p>
            <a:r>
              <a:t>Recap the six principles. Each one stands on its own. Together they reshape how you take the test.</a:t>
            </a:r>
          </a:p>
          <a:p>
            <a:endParaRPr/>
          </a:p>
          <a:p>
            <a:r>
              <a:t>1. No tricks — the test is honest.</a:t>
            </a:r>
          </a:p>
          <a:p>
            <a:r>
              <a:t>2. Work is bounded — GMAC regulates total effort.</a:t>
            </a:r>
          </a:p>
          <a:p>
            <a:r>
              <a:t>3. Attention is finite — spend it where it matters.</a:t>
            </a:r>
          </a:p>
          <a:p>
            <a:r>
              <a:t>4. Find the goal — solve for what's asked, not what's solvable.</a:t>
            </a:r>
          </a:p>
          <a:p>
            <a:r>
              <a:t>5. Read literally — single words determine answers.</a:t>
            </a:r>
          </a:p>
          <a:p>
            <a:r>
              <a:t>6. Procedural errors — own them.</a:t>
            </a:r>
          </a:p>
          <a:p>
            <a:endParaRPr/>
          </a:p>
          <a:p>
            <a:r>
              <a:t>These six replace 90% of the "tips and tricks" content on the internet. They're not glamorous. They don't promise a 750 in 30 days. They're just true.</a:t>
            </a:r>
          </a:p>
          <a:p>
            <a:endParaRPr/>
          </a:p>
          <a:p>
            <a:r>
              <a:t>The work from here:</a:t>
            </a:r>
          </a:p>
          <a:p>
            <a:r>
              <a:t>- Practice with official problems only.</a:t>
            </a:r>
          </a:p>
          <a:p>
            <a:r>
              <a:t>- After each problem, review what your process actually was, not just whether you got it right.</a:t>
            </a:r>
          </a:p>
          <a:p>
            <a:r>
              <a:t>- Treat every error as procedural — what attention allocation would have prevented it?</a:t>
            </a:r>
          </a:p>
          <a:p>
            <a:endParaRPr/>
          </a:p>
          <a:p>
            <a:r>
              <a:t>You have everything you need. Trust the process. Head down. Grind.</a:t>
            </a:r>
          </a:p>
          <a:p>
            <a:endParaRPr/>
          </a:p>
          <a:p>
            <a:r>
              <a:t>Good luck on test day.</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548640" y="2743200"/>
            <a:ext cx="365760" cy="109728"/>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1097280" y="2606040"/>
            <a:ext cx="10058400" cy="457200"/>
          </a:xfrm>
          <a:prstGeom prst="rect">
            <a:avLst/>
          </a:prstGeom>
          <a:noFill/>
        </p:spPr>
        <p:txBody>
          <a:bodyPr wrap="square" lIns="0" tIns="0" rIns="0" bIns="0" anchor="t">
            <a:spAutoFit/>
          </a:bodyPr>
          <a:lstStyle/>
          <a:p>
            <a:pPr algn="l"/>
            <a:r>
              <a:rPr sz="1400" b="1">
                <a:solidFill>
                  <a:srgbClr val="E8A33D"/>
                </a:solidFill>
                <a:latin typeface="Helvetica"/>
              </a:rPr>
              <a:t>A STRATEGY SESSION</a:t>
            </a:r>
          </a:p>
        </p:txBody>
      </p:sp>
      <p:sp>
        <p:nvSpPr>
          <p:cNvPr id="5" name="TextBox 4"/>
          <p:cNvSpPr txBox="1"/>
          <p:nvPr/>
        </p:nvSpPr>
        <p:spPr>
          <a:xfrm>
            <a:off x="1097280" y="3017520"/>
            <a:ext cx="10058400" cy="1280160"/>
          </a:xfrm>
          <a:prstGeom prst="rect">
            <a:avLst/>
          </a:prstGeom>
          <a:noFill/>
        </p:spPr>
        <p:txBody>
          <a:bodyPr wrap="square" lIns="0" tIns="0" rIns="0" bIns="0" anchor="t">
            <a:spAutoFit/>
          </a:bodyPr>
          <a:lstStyle/>
          <a:p>
            <a:pPr algn="l"/>
            <a:r>
              <a:rPr sz="5400" b="1">
                <a:solidFill>
                  <a:srgbClr val="FFFFFF"/>
                </a:solidFill>
                <a:latin typeface="Helvetica"/>
              </a:rPr>
              <a:t>Cracking the GMAT Focus</a:t>
            </a:r>
          </a:p>
        </p:txBody>
      </p:sp>
      <p:sp>
        <p:nvSpPr>
          <p:cNvPr id="6" name="TextBox 5"/>
          <p:cNvSpPr txBox="1"/>
          <p:nvPr/>
        </p:nvSpPr>
        <p:spPr>
          <a:xfrm>
            <a:off x="1097280" y="4114800"/>
            <a:ext cx="10058400" cy="640080"/>
          </a:xfrm>
          <a:prstGeom prst="rect">
            <a:avLst/>
          </a:prstGeom>
          <a:noFill/>
        </p:spPr>
        <p:txBody>
          <a:bodyPr wrap="square" lIns="0" tIns="0" rIns="0" bIns="0" anchor="t">
            <a:spAutoFit/>
          </a:bodyPr>
          <a:lstStyle/>
          <a:p>
            <a:pPr algn="l"/>
            <a:r>
              <a:rPr sz="2600" b="0">
                <a:solidFill>
                  <a:srgbClr val="F5F1E8"/>
                </a:solidFill>
                <a:latin typeface="Helvetica"/>
              </a:rPr>
              <a:t>Mindset, Data Insights, and Quant</a:t>
            </a:r>
          </a:p>
        </p:txBody>
      </p:sp>
      <p:sp>
        <p:nvSpPr>
          <p:cNvPr id="7" name="TextBox 6"/>
          <p:cNvSpPr txBox="1"/>
          <p:nvPr/>
        </p:nvSpPr>
        <p:spPr>
          <a:xfrm>
            <a:off x="1097280" y="6035040"/>
            <a:ext cx="10058400" cy="365760"/>
          </a:xfrm>
          <a:prstGeom prst="rect">
            <a:avLst/>
          </a:prstGeom>
          <a:noFill/>
        </p:spPr>
        <p:txBody>
          <a:bodyPr wrap="square" lIns="0" tIns="0" rIns="0" bIns="0" anchor="t">
            <a:spAutoFit/>
          </a:bodyPr>
          <a:lstStyle/>
          <a:p>
            <a:pPr algn="l"/>
            <a:r>
              <a:rPr sz="1200" b="0">
                <a:solidFill>
                  <a:srgbClr val="E8A33D"/>
                </a:solidFill>
                <a:latin typeface="Helvetica"/>
              </a:rPr>
              <a:t>45 minutes  ·  30 slides  ·  Bring a pen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THE PROBLEM</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Why DI breaks high scorers</a:t>
            </a:r>
          </a:p>
        </p:txBody>
      </p:sp>
      <p:sp>
        <p:nvSpPr>
          <p:cNvPr id="5" name="Rounded Rectangle 4"/>
          <p:cNvSpPr/>
          <p:nvPr/>
        </p:nvSpPr>
        <p:spPr>
          <a:xfrm>
            <a:off x="777240" y="2286000"/>
            <a:ext cx="3383280" cy="3200400"/>
          </a:xfrm>
          <a:prstGeom prst="roundRect">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51560" y="2651760"/>
            <a:ext cx="2834640" cy="1371600"/>
          </a:xfrm>
          <a:prstGeom prst="rect">
            <a:avLst/>
          </a:prstGeom>
          <a:noFill/>
        </p:spPr>
        <p:txBody>
          <a:bodyPr wrap="square" lIns="0" tIns="0" rIns="0" bIns="0" anchor="t">
            <a:spAutoFit/>
          </a:bodyPr>
          <a:lstStyle/>
          <a:p>
            <a:pPr algn="l"/>
            <a:r>
              <a:rPr sz="2200" b="1">
                <a:solidFill>
                  <a:srgbClr val="FFFFFF"/>
                </a:solidFill>
                <a:latin typeface="Helvetica"/>
              </a:rPr>
              <a:t>You can't finish.</a:t>
            </a:r>
          </a:p>
        </p:txBody>
      </p:sp>
      <p:sp>
        <p:nvSpPr>
          <p:cNvPr id="7" name="TextBox 6"/>
          <p:cNvSpPr txBox="1"/>
          <p:nvPr/>
        </p:nvSpPr>
        <p:spPr>
          <a:xfrm>
            <a:off x="1051560" y="4114800"/>
            <a:ext cx="2834640" cy="1097280"/>
          </a:xfrm>
          <a:prstGeom prst="rect">
            <a:avLst/>
          </a:prstGeom>
          <a:noFill/>
        </p:spPr>
        <p:txBody>
          <a:bodyPr wrap="square" lIns="0" tIns="0" rIns="0" bIns="0" anchor="t">
            <a:spAutoFit/>
          </a:bodyPr>
          <a:lstStyle/>
          <a:p>
            <a:pPr algn="l"/>
            <a:r>
              <a:rPr sz="1600" b="0">
                <a:solidFill>
                  <a:srgbClr val="FFFFFF"/>
                </a:solidFill>
                <a:latin typeface="Helvetica"/>
              </a:rPr>
              <a:t>Avg 15-17 of 20.</a:t>
            </a:r>
          </a:p>
        </p:txBody>
      </p:sp>
      <p:sp>
        <p:nvSpPr>
          <p:cNvPr id="8" name="Rounded Rectangle 7"/>
          <p:cNvSpPr/>
          <p:nvPr/>
        </p:nvSpPr>
        <p:spPr>
          <a:xfrm>
            <a:off x="4526280" y="2286000"/>
            <a:ext cx="3383280" cy="320040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4800600" y="2651760"/>
            <a:ext cx="2834640" cy="1371600"/>
          </a:xfrm>
          <a:prstGeom prst="rect">
            <a:avLst/>
          </a:prstGeom>
          <a:noFill/>
        </p:spPr>
        <p:txBody>
          <a:bodyPr wrap="square" lIns="0" tIns="0" rIns="0" bIns="0" anchor="t">
            <a:spAutoFit/>
          </a:bodyPr>
          <a:lstStyle/>
          <a:p>
            <a:pPr algn="l"/>
            <a:r>
              <a:rPr sz="2200" b="1">
                <a:solidFill>
                  <a:srgbClr val="FFFFFF"/>
                </a:solidFill>
                <a:latin typeface="Helvetica"/>
              </a:rPr>
              <a:t>You finish, but err.</a:t>
            </a:r>
          </a:p>
        </p:txBody>
      </p:sp>
      <p:sp>
        <p:nvSpPr>
          <p:cNvPr id="10" name="TextBox 9"/>
          <p:cNvSpPr txBox="1"/>
          <p:nvPr/>
        </p:nvSpPr>
        <p:spPr>
          <a:xfrm>
            <a:off x="4800600" y="4114800"/>
            <a:ext cx="2834640" cy="1097280"/>
          </a:xfrm>
          <a:prstGeom prst="rect">
            <a:avLst/>
          </a:prstGeom>
          <a:noFill/>
        </p:spPr>
        <p:txBody>
          <a:bodyPr wrap="square" lIns="0" tIns="0" rIns="0" bIns="0" anchor="t">
            <a:spAutoFit/>
          </a:bodyPr>
          <a:lstStyle/>
          <a:p>
            <a:pPr algn="l"/>
            <a:r>
              <a:rPr sz="1600" b="0">
                <a:solidFill>
                  <a:srgbClr val="FFFFFF"/>
                </a:solidFill>
                <a:latin typeface="Helvetica"/>
              </a:rPr>
              <a:t>Procedural slips.</a:t>
            </a:r>
          </a:p>
        </p:txBody>
      </p:sp>
      <p:sp>
        <p:nvSpPr>
          <p:cNvPr id="11" name="Rounded Rectangle 10"/>
          <p:cNvSpPr/>
          <p:nvPr/>
        </p:nvSpPr>
        <p:spPr>
          <a:xfrm>
            <a:off x="8275320" y="2286000"/>
            <a:ext cx="3383280" cy="3200400"/>
          </a:xfrm>
          <a:prstGeom prst="roundRect">
            <a:avLst/>
          </a:prstGeom>
          <a:solidFill>
            <a:srgbClr val="1F3A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8549640" y="2651760"/>
            <a:ext cx="2834640" cy="1371600"/>
          </a:xfrm>
          <a:prstGeom prst="rect">
            <a:avLst/>
          </a:prstGeom>
          <a:noFill/>
        </p:spPr>
        <p:txBody>
          <a:bodyPr wrap="square" lIns="0" tIns="0" rIns="0" bIns="0" anchor="t">
            <a:spAutoFit/>
          </a:bodyPr>
          <a:lstStyle/>
          <a:p>
            <a:pPr algn="l"/>
            <a:r>
              <a:rPr sz="2200" b="1">
                <a:solidFill>
                  <a:srgbClr val="FFFFFF"/>
                </a:solidFill>
                <a:latin typeface="Helvetica"/>
              </a:rPr>
              <a:t>You panic mid-section.</a:t>
            </a:r>
          </a:p>
        </p:txBody>
      </p:sp>
      <p:sp>
        <p:nvSpPr>
          <p:cNvPr id="13" name="TextBox 12"/>
          <p:cNvSpPr txBox="1"/>
          <p:nvPr/>
        </p:nvSpPr>
        <p:spPr>
          <a:xfrm>
            <a:off x="8549640" y="4114800"/>
            <a:ext cx="2834640" cy="1097280"/>
          </a:xfrm>
          <a:prstGeom prst="rect">
            <a:avLst/>
          </a:prstGeom>
          <a:noFill/>
        </p:spPr>
        <p:txBody>
          <a:bodyPr wrap="square" lIns="0" tIns="0" rIns="0" bIns="0" anchor="t">
            <a:spAutoFit/>
          </a:bodyPr>
          <a:lstStyle/>
          <a:p>
            <a:pPr algn="l"/>
            <a:r>
              <a:rPr sz="1600" b="0">
                <a:solidFill>
                  <a:srgbClr val="FFFFFF"/>
                </a:solidFill>
                <a:latin typeface="Helvetica"/>
              </a:rPr>
              <a:t>Then both happen.</a:t>
            </a:r>
          </a:p>
        </p:txBody>
      </p:sp>
      <p:sp>
        <p:nvSpPr>
          <p:cNvPr id="14" name="TextBox 13"/>
          <p:cNvSpPr txBox="1"/>
          <p:nvPr/>
        </p:nvSpPr>
        <p:spPr>
          <a:xfrm>
            <a:off x="777240" y="5852160"/>
            <a:ext cx="10058400" cy="457200"/>
          </a:xfrm>
          <a:prstGeom prst="rect">
            <a:avLst/>
          </a:prstGeom>
          <a:noFill/>
        </p:spPr>
        <p:txBody>
          <a:bodyPr wrap="square" lIns="0" tIns="0" rIns="0" bIns="0" anchor="t">
            <a:spAutoFit/>
          </a:bodyPr>
          <a:lstStyle/>
          <a:p>
            <a:pPr algn="l"/>
            <a:r>
              <a:rPr sz="1800" b="1">
                <a:solidFill>
                  <a:srgbClr val="222A36"/>
                </a:solidFill>
                <a:latin typeface="Helvetica"/>
              </a:rPr>
              <a:t>None of these is really a timing problem.</a:t>
            </a:r>
          </a:p>
        </p:txBody>
      </p:sp>
      <p:sp>
        <p:nvSpPr>
          <p:cNvPr id="15" name="TextBox 14"/>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6" name="TextBox 15"/>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 / 30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PRINCIPLE 1</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No trick questions. Ever.</a:t>
            </a:r>
          </a:p>
        </p:txBody>
      </p:sp>
      <p:sp>
        <p:nvSpPr>
          <p:cNvPr id="5" name="TextBox 4"/>
          <p:cNvSpPr txBox="1"/>
          <p:nvPr/>
        </p:nvSpPr>
        <p:spPr>
          <a:xfrm>
            <a:off x="777240" y="2286000"/>
            <a:ext cx="10972800" cy="1828800"/>
          </a:xfrm>
          <a:prstGeom prst="rect">
            <a:avLst/>
          </a:prstGeom>
          <a:noFill/>
        </p:spPr>
        <p:txBody>
          <a:bodyPr wrap="square" lIns="0" tIns="0" rIns="0" bIns="0" anchor="t">
            <a:spAutoFit/>
          </a:bodyPr>
          <a:lstStyle/>
          <a:p>
            <a:pPr algn="ctr"/>
            <a:r>
              <a:rPr sz="12000" b="1">
                <a:solidFill>
                  <a:srgbClr val="F5F1E8"/>
                </a:solidFill>
                <a:latin typeface="Helvetica"/>
              </a:rPr>
              <a:t>TRICKS</a:t>
            </a:r>
          </a:p>
        </p:txBody>
      </p:sp>
      <p:sp>
        <p:nvSpPr>
          <p:cNvPr id="6" name="Rectangle 5"/>
          <p:cNvSpPr/>
          <p:nvPr/>
        </p:nvSpPr>
        <p:spPr>
          <a:xfrm rot="1153840">
            <a:off x="3998616" y="3103880"/>
            <a:ext cx="4164286" cy="101600"/>
          </a:xfrm>
          <a:prstGeom prst="rect">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rot="9646160">
            <a:off x="3998616" y="3103880"/>
            <a:ext cx="4164286" cy="101600"/>
          </a:xfrm>
          <a:prstGeom prst="rect">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77240" y="4572000"/>
            <a:ext cx="10515600" cy="640080"/>
          </a:xfrm>
          <a:prstGeom prst="rect">
            <a:avLst/>
          </a:prstGeom>
          <a:noFill/>
        </p:spPr>
        <p:txBody>
          <a:bodyPr wrap="square" lIns="0" tIns="0" rIns="0" bIns="0" anchor="t">
            <a:spAutoFit/>
          </a:bodyPr>
          <a:lstStyle/>
          <a:p>
            <a:pPr algn="ctr"/>
            <a:r>
              <a:rPr sz="2800" b="1">
                <a:solidFill>
                  <a:srgbClr val="1F3A5F"/>
                </a:solidFill>
                <a:latin typeface="Helvetica"/>
              </a:rPr>
              <a:t>The test means what it says.</a:t>
            </a:r>
          </a:p>
        </p:txBody>
      </p:sp>
      <p:sp>
        <p:nvSpPr>
          <p:cNvPr id="9" name="TextBox 8"/>
          <p:cNvSpPr txBox="1"/>
          <p:nvPr/>
        </p:nvSpPr>
        <p:spPr>
          <a:xfrm>
            <a:off x="777240" y="5303520"/>
            <a:ext cx="10515600" cy="548640"/>
          </a:xfrm>
          <a:prstGeom prst="rect">
            <a:avLst/>
          </a:prstGeom>
          <a:noFill/>
        </p:spPr>
        <p:txBody>
          <a:bodyPr wrap="square" lIns="0" tIns="0" rIns="0" bIns="0" anchor="t">
            <a:spAutoFit/>
          </a:bodyPr>
          <a:lstStyle/>
          <a:p>
            <a:pPr algn="ctr"/>
            <a:r>
              <a:rPr sz="1800" b="0">
                <a:solidFill>
                  <a:srgbClr val="6B7380"/>
                </a:solidFill>
                <a:latin typeface="Helvetica"/>
              </a:rPr>
              <a:t>If your interpretation contradicts the obvious one, stop. Re-read.</a:t>
            </a:r>
          </a:p>
        </p:txBody>
      </p:sp>
      <p:sp>
        <p:nvSpPr>
          <p:cNvPr id="10" name="TextBox 9"/>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1" name="TextBox 10"/>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3 / 30</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PRINCIPLE 2</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GMAC regulates the work</a:t>
            </a:r>
          </a:p>
        </p:txBody>
      </p:sp>
      <p:sp>
        <p:nvSpPr>
          <p:cNvPr id="5" name="Rectangle 4"/>
          <p:cNvSpPr/>
          <p:nvPr/>
        </p:nvSpPr>
        <p:spPr>
          <a:xfrm>
            <a:off x="1371600" y="2468880"/>
            <a:ext cx="9418320" cy="82296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1371600" y="2468880"/>
            <a:ext cx="4114800" cy="82296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1371600" y="3429000"/>
            <a:ext cx="1828800" cy="274320"/>
          </a:xfrm>
          <a:prstGeom prst="rect">
            <a:avLst/>
          </a:prstGeom>
          <a:noFill/>
        </p:spPr>
        <p:txBody>
          <a:bodyPr wrap="square" lIns="0" tIns="0" rIns="0" bIns="0" anchor="t">
            <a:spAutoFit/>
          </a:bodyPr>
          <a:lstStyle/>
          <a:p>
            <a:pPr algn="l"/>
            <a:r>
              <a:rPr sz="1100" b="0">
                <a:solidFill>
                  <a:srgbClr val="6B7380"/>
                </a:solidFill>
                <a:latin typeface="Helvetica"/>
              </a:rPr>
              <a:t>0 min</a:t>
            </a:r>
          </a:p>
        </p:txBody>
      </p:sp>
      <p:sp>
        <p:nvSpPr>
          <p:cNvPr id="8" name="TextBox 7"/>
          <p:cNvSpPr txBox="1"/>
          <p:nvPr/>
        </p:nvSpPr>
        <p:spPr>
          <a:xfrm>
            <a:off x="5120639" y="3429000"/>
            <a:ext cx="1828800" cy="274320"/>
          </a:xfrm>
          <a:prstGeom prst="rect">
            <a:avLst/>
          </a:prstGeom>
          <a:noFill/>
        </p:spPr>
        <p:txBody>
          <a:bodyPr wrap="square" lIns="0" tIns="0" rIns="0" bIns="0" anchor="t">
            <a:spAutoFit/>
          </a:bodyPr>
          <a:lstStyle/>
          <a:p>
            <a:pPr algn="l"/>
            <a:r>
              <a:rPr sz="1100" b="1">
                <a:solidFill>
                  <a:srgbClr val="4C9F70"/>
                </a:solidFill>
                <a:latin typeface="Helvetica"/>
              </a:rPr>
              <a:t>~2 min</a:t>
            </a:r>
          </a:p>
        </p:txBody>
      </p:sp>
      <p:sp>
        <p:nvSpPr>
          <p:cNvPr id="9" name="TextBox 8"/>
          <p:cNvSpPr txBox="1"/>
          <p:nvPr/>
        </p:nvSpPr>
        <p:spPr>
          <a:xfrm>
            <a:off x="8961120" y="3429000"/>
            <a:ext cx="1828800" cy="274320"/>
          </a:xfrm>
          <a:prstGeom prst="rect">
            <a:avLst/>
          </a:prstGeom>
          <a:noFill/>
        </p:spPr>
        <p:txBody>
          <a:bodyPr wrap="square" lIns="0" tIns="0" rIns="0" bIns="0" anchor="t">
            <a:spAutoFit/>
          </a:bodyPr>
          <a:lstStyle/>
          <a:p>
            <a:pPr algn="r"/>
            <a:r>
              <a:rPr sz="1100" b="1">
                <a:solidFill>
                  <a:srgbClr val="E56B4D"/>
                </a:solidFill>
                <a:latin typeface="Helvetica"/>
              </a:rPr>
              <a:t>5 min = LIE</a:t>
            </a:r>
          </a:p>
        </p:txBody>
      </p:sp>
      <p:sp>
        <p:nvSpPr>
          <p:cNvPr id="10" name="TextBox 9"/>
          <p:cNvSpPr txBox="1"/>
          <p:nvPr/>
        </p:nvSpPr>
        <p:spPr>
          <a:xfrm>
            <a:off x="777240" y="4206240"/>
            <a:ext cx="10515600" cy="822960"/>
          </a:xfrm>
          <a:prstGeom prst="rect">
            <a:avLst/>
          </a:prstGeom>
          <a:noFill/>
        </p:spPr>
        <p:txBody>
          <a:bodyPr wrap="square" lIns="0" tIns="0" rIns="0" bIns="0" anchor="t">
            <a:spAutoFit/>
          </a:bodyPr>
          <a:lstStyle/>
          <a:p>
            <a:pPr algn="ctr"/>
            <a:r>
              <a:rPr sz="2800" b="1">
                <a:solidFill>
                  <a:srgbClr val="1F3A5F"/>
                </a:solidFill>
                <a:latin typeface="Helvetica"/>
              </a:rPr>
              <a:t>Every problem fits a tight work budget.</a:t>
            </a:r>
          </a:p>
        </p:txBody>
      </p:sp>
      <p:sp>
        <p:nvSpPr>
          <p:cNvPr id="11" name="TextBox 10"/>
          <p:cNvSpPr txBox="1"/>
          <p:nvPr/>
        </p:nvSpPr>
        <p:spPr>
          <a:xfrm>
            <a:off x="777240" y="5029200"/>
            <a:ext cx="10515600" cy="548640"/>
          </a:xfrm>
          <a:prstGeom prst="rect">
            <a:avLst/>
          </a:prstGeom>
          <a:noFill/>
        </p:spPr>
        <p:txBody>
          <a:bodyPr wrap="square" lIns="0" tIns="0" rIns="0" bIns="0" anchor="t">
            <a:spAutoFit/>
          </a:bodyPr>
          <a:lstStyle/>
          <a:p>
            <a:pPr algn="ctr"/>
            <a:r>
              <a:rPr sz="1800" b="0">
                <a:solidFill>
                  <a:srgbClr val="6B7380"/>
                </a:solidFill>
                <a:latin typeface="Helvetica"/>
              </a:rPr>
              <a:t>If you're at 4+ minutes, your method is wrong — not the problem.</a:t>
            </a:r>
          </a:p>
        </p:txBody>
      </p:sp>
      <p:sp>
        <p:nvSpPr>
          <p:cNvPr id="12" name="TextBox 11"/>
          <p:cNvSpPr txBox="1"/>
          <p:nvPr/>
        </p:nvSpPr>
        <p:spPr>
          <a:xfrm>
            <a:off x="777240" y="5760720"/>
            <a:ext cx="10515600" cy="457200"/>
          </a:xfrm>
          <a:prstGeom prst="rect">
            <a:avLst/>
          </a:prstGeom>
          <a:noFill/>
        </p:spPr>
        <p:txBody>
          <a:bodyPr wrap="square" lIns="0" tIns="0" rIns="0" bIns="0" anchor="t">
            <a:spAutoFit/>
          </a:bodyPr>
          <a:lstStyle/>
          <a:p>
            <a:pPr algn="ctr"/>
            <a:r>
              <a:rPr sz="1400" b="0">
                <a:solidFill>
                  <a:srgbClr val="E56B4D"/>
                </a:solidFill>
                <a:latin typeface="Helvetica"/>
              </a:rPr>
              <a:t>No problem ever published demanded 5 minutes of legitimate work.</a:t>
            </a:r>
          </a:p>
        </p:txBody>
      </p:sp>
      <p:sp>
        <p:nvSpPr>
          <p:cNvPr id="13" name="TextBox 12"/>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4" name="TextBox 13"/>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4 / 30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PRINCIPLE 3</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Attention is finite. Allocate it.</a:t>
            </a:r>
          </a:p>
        </p:txBody>
      </p:sp>
      <p:sp>
        <p:nvSpPr>
          <p:cNvPr id="5" name="Rectangle 4"/>
          <p:cNvSpPr/>
          <p:nvPr/>
        </p:nvSpPr>
        <p:spPr>
          <a:xfrm>
            <a:off x="4114800" y="2377440"/>
            <a:ext cx="4114800" cy="1828800"/>
          </a:xfrm>
          <a:prstGeom prst="rect">
            <a:avLst/>
          </a:prstGeom>
          <a:solidFill>
            <a:srgbClr val="F5F1E8"/>
          </a:solidFill>
          <a:ln w="38100">
            <a:solidFill>
              <a:srgbClr val="1F3A5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8229600" y="2926080"/>
            <a:ext cx="228600" cy="73152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4251960" y="2514600"/>
            <a:ext cx="2286000" cy="155448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77240" y="4480560"/>
            <a:ext cx="10515600" cy="548640"/>
          </a:xfrm>
          <a:prstGeom prst="rect">
            <a:avLst/>
          </a:prstGeom>
          <a:noFill/>
        </p:spPr>
        <p:txBody>
          <a:bodyPr wrap="square" lIns="0" tIns="0" rIns="0" bIns="0" anchor="t">
            <a:spAutoFit/>
          </a:bodyPr>
          <a:lstStyle/>
          <a:p>
            <a:pPr algn="ctr"/>
            <a:r>
              <a:rPr sz="2200" b="1">
                <a:solidFill>
                  <a:srgbClr val="1F3A5F"/>
                </a:solidFill>
                <a:latin typeface="Helvetica"/>
              </a:rPr>
              <a:t>You will have less working memory on test day.</a:t>
            </a:r>
          </a:p>
        </p:txBody>
      </p:sp>
      <p:sp>
        <p:nvSpPr>
          <p:cNvPr id="9" name="TextBox 8"/>
          <p:cNvSpPr txBox="1"/>
          <p:nvPr/>
        </p:nvSpPr>
        <p:spPr>
          <a:xfrm>
            <a:off x="777240" y="5120640"/>
            <a:ext cx="10515600" cy="548640"/>
          </a:xfrm>
          <a:prstGeom prst="rect">
            <a:avLst/>
          </a:prstGeom>
          <a:noFill/>
        </p:spPr>
        <p:txBody>
          <a:bodyPr wrap="square" lIns="0" tIns="0" rIns="0" bIns="0" anchor="t">
            <a:spAutoFit/>
          </a:bodyPr>
          <a:lstStyle/>
          <a:p>
            <a:pPr algn="ctr"/>
            <a:r>
              <a:rPr sz="2000" b="0">
                <a:solidFill>
                  <a:srgbClr val="6B7380"/>
                </a:solidFill>
                <a:latin typeface="Helvetica"/>
              </a:rPr>
              <a:t>Spend it where it matters. Skip what doesn't.</a:t>
            </a:r>
          </a:p>
        </p:txBody>
      </p:sp>
      <p:sp>
        <p:nvSpPr>
          <p:cNvPr id="10" name="TextBox 9"/>
          <p:cNvSpPr txBox="1"/>
          <p:nvPr/>
        </p:nvSpPr>
        <p:spPr>
          <a:xfrm>
            <a:off x="777240" y="5852160"/>
            <a:ext cx="10515600" cy="365760"/>
          </a:xfrm>
          <a:prstGeom prst="rect">
            <a:avLst/>
          </a:prstGeom>
          <a:noFill/>
        </p:spPr>
        <p:txBody>
          <a:bodyPr wrap="square" lIns="0" tIns="0" rIns="0" bIns="0" anchor="t">
            <a:spAutoFit/>
          </a:bodyPr>
          <a:lstStyle/>
          <a:p>
            <a:pPr algn="ctr"/>
            <a:r>
              <a:rPr sz="1400" b="0">
                <a:solidFill>
                  <a:srgbClr val="E56B4D"/>
                </a:solidFill>
                <a:latin typeface="Helvetica"/>
              </a:rPr>
              <a:t>Surplus info exists in DI. Identify it. Don't read it.</a:t>
            </a:r>
          </a:p>
        </p:txBody>
      </p:sp>
      <p:sp>
        <p:nvSpPr>
          <p:cNvPr id="11" name="TextBox 10"/>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2" name="TextBox 11"/>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5 / 30</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PRINCIPLE 4</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Find the goal. Then move.</a:t>
            </a:r>
          </a:p>
        </p:txBody>
      </p:sp>
      <p:sp>
        <p:nvSpPr>
          <p:cNvPr id="5" name="Oval 4"/>
          <p:cNvSpPr/>
          <p:nvPr/>
        </p:nvSpPr>
        <p:spPr>
          <a:xfrm>
            <a:off x="4626864" y="2468880"/>
            <a:ext cx="2926080" cy="2926080"/>
          </a:xfrm>
          <a:prstGeom prst="ellipse">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5084064" y="2926080"/>
            <a:ext cx="2011680" cy="2011680"/>
          </a:xfrm>
          <a:prstGeom prst="ellipse">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Oval 6"/>
          <p:cNvSpPr/>
          <p:nvPr/>
        </p:nvSpPr>
        <p:spPr>
          <a:xfrm>
            <a:off x="5541264" y="3383280"/>
            <a:ext cx="1097280" cy="1097280"/>
          </a:xfrm>
          <a:prstGeom prst="ellipse">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Oval 7"/>
          <p:cNvSpPr/>
          <p:nvPr/>
        </p:nvSpPr>
        <p:spPr>
          <a:xfrm>
            <a:off x="5907024" y="3749040"/>
            <a:ext cx="365760" cy="365760"/>
          </a:xfrm>
          <a:prstGeom prst="ellipse">
            <a:avLst/>
          </a:prstGeom>
          <a:solidFill>
            <a:srgbClr val="1F3A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77240" y="2194560"/>
            <a:ext cx="10515600" cy="640080"/>
          </a:xfrm>
          <a:prstGeom prst="rect">
            <a:avLst/>
          </a:prstGeom>
          <a:noFill/>
        </p:spPr>
        <p:txBody>
          <a:bodyPr wrap="square" lIns="0" tIns="0" rIns="0" bIns="0" anchor="t">
            <a:spAutoFit/>
          </a:bodyPr>
          <a:lstStyle/>
          <a:p>
            <a:pPr algn="ctr"/>
            <a:r>
              <a:rPr sz="2600" b="1">
                <a:solidFill>
                  <a:srgbClr val="1F3A5F"/>
                </a:solidFill>
                <a:latin typeface="Helvetica"/>
              </a:rPr>
              <a:t>What EXACTLY am I solving for?</a:t>
            </a:r>
          </a:p>
        </p:txBody>
      </p:sp>
      <p:sp>
        <p:nvSpPr>
          <p:cNvPr id="10" name="TextBox 9"/>
          <p:cNvSpPr txBox="1"/>
          <p:nvPr/>
        </p:nvSpPr>
        <p:spPr>
          <a:xfrm>
            <a:off x="777240" y="5760720"/>
            <a:ext cx="10515600" cy="548640"/>
          </a:xfrm>
          <a:prstGeom prst="rect">
            <a:avLst/>
          </a:prstGeom>
          <a:noFill/>
        </p:spPr>
        <p:txBody>
          <a:bodyPr wrap="square" lIns="0" tIns="0" rIns="0" bIns="0" anchor="t">
            <a:spAutoFit/>
          </a:bodyPr>
          <a:lstStyle/>
          <a:p>
            <a:pPr algn="ctr"/>
            <a:r>
              <a:rPr sz="1600" b="0">
                <a:solidFill>
                  <a:srgbClr val="6B7380"/>
                </a:solidFill>
                <a:latin typeface="Helvetica"/>
              </a:rPr>
              <a:t>Carry that goal through every step. Discard everything irrelevant to it.</a:t>
            </a:r>
          </a:p>
        </p:txBody>
      </p:sp>
      <p:sp>
        <p:nvSpPr>
          <p:cNvPr id="11" name="TextBox 10"/>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2" name="TextBox 11"/>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6 / 30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PRINCIPLE 5</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Read literally. Read precisely.</a:t>
            </a:r>
          </a:p>
        </p:txBody>
      </p:sp>
      <p:sp>
        <p:nvSpPr>
          <p:cNvPr id="5" name="Rounded Rectangle 4"/>
          <p:cNvSpPr/>
          <p:nvPr/>
        </p:nvSpPr>
        <p:spPr>
          <a:xfrm>
            <a:off x="777240" y="2468880"/>
            <a:ext cx="3566160" cy="2377440"/>
          </a:xfrm>
          <a:prstGeom prst="roundRect">
            <a:avLst/>
          </a:prstGeom>
          <a:solidFill>
            <a:srgbClr val="F5F1E8"/>
          </a:solidFill>
          <a:ln>
            <a:solidFill>
              <a:srgbClr val="E8A33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51560" y="2834640"/>
            <a:ext cx="3200400" cy="640080"/>
          </a:xfrm>
          <a:prstGeom prst="rect">
            <a:avLst/>
          </a:prstGeom>
          <a:noFill/>
        </p:spPr>
        <p:txBody>
          <a:bodyPr wrap="square" lIns="0" tIns="0" rIns="0" bIns="0" anchor="t">
            <a:spAutoFit/>
          </a:bodyPr>
          <a:lstStyle/>
          <a:p>
            <a:pPr algn="l"/>
            <a:r>
              <a:rPr sz="2200" b="1">
                <a:solidFill>
                  <a:srgbClr val="E56B4D"/>
                </a:solidFill>
                <a:latin typeface="Helvetica"/>
              </a:rPr>
              <a:t>"those same"</a:t>
            </a:r>
          </a:p>
        </p:txBody>
      </p:sp>
      <p:sp>
        <p:nvSpPr>
          <p:cNvPr id="7" name="TextBox 6"/>
          <p:cNvSpPr txBox="1"/>
          <p:nvPr/>
        </p:nvSpPr>
        <p:spPr>
          <a:xfrm>
            <a:off x="1051560" y="3749040"/>
            <a:ext cx="3200400" cy="914400"/>
          </a:xfrm>
          <a:prstGeom prst="rect">
            <a:avLst/>
          </a:prstGeom>
          <a:noFill/>
        </p:spPr>
        <p:txBody>
          <a:bodyPr wrap="square" lIns="0" tIns="0" rIns="0" bIns="0" anchor="t">
            <a:spAutoFit/>
          </a:bodyPr>
          <a:lstStyle/>
          <a:p>
            <a:pPr algn="l"/>
            <a:r>
              <a:rPr sz="1600" b="0">
                <a:solidFill>
                  <a:srgbClr val="222A36"/>
                </a:solidFill>
                <a:latin typeface="Helvetica"/>
              </a:rPr>
              <a:t>ties back to specific earlier items</a:t>
            </a:r>
          </a:p>
        </p:txBody>
      </p:sp>
      <p:sp>
        <p:nvSpPr>
          <p:cNvPr id="8" name="Rounded Rectangle 7"/>
          <p:cNvSpPr/>
          <p:nvPr/>
        </p:nvSpPr>
        <p:spPr>
          <a:xfrm>
            <a:off x="4526279" y="2468880"/>
            <a:ext cx="3566160" cy="2377440"/>
          </a:xfrm>
          <a:prstGeom prst="roundRect">
            <a:avLst/>
          </a:prstGeom>
          <a:solidFill>
            <a:srgbClr val="F5F1E8"/>
          </a:solidFill>
          <a:ln>
            <a:solidFill>
              <a:srgbClr val="E8A33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4800599" y="2834640"/>
            <a:ext cx="3200400" cy="640080"/>
          </a:xfrm>
          <a:prstGeom prst="rect">
            <a:avLst/>
          </a:prstGeom>
          <a:noFill/>
        </p:spPr>
        <p:txBody>
          <a:bodyPr wrap="square" lIns="0" tIns="0" rIns="0" bIns="0" anchor="t">
            <a:spAutoFit/>
          </a:bodyPr>
          <a:lstStyle/>
          <a:p>
            <a:pPr algn="l"/>
            <a:r>
              <a:rPr sz="2200" b="1">
                <a:solidFill>
                  <a:srgbClr val="E56B4D"/>
                </a:solidFill>
                <a:latin typeface="Helvetica"/>
              </a:rPr>
              <a:t>"type of"</a:t>
            </a:r>
          </a:p>
        </p:txBody>
      </p:sp>
      <p:sp>
        <p:nvSpPr>
          <p:cNvPr id="10" name="TextBox 9"/>
          <p:cNvSpPr txBox="1"/>
          <p:nvPr/>
        </p:nvSpPr>
        <p:spPr>
          <a:xfrm>
            <a:off x="4800599" y="3749040"/>
            <a:ext cx="3200400" cy="914400"/>
          </a:xfrm>
          <a:prstGeom prst="rect">
            <a:avLst/>
          </a:prstGeom>
          <a:noFill/>
        </p:spPr>
        <p:txBody>
          <a:bodyPr wrap="square" lIns="0" tIns="0" rIns="0" bIns="0" anchor="t">
            <a:spAutoFit/>
          </a:bodyPr>
          <a:lstStyle/>
          <a:p>
            <a:pPr algn="l"/>
            <a:r>
              <a:rPr sz="1600" b="0">
                <a:solidFill>
                  <a:srgbClr val="222A36"/>
                </a:solidFill>
                <a:latin typeface="Helvetica"/>
              </a:rPr>
              <a:t>find the definition in the data</a:t>
            </a:r>
          </a:p>
        </p:txBody>
      </p:sp>
      <p:sp>
        <p:nvSpPr>
          <p:cNvPr id="11" name="Rounded Rectangle 10"/>
          <p:cNvSpPr/>
          <p:nvPr/>
        </p:nvSpPr>
        <p:spPr>
          <a:xfrm>
            <a:off x="8275318" y="2468880"/>
            <a:ext cx="3566160" cy="2377440"/>
          </a:xfrm>
          <a:prstGeom prst="roundRect">
            <a:avLst/>
          </a:prstGeom>
          <a:solidFill>
            <a:srgbClr val="F5F1E8"/>
          </a:solidFill>
          <a:ln>
            <a:solidFill>
              <a:srgbClr val="E8A33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8549638" y="2834640"/>
            <a:ext cx="3200400" cy="640080"/>
          </a:xfrm>
          <a:prstGeom prst="rect">
            <a:avLst/>
          </a:prstGeom>
          <a:noFill/>
        </p:spPr>
        <p:txBody>
          <a:bodyPr wrap="square" lIns="0" tIns="0" rIns="0" bIns="0" anchor="t">
            <a:spAutoFit/>
          </a:bodyPr>
          <a:lstStyle/>
          <a:p>
            <a:pPr algn="l"/>
            <a:r>
              <a:rPr sz="2200" b="1">
                <a:solidFill>
                  <a:srgbClr val="E56B4D"/>
                </a:solidFill>
                <a:latin typeface="Helvetica"/>
              </a:rPr>
              <a:t>present tense</a:t>
            </a:r>
          </a:p>
        </p:txBody>
      </p:sp>
      <p:sp>
        <p:nvSpPr>
          <p:cNvPr id="13" name="TextBox 12"/>
          <p:cNvSpPr txBox="1"/>
          <p:nvPr/>
        </p:nvSpPr>
        <p:spPr>
          <a:xfrm>
            <a:off x="8549638" y="3749040"/>
            <a:ext cx="3200400" cy="914400"/>
          </a:xfrm>
          <a:prstGeom prst="rect">
            <a:avLst/>
          </a:prstGeom>
          <a:noFill/>
        </p:spPr>
        <p:txBody>
          <a:bodyPr wrap="square" lIns="0" tIns="0" rIns="0" bIns="0" anchor="t">
            <a:spAutoFit/>
          </a:bodyPr>
          <a:lstStyle/>
          <a:p>
            <a:pPr algn="l"/>
            <a:r>
              <a:rPr sz="1600" b="0">
                <a:solidFill>
                  <a:srgbClr val="222A36"/>
                </a:solidFill>
                <a:latin typeface="Helvetica"/>
              </a:rPr>
              <a:t>ongoing, not past</a:t>
            </a:r>
          </a:p>
        </p:txBody>
      </p:sp>
      <p:sp>
        <p:nvSpPr>
          <p:cNvPr id="14" name="TextBox 13"/>
          <p:cNvSpPr txBox="1"/>
          <p:nvPr/>
        </p:nvSpPr>
        <p:spPr>
          <a:xfrm>
            <a:off x="777240" y="5303520"/>
            <a:ext cx="10515600" cy="548640"/>
          </a:xfrm>
          <a:prstGeom prst="rect">
            <a:avLst/>
          </a:prstGeom>
          <a:noFill/>
        </p:spPr>
        <p:txBody>
          <a:bodyPr wrap="square" lIns="0" tIns="0" rIns="0" bIns="0" anchor="t">
            <a:spAutoFit/>
          </a:bodyPr>
          <a:lstStyle/>
          <a:p>
            <a:pPr algn="ctr"/>
            <a:r>
              <a:rPr sz="1800" b="1">
                <a:solidFill>
                  <a:srgbClr val="1F3A5F"/>
                </a:solidFill>
                <a:latin typeface="Helvetica"/>
              </a:rPr>
              <a:t>Single words flip answers. Underlined words always matter.</a:t>
            </a:r>
          </a:p>
        </p:txBody>
      </p:sp>
      <p:sp>
        <p:nvSpPr>
          <p:cNvPr id="15" name="TextBox 14"/>
          <p:cNvSpPr txBox="1"/>
          <p:nvPr/>
        </p:nvSpPr>
        <p:spPr>
          <a:xfrm>
            <a:off x="777240" y="5852160"/>
            <a:ext cx="10515600" cy="365760"/>
          </a:xfrm>
          <a:prstGeom prst="rect">
            <a:avLst/>
          </a:prstGeom>
          <a:noFill/>
        </p:spPr>
        <p:txBody>
          <a:bodyPr wrap="square" lIns="0" tIns="0" rIns="0" bIns="0" anchor="t">
            <a:spAutoFit/>
          </a:bodyPr>
          <a:lstStyle/>
          <a:p>
            <a:pPr algn="ctr"/>
            <a:r>
              <a:rPr sz="1300" b="0">
                <a:solidFill>
                  <a:srgbClr val="6B7380"/>
                </a:solidFill>
                <a:latin typeface="Helvetica"/>
              </a:rPr>
              <a:t>If a word is capitalized, italicized, or underlined — that's the test telling you to look.</a:t>
            </a:r>
          </a:p>
        </p:txBody>
      </p:sp>
      <p:sp>
        <p:nvSpPr>
          <p:cNvPr id="16" name="TextBox 15"/>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7" name="TextBox 16"/>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7 / 30</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PRINCIPLE 6</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There are no silly mistakes</a:t>
            </a:r>
          </a:p>
        </p:txBody>
      </p:sp>
      <p:sp>
        <p:nvSpPr>
          <p:cNvPr id="5" name="Rounded Rectangle 4"/>
          <p:cNvSpPr/>
          <p:nvPr/>
        </p:nvSpPr>
        <p:spPr>
          <a:xfrm>
            <a:off x="777240" y="2286000"/>
            <a:ext cx="5212080" cy="3200400"/>
          </a:xfrm>
          <a:prstGeom prst="roundRect">
            <a:avLst/>
          </a:prstGeom>
          <a:solidFill>
            <a:srgbClr val="F5F1E8"/>
          </a:solidFill>
          <a:ln>
            <a:solidFill>
              <a:srgbClr val="E56B4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468880"/>
            <a:ext cx="4754880" cy="457200"/>
          </a:xfrm>
          <a:prstGeom prst="rect">
            <a:avLst/>
          </a:prstGeom>
          <a:noFill/>
        </p:spPr>
        <p:txBody>
          <a:bodyPr wrap="square" lIns="0" tIns="0" rIns="0" bIns="0" anchor="t">
            <a:spAutoFit/>
          </a:bodyPr>
          <a:lstStyle/>
          <a:p>
            <a:pPr algn="l"/>
            <a:r>
              <a:rPr sz="1800" b="1">
                <a:solidFill>
                  <a:srgbClr val="E56B4D"/>
                </a:solidFill>
                <a:latin typeface="Helvetica"/>
              </a:rPr>
              <a:t>"SILLY"</a:t>
            </a:r>
          </a:p>
        </p:txBody>
      </p:sp>
      <p:sp>
        <p:nvSpPr>
          <p:cNvPr id="7" name="TextBox 6"/>
          <p:cNvSpPr txBox="1"/>
          <p:nvPr/>
        </p:nvSpPr>
        <p:spPr>
          <a:xfrm>
            <a:off x="1005840" y="3017520"/>
            <a:ext cx="4754880" cy="2286000"/>
          </a:xfrm>
          <a:prstGeom prst="rect">
            <a:avLst/>
          </a:prstGeom>
          <a:noFill/>
        </p:spPr>
        <p:txBody>
          <a:bodyPr wrap="square" lIns="0" tIns="0" rIns="0" bIns="0" anchor="t">
            <a:spAutoFit/>
          </a:bodyPr>
          <a:lstStyle/>
          <a:p>
            <a:pPr algn="l"/>
            <a:r>
              <a:rPr sz="2000" b="0">
                <a:solidFill>
                  <a:srgbClr val="222A36"/>
                </a:solidFill>
                <a:latin typeface="Helvetica"/>
              </a:rPr>
              <a:t>Falls from the sky.</a:t>
            </a:r>
          </a:p>
          <a:p>
            <a:pPr algn="l"/>
            <a:r>
              <a:rPr sz="2000" b="0">
                <a:solidFill>
                  <a:srgbClr val="222A36"/>
                </a:solidFill>
                <a:latin typeface="Helvetica"/>
              </a:rPr>
              <a:t>You can't control it.</a:t>
            </a:r>
          </a:p>
          <a:p>
            <a:pPr algn="l"/>
            <a:r>
              <a:rPr sz="2000" b="0">
                <a:solidFill>
                  <a:srgbClr val="222A36"/>
                </a:solidFill>
                <a:latin typeface="Helvetica"/>
              </a:rPr>
              <a:t>It'll happen again.</a:t>
            </a:r>
          </a:p>
        </p:txBody>
      </p:sp>
      <p:sp>
        <p:nvSpPr>
          <p:cNvPr id="8" name="Rounded Rectangle 7"/>
          <p:cNvSpPr/>
          <p:nvPr/>
        </p:nvSpPr>
        <p:spPr>
          <a:xfrm>
            <a:off x="6217920" y="2286000"/>
            <a:ext cx="5212080" cy="3200400"/>
          </a:xfrm>
          <a:prstGeom prst="roundRect">
            <a:avLst/>
          </a:prstGeom>
          <a:solidFill>
            <a:srgbClr val="F5F1E8"/>
          </a:solidFill>
          <a:ln>
            <a:solidFill>
              <a:srgbClr val="4C9F7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446520" y="2468880"/>
            <a:ext cx="4754880" cy="457200"/>
          </a:xfrm>
          <a:prstGeom prst="rect">
            <a:avLst/>
          </a:prstGeom>
          <a:noFill/>
        </p:spPr>
        <p:txBody>
          <a:bodyPr wrap="square" lIns="0" tIns="0" rIns="0" bIns="0" anchor="t">
            <a:spAutoFit/>
          </a:bodyPr>
          <a:lstStyle/>
          <a:p>
            <a:pPr algn="l"/>
            <a:r>
              <a:rPr sz="1800" b="1">
                <a:solidFill>
                  <a:srgbClr val="4C9F70"/>
                </a:solidFill>
                <a:latin typeface="Helvetica"/>
              </a:rPr>
              <a:t>"PROCEDURAL"</a:t>
            </a:r>
          </a:p>
        </p:txBody>
      </p:sp>
      <p:sp>
        <p:nvSpPr>
          <p:cNvPr id="10" name="TextBox 9"/>
          <p:cNvSpPr txBox="1"/>
          <p:nvPr/>
        </p:nvSpPr>
        <p:spPr>
          <a:xfrm>
            <a:off x="6446520" y="3017520"/>
            <a:ext cx="4754880" cy="2286000"/>
          </a:xfrm>
          <a:prstGeom prst="rect">
            <a:avLst/>
          </a:prstGeom>
          <a:noFill/>
        </p:spPr>
        <p:txBody>
          <a:bodyPr wrap="square" lIns="0" tIns="0" rIns="0" bIns="0" anchor="t">
            <a:spAutoFit/>
          </a:bodyPr>
          <a:lstStyle/>
          <a:p>
            <a:pPr algn="l"/>
            <a:r>
              <a:rPr sz="2000" b="0">
                <a:solidFill>
                  <a:srgbClr val="222A36"/>
                </a:solidFill>
                <a:latin typeface="Helvetica"/>
              </a:rPr>
              <a:t>You can identify it.</a:t>
            </a:r>
          </a:p>
          <a:p>
            <a:pPr algn="l"/>
            <a:r>
              <a:rPr sz="2000" b="0">
                <a:solidFill>
                  <a:srgbClr val="222A36"/>
                </a:solidFill>
                <a:latin typeface="Helvetica"/>
              </a:rPr>
              <a:t>You can prevent it.</a:t>
            </a:r>
          </a:p>
          <a:p>
            <a:pPr algn="l"/>
            <a:r>
              <a:rPr sz="2000" b="0">
                <a:solidFill>
                  <a:srgbClr val="222A36"/>
                </a:solidFill>
                <a:latin typeface="Helvetica"/>
              </a:rPr>
              <a:t>You own it.</a:t>
            </a:r>
          </a:p>
        </p:txBody>
      </p:sp>
      <p:sp>
        <p:nvSpPr>
          <p:cNvPr id="11" name="TextBox 10"/>
          <p:cNvSpPr txBox="1"/>
          <p:nvPr/>
        </p:nvSpPr>
        <p:spPr>
          <a:xfrm>
            <a:off x="777240" y="5760720"/>
            <a:ext cx="10515600" cy="548640"/>
          </a:xfrm>
          <a:prstGeom prst="rect">
            <a:avLst/>
          </a:prstGeom>
          <a:noFill/>
        </p:spPr>
        <p:txBody>
          <a:bodyPr wrap="square" lIns="0" tIns="0" rIns="0" bIns="0" anchor="t">
            <a:spAutoFit/>
          </a:bodyPr>
          <a:lstStyle/>
          <a:p>
            <a:pPr algn="ctr"/>
            <a:r>
              <a:rPr sz="1600" b="1">
                <a:solidFill>
                  <a:srgbClr val="1F3A5F"/>
                </a:solidFill>
                <a:latin typeface="Helvetica"/>
              </a:rPr>
              <a:t>If a $50,000 prize were on the line — could you stop making them?</a:t>
            </a:r>
          </a:p>
        </p:txBody>
      </p:sp>
      <p:sp>
        <p:nvSpPr>
          <p:cNvPr id="12" name="TextBox 11"/>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3" name="TextBox 12"/>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8 / 30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2377440"/>
            <a:ext cx="10058400" cy="457200"/>
          </a:xfrm>
          <a:prstGeom prst="rect">
            <a:avLst/>
          </a:prstGeom>
          <a:noFill/>
        </p:spPr>
        <p:txBody>
          <a:bodyPr wrap="square" lIns="0" tIns="0" rIns="0" bIns="0" anchor="t">
            <a:spAutoFit/>
          </a:bodyPr>
          <a:lstStyle/>
          <a:p>
            <a:pPr algn="l"/>
            <a:r>
              <a:rPr sz="1400" b="1">
                <a:solidFill>
                  <a:srgbClr val="E8A33D"/>
                </a:solidFill>
                <a:latin typeface="Helvetica"/>
              </a:rPr>
              <a:t>PART 2</a:t>
            </a:r>
          </a:p>
        </p:txBody>
      </p:sp>
      <p:sp>
        <p:nvSpPr>
          <p:cNvPr id="4" name="TextBox 3"/>
          <p:cNvSpPr txBox="1"/>
          <p:nvPr/>
        </p:nvSpPr>
        <p:spPr>
          <a:xfrm>
            <a:off x="777240" y="2834640"/>
            <a:ext cx="10058400" cy="1371600"/>
          </a:xfrm>
          <a:prstGeom prst="rect">
            <a:avLst/>
          </a:prstGeom>
          <a:noFill/>
        </p:spPr>
        <p:txBody>
          <a:bodyPr wrap="square" lIns="0" tIns="0" rIns="0" bIns="0" anchor="t">
            <a:spAutoFit/>
          </a:bodyPr>
          <a:lstStyle/>
          <a:p>
            <a:pPr algn="l"/>
            <a:r>
              <a:rPr sz="6400" b="1">
                <a:solidFill>
                  <a:srgbClr val="FFFFFF"/>
                </a:solidFill>
                <a:latin typeface="Helvetica"/>
              </a:rPr>
              <a:t>Data Sufficiency</a:t>
            </a:r>
          </a:p>
        </p:txBody>
      </p:sp>
      <p:sp>
        <p:nvSpPr>
          <p:cNvPr id="5" name="TextBox 4"/>
          <p:cNvSpPr txBox="1"/>
          <p:nvPr/>
        </p:nvSpPr>
        <p:spPr>
          <a:xfrm>
            <a:off x="777240" y="4297680"/>
            <a:ext cx="10058400" cy="731520"/>
          </a:xfrm>
          <a:prstGeom prst="rect">
            <a:avLst/>
          </a:prstGeom>
          <a:noFill/>
        </p:spPr>
        <p:txBody>
          <a:bodyPr wrap="square" lIns="0" tIns="0" rIns="0" bIns="0" anchor="t">
            <a:spAutoFit/>
          </a:bodyPr>
          <a:lstStyle/>
          <a:p>
            <a:pPr algn="l"/>
            <a:r>
              <a:rPr sz="2200" b="0">
                <a:solidFill>
                  <a:srgbClr val="F5F1E8"/>
                </a:solidFill>
                <a:latin typeface="Helvetica"/>
              </a:rPr>
              <a:t>Six DS principles that shave 30 seconds per problem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DS TACTIC 1</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Wordy prompts mean upfront work</a:t>
            </a:r>
          </a:p>
        </p:txBody>
      </p:sp>
      <p:sp>
        <p:nvSpPr>
          <p:cNvPr id="5" name="TextBox 4"/>
          <p:cNvSpPr txBox="1"/>
          <p:nvPr/>
        </p:nvSpPr>
        <p:spPr>
          <a:xfrm>
            <a:off x="777240" y="2468880"/>
            <a:ext cx="5029200" cy="365760"/>
          </a:xfrm>
          <a:prstGeom prst="rect">
            <a:avLst/>
          </a:prstGeom>
          <a:noFill/>
        </p:spPr>
        <p:txBody>
          <a:bodyPr wrap="square" lIns="0" tIns="0" rIns="0" bIns="0" anchor="t">
            <a:spAutoFit/>
          </a:bodyPr>
          <a:lstStyle/>
          <a:p>
            <a:pPr algn="l"/>
            <a:r>
              <a:rPr sz="1400" b="1">
                <a:solidFill>
                  <a:srgbClr val="1F3A5F"/>
                </a:solidFill>
                <a:latin typeface="Helvetica"/>
              </a:rPr>
              <a:t>Wordy prompt</a:t>
            </a:r>
          </a:p>
        </p:txBody>
      </p:sp>
      <p:sp>
        <p:nvSpPr>
          <p:cNvPr id="6" name="Rectangle 5"/>
          <p:cNvSpPr/>
          <p:nvPr/>
        </p:nvSpPr>
        <p:spPr>
          <a:xfrm>
            <a:off x="777240" y="2926080"/>
            <a:ext cx="3657600" cy="64008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77240" y="3657600"/>
            <a:ext cx="3657600" cy="274320"/>
          </a:xfrm>
          <a:prstGeom prst="rect">
            <a:avLst/>
          </a:prstGeom>
          <a:noFill/>
        </p:spPr>
        <p:txBody>
          <a:bodyPr wrap="square" lIns="0" tIns="0" rIns="0" bIns="0" anchor="t">
            <a:spAutoFit/>
          </a:bodyPr>
          <a:lstStyle/>
          <a:p>
            <a:pPr algn="l"/>
            <a:r>
              <a:rPr sz="1100" b="0">
                <a:solidFill>
                  <a:srgbClr val="E8A33D"/>
                </a:solidFill>
                <a:latin typeface="Helvetica"/>
              </a:rPr>
              <a:t>upfront work</a:t>
            </a:r>
          </a:p>
        </p:txBody>
      </p:sp>
      <p:sp>
        <p:nvSpPr>
          <p:cNvPr id="8" name="Rectangle 7"/>
          <p:cNvSpPr/>
          <p:nvPr/>
        </p:nvSpPr>
        <p:spPr>
          <a:xfrm>
            <a:off x="4434840" y="2926080"/>
            <a:ext cx="1371600" cy="6400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4434840" y="3657600"/>
            <a:ext cx="1371600" cy="274320"/>
          </a:xfrm>
          <a:prstGeom prst="rect">
            <a:avLst/>
          </a:prstGeom>
          <a:noFill/>
        </p:spPr>
        <p:txBody>
          <a:bodyPr wrap="square" lIns="0" tIns="0" rIns="0" bIns="0" anchor="t">
            <a:spAutoFit/>
          </a:bodyPr>
          <a:lstStyle/>
          <a:p>
            <a:pPr algn="l"/>
            <a:r>
              <a:rPr sz="1100" b="0">
                <a:solidFill>
                  <a:srgbClr val="6B7380"/>
                </a:solidFill>
                <a:latin typeface="Helvetica"/>
              </a:rPr>
              <a:t>with statements</a:t>
            </a:r>
          </a:p>
        </p:txBody>
      </p:sp>
      <p:sp>
        <p:nvSpPr>
          <p:cNvPr id="10" name="TextBox 9"/>
          <p:cNvSpPr txBox="1"/>
          <p:nvPr/>
        </p:nvSpPr>
        <p:spPr>
          <a:xfrm>
            <a:off x="6400800" y="2468880"/>
            <a:ext cx="5029200" cy="365760"/>
          </a:xfrm>
          <a:prstGeom prst="rect">
            <a:avLst/>
          </a:prstGeom>
          <a:noFill/>
        </p:spPr>
        <p:txBody>
          <a:bodyPr wrap="square" lIns="0" tIns="0" rIns="0" bIns="0" anchor="t">
            <a:spAutoFit/>
          </a:bodyPr>
          <a:lstStyle/>
          <a:p>
            <a:pPr algn="l"/>
            <a:r>
              <a:rPr sz="1400" b="1">
                <a:solidFill>
                  <a:srgbClr val="1F3A5F"/>
                </a:solidFill>
                <a:latin typeface="Helvetica"/>
              </a:rPr>
              <a:t>Short prompt</a:t>
            </a:r>
          </a:p>
        </p:txBody>
      </p:sp>
      <p:sp>
        <p:nvSpPr>
          <p:cNvPr id="11" name="Rectangle 10"/>
          <p:cNvSpPr/>
          <p:nvPr/>
        </p:nvSpPr>
        <p:spPr>
          <a:xfrm>
            <a:off x="6400800" y="2926080"/>
            <a:ext cx="1371600" cy="64008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400800" y="3657600"/>
            <a:ext cx="1371600" cy="274320"/>
          </a:xfrm>
          <a:prstGeom prst="rect">
            <a:avLst/>
          </a:prstGeom>
          <a:noFill/>
        </p:spPr>
        <p:txBody>
          <a:bodyPr wrap="square" lIns="0" tIns="0" rIns="0" bIns="0" anchor="t">
            <a:spAutoFit/>
          </a:bodyPr>
          <a:lstStyle/>
          <a:p>
            <a:pPr algn="l"/>
            <a:r>
              <a:rPr sz="1100" b="0">
                <a:solidFill>
                  <a:srgbClr val="E8A33D"/>
                </a:solidFill>
                <a:latin typeface="Helvetica"/>
              </a:rPr>
              <a:t>upfront</a:t>
            </a:r>
          </a:p>
        </p:txBody>
      </p:sp>
      <p:sp>
        <p:nvSpPr>
          <p:cNvPr id="13" name="Rectangle 12"/>
          <p:cNvSpPr/>
          <p:nvPr/>
        </p:nvSpPr>
        <p:spPr>
          <a:xfrm>
            <a:off x="7772400" y="2926080"/>
            <a:ext cx="3657600" cy="6400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7772400" y="3657600"/>
            <a:ext cx="3657600" cy="274320"/>
          </a:xfrm>
          <a:prstGeom prst="rect">
            <a:avLst/>
          </a:prstGeom>
          <a:noFill/>
        </p:spPr>
        <p:txBody>
          <a:bodyPr wrap="square" lIns="0" tIns="0" rIns="0" bIns="0" anchor="t">
            <a:spAutoFit/>
          </a:bodyPr>
          <a:lstStyle/>
          <a:p>
            <a:pPr algn="l"/>
            <a:r>
              <a:rPr sz="1100" b="0">
                <a:solidFill>
                  <a:srgbClr val="6B7380"/>
                </a:solidFill>
                <a:latin typeface="Helvetica"/>
              </a:rPr>
              <a:t>with statements</a:t>
            </a:r>
          </a:p>
        </p:txBody>
      </p:sp>
      <p:sp>
        <p:nvSpPr>
          <p:cNvPr id="15" name="TextBox 14"/>
          <p:cNvSpPr txBox="1"/>
          <p:nvPr/>
        </p:nvSpPr>
        <p:spPr>
          <a:xfrm>
            <a:off x="777240" y="4572000"/>
            <a:ext cx="10515600" cy="640080"/>
          </a:xfrm>
          <a:prstGeom prst="rect">
            <a:avLst/>
          </a:prstGeom>
          <a:noFill/>
        </p:spPr>
        <p:txBody>
          <a:bodyPr wrap="square" lIns="0" tIns="0" rIns="0" bIns="0" anchor="t">
            <a:spAutoFit/>
          </a:bodyPr>
          <a:lstStyle/>
          <a:p>
            <a:pPr algn="ctr"/>
            <a:r>
              <a:rPr sz="2400" b="1">
                <a:solidFill>
                  <a:srgbClr val="1F3A5F"/>
                </a:solidFill>
                <a:latin typeface="Helvetica"/>
              </a:rPr>
              <a:t>Total work is constant. Simplify the prompt first.</a:t>
            </a:r>
          </a:p>
        </p:txBody>
      </p:sp>
      <p:sp>
        <p:nvSpPr>
          <p:cNvPr id="16" name="TextBox 15"/>
          <p:cNvSpPr txBox="1"/>
          <p:nvPr/>
        </p:nvSpPr>
        <p:spPr>
          <a:xfrm>
            <a:off x="777240" y="5394960"/>
            <a:ext cx="10515600" cy="548640"/>
          </a:xfrm>
          <a:prstGeom prst="rect">
            <a:avLst/>
          </a:prstGeom>
          <a:noFill/>
        </p:spPr>
        <p:txBody>
          <a:bodyPr wrap="square" lIns="0" tIns="0" rIns="0" bIns="0" anchor="t">
            <a:spAutoFit/>
          </a:bodyPr>
          <a:lstStyle/>
          <a:p>
            <a:pPr algn="ctr"/>
            <a:r>
              <a:rPr sz="1600" b="0">
                <a:solidFill>
                  <a:srgbClr val="6B7380"/>
                </a:solidFill>
                <a:latin typeface="Helvetica"/>
              </a:rPr>
              <a:t>Combine repeated phrases. Compact the situation BEFORE you touch (1) or (2).</a:t>
            </a:r>
          </a:p>
        </p:txBody>
      </p:sp>
      <p:sp>
        <p:nvSpPr>
          <p:cNvPr id="17" name="TextBox 16"/>
          <p:cNvSpPr txBox="1"/>
          <p:nvPr/>
        </p:nvSpPr>
        <p:spPr>
          <a:xfrm>
            <a:off x="777240" y="6126480"/>
            <a:ext cx="10515600" cy="365760"/>
          </a:xfrm>
          <a:prstGeom prst="rect">
            <a:avLst/>
          </a:prstGeom>
          <a:noFill/>
        </p:spPr>
        <p:txBody>
          <a:bodyPr wrap="square" lIns="0" tIns="0" rIns="0" bIns="0" anchor="t">
            <a:spAutoFit/>
          </a:bodyPr>
          <a:lstStyle/>
          <a:p>
            <a:pPr algn="ctr"/>
            <a:r>
              <a:rPr sz="1200" b="0">
                <a:solidFill>
                  <a:srgbClr val="E56B4D"/>
                </a:solidFill>
                <a:latin typeface="Helvetica"/>
              </a:rPr>
              <a:t>OG2526 Q391 (deposit/withdrawal) — classic case.</a:t>
            </a:r>
          </a:p>
        </p:txBody>
      </p:sp>
      <p:sp>
        <p:nvSpPr>
          <p:cNvPr id="18" name="TextBox 17"/>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9" name="TextBox 18"/>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10 / 30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DS TACTIC 2</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Solve for what's asked</a:t>
            </a:r>
          </a:p>
        </p:txBody>
      </p:sp>
      <p:sp>
        <p:nvSpPr>
          <p:cNvPr id="5" name="TextBox 4"/>
          <p:cNvSpPr txBox="1"/>
          <p:nvPr/>
        </p:nvSpPr>
        <p:spPr>
          <a:xfrm>
            <a:off x="777240" y="2286000"/>
            <a:ext cx="10515600" cy="1097280"/>
          </a:xfrm>
          <a:prstGeom prst="rect">
            <a:avLst/>
          </a:prstGeom>
          <a:noFill/>
        </p:spPr>
        <p:txBody>
          <a:bodyPr wrap="square" lIns="0" tIns="0" rIns="0" bIns="0" anchor="t">
            <a:spAutoFit/>
          </a:bodyPr>
          <a:lstStyle/>
          <a:p>
            <a:pPr algn="ctr"/>
            <a:r>
              <a:rPr sz="4400" b="1">
                <a:solidFill>
                  <a:srgbClr val="1F3A5F"/>
                </a:solidFill>
                <a:latin typeface="Helvetica"/>
              </a:rPr>
              <a:t>Asked for  4x²  ?</a:t>
            </a:r>
          </a:p>
        </p:txBody>
      </p:sp>
      <p:sp>
        <p:nvSpPr>
          <p:cNvPr id="6" name="Right Arrow 5"/>
          <p:cNvSpPr/>
          <p:nvPr/>
        </p:nvSpPr>
        <p:spPr>
          <a:xfrm>
            <a:off x="5486400" y="3566160"/>
            <a:ext cx="1188720" cy="457200"/>
          </a:xfrm>
          <a:prstGeom prst="rightArrow">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77240" y="4206240"/>
            <a:ext cx="10515600" cy="731520"/>
          </a:xfrm>
          <a:prstGeom prst="rect">
            <a:avLst/>
          </a:prstGeom>
          <a:noFill/>
        </p:spPr>
        <p:txBody>
          <a:bodyPr wrap="square" lIns="0" tIns="0" rIns="0" bIns="0" anchor="t">
            <a:spAutoFit/>
          </a:bodyPr>
          <a:lstStyle/>
          <a:p>
            <a:pPr algn="ctr"/>
            <a:r>
              <a:rPr sz="2600" b="1">
                <a:solidFill>
                  <a:srgbClr val="E56B4D"/>
                </a:solidFill>
                <a:latin typeface="Helvetica"/>
              </a:rPr>
              <a:t>Manipulate toward 4x². Don't solve for x.</a:t>
            </a:r>
          </a:p>
        </p:txBody>
      </p:sp>
      <p:sp>
        <p:nvSpPr>
          <p:cNvPr id="8" name="TextBox 7"/>
          <p:cNvSpPr txBox="1"/>
          <p:nvPr/>
        </p:nvSpPr>
        <p:spPr>
          <a:xfrm>
            <a:off x="777240" y="5212080"/>
            <a:ext cx="10515600" cy="457200"/>
          </a:xfrm>
          <a:prstGeom prst="rect">
            <a:avLst/>
          </a:prstGeom>
          <a:noFill/>
        </p:spPr>
        <p:txBody>
          <a:bodyPr wrap="square" lIns="0" tIns="0" rIns="0" bIns="0" anchor="t">
            <a:spAutoFit/>
          </a:bodyPr>
          <a:lstStyle/>
          <a:p>
            <a:pPr algn="ctr"/>
            <a:r>
              <a:rPr sz="1800" b="0">
                <a:solidFill>
                  <a:srgbClr val="6B7380"/>
                </a:solidFill>
                <a:latin typeface="Helvetica"/>
              </a:rPr>
              <a:t>If x lives inside radicals — expect to square TWICE.</a:t>
            </a:r>
          </a:p>
        </p:txBody>
      </p:sp>
      <p:sp>
        <p:nvSpPr>
          <p:cNvPr id="9" name="TextBox 8"/>
          <p:cNvSpPr txBox="1"/>
          <p:nvPr/>
        </p:nvSpPr>
        <p:spPr>
          <a:xfrm>
            <a:off x="777240" y="5943600"/>
            <a:ext cx="10515600" cy="365760"/>
          </a:xfrm>
          <a:prstGeom prst="rect">
            <a:avLst/>
          </a:prstGeom>
          <a:noFill/>
        </p:spPr>
        <p:txBody>
          <a:bodyPr wrap="square" lIns="0" tIns="0" rIns="0" bIns="0" anchor="t">
            <a:spAutoFit/>
          </a:bodyPr>
          <a:lstStyle/>
          <a:p>
            <a:pPr algn="ctr"/>
            <a:r>
              <a:rPr sz="1300" b="1">
                <a:solidFill>
                  <a:srgbClr val="E8A33D"/>
                </a:solidFill>
                <a:latin typeface="Helvetica"/>
              </a:rPr>
              <a:t>When the answer is an expression, the path goes through that expression.</a:t>
            </a:r>
          </a:p>
        </p:txBody>
      </p:sp>
      <p:sp>
        <p:nvSpPr>
          <p:cNvPr id="10" name="TextBox 9"/>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1" name="TextBox 10"/>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11 / 30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DS TACTIC 3</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The two statements never contradict</a:t>
            </a:r>
          </a:p>
        </p:txBody>
      </p:sp>
      <p:sp>
        <p:nvSpPr>
          <p:cNvPr id="5" name="Oval 4"/>
          <p:cNvSpPr/>
          <p:nvPr/>
        </p:nvSpPr>
        <p:spPr>
          <a:xfrm>
            <a:off x="4114800" y="2743200"/>
            <a:ext cx="2743200" cy="2743200"/>
          </a:xfrm>
          <a:prstGeom prst="ellipse">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6858000" y="2743200"/>
            <a:ext cx="2743200" cy="2743200"/>
          </a:xfrm>
          <a:prstGeom prst="ellipse">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4114800" y="3657600"/>
            <a:ext cx="4114800" cy="548640"/>
          </a:xfrm>
          <a:prstGeom prst="rect">
            <a:avLst/>
          </a:prstGeom>
          <a:noFill/>
        </p:spPr>
        <p:txBody>
          <a:bodyPr wrap="square" lIns="0" tIns="0" rIns="0" bIns="0" anchor="t">
            <a:spAutoFit/>
          </a:bodyPr>
          <a:lstStyle/>
          <a:p>
            <a:pPr algn="ctr"/>
            <a:r>
              <a:rPr sz="1600" b="1">
                <a:solidFill>
                  <a:srgbClr val="FFFFFF"/>
                </a:solidFill>
                <a:latin typeface="Helvetica"/>
              </a:rPr>
              <a:t>always overlap</a:t>
            </a:r>
          </a:p>
        </p:txBody>
      </p:sp>
      <p:sp>
        <p:nvSpPr>
          <p:cNvPr id="8" name="TextBox 7"/>
          <p:cNvSpPr txBox="1"/>
          <p:nvPr/>
        </p:nvSpPr>
        <p:spPr>
          <a:xfrm>
            <a:off x="777240" y="5669280"/>
            <a:ext cx="10515600" cy="640080"/>
          </a:xfrm>
          <a:prstGeom prst="rect">
            <a:avLst/>
          </a:prstGeom>
          <a:noFill/>
        </p:spPr>
        <p:txBody>
          <a:bodyPr wrap="square" lIns="0" tIns="0" rIns="0" bIns="0" anchor="t">
            <a:spAutoFit/>
          </a:bodyPr>
          <a:lstStyle/>
          <a:p>
            <a:pPr algn="ctr"/>
            <a:r>
              <a:rPr sz="2200" b="1">
                <a:solidFill>
                  <a:srgbClr val="1F3A5F"/>
                </a:solidFill>
                <a:latin typeface="Helvetica"/>
              </a:rPr>
              <a:t>Both statements share at least one solution. Always.</a:t>
            </a:r>
          </a:p>
        </p:txBody>
      </p:sp>
      <p:sp>
        <p:nvSpPr>
          <p:cNvPr id="9" name="TextBox 8"/>
          <p:cNvSpPr txBox="1"/>
          <p:nvPr/>
        </p:nvSpPr>
        <p:spPr>
          <a:xfrm>
            <a:off x="777240" y="6309360"/>
            <a:ext cx="10515600" cy="365760"/>
          </a:xfrm>
          <a:prstGeom prst="rect">
            <a:avLst/>
          </a:prstGeom>
          <a:noFill/>
        </p:spPr>
        <p:txBody>
          <a:bodyPr wrap="square" lIns="0" tIns="0" rIns="0" bIns="0" anchor="t">
            <a:spAutoFit/>
          </a:bodyPr>
          <a:lstStyle/>
          <a:p>
            <a:pPr algn="ctr"/>
            <a:r>
              <a:rPr sz="1300" b="0">
                <a:solidFill>
                  <a:srgbClr val="6B7380"/>
                </a:solidFill>
                <a:latin typeface="Helvetica"/>
              </a:rPr>
              <a:t>If your work says they conflict — recheck. You misread something.</a:t>
            </a:r>
          </a:p>
        </p:txBody>
      </p:sp>
      <p:sp>
        <p:nvSpPr>
          <p:cNvPr id="10" name="TextBox 9"/>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1" name="TextBox 10"/>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12 / 30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DS TACTIC 4</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Knowing one thing ⇔ knowing the answer</a:t>
            </a:r>
          </a:p>
        </p:txBody>
      </p:sp>
      <p:sp>
        <p:nvSpPr>
          <p:cNvPr id="5" name="Rounded Rectangle 4"/>
          <p:cNvSpPr/>
          <p:nvPr/>
        </p:nvSpPr>
        <p:spPr>
          <a:xfrm>
            <a:off x="1371600" y="2743200"/>
            <a:ext cx="3474720" cy="182880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371600" y="3383280"/>
            <a:ext cx="3474720" cy="548640"/>
          </a:xfrm>
          <a:prstGeom prst="rect">
            <a:avLst/>
          </a:prstGeom>
          <a:noFill/>
        </p:spPr>
        <p:txBody>
          <a:bodyPr wrap="square" lIns="0" tIns="0" rIns="0" bIns="0" anchor="t">
            <a:spAutoFit/>
          </a:bodyPr>
          <a:lstStyle/>
          <a:p>
            <a:pPr algn="ctr"/>
            <a:r>
              <a:rPr sz="2000" b="1">
                <a:solidFill>
                  <a:srgbClr val="FFFFFF"/>
                </a:solidFill>
                <a:latin typeface="Helvetica"/>
              </a:rPr>
              <a:t>Know the DATE</a:t>
            </a:r>
          </a:p>
        </p:txBody>
      </p:sp>
      <p:sp>
        <p:nvSpPr>
          <p:cNvPr id="7" name="TextBox 6"/>
          <p:cNvSpPr txBox="1"/>
          <p:nvPr/>
        </p:nvSpPr>
        <p:spPr>
          <a:xfrm>
            <a:off x="1371600" y="3931920"/>
            <a:ext cx="3474720" cy="457200"/>
          </a:xfrm>
          <a:prstGeom prst="rect">
            <a:avLst/>
          </a:prstGeom>
          <a:noFill/>
        </p:spPr>
        <p:txBody>
          <a:bodyPr wrap="square" lIns="0" tIns="0" rIns="0" bIns="0" anchor="t">
            <a:spAutoFit/>
          </a:bodyPr>
          <a:lstStyle/>
          <a:p>
            <a:pPr algn="ctr"/>
            <a:r>
              <a:rPr sz="1400" b="0">
                <a:solidFill>
                  <a:srgbClr val="FFFFFF"/>
                </a:solidFill>
                <a:latin typeface="Helvetica"/>
              </a:rPr>
              <a:t>of payment</a:t>
            </a:r>
          </a:p>
        </p:txBody>
      </p:sp>
      <p:sp>
        <p:nvSpPr>
          <p:cNvPr id="8" name="TextBox 7"/>
          <p:cNvSpPr txBox="1"/>
          <p:nvPr/>
        </p:nvSpPr>
        <p:spPr>
          <a:xfrm>
            <a:off x="5120640" y="3383280"/>
            <a:ext cx="1920240" cy="640080"/>
          </a:xfrm>
          <a:prstGeom prst="rect">
            <a:avLst/>
          </a:prstGeom>
          <a:noFill/>
        </p:spPr>
        <p:txBody>
          <a:bodyPr wrap="square" lIns="0" tIns="0" rIns="0" bIns="0" anchor="t">
            <a:spAutoFit/>
          </a:bodyPr>
          <a:lstStyle/>
          <a:p>
            <a:pPr algn="ctr"/>
            <a:r>
              <a:rPr sz="6000" b="1">
                <a:solidFill>
                  <a:srgbClr val="1F3A5F"/>
                </a:solidFill>
                <a:latin typeface="Helvetica"/>
              </a:rPr>
              <a:t>⇔</a:t>
            </a:r>
          </a:p>
        </p:txBody>
      </p:sp>
      <p:sp>
        <p:nvSpPr>
          <p:cNvPr id="9" name="Rounded Rectangle 8"/>
          <p:cNvSpPr/>
          <p:nvPr/>
        </p:nvSpPr>
        <p:spPr>
          <a:xfrm>
            <a:off x="7315200" y="2743200"/>
            <a:ext cx="3474720" cy="1828800"/>
          </a:xfrm>
          <a:prstGeom prst="roundRect">
            <a:avLst/>
          </a:prstGeom>
          <a:solidFill>
            <a:srgbClr val="1F3A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315200" y="3383280"/>
            <a:ext cx="3474720" cy="548640"/>
          </a:xfrm>
          <a:prstGeom prst="rect">
            <a:avLst/>
          </a:prstGeom>
          <a:noFill/>
        </p:spPr>
        <p:txBody>
          <a:bodyPr wrap="square" lIns="0" tIns="0" rIns="0" bIns="0" anchor="t">
            <a:spAutoFit/>
          </a:bodyPr>
          <a:lstStyle/>
          <a:p>
            <a:pPr algn="ctr"/>
            <a:r>
              <a:rPr sz="2000" b="1">
                <a:solidFill>
                  <a:srgbClr val="FFFFFF"/>
                </a:solidFill>
                <a:latin typeface="Helvetica"/>
              </a:rPr>
              <a:t>Know the AVERAGE</a:t>
            </a:r>
          </a:p>
        </p:txBody>
      </p:sp>
      <p:sp>
        <p:nvSpPr>
          <p:cNvPr id="11" name="TextBox 10"/>
          <p:cNvSpPr txBox="1"/>
          <p:nvPr/>
        </p:nvSpPr>
        <p:spPr>
          <a:xfrm>
            <a:off x="7315200" y="3931920"/>
            <a:ext cx="3474720" cy="457200"/>
          </a:xfrm>
          <a:prstGeom prst="rect">
            <a:avLst/>
          </a:prstGeom>
          <a:noFill/>
        </p:spPr>
        <p:txBody>
          <a:bodyPr wrap="square" lIns="0" tIns="0" rIns="0" bIns="0" anchor="t">
            <a:spAutoFit/>
          </a:bodyPr>
          <a:lstStyle/>
          <a:p>
            <a:pPr algn="ctr"/>
            <a:r>
              <a:rPr sz="1400" b="0">
                <a:solidFill>
                  <a:srgbClr val="FFFFFF"/>
                </a:solidFill>
                <a:latin typeface="Helvetica"/>
              </a:rPr>
              <a:t>(the answer)</a:t>
            </a:r>
          </a:p>
        </p:txBody>
      </p:sp>
      <p:sp>
        <p:nvSpPr>
          <p:cNvPr id="12" name="TextBox 11"/>
          <p:cNvSpPr txBox="1"/>
          <p:nvPr/>
        </p:nvSpPr>
        <p:spPr>
          <a:xfrm>
            <a:off x="777240" y="5120640"/>
            <a:ext cx="10515600" cy="640080"/>
          </a:xfrm>
          <a:prstGeom prst="rect">
            <a:avLst/>
          </a:prstGeom>
          <a:noFill/>
        </p:spPr>
        <p:txBody>
          <a:bodyPr wrap="square" lIns="0" tIns="0" rIns="0" bIns="0" anchor="t">
            <a:spAutoFit/>
          </a:bodyPr>
          <a:lstStyle/>
          <a:p>
            <a:pPr algn="ctr"/>
            <a:r>
              <a:rPr sz="2200" b="1">
                <a:solidFill>
                  <a:srgbClr val="1F3A5F"/>
                </a:solidFill>
                <a:latin typeface="Helvetica"/>
              </a:rPr>
              <a:t>Sufficient = enough to determine. Often without computing.</a:t>
            </a:r>
          </a:p>
        </p:txBody>
      </p:sp>
      <p:sp>
        <p:nvSpPr>
          <p:cNvPr id="13" name="TextBox 12"/>
          <p:cNvSpPr txBox="1"/>
          <p:nvPr/>
        </p:nvSpPr>
        <p:spPr>
          <a:xfrm>
            <a:off x="777240" y="5852160"/>
            <a:ext cx="10515600" cy="457200"/>
          </a:xfrm>
          <a:prstGeom prst="rect">
            <a:avLst/>
          </a:prstGeom>
          <a:noFill/>
        </p:spPr>
        <p:txBody>
          <a:bodyPr wrap="square" lIns="0" tIns="0" rIns="0" bIns="0" anchor="t">
            <a:spAutoFit/>
          </a:bodyPr>
          <a:lstStyle/>
          <a:p>
            <a:pPr algn="ctr"/>
            <a:r>
              <a:rPr sz="1300" b="0">
                <a:solidFill>
                  <a:srgbClr val="E56B4D"/>
                </a:solidFill>
                <a:latin typeface="Helvetica"/>
              </a:rPr>
              <a:t>OG2526 Q407 (Jane's credit card) — linear function intuition.</a:t>
            </a:r>
          </a:p>
        </p:txBody>
      </p:sp>
      <p:sp>
        <p:nvSpPr>
          <p:cNvPr id="14" name="TextBox 13"/>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5" name="TextBox 14"/>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13 / 30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DS TACTIC 5</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When algebra fails, try cases</a:t>
            </a:r>
          </a:p>
        </p:txBody>
      </p:sp>
      <p:sp>
        <p:nvSpPr>
          <p:cNvPr id="5" name="Rounded Rectangle 4"/>
          <p:cNvSpPr/>
          <p:nvPr/>
        </p:nvSpPr>
        <p:spPr>
          <a:xfrm>
            <a:off x="777240" y="2286000"/>
            <a:ext cx="5212080" cy="320040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005840" y="2468880"/>
            <a:ext cx="4754880" cy="457200"/>
          </a:xfrm>
          <a:prstGeom prst="rect">
            <a:avLst/>
          </a:prstGeom>
          <a:noFill/>
        </p:spPr>
        <p:txBody>
          <a:bodyPr wrap="square" lIns="0" tIns="0" rIns="0" bIns="0" anchor="t">
            <a:spAutoFit/>
          </a:bodyPr>
          <a:lstStyle/>
          <a:p>
            <a:pPr algn="l"/>
            <a:r>
              <a:rPr sz="1400" b="1">
                <a:solidFill>
                  <a:srgbClr val="6B7380"/>
                </a:solidFill>
                <a:latin typeface="Helvetica"/>
              </a:rPr>
              <a:t>Algebra has no concept of:</a:t>
            </a:r>
          </a:p>
        </p:txBody>
      </p:sp>
      <p:sp>
        <p:nvSpPr>
          <p:cNvPr id="7" name="TextBox 6"/>
          <p:cNvSpPr txBox="1"/>
          <p:nvPr/>
        </p:nvSpPr>
        <p:spPr>
          <a:xfrm>
            <a:off x="1005840" y="3017520"/>
            <a:ext cx="4754880" cy="2286000"/>
          </a:xfrm>
          <a:prstGeom prst="rect">
            <a:avLst/>
          </a:prstGeom>
          <a:noFill/>
        </p:spPr>
        <p:txBody>
          <a:bodyPr wrap="square" lIns="0" tIns="0" rIns="0" bIns="0" anchor="t">
            <a:spAutoFit/>
          </a:bodyPr>
          <a:lstStyle/>
          <a:p>
            <a:pPr algn="l"/>
            <a:r>
              <a:rPr sz="1800" b="0">
                <a:solidFill>
                  <a:srgbClr val="222A36"/>
                </a:solidFill>
                <a:latin typeface="Helvetica"/>
              </a:rPr>
              <a:t>• whole numbers</a:t>
            </a:r>
          </a:p>
          <a:p>
            <a:pPr algn="l"/>
            <a:r>
              <a:rPr sz="1800" b="0">
                <a:solidFill>
                  <a:srgbClr val="222A36"/>
                </a:solidFill>
                <a:latin typeface="Helvetica"/>
              </a:rPr>
              <a:t>• positive only</a:t>
            </a:r>
          </a:p>
          <a:p>
            <a:pPr algn="l"/>
            <a:r>
              <a:rPr sz="1800" b="0">
                <a:solidFill>
                  <a:srgbClr val="222A36"/>
                </a:solidFill>
                <a:latin typeface="Helvetica"/>
              </a:rPr>
              <a:t>• "at least 10 people"</a:t>
            </a:r>
          </a:p>
          <a:p>
            <a:pPr algn="l"/>
            <a:r>
              <a:rPr sz="1800" b="0">
                <a:solidFill>
                  <a:srgbClr val="222A36"/>
                </a:solidFill>
                <a:latin typeface="Helvetica"/>
              </a:rPr>
              <a:t>• real-world constraints</a:t>
            </a:r>
          </a:p>
        </p:txBody>
      </p:sp>
      <p:sp>
        <p:nvSpPr>
          <p:cNvPr id="8" name="Rounded Rectangle 7"/>
          <p:cNvSpPr/>
          <p:nvPr/>
        </p:nvSpPr>
        <p:spPr>
          <a:xfrm>
            <a:off x="6217920" y="2286000"/>
            <a:ext cx="5212080" cy="320040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446520" y="2468880"/>
            <a:ext cx="4754880" cy="457200"/>
          </a:xfrm>
          <a:prstGeom prst="rect">
            <a:avLst/>
          </a:prstGeom>
          <a:noFill/>
        </p:spPr>
        <p:txBody>
          <a:bodyPr wrap="square" lIns="0" tIns="0" rIns="0" bIns="0" anchor="t">
            <a:spAutoFit/>
          </a:bodyPr>
          <a:lstStyle/>
          <a:p>
            <a:pPr algn="l"/>
            <a:r>
              <a:rPr sz="1400" b="1">
                <a:solidFill>
                  <a:srgbClr val="FFFFFF"/>
                </a:solidFill>
                <a:latin typeface="Helvetica"/>
              </a:rPr>
              <a:t>So you must:</a:t>
            </a:r>
          </a:p>
        </p:txBody>
      </p:sp>
      <p:sp>
        <p:nvSpPr>
          <p:cNvPr id="10" name="TextBox 9"/>
          <p:cNvSpPr txBox="1"/>
          <p:nvPr/>
        </p:nvSpPr>
        <p:spPr>
          <a:xfrm>
            <a:off x="6446520" y="3017520"/>
            <a:ext cx="4754880" cy="2286000"/>
          </a:xfrm>
          <a:prstGeom prst="rect">
            <a:avLst/>
          </a:prstGeom>
          <a:noFill/>
        </p:spPr>
        <p:txBody>
          <a:bodyPr wrap="square" lIns="0" tIns="0" rIns="0" bIns="0" anchor="t">
            <a:spAutoFit/>
          </a:bodyPr>
          <a:lstStyle/>
          <a:p>
            <a:pPr algn="l"/>
            <a:r>
              <a:rPr sz="1800" b="0">
                <a:solidFill>
                  <a:srgbClr val="FFFFFF"/>
                </a:solidFill>
                <a:latin typeface="Helvetica"/>
              </a:rPr>
              <a:t>• grind through cases</a:t>
            </a:r>
          </a:p>
          <a:p>
            <a:pPr algn="l"/>
            <a:r>
              <a:rPr sz="1800" b="0">
                <a:solidFill>
                  <a:srgbClr val="FFFFFF"/>
                </a:solidFill>
                <a:latin typeface="Helvetica"/>
              </a:rPr>
              <a:t>• check whole-number solutions</a:t>
            </a:r>
          </a:p>
          <a:p>
            <a:pPr algn="l"/>
            <a:r>
              <a:rPr sz="1800" b="0">
                <a:solidFill>
                  <a:srgbClr val="FFFFFF"/>
                </a:solidFill>
                <a:latin typeface="Helvetica"/>
              </a:rPr>
              <a:t>• verify boundary conditions</a:t>
            </a:r>
          </a:p>
          <a:p>
            <a:pPr algn="l"/>
            <a:r>
              <a:rPr sz="1800" b="0">
                <a:solidFill>
                  <a:srgbClr val="FFFFFF"/>
                </a:solidFill>
                <a:latin typeface="Helvetica"/>
              </a:rPr>
              <a:t>• don't skip steps</a:t>
            </a:r>
          </a:p>
        </p:txBody>
      </p:sp>
      <p:sp>
        <p:nvSpPr>
          <p:cNvPr id="11" name="TextBox 10"/>
          <p:cNvSpPr txBox="1"/>
          <p:nvPr/>
        </p:nvSpPr>
        <p:spPr>
          <a:xfrm>
            <a:off x="777240" y="5760720"/>
            <a:ext cx="10515600" cy="548640"/>
          </a:xfrm>
          <a:prstGeom prst="rect">
            <a:avLst/>
          </a:prstGeom>
          <a:noFill/>
        </p:spPr>
        <p:txBody>
          <a:bodyPr wrap="square" lIns="0" tIns="0" rIns="0" bIns="0" anchor="t">
            <a:spAutoFit/>
          </a:bodyPr>
          <a:lstStyle/>
          <a:p>
            <a:pPr algn="ctr"/>
            <a:r>
              <a:rPr sz="1600" b="1">
                <a:solidFill>
                  <a:srgbClr val="1F3A5F"/>
                </a:solidFill>
                <a:latin typeface="Helvetica"/>
              </a:rPr>
              <a:t>GMAC keeps the case count small. Don't fear the grind.</a:t>
            </a:r>
          </a:p>
        </p:txBody>
      </p:sp>
      <p:sp>
        <p:nvSpPr>
          <p:cNvPr id="12" name="TextBox 11"/>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3" name="TextBox 12"/>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14 / 30</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2377440"/>
            <a:ext cx="10058400" cy="457200"/>
          </a:xfrm>
          <a:prstGeom prst="rect">
            <a:avLst/>
          </a:prstGeom>
          <a:noFill/>
        </p:spPr>
        <p:txBody>
          <a:bodyPr wrap="square" lIns="0" tIns="0" rIns="0" bIns="0" anchor="t">
            <a:spAutoFit/>
          </a:bodyPr>
          <a:lstStyle/>
          <a:p>
            <a:pPr algn="l"/>
            <a:r>
              <a:rPr sz="1400" b="1">
                <a:solidFill>
                  <a:srgbClr val="E8A33D"/>
                </a:solidFill>
                <a:latin typeface="Helvetica"/>
              </a:rPr>
              <a:t>PART 3</a:t>
            </a:r>
          </a:p>
        </p:txBody>
      </p:sp>
      <p:sp>
        <p:nvSpPr>
          <p:cNvPr id="4" name="TextBox 3"/>
          <p:cNvSpPr txBox="1"/>
          <p:nvPr/>
        </p:nvSpPr>
        <p:spPr>
          <a:xfrm>
            <a:off x="777240" y="2834640"/>
            <a:ext cx="10058400" cy="1371600"/>
          </a:xfrm>
          <a:prstGeom prst="rect">
            <a:avLst/>
          </a:prstGeom>
          <a:noFill/>
        </p:spPr>
        <p:txBody>
          <a:bodyPr wrap="square" lIns="0" tIns="0" rIns="0" bIns="0" anchor="t">
            <a:spAutoFit/>
          </a:bodyPr>
          <a:lstStyle/>
          <a:p>
            <a:pPr algn="l"/>
            <a:r>
              <a:rPr sz="6400" b="1">
                <a:solidFill>
                  <a:srgbClr val="FFFFFF"/>
                </a:solidFill>
                <a:latin typeface="Helvetica"/>
              </a:rPr>
              <a:t>Two-Part Analysis</a:t>
            </a:r>
          </a:p>
        </p:txBody>
      </p:sp>
      <p:sp>
        <p:nvSpPr>
          <p:cNvPr id="5" name="TextBox 4"/>
          <p:cNvSpPr txBox="1"/>
          <p:nvPr/>
        </p:nvSpPr>
        <p:spPr>
          <a:xfrm>
            <a:off x="777240" y="4297680"/>
            <a:ext cx="10058400" cy="731520"/>
          </a:xfrm>
          <a:prstGeom prst="rect">
            <a:avLst/>
          </a:prstGeom>
          <a:noFill/>
        </p:spPr>
        <p:txBody>
          <a:bodyPr wrap="square" lIns="0" tIns="0" rIns="0" bIns="0" anchor="t">
            <a:spAutoFit/>
          </a:bodyPr>
          <a:lstStyle/>
          <a:p>
            <a:pPr algn="l"/>
            <a:r>
              <a:rPr sz="2200" b="0">
                <a:solidFill>
                  <a:srgbClr val="F5F1E8"/>
                </a:solidFill>
                <a:latin typeface="Helvetica"/>
              </a:rPr>
              <a:t>Two blanks, one relationship — find what binds them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TPA TACTIC 1</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The two blanks share a relationship</a:t>
            </a:r>
          </a:p>
        </p:txBody>
      </p:sp>
      <p:sp>
        <p:nvSpPr>
          <p:cNvPr id="5" name="Rounded Rectangle 4"/>
          <p:cNvSpPr/>
          <p:nvPr/>
        </p:nvSpPr>
        <p:spPr>
          <a:xfrm>
            <a:off x="1828800" y="2468880"/>
            <a:ext cx="2926080" cy="137160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828800" y="2834640"/>
            <a:ext cx="2926080" cy="640080"/>
          </a:xfrm>
          <a:prstGeom prst="rect">
            <a:avLst/>
          </a:prstGeom>
          <a:noFill/>
        </p:spPr>
        <p:txBody>
          <a:bodyPr wrap="square" lIns="0" tIns="0" rIns="0" bIns="0" anchor="t">
            <a:spAutoFit/>
          </a:bodyPr>
          <a:lstStyle/>
          <a:p>
            <a:pPr algn="ctr"/>
            <a:r>
              <a:rPr sz="2400" b="1">
                <a:solidFill>
                  <a:srgbClr val="FFFFFF"/>
                </a:solidFill>
                <a:latin typeface="Helvetica"/>
              </a:rPr>
              <a:t>BLANK 1</a:t>
            </a:r>
          </a:p>
        </p:txBody>
      </p:sp>
      <p:sp>
        <p:nvSpPr>
          <p:cNvPr id="7" name="TextBox 6"/>
          <p:cNvSpPr txBox="1"/>
          <p:nvPr/>
        </p:nvSpPr>
        <p:spPr>
          <a:xfrm>
            <a:off x="4937760" y="2834640"/>
            <a:ext cx="2286000" cy="640080"/>
          </a:xfrm>
          <a:prstGeom prst="rect">
            <a:avLst/>
          </a:prstGeom>
          <a:noFill/>
        </p:spPr>
        <p:txBody>
          <a:bodyPr wrap="square" lIns="0" tIns="0" rIns="0" bIns="0" anchor="t">
            <a:spAutoFit/>
          </a:bodyPr>
          <a:lstStyle/>
          <a:p>
            <a:pPr algn="ctr"/>
            <a:r>
              <a:rPr sz="4400" b="1">
                <a:solidFill>
                  <a:srgbClr val="1F3A5F"/>
                </a:solidFill>
                <a:latin typeface="Helvetica"/>
              </a:rPr>
              <a:t>↔</a:t>
            </a:r>
          </a:p>
        </p:txBody>
      </p:sp>
      <p:sp>
        <p:nvSpPr>
          <p:cNvPr id="8" name="Rounded Rectangle 7"/>
          <p:cNvSpPr/>
          <p:nvPr/>
        </p:nvSpPr>
        <p:spPr>
          <a:xfrm>
            <a:off x="7406640" y="2468880"/>
            <a:ext cx="2926080" cy="1371600"/>
          </a:xfrm>
          <a:prstGeom prst="roundRect">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7406640" y="2834640"/>
            <a:ext cx="2926080" cy="640080"/>
          </a:xfrm>
          <a:prstGeom prst="rect">
            <a:avLst/>
          </a:prstGeom>
          <a:noFill/>
        </p:spPr>
        <p:txBody>
          <a:bodyPr wrap="square" lIns="0" tIns="0" rIns="0" bIns="0" anchor="t">
            <a:spAutoFit/>
          </a:bodyPr>
          <a:lstStyle/>
          <a:p>
            <a:pPr algn="ctr"/>
            <a:r>
              <a:rPr sz="2400" b="1">
                <a:solidFill>
                  <a:srgbClr val="FFFFFF"/>
                </a:solidFill>
                <a:latin typeface="Helvetica"/>
              </a:rPr>
              <a:t>BLANK 2</a:t>
            </a:r>
          </a:p>
        </p:txBody>
      </p:sp>
      <p:sp>
        <p:nvSpPr>
          <p:cNvPr id="10" name="TextBox 9"/>
          <p:cNvSpPr txBox="1"/>
          <p:nvPr/>
        </p:nvSpPr>
        <p:spPr>
          <a:xfrm>
            <a:off x="777240" y="4389120"/>
            <a:ext cx="10515600" cy="640080"/>
          </a:xfrm>
          <a:prstGeom prst="rect">
            <a:avLst/>
          </a:prstGeom>
          <a:noFill/>
        </p:spPr>
        <p:txBody>
          <a:bodyPr wrap="square" lIns="0" tIns="0" rIns="0" bIns="0" anchor="t">
            <a:spAutoFit/>
          </a:bodyPr>
          <a:lstStyle/>
          <a:p>
            <a:pPr algn="ctr"/>
            <a:r>
              <a:rPr sz="2200" b="1">
                <a:solidFill>
                  <a:srgbClr val="1F3A5F"/>
                </a:solidFill>
                <a:latin typeface="Helvetica"/>
              </a:rPr>
              <a:t>What's the formal link? Ratio? Inequality? Cause-effect?</a:t>
            </a:r>
          </a:p>
        </p:txBody>
      </p:sp>
      <p:sp>
        <p:nvSpPr>
          <p:cNvPr id="11" name="TextBox 10"/>
          <p:cNvSpPr txBox="1"/>
          <p:nvPr/>
        </p:nvSpPr>
        <p:spPr>
          <a:xfrm>
            <a:off x="777240" y="5303520"/>
            <a:ext cx="10515600" cy="548640"/>
          </a:xfrm>
          <a:prstGeom prst="rect">
            <a:avLst/>
          </a:prstGeom>
          <a:noFill/>
        </p:spPr>
        <p:txBody>
          <a:bodyPr wrap="square" lIns="0" tIns="0" rIns="0" bIns="0" anchor="t">
            <a:spAutoFit/>
          </a:bodyPr>
          <a:lstStyle/>
          <a:p>
            <a:pPr algn="ctr"/>
            <a:r>
              <a:rPr sz="1800" b="0">
                <a:solidFill>
                  <a:srgbClr val="6B7380"/>
                </a:solidFill>
                <a:latin typeface="Helvetica"/>
              </a:rPr>
              <a:t>Define the link first. Then test answer-choice pairs against it.</a:t>
            </a:r>
          </a:p>
        </p:txBody>
      </p:sp>
      <p:sp>
        <p:nvSpPr>
          <p:cNvPr id="12" name="TextBox 11"/>
          <p:cNvSpPr txBox="1"/>
          <p:nvPr/>
        </p:nvSpPr>
        <p:spPr>
          <a:xfrm>
            <a:off x="777240" y="5943600"/>
            <a:ext cx="10515600" cy="365760"/>
          </a:xfrm>
          <a:prstGeom prst="rect">
            <a:avLst/>
          </a:prstGeom>
          <a:noFill/>
        </p:spPr>
        <p:txBody>
          <a:bodyPr wrap="square" lIns="0" tIns="0" rIns="0" bIns="0" anchor="t">
            <a:spAutoFit/>
          </a:bodyPr>
          <a:lstStyle/>
          <a:p>
            <a:pPr algn="ctr"/>
            <a:r>
              <a:rPr sz="1200" b="0">
                <a:solidFill>
                  <a:srgbClr val="E56B4D"/>
                </a:solidFill>
                <a:latin typeface="Helvetica"/>
              </a:rPr>
              <a:t>If multiple pairs satisfy your link — your link is incomplete. Find the extra constraint.</a:t>
            </a:r>
          </a:p>
        </p:txBody>
      </p:sp>
      <p:sp>
        <p:nvSpPr>
          <p:cNvPr id="13" name="TextBox 12"/>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4" name="TextBox 13"/>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16 / 30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TPA TACTIC 2</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"All X are Y" → think Venn</a:t>
            </a:r>
          </a:p>
        </p:txBody>
      </p:sp>
      <p:sp>
        <p:nvSpPr>
          <p:cNvPr id="5" name="Oval 4"/>
          <p:cNvSpPr/>
          <p:nvPr/>
        </p:nvSpPr>
        <p:spPr>
          <a:xfrm>
            <a:off x="4489704" y="2423160"/>
            <a:ext cx="3200400" cy="3200400"/>
          </a:xfrm>
          <a:prstGeom prst="ellipse">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5266944" y="3017520"/>
            <a:ext cx="2011680" cy="2011680"/>
          </a:xfrm>
          <a:prstGeom prst="ellipse">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5266944" y="3794760"/>
            <a:ext cx="2011680" cy="457200"/>
          </a:xfrm>
          <a:prstGeom prst="rect">
            <a:avLst/>
          </a:prstGeom>
          <a:noFill/>
        </p:spPr>
        <p:txBody>
          <a:bodyPr wrap="square" lIns="0" tIns="0" rIns="0" bIns="0" anchor="t">
            <a:spAutoFit/>
          </a:bodyPr>
          <a:lstStyle/>
          <a:p>
            <a:pPr algn="ctr"/>
            <a:r>
              <a:rPr sz="2200" b="1">
                <a:solidFill>
                  <a:srgbClr val="FFFFFF"/>
                </a:solidFill>
                <a:latin typeface="Helvetica"/>
              </a:rPr>
              <a:t>X</a:t>
            </a:r>
          </a:p>
        </p:txBody>
      </p:sp>
      <p:sp>
        <p:nvSpPr>
          <p:cNvPr id="8" name="TextBox 7"/>
          <p:cNvSpPr txBox="1"/>
          <p:nvPr/>
        </p:nvSpPr>
        <p:spPr>
          <a:xfrm>
            <a:off x="7004304" y="2468880"/>
            <a:ext cx="1371600" cy="457200"/>
          </a:xfrm>
          <a:prstGeom prst="rect">
            <a:avLst/>
          </a:prstGeom>
          <a:noFill/>
        </p:spPr>
        <p:txBody>
          <a:bodyPr wrap="square" lIns="0" tIns="0" rIns="0" bIns="0" anchor="t">
            <a:spAutoFit/>
          </a:bodyPr>
          <a:lstStyle/>
          <a:p>
            <a:pPr algn="ctr"/>
            <a:r>
              <a:rPr sz="2200" b="1">
                <a:solidFill>
                  <a:srgbClr val="FFFFFF"/>
                </a:solidFill>
                <a:latin typeface="Helvetica"/>
              </a:rPr>
              <a:t>Y</a:t>
            </a:r>
          </a:p>
        </p:txBody>
      </p:sp>
      <p:sp>
        <p:nvSpPr>
          <p:cNvPr id="9" name="TextBox 8"/>
          <p:cNvSpPr txBox="1"/>
          <p:nvPr/>
        </p:nvSpPr>
        <p:spPr>
          <a:xfrm>
            <a:off x="777240" y="5577840"/>
            <a:ext cx="10515600" cy="548640"/>
          </a:xfrm>
          <a:prstGeom prst="rect">
            <a:avLst/>
          </a:prstGeom>
          <a:noFill/>
        </p:spPr>
        <p:txBody>
          <a:bodyPr wrap="square" lIns="0" tIns="0" rIns="0" bIns="0" anchor="t">
            <a:spAutoFit/>
          </a:bodyPr>
          <a:lstStyle/>
          <a:p>
            <a:pPr algn="ctr"/>
            <a:r>
              <a:rPr sz="2000" b="1">
                <a:solidFill>
                  <a:srgbClr val="1F3A5F"/>
                </a:solidFill>
                <a:latin typeface="Helvetica"/>
              </a:rPr>
              <a:t>Set-membership statements default to nested circles.</a:t>
            </a:r>
          </a:p>
        </p:txBody>
      </p:sp>
      <p:sp>
        <p:nvSpPr>
          <p:cNvPr id="10" name="TextBox 9"/>
          <p:cNvSpPr txBox="1"/>
          <p:nvPr/>
        </p:nvSpPr>
        <p:spPr>
          <a:xfrm>
            <a:off x="777240" y="6217920"/>
            <a:ext cx="10515600" cy="365760"/>
          </a:xfrm>
          <a:prstGeom prst="rect">
            <a:avLst/>
          </a:prstGeom>
          <a:noFill/>
        </p:spPr>
        <p:txBody>
          <a:bodyPr wrap="square" lIns="0" tIns="0" rIns="0" bIns="0" anchor="t">
            <a:spAutoFit/>
          </a:bodyPr>
          <a:lstStyle/>
          <a:p>
            <a:pPr algn="ctr"/>
            <a:r>
              <a:rPr sz="1300" b="0">
                <a:solidFill>
                  <a:srgbClr val="6B7380"/>
                </a:solidFill>
                <a:latin typeface="Helvetica"/>
              </a:rPr>
              <a:t>Build the diagram. Then chain inferences mechanically.</a:t>
            </a:r>
          </a:p>
        </p:txBody>
      </p:sp>
      <p:sp>
        <p:nvSpPr>
          <p:cNvPr id="11" name="TextBox 10"/>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2" name="TextBox 11"/>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17 / 30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TPA TACTIC 3</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Use rows &amp; columns for word problems</a:t>
            </a:r>
          </a:p>
        </p:txBody>
      </p:sp>
      <p:sp>
        <p:nvSpPr>
          <p:cNvPr id="5" name="Rectangle 4"/>
          <p:cNvSpPr/>
          <p:nvPr/>
        </p:nvSpPr>
        <p:spPr>
          <a:xfrm>
            <a:off x="1828800" y="2560320"/>
            <a:ext cx="2377440" cy="73152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4206240" y="2560320"/>
            <a:ext cx="2377440" cy="73152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4206240" y="2743200"/>
            <a:ext cx="2377440" cy="365760"/>
          </a:xfrm>
          <a:prstGeom prst="rect">
            <a:avLst/>
          </a:prstGeom>
          <a:noFill/>
        </p:spPr>
        <p:txBody>
          <a:bodyPr wrap="square" lIns="0" tIns="0" rIns="0" bIns="0" anchor="t">
            <a:spAutoFit/>
          </a:bodyPr>
          <a:lstStyle/>
          <a:p>
            <a:pPr algn="ctr"/>
            <a:r>
              <a:rPr sz="1600" b="1">
                <a:solidFill>
                  <a:srgbClr val="FFFFFF"/>
                </a:solidFill>
                <a:latin typeface="Helvetica"/>
              </a:rPr>
              <a:t>Rate</a:t>
            </a:r>
          </a:p>
        </p:txBody>
      </p:sp>
      <p:sp>
        <p:nvSpPr>
          <p:cNvPr id="8" name="Rectangle 7"/>
          <p:cNvSpPr/>
          <p:nvPr/>
        </p:nvSpPr>
        <p:spPr>
          <a:xfrm>
            <a:off x="6583680" y="2560320"/>
            <a:ext cx="2377440" cy="73152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583680" y="2743200"/>
            <a:ext cx="2377440" cy="365760"/>
          </a:xfrm>
          <a:prstGeom prst="rect">
            <a:avLst/>
          </a:prstGeom>
          <a:noFill/>
        </p:spPr>
        <p:txBody>
          <a:bodyPr wrap="square" lIns="0" tIns="0" rIns="0" bIns="0" anchor="t">
            <a:spAutoFit/>
          </a:bodyPr>
          <a:lstStyle/>
          <a:p>
            <a:pPr algn="ctr"/>
            <a:r>
              <a:rPr sz="1600" b="1">
                <a:solidFill>
                  <a:srgbClr val="FFFFFF"/>
                </a:solidFill>
                <a:latin typeface="Helvetica"/>
              </a:rPr>
              <a:t>Time</a:t>
            </a:r>
          </a:p>
        </p:txBody>
      </p:sp>
      <p:sp>
        <p:nvSpPr>
          <p:cNvPr id="10" name="Rectangle 9"/>
          <p:cNvSpPr/>
          <p:nvPr/>
        </p:nvSpPr>
        <p:spPr>
          <a:xfrm>
            <a:off x="8961120" y="2560320"/>
            <a:ext cx="2377440" cy="73152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8961120" y="2743200"/>
            <a:ext cx="2377440" cy="365760"/>
          </a:xfrm>
          <a:prstGeom prst="rect">
            <a:avLst/>
          </a:prstGeom>
          <a:noFill/>
        </p:spPr>
        <p:txBody>
          <a:bodyPr wrap="square" lIns="0" tIns="0" rIns="0" bIns="0" anchor="t">
            <a:spAutoFit/>
          </a:bodyPr>
          <a:lstStyle/>
          <a:p>
            <a:pPr algn="ctr"/>
            <a:r>
              <a:rPr sz="1600" b="1">
                <a:solidFill>
                  <a:srgbClr val="FFFFFF"/>
                </a:solidFill>
                <a:latin typeface="Helvetica"/>
              </a:rPr>
              <a:t>Distance</a:t>
            </a:r>
          </a:p>
        </p:txBody>
      </p:sp>
      <p:sp>
        <p:nvSpPr>
          <p:cNvPr id="12" name="Rectangle 11"/>
          <p:cNvSpPr/>
          <p:nvPr/>
        </p:nvSpPr>
        <p:spPr>
          <a:xfrm>
            <a:off x="1828800" y="3291840"/>
            <a:ext cx="2377440" cy="73152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1828800" y="3474720"/>
            <a:ext cx="2377440" cy="365760"/>
          </a:xfrm>
          <a:prstGeom prst="rect">
            <a:avLst/>
          </a:prstGeom>
          <a:noFill/>
        </p:spPr>
        <p:txBody>
          <a:bodyPr wrap="square" lIns="0" tIns="0" rIns="0" bIns="0" anchor="t">
            <a:spAutoFit/>
          </a:bodyPr>
          <a:lstStyle/>
          <a:p>
            <a:pPr algn="ctr"/>
            <a:r>
              <a:rPr sz="1400" b="1">
                <a:solidFill>
                  <a:srgbClr val="FFFFFF"/>
                </a:solidFill>
                <a:latin typeface="Helvetica"/>
              </a:rPr>
              <a:t>Leg A</a:t>
            </a:r>
          </a:p>
        </p:txBody>
      </p:sp>
      <p:sp>
        <p:nvSpPr>
          <p:cNvPr id="14" name="Rectangle 13"/>
          <p:cNvSpPr/>
          <p:nvPr/>
        </p:nvSpPr>
        <p:spPr>
          <a:xfrm>
            <a:off x="4206240" y="3291840"/>
            <a:ext cx="2377440" cy="73152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6583680" y="3291840"/>
            <a:ext cx="2377440" cy="73152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8961120" y="3291840"/>
            <a:ext cx="2377440" cy="73152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1828800" y="4023360"/>
            <a:ext cx="2377440" cy="73152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1828800" y="4206240"/>
            <a:ext cx="2377440" cy="365760"/>
          </a:xfrm>
          <a:prstGeom prst="rect">
            <a:avLst/>
          </a:prstGeom>
          <a:noFill/>
        </p:spPr>
        <p:txBody>
          <a:bodyPr wrap="square" lIns="0" tIns="0" rIns="0" bIns="0" anchor="t">
            <a:spAutoFit/>
          </a:bodyPr>
          <a:lstStyle/>
          <a:p>
            <a:pPr algn="ctr"/>
            <a:r>
              <a:rPr sz="1400" b="1">
                <a:solidFill>
                  <a:srgbClr val="FFFFFF"/>
                </a:solidFill>
                <a:latin typeface="Helvetica"/>
              </a:rPr>
              <a:t>Leg B</a:t>
            </a:r>
          </a:p>
        </p:txBody>
      </p:sp>
      <p:sp>
        <p:nvSpPr>
          <p:cNvPr id="19" name="Rectangle 18"/>
          <p:cNvSpPr/>
          <p:nvPr/>
        </p:nvSpPr>
        <p:spPr>
          <a:xfrm>
            <a:off x="4206240" y="4023360"/>
            <a:ext cx="2377440" cy="73152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Rectangle 19"/>
          <p:cNvSpPr/>
          <p:nvPr/>
        </p:nvSpPr>
        <p:spPr>
          <a:xfrm>
            <a:off x="6583680" y="4023360"/>
            <a:ext cx="2377440" cy="73152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Rectangle 20"/>
          <p:cNvSpPr/>
          <p:nvPr/>
        </p:nvSpPr>
        <p:spPr>
          <a:xfrm>
            <a:off x="8961120" y="4023360"/>
            <a:ext cx="2377440" cy="73152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TextBox 21"/>
          <p:cNvSpPr txBox="1"/>
          <p:nvPr/>
        </p:nvSpPr>
        <p:spPr>
          <a:xfrm>
            <a:off x="777240" y="4937760"/>
            <a:ext cx="10515600" cy="640080"/>
          </a:xfrm>
          <a:prstGeom prst="rect">
            <a:avLst/>
          </a:prstGeom>
          <a:noFill/>
        </p:spPr>
        <p:txBody>
          <a:bodyPr wrap="square" lIns="0" tIns="0" rIns="0" bIns="0" anchor="t">
            <a:spAutoFit/>
          </a:bodyPr>
          <a:lstStyle/>
          <a:p>
            <a:pPr algn="ctr"/>
            <a:r>
              <a:rPr sz="2200" b="1">
                <a:solidFill>
                  <a:srgbClr val="1F3A5F"/>
                </a:solidFill>
                <a:latin typeface="Helvetica"/>
              </a:rPr>
              <a:t>Don't write "rt = d". Write the units directly.</a:t>
            </a:r>
          </a:p>
        </p:txBody>
      </p:sp>
      <p:sp>
        <p:nvSpPr>
          <p:cNvPr id="23" name="TextBox 22"/>
          <p:cNvSpPr txBox="1"/>
          <p:nvPr/>
        </p:nvSpPr>
        <p:spPr>
          <a:xfrm>
            <a:off x="777240" y="5669280"/>
            <a:ext cx="10515600" cy="548640"/>
          </a:xfrm>
          <a:prstGeom prst="rect">
            <a:avLst/>
          </a:prstGeom>
          <a:noFill/>
        </p:spPr>
        <p:txBody>
          <a:bodyPr wrap="square" lIns="0" tIns="0" rIns="0" bIns="0" anchor="t">
            <a:spAutoFit/>
          </a:bodyPr>
          <a:lstStyle/>
          <a:p>
            <a:pPr algn="ctr"/>
            <a:r>
              <a:rPr sz="1600" b="0">
                <a:solidFill>
                  <a:srgbClr val="6B7380"/>
                </a:solidFill>
                <a:latin typeface="Helvetica"/>
              </a:rPr>
              <a:t>Physical organization beats mental gymnastics every time.</a:t>
            </a:r>
          </a:p>
        </p:txBody>
      </p:sp>
      <p:sp>
        <p:nvSpPr>
          <p:cNvPr id="24" name="TextBox 23"/>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25" name="TextBox 24"/>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18 / 30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2377440"/>
            <a:ext cx="10058400" cy="457200"/>
          </a:xfrm>
          <a:prstGeom prst="rect">
            <a:avLst/>
          </a:prstGeom>
          <a:noFill/>
        </p:spPr>
        <p:txBody>
          <a:bodyPr wrap="square" lIns="0" tIns="0" rIns="0" bIns="0" anchor="t">
            <a:spAutoFit/>
          </a:bodyPr>
          <a:lstStyle/>
          <a:p>
            <a:pPr algn="l"/>
            <a:r>
              <a:rPr sz="1400" b="1">
                <a:solidFill>
                  <a:srgbClr val="E8A33D"/>
                </a:solidFill>
                <a:latin typeface="Helvetica"/>
              </a:rPr>
              <a:t>PART 4</a:t>
            </a:r>
          </a:p>
        </p:txBody>
      </p:sp>
      <p:sp>
        <p:nvSpPr>
          <p:cNvPr id="4" name="TextBox 3"/>
          <p:cNvSpPr txBox="1"/>
          <p:nvPr/>
        </p:nvSpPr>
        <p:spPr>
          <a:xfrm>
            <a:off x="777240" y="2834640"/>
            <a:ext cx="10058400" cy="1371600"/>
          </a:xfrm>
          <a:prstGeom prst="rect">
            <a:avLst/>
          </a:prstGeom>
          <a:noFill/>
        </p:spPr>
        <p:txBody>
          <a:bodyPr wrap="square" lIns="0" tIns="0" rIns="0" bIns="0" anchor="t">
            <a:spAutoFit/>
          </a:bodyPr>
          <a:lstStyle/>
          <a:p>
            <a:pPr algn="l"/>
            <a:r>
              <a:rPr sz="5800" b="1">
                <a:solidFill>
                  <a:srgbClr val="FFFFFF"/>
                </a:solidFill>
                <a:latin typeface="Helvetica"/>
              </a:rPr>
              <a:t>Multi-Source Reasoning</a:t>
            </a:r>
          </a:p>
        </p:txBody>
      </p:sp>
      <p:sp>
        <p:nvSpPr>
          <p:cNvPr id="5" name="TextBox 4"/>
          <p:cNvSpPr txBox="1"/>
          <p:nvPr/>
        </p:nvSpPr>
        <p:spPr>
          <a:xfrm>
            <a:off x="777240" y="4297680"/>
            <a:ext cx="10058400" cy="731520"/>
          </a:xfrm>
          <a:prstGeom prst="rect">
            <a:avLst/>
          </a:prstGeom>
          <a:noFill/>
        </p:spPr>
        <p:txBody>
          <a:bodyPr wrap="square" lIns="0" tIns="0" rIns="0" bIns="0" anchor="t">
            <a:spAutoFit/>
          </a:bodyPr>
          <a:lstStyle/>
          <a:p>
            <a:pPr algn="l"/>
            <a:r>
              <a:rPr sz="2200" b="0">
                <a:solidFill>
                  <a:srgbClr val="F5F1E8"/>
                </a:solidFill>
                <a:latin typeface="Helvetica"/>
              </a:rPr>
              <a:t>Most info is surplus. Find what isn't.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MSR TACTIC 1</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Vague word? Find it un-vague</a:t>
            </a:r>
          </a:p>
        </p:txBody>
      </p:sp>
      <p:sp>
        <p:nvSpPr>
          <p:cNvPr id="5" name="TextBox 4"/>
          <p:cNvSpPr txBox="1"/>
          <p:nvPr/>
        </p:nvSpPr>
        <p:spPr>
          <a:xfrm>
            <a:off x="777240" y="2468880"/>
            <a:ext cx="10515600" cy="914400"/>
          </a:xfrm>
          <a:prstGeom prst="rect">
            <a:avLst/>
          </a:prstGeom>
          <a:noFill/>
        </p:spPr>
        <p:txBody>
          <a:bodyPr wrap="square" lIns="0" tIns="0" rIns="0" bIns="0" anchor="t">
            <a:spAutoFit/>
          </a:bodyPr>
          <a:lstStyle/>
          <a:p>
            <a:pPr algn="ctr"/>
            <a:r>
              <a:rPr sz="4200" b="1">
                <a:solidFill>
                  <a:srgbClr val="E56B4D"/>
                </a:solidFill>
                <a:latin typeface="Helvetica"/>
              </a:rPr>
              <a:t>"type of art"</a:t>
            </a:r>
          </a:p>
        </p:txBody>
      </p:sp>
      <p:sp>
        <p:nvSpPr>
          <p:cNvPr id="6" name="TextBox 5"/>
          <p:cNvSpPr txBox="1"/>
          <p:nvPr/>
        </p:nvSpPr>
        <p:spPr>
          <a:xfrm>
            <a:off x="777240" y="3474720"/>
            <a:ext cx="10515600" cy="457200"/>
          </a:xfrm>
          <a:prstGeom prst="rect">
            <a:avLst/>
          </a:prstGeom>
          <a:noFill/>
        </p:spPr>
        <p:txBody>
          <a:bodyPr wrap="square" lIns="0" tIns="0" rIns="0" bIns="0" anchor="t">
            <a:spAutoFit/>
          </a:bodyPr>
          <a:lstStyle/>
          <a:p>
            <a:pPr algn="ctr"/>
            <a:r>
              <a:rPr sz="1400" b="0">
                <a:solidFill>
                  <a:srgbClr val="6B7380"/>
                </a:solidFill>
                <a:latin typeface="Helvetica"/>
              </a:rPr>
              <a:t>(could mean year? medium? region? — flips your answer)</a:t>
            </a:r>
          </a:p>
        </p:txBody>
      </p:sp>
      <p:sp>
        <p:nvSpPr>
          <p:cNvPr id="7" name="Right Arrow 6"/>
          <p:cNvSpPr/>
          <p:nvPr/>
        </p:nvSpPr>
        <p:spPr>
          <a:xfrm>
            <a:off x="5486400" y="4206240"/>
            <a:ext cx="1188720" cy="457200"/>
          </a:xfrm>
          <a:prstGeom prst="rightArrow">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77240" y="4846320"/>
            <a:ext cx="10515600" cy="640080"/>
          </a:xfrm>
          <a:prstGeom prst="rect">
            <a:avLst/>
          </a:prstGeom>
          <a:noFill/>
        </p:spPr>
        <p:txBody>
          <a:bodyPr wrap="square" lIns="0" tIns="0" rIns="0" bIns="0" anchor="t">
            <a:spAutoFit/>
          </a:bodyPr>
          <a:lstStyle/>
          <a:p>
            <a:pPr algn="ctr"/>
            <a:r>
              <a:rPr sz="2200" b="1">
                <a:solidFill>
                  <a:srgbClr val="1F3A5F"/>
                </a:solidFill>
                <a:latin typeface="Helvetica"/>
              </a:rPr>
              <a:t>Look up. The definition is in the data tabs.</a:t>
            </a:r>
          </a:p>
        </p:txBody>
      </p:sp>
      <p:sp>
        <p:nvSpPr>
          <p:cNvPr id="9" name="TextBox 8"/>
          <p:cNvSpPr txBox="1"/>
          <p:nvPr/>
        </p:nvSpPr>
        <p:spPr>
          <a:xfrm>
            <a:off x="777240" y="5760720"/>
            <a:ext cx="10515600" cy="457200"/>
          </a:xfrm>
          <a:prstGeom prst="rect">
            <a:avLst/>
          </a:prstGeom>
          <a:noFill/>
        </p:spPr>
        <p:txBody>
          <a:bodyPr wrap="square" lIns="0" tIns="0" rIns="0" bIns="0" anchor="t">
            <a:spAutoFit/>
          </a:bodyPr>
          <a:lstStyle/>
          <a:p>
            <a:pPr algn="ctr"/>
            <a:r>
              <a:rPr sz="1400" b="0">
                <a:solidFill>
                  <a:srgbClr val="6B7380"/>
                </a:solidFill>
                <a:latin typeface="Helvetica"/>
              </a:rPr>
              <a:t>If a word stops you from answering — clarify it before continuing.</a:t>
            </a:r>
          </a:p>
        </p:txBody>
      </p:sp>
      <p:sp>
        <p:nvSpPr>
          <p:cNvPr id="10" name="TextBox 9"/>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1" name="TextBox 10"/>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20 / 30</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MSR TACTIC 2</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Eliminate, then plug in</a:t>
            </a:r>
          </a:p>
        </p:txBody>
      </p:sp>
      <p:sp>
        <p:nvSpPr>
          <p:cNvPr id="5" name="Rounded Rectangle 4"/>
          <p:cNvSpPr/>
          <p:nvPr/>
        </p:nvSpPr>
        <p:spPr>
          <a:xfrm>
            <a:off x="777240" y="2743200"/>
            <a:ext cx="1920240" cy="19202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777240" y="3291840"/>
            <a:ext cx="1920240" cy="731520"/>
          </a:xfrm>
          <a:prstGeom prst="rect">
            <a:avLst/>
          </a:prstGeom>
          <a:noFill/>
        </p:spPr>
        <p:txBody>
          <a:bodyPr wrap="square" lIns="0" tIns="0" rIns="0" bIns="0" anchor="t">
            <a:spAutoFit/>
          </a:bodyPr>
          <a:lstStyle/>
          <a:p>
            <a:pPr algn="ctr"/>
            <a:r>
              <a:rPr sz="4400" b="1">
                <a:solidFill>
                  <a:srgbClr val="6B7380"/>
                </a:solidFill>
                <a:latin typeface="Helvetica"/>
              </a:rPr>
              <a:t>A</a:t>
            </a:r>
          </a:p>
        </p:txBody>
      </p:sp>
      <p:sp>
        <p:nvSpPr>
          <p:cNvPr id="7" name="Rounded Rectangle 6"/>
          <p:cNvSpPr/>
          <p:nvPr/>
        </p:nvSpPr>
        <p:spPr>
          <a:xfrm>
            <a:off x="2971800" y="2743200"/>
            <a:ext cx="1920240" cy="19202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2971800" y="3291840"/>
            <a:ext cx="1920240" cy="731520"/>
          </a:xfrm>
          <a:prstGeom prst="rect">
            <a:avLst/>
          </a:prstGeom>
          <a:noFill/>
        </p:spPr>
        <p:txBody>
          <a:bodyPr wrap="square" lIns="0" tIns="0" rIns="0" bIns="0" anchor="t">
            <a:spAutoFit/>
          </a:bodyPr>
          <a:lstStyle/>
          <a:p>
            <a:pPr algn="ctr"/>
            <a:r>
              <a:rPr sz="4400" b="1">
                <a:solidFill>
                  <a:srgbClr val="6B7380"/>
                </a:solidFill>
                <a:latin typeface="Helvetica"/>
              </a:rPr>
              <a:t>B</a:t>
            </a:r>
          </a:p>
        </p:txBody>
      </p:sp>
      <p:sp>
        <p:nvSpPr>
          <p:cNvPr id="9" name="Rounded Rectangle 8"/>
          <p:cNvSpPr/>
          <p:nvPr/>
        </p:nvSpPr>
        <p:spPr>
          <a:xfrm>
            <a:off x="5166360" y="2743200"/>
            <a:ext cx="1920240" cy="19202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5166360" y="3291840"/>
            <a:ext cx="1920240" cy="731520"/>
          </a:xfrm>
          <a:prstGeom prst="rect">
            <a:avLst/>
          </a:prstGeom>
          <a:noFill/>
        </p:spPr>
        <p:txBody>
          <a:bodyPr wrap="square" lIns="0" tIns="0" rIns="0" bIns="0" anchor="t">
            <a:spAutoFit/>
          </a:bodyPr>
          <a:lstStyle/>
          <a:p>
            <a:pPr algn="ctr"/>
            <a:r>
              <a:rPr sz="4400" b="1">
                <a:solidFill>
                  <a:srgbClr val="6B7380"/>
                </a:solidFill>
                <a:latin typeface="Helvetica"/>
              </a:rPr>
              <a:t>C</a:t>
            </a:r>
          </a:p>
        </p:txBody>
      </p:sp>
      <p:sp>
        <p:nvSpPr>
          <p:cNvPr id="11" name="Rounded Rectangle 10"/>
          <p:cNvSpPr/>
          <p:nvPr/>
        </p:nvSpPr>
        <p:spPr>
          <a:xfrm>
            <a:off x="7360920" y="2743200"/>
            <a:ext cx="1920240" cy="192024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7360920" y="3291840"/>
            <a:ext cx="1920240" cy="731520"/>
          </a:xfrm>
          <a:prstGeom prst="rect">
            <a:avLst/>
          </a:prstGeom>
          <a:noFill/>
        </p:spPr>
        <p:txBody>
          <a:bodyPr wrap="square" lIns="0" tIns="0" rIns="0" bIns="0" anchor="t">
            <a:spAutoFit/>
          </a:bodyPr>
          <a:lstStyle/>
          <a:p>
            <a:pPr algn="ctr"/>
            <a:r>
              <a:rPr sz="4400" b="1">
                <a:solidFill>
                  <a:srgbClr val="FFFFFF"/>
                </a:solidFill>
                <a:latin typeface="Helvetica"/>
              </a:rPr>
              <a:t>D</a:t>
            </a:r>
          </a:p>
        </p:txBody>
      </p:sp>
      <p:sp>
        <p:nvSpPr>
          <p:cNvPr id="13" name="Rounded Rectangle 12"/>
          <p:cNvSpPr/>
          <p:nvPr/>
        </p:nvSpPr>
        <p:spPr>
          <a:xfrm>
            <a:off x="9555480" y="2743200"/>
            <a:ext cx="1920240" cy="19202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9555480" y="3291840"/>
            <a:ext cx="1920240" cy="731520"/>
          </a:xfrm>
          <a:prstGeom prst="rect">
            <a:avLst/>
          </a:prstGeom>
          <a:noFill/>
        </p:spPr>
        <p:txBody>
          <a:bodyPr wrap="square" lIns="0" tIns="0" rIns="0" bIns="0" anchor="t">
            <a:spAutoFit/>
          </a:bodyPr>
          <a:lstStyle/>
          <a:p>
            <a:pPr algn="ctr"/>
            <a:r>
              <a:rPr sz="4400" b="1">
                <a:solidFill>
                  <a:srgbClr val="6B7380"/>
                </a:solidFill>
                <a:latin typeface="Helvetica"/>
              </a:rPr>
              <a:t>E</a:t>
            </a:r>
          </a:p>
        </p:txBody>
      </p:sp>
      <p:sp>
        <p:nvSpPr>
          <p:cNvPr id="15" name="TextBox 14"/>
          <p:cNvSpPr txBox="1"/>
          <p:nvPr/>
        </p:nvSpPr>
        <p:spPr>
          <a:xfrm>
            <a:off x="777240" y="5120640"/>
            <a:ext cx="10515600" cy="640080"/>
          </a:xfrm>
          <a:prstGeom prst="rect">
            <a:avLst/>
          </a:prstGeom>
          <a:noFill/>
        </p:spPr>
        <p:txBody>
          <a:bodyPr wrap="square" lIns="0" tIns="0" rIns="0" bIns="0" anchor="t">
            <a:spAutoFit/>
          </a:bodyPr>
          <a:lstStyle/>
          <a:p>
            <a:pPr algn="ctr"/>
            <a:r>
              <a:rPr sz="2200" b="1">
                <a:solidFill>
                  <a:srgbClr val="1F3A5F"/>
                </a:solidFill>
                <a:latin typeface="Helvetica"/>
              </a:rPr>
              <a:t>Kill what you can. Test only what survives.</a:t>
            </a:r>
          </a:p>
        </p:txBody>
      </p:sp>
      <p:sp>
        <p:nvSpPr>
          <p:cNvPr id="16" name="TextBox 15"/>
          <p:cNvSpPr txBox="1"/>
          <p:nvPr/>
        </p:nvSpPr>
        <p:spPr>
          <a:xfrm>
            <a:off x="777240" y="5852160"/>
            <a:ext cx="10515600" cy="457200"/>
          </a:xfrm>
          <a:prstGeom prst="rect">
            <a:avLst/>
          </a:prstGeom>
          <a:noFill/>
        </p:spPr>
        <p:txBody>
          <a:bodyPr wrap="square" lIns="0" tIns="0" rIns="0" bIns="0" anchor="t">
            <a:spAutoFit/>
          </a:bodyPr>
          <a:lstStyle/>
          <a:p>
            <a:pPr algn="ctr"/>
            <a:r>
              <a:rPr sz="1400" b="0">
                <a:solidFill>
                  <a:srgbClr val="6B7380"/>
                </a:solidFill>
                <a:latin typeface="Helvetica"/>
              </a:rPr>
              <a:t>Plug remaining choices into constraints — the one that works is your answer.</a:t>
            </a:r>
          </a:p>
        </p:txBody>
      </p:sp>
      <p:sp>
        <p:nvSpPr>
          <p:cNvPr id="17" name="TextBox 16"/>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8" name="TextBox 17"/>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21 / 30</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MSR TACTIC 3</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Sometimes you DO connect tabs</a:t>
            </a:r>
          </a:p>
        </p:txBody>
      </p:sp>
      <p:sp>
        <p:nvSpPr>
          <p:cNvPr id="5" name="Rounded Rectangle 4"/>
          <p:cNvSpPr/>
          <p:nvPr/>
        </p:nvSpPr>
        <p:spPr>
          <a:xfrm>
            <a:off x="1371600" y="2468880"/>
            <a:ext cx="2926080" cy="237744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1371600" y="3383280"/>
            <a:ext cx="2926080" cy="548640"/>
          </a:xfrm>
          <a:prstGeom prst="rect">
            <a:avLst/>
          </a:prstGeom>
          <a:noFill/>
        </p:spPr>
        <p:txBody>
          <a:bodyPr wrap="square" lIns="0" tIns="0" rIns="0" bIns="0" anchor="t">
            <a:spAutoFit/>
          </a:bodyPr>
          <a:lstStyle/>
          <a:p>
            <a:pPr algn="ctr"/>
            <a:r>
              <a:rPr sz="2400" b="1">
                <a:solidFill>
                  <a:srgbClr val="FFFFFF"/>
                </a:solidFill>
                <a:latin typeface="Helvetica"/>
              </a:rPr>
              <a:t>Tab 1</a:t>
            </a:r>
          </a:p>
        </p:txBody>
      </p:sp>
      <p:sp>
        <p:nvSpPr>
          <p:cNvPr id="7" name="Rounded Rectangle 6"/>
          <p:cNvSpPr/>
          <p:nvPr/>
        </p:nvSpPr>
        <p:spPr>
          <a:xfrm>
            <a:off x="4572000" y="2468880"/>
            <a:ext cx="2926080" cy="2377440"/>
          </a:xfrm>
          <a:prstGeom prst="roundRect">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4572000" y="3383280"/>
            <a:ext cx="2926080" cy="548640"/>
          </a:xfrm>
          <a:prstGeom prst="rect">
            <a:avLst/>
          </a:prstGeom>
          <a:noFill/>
        </p:spPr>
        <p:txBody>
          <a:bodyPr wrap="square" lIns="0" tIns="0" rIns="0" bIns="0" anchor="t">
            <a:spAutoFit/>
          </a:bodyPr>
          <a:lstStyle/>
          <a:p>
            <a:pPr algn="ctr"/>
            <a:r>
              <a:rPr sz="2400" b="1">
                <a:solidFill>
                  <a:srgbClr val="FFFFFF"/>
                </a:solidFill>
                <a:latin typeface="Helvetica"/>
              </a:rPr>
              <a:t>Tab 2</a:t>
            </a:r>
          </a:p>
        </p:txBody>
      </p:sp>
      <p:sp>
        <p:nvSpPr>
          <p:cNvPr id="9" name="Rounded Rectangle 8"/>
          <p:cNvSpPr/>
          <p:nvPr/>
        </p:nvSpPr>
        <p:spPr>
          <a:xfrm>
            <a:off x="7772400" y="2468880"/>
            <a:ext cx="2926080" cy="2377440"/>
          </a:xfrm>
          <a:prstGeom prst="roundRect">
            <a:avLst/>
          </a:prstGeom>
          <a:solidFill>
            <a:srgbClr val="1F3A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7772400" y="3383280"/>
            <a:ext cx="2926080" cy="548640"/>
          </a:xfrm>
          <a:prstGeom prst="rect">
            <a:avLst/>
          </a:prstGeom>
          <a:noFill/>
        </p:spPr>
        <p:txBody>
          <a:bodyPr wrap="square" lIns="0" tIns="0" rIns="0" bIns="0" anchor="t">
            <a:spAutoFit/>
          </a:bodyPr>
          <a:lstStyle/>
          <a:p>
            <a:pPr algn="ctr"/>
            <a:r>
              <a:rPr sz="2400" b="1">
                <a:solidFill>
                  <a:srgbClr val="FFFFFF"/>
                </a:solidFill>
                <a:latin typeface="Helvetica"/>
              </a:rPr>
              <a:t>Tab 3</a:t>
            </a:r>
          </a:p>
        </p:txBody>
      </p:sp>
      <p:sp>
        <p:nvSpPr>
          <p:cNvPr id="11" name="Rectangle 10"/>
          <p:cNvSpPr/>
          <p:nvPr/>
        </p:nvSpPr>
        <p:spPr>
          <a:xfrm>
            <a:off x="4297680" y="3639312"/>
            <a:ext cx="274320" cy="36576"/>
          </a:xfrm>
          <a:prstGeom prst="rect">
            <a:avLst/>
          </a:prstGeom>
          <a:solidFill>
            <a:srgbClr val="222A3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7498080" y="3639312"/>
            <a:ext cx="274320" cy="36576"/>
          </a:xfrm>
          <a:prstGeom prst="rect">
            <a:avLst/>
          </a:prstGeom>
          <a:solidFill>
            <a:srgbClr val="222A3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777240" y="5303520"/>
            <a:ext cx="10515600" cy="640080"/>
          </a:xfrm>
          <a:prstGeom prst="rect">
            <a:avLst/>
          </a:prstGeom>
          <a:noFill/>
        </p:spPr>
        <p:txBody>
          <a:bodyPr wrap="square" lIns="0" tIns="0" rIns="0" bIns="0" anchor="t">
            <a:spAutoFit/>
          </a:bodyPr>
          <a:lstStyle/>
          <a:p>
            <a:pPr algn="ctr"/>
            <a:r>
              <a:rPr sz="2000" b="1">
                <a:solidFill>
                  <a:srgbClr val="1F3A5F"/>
                </a:solidFill>
                <a:latin typeface="Helvetica"/>
              </a:rPr>
              <a:t>Rare. But when one tab is thin, the connection is the point.</a:t>
            </a:r>
          </a:p>
        </p:txBody>
      </p:sp>
      <p:sp>
        <p:nvSpPr>
          <p:cNvPr id="14" name="TextBox 13"/>
          <p:cNvSpPr txBox="1"/>
          <p:nvPr/>
        </p:nvSpPr>
        <p:spPr>
          <a:xfrm>
            <a:off x="777240" y="6035040"/>
            <a:ext cx="10515600" cy="365760"/>
          </a:xfrm>
          <a:prstGeom prst="rect">
            <a:avLst/>
          </a:prstGeom>
          <a:noFill/>
        </p:spPr>
        <p:txBody>
          <a:bodyPr wrap="square" lIns="0" tIns="0" rIns="0" bIns="0" anchor="t">
            <a:spAutoFit/>
          </a:bodyPr>
          <a:lstStyle/>
          <a:p>
            <a:pPr algn="ctr"/>
            <a:r>
              <a:rPr sz="1300" b="0">
                <a:solidFill>
                  <a:srgbClr val="6B7380"/>
                </a:solidFill>
                <a:latin typeface="Helvetica"/>
              </a:rPr>
              <a:t>Sparse tabs = high signal. Don't dismiss small tabs as irrelevant.</a:t>
            </a:r>
          </a:p>
        </p:txBody>
      </p:sp>
      <p:sp>
        <p:nvSpPr>
          <p:cNvPr id="15" name="TextBox 14"/>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6" name="TextBox 15"/>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22 / 30</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TABLE &amp; GI TACTIC 1</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Use the sorted view</a:t>
            </a:r>
          </a:p>
        </p:txBody>
      </p:sp>
      <p:sp>
        <p:nvSpPr>
          <p:cNvPr id="5" name="TextBox 4"/>
          <p:cNvSpPr txBox="1"/>
          <p:nvPr/>
        </p:nvSpPr>
        <p:spPr>
          <a:xfrm>
            <a:off x="914400" y="1920240"/>
            <a:ext cx="4572000" cy="365760"/>
          </a:xfrm>
          <a:prstGeom prst="rect">
            <a:avLst/>
          </a:prstGeom>
          <a:noFill/>
        </p:spPr>
        <p:txBody>
          <a:bodyPr wrap="square" lIns="0" tIns="0" rIns="0" bIns="0" anchor="t">
            <a:spAutoFit/>
          </a:bodyPr>
          <a:lstStyle/>
          <a:p>
            <a:pPr algn="l"/>
            <a:r>
              <a:rPr sz="1400" b="1">
                <a:solidFill>
                  <a:srgbClr val="E56B4D"/>
                </a:solidFill>
                <a:latin typeface="Helvetica"/>
              </a:rPr>
              <a:t>UNSORTED</a:t>
            </a:r>
          </a:p>
        </p:txBody>
      </p:sp>
      <p:sp>
        <p:nvSpPr>
          <p:cNvPr id="6" name="Rectangle 5"/>
          <p:cNvSpPr/>
          <p:nvPr/>
        </p:nvSpPr>
        <p:spPr>
          <a:xfrm>
            <a:off x="914400" y="228600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914400" y="2331720"/>
            <a:ext cx="3337560" cy="320040"/>
          </a:xfrm>
          <a:prstGeom prst="rect">
            <a:avLst/>
          </a:prstGeom>
          <a:solidFill>
            <a:srgbClr val="E56B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914400" y="269748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914400" y="2743200"/>
            <a:ext cx="2560320" cy="320040"/>
          </a:xfrm>
          <a:prstGeom prst="rect">
            <a:avLst/>
          </a:prstGeom>
          <a:solidFill>
            <a:srgbClr val="E56B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914400" y="310896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ectangle 10"/>
          <p:cNvSpPr/>
          <p:nvPr/>
        </p:nvSpPr>
        <p:spPr>
          <a:xfrm>
            <a:off x="914400" y="3154680"/>
            <a:ext cx="4023360" cy="320040"/>
          </a:xfrm>
          <a:prstGeom prst="rect">
            <a:avLst/>
          </a:prstGeom>
          <a:solidFill>
            <a:srgbClr val="E56B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914400" y="352044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ectangle 12"/>
          <p:cNvSpPr/>
          <p:nvPr/>
        </p:nvSpPr>
        <p:spPr>
          <a:xfrm>
            <a:off x="914400" y="3566160"/>
            <a:ext cx="1920240" cy="320040"/>
          </a:xfrm>
          <a:prstGeom prst="rect">
            <a:avLst/>
          </a:prstGeom>
          <a:solidFill>
            <a:srgbClr val="E56B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914400" y="393192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914400" y="3977640"/>
            <a:ext cx="2971800" cy="320040"/>
          </a:xfrm>
          <a:prstGeom prst="rect">
            <a:avLst/>
          </a:prstGeom>
          <a:solidFill>
            <a:srgbClr val="E56B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ectangle 15"/>
          <p:cNvSpPr/>
          <p:nvPr/>
        </p:nvSpPr>
        <p:spPr>
          <a:xfrm>
            <a:off x="914400" y="434340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914400" y="4389120"/>
            <a:ext cx="2331720" cy="320040"/>
          </a:xfrm>
          <a:prstGeom prst="rect">
            <a:avLst/>
          </a:prstGeom>
          <a:solidFill>
            <a:srgbClr val="E56B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914400" y="475488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ectangle 18"/>
          <p:cNvSpPr/>
          <p:nvPr/>
        </p:nvSpPr>
        <p:spPr>
          <a:xfrm>
            <a:off x="914400" y="4800600"/>
            <a:ext cx="3611880" cy="320040"/>
          </a:xfrm>
          <a:prstGeom prst="rect">
            <a:avLst/>
          </a:prstGeom>
          <a:solidFill>
            <a:srgbClr val="E56B4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6675120" y="1920240"/>
            <a:ext cx="4572000" cy="365760"/>
          </a:xfrm>
          <a:prstGeom prst="rect">
            <a:avLst/>
          </a:prstGeom>
          <a:noFill/>
        </p:spPr>
        <p:txBody>
          <a:bodyPr wrap="square" lIns="0" tIns="0" rIns="0" bIns="0" anchor="t">
            <a:spAutoFit/>
          </a:bodyPr>
          <a:lstStyle/>
          <a:p>
            <a:pPr algn="l"/>
            <a:r>
              <a:rPr sz="1400" b="1">
                <a:solidFill>
                  <a:srgbClr val="4C9F70"/>
                </a:solidFill>
                <a:latin typeface="Helvetica"/>
              </a:rPr>
              <a:t>SORTED — USE THIS</a:t>
            </a:r>
          </a:p>
        </p:txBody>
      </p:sp>
      <p:sp>
        <p:nvSpPr>
          <p:cNvPr id="21" name="Rectangle 20"/>
          <p:cNvSpPr/>
          <p:nvPr/>
        </p:nvSpPr>
        <p:spPr>
          <a:xfrm>
            <a:off x="6675120" y="228600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Rectangle 21"/>
          <p:cNvSpPr/>
          <p:nvPr/>
        </p:nvSpPr>
        <p:spPr>
          <a:xfrm>
            <a:off x="6675120" y="2331720"/>
            <a:ext cx="4023360" cy="32004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Rectangle 22"/>
          <p:cNvSpPr/>
          <p:nvPr/>
        </p:nvSpPr>
        <p:spPr>
          <a:xfrm>
            <a:off x="6675120" y="269748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Rectangle 23"/>
          <p:cNvSpPr/>
          <p:nvPr/>
        </p:nvSpPr>
        <p:spPr>
          <a:xfrm>
            <a:off x="6675120" y="2743200"/>
            <a:ext cx="3611880" cy="32004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p:cNvSpPr/>
          <p:nvPr/>
        </p:nvSpPr>
        <p:spPr>
          <a:xfrm>
            <a:off x="6675120" y="310896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Rectangle 25"/>
          <p:cNvSpPr/>
          <p:nvPr/>
        </p:nvSpPr>
        <p:spPr>
          <a:xfrm>
            <a:off x="6675120" y="3154680"/>
            <a:ext cx="3337560" cy="32004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Rectangle 26"/>
          <p:cNvSpPr/>
          <p:nvPr/>
        </p:nvSpPr>
        <p:spPr>
          <a:xfrm>
            <a:off x="6675120" y="352044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Rectangle 27"/>
          <p:cNvSpPr/>
          <p:nvPr/>
        </p:nvSpPr>
        <p:spPr>
          <a:xfrm>
            <a:off x="6675120" y="3566160"/>
            <a:ext cx="2971800" cy="32004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Rectangle 28"/>
          <p:cNvSpPr/>
          <p:nvPr/>
        </p:nvSpPr>
        <p:spPr>
          <a:xfrm>
            <a:off x="6675120" y="393192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Rectangle 29"/>
          <p:cNvSpPr/>
          <p:nvPr/>
        </p:nvSpPr>
        <p:spPr>
          <a:xfrm>
            <a:off x="6675120" y="3977640"/>
            <a:ext cx="2560320" cy="32004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Rectangle 30"/>
          <p:cNvSpPr/>
          <p:nvPr/>
        </p:nvSpPr>
        <p:spPr>
          <a:xfrm>
            <a:off x="6675120" y="434340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Rectangle 31"/>
          <p:cNvSpPr/>
          <p:nvPr/>
        </p:nvSpPr>
        <p:spPr>
          <a:xfrm>
            <a:off x="6675120" y="4389120"/>
            <a:ext cx="2331720" cy="32004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Rectangle 32"/>
          <p:cNvSpPr/>
          <p:nvPr/>
        </p:nvSpPr>
        <p:spPr>
          <a:xfrm>
            <a:off x="6675120" y="4754880"/>
            <a:ext cx="4572000" cy="41148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Rectangle 33"/>
          <p:cNvSpPr/>
          <p:nvPr/>
        </p:nvSpPr>
        <p:spPr>
          <a:xfrm>
            <a:off x="6675120" y="4800600"/>
            <a:ext cx="1920240" cy="320040"/>
          </a:xfrm>
          <a:prstGeom prst="rect">
            <a:avLst/>
          </a:prstGeom>
          <a:solidFill>
            <a:srgbClr val="4C9F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5" name="TextBox 34"/>
          <p:cNvSpPr txBox="1"/>
          <p:nvPr/>
        </p:nvSpPr>
        <p:spPr>
          <a:xfrm>
            <a:off x="777240" y="5486400"/>
            <a:ext cx="10515600" cy="548640"/>
          </a:xfrm>
          <a:prstGeom prst="rect">
            <a:avLst/>
          </a:prstGeom>
          <a:noFill/>
        </p:spPr>
        <p:txBody>
          <a:bodyPr wrap="square" lIns="0" tIns="0" rIns="0" bIns="0" anchor="t">
            <a:spAutoFit/>
          </a:bodyPr>
          <a:lstStyle/>
          <a:p>
            <a:pPr algn="ctr"/>
            <a:r>
              <a:rPr sz="2200" b="1">
                <a:solidFill>
                  <a:srgbClr val="1F3A5F"/>
                </a:solidFill>
                <a:latin typeface="Helvetica"/>
              </a:rPr>
              <a:t>GMAC pre-sorts every table. Use it.</a:t>
            </a:r>
          </a:p>
        </p:txBody>
      </p:sp>
      <p:sp>
        <p:nvSpPr>
          <p:cNvPr id="36" name="TextBox 35"/>
          <p:cNvSpPr txBox="1"/>
          <p:nvPr/>
        </p:nvSpPr>
        <p:spPr>
          <a:xfrm>
            <a:off x="777240" y="6126480"/>
            <a:ext cx="10515600" cy="365760"/>
          </a:xfrm>
          <a:prstGeom prst="rect">
            <a:avLst/>
          </a:prstGeom>
          <a:noFill/>
        </p:spPr>
        <p:txBody>
          <a:bodyPr wrap="square" lIns="0" tIns="0" rIns="0" bIns="0" anchor="t">
            <a:spAutoFit/>
          </a:bodyPr>
          <a:lstStyle/>
          <a:p>
            <a:pPr algn="ctr"/>
            <a:r>
              <a:rPr sz="1300" b="0">
                <a:solidFill>
                  <a:srgbClr val="6B7380"/>
                </a:solidFill>
                <a:latin typeface="Helvetica"/>
              </a:rPr>
              <a:t>Find the extreme. Cherry-pick top candidates. Calculator only when forced.</a:t>
            </a:r>
          </a:p>
        </p:txBody>
      </p:sp>
      <p:sp>
        <p:nvSpPr>
          <p:cNvPr id="37" name="TextBox 36"/>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38" name="TextBox 37"/>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23 / 30</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TABLE &amp; GI TACTIC 2</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Practice the on-screen calculator</a:t>
            </a:r>
          </a:p>
        </p:txBody>
      </p:sp>
      <p:sp>
        <p:nvSpPr>
          <p:cNvPr id="5" name="Rounded Rectangle 4"/>
          <p:cNvSpPr/>
          <p:nvPr/>
        </p:nvSpPr>
        <p:spPr>
          <a:xfrm>
            <a:off x="4389120" y="2377440"/>
            <a:ext cx="3383280" cy="3840480"/>
          </a:xfrm>
          <a:prstGeom prst="roundRect">
            <a:avLst/>
          </a:prstGeom>
          <a:solidFill>
            <a:srgbClr val="1F3A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4663440" y="2651760"/>
            <a:ext cx="2834640" cy="731520"/>
          </a:xfrm>
          <a:prstGeom prst="rect">
            <a:avLst/>
          </a:prstGeom>
          <a:solidFill>
            <a:srgbClr val="F5F1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4663440" y="2834640"/>
            <a:ext cx="2834640" cy="457200"/>
          </a:xfrm>
          <a:prstGeom prst="rect">
            <a:avLst/>
          </a:prstGeom>
          <a:noFill/>
        </p:spPr>
        <p:txBody>
          <a:bodyPr wrap="square" lIns="0" tIns="0" rIns="0" bIns="0" anchor="t">
            <a:spAutoFit/>
          </a:bodyPr>
          <a:lstStyle/>
          <a:p>
            <a:pPr algn="r"/>
            <a:r>
              <a:rPr sz="1800" b="1">
                <a:solidFill>
                  <a:srgbClr val="222A36"/>
                </a:solidFill>
                <a:latin typeface="Helvetica"/>
              </a:rPr>
              <a:t>3.65 + 3.4 = ?</a:t>
            </a:r>
          </a:p>
        </p:txBody>
      </p:sp>
      <p:sp>
        <p:nvSpPr>
          <p:cNvPr id="8" name="Rounded Rectangle 7"/>
          <p:cNvSpPr/>
          <p:nvPr/>
        </p:nvSpPr>
        <p:spPr>
          <a:xfrm>
            <a:off x="4663440" y="365760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ounded Rectangle 8"/>
          <p:cNvSpPr/>
          <p:nvPr/>
        </p:nvSpPr>
        <p:spPr>
          <a:xfrm>
            <a:off x="5623560" y="365760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ounded Rectangle 9"/>
          <p:cNvSpPr/>
          <p:nvPr/>
        </p:nvSpPr>
        <p:spPr>
          <a:xfrm>
            <a:off x="6583680" y="365760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Rounded Rectangle 10"/>
          <p:cNvSpPr/>
          <p:nvPr/>
        </p:nvSpPr>
        <p:spPr>
          <a:xfrm>
            <a:off x="4663440" y="429768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ounded Rectangle 11"/>
          <p:cNvSpPr/>
          <p:nvPr/>
        </p:nvSpPr>
        <p:spPr>
          <a:xfrm>
            <a:off x="5623560" y="429768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Rounded Rectangle 12"/>
          <p:cNvSpPr/>
          <p:nvPr/>
        </p:nvSpPr>
        <p:spPr>
          <a:xfrm>
            <a:off x="6583680" y="429768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ounded Rectangle 13"/>
          <p:cNvSpPr/>
          <p:nvPr/>
        </p:nvSpPr>
        <p:spPr>
          <a:xfrm>
            <a:off x="4663440" y="493776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ounded Rectangle 14"/>
          <p:cNvSpPr/>
          <p:nvPr/>
        </p:nvSpPr>
        <p:spPr>
          <a:xfrm>
            <a:off x="5623560" y="493776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Rounded Rectangle 15"/>
          <p:cNvSpPr/>
          <p:nvPr/>
        </p:nvSpPr>
        <p:spPr>
          <a:xfrm>
            <a:off x="6583680" y="493776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ounded Rectangle 16"/>
          <p:cNvSpPr/>
          <p:nvPr/>
        </p:nvSpPr>
        <p:spPr>
          <a:xfrm>
            <a:off x="4663440" y="557784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ounded Rectangle 17"/>
          <p:cNvSpPr/>
          <p:nvPr/>
        </p:nvSpPr>
        <p:spPr>
          <a:xfrm>
            <a:off x="5623560" y="557784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Rounded Rectangle 18"/>
          <p:cNvSpPr/>
          <p:nvPr/>
        </p:nvSpPr>
        <p:spPr>
          <a:xfrm>
            <a:off x="6583680" y="5577840"/>
            <a:ext cx="777240" cy="50292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TextBox 19"/>
          <p:cNvSpPr txBox="1"/>
          <p:nvPr/>
        </p:nvSpPr>
        <p:spPr>
          <a:xfrm>
            <a:off x="8229600" y="2560320"/>
            <a:ext cx="3291840" cy="548640"/>
          </a:xfrm>
          <a:prstGeom prst="rect">
            <a:avLst/>
          </a:prstGeom>
          <a:noFill/>
        </p:spPr>
        <p:txBody>
          <a:bodyPr wrap="square" lIns="0" tIns="0" rIns="0" bIns="0" anchor="t">
            <a:spAutoFit/>
          </a:bodyPr>
          <a:lstStyle/>
          <a:p>
            <a:pPr algn="l"/>
            <a:r>
              <a:rPr sz="1800" b="1">
                <a:solidFill>
                  <a:srgbClr val="1F3A5F"/>
                </a:solidFill>
                <a:latin typeface="Helvetica"/>
              </a:rPr>
              <a:t>Day before the test:</a:t>
            </a:r>
          </a:p>
        </p:txBody>
      </p:sp>
      <p:sp>
        <p:nvSpPr>
          <p:cNvPr id="21" name="TextBox 20"/>
          <p:cNvSpPr txBox="1"/>
          <p:nvPr/>
        </p:nvSpPr>
        <p:spPr>
          <a:xfrm>
            <a:off x="8229600" y="3108960"/>
            <a:ext cx="3291840" cy="2743200"/>
          </a:xfrm>
          <a:prstGeom prst="rect">
            <a:avLst/>
          </a:prstGeom>
          <a:noFill/>
        </p:spPr>
        <p:txBody>
          <a:bodyPr wrap="square" lIns="0" tIns="0" rIns="0" bIns="0" anchor="t">
            <a:spAutoFit/>
          </a:bodyPr>
          <a:lstStyle/>
          <a:p>
            <a:pPr algn="l"/>
            <a:r>
              <a:rPr sz="1600" b="0">
                <a:solidFill>
                  <a:srgbClr val="222A36"/>
                </a:solidFill>
                <a:latin typeface="Helvetica"/>
              </a:rPr>
              <a:t>30 mins of pure calc practice.</a:t>
            </a:r>
          </a:p>
          <a:p>
            <a:pPr algn="l"/>
            <a:endParaRPr sz="1600" b="0">
              <a:solidFill>
                <a:srgbClr val="222A36"/>
              </a:solidFill>
              <a:latin typeface="Helvetica"/>
            </a:endParaRPr>
          </a:p>
          <a:p>
            <a:pPr algn="l"/>
            <a:r>
              <a:rPr sz="1600" b="0">
                <a:solidFill>
                  <a:srgbClr val="222A36"/>
                </a:solidFill>
                <a:latin typeface="Helvetica"/>
              </a:rPr>
              <a:t>Zero cognitive load.</a:t>
            </a:r>
          </a:p>
          <a:p>
            <a:pPr algn="l"/>
            <a:r>
              <a:rPr sz="1600" b="0">
                <a:solidFill>
                  <a:srgbClr val="222A36"/>
                </a:solidFill>
                <a:latin typeface="Helvetica"/>
              </a:rPr>
              <a:t>Massive day-of payoff.</a:t>
            </a:r>
          </a:p>
        </p:txBody>
      </p:sp>
      <p:sp>
        <p:nvSpPr>
          <p:cNvPr id="22" name="TextBox 21"/>
          <p:cNvSpPr txBox="1"/>
          <p:nvPr/>
        </p:nvSpPr>
        <p:spPr>
          <a:xfrm>
            <a:off x="777240" y="6126480"/>
            <a:ext cx="10515600" cy="365760"/>
          </a:xfrm>
          <a:prstGeom prst="rect">
            <a:avLst/>
          </a:prstGeom>
          <a:noFill/>
        </p:spPr>
        <p:txBody>
          <a:bodyPr wrap="square" lIns="0" tIns="0" rIns="0" bIns="0" anchor="t">
            <a:spAutoFit/>
          </a:bodyPr>
          <a:lstStyle/>
          <a:p>
            <a:pPr algn="ctr"/>
            <a:r>
              <a:rPr sz="1300" b="1">
                <a:solidFill>
                  <a:srgbClr val="E56B4D"/>
                </a:solidFill>
                <a:latin typeface="Helvetica"/>
              </a:rPr>
              <a:t>Most procedural errors happen in transcription, not math.</a:t>
            </a:r>
          </a:p>
        </p:txBody>
      </p:sp>
      <p:sp>
        <p:nvSpPr>
          <p:cNvPr id="23" name="TextBox 22"/>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24" name="TextBox 23"/>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24 / 30</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TABLE &amp; GI TACTIC 3</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The $50,000 prize check</a:t>
            </a:r>
          </a:p>
        </p:txBody>
      </p:sp>
      <p:sp>
        <p:nvSpPr>
          <p:cNvPr id="5" name="TextBox 4"/>
          <p:cNvSpPr txBox="1"/>
          <p:nvPr/>
        </p:nvSpPr>
        <p:spPr>
          <a:xfrm>
            <a:off x="777240" y="2286000"/>
            <a:ext cx="10515600" cy="1645920"/>
          </a:xfrm>
          <a:prstGeom prst="rect">
            <a:avLst/>
          </a:prstGeom>
          <a:noFill/>
        </p:spPr>
        <p:txBody>
          <a:bodyPr wrap="square" lIns="0" tIns="0" rIns="0" bIns="0" anchor="t">
            <a:spAutoFit/>
          </a:bodyPr>
          <a:lstStyle/>
          <a:p>
            <a:pPr algn="ctr"/>
            <a:r>
              <a:rPr sz="11000" b="1">
                <a:solidFill>
                  <a:srgbClr val="4C9F70"/>
                </a:solidFill>
                <a:latin typeface="Helvetica"/>
              </a:rPr>
              <a:t>$50,000</a:t>
            </a:r>
          </a:p>
        </p:txBody>
      </p:sp>
      <p:sp>
        <p:nvSpPr>
          <p:cNvPr id="6" name="TextBox 5"/>
          <p:cNvSpPr txBox="1"/>
          <p:nvPr/>
        </p:nvSpPr>
        <p:spPr>
          <a:xfrm>
            <a:off x="777240" y="4023360"/>
            <a:ext cx="10515600" cy="640080"/>
          </a:xfrm>
          <a:prstGeom prst="rect">
            <a:avLst/>
          </a:prstGeom>
          <a:noFill/>
        </p:spPr>
        <p:txBody>
          <a:bodyPr wrap="square" lIns="0" tIns="0" rIns="0" bIns="0" anchor="t">
            <a:spAutoFit/>
          </a:bodyPr>
          <a:lstStyle/>
          <a:p>
            <a:pPr algn="ctr"/>
            <a:r>
              <a:rPr sz="2400" b="0">
                <a:solidFill>
                  <a:srgbClr val="222A36"/>
                </a:solidFill>
                <a:latin typeface="Helvetica"/>
              </a:rPr>
              <a:t>...for zero procedural errors.</a:t>
            </a:r>
          </a:p>
        </p:txBody>
      </p:sp>
      <p:sp>
        <p:nvSpPr>
          <p:cNvPr id="7" name="TextBox 6"/>
          <p:cNvSpPr txBox="1"/>
          <p:nvPr/>
        </p:nvSpPr>
        <p:spPr>
          <a:xfrm>
            <a:off x="777240" y="4937760"/>
            <a:ext cx="10515600" cy="548640"/>
          </a:xfrm>
          <a:prstGeom prst="rect">
            <a:avLst/>
          </a:prstGeom>
          <a:noFill/>
        </p:spPr>
        <p:txBody>
          <a:bodyPr wrap="square" lIns="0" tIns="0" rIns="0" bIns="0" anchor="t">
            <a:spAutoFit/>
          </a:bodyPr>
          <a:lstStyle/>
          <a:p>
            <a:pPr algn="ctr"/>
            <a:r>
              <a:rPr sz="2200" b="1">
                <a:solidFill>
                  <a:srgbClr val="1F3A5F"/>
                </a:solidFill>
                <a:latin typeface="Helvetica"/>
              </a:rPr>
              <a:t>What would you do differently?</a:t>
            </a:r>
          </a:p>
        </p:txBody>
      </p:sp>
      <p:sp>
        <p:nvSpPr>
          <p:cNvPr id="8" name="TextBox 7"/>
          <p:cNvSpPr txBox="1"/>
          <p:nvPr/>
        </p:nvSpPr>
        <p:spPr>
          <a:xfrm>
            <a:off x="777240" y="5669280"/>
            <a:ext cx="10515600" cy="457200"/>
          </a:xfrm>
          <a:prstGeom prst="rect">
            <a:avLst/>
          </a:prstGeom>
          <a:noFill/>
        </p:spPr>
        <p:txBody>
          <a:bodyPr wrap="square" lIns="0" tIns="0" rIns="0" bIns="0" anchor="t">
            <a:spAutoFit/>
          </a:bodyPr>
          <a:lstStyle/>
          <a:p>
            <a:pPr algn="ctr"/>
            <a:r>
              <a:rPr sz="1600" b="0">
                <a:solidFill>
                  <a:srgbClr val="6B7380"/>
                </a:solidFill>
                <a:latin typeface="Helvetica"/>
              </a:rPr>
              <a:t>Whatever you'd do for the prize — do it on the real test.</a:t>
            </a:r>
          </a:p>
        </p:txBody>
      </p:sp>
      <p:sp>
        <p:nvSpPr>
          <p:cNvPr id="9" name="TextBox 8"/>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0" name="TextBox 9"/>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25 / 30</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2377440"/>
            <a:ext cx="10058400" cy="457200"/>
          </a:xfrm>
          <a:prstGeom prst="rect">
            <a:avLst/>
          </a:prstGeom>
          <a:noFill/>
        </p:spPr>
        <p:txBody>
          <a:bodyPr wrap="square" lIns="0" tIns="0" rIns="0" bIns="0" anchor="t">
            <a:spAutoFit/>
          </a:bodyPr>
          <a:lstStyle/>
          <a:p>
            <a:pPr algn="l"/>
            <a:r>
              <a:rPr sz="1400" b="1">
                <a:solidFill>
                  <a:srgbClr val="E8A33D"/>
                </a:solidFill>
                <a:latin typeface="Helvetica"/>
              </a:rPr>
              <a:t>PART 6</a:t>
            </a:r>
          </a:p>
        </p:txBody>
      </p:sp>
      <p:sp>
        <p:nvSpPr>
          <p:cNvPr id="4" name="TextBox 3"/>
          <p:cNvSpPr txBox="1"/>
          <p:nvPr/>
        </p:nvSpPr>
        <p:spPr>
          <a:xfrm>
            <a:off x="777240" y="2834640"/>
            <a:ext cx="10058400" cy="1371600"/>
          </a:xfrm>
          <a:prstGeom prst="rect">
            <a:avLst/>
          </a:prstGeom>
          <a:noFill/>
        </p:spPr>
        <p:txBody>
          <a:bodyPr wrap="square" lIns="0" tIns="0" rIns="0" bIns="0" anchor="t">
            <a:spAutoFit/>
          </a:bodyPr>
          <a:lstStyle/>
          <a:p>
            <a:pPr algn="l"/>
            <a:r>
              <a:rPr sz="6400" b="1">
                <a:solidFill>
                  <a:srgbClr val="FFFFFF"/>
                </a:solidFill>
                <a:latin typeface="Helvetica"/>
              </a:rPr>
              <a:t>Quant</a:t>
            </a:r>
          </a:p>
        </p:txBody>
      </p:sp>
      <p:sp>
        <p:nvSpPr>
          <p:cNvPr id="5" name="TextBox 4"/>
          <p:cNvSpPr txBox="1"/>
          <p:nvPr/>
        </p:nvSpPr>
        <p:spPr>
          <a:xfrm>
            <a:off x="777240" y="4297680"/>
            <a:ext cx="10058400" cy="731520"/>
          </a:xfrm>
          <a:prstGeom prst="rect">
            <a:avLst/>
          </a:prstGeom>
          <a:noFill/>
        </p:spPr>
        <p:txBody>
          <a:bodyPr wrap="square" lIns="0" tIns="0" rIns="0" bIns="0" anchor="t">
            <a:spAutoFit/>
          </a:bodyPr>
          <a:lstStyle/>
          <a:p>
            <a:pPr algn="l"/>
            <a:r>
              <a:rPr sz="2200" b="0">
                <a:solidFill>
                  <a:srgbClr val="F5F1E8"/>
                </a:solidFill>
                <a:latin typeface="Helvetica"/>
              </a:rPr>
              <a:t>Head down. Grind. Trust the process.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QUANT TACTIC 1</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Plugging answer choices is CLEAN</a:t>
            </a:r>
          </a:p>
        </p:txBody>
      </p:sp>
      <p:sp>
        <p:nvSpPr>
          <p:cNvPr id="5" name="TextBox 4"/>
          <p:cNvSpPr txBox="1"/>
          <p:nvPr/>
        </p:nvSpPr>
        <p:spPr>
          <a:xfrm>
            <a:off x="777240" y="2377440"/>
            <a:ext cx="10515600" cy="822960"/>
          </a:xfrm>
          <a:prstGeom prst="rect">
            <a:avLst/>
          </a:prstGeom>
          <a:noFill/>
        </p:spPr>
        <p:txBody>
          <a:bodyPr wrap="square" lIns="0" tIns="0" rIns="0" bIns="0" anchor="t">
            <a:spAutoFit/>
          </a:bodyPr>
          <a:lstStyle/>
          <a:p>
            <a:pPr algn="ctr"/>
            <a:r>
              <a:rPr sz="3000" b="1">
                <a:solidFill>
                  <a:srgbClr val="1F3A5F"/>
                </a:solidFill>
                <a:latin typeface="Helvetica"/>
              </a:rPr>
              <a:t>√(3 - 2x) = √(2x) + 1,  find 4x²</a:t>
            </a:r>
          </a:p>
        </p:txBody>
      </p:sp>
      <p:sp>
        <p:nvSpPr>
          <p:cNvPr id="6" name="Rounded Rectangle 5"/>
          <p:cNvSpPr/>
          <p:nvPr/>
        </p:nvSpPr>
        <p:spPr>
          <a:xfrm>
            <a:off x="777240" y="3657600"/>
            <a:ext cx="1920240" cy="10058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777240" y="3931920"/>
            <a:ext cx="1920240" cy="548640"/>
          </a:xfrm>
          <a:prstGeom prst="rect">
            <a:avLst/>
          </a:prstGeom>
          <a:noFill/>
        </p:spPr>
        <p:txBody>
          <a:bodyPr wrap="square" lIns="0" tIns="0" rIns="0" bIns="0" anchor="t">
            <a:spAutoFit/>
          </a:bodyPr>
          <a:lstStyle/>
          <a:p>
            <a:pPr algn="ctr"/>
            <a:r>
              <a:rPr sz="2200" b="1">
                <a:solidFill>
                  <a:srgbClr val="222A36"/>
                </a:solidFill>
                <a:latin typeface="Helvetica"/>
              </a:rPr>
              <a:t>1</a:t>
            </a:r>
          </a:p>
        </p:txBody>
      </p:sp>
      <p:sp>
        <p:nvSpPr>
          <p:cNvPr id="8" name="Rounded Rectangle 7"/>
          <p:cNvSpPr/>
          <p:nvPr/>
        </p:nvSpPr>
        <p:spPr>
          <a:xfrm>
            <a:off x="2971800" y="3657600"/>
            <a:ext cx="1920240" cy="10058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2971800" y="3931920"/>
            <a:ext cx="1920240" cy="548640"/>
          </a:xfrm>
          <a:prstGeom prst="rect">
            <a:avLst/>
          </a:prstGeom>
          <a:noFill/>
        </p:spPr>
        <p:txBody>
          <a:bodyPr wrap="square" lIns="0" tIns="0" rIns="0" bIns="0" anchor="t">
            <a:spAutoFit/>
          </a:bodyPr>
          <a:lstStyle/>
          <a:p>
            <a:pPr algn="ctr"/>
            <a:r>
              <a:rPr sz="2200" b="1">
                <a:solidFill>
                  <a:srgbClr val="222A36"/>
                </a:solidFill>
                <a:latin typeface="Helvetica"/>
              </a:rPr>
              <a:t>4</a:t>
            </a:r>
          </a:p>
        </p:txBody>
      </p:sp>
      <p:sp>
        <p:nvSpPr>
          <p:cNvPr id="10" name="Rounded Rectangle 9"/>
          <p:cNvSpPr/>
          <p:nvPr/>
        </p:nvSpPr>
        <p:spPr>
          <a:xfrm>
            <a:off x="5166360" y="3657600"/>
            <a:ext cx="1920240" cy="10058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5166360" y="3931920"/>
            <a:ext cx="1920240" cy="548640"/>
          </a:xfrm>
          <a:prstGeom prst="rect">
            <a:avLst/>
          </a:prstGeom>
          <a:noFill/>
        </p:spPr>
        <p:txBody>
          <a:bodyPr wrap="square" lIns="0" tIns="0" rIns="0" bIns="0" anchor="t">
            <a:spAutoFit/>
          </a:bodyPr>
          <a:lstStyle/>
          <a:p>
            <a:pPr algn="ctr"/>
            <a:r>
              <a:rPr sz="2200" b="1">
                <a:solidFill>
                  <a:srgbClr val="222A36"/>
                </a:solidFill>
                <a:latin typeface="Helvetica"/>
              </a:rPr>
              <a:t>2-2x</a:t>
            </a:r>
          </a:p>
        </p:txBody>
      </p:sp>
      <p:sp>
        <p:nvSpPr>
          <p:cNvPr id="12" name="Rounded Rectangle 11"/>
          <p:cNvSpPr/>
          <p:nvPr/>
        </p:nvSpPr>
        <p:spPr>
          <a:xfrm>
            <a:off x="7360920" y="3657600"/>
            <a:ext cx="1920240" cy="1005840"/>
          </a:xfrm>
          <a:prstGeom prst="roundRect">
            <a:avLst/>
          </a:prstGeom>
          <a:solidFill>
            <a:srgbClr val="F5F1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7360920" y="3931920"/>
            <a:ext cx="1920240" cy="548640"/>
          </a:xfrm>
          <a:prstGeom prst="rect">
            <a:avLst/>
          </a:prstGeom>
          <a:noFill/>
        </p:spPr>
        <p:txBody>
          <a:bodyPr wrap="square" lIns="0" tIns="0" rIns="0" bIns="0" anchor="t">
            <a:spAutoFit/>
          </a:bodyPr>
          <a:lstStyle/>
          <a:p>
            <a:pPr algn="ctr"/>
            <a:r>
              <a:rPr sz="2200" b="1">
                <a:solidFill>
                  <a:srgbClr val="222A36"/>
                </a:solidFill>
                <a:latin typeface="Helvetica"/>
              </a:rPr>
              <a:t>4x-2</a:t>
            </a:r>
          </a:p>
        </p:txBody>
      </p:sp>
      <p:sp>
        <p:nvSpPr>
          <p:cNvPr id="14" name="Rounded Rectangle 13"/>
          <p:cNvSpPr/>
          <p:nvPr/>
        </p:nvSpPr>
        <p:spPr>
          <a:xfrm>
            <a:off x="9555480" y="3657600"/>
            <a:ext cx="1920240" cy="1005840"/>
          </a:xfrm>
          <a:prstGeom prst="roundRect">
            <a:avLst/>
          </a:prstGeom>
          <a:solidFill>
            <a:srgbClr val="E8A33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9555480" y="3931920"/>
            <a:ext cx="1920240" cy="548640"/>
          </a:xfrm>
          <a:prstGeom prst="rect">
            <a:avLst/>
          </a:prstGeom>
          <a:noFill/>
        </p:spPr>
        <p:txBody>
          <a:bodyPr wrap="square" lIns="0" tIns="0" rIns="0" bIns="0" anchor="t">
            <a:spAutoFit/>
          </a:bodyPr>
          <a:lstStyle/>
          <a:p>
            <a:pPr algn="ctr"/>
            <a:r>
              <a:rPr sz="2200" b="1">
                <a:solidFill>
                  <a:srgbClr val="FFFFFF"/>
                </a:solidFill>
                <a:latin typeface="Helvetica"/>
              </a:rPr>
              <a:t>6x-1</a:t>
            </a:r>
          </a:p>
        </p:txBody>
      </p:sp>
      <p:sp>
        <p:nvSpPr>
          <p:cNvPr id="16" name="TextBox 15"/>
          <p:cNvSpPr txBox="1"/>
          <p:nvPr/>
        </p:nvSpPr>
        <p:spPr>
          <a:xfrm>
            <a:off x="777240" y="5120640"/>
            <a:ext cx="10515600" cy="548640"/>
          </a:xfrm>
          <a:prstGeom prst="rect">
            <a:avLst/>
          </a:prstGeom>
          <a:noFill/>
        </p:spPr>
        <p:txBody>
          <a:bodyPr wrap="square" lIns="0" tIns="0" rIns="0" bIns="0" anchor="t">
            <a:spAutoFit/>
          </a:bodyPr>
          <a:lstStyle/>
          <a:p>
            <a:pPr algn="ctr"/>
            <a:r>
              <a:rPr sz="2200" b="1">
                <a:solidFill>
                  <a:srgbClr val="1F3A5F"/>
                </a:solidFill>
                <a:latin typeface="Helvetica"/>
              </a:rPr>
              <a:t>Pick a clean x. Compute. Test choices.</a:t>
            </a:r>
          </a:p>
        </p:txBody>
      </p:sp>
      <p:sp>
        <p:nvSpPr>
          <p:cNvPr id="17" name="TextBox 16"/>
          <p:cNvSpPr txBox="1"/>
          <p:nvPr/>
        </p:nvSpPr>
        <p:spPr>
          <a:xfrm>
            <a:off x="777240" y="5760720"/>
            <a:ext cx="10515600" cy="457200"/>
          </a:xfrm>
          <a:prstGeom prst="rect">
            <a:avLst/>
          </a:prstGeom>
          <a:noFill/>
        </p:spPr>
        <p:txBody>
          <a:bodyPr wrap="square" lIns="0" tIns="0" rIns="0" bIns="0" anchor="t">
            <a:spAutoFit/>
          </a:bodyPr>
          <a:lstStyle/>
          <a:p>
            <a:pPr algn="ctr"/>
            <a:r>
              <a:rPr sz="1400" b="0">
                <a:solidFill>
                  <a:srgbClr val="6B7380"/>
                </a:solidFill>
                <a:latin typeface="Helvetica"/>
              </a:rPr>
              <a:t>Substitution reduces variables — that's the definition of clean.</a:t>
            </a:r>
          </a:p>
        </p:txBody>
      </p:sp>
      <p:sp>
        <p:nvSpPr>
          <p:cNvPr id="18" name="TextBox 17"/>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9" name="TextBox 18"/>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27 / 30</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QUANT TACTIC 2</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Don't approximate when answers are tight</a:t>
            </a:r>
          </a:p>
        </p:txBody>
      </p:sp>
      <p:sp>
        <p:nvSpPr>
          <p:cNvPr id="5" name="TextBox 4"/>
          <p:cNvSpPr txBox="1"/>
          <p:nvPr/>
        </p:nvSpPr>
        <p:spPr>
          <a:xfrm>
            <a:off x="777240" y="2560320"/>
            <a:ext cx="5029200" cy="457200"/>
          </a:xfrm>
          <a:prstGeom prst="rect">
            <a:avLst/>
          </a:prstGeom>
          <a:noFill/>
        </p:spPr>
        <p:txBody>
          <a:bodyPr wrap="square" lIns="0" tIns="0" rIns="0" bIns="0" anchor="t">
            <a:spAutoFit/>
          </a:bodyPr>
          <a:lstStyle/>
          <a:p>
            <a:pPr algn="l"/>
            <a:r>
              <a:rPr sz="1800" b="1">
                <a:solidFill>
                  <a:srgbClr val="4C9F70"/>
                </a:solidFill>
                <a:latin typeface="Helvetica"/>
              </a:rPr>
              <a:t>Wide gaps?</a:t>
            </a:r>
          </a:p>
        </p:txBody>
      </p:sp>
      <p:sp>
        <p:nvSpPr>
          <p:cNvPr id="6" name="TextBox 5"/>
          <p:cNvSpPr txBox="1"/>
          <p:nvPr/>
        </p:nvSpPr>
        <p:spPr>
          <a:xfrm>
            <a:off x="777240" y="3108960"/>
            <a:ext cx="5029200" cy="457200"/>
          </a:xfrm>
          <a:prstGeom prst="rect">
            <a:avLst/>
          </a:prstGeom>
          <a:noFill/>
        </p:spPr>
        <p:txBody>
          <a:bodyPr wrap="square" lIns="0" tIns="0" rIns="0" bIns="0" anchor="t">
            <a:spAutoFit/>
          </a:bodyPr>
          <a:lstStyle/>
          <a:p>
            <a:pPr algn="l"/>
            <a:r>
              <a:rPr sz="2000" b="0">
                <a:solidFill>
                  <a:srgbClr val="222A36"/>
                </a:solidFill>
                <a:latin typeface="Helvetica"/>
              </a:rPr>
              <a:t>100, 200, 400, 800, 1600</a:t>
            </a:r>
          </a:p>
        </p:txBody>
      </p:sp>
      <p:sp>
        <p:nvSpPr>
          <p:cNvPr id="7" name="TextBox 6"/>
          <p:cNvSpPr txBox="1"/>
          <p:nvPr/>
        </p:nvSpPr>
        <p:spPr>
          <a:xfrm>
            <a:off x="777240" y="3749040"/>
            <a:ext cx="5029200" cy="457200"/>
          </a:xfrm>
          <a:prstGeom prst="rect">
            <a:avLst/>
          </a:prstGeom>
          <a:noFill/>
        </p:spPr>
        <p:txBody>
          <a:bodyPr wrap="square" lIns="0" tIns="0" rIns="0" bIns="0" anchor="t">
            <a:spAutoFit/>
          </a:bodyPr>
          <a:lstStyle/>
          <a:p>
            <a:pPr algn="l"/>
            <a:r>
              <a:rPr sz="1400" b="0">
                <a:solidFill>
                  <a:srgbClr val="4C9F70"/>
                </a:solidFill>
                <a:latin typeface="Helvetica"/>
              </a:rPr>
              <a:t>→ approximate freely</a:t>
            </a:r>
          </a:p>
        </p:txBody>
      </p:sp>
      <p:sp>
        <p:nvSpPr>
          <p:cNvPr id="8" name="TextBox 7"/>
          <p:cNvSpPr txBox="1"/>
          <p:nvPr/>
        </p:nvSpPr>
        <p:spPr>
          <a:xfrm>
            <a:off x="6400800" y="2560320"/>
            <a:ext cx="5029200" cy="457200"/>
          </a:xfrm>
          <a:prstGeom prst="rect">
            <a:avLst/>
          </a:prstGeom>
          <a:noFill/>
        </p:spPr>
        <p:txBody>
          <a:bodyPr wrap="square" lIns="0" tIns="0" rIns="0" bIns="0" anchor="t">
            <a:spAutoFit/>
          </a:bodyPr>
          <a:lstStyle/>
          <a:p>
            <a:pPr algn="l"/>
            <a:r>
              <a:rPr sz="1800" b="1">
                <a:solidFill>
                  <a:srgbClr val="E56B4D"/>
                </a:solidFill>
                <a:latin typeface="Helvetica"/>
              </a:rPr>
              <a:t>Tight gaps?</a:t>
            </a:r>
          </a:p>
        </p:txBody>
      </p:sp>
      <p:sp>
        <p:nvSpPr>
          <p:cNvPr id="9" name="TextBox 8"/>
          <p:cNvSpPr txBox="1"/>
          <p:nvPr/>
        </p:nvSpPr>
        <p:spPr>
          <a:xfrm>
            <a:off x="6400800" y="3108960"/>
            <a:ext cx="5029200" cy="457200"/>
          </a:xfrm>
          <a:prstGeom prst="rect">
            <a:avLst/>
          </a:prstGeom>
          <a:noFill/>
        </p:spPr>
        <p:txBody>
          <a:bodyPr wrap="square" lIns="0" tIns="0" rIns="0" bIns="0" anchor="t">
            <a:spAutoFit/>
          </a:bodyPr>
          <a:lstStyle/>
          <a:p>
            <a:pPr algn="l"/>
            <a:r>
              <a:rPr sz="2000" b="0">
                <a:solidFill>
                  <a:srgbClr val="222A36"/>
                </a:solidFill>
                <a:latin typeface="Helvetica"/>
              </a:rPr>
              <a:t>2.55, 2.64, 2.72, 2.90</a:t>
            </a:r>
          </a:p>
        </p:txBody>
      </p:sp>
      <p:sp>
        <p:nvSpPr>
          <p:cNvPr id="10" name="TextBox 9"/>
          <p:cNvSpPr txBox="1"/>
          <p:nvPr/>
        </p:nvSpPr>
        <p:spPr>
          <a:xfrm>
            <a:off x="6400800" y="3749040"/>
            <a:ext cx="5029200" cy="457200"/>
          </a:xfrm>
          <a:prstGeom prst="rect">
            <a:avLst/>
          </a:prstGeom>
          <a:noFill/>
        </p:spPr>
        <p:txBody>
          <a:bodyPr wrap="square" lIns="0" tIns="0" rIns="0" bIns="0" anchor="t">
            <a:spAutoFit/>
          </a:bodyPr>
          <a:lstStyle/>
          <a:p>
            <a:pPr algn="l"/>
            <a:r>
              <a:rPr sz="1400" b="0">
                <a:solidFill>
                  <a:srgbClr val="E56B4D"/>
                </a:solidFill>
                <a:latin typeface="Helvetica"/>
              </a:rPr>
              <a:t>→ compute exactly</a:t>
            </a:r>
          </a:p>
        </p:txBody>
      </p:sp>
      <p:sp>
        <p:nvSpPr>
          <p:cNvPr id="11" name="TextBox 10"/>
          <p:cNvSpPr txBox="1"/>
          <p:nvPr/>
        </p:nvSpPr>
        <p:spPr>
          <a:xfrm>
            <a:off x="777240" y="4572000"/>
            <a:ext cx="10515600" cy="640080"/>
          </a:xfrm>
          <a:prstGeom prst="rect">
            <a:avLst/>
          </a:prstGeom>
          <a:noFill/>
        </p:spPr>
        <p:txBody>
          <a:bodyPr wrap="square" lIns="0" tIns="0" rIns="0" bIns="0" anchor="t">
            <a:spAutoFit/>
          </a:bodyPr>
          <a:lstStyle/>
          <a:p>
            <a:pPr algn="ctr"/>
            <a:r>
              <a:rPr sz="2000" b="1">
                <a:solidFill>
                  <a:srgbClr val="1F3A5F"/>
                </a:solidFill>
                <a:latin typeface="Helvetica"/>
              </a:rPr>
              <a:t>The answer-choice spacing tells you the precision required.</a:t>
            </a:r>
          </a:p>
        </p:txBody>
      </p:sp>
      <p:sp>
        <p:nvSpPr>
          <p:cNvPr id="12" name="TextBox 11"/>
          <p:cNvSpPr txBox="1"/>
          <p:nvPr/>
        </p:nvSpPr>
        <p:spPr>
          <a:xfrm>
            <a:off x="777240" y="5394960"/>
            <a:ext cx="10515600" cy="548640"/>
          </a:xfrm>
          <a:prstGeom prst="rect">
            <a:avLst/>
          </a:prstGeom>
          <a:noFill/>
        </p:spPr>
        <p:txBody>
          <a:bodyPr wrap="square" lIns="0" tIns="0" rIns="0" bIns="0" anchor="t">
            <a:spAutoFit/>
          </a:bodyPr>
          <a:lstStyle/>
          <a:p>
            <a:pPr algn="ctr"/>
            <a:r>
              <a:rPr sz="1800" b="0">
                <a:solidFill>
                  <a:srgbClr val="6B7380"/>
                </a:solidFill>
                <a:latin typeface="Helvetica"/>
              </a:rPr>
              <a:t>If you can't decide whether to estimate — DON'T. Grind it.</a:t>
            </a:r>
          </a:p>
        </p:txBody>
      </p:sp>
      <p:sp>
        <p:nvSpPr>
          <p:cNvPr id="13" name="TextBox 12"/>
          <p:cNvSpPr txBox="1"/>
          <p:nvPr/>
        </p:nvSpPr>
        <p:spPr>
          <a:xfrm>
            <a:off x="777240" y="6035040"/>
            <a:ext cx="10515600" cy="365760"/>
          </a:xfrm>
          <a:prstGeom prst="rect">
            <a:avLst/>
          </a:prstGeom>
          <a:noFill/>
        </p:spPr>
        <p:txBody>
          <a:bodyPr wrap="square" lIns="0" tIns="0" rIns="0" bIns="0" anchor="t">
            <a:spAutoFit/>
          </a:bodyPr>
          <a:lstStyle/>
          <a:p>
            <a:pPr algn="ctr"/>
            <a:r>
              <a:rPr sz="1200" b="1">
                <a:solidFill>
                  <a:srgbClr val="E8A33D"/>
                </a:solidFill>
                <a:latin typeface="Helvetica"/>
              </a:rPr>
              <a:t>GMAC controls the work. The exact answer will be within reach.</a:t>
            </a:r>
          </a:p>
        </p:txBody>
      </p:sp>
      <p:sp>
        <p:nvSpPr>
          <p:cNvPr id="14" name="TextBox 13"/>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5" name="TextBox 14"/>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28 / 30</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48640"/>
            <a:ext cx="137160" cy="548640"/>
          </a:xfrm>
          <a:prstGeom prst="rect">
            <a:avLst/>
          </a:prstGeom>
          <a:solidFill>
            <a:srgbClr val="E8A33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502920"/>
            <a:ext cx="7315200" cy="365760"/>
          </a:xfrm>
          <a:prstGeom prst="rect">
            <a:avLst/>
          </a:prstGeom>
          <a:noFill/>
        </p:spPr>
        <p:txBody>
          <a:bodyPr wrap="square" lIns="0" tIns="0" rIns="0" bIns="0" anchor="t">
            <a:spAutoFit/>
          </a:bodyPr>
          <a:lstStyle/>
          <a:p>
            <a:pPr algn="l"/>
            <a:r>
              <a:rPr sz="1200" b="1">
                <a:solidFill>
                  <a:srgbClr val="E8A33D"/>
                </a:solidFill>
                <a:latin typeface="Helvetica"/>
              </a:rPr>
              <a:t>QUANT TACTIC 3</a:t>
            </a:r>
          </a:p>
        </p:txBody>
      </p:sp>
      <p:sp>
        <p:nvSpPr>
          <p:cNvPr id="4" name="TextBox 3"/>
          <p:cNvSpPr txBox="1"/>
          <p:nvPr/>
        </p:nvSpPr>
        <p:spPr>
          <a:xfrm>
            <a:off x="777240" y="868680"/>
            <a:ext cx="10515600" cy="822960"/>
          </a:xfrm>
          <a:prstGeom prst="rect">
            <a:avLst/>
          </a:prstGeom>
          <a:noFill/>
        </p:spPr>
        <p:txBody>
          <a:bodyPr wrap="square" lIns="0" tIns="0" rIns="0" bIns="0" anchor="t">
            <a:spAutoFit/>
          </a:bodyPr>
          <a:lstStyle/>
          <a:p>
            <a:pPr algn="l"/>
            <a:r>
              <a:rPr sz="3400" b="1">
                <a:solidFill>
                  <a:srgbClr val="1F3A5F"/>
                </a:solidFill>
                <a:latin typeface="Helvetica"/>
              </a:rPr>
              <a:t>Ignore difficulty levels</a:t>
            </a:r>
          </a:p>
        </p:txBody>
      </p:sp>
      <p:sp>
        <p:nvSpPr>
          <p:cNvPr id="5" name="TextBox 4"/>
          <p:cNvSpPr txBox="1"/>
          <p:nvPr/>
        </p:nvSpPr>
        <p:spPr>
          <a:xfrm>
            <a:off x="777240" y="2468880"/>
            <a:ext cx="10515600" cy="1371600"/>
          </a:xfrm>
          <a:prstGeom prst="rect">
            <a:avLst/>
          </a:prstGeom>
          <a:noFill/>
        </p:spPr>
        <p:txBody>
          <a:bodyPr wrap="square" lIns="0" tIns="0" rIns="0" bIns="0" anchor="t">
            <a:spAutoFit/>
          </a:bodyPr>
          <a:lstStyle/>
          <a:p>
            <a:pPr algn="ctr"/>
            <a:r>
              <a:rPr sz="4600" b="1">
                <a:solidFill>
                  <a:srgbClr val="F5F1E8"/>
                </a:solidFill>
                <a:latin typeface="Helvetica"/>
              </a:rPr>
              <a:t>555  605  655  705  755</a:t>
            </a:r>
          </a:p>
        </p:txBody>
      </p:sp>
      <p:sp>
        <p:nvSpPr>
          <p:cNvPr id="6" name="Rectangle 5"/>
          <p:cNvSpPr/>
          <p:nvPr/>
        </p:nvSpPr>
        <p:spPr>
          <a:xfrm rot="482142">
            <a:off x="2247463" y="3162299"/>
            <a:ext cx="7849472" cy="76200"/>
          </a:xfrm>
          <a:prstGeom prst="rect">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rot="10317858">
            <a:off x="2247463" y="3162299"/>
            <a:ext cx="7849472" cy="76200"/>
          </a:xfrm>
          <a:prstGeom prst="rect">
            <a:avLst/>
          </a:prstGeom>
          <a:solidFill>
            <a:srgbClr val="E56B4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77240" y="4297680"/>
            <a:ext cx="10515600" cy="640080"/>
          </a:xfrm>
          <a:prstGeom prst="rect">
            <a:avLst/>
          </a:prstGeom>
          <a:noFill/>
        </p:spPr>
        <p:txBody>
          <a:bodyPr wrap="square" lIns="0" tIns="0" rIns="0" bIns="0" anchor="t">
            <a:spAutoFit/>
          </a:bodyPr>
          <a:lstStyle/>
          <a:p>
            <a:pPr algn="ctr"/>
            <a:r>
              <a:rPr sz="2600" b="1">
                <a:solidFill>
                  <a:srgbClr val="1F3A5F"/>
                </a:solidFill>
                <a:latin typeface="Helvetica"/>
              </a:rPr>
              <a:t>These labels are made-up garbage.</a:t>
            </a:r>
          </a:p>
        </p:txBody>
      </p:sp>
      <p:sp>
        <p:nvSpPr>
          <p:cNvPr id="9" name="TextBox 8"/>
          <p:cNvSpPr txBox="1"/>
          <p:nvPr/>
        </p:nvSpPr>
        <p:spPr>
          <a:xfrm>
            <a:off x="777240" y="5120640"/>
            <a:ext cx="10515600" cy="548640"/>
          </a:xfrm>
          <a:prstGeom prst="rect">
            <a:avLst/>
          </a:prstGeom>
          <a:noFill/>
        </p:spPr>
        <p:txBody>
          <a:bodyPr wrap="square" lIns="0" tIns="0" rIns="0" bIns="0" anchor="t">
            <a:spAutoFit/>
          </a:bodyPr>
          <a:lstStyle/>
          <a:p>
            <a:pPr algn="ctr"/>
            <a:r>
              <a:rPr sz="1800" b="0">
                <a:solidFill>
                  <a:srgbClr val="6B7380"/>
                </a:solidFill>
                <a:latin typeface="Helvetica"/>
              </a:rPr>
              <a:t>What's easy for you may be hard for me. Solve the problem in front of you.</a:t>
            </a:r>
          </a:p>
        </p:txBody>
      </p:sp>
      <p:sp>
        <p:nvSpPr>
          <p:cNvPr id="10" name="TextBox 9"/>
          <p:cNvSpPr txBox="1"/>
          <p:nvPr/>
        </p:nvSpPr>
        <p:spPr>
          <a:xfrm>
            <a:off x="777240" y="5852160"/>
            <a:ext cx="10515600" cy="365760"/>
          </a:xfrm>
          <a:prstGeom prst="rect">
            <a:avLst/>
          </a:prstGeom>
          <a:noFill/>
        </p:spPr>
        <p:txBody>
          <a:bodyPr wrap="square" lIns="0" tIns="0" rIns="0" bIns="0" anchor="t">
            <a:spAutoFit/>
          </a:bodyPr>
          <a:lstStyle/>
          <a:p>
            <a:pPr algn="ctr"/>
            <a:r>
              <a:rPr sz="1300" b="0">
                <a:solidFill>
                  <a:srgbClr val="E56B4D"/>
                </a:solidFill>
                <a:latin typeface="Helvetica"/>
              </a:rPr>
              <a:t>Don't psych yourself out before reading. Don't second-guess after answering.</a:t>
            </a:r>
          </a:p>
        </p:txBody>
      </p:sp>
      <p:sp>
        <p:nvSpPr>
          <p:cNvPr id="11" name="TextBox 10"/>
          <p:cNvSpPr txBox="1"/>
          <p:nvPr/>
        </p:nvSpPr>
        <p:spPr>
          <a:xfrm>
            <a:off x="457200" y="6446520"/>
            <a:ext cx="5486400" cy="274320"/>
          </a:xfrm>
          <a:prstGeom prst="rect">
            <a:avLst/>
          </a:prstGeom>
          <a:noFill/>
        </p:spPr>
        <p:txBody>
          <a:bodyPr wrap="square" lIns="0" tIns="0" rIns="0" bIns="0" anchor="t">
            <a:spAutoFit/>
          </a:bodyPr>
          <a:lstStyle/>
          <a:p>
            <a:pPr algn="l"/>
            <a:r>
              <a:rPr sz="1000" b="0">
                <a:solidFill>
                  <a:srgbClr val="6B7380"/>
                </a:solidFill>
                <a:latin typeface="Helvetica"/>
              </a:rPr>
              <a:t>GMAT Focus  ·  Strategy Session</a:t>
            </a:r>
          </a:p>
        </p:txBody>
      </p:sp>
      <p:sp>
        <p:nvSpPr>
          <p:cNvPr id="12" name="TextBox 11"/>
          <p:cNvSpPr txBox="1"/>
          <p:nvPr/>
        </p:nvSpPr>
        <p:spPr>
          <a:xfrm>
            <a:off x="10972800" y="6446520"/>
            <a:ext cx="914400" cy="274320"/>
          </a:xfrm>
          <a:prstGeom prst="rect">
            <a:avLst/>
          </a:prstGeom>
          <a:noFill/>
        </p:spPr>
        <p:txBody>
          <a:bodyPr wrap="square" lIns="0" tIns="0" rIns="0" bIns="0" anchor="t">
            <a:spAutoFit/>
          </a:bodyPr>
          <a:lstStyle/>
          <a:p>
            <a:pPr algn="r"/>
            <a:r>
              <a:rPr sz="1000" b="0">
                <a:solidFill>
                  <a:srgbClr val="6B7380"/>
                </a:solidFill>
                <a:latin typeface="Helvetica"/>
              </a:rPr>
              <a:t>29 / 30</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1F3A5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77240" y="731520"/>
            <a:ext cx="10058400" cy="457200"/>
          </a:xfrm>
          <a:prstGeom prst="rect">
            <a:avLst/>
          </a:prstGeom>
          <a:noFill/>
        </p:spPr>
        <p:txBody>
          <a:bodyPr wrap="square" lIns="0" tIns="0" rIns="0" bIns="0" anchor="t">
            <a:spAutoFit/>
          </a:bodyPr>
          <a:lstStyle/>
          <a:p>
            <a:pPr algn="l"/>
            <a:r>
              <a:rPr sz="1400" b="1">
                <a:solidFill>
                  <a:srgbClr val="E8A33D"/>
                </a:solidFill>
                <a:latin typeface="Helvetica"/>
              </a:rPr>
              <a:t>RECAP</a:t>
            </a:r>
          </a:p>
        </p:txBody>
      </p:sp>
      <p:sp>
        <p:nvSpPr>
          <p:cNvPr id="4" name="TextBox 3"/>
          <p:cNvSpPr txBox="1"/>
          <p:nvPr/>
        </p:nvSpPr>
        <p:spPr>
          <a:xfrm>
            <a:off x="777240" y="1280160"/>
            <a:ext cx="10058400" cy="914400"/>
          </a:xfrm>
          <a:prstGeom prst="rect">
            <a:avLst/>
          </a:prstGeom>
          <a:noFill/>
        </p:spPr>
        <p:txBody>
          <a:bodyPr wrap="square" lIns="0" tIns="0" rIns="0" bIns="0" anchor="t">
            <a:spAutoFit/>
          </a:bodyPr>
          <a:lstStyle/>
          <a:p>
            <a:pPr algn="l"/>
            <a:r>
              <a:rPr sz="3800" b="1">
                <a:solidFill>
                  <a:srgbClr val="FFFFFF"/>
                </a:solidFill>
                <a:latin typeface="Helvetica"/>
              </a:rPr>
              <a:t>Six principles. Everything else flows.</a:t>
            </a:r>
          </a:p>
        </p:txBody>
      </p:sp>
      <p:sp>
        <p:nvSpPr>
          <p:cNvPr id="5" name="TextBox 4"/>
          <p:cNvSpPr txBox="1"/>
          <p:nvPr/>
        </p:nvSpPr>
        <p:spPr>
          <a:xfrm>
            <a:off x="777240" y="2651760"/>
            <a:ext cx="731520" cy="457200"/>
          </a:xfrm>
          <a:prstGeom prst="rect">
            <a:avLst/>
          </a:prstGeom>
          <a:noFill/>
        </p:spPr>
        <p:txBody>
          <a:bodyPr wrap="square" lIns="0" tIns="0" rIns="0" bIns="0" anchor="t">
            <a:spAutoFit/>
          </a:bodyPr>
          <a:lstStyle/>
          <a:p>
            <a:pPr algn="l"/>
            <a:r>
              <a:rPr sz="2000" b="1">
                <a:solidFill>
                  <a:srgbClr val="E8A33D"/>
                </a:solidFill>
                <a:latin typeface="Helvetica"/>
              </a:rPr>
              <a:t>01</a:t>
            </a:r>
          </a:p>
        </p:txBody>
      </p:sp>
      <p:sp>
        <p:nvSpPr>
          <p:cNvPr id="6" name="TextBox 5"/>
          <p:cNvSpPr txBox="1"/>
          <p:nvPr/>
        </p:nvSpPr>
        <p:spPr>
          <a:xfrm>
            <a:off x="1554480" y="2651760"/>
            <a:ext cx="9601200" cy="457200"/>
          </a:xfrm>
          <a:prstGeom prst="rect">
            <a:avLst/>
          </a:prstGeom>
          <a:noFill/>
        </p:spPr>
        <p:txBody>
          <a:bodyPr wrap="square" lIns="0" tIns="0" rIns="0" bIns="0" anchor="t">
            <a:spAutoFit/>
          </a:bodyPr>
          <a:lstStyle/>
          <a:p>
            <a:pPr algn="l"/>
            <a:r>
              <a:rPr sz="1800" b="0">
                <a:solidFill>
                  <a:srgbClr val="FFFFFF"/>
                </a:solidFill>
                <a:latin typeface="Helvetica"/>
              </a:rPr>
              <a:t>No tricks. The test means what it says.</a:t>
            </a:r>
          </a:p>
        </p:txBody>
      </p:sp>
      <p:sp>
        <p:nvSpPr>
          <p:cNvPr id="7" name="TextBox 6"/>
          <p:cNvSpPr txBox="1"/>
          <p:nvPr/>
        </p:nvSpPr>
        <p:spPr>
          <a:xfrm>
            <a:off x="777240" y="3154680"/>
            <a:ext cx="731520" cy="457200"/>
          </a:xfrm>
          <a:prstGeom prst="rect">
            <a:avLst/>
          </a:prstGeom>
          <a:noFill/>
        </p:spPr>
        <p:txBody>
          <a:bodyPr wrap="square" lIns="0" tIns="0" rIns="0" bIns="0" anchor="t">
            <a:spAutoFit/>
          </a:bodyPr>
          <a:lstStyle/>
          <a:p>
            <a:pPr algn="l"/>
            <a:r>
              <a:rPr sz="2000" b="1">
                <a:solidFill>
                  <a:srgbClr val="E8A33D"/>
                </a:solidFill>
                <a:latin typeface="Helvetica"/>
              </a:rPr>
              <a:t>02</a:t>
            </a:r>
          </a:p>
        </p:txBody>
      </p:sp>
      <p:sp>
        <p:nvSpPr>
          <p:cNvPr id="8" name="TextBox 7"/>
          <p:cNvSpPr txBox="1"/>
          <p:nvPr/>
        </p:nvSpPr>
        <p:spPr>
          <a:xfrm>
            <a:off x="1554480" y="3154680"/>
            <a:ext cx="9601200" cy="457200"/>
          </a:xfrm>
          <a:prstGeom prst="rect">
            <a:avLst/>
          </a:prstGeom>
          <a:noFill/>
        </p:spPr>
        <p:txBody>
          <a:bodyPr wrap="square" lIns="0" tIns="0" rIns="0" bIns="0" anchor="t">
            <a:spAutoFit/>
          </a:bodyPr>
          <a:lstStyle/>
          <a:p>
            <a:pPr algn="l"/>
            <a:r>
              <a:rPr sz="1800" b="0">
                <a:solidFill>
                  <a:srgbClr val="FFFFFF"/>
                </a:solidFill>
                <a:latin typeface="Helvetica"/>
              </a:rPr>
              <a:t>Work is bounded. If you're past 3 minutes — your method is wrong.</a:t>
            </a:r>
          </a:p>
        </p:txBody>
      </p:sp>
      <p:sp>
        <p:nvSpPr>
          <p:cNvPr id="9" name="TextBox 8"/>
          <p:cNvSpPr txBox="1"/>
          <p:nvPr/>
        </p:nvSpPr>
        <p:spPr>
          <a:xfrm>
            <a:off x="777240" y="3657600"/>
            <a:ext cx="731520" cy="457200"/>
          </a:xfrm>
          <a:prstGeom prst="rect">
            <a:avLst/>
          </a:prstGeom>
          <a:noFill/>
        </p:spPr>
        <p:txBody>
          <a:bodyPr wrap="square" lIns="0" tIns="0" rIns="0" bIns="0" anchor="t">
            <a:spAutoFit/>
          </a:bodyPr>
          <a:lstStyle/>
          <a:p>
            <a:pPr algn="l"/>
            <a:r>
              <a:rPr sz="2000" b="1">
                <a:solidFill>
                  <a:srgbClr val="E8A33D"/>
                </a:solidFill>
                <a:latin typeface="Helvetica"/>
              </a:rPr>
              <a:t>03</a:t>
            </a:r>
          </a:p>
        </p:txBody>
      </p:sp>
      <p:sp>
        <p:nvSpPr>
          <p:cNvPr id="10" name="TextBox 9"/>
          <p:cNvSpPr txBox="1"/>
          <p:nvPr/>
        </p:nvSpPr>
        <p:spPr>
          <a:xfrm>
            <a:off x="1554480" y="3657600"/>
            <a:ext cx="9601200" cy="457200"/>
          </a:xfrm>
          <a:prstGeom prst="rect">
            <a:avLst/>
          </a:prstGeom>
          <a:noFill/>
        </p:spPr>
        <p:txBody>
          <a:bodyPr wrap="square" lIns="0" tIns="0" rIns="0" bIns="0" anchor="t">
            <a:spAutoFit/>
          </a:bodyPr>
          <a:lstStyle/>
          <a:p>
            <a:pPr algn="l"/>
            <a:r>
              <a:rPr sz="1800" b="0">
                <a:solidFill>
                  <a:srgbClr val="FFFFFF"/>
                </a:solidFill>
                <a:latin typeface="Helvetica"/>
              </a:rPr>
              <a:t>Attention is finite. Read less. Allocate more.</a:t>
            </a:r>
          </a:p>
        </p:txBody>
      </p:sp>
      <p:sp>
        <p:nvSpPr>
          <p:cNvPr id="11" name="TextBox 10"/>
          <p:cNvSpPr txBox="1"/>
          <p:nvPr/>
        </p:nvSpPr>
        <p:spPr>
          <a:xfrm>
            <a:off x="777240" y="4160520"/>
            <a:ext cx="731520" cy="457200"/>
          </a:xfrm>
          <a:prstGeom prst="rect">
            <a:avLst/>
          </a:prstGeom>
          <a:noFill/>
        </p:spPr>
        <p:txBody>
          <a:bodyPr wrap="square" lIns="0" tIns="0" rIns="0" bIns="0" anchor="t">
            <a:spAutoFit/>
          </a:bodyPr>
          <a:lstStyle/>
          <a:p>
            <a:pPr algn="l"/>
            <a:r>
              <a:rPr sz="2000" b="1">
                <a:solidFill>
                  <a:srgbClr val="E8A33D"/>
                </a:solidFill>
                <a:latin typeface="Helvetica"/>
              </a:rPr>
              <a:t>04</a:t>
            </a:r>
          </a:p>
        </p:txBody>
      </p:sp>
      <p:sp>
        <p:nvSpPr>
          <p:cNvPr id="12" name="TextBox 11"/>
          <p:cNvSpPr txBox="1"/>
          <p:nvPr/>
        </p:nvSpPr>
        <p:spPr>
          <a:xfrm>
            <a:off x="1554480" y="4160520"/>
            <a:ext cx="9601200" cy="457200"/>
          </a:xfrm>
          <a:prstGeom prst="rect">
            <a:avLst/>
          </a:prstGeom>
          <a:noFill/>
        </p:spPr>
        <p:txBody>
          <a:bodyPr wrap="square" lIns="0" tIns="0" rIns="0" bIns="0" anchor="t">
            <a:spAutoFit/>
          </a:bodyPr>
          <a:lstStyle/>
          <a:p>
            <a:pPr algn="l"/>
            <a:r>
              <a:rPr sz="1800" b="0">
                <a:solidFill>
                  <a:srgbClr val="FFFFFF"/>
                </a:solidFill>
                <a:latin typeface="Helvetica"/>
              </a:rPr>
              <a:t>Find the goal. Solve for what's asked.</a:t>
            </a:r>
          </a:p>
        </p:txBody>
      </p:sp>
      <p:sp>
        <p:nvSpPr>
          <p:cNvPr id="13" name="TextBox 12"/>
          <p:cNvSpPr txBox="1"/>
          <p:nvPr/>
        </p:nvSpPr>
        <p:spPr>
          <a:xfrm>
            <a:off x="777240" y="4663440"/>
            <a:ext cx="731520" cy="457200"/>
          </a:xfrm>
          <a:prstGeom prst="rect">
            <a:avLst/>
          </a:prstGeom>
          <a:noFill/>
        </p:spPr>
        <p:txBody>
          <a:bodyPr wrap="square" lIns="0" tIns="0" rIns="0" bIns="0" anchor="t">
            <a:spAutoFit/>
          </a:bodyPr>
          <a:lstStyle/>
          <a:p>
            <a:pPr algn="l"/>
            <a:r>
              <a:rPr sz="2000" b="1">
                <a:solidFill>
                  <a:srgbClr val="E8A33D"/>
                </a:solidFill>
                <a:latin typeface="Helvetica"/>
              </a:rPr>
              <a:t>05</a:t>
            </a:r>
          </a:p>
        </p:txBody>
      </p:sp>
      <p:sp>
        <p:nvSpPr>
          <p:cNvPr id="14" name="TextBox 13"/>
          <p:cNvSpPr txBox="1"/>
          <p:nvPr/>
        </p:nvSpPr>
        <p:spPr>
          <a:xfrm>
            <a:off x="1554480" y="4663440"/>
            <a:ext cx="9601200" cy="457200"/>
          </a:xfrm>
          <a:prstGeom prst="rect">
            <a:avLst/>
          </a:prstGeom>
          <a:noFill/>
        </p:spPr>
        <p:txBody>
          <a:bodyPr wrap="square" lIns="0" tIns="0" rIns="0" bIns="0" anchor="t">
            <a:spAutoFit/>
          </a:bodyPr>
          <a:lstStyle/>
          <a:p>
            <a:pPr algn="l"/>
            <a:r>
              <a:rPr sz="1800" b="0">
                <a:solidFill>
                  <a:srgbClr val="FFFFFF"/>
                </a:solidFill>
                <a:latin typeface="Helvetica"/>
              </a:rPr>
              <a:t>Read literally. Single words flip answers.</a:t>
            </a:r>
          </a:p>
        </p:txBody>
      </p:sp>
      <p:sp>
        <p:nvSpPr>
          <p:cNvPr id="15" name="TextBox 14"/>
          <p:cNvSpPr txBox="1"/>
          <p:nvPr/>
        </p:nvSpPr>
        <p:spPr>
          <a:xfrm>
            <a:off x="777240" y="5166360"/>
            <a:ext cx="731520" cy="457200"/>
          </a:xfrm>
          <a:prstGeom prst="rect">
            <a:avLst/>
          </a:prstGeom>
          <a:noFill/>
        </p:spPr>
        <p:txBody>
          <a:bodyPr wrap="square" lIns="0" tIns="0" rIns="0" bIns="0" anchor="t">
            <a:spAutoFit/>
          </a:bodyPr>
          <a:lstStyle/>
          <a:p>
            <a:pPr algn="l"/>
            <a:r>
              <a:rPr sz="2000" b="1">
                <a:solidFill>
                  <a:srgbClr val="E8A33D"/>
                </a:solidFill>
                <a:latin typeface="Helvetica"/>
              </a:rPr>
              <a:t>06</a:t>
            </a:r>
          </a:p>
        </p:txBody>
      </p:sp>
      <p:sp>
        <p:nvSpPr>
          <p:cNvPr id="16" name="TextBox 15"/>
          <p:cNvSpPr txBox="1"/>
          <p:nvPr/>
        </p:nvSpPr>
        <p:spPr>
          <a:xfrm>
            <a:off x="1554480" y="5166360"/>
            <a:ext cx="9601200" cy="457200"/>
          </a:xfrm>
          <a:prstGeom prst="rect">
            <a:avLst/>
          </a:prstGeom>
          <a:noFill/>
        </p:spPr>
        <p:txBody>
          <a:bodyPr wrap="square" lIns="0" tIns="0" rIns="0" bIns="0" anchor="t">
            <a:spAutoFit/>
          </a:bodyPr>
          <a:lstStyle/>
          <a:p>
            <a:pPr algn="l"/>
            <a:r>
              <a:rPr sz="1800" b="0">
                <a:solidFill>
                  <a:srgbClr val="FFFFFF"/>
                </a:solidFill>
                <a:latin typeface="Helvetica"/>
              </a:rPr>
              <a:t>Procedural errors are yours. Own them.</a:t>
            </a:r>
          </a:p>
        </p:txBody>
      </p:sp>
      <p:sp>
        <p:nvSpPr>
          <p:cNvPr id="17" name="TextBox 16"/>
          <p:cNvSpPr txBox="1"/>
          <p:nvPr/>
        </p:nvSpPr>
        <p:spPr>
          <a:xfrm>
            <a:off x="777240" y="6035040"/>
            <a:ext cx="10058400" cy="457200"/>
          </a:xfrm>
          <a:prstGeom prst="rect">
            <a:avLst/>
          </a:prstGeom>
          <a:noFill/>
        </p:spPr>
        <p:txBody>
          <a:bodyPr wrap="square" lIns="0" tIns="0" rIns="0" bIns="0" anchor="t">
            <a:spAutoFit/>
          </a:bodyPr>
          <a:lstStyle/>
          <a:p>
            <a:pPr algn="r"/>
            <a:r>
              <a:rPr sz="2000" b="1">
                <a:solidFill>
                  <a:srgbClr val="E8A33D"/>
                </a:solidFill>
                <a:latin typeface="Helvetica"/>
              </a:rPr>
              <a:t>See you on the other side.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TotalTime>
  <Words>6096</Words>
  <Application>Microsoft Macintosh PowerPoint</Application>
  <PresentationFormat>Widescreen</PresentationFormat>
  <Paragraphs>629</Paragraphs>
  <Slides>30</Slides>
  <Notes>30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Helvetica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Prakash, Bhanu</cp:lastModifiedBy>
  <cp:revision>8</cp:revision>
  <dcterms:created xsi:type="dcterms:W3CDTF">2013-01-27T09:14:16Z</dcterms:created>
  <dcterms:modified xsi:type="dcterms:W3CDTF">2026-06-20T13:55:46Z</dcterms:modified>
  <cp:category/>
</cp:coreProperties>
</file>