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63" r:id="rId2"/>
    <p:sldId id="261" r:id="rId3"/>
    <p:sldId id="258" r:id="rId4"/>
    <p:sldId id="262" r:id="rId5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xmlns:mv="urn:schemas-microsoft-com:mac:vml" xmlns:mc="http://schemas.openxmlformats.org/markup-compatibility/2006" val="0"/>
    </p:ext>
    <p:ext uri="{D31A062A-798A-4329-ABDD-BBA856620510}">
      <p14:defaultImageDpi xmlns="" xmlns:p14="http://schemas.microsoft.com/office/powerpoint/2010/main" xmlns:mv="urn:schemas-microsoft-com:mac:vml" xmlns:mc="http://schemas.openxmlformats.org/markup-compatibility/2006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65" autoAdjust="0"/>
    <p:restoredTop sz="98401" autoAdjust="0"/>
  </p:normalViewPr>
  <p:slideViewPr>
    <p:cSldViewPr>
      <p:cViewPr>
        <p:scale>
          <a:sx n="80" d="100"/>
          <a:sy n="80" d="100"/>
        </p:scale>
        <p:origin x="-846" y="-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41F00671-89D7-446E-93ED-F36DC2C73031}" type="datetimeFigureOut">
              <a:rPr lang="en-US" smtClean="0"/>
              <a:pPr/>
              <a:t>5/3/2011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84B94DA8-5FBE-4274-9B9D-5F6E566A30E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xmlns:mv="urn:schemas-microsoft-com:mac:vml" xmlns:mc="http://schemas.openxmlformats.org/markup-compatibility/2006" val="1502336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B94DA8-5FBE-4274-9B9D-5F6E566A30EB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xmlns:mv="urn:schemas-microsoft-com:mac:vml" xmlns:mc="http://schemas.openxmlformats.org/markup-compatibility/2006" val="9719210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B94DA8-5FBE-4274-9B9D-5F6E566A30EB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xmlns:mv="urn:schemas-microsoft-com:mac:vml" xmlns:mc="http://schemas.openxmlformats.org/markup-compatibility/2006" val="9719210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B94DA8-5FBE-4274-9B9D-5F6E566A30EB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xmlns:mv="urn:schemas-microsoft-com:mac:vml" xmlns:mc="http://schemas.openxmlformats.org/markup-compatibility/2006" val="9719210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B94DA8-5FBE-4274-9B9D-5F6E566A30EB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xmlns:mv="urn:schemas-microsoft-com:mac:vml" xmlns:mc="http://schemas.openxmlformats.org/markup-compatibility/2006" val="9719210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66F4F-811B-4EB2-838E-6B6E82B0FE21}" type="datetimeFigureOut">
              <a:rPr lang="en-US" smtClean="0"/>
              <a:pPr/>
              <a:t>5/3/2011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8D71D-E5B6-4430-AF9C-9D0E150078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xmlns:mv="urn:schemas-microsoft-com:mac:vml" xmlns:mc="http://schemas.openxmlformats.org/markup-compatibility/2006" val="24629850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66F4F-811B-4EB2-838E-6B6E82B0FE21}" type="datetimeFigureOut">
              <a:rPr lang="en-US" smtClean="0"/>
              <a:pPr/>
              <a:t>5/3/2011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8D71D-E5B6-4430-AF9C-9D0E150078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xmlns:mv="urn:schemas-microsoft-com:mac:vml" xmlns:mc="http://schemas.openxmlformats.org/markup-compatibility/2006" val="21266194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5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66F4F-811B-4EB2-838E-6B6E82B0FE21}" type="datetimeFigureOut">
              <a:rPr lang="en-US" smtClean="0"/>
              <a:pPr/>
              <a:t>5/3/2011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8D71D-E5B6-4430-AF9C-9D0E150078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xmlns:mv="urn:schemas-microsoft-com:mac:vml" xmlns:mc="http://schemas.openxmlformats.org/markup-compatibility/2006" val="26066505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66F4F-811B-4EB2-838E-6B6E82B0FE21}" type="datetimeFigureOut">
              <a:rPr lang="en-US" smtClean="0"/>
              <a:pPr/>
              <a:t>5/3/2011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8D71D-E5B6-4430-AF9C-9D0E150078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xmlns:mv="urn:schemas-microsoft-com:mac:vml" xmlns:mc="http://schemas.openxmlformats.org/markup-compatibility/2006" val="39974059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2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2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66F4F-811B-4EB2-838E-6B6E82B0FE21}" type="datetimeFigureOut">
              <a:rPr lang="en-US" smtClean="0"/>
              <a:pPr/>
              <a:t>5/3/2011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8D71D-E5B6-4430-AF9C-9D0E150078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xmlns:mv="urn:schemas-microsoft-com:mac:vml" xmlns:mc="http://schemas.openxmlformats.org/markup-compatibility/2006" val="5991694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66F4F-811B-4EB2-838E-6B6E82B0FE21}" type="datetimeFigureOut">
              <a:rPr lang="en-US" smtClean="0"/>
              <a:pPr/>
              <a:t>5/3/2011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8D71D-E5B6-4430-AF9C-9D0E150078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xmlns:mv="urn:schemas-microsoft-com:mac:vml" xmlns:mc="http://schemas.openxmlformats.org/markup-compatibility/2006" val="22158676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66F4F-811B-4EB2-838E-6B6E82B0FE21}" type="datetimeFigureOut">
              <a:rPr lang="en-US" smtClean="0"/>
              <a:pPr/>
              <a:t>5/3/2011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8D71D-E5B6-4430-AF9C-9D0E150078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xmlns:mv="urn:schemas-microsoft-com:mac:vml" xmlns:mc="http://schemas.openxmlformats.org/markup-compatibility/2006" val="17998015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66F4F-811B-4EB2-838E-6B6E82B0FE21}" type="datetimeFigureOut">
              <a:rPr lang="en-US" smtClean="0"/>
              <a:pPr/>
              <a:t>5/3/2011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8D71D-E5B6-4430-AF9C-9D0E150078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xmlns:mv="urn:schemas-microsoft-com:mac:vml" xmlns:mc="http://schemas.openxmlformats.org/markup-compatibility/2006" val="27896652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66F4F-811B-4EB2-838E-6B6E82B0FE21}" type="datetimeFigureOut">
              <a:rPr lang="en-US" smtClean="0"/>
              <a:pPr/>
              <a:t>5/3/2011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8D71D-E5B6-4430-AF9C-9D0E150078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xmlns:mv="urn:schemas-microsoft-com:mac:vml" xmlns:mc="http://schemas.openxmlformats.org/markup-compatibility/2006" val="35339684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66F4F-811B-4EB2-838E-6B6E82B0FE21}" type="datetimeFigureOut">
              <a:rPr lang="en-US" smtClean="0"/>
              <a:pPr/>
              <a:t>5/3/2011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8D71D-E5B6-4430-AF9C-9D0E150078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xmlns:mv="urn:schemas-microsoft-com:mac:vml" xmlns:mc="http://schemas.openxmlformats.org/markup-compatibility/2006" val="401611592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66F4F-811B-4EB2-838E-6B6E82B0FE21}" type="datetimeFigureOut">
              <a:rPr lang="en-US" smtClean="0"/>
              <a:pPr/>
              <a:t>5/3/2011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8D71D-E5B6-4430-AF9C-9D0E150078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xmlns:mv="urn:schemas-microsoft-com:mac:vml" xmlns:mc="http://schemas.openxmlformats.org/markup-compatibility/2006" val="8258221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F66F4F-811B-4EB2-838E-6B6E82B0FE21}" type="datetimeFigureOut">
              <a:rPr lang="en-US" smtClean="0"/>
              <a:pPr/>
              <a:t>5/3/2011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68D71D-E5B6-4430-AF9C-9D0E150078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xmlns:mv="urn:schemas-microsoft-com:mac:vml" xmlns:mc="http://schemas.openxmlformats.org/markup-compatibility/2006" val="4223438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4294967295"/>
          </p:nvPr>
        </p:nvSpPr>
        <p:spPr>
          <a:xfrm>
            <a:off x="0" y="0"/>
            <a:ext cx="9092820" cy="5105400"/>
          </a:xfrm>
        </p:spPr>
        <p:txBody>
          <a:bodyPr>
            <a:normAutofit/>
          </a:bodyPr>
          <a:lstStyle/>
          <a:p>
            <a:pPr marL="0" indent="0">
              <a:lnSpc>
                <a:spcPts val="1800"/>
              </a:lnSpc>
              <a:spcBef>
                <a:spcPts val="0"/>
              </a:spcBef>
              <a:buNone/>
            </a:pPr>
            <a:r>
              <a:rPr lang="en-US" sz="1600" b="1" dirty="0">
                <a:latin typeface="Times New Roman" pitchFamily="18" charset="0"/>
                <a:cs typeface="Times New Roman" pitchFamily="18" charset="0"/>
              </a:rPr>
              <a:t>From</a:t>
            </a:r>
            <a:r>
              <a:rPr lang="en-US" sz="1600" b="1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1600" dirty="0">
                <a:latin typeface="Times New Roman" pitchFamily="18" charset="0"/>
                <a:cs typeface="Times New Roman" pitchFamily="18" charset="0"/>
              </a:rPr>
            </a:br>
            <a:r>
              <a:rPr lang="en-US" sz="1600" b="1" dirty="0">
                <a:latin typeface="Times New Roman" pitchFamily="18" charset="0"/>
                <a:cs typeface="Times New Roman" pitchFamily="18" charset="0"/>
              </a:rPr>
              <a:t>To: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en-US" sz="1600" dirty="0">
                <a:latin typeface="Times New Roman" pitchFamily="18" charset="0"/>
                <a:cs typeface="Times New Roman" pitchFamily="18" charset="0"/>
              </a:rPr>
            </a:br>
            <a:r>
              <a:rPr lang="en-US" sz="1600" b="1" dirty="0">
                <a:latin typeface="Times New Roman" pitchFamily="18" charset="0"/>
                <a:cs typeface="Times New Roman" pitchFamily="18" charset="0"/>
              </a:rPr>
              <a:t>Sent: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Mon,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June 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th, 2004  11:46:23 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1600" dirty="0">
                <a:latin typeface="Times New Roman" pitchFamily="18" charset="0"/>
                <a:cs typeface="Times New Roman" pitchFamily="18" charset="0"/>
              </a:rPr>
            </a:br>
            <a:r>
              <a:rPr lang="en-US" sz="1600" b="1" dirty="0">
                <a:latin typeface="Times New Roman" pitchFamily="18" charset="0"/>
                <a:cs typeface="Times New Roman" pitchFamily="18" charset="0"/>
              </a:rPr>
              <a:t>Subject: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Greetings from Europe</a:t>
            </a:r>
            <a:endParaRPr lang="en-US" sz="1600" dirty="0"/>
          </a:p>
          <a:p>
            <a:pPr marL="0" indent="0">
              <a:lnSpc>
                <a:spcPts val="800"/>
              </a:lnSpc>
              <a:spcBef>
                <a:spcPts val="0"/>
              </a:spcBef>
              <a:buNone/>
            </a:pPr>
            <a:endParaRPr lang="en-US" sz="1600" dirty="0" smtClean="0"/>
          </a:p>
          <a:p>
            <a:pPr marL="0" indent="0">
              <a:lnSpc>
                <a:spcPts val="900"/>
              </a:lnSpc>
              <a:spcBef>
                <a:spcPts val="0"/>
              </a:spcBef>
              <a:buNone/>
            </a:pPr>
            <a:endParaRPr lang="en-US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lnSpc>
                <a:spcPts val="1900"/>
              </a:lnSpc>
              <a:spcBef>
                <a:spcPts val="0"/>
              </a:spcBef>
              <a:buNone/>
            </a:pP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Hi Mom and Dad,</a:t>
            </a:r>
          </a:p>
          <a:p>
            <a:pPr marL="0" indent="0">
              <a:lnSpc>
                <a:spcPts val="1100"/>
              </a:lnSpc>
              <a:spcBef>
                <a:spcPts val="0"/>
              </a:spcBef>
              <a:buNone/>
            </a:pPr>
            <a:endParaRPr lang="en-US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lnSpc>
                <a:spcPts val="1800"/>
              </a:lnSpc>
              <a:spcBef>
                <a:spcPts val="0"/>
              </a:spcBef>
              <a:buNone/>
            </a:pP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Miss you guys. Studying abroad so far has been amazing! First stop was Rome, and I laid eyes on the Coliseum for the very first time. Wow! The sheer size and age of the monument alone stopped me right in my tracks and I was overcome with emotion. I 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didn't realize how much of the world I was missing by never having traveled until this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point. 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I feel like a new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person, I even got up the courage to hang glide in Austria! </a:t>
            </a:r>
          </a:p>
          <a:p>
            <a:pPr marL="0" indent="0">
              <a:lnSpc>
                <a:spcPts val="1000"/>
              </a:lnSpc>
              <a:spcBef>
                <a:spcPts val="0"/>
              </a:spcBef>
              <a:buNone/>
            </a:pPr>
            <a:endParaRPr lang="en-US" sz="16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lnSpc>
                <a:spcPts val="1800"/>
              </a:lnSpc>
              <a:spcBef>
                <a:spcPts val="0"/>
              </a:spcBef>
              <a:buNone/>
            </a:pP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Don’t worry, I’m learning a lot too. International 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business really excites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me! From visiting companies in different countries, such as Gucci in Italy and Audi in Germany, I have gained a sense of  how culture influences business decisions.  As someone interested in marketing, I think Nestle was probably my favorite company presentation of all. The brand is so strong in the U.S. and so familiar to my childhood that I never suspected it is actually a Swiss company until I visited today. I am certain I want a career that allows me to travel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on a regular basis and connect with people all over the world.  Next stop Paris, will write again soon! </a:t>
            </a:r>
            <a:endParaRPr lang="en-US" sz="16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lnSpc>
                <a:spcPts val="1000"/>
              </a:lnSpc>
              <a:spcBef>
                <a:spcPts val="0"/>
              </a:spcBef>
              <a:buNone/>
            </a:pPr>
            <a:endParaRPr lang="en-US" sz="16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lnSpc>
                <a:spcPts val="1900"/>
              </a:lnSpc>
              <a:spcBef>
                <a:spcPts val="0"/>
              </a:spcBef>
              <a:buNone/>
            </a:pP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Love,</a:t>
            </a:r>
          </a:p>
          <a:p>
            <a:pPr marL="0" indent="0">
              <a:lnSpc>
                <a:spcPts val="2100"/>
              </a:lnSpc>
              <a:spcBef>
                <a:spcPts val="0"/>
              </a:spcBef>
              <a:buNone/>
            </a:pPr>
            <a:endParaRPr lang="en-US" sz="14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http://t2.gstatic.com/images?q=tbn:ANd9GcT6ARr1pTTPtR8mjH2BYCWoq4lPCn0Cy3L7YGQSkiJH-i_gWooB1w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xmlns:mv="urn:schemas-microsoft-com:mac:vml" xmlns:mc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62346" y="4695504"/>
            <a:ext cx="2895600" cy="216890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429000" y="152400"/>
            <a:ext cx="5486400" cy="112594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>
              <a:lnSpc>
                <a:spcPts val="1800"/>
              </a:lnSpc>
            </a:pPr>
            <a:r>
              <a:rPr lang="en-US" b="1" dirty="0" smtClean="0">
                <a:latin typeface="Bookman Old Style" pitchFamily="18" charset="0"/>
                <a:ea typeface="Ascender Uni" pitchFamily="34" charset="-128"/>
                <a:cs typeface="Ascender Uni" pitchFamily="34" charset="-128"/>
              </a:rPr>
              <a:t>My Outlook - A Collection of Past and Future Emails</a:t>
            </a:r>
          </a:p>
          <a:p>
            <a:pPr algn="ctr">
              <a:lnSpc>
                <a:spcPts val="2300"/>
              </a:lnSpc>
            </a:pPr>
            <a:r>
              <a:rPr lang="en-US" sz="1600" b="1" smtClean="0">
                <a:latin typeface="Bookman Old Style" pitchFamily="18" charset="0"/>
                <a:ea typeface="Ascender Uni" pitchFamily="34" charset="-128"/>
                <a:cs typeface="Ascender Uni" pitchFamily="34" charset="-128"/>
              </a:rPr>
              <a:t>By: </a:t>
            </a:r>
            <a:endParaRPr lang="en-US" sz="1600" b="1" dirty="0" smtClean="0">
              <a:latin typeface="Bookman Old Style" pitchFamily="18" charset="0"/>
              <a:ea typeface="Ascender Uni" pitchFamily="34" charset="-128"/>
              <a:cs typeface="Ascender Uni" pitchFamily="34" charset="-128"/>
            </a:endParaRPr>
          </a:p>
          <a:p>
            <a:pPr algn="ctr"/>
            <a:endParaRPr lang="en-US" b="1" dirty="0" smtClean="0">
              <a:latin typeface="Ascender Uni" pitchFamily="34" charset="-128"/>
              <a:ea typeface="Ascender Uni" pitchFamily="34" charset="-128"/>
              <a:cs typeface="Ascender Uni" pitchFamily="34" charset="-128"/>
            </a:endParaRPr>
          </a:p>
        </p:txBody>
      </p:sp>
      <p:sp>
        <p:nvSpPr>
          <p:cNvPr id="8" name="Oval 7"/>
          <p:cNvSpPr/>
          <p:nvPr/>
        </p:nvSpPr>
        <p:spPr>
          <a:xfrm>
            <a:off x="7315200" y="5257800"/>
            <a:ext cx="381000" cy="381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48000" y="4191000"/>
            <a:ext cx="3419475" cy="2486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05600" y="4038600"/>
            <a:ext cx="2095500" cy="269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xmlns:mv="urn:schemas-microsoft-com:mac:vml" xmlns:mc="http://schemas.openxmlformats.org/markup-compatibility/2006" val="2746340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4294967295"/>
          </p:nvPr>
        </p:nvSpPr>
        <p:spPr>
          <a:xfrm>
            <a:off x="-1" y="0"/>
            <a:ext cx="9177647" cy="4720988"/>
          </a:xfrm>
        </p:spPr>
        <p:txBody>
          <a:bodyPr>
            <a:normAutofit/>
          </a:bodyPr>
          <a:lstStyle/>
          <a:p>
            <a:pPr marL="0" indent="0">
              <a:lnSpc>
                <a:spcPts val="1800"/>
              </a:lnSpc>
              <a:spcBef>
                <a:spcPts val="0"/>
              </a:spcBef>
              <a:buNone/>
            </a:pPr>
            <a:r>
              <a:rPr lang="en-US" sz="1600" b="1" dirty="0">
                <a:latin typeface="Times New Roman" pitchFamily="18" charset="0"/>
                <a:cs typeface="Times New Roman" pitchFamily="18" charset="0"/>
              </a:rPr>
              <a:t>From</a:t>
            </a:r>
            <a:r>
              <a:rPr lang="en-US" sz="1600" b="1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1600" dirty="0">
                <a:latin typeface="Times New Roman" pitchFamily="18" charset="0"/>
                <a:cs typeface="Times New Roman" pitchFamily="18" charset="0"/>
              </a:rPr>
            </a:br>
            <a:r>
              <a:rPr lang="en-US" sz="1600" b="1" dirty="0">
                <a:latin typeface="Times New Roman" pitchFamily="18" charset="0"/>
                <a:cs typeface="Times New Roman" pitchFamily="18" charset="0"/>
              </a:rPr>
              <a:t>To: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&gt;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1600" dirty="0">
                <a:latin typeface="Times New Roman" pitchFamily="18" charset="0"/>
                <a:cs typeface="Times New Roman" pitchFamily="18" charset="0"/>
              </a:rPr>
            </a:br>
            <a:r>
              <a:rPr lang="en-US" sz="1600" b="1" dirty="0">
                <a:latin typeface="Times New Roman" pitchFamily="18" charset="0"/>
                <a:cs typeface="Times New Roman" pitchFamily="18" charset="0"/>
              </a:rPr>
              <a:t>Sent: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Mon,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March 8th, 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2010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12:31:42 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1600" dirty="0">
                <a:latin typeface="Times New Roman" pitchFamily="18" charset="0"/>
                <a:cs typeface="Times New Roman" pitchFamily="18" charset="0"/>
              </a:rPr>
            </a:br>
            <a:r>
              <a:rPr lang="en-US" sz="1600" b="1" dirty="0">
                <a:latin typeface="Times New Roman" pitchFamily="18" charset="0"/>
                <a:cs typeface="Times New Roman" pitchFamily="18" charset="0"/>
              </a:rPr>
              <a:t>Subject: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Via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Colori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Street Painting Festival</a:t>
            </a:r>
            <a:endParaRPr lang="en-US" sz="1600" dirty="0"/>
          </a:p>
          <a:p>
            <a:pPr marL="0" indent="0">
              <a:lnSpc>
                <a:spcPts val="900"/>
              </a:lnSpc>
              <a:spcBef>
                <a:spcPts val="0"/>
              </a:spcBef>
              <a:buNone/>
            </a:pPr>
            <a:endParaRPr lang="en-US" sz="1630" dirty="0" smtClean="0"/>
          </a:p>
          <a:p>
            <a:pPr marL="0" indent="0">
              <a:lnSpc>
                <a:spcPts val="2200"/>
              </a:lnSpc>
              <a:spcBef>
                <a:spcPts val="0"/>
              </a:spcBef>
              <a:buNone/>
            </a:pP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Dear ,</a:t>
            </a:r>
          </a:p>
          <a:p>
            <a:pPr marL="0" indent="0">
              <a:lnSpc>
                <a:spcPts val="900"/>
              </a:lnSpc>
              <a:spcBef>
                <a:spcPts val="0"/>
              </a:spcBef>
              <a:buNone/>
            </a:pPr>
            <a:endParaRPr lang="en-US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lnSpc>
                <a:spcPts val="1800"/>
              </a:lnSpc>
              <a:spcBef>
                <a:spcPts val="0"/>
              </a:spcBef>
              <a:buNone/>
            </a:pP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I can’t thank you enough for convincing the</a:t>
            </a:r>
            <a:r>
              <a:rPr lang="en-US" sz="1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xxxx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group home to allow the boys to participate in the Via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Colori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Festival this year.  There’s no better feeling than getting to use a personal passion to inspire others and this weekend I got to do just that!  Last 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year’s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event was a new and challenging experience for me as I completed my rendition of the Wizard of Oz. I 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didn’t anticipate the rush I would feel from creating art in front of a live audience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.  People 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were actually interested in my work and I was getting to see them enjoy it first-hand.  I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knew 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I could not keep this feeling to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myself and immediately thought of 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returning to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xxxx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indent="0">
              <a:lnSpc>
                <a:spcPts val="1200"/>
              </a:lnSpc>
              <a:spcBef>
                <a:spcPts val="0"/>
              </a:spcBef>
              <a:buNone/>
            </a:pP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    </a:t>
            </a:r>
          </a:p>
          <a:p>
            <a:pPr marL="0" indent="0">
              <a:lnSpc>
                <a:spcPts val="1800"/>
              </a:lnSpc>
              <a:spcBef>
                <a:spcPts val="0"/>
              </a:spcBef>
              <a:buNone/>
            </a:pP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It’s hard to believe the 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same boys who lacked the attention to finish projects and refused to work together just a few weeks ago,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completed the entire mural in front of thousands of people.  Seeing them confidently discuss their work with spectators and the amazing final piece they put together, I could tell the project was a huge success.  I attached some photos so you can see what a great job they did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Looking forward to next year!</a:t>
            </a:r>
          </a:p>
          <a:p>
            <a:pPr marL="0" indent="0">
              <a:lnSpc>
                <a:spcPts val="1000"/>
              </a:lnSpc>
              <a:spcBef>
                <a:spcPts val="0"/>
              </a:spcBef>
              <a:buNone/>
            </a:pPr>
            <a:endParaRPr lang="en-US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lnSpc>
                <a:spcPts val="1900"/>
              </a:lnSpc>
              <a:spcBef>
                <a:spcPts val="0"/>
              </a:spcBef>
              <a:buNone/>
            </a:pP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Sincerely,</a:t>
            </a:r>
          </a:p>
          <a:p>
            <a:pPr marL="0" indent="0">
              <a:lnSpc>
                <a:spcPts val="1900"/>
              </a:lnSpc>
              <a:spcBef>
                <a:spcPts val="0"/>
              </a:spcBef>
              <a:buNone/>
            </a:pPr>
            <a:endParaRPr lang="en-US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lnSpc>
                <a:spcPts val="2100"/>
              </a:lnSpc>
              <a:spcBef>
                <a:spcPts val="0"/>
              </a:spcBef>
              <a:buNone/>
            </a:pPr>
            <a:endParaRPr lang="en-US" sz="14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xmlns:mv="urn:schemas-microsoft-com:mac:vml" xmlns:mc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6586847" y="4868275"/>
            <a:ext cx="2590800" cy="204628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 xmlns:mv="urn:schemas-microsoft-com:mac:vml" xmlns:mc="http://schemas.openxmlformats.org/markup-compatibility/2006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xmlns:mv="urn:schemas-microsoft-com:mac:vml" xmlns:mc="http://schemas.openxmlformats.org/markup-compatibility/2006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 xmlns:mv="urn:schemas-microsoft-com:mac:vml" xmlns:mc="http://schemas.openxmlformats.org/markup-compatibility/2006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xmlns:mv="urn:schemas-microsoft-com:mac:vml" xmlns:mc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-71252" y="4498943"/>
            <a:ext cx="3094060" cy="245274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 xmlns:mv="urn:schemas-microsoft-com:mac:vml" xmlns:mc="http://schemas.openxmlformats.org/markup-compatibility/2006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6719" y="4498943"/>
            <a:ext cx="1915433" cy="24622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000" b="1" dirty="0" smtClean="0"/>
              <a:t>Via </a:t>
            </a:r>
            <a:r>
              <a:rPr lang="en-US" sz="1000" b="1" dirty="0" err="1" smtClean="0"/>
              <a:t>Colori</a:t>
            </a:r>
            <a:r>
              <a:rPr lang="en-US" sz="1000" b="1" dirty="0" smtClean="0"/>
              <a:t>  2008 -  </a:t>
            </a:r>
            <a:endParaRPr lang="en-US" sz="10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732319" y="4919315"/>
            <a:ext cx="1915433" cy="24622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000" b="1" dirty="0" smtClean="0"/>
              <a:t>Via </a:t>
            </a:r>
            <a:r>
              <a:rPr lang="en-US" sz="1000" b="1" dirty="0" err="1" smtClean="0"/>
              <a:t>Colori</a:t>
            </a:r>
            <a:r>
              <a:rPr lang="en-US" sz="1000" b="1" dirty="0" smtClean="0"/>
              <a:t>  2010  </a:t>
            </a:r>
            <a:endParaRPr lang="en-US" sz="1000" b="1" dirty="0"/>
          </a:p>
        </p:txBody>
      </p:sp>
      <p:pic>
        <p:nvPicPr>
          <p:cNvPr id="3" name="Content Placeholder 2"/>
          <p:cNvPicPr>
            <a:picLocks noGrp="1" noChangeAspect="1" noChangeArrowheads="1"/>
          </p:cNvPicPr>
          <p:nvPr>
            <p:ph idx="1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48000" y="4610100"/>
            <a:ext cx="3476625" cy="224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3048000" y="4572000"/>
            <a:ext cx="1915433" cy="24622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000" b="1" dirty="0" smtClean="0"/>
              <a:t>Via </a:t>
            </a:r>
            <a:r>
              <a:rPr lang="en-US" sz="1000" b="1" dirty="0" err="1" smtClean="0"/>
              <a:t>Colori</a:t>
            </a:r>
            <a:r>
              <a:rPr lang="en-US" sz="1000" b="1" dirty="0" smtClean="0"/>
              <a:t>  2010 - Glendale, AZ </a:t>
            </a:r>
            <a:endParaRPr lang="en-US" sz="1000" b="1" dirty="0"/>
          </a:p>
        </p:txBody>
      </p:sp>
    </p:spTree>
    <p:extLst>
      <p:ext uri="{BB962C8B-B14F-4D97-AF65-F5344CB8AC3E}">
        <p14:creationId xmlns="" xmlns:p14="http://schemas.microsoft.com/office/powerpoint/2010/main" xmlns:mv="urn:schemas-microsoft-com:mac:vml" xmlns:mc="http://schemas.openxmlformats.org/markup-compatibility/2006" val="1712088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4294967295"/>
          </p:nvPr>
        </p:nvSpPr>
        <p:spPr>
          <a:xfrm>
            <a:off x="0" y="0"/>
            <a:ext cx="9092820" cy="4720988"/>
          </a:xfrm>
        </p:spPr>
        <p:txBody>
          <a:bodyPr>
            <a:normAutofit/>
          </a:bodyPr>
          <a:lstStyle/>
          <a:p>
            <a:pPr marL="0" indent="0">
              <a:lnSpc>
                <a:spcPts val="1800"/>
              </a:lnSpc>
              <a:spcBef>
                <a:spcPts val="0"/>
              </a:spcBef>
              <a:buNone/>
            </a:pPr>
            <a:r>
              <a:rPr lang="en-US" sz="1600" b="1" dirty="0" smtClean="0">
                <a:latin typeface="Times New Roman" pitchFamily="18" charset="0"/>
                <a:cs typeface="Times New Roman" pitchFamily="18" charset="0"/>
              </a:rPr>
              <a:t>From: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1600" b="1" dirty="0" smtClean="0">
                <a:latin typeface="Times New Roman" pitchFamily="18" charset="0"/>
                <a:cs typeface="Times New Roman" pitchFamily="18" charset="0"/>
              </a:rPr>
              <a:t>To: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joe.smith@ChicagoBooth.edu; jane.doe@ChicagoBooth.edu; bob.brown@ChicagoBooth.edu; jen.jones@ChicagoBooth.edu</a:t>
            </a:r>
            <a:br>
              <a:rPr lang="en-US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1600" b="1" dirty="0" smtClean="0">
                <a:latin typeface="Times New Roman" pitchFamily="18" charset="0"/>
                <a:cs typeface="Times New Roman" pitchFamily="18" charset="0"/>
              </a:rPr>
              <a:t>Sent: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Tues, January 24th, 2012  9:53:28 AM</a:t>
            </a:r>
            <a:br>
              <a:rPr lang="en-US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1600" b="1" dirty="0" smtClean="0">
                <a:latin typeface="Times New Roman" pitchFamily="18" charset="0"/>
                <a:cs typeface="Times New Roman" pitchFamily="18" charset="0"/>
              </a:rPr>
              <a:t>Subject: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Business Plan Competition</a:t>
            </a:r>
          </a:p>
          <a:p>
            <a:pPr marL="0" indent="0">
              <a:lnSpc>
                <a:spcPts val="1000"/>
              </a:lnSpc>
              <a:spcBef>
                <a:spcPts val="0"/>
              </a:spcBef>
              <a:buNone/>
            </a:pPr>
            <a:endParaRPr lang="en-US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lnSpc>
                <a:spcPts val="1800"/>
              </a:lnSpc>
              <a:spcBef>
                <a:spcPts val="0"/>
              </a:spcBef>
              <a:buNone/>
            </a:pP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Hi All,</a:t>
            </a:r>
          </a:p>
          <a:p>
            <a:pPr marL="0" indent="0">
              <a:lnSpc>
                <a:spcPts val="1100"/>
              </a:lnSpc>
              <a:spcBef>
                <a:spcPts val="0"/>
              </a:spcBef>
              <a:buNone/>
            </a:pPr>
            <a:endParaRPr lang="en-US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lnSpc>
                <a:spcPts val="1800"/>
              </a:lnSpc>
              <a:spcBef>
                <a:spcPts val="0"/>
              </a:spcBef>
              <a:buNone/>
            </a:pP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I am so excited to be working with you on the business plan competition this quarter. What a great team! Between all of us, we have professional experience in finance, entrepreneurship, design, marketing, advertising, technology, and strategy.  Plus, coming from different parts of the world will give us a diverse set of perspectives when discussing ideas.  I’m looking forward to learning from all of you and can definitely provide some real-world marketing tactics as we start putting this project together.</a:t>
            </a:r>
          </a:p>
          <a:p>
            <a:pPr marL="0" indent="0">
              <a:lnSpc>
                <a:spcPts val="1000"/>
              </a:lnSpc>
              <a:spcBef>
                <a:spcPts val="0"/>
              </a:spcBef>
              <a:buNone/>
            </a:pPr>
            <a:endParaRPr lang="en-US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lnSpc>
                <a:spcPts val="1800"/>
              </a:lnSpc>
              <a:spcBef>
                <a:spcPts val="0"/>
              </a:spcBef>
              <a:buNone/>
            </a:pP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Joe, I’m obviously thrilled to team up with you after our Random Walk to Peru last Summer.  If we can hike Machu Picchu, I have no doubt we can accomplish almost anything.  Can’t wait to get to know the rest of you over the next few months. Let’s set up a time this week for an initial brainstorming session and see what we can come up with!</a:t>
            </a:r>
          </a:p>
          <a:p>
            <a:pPr marL="0" indent="0">
              <a:lnSpc>
                <a:spcPts val="1100"/>
              </a:lnSpc>
              <a:spcBef>
                <a:spcPts val="0"/>
              </a:spcBef>
              <a:buNone/>
            </a:pPr>
            <a:endParaRPr lang="en-US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lnSpc>
                <a:spcPts val="1800"/>
              </a:lnSpc>
              <a:spcBef>
                <a:spcPts val="0"/>
              </a:spcBef>
              <a:buNone/>
            </a:pP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-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xmlns:mv="urn:schemas-microsoft-com:mac:vml" xmlns:mc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267200"/>
            <a:ext cx="4196702" cy="24384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 xmlns:mv="urn:schemas-microsoft-com:mac:vml" xmlns:mc="http://schemas.openxmlformats.org/markup-compatibility/2006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xmlns:mv="urn:schemas-microsoft-com:mac:vml" xmlns:mc="http://schemas.openxmlformats.org/markup-compatibility/2006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 xmlns:mv="urn:schemas-microsoft-com:mac:vml" xmlns:mc="http://schemas.openxmlformats.org/markup-compatibility/2006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098" name="AutoShape 2" descr="data:image/jpg;base64,/9j/4AAQSkZJRgABAQAAAQABAAD/2wBDAAkGBwgHBgkIBwgKCgkLDRYPDQwMDRsUFRAWIB0iIiAdHx8kKDQsJCYxJx8fLT0tMTU3Ojo6Iys/RD84QzQ5Ojf/2wBDAQoKCg0MDRoPDxo3JR8lNzc3Nzc3Nzc3Nzc3Nzc3Nzc3Nzc3Nzc3Nzc3Nzc3Nzc3Nzc3Nzc3Nzc3Nzc3Nzc3Nzf/wAARCACiAOUDASIAAhEBAxEB/8QAHAAAAQUBAQEAAAAAAAAAAAAABQACAwQGAQcI/8QAPhAAAgEDAwEGBQIEBQMDBQAAAQIDAAQRBRIhMQYTIkFRYRQycYGRobEjwdHwBxVSYuEkQvEWM3I0Q2OC4v/EABkBAAMBAQEAAAAAAAAAAAAAAAIDBAEABf/EACkRAAICAgICAgIBBAMAAAAAAAABAhEDIRIxBEETIjJRFCMzQmFxscH/2gAMAwEAAhEDEQA/APTga7XBThTQBV2liugVxohThXMV0CuOO12uU4ULOEBXaVdH0rjjldxSxzimTzRW8RlnkWOMdWc4FccSV0VRi1nS5fk1C2P1kAqLW9f0zRtMa/vLhWiyFQREMzt5Ac11M60W9S1C10u1a5vp0giBxuc9T5Aep9qw83+KNstw622mvLArgd4ZdpK5xuxjjmvPe1/a+47QagZHd47VXzDbltwjGMfc/wBaH6eVmnID7SiFhkgZ9B9PWulpWCp26R9BaFr1lrURNq7LKqhpIWU7kz+/2orz6V432c1J9L1KCaEHAkzLGG+ZTyQfzWrn7bzSHfZ2sSow8DSMWP144/el438nQc3w7N1UFzeW1ohe5njiH+5sVg37Yaq4wGgX6RD+eaDXNzLdTtPPIzytyWY5NOWJ+xbyr0bvUO1dlCn/AEn/AFEh6cFVX880Jse1t1FcO14oniY/KuFKfSssGNd3UxY0B8jPR37T6WsAkEzuxXIQId2fT2qWHtBp8tq05nVSFyYmOHz6D1+1eahzThKwofiRvys0l12ovpZWMDLDGScKFBIH1ojpnaWMwCPUD/FBwZAmQR748/tWKEpz1p/fepouCB5s2Gpa/EFHwREjk8llOAPvUI7RAxnbbASZ4y3h/FZlZQfOn7/euSoyzSxdolx/Ft/F/sbilWa7z3pVtHWb0U8UMl1rSoJDHNqNqjjyMorn+f6QAc6nacdf4yn+dLobyCopwoQnaPRWJ26na8f/AJBRK3uoLhA1vLHKDyNjg5rGbaJ6cBTd3GcV0P7VjRtjttOApm8c5zx50I1PtPpmnhlM4nmXpFCcnPueg+9dTObQZ+360O1nWrTSLZ5J3VpQPBCG8TH+X1rzvWO1Ooam7qJWgg6CKMkDHuepoDJLk5PPr70cYfsW8hpz2x1Z7qSRJxGrcLEFBVfyP1oRe6jc3c7S3M7yOfNj/YoZ3lIye9MUUhbk2W++GeScetY7W9SkurhgWxFGxCIDx9fqeKJa/fPbWgSNtrynaSPIDrWYLbkAPJHOT1oZtI4aGLSDPFFtImWIXCgM0k6CIYGcEkEfbIwaEoR89HNBjSO2791O+SfapHkFGT+uKmyP6hwX2DdrLODDNIVV5IlZgPTy/Xr7UUtnWO3VUIKK21eelBrS4aa1S42+Fo1dmJ45U5/UH81BNPLDrNpGkhxcx+MHoTkj+VSY5SjK4lEqrZqNxBwQRS381VM0YjikjlJEvhKnnxAnP8qXe9c16eHKskbRNkg4MtiSu76pGem9/TAC/wB4PWl3o9aHNPz1ppn9644ImcU0z+9DjN703vSa44Ji5HmalW88ic0HD+tdEnoaxo4Mm5wetKg/en1pVxxRMhYeF8jqB6VxXJG05x65qtI5jOR8ykDA+nWrYAfB6MRSE6GETyOGAGQfbyqa2vJIZlaJ2SRcHKnBz65qLG3HPnjmmgAncRxnBNEpWdRtrDt3qtrGFl7m7X1lUhvyOv3qW4/xB1NgRFb2sPvsLH9TisbbyKCAxPBwf7/lUepX9rYwb5ZfmB2ovVj9P50F12F2gvqOvalqXF5dyyZOducKPsOKoiXB8VD9KvG1KKSXujFtY4w+QQOoz6/Wrn/ucYwR7daKORS0gXFrslkkY8jnNQlvenKcHaSce4qKbajeHz8j1FMi/QLHbq40iopZ2woGSag7yhetXu2MWyk5k+b2X/mjboBArULpru8d2YlRwo9BUArjr/GxXcc7Samk9h0PyMYzjPStdp1ofgAI1+R8gt5kgAgffFZW0ge4uFCIz4BIVep4rb2WYopYSrMFUOihuG468ehqXPLpD8K9nLaCWPRobWVHQmAIUwOuSM5zz5VQvowuo6WTnvU2uxHTaSFOfvz+avxz7oLYJvUqmC7L57sfn0p10IFl71gS+zGcdEyCcetTwl9rHtWitoM+J5bGU7xEqvvPXdnB/YU/W7t7CaPbGGWQdM5II6/vVO0ZbTWHkLZkbChceL1bA+4/FWu1j/EqZ4zkCdQDjBOVAP6/vToycMif7Fypwf7Hxy95CkqHcrDp6GuGT3qCwJhsiu8N3e4k+RPXH2oM99OZyQ5AznaOmKuxZW7T9Es1SsP78+dcLe9B7bUJd5Mg3KTwMVbjvYm4JII5I64FN5IAu7veuhqhDenIrobmttM4m3Ug9Rk1zditOJt1Kot1KuOOXVr/AAWKjwkA7cdMc1EjoYkaPAVV9Kv28oZJNpHg8j+1QSwIhaSAnawAZT0FefHJ6ZQ4+xjShuSfLB+lNUlYwsijnGCOh9M/WqUTFbs7225GME1JdSFYVYEqFbDYNOpgWP1C8jsrd5JPmUnaCep9Mf31NY28upLucyzsWY++Bj0q7r12Z5o492RGnPuTQyJTLMqAZZuABQtjIqzY9l4m+BgVnwjSEsPJsnz+1G5oBEEdsKGUFTkEEZP9/iuaNarb2NvuCIgXLbyAB1zmq2o39rcyqtqwESkAkocHjg+v/gV5ccslkckUyiuNMmYgSpkedUrtij7QchQBmrqwXMg32673x408gemcn7VShge2vI1vFf8AiRyLKenizjjP1H95q9eTFJNEzxNlVZSzlUxuHBz79P2NULjT3u5m2TqJ1Uko6EDj36VBZJJHqLwy8hZC2SeuOBz6dKIido7o3GMNu2Z6h88fiuzeRNv69GQxRXYCKFS3egh84IPUYqPGXxn8Votfse+haaGMiRQHJx1TGD+P2rNrlGHU8ZrcWTmrBnGjRaFHiH4nAypyp+nB/etFaxRqjnbhOd4z5dP2ArPaUw+Asm3HLXRjcAceLoPpnn71tLe2S4tGUFo2bdkoATwvv9PzUea+RTijoooYkeNOgUt3gI8wcr/fqKg1WVJil43hRAzOCME5Hp9cf2Kt3SqlzEUVWPy887j1P7/mhcy/E6bdop8PiBGenOR+mKxJhtgbWS/+eOycOWXH+3gYx+KMbxddnc7i38Dfu8yVH/FAJbzvNVdhh98i7SfpRnR2RdOuYJNxijyp9gw4/eqMuor/AETwf2ZV02fxSqpO0xb+fI0JkPiGPPmrcZNs0kbZ393szng1SlYAj186rgttk89ofGep96dE+1wV6+tQg4UA05Tg803sWTvLKQvjJxxir0FwY0QMRgDBoWX5+9SGTw4rjbDcdwkvKPn2PWnFqBxSmMh+uDRCO6EwJ6GiUjS33mKVVDLz1pUYNlixuCzpIoG0HEmf51fJ7ibLYKyfMvlisol7Itw8hOd/zD1ohPqPeqvOGA61DPE70ULIq2Xb22RJVYYxng7enqtU5J1iWXvMbcHzyDgVXN9MAV3HGPWh2o3DtEctwTRxTS2C5JvQKlfc7MTyTmr+g2xlvo5twWKNsuxYehI/PSqUMRkbc3yeZNXo90cZVXPd5+XPBFA9ocpUHb9b65hiuXIEexjCEfhgDwpHqT5eZ6UGtL2575o5WwFGCrNtP/JozoN9qBuFs7S/kt2mxHsVyRnPXbyMf2KK9v8ARnhhsb+KPNzyLiVcfxOeHcgDJPPOPMVJyjGXB+xzjyjyQGsNd7uVJIiwKEbiM8fbzo9PqSX6xSRR9fmLnBJxkckcHPr71jAjKX2bzKMFhGRzkcggHjrVnSbmewuO+ed9wQoNwyBn61ksCbuOgIz/AGFdRgiW4eVCqyHkSEjCnPIPPB86HG4tDAU+IAfdlWAJxnqag1O7vbsEXEu+PduYKMAk+dcSGKP5VgK+W7qB15pkMNLbBlJXo0aXu+yEsP8AHiWTZJuB8IwDnGfqKE6roxMkM1nGAXHjjB6Enyz5cipINUaGMR28KRq3V1jGMjzxVi41C3mtS9xGIkDZBjHXjHP4FAoShL6mtqSHafay22lQCcYkNwjgNztIPA+p4/ArV6ZeAwvG2TJgBWAwCG69PbJzWLtLtERvhrWNY3AOzLHGMc9fvREa/JZylUjiSQYwWyQMcgg+R5rJ45SdsOEqCj30omuEdY23DIyucEE4ah80RMEyRHAljKEdAGXp+nX7VFJep32OUfnK48O3jJ3fypl9PI5RUZAYi25iSCcjHp6f3xXJNOmc5GesIg99AGOCZlHiOOlaWwWKXT7w54mjOCEI3EZAIoZDZSrerOse6LbvDDkA/wAuas9npF+H2MuGUhDkfNknP7/pTsj5Q0Jx6ZDdhX0qxugfEwZX9Thjg0IlbLdc0b7lhu092LLHkIfIDkcfkVnmyGIIwRwafhlWheVbJS+ce1d7zxZqvu5pbvenWKom7zkU5pDiqofNdZsY561tm8SdpTtIqaCUhOCc5qizeVWLcBlOWx/Ossyi6J93JPNKqaEeoNKj5A8SIuAeTjPrUiSc9QQfejkNrevZ/BxG3jzJlI/gW3M3qHwceXnVmz0R7hWjkM8F1wiqULLK/ONuGzz6Y8+Kll5UfZT/AB2wB4lU5Ulc1RvAWcI3G3rmvTexXZW7tL57nV7S0dcFYopBkq3+rnPGM9feimuad2cvtSja7tor2+mmFskdsdgV8eEHnkcjnke1Jl5a5VQ2HitK7PGskEDGMfil8/gAJYny9MV6NF2X0ezX4m/aJFktbhoo5CApkjkCYOfXJ5BBwKy+kWb3t9Gml2WZFbBJd2jByfP0PpmtWVVZrxO6Jey9wlvdQd4jzt3gCR7QC2fc8Y8/bFenTvbXqG3kjEo7oHvFbdkAhcAfUn2/NZ3Xuw7Q9nhLBJHHfl0DMXxGVY9PPzK4NVDeXOn6dZ2j2zS3MYYFNwAdgCMBs+WeV9x6VJlSyNOLHxTiqZybsvbFHDyTRSIScsRtGehHGSD9c9K5cadYDT2iWGPOw8iIAn6MeTzzz6dauaVdXdxhLxO6VjwMbdnmQeTkVVsZbm51LublUaBNyuz9VIOPx/X2qdyyxk99ASUUjMyaeiptLuOOg6VC9qCc5Jwcgmi2oD4e9ni2qwVyBkFePYHnFD55UXzUe24ZqiOXI/ZLJUyqzNEoYfMOePOmxsVl75iGUjIUeRpTypnIlXNUXlLK4WQkYOf3xVME5IxBOa+hEIeOJnfoSSRz7e1K1nkuUZTjeehZuRQyFGO5mYqoAB55FcSQxTLIpIweT+9MSXQVu6NAJHIJVVKbs5Y/zPTy/NSIJ5QLiN4TCmQxKkgnzyf79apWtxM0JRrpI1TwrnoRjj2BovZWyzQbviUXvcn+GuN3v09qTOTi9jEVNkikyxuCvQgjbgg4x7ClBFMkEssY3InLMvIVmORk/ar62MCmVbqTcGbOcksQPxzT+ztuwubnRzL4LpA63GMgBCx6epyfOsjk02gkrYLnuSJDJxuKhiBz96FaiQ87SjADHJx61ttW03S9Lt5mWG5lDKP47LvCHxE4B4GTsHsMmsvb2C31pO2+KLaFAdm8PeHgL+5z7GmY5x/JATg2A3PNNJNIh18Lrnd09x7GuH1449KoTFcaOoacTlhmmJXSea2zGdJqxA21frVTNWIugorOktE4AHXH3BpUvqSPtSrrAo9hvxo2n2kYnuNxcvHGxIMkjj5hkY58QHP8qAandvZ3haC3jkeAKxjZtkqMcHpjjqeh9fSjeq6ZY6hoFmqyRJeTJBICUBKnALnHG3POTnyHpWF7diaftlOoMbzXAQmIHKx8ABc/j0ryMSjN/wCz1clxRf7VdpZNSshZ3EFxYyQSFolaA/xIwuBk54Oc8+9DtG7R65ZWYMdslxBbyLc97OCWUo2Qd2eVyORQuSG7jieB5HafahWJXYlkbPP2wvWtb2S7MzQ3nc6jJE8F7a3FvsiY5UgqHGccH6ehqn6xWxK5NmVv9cudVZI54wojZmWMElFLMScA9MnNeqf4dTRN2aW6dVjZGkE0i9cqc8/Yge9ecdp+y0ml698BpkdxcJJCJ0BXcwGSDyPQjrWm/wAO7+bT9K1G1nVo+7lSSIyqduTgMT7ALQ5VFw+puO4z2ajtJqNrPpWoQRy5dYBJAsLjcTyV2gcj5c//AB56Vg57iXW72FmkjiklcBHQAd23VkJ9x4lbr1B9gGoXUz6y93YJOI1kzbv3ZyFDEpn1xx+MV6b2FtLb4GS+htDBLI3jjdMbW6kLnyyeOPMjypc0scbCi+bAvaqy/wApvbZcvJ8VGR3kknhyMeEDoM8UGsgZ78taxtFvkwNyl+nXLefp7cZ4rQf4ryW5trK3kD9/IwwVHhCgHPPrxx7Gs72Pt3l1mAW9zGw7xTIi5BAzgEAj7Z98edYopwtnP8qNabaG7ijE7BmZfFsyDn98ZBoVednbC5V1EW2RQMPlvDn68Hp0/aq2o38mnaxeWttKp2S5WOJcrgkkg/6Tzk0Pvu2+YWiW2Ky48LLNyrEf/HFQR8XNGX9NgzjH2Pl7JFPkkh56ZQig2q6ReWb4EG9TyJY2O0+3sfai9hqdysL3zAkrFmXvH3D5seX1AI65q5BrlxE8jXFo25OGjhBJxnknk8cjjrVMX5EHvYt4o1oxbKVVVaPYxB3YqvOgxhBg+rcV6Ff2+nahmSP4bvHAYyuvXy8XSszc6UQrSxwFYvUciqMXlKXaoTKLiCbLMsqlZdjDAcYzkD9PzRSJGtTiJpXtoxwTIMqSOcr1H19aoND3ZBUAgcg56fep0kScdzMuQeCc4I/5qnmpGwlZLbXKQWZ3SB8HCMucHnIyOOck8j1NRw37zSTSM3KkbCpIbdk85pkSJA+9WmAxtG4gcfim28MMgbu0nOOeGXn3x6Vj4oNthC51G51KMi4nmkZAoATwtkAcjnGT51FbPJPaiMbwVfrICGJ/n9+arywrabWKblkOWOSCD6df7xStrd74yLbRBSviIznjPufeuVVo2y8sK3yrEYXV0jeNECdAMkcDqCN1DNR0mazuJhHE5gVym4jJ4OPv9ftR/Tbe/wBPhJ+Hwm4MX3KMAZHB3cDxcgdauancRTxEyXUhmiBjd7Twxt/pzvHPP36+VBGbUvrtGyjq2YV42RsMpBB5yOlMcedbVrLv9Ht5p7UyHutsndYfptwxweOWY++KympWctrIwkieNdxC7ujAEjg+fSnRyJuhTi0U161MKhFSZ6YptgNFgy7TilUMmS2R6UqIGj07V9Xgj06B7U4tppRvaU7DMBkHn0zjPlj6cg43k1XWWvZhHFC6sjTR7WZFB2jIHmCygE+XnWhuOyOlWcLPqU8stmhEaW6gfwt7gA7s5GCwzVy30iO2vNV0WASiC409Xg7w7u76qcE+QODj2+leVF44L6npvlJ7KdvpaWcd5LcgzX9h8NcLcZIaSMkBwwOPJSPTFSanqcJivk029hwlw8sdwhBaN5AAUXnoQGJb0JAqfWrpJVHcXcdtc7YYbm6U4UKDkhc8E5zxz6edYjWtGM/aFFEBt7ZwWAeMlTtBJ+XqSFycdN2KKMebtsxuui7Zdqlu9dhv9WuQndZj7pUbYRhgPlPHJJ+9BpxHsbutRtvl42l1Ibng8UPLWTKR8MMbQ3Nw2D9ql0+M31xHbWtpDI8i5y247RjqTuxxT3CK2J5Po0vZDQE1i/d5rtJoYuDArsCT0yQcZAz5V6tBF8Pp/dogzHGWKqeDgcY9/r61nOynZ+20pWuQF+LKCORUBCsPmBx6n+VXe0GvpokDXkrhljhmjSI8B59yDafXgn8Go5y+SdLooilCOzAdq72fW9buorWGS4ht3KptiLjOWbOPXDbce1WeyFk7XS6nLstUsZC0hWLYWUcOu0Y59/qKzVtOonb4uFJkfKvgncfUqfUeR9a9G7LtIdFvoBsaVYmME2eJkwSjY8sYCkeox5U7J9Y0hWOm7Zjdc1D/ACfttqc0g7wyNlo+mMrxnj6Gs/G6ylSqDBOAu1Rkj6Ub7QappF/rtzI2lyTTyMNzGUpkgAHj04NCgY47l5o7ZIo/+yNW3BB585znPrTU9dAy/wCS/NhbORCwWGVMSgHIBPRgMZIyMEH0+lEe0U/w2pWuyPLy28TNtOAmRjd0Hp09vtQ0SwCKOcL/ANM3DBhu2NjkEeY/UjHmtGO3kEzppF1Cwt1ksQr4cbgVYnjkZ4Yc+/0oFuSQV6At3bRNqEaSzJl2ZQoJyjAZ3dcYyfpU8GqIoht4pO9VfE21CdvmOfLzFc1DD2Fvq1tBkxIGYhMZHIySOviDcn1qXQNa26o0t1FHc2wBik7oEKysMnAPXB/vpXalDozt0Xka3u3ltZHjW5A8AZQA/wBGx/Kgupx3EFy0UtiqledocYIP0xmtPrFnYzLDHBct3LgzW08YzsI42kDnzPl+tVbLVcRraX8SmXOEkx4G+hxgH286Q5TgrgrX6MnCtGSkmnTLLAkZI6qijP3xn9a5Z8ThpSwPqzHAz51uLiza5gCTRr3echs4I9qzGpafLbztlg6urDPUEYosXlLJp6ENSi7YPuYWnVp2YgKxBCHKsAOD9ecY4qCOVwCLRWSaMZHJzgU+OWa154KEdCAQR7g9amWBryJprBMNHksm7PvlfP7GrIv0bae0SS63cyCFLhFltkYMveKcFgpGc+fUnn0FNub2RkiWRt0THzUqcj1wPP6UpojcxxpAYoyYwWj6FCCeCPP19qbZsA09pf4wVI2suTGf9S48xj8VqpdGvfZe0XWZbbVIYondYpGAIAyNxPHl70d1+xEiM8Ekexl2hHY/NnCqPLoGPFZCygu476OBAHnjbwJnrjnOemPP6Vv3kle2U3ccEkaBWZVjL7GLY8I9P6VD5L+PIpL2FF6pmMvrBLp54okEV5bjBXp3nTj60E7qQSFO7KsvzLjpWn7V27C4N1aqVR5SXKHdk4BBAzjoSPwaFxasGkC3McZYngsMbT7iqsU5cLXQEog0NxSotNY2ssjbJe5I6qQcfUUqP5o/oDiepxaZI1prtjd71t5bh5IHDZOGCtxn0YVmNQ7fSKT8LZ/xGXaZXfdjnrgD/wAGjmv6tJCsCW3iinfu5J1f5ecMFx/3e/HOBWauNMjQ3azpEojJZNuQWcA+DHXqQc+ePbmPHT3MunyrQFm1C2vdD2Fktp7Ur3MYziRerfcsSfoMVQj7QatBCsFveShFBAVsNjPB6+tN/wDT2q3Dd6Lfar9CSMHPv+Kjk0LU1kMYtXkIOW2KSATx16VWvj6sQ3Jkq65qONpaEjIJ3W6f0rV/4fX0l5qEtvLbRs5UyLKsSqCychSQOhJ/Ss1b9m72V1FzNFAD153kfjpXpfYCxt7GxljyWkTapwMFt3P6kfgfWk5541FpB4oyvZrkRGmwxKbs7TxksAQB79f0PpXl/wDiZLNdXj6ZD3YjWY3AIlB8ZVFYEnHAwce5NbnXe0cHZ5me7dP/AKIvCgX/AN2YMOPx9OM/SvGLm8kv53luG3NgDGOB58fc/rS/Hg19hmWS6LB0a/nVTayWlz1DrBOGYDjJx6Dr+a9a0i3TSOywkQxIY42kd2GNo6YPGSOtePWN4+n3kVzbuVlRsj6+n05r2fU7kHsXczkFFNgXIGPNMn8ciizNuUUDjqmzw+5hhM3fxPMIA2O76vGSM48gRweQfKiY0TUWixFahzgY7uVW6jyAPPnUVnZXV1qdr8Eke933HB/hZXkcHgdTxU3aC5uF1ecXoUzjaJioABbYucY461RJttJAcfbG2lpeoxSawnaJ8I6EY885B8iOSD/Wtt2xthqPZ3R0t2Y5Qqr8KVYY6jI9GGP6DPnVlcGW+tIWXcryKrDOMjIzzXr2txKmnWIjXZGhICAk4GBge/1/rUnlTeKpBxX1YFgsgmkC0a37lJFkhEWcjBAI+2S30rF6K6SNc2UQdDjeiO5J3Dk9APIHjFehzHOnsp/+3h+MnAHXr7V5zrcI03tJIG3CKX+IpU8kN/8A1n7UrwsjycrBl6Jd8dvJ3jvb4DZHVsNn0IrTabpNiNLu9kQRpodwk3EkMPF0HPQAcDzrP6i5WNbK8tYlVWWYrGSMkj5snJ86Made/DaNLPG//TpnIYjIYkeEn/8AY+XODVMm1HRsVugrp0lpFpdqJLqPvD4Gjfnkk45x55FPvVUJzHvXOGAXIH48qx2rXH+Z6iFgWS3uFCtboT4ZCOBjIByR09+Kt2OpT3PePBcLbXAbY9vIN2GHpn5QTnjyNRZPC3zTOlTCj6faKWPwcfXqVzihWrWUVqgubeEpMfCyxDg+uR70Utr5Glig1PvY7tsfw9rbTuzg4HA48qvC17wqApwOBxyT60McksUumZwXo8804Xnxym3tmufEcRKCc/7cdRwa1jdmYLvVGu5i8UZADwbizd5gFlz6DIH9KLRpa2Uq3bpH3yg+NFDOAfpzjrTX1CSSdF0+AhZgZJieDEoA5yev2z0FWfyHN6VGxgktgjWNIS31a2nhPd5jCRwoeeCev6etaWdJorI7RG06Iijd8uT6/rVWK3totQtLy+2y31wBHAijcI16sfsCSWohdv8ADeN12GMtLIc8LjOKk8qTbjaN41sy+uTK87piMCVgrLKCM4wMk+Rxj7Vmrm0B1q1trhGLMyg+PPBPkftWju5PjdMe4JguFO5m2nGD0OM9COPzQfUIbeCe3uUuCZIzF3QPKsoIHA8sfzr0sLqNCZAz4iJmZp37x8kZcHIwaVRarAIdQnVcr4uV9KVOjCLV2BR6FHcPDk29taRhGLgLFxk9cZ6efmKY03eTuXUEsmMEsRj29/3pOhWHvrl3QjJRFxuJ68c9Ov0zUZeJ3McwLdWAjJzs5OcfXj8V5nEuJFuHgCjKxKxBAVeAfMnzPXP3FMDzsy5LTj1XnOPPzH2z6VNK8iWqokWZFkDRyO235jjnHI/T0qj3V1ErQCWYKgIzniQ85x+2Bg/vRKMfYNssLM3w4mCBkkYKpHJY9M5/GR5e3SiWl3k+mM85hV4nReTIMk5PC+Xn146+dC4jIVHwonZ1LhTxheRnH2GMDGSajCT3moWvdO4UR75Gzngk5B54Plx7/St4p6Nthvthe6b2gsmDqQIlKwYy0gdsZbHoCPvx0rz+fs1eJDJIhkdlGQmzlxn06+tbeSze1jDWzv3jEjenzdDxnPn+uBVIPcvgPJM6SAn5zz6/39KKGScNLoGUFLZkNI0m7GpQy38EsVtC4eVpOCAPY8+let9rZv8ALeyMbJslWZ4omVwCDGwIYfcCseEWcFVYFT7dfIZP2NX76/uZrSC2uYBNZtFFMiuflwpHmfUH+zXZMjlJSfo2Mai0jz57hINSM1iZLdgoA2MQRxyc/rVxdd1BV2rfXIJ65lJ/ejrdn7GedpzBOFQcRCfg+4OM/bNU5OzlokZO+8UjJXLLxx6Y6e9PeTHLsVwmC21zUgBnUbscYwJmA/evR7PUWv8Asfpk9wGM29lLk/6c8/cEVh20HTyF3y3ijJz4lbd+gx+tbOC4t5+zNtBCHd4WIZTyQuMA4HkcVP5fF46QUFJWT2572N42Zl3owOOuB1/Y1jO2OnO1lb3Kb3eJ9jsTuxngfbI/WtBbXLLeRxwM0aqxEu8EcdOPyara4YzbXdrcXEEMbgg7gSSfYA+RGcYqTxeWOaBe0ZqMzXNr8XeRF4k2w7+8C7cf9uPfHX3qbTY4rpfgpUjBnbbtOfm/7SGJxkZz055HnVO2lk02HUdMlVJA2CCD4cZ4YevtUMRnmmAhgeQ8riNST5elerT2DySaCFtb3kNyLC4mkiZAe7CDcH5xgZ6Hg+nvTIrzU5yZtLurqSe3fxxsTvYf6iB1GeDnPUUUl03UNQgEs8BgugA3eOyp4gOp5zzwfqD61BcW15a3BvbnTYzNkLJIkjZcgYLYViMHz4I/NApx9hUHNMnN4nfmI290V/iDBD88kp9+oHXz61LNPLNcsluZmGRuZV3Rs3QEDgqcnGCQM+dYy63K66rpg+GkRvFGpJA8twJ6g9D/AM1q9G1aLVoO8jVUuEGJEzgg+x68+v2+s2aDguXa/wCjYyt0F7OwSZYJ3lQq68qpJ5J+Xn/zVS/vnhju7G1025ilmUrBJlWV1J253A4Xr51UKz24lWNe9tmO5lXG5D7g/TkinQ3EW8Fbe4mCyrllhLBYwPJc888cfjFJxpXcUFa9Eukw2/ZqCO3mJudTdFXZGue7UndtB+v5x06VDqGsxte3tnOYu/gbaw3AbgT5MT5DqKHadq99p/eSXnd3aEZgcr4mxjn2OCD+lZ6VLbVb7chl76RiZI2+brknJ9jnpVaxKbbmA5uqNPdTxW9vvRNsDk98CmNzY4bHTofLrUeqNZS6aZbpl2KypFvwWRegxjg8Diobm2ure3WS2u9kEMQjYSxnBCjqB6nn80N1+WVWhheISyRwr3gb/cobIX80MYcmkn7Ft0C9Qljmn3CYyHGC4A8XoT70qt2EVpdxEyxxl14JRMZ9KVVOfHQujfXkUbPbOY0LmceIqM9RUHaMBbi52gDbDEBjyG//AJP5pUqiRcSp47C0d/E5G0seSRjpVa5AfQLlmG5kWJkJ5Knd1HpSpVn+R3oGrNKtq5EjgiWTGGPHiNFdKA+IlbA3bYufPpSpUx+zPZc1EmOJShKky87eKH28aNcSBkUhYSRkdDlaVKgCJI+Z1B8p3A9gN1d1CR3NsHdmBtzkE5z43pUqGRqGkkSWoBIDDxD14P8AQUxSZIrkSHdtYbd3OMk5xSpVyMB+qjYsCr4VIOQOB1qezJTG0levTjypUqbP8QF2X7OKP/PrU7Fy2Axx1G09aysagdtWAAwLyTAx0+alSrsP/gmXaKmujdLEW5JRgSfQMMCrnZOaWNAscjqrXJBCsQCNtKlVMv7SOX5mog4Qgf6h+1St4VVl4ba3I69KVKvOj+aKX0ZXRFEmk2neANm7ZDu58JQkj6Z8qFdnmYa/AAxAY4YZ6j3pUqvl+MiX/I3aEi4jwT4mwfelLJJE0JjdkIk4KnHmaVKvL8btjgb2whiNrZgxpja5+UdcdaCdhmMutRLIS4MMmQxz5UqVelH+yBL8jSxorWYVlUhkAII69aD68qnVtTBUEJ3ZXI+Xw+VKlU/jfmwJmb09mRJArFRu8jilSpVfLsWf/9k="/>
          <p:cNvSpPr>
            <a:spLocks noChangeAspect="1" noChangeArrowheads="1"/>
          </p:cNvSpPr>
          <p:nvPr/>
        </p:nvSpPr>
        <p:spPr bwMode="auto">
          <a:xfrm>
            <a:off x="155575" y="-631825"/>
            <a:ext cx="1876425" cy="13239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100" name="AutoShape 4" descr="data:image/jpg;base64,/9j/4AAQSkZJRgABAQAAAQABAAD/2wBDAAkGBwgHBgkIBwgKCgkLDRYPDQwMDRsUFRAWIB0iIiAdHx8kKDQsJCYxJx8fLT0tMTU3Ojo6Iys/RD84QzQ5Ojf/2wBDAQoKCg0MDRoPDxo3JR8lNzc3Nzc3Nzc3Nzc3Nzc3Nzc3Nzc3Nzc3Nzc3Nzc3Nzc3Nzc3Nzc3Nzc3Nzc3Nzc3Nzf/wAARCACiAOUDASIAAhEBAxEB/8QAHAAAAQUBAQEAAAAAAAAAAAAABQACAwQGAQcI/8QAPhAAAgEDAwEGBQIEBQMDBQAAAQIDAAQRBRIhMQYTIkFRYRQycYGRobEjwdHwBxVSYuEkQvEWM3I0Q2OC4v/EABkBAAMBAQEAAAAAAAAAAAAAAAIDBAEABf/EACkRAAICAgICAgIBBAMAAAAAAAABAhEDIRIxBEETIjJRFCMzQmFxscH/2gAMAwEAAhEDEQA/APTga7XBThTQBV2liugVxohThXMV0CuOO12uU4ULOEBXaVdH0rjjldxSxzimTzRW8RlnkWOMdWc4FccSV0VRi1nS5fk1C2P1kAqLW9f0zRtMa/vLhWiyFQREMzt5Ac11M60W9S1C10u1a5vp0giBxuc9T5Aep9qw83+KNstw622mvLArgd4ZdpK5xuxjjmvPe1/a+47QagZHd47VXzDbltwjGMfc/wBaH6eVmnID7SiFhkgZ9B9PWulpWCp26R9BaFr1lrURNq7LKqhpIWU7kz+/2orz6V432c1J9L1KCaEHAkzLGG+ZTyQfzWrn7bzSHfZ2sSow8DSMWP144/el438nQc3w7N1UFzeW1ohe5njiH+5sVg37Yaq4wGgX6RD+eaDXNzLdTtPPIzytyWY5NOWJ+xbyr0bvUO1dlCn/AEn/AFEh6cFVX880Jse1t1FcO14oniY/KuFKfSssGNd3UxY0B8jPR37T6WsAkEzuxXIQId2fT2qWHtBp8tq05nVSFyYmOHz6D1+1eahzThKwofiRvys0l12ovpZWMDLDGScKFBIH1ojpnaWMwCPUD/FBwZAmQR748/tWKEpz1p/fepouCB5s2Gpa/EFHwREjk8llOAPvUI7RAxnbbASZ4y3h/FZlZQfOn7/euSoyzSxdolx/Ft/F/sbilWa7z3pVtHWb0U8UMl1rSoJDHNqNqjjyMorn+f6QAc6nacdf4yn+dLobyCopwoQnaPRWJ26na8f/AJBRK3uoLhA1vLHKDyNjg5rGbaJ6cBTd3GcV0P7VjRtjttOApm8c5zx50I1PtPpmnhlM4nmXpFCcnPueg+9dTObQZ+360O1nWrTSLZ5J3VpQPBCG8TH+X1rzvWO1Ooam7qJWgg6CKMkDHuepoDJLk5PPr70cYfsW8hpz2x1Z7qSRJxGrcLEFBVfyP1oRe6jc3c7S3M7yOfNj/YoZ3lIye9MUUhbk2W++GeScetY7W9SkurhgWxFGxCIDx9fqeKJa/fPbWgSNtrynaSPIDrWYLbkAPJHOT1oZtI4aGLSDPFFtImWIXCgM0k6CIYGcEkEfbIwaEoR89HNBjSO2791O+SfapHkFGT+uKmyP6hwX2DdrLODDNIVV5IlZgPTy/Xr7UUtnWO3VUIKK21eelBrS4aa1S42+Fo1dmJ45U5/UH81BNPLDrNpGkhxcx+MHoTkj+VSY5SjK4lEqrZqNxBwQRS381VM0YjikjlJEvhKnnxAnP8qXe9c16eHKskbRNkg4MtiSu76pGem9/TAC/wB4PWl3o9aHNPz1ppn9644ImcU0z+9DjN703vSa44Ji5HmalW88ic0HD+tdEnoaxo4Mm5wetKg/en1pVxxRMhYeF8jqB6VxXJG05x65qtI5jOR8ykDA+nWrYAfB6MRSE6GETyOGAGQfbyqa2vJIZlaJ2SRcHKnBz65qLG3HPnjmmgAncRxnBNEpWdRtrDt3qtrGFl7m7X1lUhvyOv3qW4/xB1NgRFb2sPvsLH9TisbbyKCAxPBwf7/lUepX9rYwb5ZfmB2ovVj9P50F12F2gvqOvalqXF5dyyZOducKPsOKoiXB8VD9KvG1KKSXujFtY4w+QQOoz6/Wrn/ucYwR7daKORS0gXFrslkkY8jnNQlvenKcHaSce4qKbajeHz8j1FMi/QLHbq40iopZ2woGSag7yhetXu2MWyk5k+b2X/mjboBArULpru8d2YlRwo9BUArjr/GxXcc7Samk9h0PyMYzjPStdp1ofgAI1+R8gt5kgAgffFZW0ge4uFCIz4BIVep4rb2WYopYSrMFUOihuG468ehqXPLpD8K9nLaCWPRobWVHQmAIUwOuSM5zz5VQvowuo6WTnvU2uxHTaSFOfvz+avxz7oLYJvUqmC7L57sfn0p10IFl71gS+zGcdEyCcetTwl9rHtWitoM+J5bGU7xEqvvPXdnB/YU/W7t7CaPbGGWQdM5II6/vVO0ZbTWHkLZkbChceL1bA+4/FWu1j/EqZ4zkCdQDjBOVAP6/vToycMif7Fypwf7Hxy95CkqHcrDp6GuGT3qCwJhsiu8N3e4k+RPXH2oM99OZyQ5AznaOmKuxZW7T9Es1SsP78+dcLe9B7bUJd5Mg3KTwMVbjvYm4JII5I64FN5IAu7veuhqhDenIrobmttM4m3Ug9Rk1zditOJt1Kot1KuOOXVr/AAWKjwkA7cdMc1EjoYkaPAVV9Kv28oZJNpHg8j+1QSwIhaSAnawAZT0FefHJ6ZQ4+xjShuSfLB+lNUlYwsijnGCOh9M/WqUTFbs7225GME1JdSFYVYEqFbDYNOpgWP1C8jsrd5JPmUnaCep9Mf31NY28upLucyzsWY++Bj0q7r12Z5o492RGnPuTQyJTLMqAZZuABQtjIqzY9l4m+BgVnwjSEsPJsnz+1G5oBEEdsKGUFTkEEZP9/iuaNarb2NvuCIgXLbyAB1zmq2o39rcyqtqwESkAkocHjg+v/gV5ccslkckUyiuNMmYgSpkedUrtij7QchQBmrqwXMg32673x408gemcn7VShge2vI1vFf8AiRyLKenizjjP1H95q9eTFJNEzxNlVZSzlUxuHBz79P2NULjT3u5m2TqJ1Uko6EDj36VBZJJHqLwy8hZC2SeuOBz6dKIido7o3GMNu2Z6h88fiuzeRNv69GQxRXYCKFS3egh84IPUYqPGXxn8Votfse+haaGMiRQHJx1TGD+P2rNrlGHU8ZrcWTmrBnGjRaFHiH4nAypyp+nB/etFaxRqjnbhOd4z5dP2ArPaUw+Asm3HLXRjcAceLoPpnn71tLe2S4tGUFo2bdkoATwvv9PzUea+RTijoooYkeNOgUt3gI8wcr/fqKg1WVJil43hRAzOCME5Hp9cf2Kt3SqlzEUVWPy887j1P7/mhcy/E6bdop8PiBGenOR+mKxJhtgbWS/+eOycOWXH+3gYx+KMbxddnc7i38Dfu8yVH/FAJbzvNVdhh98i7SfpRnR2RdOuYJNxijyp9gw4/eqMuor/AETwf2ZV02fxSqpO0xb+fI0JkPiGPPmrcZNs0kbZ393szng1SlYAj186rgttk89ofGep96dE+1wV6+tQg4UA05Tg803sWTvLKQvjJxxir0FwY0QMRgDBoWX5+9SGTw4rjbDcdwkvKPn2PWnFqBxSmMh+uDRCO6EwJ6GiUjS33mKVVDLz1pUYNlixuCzpIoG0HEmf51fJ7ibLYKyfMvlisol7Itw8hOd/zD1ohPqPeqvOGA61DPE70ULIq2Xb22RJVYYxng7enqtU5J1iWXvMbcHzyDgVXN9MAV3HGPWh2o3DtEctwTRxTS2C5JvQKlfc7MTyTmr+g2xlvo5twWKNsuxYehI/PSqUMRkbc3yeZNXo90cZVXPd5+XPBFA9ocpUHb9b65hiuXIEexjCEfhgDwpHqT5eZ6UGtL2575o5WwFGCrNtP/JozoN9qBuFs7S/kt2mxHsVyRnPXbyMf2KK9v8ARnhhsb+KPNzyLiVcfxOeHcgDJPPOPMVJyjGXB+xzjyjyQGsNd7uVJIiwKEbiM8fbzo9PqSX6xSRR9fmLnBJxkckcHPr71jAjKX2bzKMFhGRzkcggHjrVnSbmewuO+ed9wQoNwyBn61ksCbuOgIz/AGFdRgiW4eVCqyHkSEjCnPIPPB86HG4tDAU+IAfdlWAJxnqag1O7vbsEXEu+PduYKMAk+dcSGKP5VgK+W7qB15pkMNLbBlJXo0aXu+yEsP8AHiWTZJuB8IwDnGfqKE6roxMkM1nGAXHjjB6Enyz5cipINUaGMR28KRq3V1jGMjzxVi41C3mtS9xGIkDZBjHXjHP4FAoShL6mtqSHafay22lQCcYkNwjgNztIPA+p4/ArV6ZeAwvG2TJgBWAwCG69PbJzWLtLtERvhrWNY3AOzLHGMc9fvREa/JZylUjiSQYwWyQMcgg+R5rJ45SdsOEqCj30omuEdY23DIyucEE4ah80RMEyRHAljKEdAGXp+nX7VFJep32OUfnK48O3jJ3fypl9PI5RUZAYi25iSCcjHp6f3xXJNOmc5GesIg99AGOCZlHiOOlaWwWKXT7w54mjOCEI3EZAIoZDZSrerOse6LbvDDkA/wAuas9npF+H2MuGUhDkfNknP7/pTsj5Q0Jx6ZDdhX0qxugfEwZX9Thjg0IlbLdc0b7lhu092LLHkIfIDkcfkVnmyGIIwRwafhlWheVbJS+ce1d7zxZqvu5pbvenWKom7zkU5pDiqofNdZsY561tm8SdpTtIqaCUhOCc5qizeVWLcBlOWx/Ossyi6J93JPNKqaEeoNKj5A8SIuAeTjPrUiSc9QQfejkNrevZ/BxG3jzJlI/gW3M3qHwceXnVmz0R7hWjkM8F1wiqULLK/ONuGzz6Y8+Kll5UfZT/AB2wB4lU5Ulc1RvAWcI3G3rmvTexXZW7tL57nV7S0dcFYopBkq3+rnPGM9feimuad2cvtSja7tor2+mmFskdsdgV8eEHnkcjnke1Jl5a5VQ2HitK7PGskEDGMfil8/gAJYny9MV6NF2X0ezX4m/aJFktbhoo5CApkjkCYOfXJ5BBwKy+kWb3t9Gml2WZFbBJd2jByfP0PpmtWVVZrxO6Jey9wlvdQd4jzt3gCR7QC2fc8Y8/bFenTvbXqG3kjEo7oHvFbdkAhcAfUn2/NZ3Xuw7Q9nhLBJHHfl0DMXxGVY9PPzK4NVDeXOn6dZ2j2zS3MYYFNwAdgCMBs+WeV9x6VJlSyNOLHxTiqZybsvbFHDyTRSIScsRtGehHGSD9c9K5cadYDT2iWGPOw8iIAn6MeTzzz6dauaVdXdxhLxO6VjwMbdnmQeTkVVsZbm51LublUaBNyuz9VIOPx/X2qdyyxk99ASUUjMyaeiptLuOOg6VC9qCc5Jwcgmi2oD4e9ni2qwVyBkFePYHnFD55UXzUe24ZqiOXI/ZLJUyqzNEoYfMOePOmxsVl75iGUjIUeRpTypnIlXNUXlLK4WQkYOf3xVME5IxBOa+hEIeOJnfoSSRz7e1K1nkuUZTjeehZuRQyFGO5mYqoAB55FcSQxTLIpIweT+9MSXQVu6NAJHIJVVKbs5Y/zPTy/NSIJ5QLiN4TCmQxKkgnzyf79apWtxM0JRrpI1TwrnoRjj2BovZWyzQbviUXvcn+GuN3v09qTOTi9jEVNkikyxuCvQgjbgg4x7ClBFMkEssY3InLMvIVmORk/ar62MCmVbqTcGbOcksQPxzT+ztuwubnRzL4LpA63GMgBCx6epyfOsjk02gkrYLnuSJDJxuKhiBz96FaiQ87SjADHJx61ttW03S9Lt5mWG5lDKP47LvCHxE4B4GTsHsMmsvb2C31pO2+KLaFAdm8PeHgL+5z7GmY5x/JATg2A3PNNJNIh18Lrnd09x7GuH1449KoTFcaOoacTlhmmJXSea2zGdJqxA21frVTNWIugorOktE4AHXH3BpUvqSPtSrrAo9hvxo2n2kYnuNxcvHGxIMkjj5hkY58QHP8qAandvZ3haC3jkeAKxjZtkqMcHpjjqeh9fSjeq6ZY6hoFmqyRJeTJBICUBKnALnHG3POTnyHpWF7diaftlOoMbzXAQmIHKx8ABc/j0ryMSjN/wCz1clxRf7VdpZNSshZ3EFxYyQSFolaA/xIwuBk54Oc8+9DtG7R65ZWYMdslxBbyLc97OCWUo2Qd2eVyORQuSG7jieB5HafahWJXYlkbPP2wvWtb2S7MzQ3nc6jJE8F7a3FvsiY5UgqHGccH6ehqn6xWxK5NmVv9cudVZI54wojZmWMElFLMScA9MnNeqf4dTRN2aW6dVjZGkE0i9cqc8/Yge9ecdp+y0ml698BpkdxcJJCJ0BXcwGSDyPQjrWm/wAO7+bT9K1G1nVo+7lSSIyqduTgMT7ALQ5VFw+puO4z2ajtJqNrPpWoQRy5dYBJAsLjcTyV2gcj5c//AB56Vg57iXW72FmkjiklcBHQAd23VkJ9x4lbr1B9gGoXUz6y93YJOI1kzbv3ZyFDEpn1xx+MV6b2FtLb4GS+htDBLI3jjdMbW6kLnyyeOPMjypc0scbCi+bAvaqy/wApvbZcvJ8VGR3kknhyMeEDoM8UGsgZ78taxtFvkwNyl+nXLefp7cZ4rQf4ryW5trK3kD9/IwwVHhCgHPPrxx7Gs72Pt3l1mAW9zGw7xTIi5BAzgEAj7Z98edYopwtnP8qNabaG7ijE7BmZfFsyDn98ZBoVednbC5V1EW2RQMPlvDn68Hp0/aq2o38mnaxeWttKp2S5WOJcrgkkg/6Tzk0Pvu2+YWiW2Ky48LLNyrEf/HFQR8XNGX9NgzjH2Pl7JFPkkh56ZQig2q6ReWb4EG9TyJY2O0+3sfai9hqdysL3zAkrFmXvH3D5seX1AI65q5BrlxE8jXFo25OGjhBJxnknk8cjjrVMX5EHvYt4o1oxbKVVVaPYxB3YqvOgxhBg+rcV6Ff2+nahmSP4bvHAYyuvXy8XSszc6UQrSxwFYvUciqMXlKXaoTKLiCbLMsqlZdjDAcYzkD9PzRSJGtTiJpXtoxwTIMqSOcr1H19aoND3ZBUAgcg56fep0kScdzMuQeCc4I/5qnmpGwlZLbXKQWZ3SB8HCMucHnIyOOck8j1NRw37zSTSM3KkbCpIbdk85pkSJA+9WmAxtG4gcfim28MMgbu0nOOeGXn3x6Vj4oNthC51G51KMi4nmkZAoATwtkAcjnGT51FbPJPaiMbwVfrICGJ/n9+arywrabWKblkOWOSCD6df7xStrd74yLbRBSviIznjPufeuVVo2y8sK3yrEYXV0jeNECdAMkcDqCN1DNR0mazuJhHE5gVym4jJ4OPv9ftR/Tbe/wBPhJ+Hwm4MX3KMAZHB3cDxcgdauancRTxEyXUhmiBjd7Twxt/pzvHPP36+VBGbUvrtGyjq2YV42RsMpBB5yOlMcedbVrLv9Ht5p7UyHutsndYfptwxweOWY++KympWctrIwkieNdxC7ujAEjg+fSnRyJuhTi0U161MKhFSZ6YptgNFgy7TilUMmS2R6UqIGj07V9Xgj06B7U4tppRvaU7DMBkHn0zjPlj6cg43k1XWWvZhHFC6sjTR7WZFB2jIHmCygE+XnWhuOyOlWcLPqU8stmhEaW6gfwt7gA7s5GCwzVy30iO2vNV0WASiC409Xg7w7u76qcE+QODj2+leVF44L6npvlJ7KdvpaWcd5LcgzX9h8NcLcZIaSMkBwwOPJSPTFSanqcJivk029hwlw8sdwhBaN5AAUXnoQGJb0JAqfWrpJVHcXcdtc7YYbm6U4UKDkhc8E5zxz6edYjWtGM/aFFEBt7ZwWAeMlTtBJ+XqSFycdN2KKMebtsxuui7Zdqlu9dhv9WuQndZj7pUbYRhgPlPHJJ+9BpxHsbutRtvl42l1Ibng8UPLWTKR8MMbQ3Nw2D9ql0+M31xHbWtpDI8i5y247RjqTuxxT3CK2J5Po0vZDQE1i/d5rtJoYuDArsCT0yQcZAz5V6tBF8Pp/dogzHGWKqeDgcY9/r61nOynZ+20pWuQF+LKCORUBCsPmBx6n+VXe0GvpokDXkrhljhmjSI8B59yDafXgn8Go5y+SdLooilCOzAdq72fW9buorWGS4ht3KptiLjOWbOPXDbce1WeyFk7XS6nLstUsZC0hWLYWUcOu0Y59/qKzVtOonb4uFJkfKvgncfUqfUeR9a9G7LtIdFvoBsaVYmME2eJkwSjY8sYCkeox5U7J9Y0hWOm7Zjdc1D/ACfttqc0g7wyNlo+mMrxnj6Gs/G6ylSqDBOAu1Rkj6Ub7QappF/rtzI2lyTTyMNzGUpkgAHj04NCgY47l5o7ZIo/+yNW3BB585znPrTU9dAy/wCS/NhbORCwWGVMSgHIBPRgMZIyMEH0+lEe0U/w2pWuyPLy28TNtOAmRjd0Hp09vtQ0SwCKOcL/ANM3DBhu2NjkEeY/UjHmtGO3kEzppF1Cwt1ksQr4cbgVYnjkZ4Yc+/0oFuSQV6At3bRNqEaSzJl2ZQoJyjAZ3dcYyfpU8GqIoht4pO9VfE21CdvmOfLzFc1DD2Fvq1tBkxIGYhMZHIySOviDcn1qXQNa26o0t1FHc2wBik7oEKysMnAPXB/vpXalDozt0Xka3u3ltZHjW5A8AZQA/wBGx/Kgupx3EFy0UtiqledocYIP0xmtPrFnYzLDHBct3LgzW08YzsI42kDnzPl+tVbLVcRraX8SmXOEkx4G+hxgH286Q5TgrgrX6MnCtGSkmnTLLAkZI6qijP3xn9a5Z8ThpSwPqzHAz51uLiza5gCTRr3echs4I9qzGpafLbztlg6urDPUEYosXlLJp6ENSi7YPuYWnVp2YgKxBCHKsAOD9ecY4qCOVwCLRWSaMZHJzgU+OWa154KEdCAQR7g9amWBryJprBMNHksm7PvlfP7GrIv0bae0SS63cyCFLhFltkYMveKcFgpGc+fUnn0FNub2RkiWRt0THzUqcj1wPP6UpojcxxpAYoyYwWj6FCCeCPP19qbZsA09pf4wVI2suTGf9S48xj8VqpdGvfZe0XWZbbVIYondYpGAIAyNxPHl70d1+xEiM8Ekexl2hHY/NnCqPLoGPFZCygu476OBAHnjbwJnrjnOemPP6Vv3kle2U3ccEkaBWZVjL7GLY8I9P6VD5L+PIpL2FF6pmMvrBLp54okEV5bjBXp3nTj60E7qQSFO7KsvzLjpWn7V27C4N1aqVR5SXKHdk4BBAzjoSPwaFxasGkC3McZYngsMbT7iqsU5cLXQEog0NxSotNY2ssjbJe5I6qQcfUUqP5o/oDiepxaZI1prtjd71t5bh5IHDZOGCtxn0YVmNQ7fSKT8LZ/xGXaZXfdjnrgD/wAGjmv6tJCsCW3iinfu5J1f5ecMFx/3e/HOBWauNMjQ3azpEojJZNuQWcA+DHXqQc+ePbmPHT3MunyrQFm1C2vdD2Fktp7Ur3MYziRerfcsSfoMVQj7QatBCsFveShFBAVsNjPB6+tN/wDT2q3Dd6Lfar9CSMHPv+Kjk0LU1kMYtXkIOW2KSATx16VWvj6sQ3Jkq65qONpaEjIJ3W6f0rV/4fX0l5qEtvLbRs5UyLKsSqCychSQOhJ/Ss1b9m72V1FzNFAD153kfjpXpfYCxt7GxljyWkTapwMFt3P6kfgfWk5541FpB4oyvZrkRGmwxKbs7TxksAQB79f0PpXl/wDiZLNdXj6ZD3YjWY3AIlB8ZVFYEnHAwce5NbnXe0cHZ5me7dP/AKIvCgX/AN2YMOPx9OM/SvGLm8kv53luG3NgDGOB58fc/rS/Hg19hmWS6LB0a/nVTayWlz1DrBOGYDjJx6Dr+a9a0i3TSOywkQxIY42kd2GNo6YPGSOtePWN4+n3kVzbuVlRsj6+n05r2fU7kHsXczkFFNgXIGPNMn8ciizNuUUDjqmzw+5hhM3fxPMIA2O76vGSM48gRweQfKiY0TUWixFahzgY7uVW6jyAPPnUVnZXV1qdr8Eke933HB/hZXkcHgdTxU3aC5uF1ecXoUzjaJioABbYucY461RJttJAcfbG2lpeoxSawnaJ8I6EY885B8iOSD/Wtt2xthqPZ3R0t2Y5Qqr8KVYY6jI9GGP6DPnVlcGW+tIWXcryKrDOMjIzzXr2txKmnWIjXZGhICAk4GBge/1/rUnlTeKpBxX1YFgsgmkC0a37lJFkhEWcjBAI+2S30rF6K6SNc2UQdDjeiO5J3Dk9APIHjFehzHOnsp/+3h+MnAHXr7V5zrcI03tJIG3CKX+IpU8kN/8A1n7UrwsjycrBl6Jd8dvJ3jvb4DZHVsNn0IrTabpNiNLu9kQRpodwk3EkMPF0HPQAcDzrP6i5WNbK8tYlVWWYrGSMkj5snJ86Made/DaNLPG//TpnIYjIYkeEn/8AY+XODVMm1HRsVugrp0lpFpdqJLqPvD4Gjfnkk45x55FPvVUJzHvXOGAXIH48qx2rXH+Z6iFgWS3uFCtboT4ZCOBjIByR09+Kt2OpT3PePBcLbXAbY9vIN2GHpn5QTnjyNRZPC3zTOlTCj6faKWPwcfXqVzihWrWUVqgubeEpMfCyxDg+uR70Utr5Glig1PvY7tsfw9rbTuzg4HA48qvC17wqApwOBxyT60McksUumZwXo8804Xnxym3tmufEcRKCc/7cdRwa1jdmYLvVGu5i8UZADwbizd5gFlz6DIH9KLRpa2Uq3bpH3yg+NFDOAfpzjrTX1CSSdF0+AhZgZJieDEoA5yev2z0FWfyHN6VGxgktgjWNIS31a2nhPd5jCRwoeeCev6etaWdJorI7RG06Iijd8uT6/rVWK3totQtLy+2y31wBHAijcI16sfsCSWohdv8ADeN12GMtLIc8LjOKk8qTbjaN41sy+uTK87piMCVgrLKCM4wMk+Rxj7Vmrm0B1q1trhGLMyg+PPBPkftWju5PjdMe4JguFO5m2nGD0OM9COPzQfUIbeCe3uUuCZIzF3QPKsoIHA8sfzr0sLqNCZAz4iJmZp37x8kZcHIwaVRarAIdQnVcr4uV9KVOjCLV2BR6FHcPDk29taRhGLgLFxk9cZ6efmKY03eTuXUEsmMEsRj29/3pOhWHvrl3QjJRFxuJ68c9Ov0zUZeJ3McwLdWAjJzs5OcfXj8V5nEuJFuHgCjKxKxBAVeAfMnzPXP3FMDzsy5LTj1XnOPPzH2z6VNK8iWqokWZFkDRyO235jjnHI/T0qj3V1ErQCWYKgIzniQ85x+2Bg/vRKMfYNssLM3w4mCBkkYKpHJY9M5/GR5e3SiWl3k+mM85hV4nReTIMk5PC+Xn146+dC4jIVHwonZ1LhTxheRnH2GMDGSajCT3moWvdO4UR75Gzngk5B54Plx7/St4p6Nthvthe6b2gsmDqQIlKwYy0gdsZbHoCPvx0rz+fs1eJDJIhkdlGQmzlxn06+tbeSze1jDWzv3jEjenzdDxnPn+uBVIPcvgPJM6SAn5zz6/39KKGScNLoGUFLZkNI0m7GpQy38EsVtC4eVpOCAPY8+let9rZv8ALeyMbJslWZ4omVwCDGwIYfcCseEWcFVYFT7dfIZP2NX76/uZrSC2uYBNZtFFMiuflwpHmfUH+zXZMjlJSfo2Mai0jz57hINSM1iZLdgoA2MQRxyc/rVxdd1BV2rfXIJ65lJ/ejrdn7GedpzBOFQcRCfg+4OM/bNU5OzlokZO+8UjJXLLxx6Y6e9PeTHLsVwmC21zUgBnUbscYwJmA/evR7PUWv8Asfpk9wGM29lLk/6c8/cEVh20HTyF3y3ijJz4lbd+gx+tbOC4t5+zNtBCHd4WIZTyQuMA4HkcVP5fF46QUFJWT2572N42Zl3owOOuB1/Y1jO2OnO1lb3Kb3eJ9jsTuxngfbI/WtBbXLLeRxwM0aqxEu8EcdOPyara4YzbXdrcXEEMbgg7gSSfYA+RGcYqTxeWOaBe0ZqMzXNr8XeRF4k2w7+8C7cf9uPfHX3qbTY4rpfgpUjBnbbtOfm/7SGJxkZz055HnVO2lk02HUdMlVJA2CCD4cZ4YevtUMRnmmAhgeQ8riNST5elerT2DySaCFtb3kNyLC4mkiZAe7CDcH5xgZ6Hg+nvTIrzU5yZtLurqSe3fxxsTvYf6iB1GeDnPUUUl03UNQgEs8BgugA3eOyp4gOp5zzwfqD61BcW15a3BvbnTYzNkLJIkjZcgYLYViMHz4I/NApx9hUHNMnN4nfmI290V/iDBD88kp9+oHXz61LNPLNcsluZmGRuZV3Rs3QEDgqcnGCQM+dYy63K66rpg+GkRvFGpJA8twJ6g9D/AM1q9G1aLVoO8jVUuEGJEzgg+x68+v2+s2aDguXa/wCjYyt0F7OwSZYJ3lQq68qpJ5J+Xn/zVS/vnhju7G1025ilmUrBJlWV1J253A4Xr51UKz24lWNe9tmO5lXG5D7g/TkinQ3EW8Fbe4mCyrllhLBYwPJc888cfjFJxpXcUFa9Eukw2/ZqCO3mJudTdFXZGue7UndtB+v5x06VDqGsxte3tnOYu/gbaw3AbgT5MT5DqKHadq99p/eSXnd3aEZgcr4mxjn2OCD+lZ6VLbVb7chl76RiZI2+brknJ9jnpVaxKbbmA5uqNPdTxW9vvRNsDk98CmNzY4bHTofLrUeqNZS6aZbpl2KypFvwWRegxjg8Diobm2ure3WS2u9kEMQjYSxnBCjqB6nn80N1+WVWhheISyRwr3gb/cobIX80MYcmkn7Ft0C9Qljmn3CYyHGC4A8XoT70qt2EVpdxEyxxl14JRMZ9KVVOfHQujfXkUbPbOY0LmceIqM9RUHaMBbi52gDbDEBjyG//AJP5pUqiRcSp47C0d/E5G0seSRjpVa5AfQLlmG5kWJkJ5Knd1HpSpVn+R3oGrNKtq5EjgiWTGGPHiNFdKA+IlbA3bYufPpSpUx+zPZc1EmOJShKky87eKH28aNcSBkUhYSRkdDlaVKgCJI+Z1B8p3A9gN1d1CR3NsHdmBtzkE5z43pUqGRqGkkSWoBIDDxD14P8AQUxSZIrkSHdtYbd3OMk5xSpVyMB+qjYsCr4VIOQOB1qezJTG0levTjypUqbP8QF2X7OKP/PrU7Fy2Axx1G09aysagdtWAAwLyTAx0+alSrsP/gmXaKmujdLEW5JRgSfQMMCrnZOaWNAscjqrXJBCsQCNtKlVMv7SOX5mog4Qgf6h+1St4VVl4ba3I69KVKvOj+aKX0ZXRFEmk2neANm7ZDu58JQkj6Z8qFdnmYa/AAxAY4YZ6j3pUqvl+MiX/I3aEi4jwT4mwfelLJJE0JjdkIk4KnHmaVKvL8btjgb2whiNrZgxpja5+UdcdaCdhmMutRLIS4MMmQxz5UqVelH+yBL8jSxorWYVlUhkAII69aD68qnVtTBUEJ3ZXI+Xw+VKlU/jfmwJmb09mRJArFRu8jilSpVfLsWf/9k="/>
          <p:cNvSpPr>
            <a:spLocks noChangeAspect="1" noChangeArrowheads="1"/>
          </p:cNvSpPr>
          <p:nvPr/>
        </p:nvSpPr>
        <p:spPr bwMode="auto">
          <a:xfrm>
            <a:off x="155575" y="-631825"/>
            <a:ext cx="1876425" cy="13239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102" name="AutoShape 6" descr="data:image/jpg;base64,/9j/4AAQSkZJRgABAQAAAQABAAD/2wBDAAkGBwgHBgkIBwgKCgkLDRYPDQwMDRsUFRAWIB0iIiAdHx8kKDQsJCYxJx8fLT0tMTU3Ojo6Iys/RD84QzQ5Ojf/2wBDAQoKCg0MDRoPDxo3JR8lNzc3Nzc3Nzc3Nzc3Nzc3Nzc3Nzc3Nzc3Nzc3Nzc3Nzc3Nzc3Nzc3Nzc3Nzc3Nzc3Nzf/wAARCACiAOUDASIAAhEBAxEB/8QAHAAAAQUBAQEAAAAAAAAAAAAABQACAwQGAQcI/8QAPhAAAgEDAwEGBQIEBQMDBQAAAQIDAAQRBRIhMQYTIkFRYRQycYGRobEjwdHwBxVSYuEkQvEWM3I0Q2OC4v/EABkBAAMBAQEAAAAAAAAAAAAAAAIDBAEABf/EACkRAAICAgICAgIBBAMAAAAAAAABAhEDIRIxBEETIjJRFCMzQmFxscH/2gAMAwEAAhEDEQA/APTga7XBThTQBV2liugVxohThXMV0CuOO12uU4ULOEBXaVdH0rjjldxSxzimTzRW8RlnkWOMdWc4FccSV0VRi1nS5fk1C2P1kAqLW9f0zRtMa/vLhWiyFQREMzt5Ac11M60W9S1C10u1a5vp0giBxuc9T5Aep9qw83+KNstw622mvLArgd4ZdpK5xuxjjmvPe1/a+47QagZHd47VXzDbltwjGMfc/wBaH6eVmnID7SiFhkgZ9B9PWulpWCp26R9BaFr1lrURNq7LKqhpIWU7kz+/2orz6V432c1J9L1KCaEHAkzLGG+ZTyQfzWrn7bzSHfZ2sSow8DSMWP144/el438nQc3w7N1UFzeW1ohe5njiH+5sVg37Yaq4wGgX6RD+eaDXNzLdTtPPIzytyWY5NOWJ+xbyr0bvUO1dlCn/AEn/AFEh6cFVX880Jse1t1FcO14oniY/KuFKfSssGNd3UxY0B8jPR37T6WsAkEzuxXIQId2fT2qWHtBp8tq05nVSFyYmOHz6D1+1eahzThKwofiRvys0l12ovpZWMDLDGScKFBIH1ojpnaWMwCPUD/FBwZAmQR748/tWKEpz1p/fepouCB5s2Gpa/EFHwREjk8llOAPvUI7RAxnbbASZ4y3h/FZlZQfOn7/euSoyzSxdolx/Ft/F/sbilWa7z3pVtHWb0U8UMl1rSoJDHNqNqjjyMorn+f6QAc6nacdf4yn+dLobyCopwoQnaPRWJ26na8f/AJBRK3uoLhA1vLHKDyNjg5rGbaJ6cBTd3GcV0P7VjRtjttOApm8c5zx50I1PtPpmnhlM4nmXpFCcnPueg+9dTObQZ+360O1nWrTSLZ5J3VpQPBCG8TH+X1rzvWO1Ooam7qJWgg6CKMkDHuepoDJLk5PPr70cYfsW8hpz2x1Z7qSRJxGrcLEFBVfyP1oRe6jc3c7S3M7yOfNj/YoZ3lIye9MUUhbk2W++GeScetY7W9SkurhgWxFGxCIDx9fqeKJa/fPbWgSNtrynaSPIDrWYLbkAPJHOT1oZtI4aGLSDPFFtImWIXCgM0k6CIYGcEkEfbIwaEoR89HNBjSO2791O+SfapHkFGT+uKmyP6hwX2DdrLODDNIVV5IlZgPTy/Xr7UUtnWO3VUIKK21eelBrS4aa1S42+Fo1dmJ45U5/UH81BNPLDrNpGkhxcx+MHoTkj+VSY5SjK4lEqrZqNxBwQRS381VM0YjikjlJEvhKnnxAnP8qXe9c16eHKskbRNkg4MtiSu76pGem9/TAC/wB4PWl3o9aHNPz1ppn9644ImcU0z+9DjN703vSa44Ji5HmalW88ic0HD+tdEnoaxo4Mm5wetKg/en1pVxxRMhYeF8jqB6VxXJG05x65qtI5jOR8ykDA+nWrYAfB6MRSE6GETyOGAGQfbyqa2vJIZlaJ2SRcHKnBz65qLG3HPnjmmgAncRxnBNEpWdRtrDt3qtrGFl7m7X1lUhvyOv3qW4/xB1NgRFb2sPvsLH9TisbbyKCAxPBwf7/lUepX9rYwb5ZfmB2ovVj9P50F12F2gvqOvalqXF5dyyZOducKPsOKoiXB8VD9KvG1KKSXujFtY4w+QQOoz6/Wrn/ucYwR7daKORS0gXFrslkkY8jnNQlvenKcHaSce4qKbajeHz8j1FMi/QLHbq40iopZ2woGSag7yhetXu2MWyk5k+b2X/mjboBArULpru8d2YlRwo9BUArjr/GxXcc7Samk9h0PyMYzjPStdp1ofgAI1+R8gt5kgAgffFZW0ge4uFCIz4BIVep4rb2WYopYSrMFUOihuG468ehqXPLpD8K9nLaCWPRobWVHQmAIUwOuSM5zz5VQvowuo6WTnvU2uxHTaSFOfvz+avxz7oLYJvUqmC7L57sfn0p10IFl71gS+zGcdEyCcetTwl9rHtWitoM+J5bGU7xEqvvPXdnB/YU/W7t7CaPbGGWQdM5II6/vVO0ZbTWHkLZkbChceL1bA+4/FWu1j/EqZ4zkCdQDjBOVAP6/vToycMif7Fypwf7Hxy95CkqHcrDp6GuGT3qCwJhsiu8N3e4k+RPXH2oM99OZyQ5AznaOmKuxZW7T9Es1SsP78+dcLe9B7bUJd5Mg3KTwMVbjvYm4JII5I64FN5IAu7veuhqhDenIrobmttM4m3Ug9Rk1zditOJt1Kot1KuOOXVr/AAWKjwkA7cdMc1EjoYkaPAVV9Kv28oZJNpHg8j+1QSwIhaSAnawAZT0FefHJ6ZQ4+xjShuSfLB+lNUlYwsijnGCOh9M/WqUTFbs7225GME1JdSFYVYEqFbDYNOpgWP1C8jsrd5JPmUnaCep9Mf31NY28upLucyzsWY++Bj0q7r12Z5o492RGnPuTQyJTLMqAZZuABQtjIqzY9l4m+BgVnwjSEsPJsnz+1G5oBEEdsKGUFTkEEZP9/iuaNarb2NvuCIgXLbyAB1zmq2o39rcyqtqwESkAkocHjg+v/gV5ccslkckUyiuNMmYgSpkedUrtij7QchQBmrqwXMg32673x408gemcn7VShge2vI1vFf8AiRyLKenizjjP1H95q9eTFJNEzxNlVZSzlUxuHBz79P2NULjT3u5m2TqJ1Uko6EDj36VBZJJHqLwy8hZC2SeuOBz6dKIido7o3GMNu2Z6h88fiuzeRNv69GQxRXYCKFS3egh84IPUYqPGXxn8Votfse+haaGMiRQHJx1TGD+P2rNrlGHU8ZrcWTmrBnGjRaFHiH4nAypyp+nB/etFaxRqjnbhOd4z5dP2ArPaUw+Asm3HLXRjcAceLoPpnn71tLe2S4tGUFo2bdkoATwvv9PzUea+RTijoooYkeNOgUt3gI8wcr/fqKg1WVJil43hRAzOCME5Hp9cf2Kt3SqlzEUVWPy887j1P7/mhcy/E6bdop8PiBGenOR+mKxJhtgbWS/+eOycOWXH+3gYx+KMbxddnc7i38Dfu8yVH/FAJbzvNVdhh98i7SfpRnR2RdOuYJNxijyp9gw4/eqMuor/AETwf2ZV02fxSqpO0xb+fI0JkPiGPPmrcZNs0kbZ393szng1SlYAj186rgttk89ofGep96dE+1wV6+tQg4UA05Tg803sWTvLKQvjJxxir0FwY0QMRgDBoWX5+9SGTw4rjbDcdwkvKPn2PWnFqBxSmMh+uDRCO6EwJ6GiUjS33mKVVDLz1pUYNlixuCzpIoG0HEmf51fJ7ibLYKyfMvlisol7Itw8hOd/zD1ohPqPeqvOGA61DPE70ULIq2Xb22RJVYYxng7enqtU5J1iWXvMbcHzyDgVXN9MAV3HGPWh2o3DtEctwTRxTS2C5JvQKlfc7MTyTmr+g2xlvo5twWKNsuxYehI/PSqUMRkbc3yeZNXo90cZVXPd5+XPBFA9ocpUHb9b65hiuXIEexjCEfhgDwpHqT5eZ6UGtL2575o5WwFGCrNtP/JozoN9qBuFs7S/kt2mxHsVyRnPXbyMf2KK9v8ARnhhsb+KPNzyLiVcfxOeHcgDJPPOPMVJyjGXB+xzjyjyQGsNd7uVJIiwKEbiM8fbzo9PqSX6xSRR9fmLnBJxkckcHPr71jAjKX2bzKMFhGRzkcggHjrVnSbmewuO+ed9wQoNwyBn61ksCbuOgIz/AGFdRgiW4eVCqyHkSEjCnPIPPB86HG4tDAU+IAfdlWAJxnqag1O7vbsEXEu+PduYKMAk+dcSGKP5VgK+W7qB15pkMNLbBlJXo0aXu+yEsP8AHiWTZJuB8IwDnGfqKE6roxMkM1nGAXHjjB6Enyz5cipINUaGMR28KRq3V1jGMjzxVi41C3mtS9xGIkDZBjHXjHP4FAoShL6mtqSHafay22lQCcYkNwjgNztIPA+p4/ArV6ZeAwvG2TJgBWAwCG69PbJzWLtLtERvhrWNY3AOzLHGMc9fvREa/JZylUjiSQYwWyQMcgg+R5rJ45SdsOEqCj30omuEdY23DIyucEE4ah80RMEyRHAljKEdAGXp+nX7VFJep32OUfnK48O3jJ3fypl9PI5RUZAYi25iSCcjHp6f3xXJNOmc5GesIg99AGOCZlHiOOlaWwWKXT7w54mjOCEI3EZAIoZDZSrerOse6LbvDDkA/wAuas9npF+H2MuGUhDkfNknP7/pTsj5Q0Jx6ZDdhX0qxugfEwZX9Thjg0IlbLdc0b7lhu092LLHkIfIDkcfkVnmyGIIwRwafhlWheVbJS+ce1d7zxZqvu5pbvenWKom7zkU5pDiqofNdZsY561tm8SdpTtIqaCUhOCc5qizeVWLcBlOWx/Ossyi6J93JPNKqaEeoNKj5A8SIuAeTjPrUiSc9QQfejkNrevZ/BxG3jzJlI/gW3M3qHwceXnVmz0R7hWjkM8F1wiqULLK/ONuGzz6Y8+Kll5UfZT/AB2wB4lU5Ulc1RvAWcI3G3rmvTexXZW7tL57nV7S0dcFYopBkq3+rnPGM9feimuad2cvtSja7tor2+mmFskdsdgV8eEHnkcjnke1Jl5a5VQ2HitK7PGskEDGMfil8/gAJYny9MV6NF2X0ezX4m/aJFktbhoo5CApkjkCYOfXJ5BBwKy+kWb3t9Gml2WZFbBJd2jByfP0PpmtWVVZrxO6Jey9wlvdQd4jzt3gCR7QC2fc8Y8/bFenTvbXqG3kjEo7oHvFbdkAhcAfUn2/NZ3Xuw7Q9nhLBJHHfl0DMXxGVY9PPzK4NVDeXOn6dZ2j2zS3MYYFNwAdgCMBs+WeV9x6VJlSyNOLHxTiqZybsvbFHDyTRSIScsRtGehHGSD9c9K5cadYDT2iWGPOw8iIAn6MeTzzz6dauaVdXdxhLxO6VjwMbdnmQeTkVVsZbm51LublUaBNyuz9VIOPx/X2qdyyxk99ASUUjMyaeiptLuOOg6VC9qCc5Jwcgmi2oD4e9ni2qwVyBkFePYHnFD55UXzUe24ZqiOXI/ZLJUyqzNEoYfMOePOmxsVl75iGUjIUeRpTypnIlXNUXlLK4WQkYOf3xVME5IxBOa+hEIeOJnfoSSRz7e1K1nkuUZTjeehZuRQyFGO5mYqoAB55FcSQxTLIpIweT+9MSXQVu6NAJHIJVVKbs5Y/zPTy/NSIJ5QLiN4TCmQxKkgnzyf79apWtxM0JRrpI1TwrnoRjj2BovZWyzQbviUXvcn+GuN3v09qTOTi9jEVNkikyxuCvQgjbgg4x7ClBFMkEssY3InLMvIVmORk/ar62MCmVbqTcGbOcksQPxzT+ztuwubnRzL4LpA63GMgBCx6epyfOsjk02gkrYLnuSJDJxuKhiBz96FaiQ87SjADHJx61ttW03S9Lt5mWG5lDKP47LvCHxE4B4GTsHsMmsvb2C31pO2+KLaFAdm8PeHgL+5z7GmY5x/JATg2A3PNNJNIh18Lrnd09x7GuH1449KoTFcaOoacTlhmmJXSea2zGdJqxA21frVTNWIugorOktE4AHXH3BpUvqSPtSrrAo9hvxo2n2kYnuNxcvHGxIMkjj5hkY58QHP8qAandvZ3haC3jkeAKxjZtkqMcHpjjqeh9fSjeq6ZY6hoFmqyRJeTJBICUBKnALnHG3POTnyHpWF7diaftlOoMbzXAQmIHKx8ABc/j0ryMSjN/wCz1clxRf7VdpZNSshZ3EFxYyQSFolaA/xIwuBk54Oc8+9DtG7R65ZWYMdslxBbyLc97OCWUo2Qd2eVyORQuSG7jieB5HafahWJXYlkbPP2wvWtb2S7MzQ3nc6jJE8F7a3FvsiY5UgqHGccH6ehqn6xWxK5NmVv9cudVZI54wojZmWMElFLMScA9MnNeqf4dTRN2aW6dVjZGkE0i9cqc8/Yge9ecdp+y0ml698BpkdxcJJCJ0BXcwGSDyPQjrWm/wAO7+bT9K1G1nVo+7lSSIyqduTgMT7ALQ5VFw+puO4z2ajtJqNrPpWoQRy5dYBJAsLjcTyV2gcj5c//AB56Vg57iXW72FmkjiklcBHQAd23VkJ9x4lbr1B9gGoXUz6y93YJOI1kzbv3ZyFDEpn1xx+MV6b2FtLb4GS+htDBLI3jjdMbW6kLnyyeOPMjypc0scbCi+bAvaqy/wApvbZcvJ8VGR3kknhyMeEDoM8UGsgZ78taxtFvkwNyl+nXLefp7cZ4rQf4ryW5trK3kD9/IwwVHhCgHPPrxx7Gs72Pt3l1mAW9zGw7xTIi5BAzgEAj7Z98edYopwtnP8qNabaG7ijE7BmZfFsyDn98ZBoVednbC5V1EW2RQMPlvDn68Hp0/aq2o38mnaxeWttKp2S5WOJcrgkkg/6Tzk0Pvu2+YWiW2Ky48LLNyrEf/HFQR8XNGX9NgzjH2Pl7JFPkkh56ZQig2q6ReWb4EG9TyJY2O0+3sfai9hqdysL3zAkrFmXvH3D5seX1AI65q5BrlxE8jXFo25OGjhBJxnknk8cjjrVMX5EHvYt4o1oxbKVVVaPYxB3YqvOgxhBg+rcV6Ff2+nahmSP4bvHAYyuvXy8XSszc6UQrSxwFYvUciqMXlKXaoTKLiCbLMsqlZdjDAcYzkD9PzRSJGtTiJpXtoxwTIMqSOcr1H19aoND3ZBUAgcg56fep0kScdzMuQeCc4I/5qnmpGwlZLbXKQWZ3SB8HCMucHnIyOOck8j1NRw37zSTSM3KkbCpIbdk85pkSJA+9WmAxtG4gcfim28MMgbu0nOOeGXn3x6Vj4oNthC51G51KMi4nmkZAoATwtkAcjnGT51FbPJPaiMbwVfrICGJ/n9+arywrabWKblkOWOSCD6df7xStrd74yLbRBSviIznjPufeuVVo2y8sK3yrEYXV0jeNECdAMkcDqCN1DNR0mazuJhHE5gVym4jJ4OPv9ftR/Tbe/wBPhJ+Hwm4MX3KMAZHB3cDxcgdauancRTxEyXUhmiBjd7Twxt/pzvHPP36+VBGbUvrtGyjq2YV42RsMpBB5yOlMcedbVrLv9Ht5p7UyHutsndYfptwxweOWY++KympWctrIwkieNdxC7ujAEjg+fSnRyJuhTi0U161MKhFSZ6YptgNFgy7TilUMmS2R6UqIGj07V9Xgj06B7U4tppRvaU7DMBkHn0zjPlj6cg43k1XWWvZhHFC6sjTR7WZFB2jIHmCygE+XnWhuOyOlWcLPqU8stmhEaW6gfwt7gA7s5GCwzVy30iO2vNV0WASiC409Xg7w7u76qcE+QODj2+leVF44L6npvlJ7KdvpaWcd5LcgzX9h8NcLcZIaSMkBwwOPJSPTFSanqcJivk029hwlw8sdwhBaN5AAUXnoQGJb0JAqfWrpJVHcXcdtc7YYbm6U4UKDkhc8E5zxz6edYjWtGM/aFFEBt7ZwWAeMlTtBJ+XqSFycdN2KKMebtsxuui7Zdqlu9dhv9WuQndZj7pUbYRhgPlPHJJ+9BpxHsbutRtvl42l1Ibng8UPLWTKR8MMbQ3Nw2D9ql0+M31xHbWtpDI8i5y247RjqTuxxT3CK2J5Po0vZDQE1i/d5rtJoYuDArsCT0yQcZAz5V6tBF8Pp/dogzHGWKqeDgcY9/r61nOynZ+20pWuQF+LKCORUBCsPmBx6n+VXe0GvpokDXkrhljhmjSI8B59yDafXgn8Go5y+SdLooilCOzAdq72fW9buorWGS4ht3KptiLjOWbOPXDbce1WeyFk7XS6nLstUsZC0hWLYWUcOu0Y59/qKzVtOonb4uFJkfKvgncfUqfUeR9a9G7LtIdFvoBsaVYmME2eJkwSjY8sYCkeox5U7J9Y0hWOm7Zjdc1D/ACfttqc0g7wyNlo+mMrxnj6Gs/G6ylSqDBOAu1Rkj6Ub7QappF/rtzI2lyTTyMNzGUpkgAHj04NCgY47l5o7ZIo/+yNW3BB585znPrTU9dAy/wCS/NhbORCwWGVMSgHIBPRgMZIyMEH0+lEe0U/w2pWuyPLy28TNtOAmRjd0Hp09vtQ0SwCKOcL/ANM3DBhu2NjkEeY/UjHmtGO3kEzppF1Cwt1ksQr4cbgVYnjkZ4Yc+/0oFuSQV6At3bRNqEaSzJl2ZQoJyjAZ3dcYyfpU8GqIoht4pO9VfE21CdvmOfLzFc1DD2Fvq1tBkxIGYhMZHIySOviDcn1qXQNa26o0t1FHc2wBik7oEKysMnAPXB/vpXalDozt0Xka3u3ltZHjW5A8AZQA/wBGx/Kgupx3EFy0UtiqledocYIP0xmtPrFnYzLDHBct3LgzW08YzsI42kDnzPl+tVbLVcRraX8SmXOEkx4G+hxgH286Q5TgrgrX6MnCtGSkmnTLLAkZI6qijP3xn9a5Z8ThpSwPqzHAz51uLiza5gCTRr3echs4I9qzGpafLbztlg6urDPUEYosXlLJp6ENSi7YPuYWnVp2YgKxBCHKsAOD9ecY4qCOVwCLRWSaMZHJzgU+OWa154KEdCAQR7g9amWBryJprBMNHksm7PvlfP7GrIv0bae0SS63cyCFLhFltkYMveKcFgpGc+fUnn0FNub2RkiWRt0THzUqcj1wPP6UpojcxxpAYoyYwWj6FCCeCPP19qbZsA09pf4wVI2suTGf9S48xj8VqpdGvfZe0XWZbbVIYondYpGAIAyNxPHl70d1+xEiM8Ekexl2hHY/NnCqPLoGPFZCygu476OBAHnjbwJnrjnOemPP6Vv3kle2U3ccEkaBWZVjL7GLY8I9P6VD5L+PIpL2FF6pmMvrBLp54okEV5bjBXp3nTj60E7qQSFO7KsvzLjpWn7V27C4N1aqVR5SXKHdk4BBAzjoSPwaFxasGkC3McZYngsMbT7iqsU5cLXQEog0NxSotNY2ssjbJe5I6qQcfUUqP5o/oDiepxaZI1prtjd71t5bh5IHDZOGCtxn0YVmNQ7fSKT8LZ/xGXaZXfdjnrgD/wAGjmv6tJCsCW3iinfu5J1f5ecMFx/3e/HOBWauNMjQ3azpEojJZNuQWcA+DHXqQc+ePbmPHT3MunyrQFm1C2vdD2Fktp7Ur3MYziRerfcsSfoMVQj7QatBCsFveShFBAVsNjPB6+tN/wDT2q3Dd6Lfar9CSMHPv+Kjk0LU1kMYtXkIOW2KSATx16VWvj6sQ3Jkq65qONpaEjIJ3W6f0rV/4fX0l5qEtvLbRs5UyLKsSqCychSQOhJ/Ss1b9m72V1FzNFAD153kfjpXpfYCxt7GxljyWkTapwMFt3P6kfgfWk5541FpB4oyvZrkRGmwxKbs7TxksAQB79f0PpXl/wDiZLNdXj6ZD3YjWY3AIlB8ZVFYEnHAwce5NbnXe0cHZ5me7dP/AKIvCgX/AN2YMOPx9OM/SvGLm8kv53luG3NgDGOB58fc/rS/Hg19hmWS6LB0a/nVTayWlz1DrBOGYDjJx6Dr+a9a0i3TSOywkQxIY42kd2GNo6YPGSOtePWN4+n3kVzbuVlRsj6+n05r2fU7kHsXczkFFNgXIGPNMn8ciizNuUUDjqmzw+5hhM3fxPMIA2O76vGSM48gRweQfKiY0TUWixFahzgY7uVW6jyAPPnUVnZXV1qdr8Eke933HB/hZXkcHgdTxU3aC5uF1ecXoUzjaJioABbYucY461RJttJAcfbG2lpeoxSawnaJ8I6EY885B8iOSD/Wtt2xthqPZ3R0t2Y5Qqr8KVYY6jI9GGP6DPnVlcGW+tIWXcryKrDOMjIzzXr2txKmnWIjXZGhICAk4GBge/1/rUnlTeKpBxX1YFgsgmkC0a37lJFkhEWcjBAI+2S30rF6K6SNc2UQdDjeiO5J3Dk9APIHjFehzHOnsp/+3h+MnAHXr7V5zrcI03tJIG3CKX+IpU8kN/8A1n7UrwsjycrBl6Jd8dvJ3jvb4DZHVsNn0IrTabpNiNLu9kQRpodwk3EkMPF0HPQAcDzrP6i5WNbK8tYlVWWYrGSMkj5snJ86Made/DaNLPG//TpnIYjIYkeEn/8AY+XODVMm1HRsVugrp0lpFpdqJLqPvD4Gjfnkk45x55FPvVUJzHvXOGAXIH48qx2rXH+Z6iFgWS3uFCtboT4ZCOBjIByR09+Kt2OpT3PePBcLbXAbY9vIN2GHpn5QTnjyNRZPC3zTOlTCj6faKWPwcfXqVzihWrWUVqgubeEpMfCyxDg+uR70Utr5Glig1PvY7tsfw9rbTuzg4HA48qvC17wqApwOBxyT60McksUumZwXo8804Xnxym3tmufEcRKCc/7cdRwa1jdmYLvVGu5i8UZADwbizd5gFlz6DIH9KLRpa2Uq3bpH3yg+NFDOAfpzjrTX1CSSdF0+AhZgZJieDEoA5yev2z0FWfyHN6VGxgktgjWNIS31a2nhPd5jCRwoeeCev6etaWdJorI7RG06Iijd8uT6/rVWK3totQtLy+2y31wBHAijcI16sfsCSWohdv8ADeN12GMtLIc8LjOKk8qTbjaN41sy+uTK87piMCVgrLKCM4wMk+Rxj7Vmrm0B1q1trhGLMyg+PPBPkftWju5PjdMe4JguFO5m2nGD0OM9COPzQfUIbeCe3uUuCZIzF3QPKsoIHA8sfzr0sLqNCZAz4iJmZp37x8kZcHIwaVRarAIdQnVcr4uV9KVOjCLV2BR6FHcPDk29taRhGLgLFxk9cZ6efmKY03eTuXUEsmMEsRj29/3pOhWHvrl3QjJRFxuJ68c9Ov0zUZeJ3McwLdWAjJzs5OcfXj8V5nEuJFuHgCjKxKxBAVeAfMnzPXP3FMDzsy5LTj1XnOPPzH2z6VNK8iWqokWZFkDRyO235jjnHI/T0qj3V1ErQCWYKgIzniQ85x+2Bg/vRKMfYNssLM3w4mCBkkYKpHJY9M5/GR5e3SiWl3k+mM85hV4nReTIMk5PC+Xn146+dC4jIVHwonZ1LhTxheRnH2GMDGSajCT3moWvdO4UR75Gzngk5B54Plx7/St4p6Nthvthe6b2gsmDqQIlKwYy0gdsZbHoCPvx0rz+fs1eJDJIhkdlGQmzlxn06+tbeSze1jDWzv3jEjenzdDxnPn+uBVIPcvgPJM6SAn5zz6/39KKGScNLoGUFLZkNI0m7GpQy38EsVtC4eVpOCAPY8+let9rZv8ALeyMbJslWZ4omVwCDGwIYfcCseEWcFVYFT7dfIZP2NX76/uZrSC2uYBNZtFFMiuflwpHmfUH+zXZMjlJSfo2Mai0jz57hINSM1iZLdgoA2MQRxyc/rVxdd1BV2rfXIJ65lJ/ejrdn7GedpzBOFQcRCfg+4OM/bNU5OzlokZO+8UjJXLLxx6Y6e9PeTHLsVwmC21zUgBnUbscYwJmA/evR7PUWv8Asfpk9wGM29lLk/6c8/cEVh20HTyF3y3ijJz4lbd+gx+tbOC4t5+zNtBCHd4WIZTyQuMA4HkcVP5fF46QUFJWT2572N42Zl3owOOuB1/Y1jO2OnO1lb3Kb3eJ9jsTuxngfbI/WtBbXLLeRxwM0aqxEu8EcdOPyara4YzbXdrcXEEMbgg7gSSfYA+RGcYqTxeWOaBe0ZqMzXNr8XeRF4k2w7+8C7cf9uPfHX3qbTY4rpfgpUjBnbbtOfm/7SGJxkZz055HnVO2lk02HUdMlVJA2CCD4cZ4YevtUMRnmmAhgeQ8riNST5elerT2DySaCFtb3kNyLC4mkiZAe7CDcH5xgZ6Hg+nvTIrzU5yZtLurqSe3fxxsTvYf6iB1GeDnPUUUl03UNQgEs8BgugA3eOyp4gOp5zzwfqD61BcW15a3BvbnTYzNkLJIkjZcgYLYViMHz4I/NApx9hUHNMnN4nfmI290V/iDBD88kp9+oHXz61LNPLNcsluZmGRuZV3Rs3QEDgqcnGCQM+dYy63K66rpg+GkRvFGpJA8twJ6g9D/AM1q9G1aLVoO8jVUuEGJEzgg+x68+v2+s2aDguXa/wCjYyt0F7OwSZYJ3lQq68qpJ5J+Xn/zVS/vnhju7G1025ilmUrBJlWV1J253A4Xr51UKz24lWNe9tmO5lXG5D7g/TkinQ3EW8Fbe4mCyrllhLBYwPJc888cfjFJxpXcUFa9Eukw2/ZqCO3mJudTdFXZGue7UndtB+v5x06VDqGsxte3tnOYu/gbaw3AbgT5MT5DqKHadq99p/eSXnd3aEZgcr4mxjn2OCD+lZ6VLbVb7chl76RiZI2+brknJ9jnpVaxKbbmA5uqNPdTxW9vvRNsDk98CmNzY4bHTofLrUeqNZS6aZbpl2KypFvwWRegxjg8Diobm2ure3WS2u9kEMQjYSxnBCjqB6nn80N1+WVWhheISyRwr3gb/cobIX80MYcmkn7Ft0C9Qljmn3CYyHGC4A8XoT70qt2EVpdxEyxxl14JRMZ9KVVOfHQujfXkUbPbOY0LmceIqM9RUHaMBbi52gDbDEBjyG//AJP5pUqiRcSp47C0d/E5G0seSRjpVa5AfQLlmG5kWJkJ5Knd1HpSpVn+R3oGrNKtq5EjgiWTGGPHiNFdKA+IlbA3bYufPpSpUx+zPZc1EmOJShKky87eKH28aNcSBkUhYSRkdDlaVKgCJI+Z1B8p3A9gN1d1CR3NsHdmBtzkE5z43pUqGRqGkkSWoBIDDxD14P8AQUxSZIrkSHdtYbd3OMk5xSpVyMB+qjYsCr4VIOQOB1qezJTG0levTjypUqbP8QF2X7OKP/PrU7Fy2Axx1G09aysagdtWAAwLyTAx0+alSrsP/gmXaKmujdLEW5JRgSfQMMCrnZOaWNAscjqrXJBCsQCNtKlVMv7SOX5mog4Qgf6h+1St4VVl4ba3I69KVKvOj+aKX0ZXRFEmk2neANm7ZDu58JQkj6Z8qFdnmYa/AAxAY4YZ6j3pUqvl+MiX/I3aEi4jwT4mwfelLJJE0JjdkIk4KnHmaVKvL8btjgb2whiNrZgxpja5+UdcdaCdhmMutRLIS4MMmQxz5UqVelH+yBL8jSxorWYVlUhkAII69aD68qnVtTBUEJ3ZXI+Xw+VKlU/jfmwJmb09mRJArFRu8jilSpVfLsWf/9k="/>
          <p:cNvSpPr>
            <a:spLocks noChangeAspect="1" noChangeArrowheads="1"/>
          </p:cNvSpPr>
          <p:nvPr/>
        </p:nvSpPr>
        <p:spPr bwMode="auto">
          <a:xfrm>
            <a:off x="155575" y="-631825"/>
            <a:ext cx="1876425" cy="13239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4106" name="Picture 10" descr="http://t2.gstatic.com/images?q=tbn:ANd9GcQBxaNRJ-W9Kp6YV5MxHRtxPkbYzkOp7nvIKxpvQ4iNuf7cfAw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66800" y="4190999"/>
            <a:ext cx="3429000" cy="25033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xmlns:mv="urn:schemas-microsoft-com:mac:vml" xmlns:mc="http://schemas.openxmlformats.org/markup-compatibility/2006" val="907901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4294967295"/>
          </p:nvPr>
        </p:nvSpPr>
        <p:spPr>
          <a:xfrm>
            <a:off x="0" y="0"/>
            <a:ext cx="9092820" cy="5334000"/>
          </a:xfrm>
        </p:spPr>
        <p:txBody>
          <a:bodyPr>
            <a:normAutofit/>
          </a:bodyPr>
          <a:lstStyle/>
          <a:p>
            <a:pPr marL="0" indent="0">
              <a:lnSpc>
                <a:spcPts val="1800"/>
              </a:lnSpc>
              <a:spcBef>
                <a:spcPts val="0"/>
              </a:spcBef>
              <a:buNone/>
            </a:pPr>
            <a:r>
              <a:rPr lang="en-US" sz="1600" b="1" dirty="0">
                <a:latin typeface="Times New Roman" pitchFamily="18" charset="0"/>
                <a:cs typeface="Times New Roman" pitchFamily="18" charset="0"/>
              </a:rPr>
              <a:t>From</a:t>
            </a:r>
            <a:r>
              <a:rPr lang="en-US" sz="1600" b="1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1600" dirty="0">
                <a:latin typeface="Times New Roman" pitchFamily="18" charset="0"/>
                <a:cs typeface="Times New Roman" pitchFamily="18" charset="0"/>
              </a:rPr>
            </a:br>
            <a:r>
              <a:rPr lang="en-US" sz="1600" b="1" dirty="0">
                <a:latin typeface="Times New Roman" pitchFamily="18" charset="0"/>
                <a:cs typeface="Times New Roman" pitchFamily="18" charset="0"/>
              </a:rPr>
              <a:t>To: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en-US" sz="1600" dirty="0">
                <a:latin typeface="Times New Roman" pitchFamily="18" charset="0"/>
                <a:cs typeface="Times New Roman" pitchFamily="18" charset="0"/>
              </a:rPr>
            </a:br>
            <a:r>
              <a:rPr lang="en-US" sz="1600" b="1" dirty="0">
                <a:latin typeface="Times New Roman" pitchFamily="18" charset="0"/>
                <a:cs typeface="Times New Roman" pitchFamily="18" charset="0"/>
              </a:rPr>
              <a:t>Sent: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Wed, May 8, 2013  1:29:41PM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1600" dirty="0">
                <a:latin typeface="Times New Roman" pitchFamily="18" charset="0"/>
                <a:cs typeface="Times New Roman" pitchFamily="18" charset="0"/>
              </a:rPr>
            </a:br>
            <a:r>
              <a:rPr lang="en-US" sz="1600" b="1" dirty="0">
                <a:latin typeface="Times New Roman" pitchFamily="18" charset="0"/>
                <a:cs typeface="Times New Roman" pitchFamily="18" charset="0"/>
              </a:rPr>
              <a:t>Subject: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I Did it!</a:t>
            </a:r>
            <a:endParaRPr lang="en-US" sz="1600" dirty="0"/>
          </a:p>
          <a:p>
            <a:pPr marL="0" indent="0">
              <a:lnSpc>
                <a:spcPts val="800"/>
              </a:lnSpc>
              <a:spcBef>
                <a:spcPts val="0"/>
              </a:spcBef>
              <a:buNone/>
            </a:pPr>
            <a:endParaRPr lang="en-US" sz="1600" dirty="0" smtClean="0"/>
          </a:p>
          <a:p>
            <a:pPr marL="0" indent="0">
              <a:lnSpc>
                <a:spcPts val="2200"/>
              </a:lnSpc>
              <a:spcBef>
                <a:spcPts val="0"/>
              </a:spcBef>
              <a:buNone/>
            </a:pP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Hello ,</a:t>
            </a:r>
          </a:p>
          <a:p>
            <a:pPr marL="0" indent="0">
              <a:lnSpc>
                <a:spcPts val="900"/>
              </a:lnSpc>
              <a:spcBef>
                <a:spcPts val="0"/>
              </a:spcBef>
              <a:buNone/>
            </a:pPr>
            <a:endParaRPr lang="en-US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lnSpc>
                <a:spcPts val="1900"/>
              </a:lnSpc>
              <a:spcBef>
                <a:spcPts val="0"/>
              </a:spcBef>
              <a:buNone/>
            </a:pP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Hope you and your family are well.  I am writing with some pretty exciting news. I just secured my first post-MBA job!  You are hearing from Procter &amp; Gamble’s new Associate Product Manager for the Tide brand.  I will start in just a few weeks and thanks to the internship I did through Booth last Summer, I feel confident about what to expect and know this is the right position for me.</a:t>
            </a:r>
          </a:p>
          <a:p>
            <a:pPr marL="0" indent="0">
              <a:lnSpc>
                <a:spcPts val="1000"/>
              </a:lnSpc>
              <a:spcBef>
                <a:spcPts val="0"/>
              </a:spcBef>
              <a:buNone/>
            </a:pPr>
            <a:endParaRPr lang="en-US" sz="16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lnSpc>
                <a:spcPts val="1900"/>
              </a:lnSpc>
              <a:spcBef>
                <a:spcPts val="0"/>
              </a:spcBef>
              <a:buNone/>
            </a:pP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I want to thank you again for all your support.  Your leadership and encouragement has really helped guide me to where I am today.  Challenging me to take on new projects at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xxxxxx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, sincerely giving me your recommendation when I was applying to Booth, and taking a genuine interest in my progress have all given me the confidence to pursue my dreams.  I have a feeling this is just the start to a fulfilling professional career and I look forward to mentoring others following in my footsteps the way you have done for me.  I will be back in Phoenix next week and would love to get together for coffee.  Can’t wait to catch up and tell you all about my new position!</a:t>
            </a:r>
          </a:p>
          <a:p>
            <a:pPr marL="0" indent="0">
              <a:lnSpc>
                <a:spcPts val="1000"/>
              </a:lnSpc>
              <a:spcBef>
                <a:spcPts val="0"/>
              </a:spcBef>
              <a:buNone/>
            </a:pPr>
            <a:endParaRPr lang="en-US" sz="16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lnSpc>
                <a:spcPts val="1900"/>
              </a:lnSpc>
              <a:spcBef>
                <a:spcPts val="0"/>
              </a:spcBef>
              <a:buNone/>
            </a:pP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Sincerely,</a:t>
            </a:r>
          </a:p>
          <a:p>
            <a:pPr marL="0" indent="0">
              <a:lnSpc>
                <a:spcPts val="1900"/>
              </a:lnSpc>
              <a:spcBef>
                <a:spcPts val="0"/>
              </a:spcBef>
              <a:buNone/>
            </a:pPr>
            <a:endParaRPr lang="en-US" sz="14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xmlns:mv="urn:schemas-microsoft-com:mac:vml" xmlns:mc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1447800" y="4495800"/>
            <a:ext cx="2894126" cy="210605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 xmlns:mv="urn:schemas-microsoft-com:mac:vml" xmlns:mc="http://schemas.openxmlformats.org/markup-compatibility/2006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xmlns:mv="urn:schemas-microsoft-com:mac:vml" xmlns:mc="http://schemas.openxmlformats.org/markup-compatibility/2006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 xmlns:mv="urn:schemas-microsoft-com:mac:vml" xmlns:mc="http://schemas.openxmlformats.org/markup-compatibility/2006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5800" y="4038600"/>
            <a:ext cx="4391025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xmlns:mv="urn:schemas-microsoft-com:mac:vml" xmlns:mc="http://schemas.openxmlformats.org/markup-compatibility/2006" val="3056019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Adjacency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pothecary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solidFill>
          <a:schemeClr val="bg1"/>
        </a:solidFill>
      </a:spPr>
      <a:bodyPr wrap="square" rtlCol="0">
        <a:spAutoFit/>
      </a:bodyPr>
      <a:lstStyle>
        <a:defPPr>
          <a:defRPr sz="1000" b="1" dirty="0" smtClean="0"/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13840</TotalTime>
  <Words>38</Words>
  <Application>Microsoft Office PowerPoint</Application>
  <PresentationFormat>On-screen Show (4:3)</PresentationFormat>
  <Paragraphs>46</Paragraphs>
  <Slides>4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Slide 1</vt:lpstr>
      <vt:lpstr>Slide 2</vt:lpstr>
      <vt:lpstr>Slide 3</vt:lpstr>
      <vt:lpstr>Slide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Michelle Lofaro</dc:creator>
  <cp:lastModifiedBy>mlofaro</cp:lastModifiedBy>
  <cp:revision>109</cp:revision>
  <dcterms:created xsi:type="dcterms:W3CDTF">2010-12-29T05:28:19Z</dcterms:created>
  <dcterms:modified xsi:type="dcterms:W3CDTF">2011-05-03T17:54:55Z</dcterms:modified>
</cp:coreProperties>
</file>