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7"/>
  </p:notesMasterIdLst>
  <p:sldIdLst>
    <p:sldId id="258" r:id="rId2"/>
    <p:sldId id="259" r:id="rId3"/>
    <p:sldId id="260" r:id="rId4"/>
    <p:sldId id="261" r:id="rId5"/>
    <p:sldId id="262" r:id="rId6"/>
    <p:sldId id="263" r:id="rId7"/>
    <p:sldId id="264" r:id="rId8"/>
    <p:sldId id="265" r:id="rId9"/>
    <p:sldId id="327" r:id="rId10"/>
    <p:sldId id="266" r:id="rId11"/>
    <p:sldId id="267" r:id="rId12"/>
    <p:sldId id="268" r:id="rId13"/>
    <p:sldId id="269" r:id="rId14"/>
    <p:sldId id="270" r:id="rId15"/>
    <p:sldId id="271" r:id="rId16"/>
    <p:sldId id="272" r:id="rId17"/>
    <p:sldId id="273" r:id="rId18"/>
    <p:sldId id="274" r:id="rId19"/>
    <p:sldId id="275"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88" autoAdjust="0"/>
    <p:restoredTop sz="94624" autoAdjust="0"/>
  </p:normalViewPr>
  <p:slideViewPr>
    <p:cSldViewPr>
      <p:cViewPr>
        <p:scale>
          <a:sx n="75" d="100"/>
          <a:sy n="75" d="100"/>
        </p:scale>
        <p:origin x="-1236" y="15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A895FBB-BF78-4711-91E2-88A826BCD708}" type="datetimeFigureOut">
              <a:rPr lang="ru-RU" smtClean="0"/>
              <a:pPr/>
              <a:t>20.08.2014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1423316-7466-4AB0-A9B5-0A9785AD8CB3}"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21423316-7466-4AB0-A9B5-0A9785AD8CB3}" type="slidenum">
              <a:rPr lang="ru-RU" smtClean="0"/>
              <a:pPr/>
              <a:t>14</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20.08.2014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20.08.2014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20.08.2014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20.08.2014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20.08.2014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20.08.2014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20.08.2014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20.08.2014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20.08.2014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20.08.2014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20.08.2014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20.08.2014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214422"/>
            <a:ext cx="8229600" cy="4429156"/>
          </a:xfrm>
        </p:spPr>
        <p:txBody>
          <a:bodyPr>
            <a:normAutofit fontScale="62500" lnSpcReduction="20000"/>
          </a:bodyPr>
          <a:lstStyle/>
          <a:p>
            <a:endParaRPr lang="ru-RU" dirty="0"/>
          </a:p>
          <a:p>
            <a:r>
              <a:rPr lang="en-US" dirty="0" smtClean="0"/>
              <a:t>According </a:t>
            </a:r>
            <a:r>
              <a:rPr lang="en-US" dirty="0"/>
              <a:t>to GMAT, </a:t>
            </a:r>
            <a:r>
              <a:rPr lang="en-US" b="1" dirty="0" smtClean="0"/>
              <a:t>like cannot introduce examples</a:t>
            </a:r>
            <a:r>
              <a:rPr lang="en-US" dirty="0" smtClean="0"/>
              <a:t> (</a:t>
            </a:r>
            <a:r>
              <a:rPr lang="en-US" b="1" dirty="0" smtClean="0"/>
              <a:t>such </a:t>
            </a:r>
            <a:r>
              <a:rPr lang="en-US" b="1" dirty="0"/>
              <a:t>as </a:t>
            </a:r>
            <a:r>
              <a:rPr lang="en-US" dirty="0"/>
              <a:t>must be used instead), </a:t>
            </a:r>
            <a:r>
              <a:rPr lang="en-US" b="1" dirty="0"/>
              <a:t>Like</a:t>
            </a:r>
            <a:r>
              <a:rPr lang="en-US" dirty="0"/>
              <a:t> gives sort of </a:t>
            </a:r>
            <a:r>
              <a:rPr lang="en-US" b="1" dirty="0"/>
              <a:t>"similar" </a:t>
            </a:r>
            <a:r>
              <a:rPr lang="en-US" dirty="0"/>
              <a:t>meaning.	</a:t>
            </a:r>
            <a:endParaRPr lang="en-US" dirty="0" smtClean="0"/>
          </a:p>
          <a:p>
            <a:endParaRPr lang="en-US" dirty="0"/>
          </a:p>
          <a:p>
            <a:r>
              <a:rPr lang="en-US" dirty="0" smtClean="0"/>
              <a:t>On </a:t>
            </a:r>
            <a:r>
              <a:rPr lang="en-US" dirty="0"/>
              <a:t>the GMAT, </a:t>
            </a:r>
            <a:r>
              <a:rPr lang="en-US" b="1" dirty="0"/>
              <a:t>should means "moral obligation" not </a:t>
            </a:r>
            <a:r>
              <a:rPr lang="en-US" b="1" dirty="0" smtClean="0"/>
              <a:t>"likelihood.</a:t>
            </a:r>
            <a:r>
              <a:rPr lang="en-US" dirty="0" smtClean="0"/>
              <a:t>"</a:t>
            </a:r>
            <a:r>
              <a:rPr lang="en-US" dirty="0"/>
              <a:t>	</a:t>
            </a:r>
            <a:endParaRPr lang="en-US" dirty="0" smtClean="0"/>
          </a:p>
          <a:p>
            <a:pPr>
              <a:buNone/>
            </a:pPr>
            <a:endParaRPr lang="en-US" dirty="0" smtClean="0"/>
          </a:p>
          <a:p>
            <a:r>
              <a:rPr lang="en-US" dirty="0" smtClean="0"/>
              <a:t>GMAT </a:t>
            </a:r>
            <a:r>
              <a:rPr lang="en-US" dirty="0"/>
              <a:t>frowns upon using a phrase where a single word will do e. g. have differences is same as differ</a:t>
            </a:r>
            <a:r>
              <a:rPr lang="en-US" dirty="0" smtClean="0"/>
              <a:t>.</a:t>
            </a:r>
          </a:p>
          <a:p>
            <a:pPr>
              <a:buNone/>
            </a:pPr>
            <a:r>
              <a:rPr lang="en-US" dirty="0"/>
              <a:t>	</a:t>
            </a:r>
          </a:p>
          <a:p>
            <a:r>
              <a:rPr lang="en-US" dirty="0" smtClean="0"/>
              <a:t>Another </a:t>
            </a:r>
            <a:r>
              <a:rPr lang="en-US" dirty="0"/>
              <a:t>aspect of concision is redundancy. </a:t>
            </a:r>
            <a:r>
              <a:rPr lang="en-US" dirty="0" smtClean="0"/>
              <a:t> (</a:t>
            </a:r>
            <a:r>
              <a:rPr lang="en-US" dirty="0" err="1" smtClean="0"/>
              <a:t>Eg</a:t>
            </a:r>
            <a:r>
              <a:rPr lang="en-US" dirty="0" smtClean="0"/>
              <a:t>. The </a:t>
            </a:r>
            <a:r>
              <a:rPr lang="en-US" dirty="0"/>
              <a:t>three prices SUM to </a:t>
            </a:r>
            <a:r>
              <a:rPr lang="en-US" dirty="0" smtClean="0"/>
              <a:t>a </a:t>
            </a:r>
            <a:r>
              <a:rPr lang="en-US" dirty="0" smtClean="0"/>
              <a:t>TOTAL </a:t>
            </a:r>
            <a:r>
              <a:rPr lang="en-US" dirty="0"/>
              <a:t>of $11.56</a:t>
            </a:r>
            <a:r>
              <a:rPr lang="en-US" dirty="0" smtClean="0"/>
              <a:t>.) </a:t>
            </a:r>
            <a:r>
              <a:rPr lang="en-US" dirty="0"/>
              <a:t>	</a:t>
            </a:r>
            <a:endParaRPr lang="en-US" dirty="0" smtClean="0"/>
          </a:p>
          <a:p>
            <a:endParaRPr lang="en-US" dirty="0"/>
          </a:p>
          <a:p>
            <a:r>
              <a:rPr lang="en-US" b="1" dirty="0" smtClean="0"/>
              <a:t>Being </a:t>
            </a:r>
            <a:r>
              <a:rPr lang="en-US" b="1" dirty="0"/>
              <a:t>almost always signals </a:t>
            </a:r>
            <a:r>
              <a:rPr lang="en-US" b="1" dirty="0" smtClean="0"/>
              <a:t>redundancy</a:t>
            </a:r>
            <a:r>
              <a:rPr lang="en-US" dirty="0" smtClean="0"/>
              <a:t>. </a:t>
            </a:r>
            <a:r>
              <a:rPr lang="en-US" dirty="0"/>
              <a:t>Being excited is same as </a:t>
            </a:r>
            <a:r>
              <a:rPr lang="en-US" dirty="0" smtClean="0"/>
              <a:t>Excited</a:t>
            </a:r>
          </a:p>
          <a:p>
            <a:pPr>
              <a:buNone/>
            </a:pPr>
            <a:r>
              <a:rPr lang="en-US" dirty="0"/>
              <a:t>	</a:t>
            </a:r>
            <a:endParaRPr lang="en-US" dirty="0" smtClean="0"/>
          </a:p>
          <a:p>
            <a:r>
              <a:rPr lang="en-US" b="1" dirty="0" smtClean="0"/>
              <a:t>"The </a:t>
            </a:r>
            <a:r>
              <a:rPr lang="en-US" b="1" dirty="0"/>
              <a:t>fact that" is always </a:t>
            </a:r>
            <a:r>
              <a:rPr lang="en-US" b="1" dirty="0" smtClean="0"/>
              <a:t>redundant</a:t>
            </a:r>
            <a:r>
              <a:rPr lang="en-US" dirty="0"/>
              <a:t>	</a:t>
            </a:r>
          </a:p>
          <a:p>
            <a:pPr>
              <a:buNone/>
            </a:pPr>
            <a:endParaRPr lang="ru-RU" dirty="0"/>
          </a:p>
        </p:txBody>
      </p:sp>
      <p:sp>
        <p:nvSpPr>
          <p:cNvPr id="4" name="Прямоугольник 3"/>
          <p:cNvSpPr/>
          <p:nvPr/>
        </p:nvSpPr>
        <p:spPr>
          <a:xfrm>
            <a:off x="6786578" y="5500702"/>
            <a:ext cx="1928826" cy="923330"/>
          </a:xfrm>
          <a:prstGeom prst="rect">
            <a:avLst/>
          </a:prstGeom>
        </p:spPr>
        <p:txBody>
          <a:bodyPr wrap="square">
            <a:spAutoFit/>
          </a:bodyPr>
          <a:lstStyle/>
          <a:p>
            <a:endParaRPr lang="ru-RU" dirty="0" smtClean="0"/>
          </a:p>
          <a:p>
            <a:pPr algn="r"/>
            <a:r>
              <a:rPr lang="en-US" dirty="0" smtClean="0"/>
              <a:t>Chapter 1-2	</a:t>
            </a:r>
          </a:p>
        </p:txBody>
      </p:sp>
      <p:sp>
        <p:nvSpPr>
          <p:cNvPr id="6" name="Прямоугольник 5"/>
          <p:cNvSpPr/>
          <p:nvPr/>
        </p:nvSpPr>
        <p:spPr>
          <a:xfrm>
            <a:off x="6786578" y="285728"/>
            <a:ext cx="1928826" cy="923330"/>
          </a:xfrm>
          <a:prstGeom prst="rect">
            <a:avLst/>
          </a:prstGeom>
        </p:spPr>
        <p:txBody>
          <a:bodyPr wrap="square">
            <a:spAutoFit/>
          </a:bodyPr>
          <a:lstStyle/>
          <a:p>
            <a:endParaRPr lang="ru-RU" dirty="0" smtClean="0"/>
          </a:p>
          <a:p>
            <a:pPr algn="ctr"/>
            <a:r>
              <a:rPr lang="en-US" dirty="0" smtClean="0"/>
              <a:t> MGMAT SC Notes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715040"/>
          </a:xfrm>
        </p:spPr>
        <p:txBody>
          <a:bodyPr>
            <a:normAutofit fontScale="47500" lnSpcReduction="20000"/>
          </a:bodyPr>
          <a:lstStyle/>
          <a:p>
            <a:endParaRPr lang="ru-RU" dirty="0"/>
          </a:p>
          <a:p>
            <a:r>
              <a:rPr lang="en-US" b="1" dirty="0" smtClean="0"/>
              <a:t>Because</a:t>
            </a:r>
            <a:r>
              <a:rPr lang="en-US" dirty="0" smtClean="0"/>
              <a:t> </a:t>
            </a:r>
            <a:r>
              <a:rPr lang="en-US" dirty="0"/>
              <a:t>and </a:t>
            </a:r>
            <a:r>
              <a:rPr lang="en-US" b="1" dirty="0"/>
              <a:t>Which</a:t>
            </a:r>
            <a:r>
              <a:rPr lang="en-US" dirty="0"/>
              <a:t> are </a:t>
            </a:r>
            <a:r>
              <a:rPr lang="en-US" dirty="0" smtClean="0"/>
              <a:t>connecting </a:t>
            </a:r>
            <a:r>
              <a:rPr lang="en-US" dirty="0"/>
              <a:t>words. These are also known as </a:t>
            </a:r>
            <a:r>
              <a:rPr lang="en-US" b="1" dirty="0"/>
              <a:t>Subordinators</a:t>
            </a:r>
            <a:r>
              <a:rPr lang="en-US" dirty="0"/>
              <a:t>, because they turn the clauses they are attached to into Subordinate Clauses, which can not stand by </a:t>
            </a:r>
            <a:r>
              <a:rPr lang="en-US" dirty="0" smtClean="0"/>
              <a:t>themselves. </a:t>
            </a:r>
            <a:r>
              <a:rPr lang="en-US" b="1" dirty="0" smtClean="0"/>
              <a:t>Subordinate </a:t>
            </a:r>
            <a:r>
              <a:rPr lang="en-US" b="1" dirty="0"/>
              <a:t>clauses can not act as a sentence</a:t>
            </a:r>
            <a:r>
              <a:rPr lang="en-US" dirty="0"/>
              <a:t>. They act like "big adjectives", "big adverbs" or "big nouns."	</a:t>
            </a:r>
            <a:endParaRPr lang="en-US" dirty="0" smtClean="0"/>
          </a:p>
          <a:p>
            <a:endParaRPr lang="en-US" dirty="0"/>
          </a:p>
          <a:p>
            <a:r>
              <a:rPr lang="en-US" b="1" dirty="0" smtClean="0"/>
              <a:t>Common </a:t>
            </a:r>
            <a:r>
              <a:rPr lang="en-US" b="1" dirty="0"/>
              <a:t>Prepositions: of, in, to, for, with, on, by, at, from</a:t>
            </a:r>
            <a:r>
              <a:rPr lang="en-US" dirty="0"/>
              <a:t>	</a:t>
            </a:r>
            <a:endParaRPr lang="en-US" dirty="0" smtClean="0"/>
          </a:p>
          <a:p>
            <a:pPr>
              <a:buNone/>
            </a:pPr>
            <a:endParaRPr lang="en-US" dirty="0"/>
          </a:p>
          <a:p>
            <a:r>
              <a:rPr lang="en-US" dirty="0" smtClean="0"/>
              <a:t>Be aware </a:t>
            </a:r>
            <a:r>
              <a:rPr lang="en-US" dirty="0"/>
              <a:t>of </a:t>
            </a:r>
            <a:r>
              <a:rPr lang="en-US" b="1" dirty="0"/>
              <a:t>Present Participles </a:t>
            </a:r>
            <a:r>
              <a:rPr lang="en-US" b="1" dirty="0" smtClean="0"/>
              <a:t>(-</a:t>
            </a:r>
            <a:r>
              <a:rPr lang="en-US" b="1" dirty="0" err="1" smtClean="0"/>
              <a:t>ing</a:t>
            </a:r>
            <a:r>
              <a:rPr lang="en-US" b="1" dirty="0" smtClean="0"/>
              <a:t> </a:t>
            </a:r>
            <a:r>
              <a:rPr lang="en-US" b="1" dirty="0"/>
              <a:t>form) </a:t>
            </a:r>
            <a:r>
              <a:rPr lang="en-US" dirty="0"/>
              <a:t>and </a:t>
            </a:r>
            <a:r>
              <a:rPr lang="en-US" b="1" dirty="0"/>
              <a:t>past participles </a:t>
            </a:r>
            <a:r>
              <a:rPr lang="en-US" b="1" dirty="0" smtClean="0"/>
              <a:t>(-</a:t>
            </a:r>
            <a:r>
              <a:rPr lang="en-US" b="1" dirty="0" err="1" smtClean="0"/>
              <a:t>ed</a:t>
            </a:r>
            <a:r>
              <a:rPr lang="en-US" b="1" dirty="0" smtClean="0"/>
              <a:t> </a:t>
            </a:r>
            <a:r>
              <a:rPr lang="en-US" b="1" dirty="0"/>
              <a:t>and </a:t>
            </a:r>
            <a:r>
              <a:rPr lang="en-US" b="1" dirty="0" smtClean="0"/>
              <a:t>-en </a:t>
            </a:r>
            <a:r>
              <a:rPr lang="en-US" b="1" dirty="0"/>
              <a:t>form)</a:t>
            </a:r>
            <a:r>
              <a:rPr lang="en-US" dirty="0"/>
              <a:t>. They </a:t>
            </a:r>
            <a:r>
              <a:rPr lang="en-US" b="1" dirty="0"/>
              <a:t>act as adjective</a:t>
            </a:r>
            <a:r>
              <a:rPr lang="en-US" dirty="0"/>
              <a:t> and sometime can be confused as verbs</a:t>
            </a:r>
            <a:r>
              <a:rPr lang="en-US" dirty="0" smtClean="0"/>
              <a:t>.</a:t>
            </a:r>
          </a:p>
          <a:p>
            <a:pPr>
              <a:buNone/>
            </a:pPr>
            <a:r>
              <a:rPr lang="en-US" dirty="0"/>
              <a:t>	</a:t>
            </a:r>
          </a:p>
          <a:p>
            <a:r>
              <a:rPr lang="en-US" dirty="0" smtClean="0"/>
              <a:t>A </a:t>
            </a:r>
            <a:r>
              <a:rPr lang="en-US" dirty="0"/>
              <a:t>noun in a prepositional phrase cannot be the subject of the </a:t>
            </a:r>
            <a:r>
              <a:rPr lang="en-US" dirty="0" smtClean="0"/>
              <a:t>sentence, </a:t>
            </a:r>
            <a:r>
              <a:rPr lang="en-US" dirty="0"/>
              <a:t>with limited idiomatic </a:t>
            </a:r>
            <a:r>
              <a:rPr lang="en-US" dirty="0" smtClean="0"/>
              <a:t>exceptions</a:t>
            </a:r>
          </a:p>
          <a:p>
            <a:pPr>
              <a:buNone/>
            </a:pPr>
            <a:r>
              <a:rPr lang="en-US" dirty="0"/>
              <a:t>	</a:t>
            </a:r>
          </a:p>
          <a:p>
            <a:r>
              <a:rPr lang="en-US" b="1" dirty="0" smtClean="0"/>
              <a:t>Along with, accompanied by, in addition to, together with, as well as, including</a:t>
            </a:r>
            <a:r>
              <a:rPr lang="en-US" dirty="0" smtClean="0"/>
              <a:t> are </a:t>
            </a:r>
            <a:r>
              <a:rPr lang="en-US" b="1" dirty="0"/>
              <a:t>additive phrases</a:t>
            </a:r>
            <a:r>
              <a:rPr lang="en-US" dirty="0"/>
              <a:t>. Unlike and, additive phrases do not form compound subjects. Rather they </a:t>
            </a:r>
            <a:r>
              <a:rPr lang="en-US" b="1" dirty="0"/>
              <a:t>act as modifiers</a:t>
            </a:r>
            <a:r>
              <a:rPr lang="en-US" dirty="0" smtClean="0"/>
              <a:t>. They are always </a:t>
            </a:r>
            <a:r>
              <a:rPr lang="en-US" b="1" dirty="0" smtClean="0"/>
              <a:t>singular.</a:t>
            </a:r>
            <a:r>
              <a:rPr lang="en-US" dirty="0" smtClean="0"/>
              <a:t> </a:t>
            </a:r>
            <a:r>
              <a:rPr lang="en-US" dirty="0"/>
              <a:t>	</a:t>
            </a:r>
            <a:endParaRPr lang="en-US" dirty="0" smtClean="0"/>
          </a:p>
          <a:p>
            <a:pPr>
              <a:buNone/>
            </a:pPr>
            <a:endParaRPr lang="en-US" dirty="0"/>
          </a:p>
          <a:p>
            <a:r>
              <a:rPr lang="en-US" dirty="0" smtClean="0"/>
              <a:t>The </a:t>
            </a:r>
            <a:r>
              <a:rPr lang="en-US" dirty="0"/>
              <a:t>word </a:t>
            </a:r>
            <a:r>
              <a:rPr lang="en-US" b="1" dirty="0" smtClean="0"/>
              <a:t>AND</a:t>
            </a:r>
            <a:r>
              <a:rPr lang="en-US" dirty="0" smtClean="0"/>
              <a:t> </a:t>
            </a:r>
            <a:r>
              <a:rPr lang="en-US" dirty="0"/>
              <a:t>can unite two or more singular subjects, forming a compound </a:t>
            </a:r>
            <a:r>
              <a:rPr lang="en-US" b="1" dirty="0"/>
              <a:t>plural</a:t>
            </a:r>
            <a:r>
              <a:rPr lang="en-US" dirty="0"/>
              <a:t> subject. </a:t>
            </a:r>
            <a:r>
              <a:rPr lang="en-US" b="1" dirty="0"/>
              <a:t>Only the word </a:t>
            </a:r>
            <a:r>
              <a:rPr lang="en-US" b="1" dirty="0" smtClean="0"/>
              <a:t>AND</a:t>
            </a:r>
            <a:r>
              <a:rPr lang="en-US" b="1" dirty="0" smtClean="0"/>
              <a:t> </a:t>
            </a:r>
            <a:r>
              <a:rPr lang="en-US" b="1" dirty="0"/>
              <a:t>can change a singular subject into a plural one</a:t>
            </a:r>
            <a:r>
              <a:rPr lang="en-US" dirty="0"/>
              <a:t>.	</a:t>
            </a:r>
            <a:endParaRPr lang="en-US" dirty="0" smtClean="0"/>
          </a:p>
          <a:p>
            <a:endParaRPr lang="en-US" dirty="0"/>
          </a:p>
          <a:p>
            <a:r>
              <a:rPr lang="en-US" dirty="0" smtClean="0"/>
              <a:t>When </a:t>
            </a:r>
            <a:r>
              <a:rPr lang="en-US" dirty="0"/>
              <a:t>using </a:t>
            </a:r>
            <a:r>
              <a:rPr lang="en-US" b="1" dirty="0"/>
              <a:t>Or, either or, </a:t>
            </a:r>
            <a:r>
              <a:rPr lang="en-US" b="1" dirty="0" smtClean="0"/>
              <a:t>neither </a:t>
            </a:r>
            <a:r>
              <a:rPr lang="en-US" b="1" dirty="0"/>
              <a:t>nor</a:t>
            </a:r>
            <a:r>
              <a:rPr lang="en-US" dirty="0"/>
              <a:t>, </a:t>
            </a:r>
            <a:r>
              <a:rPr lang="en-US" b="1" dirty="0"/>
              <a:t>verb should match in the number to the nearest subject</a:t>
            </a:r>
            <a:r>
              <a:rPr lang="en-US" dirty="0"/>
              <a:t> to the </a:t>
            </a:r>
            <a:r>
              <a:rPr lang="en-US" dirty="0" smtClean="0"/>
              <a:t>verb.</a:t>
            </a:r>
            <a:r>
              <a:rPr lang="en-US" dirty="0"/>
              <a:t> </a:t>
            </a:r>
            <a:r>
              <a:rPr lang="en-US" dirty="0" smtClean="0"/>
              <a:t>When </a:t>
            </a:r>
            <a:r>
              <a:rPr lang="en-US" b="1" dirty="0" smtClean="0"/>
              <a:t>either or neither</a:t>
            </a:r>
            <a:r>
              <a:rPr lang="en-US" dirty="0" smtClean="0"/>
              <a:t> appear </a:t>
            </a:r>
            <a:r>
              <a:rPr lang="en-US" b="1" dirty="0" smtClean="0"/>
              <a:t>without or</a:t>
            </a:r>
            <a:r>
              <a:rPr lang="en-US" dirty="0" smtClean="0"/>
              <a:t> </a:t>
            </a:r>
            <a:r>
              <a:rPr lang="en-US" dirty="0" err="1" smtClean="0"/>
              <a:t>or</a:t>
            </a:r>
            <a:r>
              <a:rPr lang="en-US" dirty="0" smtClean="0"/>
              <a:t> </a:t>
            </a:r>
            <a:r>
              <a:rPr lang="en-US" b="1" dirty="0" smtClean="0"/>
              <a:t>nor</a:t>
            </a:r>
            <a:r>
              <a:rPr lang="en-US" dirty="0" smtClean="0"/>
              <a:t> then they take </a:t>
            </a:r>
            <a:r>
              <a:rPr lang="en-US" b="1" dirty="0" smtClean="0"/>
              <a:t>singular verbs</a:t>
            </a:r>
            <a:r>
              <a:rPr lang="en-US" dirty="0" smtClean="0"/>
              <a:t>.</a:t>
            </a:r>
            <a:endParaRPr lang="ru-RU" dirty="0"/>
          </a:p>
        </p:txBody>
      </p:sp>
      <p:sp>
        <p:nvSpPr>
          <p:cNvPr id="4" name="Прямоугольник 3"/>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3.1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428736"/>
            <a:ext cx="8229600" cy="4697427"/>
          </a:xfrm>
        </p:spPr>
        <p:txBody>
          <a:bodyPr>
            <a:normAutofit fontScale="47500" lnSpcReduction="20000"/>
          </a:bodyPr>
          <a:lstStyle/>
          <a:p>
            <a:endParaRPr lang="ru-RU" dirty="0"/>
          </a:p>
          <a:p>
            <a:r>
              <a:rPr lang="en-US" b="1" dirty="0" smtClean="0"/>
              <a:t>Agency</a:t>
            </a:r>
            <a:r>
              <a:rPr lang="en-US" b="1" dirty="0"/>
              <a:t>, army, audience, class, committee, crowd, orchestra, team, baggage, citrus, equipment, fleet, fruit furniture</a:t>
            </a:r>
            <a:r>
              <a:rPr lang="en-US" dirty="0"/>
              <a:t> are </a:t>
            </a:r>
            <a:r>
              <a:rPr lang="en-US" b="1" dirty="0"/>
              <a:t>collective nouns are always </a:t>
            </a:r>
            <a:r>
              <a:rPr lang="en-US" dirty="0"/>
              <a:t>take </a:t>
            </a:r>
            <a:r>
              <a:rPr lang="en-US" b="1" dirty="0"/>
              <a:t>singular</a:t>
            </a:r>
            <a:r>
              <a:rPr lang="en-US" dirty="0"/>
              <a:t> verbs	</a:t>
            </a:r>
            <a:endParaRPr lang="en-US" dirty="0" smtClean="0"/>
          </a:p>
          <a:p>
            <a:pPr>
              <a:buNone/>
            </a:pPr>
            <a:endParaRPr lang="en-US" dirty="0"/>
          </a:p>
          <a:p>
            <a:r>
              <a:rPr lang="en-US" dirty="0" smtClean="0"/>
              <a:t>Indefinite </a:t>
            </a:r>
            <a:r>
              <a:rPr lang="en-US" dirty="0"/>
              <a:t>pronouns like </a:t>
            </a:r>
            <a:r>
              <a:rPr lang="en-US" b="1" dirty="0"/>
              <a:t>anyone, nobody, something (that end with …one, …body, …thing)</a:t>
            </a:r>
            <a:r>
              <a:rPr lang="en-US" dirty="0"/>
              <a:t> require </a:t>
            </a:r>
            <a:r>
              <a:rPr lang="en-US" b="1" dirty="0"/>
              <a:t>singular</a:t>
            </a:r>
            <a:r>
              <a:rPr lang="en-US" dirty="0"/>
              <a:t> verbs	</a:t>
            </a:r>
            <a:endParaRPr lang="en-US" dirty="0" smtClean="0"/>
          </a:p>
          <a:p>
            <a:pPr>
              <a:buNone/>
            </a:pPr>
            <a:endParaRPr lang="en-US" dirty="0"/>
          </a:p>
          <a:p>
            <a:r>
              <a:rPr lang="en-US" b="1" dirty="0" smtClean="0"/>
              <a:t>SANAM </a:t>
            </a:r>
            <a:r>
              <a:rPr lang="en-US" b="1" dirty="0"/>
              <a:t>(some, Any, None, All, More/Most) can be singular or plural. Noun of the of phrase (that usually </a:t>
            </a:r>
            <a:r>
              <a:rPr lang="en-US" b="1" dirty="0" smtClean="0"/>
              <a:t>precedes </a:t>
            </a:r>
            <a:r>
              <a:rPr lang="en-US" b="1" dirty="0"/>
              <a:t>SANAM) determines the number</a:t>
            </a:r>
            <a:r>
              <a:rPr lang="en-US" b="1" dirty="0" smtClean="0"/>
              <a:t>.</a:t>
            </a:r>
          </a:p>
          <a:p>
            <a:pPr>
              <a:buNone/>
            </a:pPr>
            <a:r>
              <a:rPr lang="en-US" dirty="0"/>
              <a:t>	</a:t>
            </a:r>
          </a:p>
          <a:p>
            <a:r>
              <a:rPr lang="en-US" b="1" dirty="0" smtClean="0"/>
              <a:t>Technically</a:t>
            </a:r>
            <a:r>
              <a:rPr lang="en-US" b="1" dirty="0"/>
              <a:t>, none of + plural noun can take either a singular or plural verb form.</a:t>
            </a:r>
            <a:r>
              <a:rPr lang="en-US" dirty="0"/>
              <a:t>	</a:t>
            </a:r>
            <a:endParaRPr lang="en-US" dirty="0" smtClean="0"/>
          </a:p>
          <a:p>
            <a:pPr>
              <a:buNone/>
            </a:pPr>
            <a:endParaRPr lang="en-US" dirty="0"/>
          </a:p>
          <a:p>
            <a:r>
              <a:rPr lang="en-US" b="1" dirty="0" smtClean="0"/>
              <a:t>Each </a:t>
            </a:r>
            <a:r>
              <a:rPr lang="en-US" b="1" dirty="0"/>
              <a:t>and Every</a:t>
            </a:r>
            <a:r>
              <a:rPr lang="en-US" dirty="0"/>
              <a:t> by themselves or </a:t>
            </a:r>
            <a:r>
              <a:rPr lang="en-US" dirty="0" smtClean="0"/>
              <a:t>preceded </a:t>
            </a:r>
            <a:r>
              <a:rPr lang="en-US" dirty="0"/>
              <a:t>by the subject takes </a:t>
            </a:r>
            <a:r>
              <a:rPr lang="en-US" b="1" dirty="0" smtClean="0"/>
              <a:t>singular</a:t>
            </a:r>
            <a:r>
              <a:rPr lang="en-US" dirty="0" smtClean="0"/>
              <a:t> </a:t>
            </a:r>
            <a:r>
              <a:rPr lang="en-US" dirty="0"/>
              <a:t>verbs. If they are after the subject, they has no bearing on the verb form.	</a:t>
            </a:r>
            <a:endParaRPr lang="en-US" dirty="0" smtClean="0"/>
          </a:p>
          <a:p>
            <a:pPr>
              <a:buNone/>
            </a:pPr>
            <a:endParaRPr lang="en-US" dirty="0"/>
          </a:p>
          <a:p>
            <a:r>
              <a:rPr lang="en-US" dirty="0" smtClean="0"/>
              <a:t>The </a:t>
            </a:r>
            <a:r>
              <a:rPr lang="en-US" dirty="0"/>
              <a:t>phrase </a:t>
            </a:r>
            <a:r>
              <a:rPr lang="en-US" b="1" dirty="0"/>
              <a:t>"The number of"</a:t>
            </a:r>
            <a:r>
              <a:rPr lang="en-US" dirty="0"/>
              <a:t> takes a </a:t>
            </a:r>
            <a:r>
              <a:rPr lang="en-US" b="1" dirty="0"/>
              <a:t>singular</a:t>
            </a:r>
            <a:r>
              <a:rPr lang="en-US" dirty="0"/>
              <a:t> verb, but </a:t>
            </a:r>
            <a:r>
              <a:rPr lang="en-US" b="1" dirty="0"/>
              <a:t>"A number of" </a:t>
            </a:r>
            <a:r>
              <a:rPr lang="en-US" dirty="0"/>
              <a:t>takes a </a:t>
            </a:r>
            <a:r>
              <a:rPr lang="en-US" b="1" dirty="0"/>
              <a:t>plural</a:t>
            </a:r>
            <a:r>
              <a:rPr lang="en-US" dirty="0"/>
              <a:t> verb.	</a:t>
            </a:r>
            <a:endParaRPr lang="en-US" dirty="0" smtClean="0"/>
          </a:p>
          <a:p>
            <a:pPr>
              <a:buNone/>
            </a:pPr>
            <a:r>
              <a:rPr lang="en-US" dirty="0"/>
              <a:t>	</a:t>
            </a:r>
          </a:p>
          <a:p>
            <a:endParaRPr lang="ru-RU" dirty="0"/>
          </a:p>
        </p:txBody>
      </p:sp>
      <p:sp>
        <p:nvSpPr>
          <p:cNvPr id="7" name="Прямоугольник 6"/>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3.</a:t>
            </a:r>
            <a:r>
              <a:rPr lang="ru-RU" dirty="0" smtClean="0"/>
              <a:t>2</a:t>
            </a:r>
            <a:r>
              <a:rPr lang="en-US" dirty="0" smtClean="0"/>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054617"/>
          </a:xfrm>
        </p:spPr>
        <p:txBody>
          <a:bodyPr>
            <a:normAutofit fontScale="55000" lnSpcReduction="20000"/>
          </a:bodyPr>
          <a:lstStyle/>
          <a:p>
            <a:endParaRPr lang="ru-RU" dirty="0"/>
          </a:p>
          <a:p>
            <a:r>
              <a:rPr lang="en-US" dirty="0" smtClean="0"/>
              <a:t>In many idiomatic expressions the designate "quantities" or "parts" such as "a number of" the subject of the sentence is in an "of prepositional phrase“. Other </a:t>
            </a:r>
            <a:r>
              <a:rPr lang="en-US" dirty="0"/>
              <a:t>examples where the subject is in of prepositional phrase are fractions and percents </a:t>
            </a:r>
            <a:r>
              <a:rPr lang="en-US" dirty="0" smtClean="0"/>
              <a:t>(e.g</a:t>
            </a:r>
            <a:r>
              <a:rPr lang="en-US" dirty="0"/>
              <a:t>. Half of the pie IS blueberry, and Half of the slices ARE already </a:t>
            </a:r>
            <a:r>
              <a:rPr lang="en-US" dirty="0" smtClean="0"/>
              <a:t>gone).</a:t>
            </a:r>
            <a:r>
              <a:rPr lang="en-US" dirty="0"/>
              <a:t>	</a:t>
            </a:r>
            <a:endParaRPr lang="en-US" dirty="0" smtClean="0"/>
          </a:p>
          <a:p>
            <a:pPr>
              <a:buNone/>
            </a:pPr>
            <a:endParaRPr lang="en-US" dirty="0"/>
          </a:p>
          <a:p>
            <a:r>
              <a:rPr lang="en-US" dirty="0" smtClean="0"/>
              <a:t>Of words </a:t>
            </a:r>
            <a:r>
              <a:rPr lang="en-US" b="1" dirty="0"/>
              <a:t>majority, minority, and plurality</a:t>
            </a:r>
            <a:r>
              <a:rPr lang="en-US" dirty="0"/>
              <a:t>, if you want to indicate the </a:t>
            </a:r>
            <a:r>
              <a:rPr lang="en-US" b="1" dirty="0"/>
              <a:t>many individual part of the totality</a:t>
            </a:r>
            <a:r>
              <a:rPr lang="en-US" dirty="0"/>
              <a:t>, use a </a:t>
            </a:r>
            <a:r>
              <a:rPr lang="en-US" b="1" dirty="0"/>
              <a:t>plural</a:t>
            </a:r>
            <a:r>
              <a:rPr lang="en-US" dirty="0"/>
              <a:t> verb and if you want </a:t>
            </a:r>
            <a:r>
              <a:rPr lang="en-US" b="1" dirty="0"/>
              <a:t>totality itself</a:t>
            </a:r>
            <a:r>
              <a:rPr lang="en-US" dirty="0"/>
              <a:t> the use </a:t>
            </a:r>
            <a:r>
              <a:rPr lang="en-US" b="1" dirty="0"/>
              <a:t>singular</a:t>
            </a:r>
            <a:r>
              <a:rPr lang="en-US" dirty="0"/>
              <a:t> verb</a:t>
            </a:r>
            <a:r>
              <a:rPr lang="en-US" dirty="0" smtClean="0"/>
              <a:t>.</a:t>
            </a:r>
          </a:p>
          <a:p>
            <a:pPr>
              <a:buNone/>
            </a:pPr>
            <a:r>
              <a:rPr lang="en-US" dirty="0"/>
              <a:t>	</a:t>
            </a:r>
          </a:p>
          <a:p>
            <a:r>
              <a:rPr lang="en-US" dirty="0" smtClean="0"/>
              <a:t>Treat </a:t>
            </a:r>
            <a:r>
              <a:rPr lang="en-US" dirty="0"/>
              <a:t>the quantity phrases in the same way as SANAM pronouns: the noun in the of prepositional phrase will indicate whether the verb is singular </a:t>
            </a:r>
            <a:r>
              <a:rPr lang="en-US" dirty="0" smtClean="0"/>
              <a:t>or </a:t>
            </a:r>
            <a:r>
              <a:rPr lang="en-US" dirty="0"/>
              <a:t>plural.	</a:t>
            </a:r>
            <a:endParaRPr lang="en-US" dirty="0" smtClean="0"/>
          </a:p>
          <a:p>
            <a:pPr>
              <a:buNone/>
            </a:pPr>
            <a:endParaRPr lang="en-US" dirty="0"/>
          </a:p>
          <a:p>
            <a:r>
              <a:rPr lang="en-US" dirty="0" smtClean="0"/>
              <a:t>Sometimes </a:t>
            </a:r>
            <a:r>
              <a:rPr lang="en-US" b="1" dirty="0"/>
              <a:t>the subject of a sentence is -ING phrase or even a whole phrase</a:t>
            </a:r>
            <a:r>
              <a:rPr lang="en-US" dirty="0"/>
              <a:t>. These are </a:t>
            </a:r>
            <a:r>
              <a:rPr lang="en-US" b="1" dirty="0"/>
              <a:t>always singular.	</a:t>
            </a:r>
            <a:endParaRPr lang="en-US" b="1" dirty="0" smtClean="0"/>
          </a:p>
          <a:p>
            <a:pPr>
              <a:buNone/>
            </a:pPr>
            <a:endParaRPr lang="en-US" dirty="0"/>
          </a:p>
          <a:p>
            <a:r>
              <a:rPr lang="en-US" b="1" dirty="0" smtClean="0"/>
              <a:t>When </a:t>
            </a:r>
            <a:r>
              <a:rPr lang="en-US" b="1" dirty="0"/>
              <a:t>in doubt, use singular. Most of the confusing nouns are singular.</a:t>
            </a:r>
            <a:r>
              <a:rPr lang="en-US" dirty="0"/>
              <a:t>	</a:t>
            </a:r>
          </a:p>
          <a:p>
            <a:endParaRPr lang="ru-RU" dirty="0"/>
          </a:p>
        </p:txBody>
      </p:sp>
      <p:sp>
        <p:nvSpPr>
          <p:cNvPr id="6" name="Прямоугольник 5"/>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3.</a:t>
            </a:r>
            <a:r>
              <a:rPr lang="ru-RU" dirty="0" smtClean="0"/>
              <a:t>3</a:t>
            </a:r>
            <a:r>
              <a:rPr lang="en-US" dirty="0" smtClean="0"/>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572164"/>
          </a:xfrm>
        </p:spPr>
        <p:txBody>
          <a:bodyPr>
            <a:normAutofit fontScale="55000" lnSpcReduction="20000"/>
          </a:bodyPr>
          <a:lstStyle/>
          <a:p>
            <a:endParaRPr lang="ru-RU" dirty="0"/>
          </a:p>
          <a:p>
            <a:r>
              <a:rPr lang="en-US" b="1" dirty="0" smtClean="0"/>
              <a:t>Parallel </a:t>
            </a:r>
            <a:r>
              <a:rPr lang="en-US" b="1" dirty="0"/>
              <a:t>parts</a:t>
            </a:r>
            <a:r>
              <a:rPr lang="en-US" dirty="0"/>
              <a:t> of a sentence are always signaled by </a:t>
            </a:r>
            <a:r>
              <a:rPr lang="en-US" b="1" dirty="0"/>
              <a:t>parallel markers</a:t>
            </a:r>
            <a:r>
              <a:rPr lang="en-US" dirty="0"/>
              <a:t>. Learn to spot the markers and you will find parallelism </a:t>
            </a:r>
            <a:r>
              <a:rPr lang="en-US" dirty="0" smtClean="0"/>
              <a:t>issues. Parallel </a:t>
            </a:r>
            <a:r>
              <a:rPr lang="en-US" dirty="0"/>
              <a:t>markers are: </a:t>
            </a:r>
            <a:r>
              <a:rPr lang="en-US" b="1" dirty="0"/>
              <a:t>and, both x and y, or, either/or, not x but y, not only/ but also, rather than, from x to y</a:t>
            </a:r>
            <a:r>
              <a:rPr lang="en-US" dirty="0"/>
              <a:t>	</a:t>
            </a:r>
            <a:endParaRPr lang="en-US" dirty="0" smtClean="0"/>
          </a:p>
          <a:p>
            <a:r>
              <a:rPr lang="en-US" dirty="0" smtClean="0"/>
              <a:t>Any </a:t>
            </a:r>
            <a:r>
              <a:rPr lang="en-US" dirty="0"/>
              <a:t>part of the speech e. g. nouns, verbs, </a:t>
            </a:r>
            <a:r>
              <a:rPr lang="en-US" dirty="0" smtClean="0"/>
              <a:t>prepositional phrase </a:t>
            </a:r>
            <a:r>
              <a:rPr lang="en-US" dirty="0"/>
              <a:t>can be made </a:t>
            </a:r>
            <a:r>
              <a:rPr lang="en-US" dirty="0" smtClean="0"/>
              <a:t>parallel </a:t>
            </a:r>
            <a:r>
              <a:rPr lang="en-US" dirty="0"/>
              <a:t>to similar parallel element.	</a:t>
            </a:r>
            <a:endParaRPr lang="en-US" dirty="0" smtClean="0"/>
          </a:p>
          <a:p>
            <a:pPr>
              <a:buNone/>
            </a:pPr>
            <a:endParaRPr lang="en-US" dirty="0"/>
          </a:p>
          <a:p>
            <a:r>
              <a:rPr lang="en-US" b="1" dirty="0" smtClean="0"/>
              <a:t>Parallel </a:t>
            </a:r>
            <a:r>
              <a:rPr lang="en-US" b="1" dirty="0"/>
              <a:t>clauses should start with the </a:t>
            </a:r>
            <a:r>
              <a:rPr lang="en-US" b="1" dirty="0" smtClean="0"/>
              <a:t>same </a:t>
            </a:r>
            <a:r>
              <a:rPr lang="en-US" b="1" dirty="0"/>
              <a:t>word. </a:t>
            </a:r>
            <a:r>
              <a:rPr lang="en-US" dirty="0"/>
              <a:t>The sentence "I want to retire to a place WHERE I can relax and THAT has low taxes" is wrong	</a:t>
            </a:r>
            <a:endParaRPr lang="en-US" dirty="0" smtClean="0"/>
          </a:p>
          <a:p>
            <a:endParaRPr lang="en-US" dirty="0"/>
          </a:p>
          <a:p>
            <a:r>
              <a:rPr lang="en-US" b="1" dirty="0" smtClean="0"/>
              <a:t>Do </a:t>
            </a:r>
            <a:r>
              <a:rPr lang="en-US" b="1" dirty="0"/>
              <a:t>not </a:t>
            </a:r>
            <a:r>
              <a:rPr lang="en-US" b="1" dirty="0" smtClean="0"/>
              <a:t>over shorten </a:t>
            </a:r>
            <a:r>
              <a:rPr lang="en-US" b="1" dirty="0"/>
              <a:t>any element. </a:t>
            </a:r>
            <a:r>
              <a:rPr lang="en-US" dirty="0"/>
              <a:t>"John likes BOTH THOSE WHO are popular AND WHO are not" is wrong. The second part should be AND THOSE WHO are not. John likes…who are not does not make sense</a:t>
            </a:r>
            <a:r>
              <a:rPr lang="en-US" dirty="0" smtClean="0"/>
              <a:t>.  </a:t>
            </a:r>
            <a:r>
              <a:rPr lang="en-US" b="1" dirty="0" smtClean="0"/>
              <a:t>One </a:t>
            </a:r>
            <a:r>
              <a:rPr lang="en-US" b="1" dirty="0"/>
              <a:t>way to make sure it's right is to read the parts separately. </a:t>
            </a:r>
            <a:r>
              <a:rPr lang="en-US" dirty="0"/>
              <a:t>For "The division was opening offices, and hiring staff" we can read "The division was opening offices" and "The division was hiring </a:t>
            </a:r>
            <a:r>
              <a:rPr lang="en-US" dirty="0" smtClean="0"/>
              <a:t>staff“</a:t>
            </a:r>
          </a:p>
          <a:p>
            <a:pPr>
              <a:buNone/>
            </a:pPr>
            <a:r>
              <a:rPr lang="en-US" dirty="0"/>
              <a:t>	</a:t>
            </a:r>
          </a:p>
          <a:p>
            <a:r>
              <a:rPr lang="en-US" b="1" dirty="0" smtClean="0"/>
              <a:t>For </a:t>
            </a:r>
            <a:r>
              <a:rPr lang="en-US" b="1" dirty="0"/>
              <a:t>the list joined by </a:t>
            </a:r>
            <a:r>
              <a:rPr lang="en-US" b="1" dirty="0" smtClean="0"/>
              <a:t>AND</a:t>
            </a:r>
            <a:r>
              <a:rPr lang="en-US" b="1" dirty="0" smtClean="0"/>
              <a:t>, </a:t>
            </a:r>
            <a:r>
              <a:rPr lang="en-US" b="1" dirty="0"/>
              <a:t>we put comma after every element and the comma and the "and" before the last. If the list only has two elements do not use comma. </a:t>
            </a:r>
            <a:r>
              <a:rPr lang="en-US" b="1" dirty="0" smtClean="0"/>
              <a:t> </a:t>
            </a:r>
            <a:r>
              <a:rPr lang="en-US" dirty="0" smtClean="0"/>
              <a:t>However</a:t>
            </a:r>
            <a:r>
              <a:rPr lang="en-US" dirty="0"/>
              <a:t>, if we are joining a long clause by and it makes sense to put comma before and</a:t>
            </a:r>
            <a:r>
              <a:rPr lang="en-US" dirty="0" smtClean="0"/>
              <a:t>. </a:t>
            </a:r>
            <a:r>
              <a:rPr lang="en-US" dirty="0" smtClean="0"/>
              <a:t>(</a:t>
            </a:r>
            <a:r>
              <a:rPr lang="en-US" dirty="0" err="1" smtClean="0"/>
              <a:t>Eg</a:t>
            </a:r>
            <a:r>
              <a:rPr lang="en-US" dirty="0" smtClean="0"/>
              <a:t>. </a:t>
            </a:r>
            <a:r>
              <a:rPr lang="en-US" dirty="0"/>
              <a:t>I really like candy apples, and </a:t>
            </a:r>
            <a:r>
              <a:rPr lang="en-US" dirty="0"/>
              <a:t>I</a:t>
            </a:r>
            <a:r>
              <a:rPr lang="en-US" dirty="0" smtClean="0"/>
              <a:t> </a:t>
            </a:r>
            <a:r>
              <a:rPr lang="en-US" dirty="0"/>
              <a:t>eat them often</a:t>
            </a:r>
            <a:r>
              <a:rPr lang="en-US" dirty="0" smtClean="0"/>
              <a:t>.) </a:t>
            </a:r>
            <a:r>
              <a:rPr lang="en-US" dirty="0"/>
              <a:t>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4</a:t>
            </a:r>
            <a:r>
              <a:rPr lang="en-US" dirty="0" smtClean="0"/>
              <a:t>.</a:t>
            </a:r>
            <a:r>
              <a:rPr lang="ru-RU" dirty="0" smtClean="0"/>
              <a:t>1 </a:t>
            </a:r>
            <a:r>
              <a:rPr lang="en-US" dirty="0" smtClean="0"/>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idx="1"/>
          </p:nvPr>
        </p:nvSpPr>
        <p:spPr/>
        <p:txBody>
          <a:bodyPr>
            <a:normAutofit fontScale="55000" lnSpcReduction="20000"/>
          </a:bodyPr>
          <a:lstStyle/>
          <a:p>
            <a:pPr algn="ctr">
              <a:buNone/>
            </a:pPr>
            <a:r>
              <a:rPr lang="en-US" b="1" dirty="0" smtClean="0"/>
              <a:t>Idioms </a:t>
            </a:r>
            <a:r>
              <a:rPr lang="en-US" b="1" dirty="0"/>
              <a:t>with built-in parallel</a:t>
            </a:r>
            <a:r>
              <a:rPr lang="en-US" dirty="0"/>
              <a:t>	</a:t>
            </a:r>
          </a:p>
          <a:p>
            <a:endParaRPr lang="ru-RU" b="1" dirty="0"/>
          </a:p>
          <a:p>
            <a:pPr>
              <a:buNone/>
            </a:pPr>
            <a:r>
              <a:rPr lang="en-US" b="1" dirty="0" smtClean="0"/>
              <a:t>x </a:t>
            </a:r>
            <a:r>
              <a:rPr lang="en-US" b="1" dirty="0"/>
              <a:t>acts as y	</a:t>
            </a:r>
            <a:r>
              <a:rPr lang="en-US" b="1" dirty="0" smtClean="0"/>
              <a:t>                      As </a:t>
            </a:r>
            <a:r>
              <a:rPr lang="en-US" b="1" dirty="0"/>
              <a:t>x, so y	</a:t>
            </a:r>
            <a:endParaRPr lang="en-US" b="1" dirty="0" smtClean="0"/>
          </a:p>
          <a:p>
            <a:pPr>
              <a:buNone/>
            </a:pPr>
            <a:r>
              <a:rPr lang="en-US" b="1" dirty="0" smtClean="0"/>
              <a:t>Between </a:t>
            </a:r>
            <a:r>
              <a:rPr lang="en-US" b="1" dirty="0"/>
              <a:t>x and y	</a:t>
            </a:r>
            <a:r>
              <a:rPr lang="en-US" b="1" dirty="0" smtClean="0"/>
              <a:t>                      Compared </a:t>
            </a:r>
            <a:r>
              <a:rPr lang="en-US" b="1" dirty="0"/>
              <a:t>to x, y	</a:t>
            </a:r>
            <a:endParaRPr lang="en-US" b="1" dirty="0" smtClean="0"/>
          </a:p>
          <a:p>
            <a:pPr>
              <a:buNone/>
            </a:pPr>
            <a:r>
              <a:rPr lang="en-US" b="1" dirty="0"/>
              <a:t>C</a:t>
            </a:r>
            <a:r>
              <a:rPr lang="en-US" b="1" dirty="0" smtClean="0"/>
              <a:t>onsider </a:t>
            </a:r>
            <a:r>
              <a:rPr lang="en-US" b="1" dirty="0"/>
              <a:t>x y	</a:t>
            </a:r>
            <a:r>
              <a:rPr lang="en-US" b="1" dirty="0" smtClean="0"/>
              <a:t>                      In </a:t>
            </a:r>
            <a:r>
              <a:rPr lang="en-US" b="1" dirty="0"/>
              <a:t>Contrast to x, y	</a:t>
            </a:r>
            <a:endParaRPr lang="en-US" b="1" dirty="0" smtClean="0"/>
          </a:p>
          <a:p>
            <a:pPr>
              <a:buNone/>
            </a:pPr>
            <a:r>
              <a:rPr lang="en-US" b="1" dirty="0" smtClean="0"/>
              <a:t>Declare </a:t>
            </a:r>
            <a:r>
              <a:rPr lang="en-US" b="1" dirty="0"/>
              <a:t>x </a:t>
            </a:r>
            <a:r>
              <a:rPr lang="en-US" b="1" dirty="0" smtClean="0"/>
              <a:t>y                                     x Develops </a:t>
            </a:r>
            <a:r>
              <a:rPr lang="en-US" b="1" dirty="0"/>
              <a:t>into </a:t>
            </a:r>
            <a:r>
              <a:rPr lang="en-US" b="1" dirty="0" smtClean="0"/>
              <a:t>y</a:t>
            </a:r>
          </a:p>
          <a:p>
            <a:pPr>
              <a:buNone/>
            </a:pPr>
            <a:r>
              <a:rPr lang="en-US" b="1" dirty="0" smtClean="0"/>
              <a:t>x </a:t>
            </a:r>
            <a:r>
              <a:rPr lang="en-US" b="1" dirty="0"/>
              <a:t>differs from </a:t>
            </a:r>
            <a:r>
              <a:rPr lang="en-US" b="1" dirty="0" smtClean="0"/>
              <a:t>y                             Distinguish </a:t>
            </a:r>
            <a:r>
              <a:rPr lang="en-US" b="1" dirty="0"/>
              <a:t>x from y	</a:t>
            </a:r>
            <a:endParaRPr lang="en-US" b="1" dirty="0" smtClean="0"/>
          </a:p>
          <a:p>
            <a:pPr>
              <a:buNone/>
            </a:pPr>
            <a:r>
              <a:rPr lang="en-US" b="1" dirty="0" smtClean="0"/>
              <a:t>Estimate </a:t>
            </a:r>
            <a:r>
              <a:rPr lang="en-US" b="1" dirty="0"/>
              <a:t>x to be y	</a:t>
            </a:r>
            <a:r>
              <a:rPr lang="en-US" b="1" dirty="0" smtClean="0"/>
              <a:t>                      x </a:t>
            </a:r>
            <a:r>
              <a:rPr lang="en-US" b="1" dirty="0"/>
              <a:t>instead of y	</a:t>
            </a:r>
            <a:endParaRPr lang="en-US" b="1" dirty="0" smtClean="0"/>
          </a:p>
          <a:p>
            <a:pPr>
              <a:buNone/>
            </a:pPr>
            <a:r>
              <a:rPr lang="en-US" b="1" dirty="0" smtClean="0"/>
              <a:t>x </a:t>
            </a:r>
            <a:r>
              <a:rPr lang="en-US" b="1" dirty="0"/>
              <a:t>is knows to be y	</a:t>
            </a:r>
            <a:r>
              <a:rPr lang="en-US" b="1" dirty="0" smtClean="0"/>
              <a:t>                      x </a:t>
            </a:r>
            <a:r>
              <a:rPr lang="en-US" b="1" dirty="0"/>
              <a:t>is less than y	</a:t>
            </a:r>
          </a:p>
          <a:p>
            <a:pPr>
              <a:buNone/>
            </a:pPr>
            <a:r>
              <a:rPr lang="en-US" b="1" dirty="0" smtClean="0"/>
              <a:t>Make </a:t>
            </a:r>
            <a:r>
              <a:rPr lang="en-US" b="1" dirty="0"/>
              <a:t>x y	</a:t>
            </a:r>
            <a:r>
              <a:rPr lang="en-US" b="1" dirty="0" smtClean="0"/>
              <a:t>                                       Mistake </a:t>
            </a:r>
            <a:r>
              <a:rPr lang="en-US" b="1" dirty="0"/>
              <a:t>x for y	</a:t>
            </a:r>
            <a:endParaRPr lang="en-US" b="1" dirty="0" smtClean="0"/>
          </a:p>
          <a:p>
            <a:pPr>
              <a:buNone/>
            </a:pPr>
            <a:r>
              <a:rPr lang="en-US" b="1" dirty="0" smtClean="0"/>
              <a:t>Not </a:t>
            </a:r>
            <a:r>
              <a:rPr lang="en-US" b="1" dirty="0"/>
              <a:t>only x (,) but also y	</a:t>
            </a:r>
            <a:r>
              <a:rPr lang="en-US" b="1" dirty="0" smtClean="0"/>
              <a:t>    Regarded </a:t>
            </a:r>
            <a:r>
              <a:rPr lang="en-US" b="1" dirty="0"/>
              <a:t>x as y	</a:t>
            </a:r>
            <a:endParaRPr lang="en-US" b="1" dirty="0" smtClean="0"/>
          </a:p>
          <a:p>
            <a:pPr>
              <a:buNone/>
            </a:pPr>
            <a:r>
              <a:rPr lang="en-US" b="1" dirty="0" smtClean="0"/>
              <a:t>x </a:t>
            </a:r>
            <a:r>
              <a:rPr lang="en-US" b="1" dirty="0"/>
              <a:t>is the same as y	</a:t>
            </a:r>
            <a:r>
              <a:rPr lang="en-US" b="1" dirty="0" smtClean="0"/>
              <a:t>                      x </a:t>
            </a:r>
            <a:r>
              <a:rPr lang="en-US" b="1" dirty="0"/>
              <a:t>is good so too is y	</a:t>
            </a:r>
            <a:endParaRPr lang="en-US" b="1" dirty="0" smtClean="0"/>
          </a:p>
          <a:p>
            <a:pPr>
              <a:buNone/>
            </a:pPr>
            <a:r>
              <a:rPr lang="en-US" b="1" dirty="0" smtClean="0"/>
              <a:t>x</a:t>
            </a:r>
            <a:r>
              <a:rPr lang="en-US" b="1" dirty="0"/>
              <a:t>, such as y (</a:t>
            </a:r>
            <a:r>
              <a:rPr lang="en-US" b="1" dirty="0" smtClean="0"/>
              <a:t>example)                 Think </a:t>
            </a:r>
            <a:r>
              <a:rPr lang="en-US" b="1" dirty="0"/>
              <a:t>of x as y	</a:t>
            </a:r>
            <a:endParaRPr lang="en-US" b="1" dirty="0" smtClean="0"/>
          </a:p>
          <a:p>
            <a:pPr>
              <a:buNone/>
            </a:pPr>
            <a:r>
              <a:rPr lang="en-US" b="1" dirty="0" smtClean="0"/>
              <a:t>x </a:t>
            </a:r>
            <a:r>
              <a:rPr lang="en-US" b="1" dirty="0"/>
              <a:t>is thought to be y	</a:t>
            </a:r>
            <a:r>
              <a:rPr lang="en-US" b="1" dirty="0" smtClean="0"/>
              <a:t>                      view </a:t>
            </a:r>
            <a:r>
              <a:rPr lang="en-US" b="1" dirty="0"/>
              <a:t>x as y	</a:t>
            </a:r>
            <a:r>
              <a:rPr lang="en-US" b="1" dirty="0" smtClean="0"/>
              <a:t>                         </a:t>
            </a:r>
          </a:p>
          <a:p>
            <a:pPr>
              <a:buNone/>
            </a:pPr>
            <a:r>
              <a:rPr lang="en-US" b="1" dirty="0" smtClean="0"/>
              <a:t>whether </a:t>
            </a:r>
            <a:r>
              <a:rPr lang="en-US" b="1" dirty="0"/>
              <a:t>x or y	</a:t>
            </a:r>
          </a:p>
          <a:p>
            <a:pPr>
              <a:buNone/>
            </a:pPr>
            <a:endParaRPr lang="en-US" dirty="0"/>
          </a:p>
          <a:p>
            <a:endParaRPr lang="en-US" dirty="0"/>
          </a:p>
          <a:p>
            <a:endParaRPr lang="ru-RU" dirty="0"/>
          </a:p>
        </p:txBody>
      </p:sp>
      <p:sp>
        <p:nvSpPr>
          <p:cNvPr id="7" name="Прямоугольник 6"/>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4</a:t>
            </a:r>
            <a:r>
              <a:rPr lang="en-US" dirty="0" smtClean="0"/>
              <a:t>.</a:t>
            </a:r>
            <a:r>
              <a:rPr lang="ru-RU" dirty="0" smtClean="0"/>
              <a:t>2</a:t>
            </a:r>
            <a:r>
              <a:rPr lang="en-US" dirty="0" smtClean="0"/>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054617"/>
          </a:xfrm>
        </p:spPr>
        <p:txBody>
          <a:bodyPr>
            <a:normAutofit/>
          </a:bodyPr>
          <a:lstStyle/>
          <a:p>
            <a:endParaRPr lang="ru-RU" sz="2000" dirty="0"/>
          </a:p>
          <a:p>
            <a:r>
              <a:rPr lang="en-US" sz="2000" dirty="0" smtClean="0"/>
              <a:t>Treat </a:t>
            </a:r>
            <a:r>
              <a:rPr lang="en-US" sz="2000" dirty="0"/>
              <a:t>any </a:t>
            </a:r>
            <a:r>
              <a:rPr lang="en-US" sz="2000" b="1" dirty="0"/>
              <a:t>linking verb</a:t>
            </a:r>
            <a:r>
              <a:rPr lang="en-US" sz="2000" dirty="0"/>
              <a:t> (these verbs express what the subject is, or what condition the subject is in) as a </a:t>
            </a:r>
            <a:r>
              <a:rPr lang="en-US" sz="2000" b="1" dirty="0"/>
              <a:t>parallel marker</a:t>
            </a:r>
            <a:r>
              <a:rPr lang="en-US" sz="2000" dirty="0"/>
              <a:t>. Make the subject and object parallel</a:t>
            </a:r>
            <a:r>
              <a:rPr lang="en-US" sz="2000" dirty="0" smtClean="0"/>
              <a:t>. </a:t>
            </a:r>
            <a:r>
              <a:rPr lang="en-US" sz="2000" dirty="0" smtClean="0"/>
              <a:t>All </a:t>
            </a:r>
            <a:r>
              <a:rPr lang="en-US" sz="2000" b="1" dirty="0"/>
              <a:t>to be verbs, appear, become, feel, grow, look, remain, represent, resemble, seem, smell, sound, stay, taste, turn</a:t>
            </a:r>
            <a:r>
              <a:rPr lang="en-US" sz="2000" dirty="0"/>
              <a:t>	</a:t>
            </a:r>
            <a:endParaRPr lang="en-US" sz="2000" dirty="0" smtClean="0"/>
          </a:p>
          <a:p>
            <a:endParaRPr lang="en-US" sz="2000" dirty="0"/>
          </a:p>
          <a:p>
            <a:r>
              <a:rPr lang="en-US" sz="2000" dirty="0" smtClean="0"/>
              <a:t>We </a:t>
            </a:r>
            <a:r>
              <a:rPr lang="en-US" sz="2000" dirty="0"/>
              <a:t>must also ensure that the two sides of the linking verb are parallel in meaning</a:t>
            </a:r>
            <a:r>
              <a:rPr lang="en-US" sz="2000" dirty="0" smtClean="0"/>
              <a:t>.</a:t>
            </a:r>
          </a:p>
          <a:p>
            <a:pPr>
              <a:buNone/>
            </a:pPr>
            <a:r>
              <a:rPr lang="en-US" sz="2000" dirty="0"/>
              <a:t>	</a:t>
            </a:r>
          </a:p>
          <a:p>
            <a:r>
              <a:rPr lang="en-US" sz="2000" dirty="0" smtClean="0"/>
              <a:t>To </a:t>
            </a:r>
            <a:r>
              <a:rPr lang="en-US" sz="2000" dirty="0"/>
              <a:t>be verb does not always have to be part of a linking verb. </a:t>
            </a:r>
            <a:r>
              <a:rPr lang="en-US" sz="2000" dirty="0" smtClean="0"/>
              <a:t>(E.g</a:t>
            </a:r>
            <a:r>
              <a:rPr lang="en-US" sz="2000" dirty="0"/>
              <a:t>. I am watering the plants (progressive tense</a:t>
            </a:r>
            <a:r>
              <a:rPr lang="en-US" sz="2000" dirty="0" smtClean="0"/>
              <a:t>))</a:t>
            </a:r>
            <a:r>
              <a:rPr lang="en-US" sz="2000" dirty="0"/>
              <a:t>	</a:t>
            </a:r>
          </a:p>
          <a:p>
            <a:endParaRPr lang="ru-RU" sz="2000"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4</a:t>
            </a:r>
            <a:r>
              <a:rPr lang="en-US" dirty="0" smtClean="0"/>
              <a:t>.</a:t>
            </a:r>
            <a:r>
              <a:rPr lang="ru-RU" dirty="0" smtClean="0"/>
              <a:t>3</a:t>
            </a:r>
            <a:r>
              <a:rPr lang="en-US" dirty="0" smtClean="0"/>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2984"/>
            <a:ext cx="8229600" cy="5143536"/>
          </a:xfrm>
        </p:spPr>
        <p:txBody>
          <a:bodyPr>
            <a:normAutofit fontScale="47500" lnSpcReduction="20000"/>
          </a:bodyPr>
          <a:lstStyle/>
          <a:p>
            <a:endParaRPr lang="ru-RU" b="1" dirty="0" smtClean="0"/>
          </a:p>
          <a:p>
            <a:r>
              <a:rPr lang="en-US" b="1" dirty="0" smtClean="0"/>
              <a:t>Pronouns </a:t>
            </a:r>
            <a:r>
              <a:rPr lang="en-US" b="1" dirty="0"/>
              <a:t>and antecedent must match in numbers</a:t>
            </a:r>
            <a:r>
              <a:rPr lang="en-US" dirty="0"/>
              <a:t>. Watch out for </a:t>
            </a:r>
            <a:r>
              <a:rPr lang="en-US" b="1" dirty="0"/>
              <a:t>nouns used as adjectives</a:t>
            </a:r>
            <a:r>
              <a:rPr lang="en-US" dirty="0"/>
              <a:t>! They </a:t>
            </a:r>
            <a:r>
              <a:rPr lang="en-US" b="1" dirty="0"/>
              <a:t>cannot be antecedents of pronouns</a:t>
            </a:r>
            <a:r>
              <a:rPr lang="en-US" dirty="0" smtClean="0"/>
              <a:t>. </a:t>
            </a:r>
          </a:p>
          <a:p>
            <a:endParaRPr lang="en-US" dirty="0" smtClean="0"/>
          </a:p>
          <a:p>
            <a:r>
              <a:rPr lang="en-US" dirty="0" smtClean="0"/>
              <a:t>The </a:t>
            </a:r>
            <a:r>
              <a:rPr lang="en-US" b="1" dirty="0" smtClean="0"/>
              <a:t>Antecedent</a:t>
            </a:r>
            <a:r>
              <a:rPr lang="en-US" dirty="0" smtClean="0"/>
              <a:t> to which you want to refer </a:t>
            </a:r>
            <a:r>
              <a:rPr lang="en-US" b="1" dirty="0" smtClean="0"/>
              <a:t>must actually exist</a:t>
            </a:r>
            <a:r>
              <a:rPr lang="en-US" dirty="0" smtClean="0"/>
              <a:t> in the sentence and be functioning </a:t>
            </a:r>
            <a:r>
              <a:rPr lang="en-US" b="1" dirty="0" smtClean="0"/>
              <a:t>as a noun</a:t>
            </a:r>
            <a:r>
              <a:rPr lang="en-US" dirty="0" smtClean="0"/>
              <a:t>.  </a:t>
            </a:r>
            <a:r>
              <a:rPr lang="en-US" b="1" dirty="0" smtClean="0"/>
              <a:t>Antecedent </a:t>
            </a:r>
            <a:r>
              <a:rPr lang="en-US" b="1" dirty="0"/>
              <a:t>and pronoun must also agree logically</a:t>
            </a:r>
            <a:r>
              <a:rPr lang="en-US" dirty="0"/>
              <a:t>. </a:t>
            </a:r>
            <a:r>
              <a:rPr lang="en-US" b="1" dirty="0"/>
              <a:t>If confused replace pronoun with antecedent in the sentence and check.	</a:t>
            </a:r>
            <a:endParaRPr lang="en-US" b="1" dirty="0" smtClean="0"/>
          </a:p>
          <a:p>
            <a:endParaRPr lang="en-US" dirty="0"/>
          </a:p>
          <a:p>
            <a:r>
              <a:rPr lang="en-US" dirty="0" smtClean="0"/>
              <a:t>Make </a:t>
            </a:r>
            <a:r>
              <a:rPr lang="en-US" dirty="0"/>
              <a:t>sure that </a:t>
            </a:r>
            <a:r>
              <a:rPr lang="en-US" b="1" dirty="0"/>
              <a:t>every pronoun</a:t>
            </a:r>
            <a:r>
              <a:rPr lang="en-US" dirty="0"/>
              <a:t> has </a:t>
            </a:r>
            <a:r>
              <a:rPr lang="en-US" b="1" dirty="0"/>
              <a:t>only one</a:t>
            </a:r>
            <a:r>
              <a:rPr lang="en-US" dirty="0"/>
              <a:t> possible </a:t>
            </a:r>
            <a:r>
              <a:rPr lang="en-US" b="1" dirty="0"/>
              <a:t>antecedent.</a:t>
            </a:r>
            <a:r>
              <a:rPr lang="en-US" dirty="0"/>
              <a:t>	</a:t>
            </a:r>
            <a:endParaRPr lang="en-US" dirty="0" smtClean="0"/>
          </a:p>
          <a:p>
            <a:endParaRPr lang="en-US" dirty="0"/>
          </a:p>
          <a:p>
            <a:r>
              <a:rPr lang="en-US" dirty="0" smtClean="0"/>
              <a:t>GMAT disguises </a:t>
            </a:r>
            <a:r>
              <a:rPr lang="en-US" dirty="0"/>
              <a:t>pronouns like it disguises subject in long phrases. Look out for those</a:t>
            </a:r>
            <a:r>
              <a:rPr lang="en-US" dirty="0" smtClean="0"/>
              <a:t>.</a:t>
            </a:r>
          </a:p>
          <a:p>
            <a:pPr>
              <a:buNone/>
            </a:pPr>
            <a:r>
              <a:rPr lang="en-US" dirty="0"/>
              <a:t>	</a:t>
            </a:r>
          </a:p>
          <a:p>
            <a:r>
              <a:rPr lang="en-US" dirty="0" smtClean="0"/>
              <a:t>Sometime </a:t>
            </a:r>
            <a:r>
              <a:rPr lang="en-US" b="1" dirty="0"/>
              <a:t>case of the pronoun or antecedent</a:t>
            </a:r>
            <a:r>
              <a:rPr lang="en-US" dirty="0"/>
              <a:t> is also important. English has three cases: Subject, object, and possessive</a:t>
            </a:r>
            <a:r>
              <a:rPr lang="en-US" dirty="0" smtClean="0"/>
              <a:t>.  </a:t>
            </a:r>
            <a:r>
              <a:rPr lang="en-US" b="1" dirty="0" smtClean="0"/>
              <a:t>Subject </a:t>
            </a:r>
            <a:r>
              <a:rPr lang="en-US" b="1" dirty="0"/>
              <a:t>Pronoun</a:t>
            </a:r>
            <a:r>
              <a:rPr lang="en-US" dirty="0"/>
              <a:t>: I You He She It We They Who; </a:t>
            </a:r>
            <a:r>
              <a:rPr lang="en-US" b="1" dirty="0"/>
              <a:t>Object Pronoun</a:t>
            </a:r>
            <a:r>
              <a:rPr lang="en-US" dirty="0"/>
              <a:t>: Me You Him Her It Us Them Whom; </a:t>
            </a:r>
            <a:r>
              <a:rPr lang="en-US" b="1" dirty="0"/>
              <a:t>Possessive Pronoun</a:t>
            </a:r>
            <a:r>
              <a:rPr lang="en-US" dirty="0"/>
              <a:t>: My/Mine Your/Yours His Her/Hers Its Our/Ours Their/Theirs </a:t>
            </a:r>
            <a:r>
              <a:rPr lang="en-US" dirty="0" smtClean="0"/>
              <a:t>Whose. </a:t>
            </a:r>
            <a:r>
              <a:rPr lang="en-US" b="1" dirty="0" smtClean="0"/>
              <a:t>If </a:t>
            </a:r>
            <a:r>
              <a:rPr lang="en-US" b="1" dirty="0"/>
              <a:t>you want a pronoun to refer to a </a:t>
            </a:r>
            <a:r>
              <a:rPr lang="en-US" b="1" dirty="0" smtClean="0"/>
              <a:t>particular </a:t>
            </a:r>
            <a:r>
              <a:rPr lang="en-US" b="1" dirty="0"/>
              <a:t>noun, you should usually make sure that the noun is not in the possessive	</a:t>
            </a:r>
            <a:endParaRPr lang="en-US" b="1" dirty="0" smtClean="0"/>
          </a:p>
          <a:p>
            <a:pPr>
              <a:buNone/>
            </a:pPr>
            <a:endParaRPr lang="en-US" dirty="0"/>
          </a:p>
          <a:p>
            <a:r>
              <a:rPr lang="en-US" dirty="0" smtClean="0"/>
              <a:t>The Possessive Poison rule states that </a:t>
            </a:r>
            <a:r>
              <a:rPr lang="en-US" b="1" dirty="0" smtClean="0"/>
              <a:t>possessive nouns can serve as antecedents only to possessive pronouns, not to subject or object pronoun.</a:t>
            </a:r>
            <a:r>
              <a:rPr lang="en-US" dirty="0"/>
              <a:t>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5</a:t>
            </a:r>
            <a:r>
              <a:rPr lang="en-US" dirty="0" smtClean="0"/>
              <a:t>.</a:t>
            </a:r>
            <a:r>
              <a:rPr lang="ru-RU" dirty="0" smtClean="0"/>
              <a:t>1 </a:t>
            </a:r>
            <a:r>
              <a:rPr lang="en-US" dirty="0" smtClean="0"/>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500726"/>
          </a:xfrm>
        </p:spPr>
        <p:txBody>
          <a:bodyPr>
            <a:normAutofit fontScale="47500" lnSpcReduction="20000"/>
          </a:bodyPr>
          <a:lstStyle/>
          <a:p>
            <a:endParaRPr lang="en-US" dirty="0" smtClean="0"/>
          </a:p>
          <a:p>
            <a:r>
              <a:rPr lang="en-US" dirty="0" smtClean="0"/>
              <a:t>In particular, </a:t>
            </a:r>
            <a:r>
              <a:rPr lang="en-US" b="1" dirty="0"/>
              <a:t>a pronoun in subject position in one clause may often be presumed to refer to the subject of a parallel clause, even if that subject is relatively far </a:t>
            </a:r>
            <a:r>
              <a:rPr lang="en-US" b="1" dirty="0" smtClean="0"/>
              <a:t>away</a:t>
            </a:r>
            <a:r>
              <a:rPr lang="en-US" dirty="0" smtClean="0"/>
              <a:t> (e</a:t>
            </a:r>
            <a:r>
              <a:rPr lang="en-US" dirty="0"/>
              <a:t>. g. </a:t>
            </a:r>
            <a:r>
              <a:rPr lang="en-US" dirty="0" smtClean="0"/>
              <a:t>Supernovas </a:t>
            </a:r>
            <a:r>
              <a:rPr lang="en-US" dirty="0"/>
              <a:t>destroy their immediate environments in vast </a:t>
            </a:r>
            <a:r>
              <a:rPr lang="en-US" dirty="0" smtClean="0"/>
              <a:t>expositions, </a:t>
            </a:r>
            <a:r>
              <a:rPr lang="en-US" dirty="0"/>
              <a:t>BUT by </a:t>
            </a:r>
            <a:r>
              <a:rPr lang="en-US" dirty="0" smtClean="0"/>
              <a:t>synthesizing </a:t>
            </a:r>
            <a:r>
              <a:rPr lang="en-US" dirty="0"/>
              <a:t>heavy chemical elements, THEY provide the universe with ample energy</a:t>
            </a:r>
            <a:r>
              <a:rPr lang="en-US" dirty="0" smtClean="0"/>
              <a:t>.) </a:t>
            </a:r>
            <a:r>
              <a:rPr lang="en-US" dirty="0"/>
              <a:t>	</a:t>
            </a:r>
            <a:endParaRPr lang="en-US" dirty="0" smtClean="0"/>
          </a:p>
          <a:p>
            <a:pPr>
              <a:buNone/>
            </a:pPr>
            <a:endParaRPr lang="en-US" dirty="0"/>
          </a:p>
          <a:p>
            <a:r>
              <a:rPr lang="en-US" b="1" dirty="0" smtClean="0"/>
              <a:t>Never </a:t>
            </a:r>
            <a:r>
              <a:rPr lang="en-US" b="1" dirty="0"/>
              <a:t>skip</a:t>
            </a:r>
            <a:r>
              <a:rPr lang="en-US" dirty="0"/>
              <a:t> past deadly five</a:t>
            </a:r>
            <a:r>
              <a:rPr lang="en-US" b="1" dirty="0"/>
              <a:t>: It, Its, They, Them, Their</a:t>
            </a:r>
            <a:r>
              <a:rPr lang="en-US" dirty="0"/>
              <a:t> in a sentence. Stop and check whether the </a:t>
            </a:r>
            <a:r>
              <a:rPr lang="en-US" dirty="0" smtClean="0"/>
              <a:t>pronoun </a:t>
            </a:r>
            <a:r>
              <a:rPr lang="en-US" dirty="0"/>
              <a:t>is being used </a:t>
            </a:r>
            <a:r>
              <a:rPr lang="en-US" dirty="0" smtClean="0"/>
              <a:t>correctly. Be </a:t>
            </a:r>
            <a:r>
              <a:rPr lang="en-US" dirty="0"/>
              <a:t>particularly careful with their, which is often used in everyday speech to refer to singular subjects</a:t>
            </a:r>
            <a:r>
              <a:rPr lang="en-US" dirty="0" smtClean="0"/>
              <a:t>. </a:t>
            </a:r>
            <a:r>
              <a:rPr lang="en-US" dirty="0"/>
              <a:t>	</a:t>
            </a:r>
            <a:endParaRPr lang="en-US" dirty="0" smtClean="0"/>
          </a:p>
          <a:p>
            <a:endParaRPr lang="en-US" dirty="0"/>
          </a:p>
          <a:p>
            <a:r>
              <a:rPr lang="en-US" b="1" dirty="0" smtClean="0"/>
              <a:t>This</a:t>
            </a:r>
            <a:r>
              <a:rPr lang="en-US" b="1" dirty="0"/>
              <a:t>, That, These, and Those are Demonstrative </a:t>
            </a:r>
            <a:r>
              <a:rPr lang="en-US" b="1" dirty="0" smtClean="0"/>
              <a:t>Pronouns. </a:t>
            </a:r>
            <a:r>
              <a:rPr lang="en-US" dirty="0"/>
              <a:t>You may use that or those to indicate </a:t>
            </a:r>
            <a:r>
              <a:rPr lang="en-US" dirty="0" smtClean="0"/>
              <a:t>a </a:t>
            </a:r>
            <a:r>
              <a:rPr lang="en-US" b="1" dirty="0" smtClean="0"/>
              <a:t>"</a:t>
            </a:r>
            <a:r>
              <a:rPr lang="en-US" b="1" dirty="0"/>
              <a:t>New Copy" or copies of the </a:t>
            </a:r>
            <a:r>
              <a:rPr lang="en-US" b="1" dirty="0" smtClean="0"/>
              <a:t>antecedent</a:t>
            </a:r>
            <a:r>
              <a:rPr lang="en-US" dirty="0" smtClean="0"/>
              <a:t>. (e.g</a:t>
            </a:r>
            <a:r>
              <a:rPr lang="en-US" dirty="0"/>
              <a:t>. The money spent by her parents is less than THAT spent by her children. That refers to different pot of money</a:t>
            </a:r>
            <a:r>
              <a:rPr lang="en-US" dirty="0" smtClean="0"/>
              <a:t>.) That </a:t>
            </a:r>
            <a:r>
              <a:rPr lang="en-US" dirty="0"/>
              <a:t>or those indicating a New Copy or copies must be modified. THE MONEY spent by her parents is less then THAT SPENT BY HER CHILDREN</a:t>
            </a:r>
            <a:r>
              <a:rPr lang="en-US" dirty="0" smtClean="0"/>
              <a:t>.</a:t>
            </a:r>
          </a:p>
          <a:p>
            <a:pPr>
              <a:buNone/>
            </a:pPr>
            <a:r>
              <a:rPr lang="en-US" dirty="0"/>
              <a:t>	</a:t>
            </a:r>
          </a:p>
          <a:p>
            <a:r>
              <a:rPr lang="en-US" dirty="0" smtClean="0"/>
              <a:t>In </a:t>
            </a:r>
            <a:r>
              <a:rPr lang="en-US" dirty="0"/>
              <a:t>contrast, when you use it, they or other </a:t>
            </a:r>
            <a:r>
              <a:rPr lang="en-US" b="1" dirty="0"/>
              <a:t>personal pronouns</a:t>
            </a:r>
            <a:r>
              <a:rPr lang="en-US" dirty="0"/>
              <a:t>, you mean the </a:t>
            </a:r>
            <a:r>
              <a:rPr lang="en-US" b="1" dirty="0"/>
              <a:t>SAME ACTUAL THING as the </a:t>
            </a:r>
            <a:r>
              <a:rPr lang="en-US" b="1" dirty="0" smtClean="0"/>
              <a:t>antecedent</a:t>
            </a:r>
            <a:r>
              <a:rPr lang="en-US" dirty="0" smtClean="0"/>
              <a:t>.  A </a:t>
            </a:r>
            <a:r>
              <a:rPr lang="en-US" dirty="0"/>
              <a:t>little oddly, the GMAT insists that any "New Copy" that or those agree in number with the </a:t>
            </a:r>
            <a:r>
              <a:rPr lang="en-US" dirty="0" smtClean="0"/>
              <a:t>previous </a:t>
            </a:r>
            <a:r>
              <a:rPr lang="en-US" dirty="0"/>
              <a:t>version. If you must change number, repeat the noun</a:t>
            </a:r>
            <a:r>
              <a:rPr lang="en-US" dirty="0" smtClean="0"/>
              <a:t>.</a:t>
            </a:r>
          </a:p>
          <a:p>
            <a:pPr>
              <a:buNone/>
            </a:pPr>
            <a:r>
              <a:rPr lang="en-US" dirty="0"/>
              <a:t>	</a:t>
            </a:r>
          </a:p>
          <a:p>
            <a:r>
              <a:rPr lang="en-US" dirty="0" smtClean="0"/>
              <a:t>On </a:t>
            </a:r>
            <a:r>
              <a:rPr lang="en-US" dirty="0"/>
              <a:t>the GMAT</a:t>
            </a:r>
            <a:r>
              <a:rPr lang="en-US" b="1" dirty="0"/>
              <a:t>, do not use </a:t>
            </a:r>
            <a:r>
              <a:rPr lang="en-US" b="1" dirty="0" smtClean="0"/>
              <a:t>THIS</a:t>
            </a:r>
            <a:r>
              <a:rPr lang="en-US" b="1" dirty="0" smtClean="0"/>
              <a:t> </a:t>
            </a:r>
            <a:r>
              <a:rPr lang="en-US" b="1" dirty="0"/>
              <a:t>or </a:t>
            </a:r>
            <a:r>
              <a:rPr lang="en-US" b="1" dirty="0" smtClean="0"/>
              <a:t>THESE</a:t>
            </a:r>
            <a:r>
              <a:rPr lang="en-US" b="1" dirty="0" smtClean="0"/>
              <a:t> </a:t>
            </a:r>
            <a:r>
              <a:rPr lang="en-US" b="1" dirty="0"/>
              <a:t>in place of nouns</a:t>
            </a:r>
            <a:r>
              <a:rPr lang="en-US" dirty="0" smtClean="0"/>
              <a:t>. Also</a:t>
            </a:r>
            <a:r>
              <a:rPr lang="en-US" dirty="0"/>
              <a:t>, </a:t>
            </a:r>
            <a:r>
              <a:rPr lang="en-US" b="1" dirty="0"/>
              <a:t>do not use </a:t>
            </a:r>
            <a:r>
              <a:rPr lang="en-US" b="1" dirty="0" smtClean="0"/>
              <a:t>THAT</a:t>
            </a:r>
            <a:r>
              <a:rPr lang="en-US" b="1" dirty="0" smtClean="0"/>
              <a:t> </a:t>
            </a:r>
            <a:r>
              <a:rPr lang="en-US" b="1" dirty="0"/>
              <a:t>or </a:t>
            </a:r>
            <a:r>
              <a:rPr lang="en-US" b="1" dirty="0" smtClean="0"/>
              <a:t>THOSE</a:t>
            </a:r>
            <a:r>
              <a:rPr lang="en-US" b="1" dirty="0" smtClean="0"/>
              <a:t> </a:t>
            </a:r>
            <a:r>
              <a:rPr lang="en-US" b="1" dirty="0"/>
              <a:t>in place of nouns</a:t>
            </a:r>
            <a:r>
              <a:rPr lang="en-US" dirty="0"/>
              <a:t> (unless you modify) that or </a:t>
            </a:r>
            <a:r>
              <a:rPr lang="en-US" dirty="0" smtClean="0"/>
              <a:t>those. </a:t>
            </a:r>
            <a:r>
              <a:rPr lang="en-US" b="1" dirty="0"/>
              <a:t>Use it, they, or them</a:t>
            </a:r>
            <a:r>
              <a:rPr lang="en-US" dirty="0"/>
              <a:t> instead</a:t>
            </a:r>
            <a:r>
              <a:rPr lang="en-US" dirty="0" smtClean="0"/>
              <a:t>.</a:t>
            </a:r>
          </a:p>
          <a:p>
            <a:pPr>
              <a:buNone/>
            </a:pPr>
            <a:r>
              <a:rPr lang="en-US" dirty="0"/>
              <a:t>	</a:t>
            </a:r>
          </a:p>
          <a:p>
            <a:r>
              <a:rPr lang="en-US" dirty="0" smtClean="0"/>
              <a:t>First person pronouns </a:t>
            </a:r>
            <a:r>
              <a:rPr lang="en-US" dirty="0"/>
              <a:t>like </a:t>
            </a:r>
            <a:r>
              <a:rPr lang="en-US" b="1" dirty="0"/>
              <a:t>we, I, our</a:t>
            </a:r>
            <a:r>
              <a:rPr lang="en-US" dirty="0"/>
              <a:t> does not have antecedent. They simply refers to the </a:t>
            </a:r>
            <a:r>
              <a:rPr lang="en-US" dirty="0" smtClean="0"/>
              <a:t>speaker. </a:t>
            </a:r>
            <a:r>
              <a:rPr lang="en-US" dirty="0"/>
              <a:t>	</a:t>
            </a:r>
          </a:p>
          <a:p>
            <a:pPr>
              <a:buNone/>
            </a:pPr>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5</a:t>
            </a:r>
            <a:r>
              <a:rPr lang="en-US" dirty="0" smtClean="0"/>
              <a:t>.</a:t>
            </a:r>
            <a:r>
              <a:rPr lang="ru-RU" dirty="0" smtClean="0"/>
              <a:t>2 </a:t>
            </a:r>
            <a:r>
              <a:rPr lang="en-US" dirty="0" smtClean="0"/>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572164"/>
          </a:xfrm>
        </p:spPr>
        <p:txBody>
          <a:bodyPr>
            <a:normAutofit fontScale="47500" lnSpcReduction="20000"/>
          </a:bodyPr>
          <a:lstStyle/>
          <a:p>
            <a:r>
              <a:rPr lang="en-US" dirty="0"/>
              <a:t>Be sure not to use an adjective where an adverb is grammatically required, and vice versa. Note that </a:t>
            </a:r>
            <a:r>
              <a:rPr lang="en-US" b="1" dirty="0"/>
              <a:t>adjectives</a:t>
            </a:r>
            <a:r>
              <a:rPr lang="en-US" dirty="0"/>
              <a:t>, not adverbs, follow </a:t>
            </a:r>
            <a:r>
              <a:rPr lang="en-US" b="1" dirty="0"/>
              <a:t>linking verbs</a:t>
            </a:r>
            <a:r>
              <a:rPr lang="en-US" dirty="0"/>
              <a:t> such as feel.	</a:t>
            </a:r>
            <a:endParaRPr lang="en-US" dirty="0" smtClean="0"/>
          </a:p>
          <a:p>
            <a:endParaRPr lang="en-US" dirty="0"/>
          </a:p>
          <a:p>
            <a:r>
              <a:rPr lang="en-US" dirty="0" smtClean="0"/>
              <a:t>GMAT </a:t>
            </a:r>
            <a:r>
              <a:rPr lang="en-US" dirty="0"/>
              <a:t>often provide </a:t>
            </a:r>
            <a:r>
              <a:rPr lang="en-US" b="1" dirty="0"/>
              <a:t>two </a:t>
            </a:r>
            <a:r>
              <a:rPr lang="en-US" b="1" dirty="0" smtClean="0"/>
              <a:t>grammatically </a:t>
            </a:r>
            <a:r>
              <a:rPr lang="en-US" b="1" dirty="0"/>
              <a:t>correct phrasings</a:t>
            </a:r>
            <a:r>
              <a:rPr lang="en-US" dirty="0"/>
              <a:t> e.g. </a:t>
            </a:r>
            <a:r>
              <a:rPr lang="en-US" b="1" dirty="0" err="1"/>
              <a:t>Adj+Adj+noun</a:t>
            </a:r>
            <a:r>
              <a:rPr lang="en-US" dirty="0"/>
              <a:t>, in which the two adjectives both modify the </a:t>
            </a:r>
            <a:r>
              <a:rPr lang="en-US" dirty="0" smtClean="0"/>
              <a:t>noun. The </a:t>
            </a:r>
            <a:r>
              <a:rPr lang="en-US" dirty="0"/>
              <a:t>other phrasing would be </a:t>
            </a:r>
            <a:r>
              <a:rPr lang="en-US" b="1" dirty="0" err="1"/>
              <a:t>Adv+Adj+noun</a:t>
            </a:r>
            <a:r>
              <a:rPr lang="en-US" dirty="0"/>
              <a:t>, in which the adverb modifies the adjective, which in turn modifies the noun. Pick the one </a:t>
            </a:r>
            <a:r>
              <a:rPr lang="en-US" dirty="0" smtClean="0"/>
              <a:t>indented </a:t>
            </a:r>
            <a:r>
              <a:rPr lang="en-US" dirty="0"/>
              <a:t>by </a:t>
            </a:r>
            <a:r>
              <a:rPr lang="en-US" dirty="0" smtClean="0"/>
              <a:t>author. Adjectives </a:t>
            </a:r>
            <a:r>
              <a:rPr lang="en-US" dirty="0"/>
              <a:t>that have been observed alternating with their corresponding adverbs (in -</a:t>
            </a:r>
            <a:r>
              <a:rPr lang="en-US" dirty="0" err="1"/>
              <a:t>ly</a:t>
            </a:r>
            <a:r>
              <a:rPr lang="en-US" dirty="0"/>
              <a:t>) in GMAT problems include </a:t>
            </a:r>
            <a:r>
              <a:rPr lang="en-US" b="1" dirty="0"/>
              <a:t>corresponding, </a:t>
            </a:r>
            <a:r>
              <a:rPr lang="en-US" b="1" dirty="0" smtClean="0"/>
              <a:t>frequent, </a:t>
            </a:r>
            <a:r>
              <a:rPr lang="en-US" b="1" dirty="0"/>
              <a:t>independent, rare, recent, seeming, separate, significant, supposed</a:t>
            </a:r>
            <a:r>
              <a:rPr lang="en-US" dirty="0"/>
              <a:t>, and </a:t>
            </a:r>
            <a:r>
              <a:rPr lang="en-US" b="1" dirty="0" smtClean="0"/>
              <a:t>usual. </a:t>
            </a:r>
            <a:endParaRPr lang="en-US" b="1" dirty="0" smtClean="0"/>
          </a:p>
          <a:p>
            <a:pPr>
              <a:buNone/>
            </a:pPr>
            <a:r>
              <a:rPr lang="en-US" dirty="0"/>
              <a:t>	</a:t>
            </a:r>
          </a:p>
          <a:p>
            <a:r>
              <a:rPr lang="en-US" b="1" dirty="0" smtClean="0"/>
              <a:t>Noun </a:t>
            </a:r>
            <a:r>
              <a:rPr lang="en-US" b="1" dirty="0"/>
              <a:t>modifiers can be adjective, preposition, past participle, present participle </a:t>
            </a:r>
            <a:r>
              <a:rPr lang="en-US" b="1" dirty="0" smtClean="0"/>
              <a:t>without </a:t>
            </a:r>
            <a:r>
              <a:rPr lang="en-US" b="1" dirty="0"/>
              <a:t>commas, relative pronoun, and another noun. Any of these can come before or after the noun they are </a:t>
            </a:r>
            <a:r>
              <a:rPr lang="en-US" b="1" dirty="0" smtClean="0"/>
              <a:t>modifying.</a:t>
            </a:r>
            <a:r>
              <a:rPr lang="en-US" dirty="0"/>
              <a:t>	</a:t>
            </a:r>
            <a:endParaRPr lang="en-US" dirty="0" smtClean="0"/>
          </a:p>
          <a:p>
            <a:pPr>
              <a:buNone/>
            </a:pPr>
            <a:endParaRPr lang="en-US" dirty="0"/>
          </a:p>
          <a:p>
            <a:r>
              <a:rPr lang="en-US" b="1" dirty="0" smtClean="0"/>
              <a:t>Some </a:t>
            </a:r>
            <a:r>
              <a:rPr lang="en-US" b="1" dirty="0"/>
              <a:t>of the time modifiers are </a:t>
            </a:r>
            <a:r>
              <a:rPr lang="en-US" b="1" dirty="0" smtClean="0"/>
              <a:t>separated </a:t>
            </a:r>
            <a:r>
              <a:rPr lang="en-US" b="1" dirty="0"/>
              <a:t>by comma</a:t>
            </a:r>
            <a:r>
              <a:rPr lang="en-US" dirty="0"/>
              <a:t>. Pay </a:t>
            </a:r>
            <a:r>
              <a:rPr lang="en-US" dirty="0" smtClean="0"/>
              <a:t>particular </a:t>
            </a:r>
            <a:r>
              <a:rPr lang="en-US" dirty="0"/>
              <a:t>attention to the opening modifiers</a:t>
            </a:r>
            <a:r>
              <a:rPr lang="en-US" dirty="0" smtClean="0"/>
              <a:t>. </a:t>
            </a:r>
            <a:r>
              <a:rPr lang="en-US" b="1" dirty="0" smtClean="0"/>
              <a:t>Noun </a:t>
            </a:r>
            <a:r>
              <a:rPr lang="en-US" b="1" dirty="0"/>
              <a:t>modifiers </a:t>
            </a:r>
            <a:r>
              <a:rPr lang="en-US" b="1" dirty="0" smtClean="0"/>
              <a:t>should </a:t>
            </a:r>
            <a:r>
              <a:rPr lang="en-US" b="1" dirty="0"/>
              <a:t>touch the noun they modify.</a:t>
            </a:r>
            <a:r>
              <a:rPr lang="en-US" dirty="0"/>
              <a:t> Follow the touch </a:t>
            </a:r>
            <a:r>
              <a:rPr lang="en-US" dirty="0" smtClean="0"/>
              <a:t>rule. If </a:t>
            </a:r>
            <a:r>
              <a:rPr lang="en-US" dirty="0"/>
              <a:t>the </a:t>
            </a:r>
            <a:r>
              <a:rPr lang="en-US" b="1" dirty="0"/>
              <a:t>modifier is next to a different noun</a:t>
            </a:r>
            <a:r>
              <a:rPr lang="en-US" dirty="0"/>
              <a:t>, we have </a:t>
            </a:r>
            <a:r>
              <a:rPr lang="en-US" b="1" dirty="0"/>
              <a:t>a misplaced modifier</a:t>
            </a:r>
            <a:r>
              <a:rPr lang="en-US" dirty="0"/>
              <a:t> and if </a:t>
            </a:r>
            <a:r>
              <a:rPr lang="en-US" b="1" dirty="0"/>
              <a:t>the noun</a:t>
            </a:r>
            <a:r>
              <a:rPr lang="en-US" dirty="0"/>
              <a:t> we want to modify </a:t>
            </a:r>
            <a:r>
              <a:rPr lang="en-US" b="1" dirty="0" smtClean="0"/>
              <a:t>does not exist</a:t>
            </a:r>
            <a:r>
              <a:rPr lang="en-US" dirty="0" smtClean="0"/>
              <a:t>, </a:t>
            </a:r>
            <a:r>
              <a:rPr lang="en-US" dirty="0"/>
              <a:t>we have </a:t>
            </a:r>
            <a:r>
              <a:rPr lang="en-US" b="1" dirty="0"/>
              <a:t>a Dangling modifier</a:t>
            </a:r>
            <a:r>
              <a:rPr lang="en-US" dirty="0"/>
              <a:t>.	</a:t>
            </a:r>
            <a:endParaRPr lang="en-US" dirty="0" smtClean="0"/>
          </a:p>
          <a:p>
            <a:endParaRPr lang="en-US" dirty="0"/>
          </a:p>
          <a:p>
            <a:r>
              <a:rPr lang="en-US" b="1" dirty="0" smtClean="0"/>
              <a:t>A </a:t>
            </a:r>
            <a:r>
              <a:rPr lang="en-US" b="1" dirty="0"/>
              <a:t>present participle (-</a:t>
            </a:r>
            <a:r>
              <a:rPr lang="en-US" b="1" dirty="0" err="1"/>
              <a:t>Ing</a:t>
            </a:r>
            <a:r>
              <a:rPr lang="en-US" b="1" dirty="0"/>
              <a:t> form) at the beginning of a sentence is often made to be dangling. </a:t>
            </a:r>
            <a:r>
              <a:rPr lang="en-US" dirty="0"/>
              <a:t>Although these forms are technically verb modifiers, they </a:t>
            </a:r>
            <a:r>
              <a:rPr lang="en-US" b="1" dirty="0"/>
              <a:t>still need a noun</a:t>
            </a:r>
            <a:r>
              <a:rPr lang="en-US" dirty="0"/>
              <a:t> subject that makes sense.	</a:t>
            </a:r>
            <a:r>
              <a:rPr lang="en-US" dirty="0" smtClean="0"/>
              <a:t>E.g</a:t>
            </a:r>
            <a:r>
              <a:rPr lang="en-US" dirty="0"/>
              <a:t>. "The problem was identified, using the latest technology" is wrong because we don't have a noun who actually used the technology even though "using the latest technology" is a verb modifier</a:t>
            </a:r>
            <a:r>
              <a:rPr lang="en-US" dirty="0" smtClean="0"/>
              <a:t>.</a:t>
            </a:r>
          </a:p>
          <a:p>
            <a:pPr>
              <a:buNone/>
            </a:pPr>
            <a:r>
              <a:rPr lang="en-US" dirty="0"/>
              <a:t>	</a:t>
            </a:r>
          </a:p>
          <a:p>
            <a:r>
              <a:rPr lang="en-US" dirty="0" smtClean="0"/>
              <a:t>Unlike </a:t>
            </a:r>
            <a:r>
              <a:rPr lang="en-US" dirty="0"/>
              <a:t>a noun modifier, </a:t>
            </a:r>
            <a:r>
              <a:rPr lang="en-US" b="1" dirty="0"/>
              <a:t>a verb modifier does not have to touch the </a:t>
            </a:r>
            <a:r>
              <a:rPr lang="en-US" b="1" dirty="0" smtClean="0"/>
              <a:t>subject</a:t>
            </a:r>
            <a:r>
              <a:rPr lang="en-US" dirty="0" smtClean="0"/>
              <a:t>. </a:t>
            </a:r>
            <a:r>
              <a:rPr lang="en-US" dirty="0"/>
              <a:t>E.g. The engineer identified the problem, using the latest technology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6</a:t>
            </a:r>
            <a:r>
              <a:rPr lang="en-US" dirty="0" smtClean="0"/>
              <a:t>.</a:t>
            </a:r>
            <a:r>
              <a:rPr lang="ru-RU" dirty="0" smtClean="0"/>
              <a:t>1 </a:t>
            </a:r>
            <a:r>
              <a:rPr lang="en-US" dirty="0" smtClean="0"/>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214422"/>
            <a:ext cx="8229600" cy="5286412"/>
          </a:xfrm>
        </p:spPr>
        <p:txBody>
          <a:bodyPr>
            <a:normAutofit fontScale="47500" lnSpcReduction="20000"/>
          </a:bodyPr>
          <a:lstStyle/>
          <a:p>
            <a:endParaRPr lang="en-US" dirty="0" smtClean="0"/>
          </a:p>
          <a:p>
            <a:r>
              <a:rPr lang="en-US" b="1" dirty="0" smtClean="0"/>
              <a:t>Avoid </a:t>
            </a:r>
            <a:r>
              <a:rPr lang="en-US" b="1" dirty="0"/>
              <a:t>dangling modifiers</a:t>
            </a:r>
            <a:r>
              <a:rPr lang="en-US" dirty="0"/>
              <a:t> by making sure the </a:t>
            </a:r>
            <a:r>
              <a:rPr lang="en-US" b="1" dirty="0"/>
              <a:t>noun</a:t>
            </a:r>
            <a:r>
              <a:rPr lang="en-US" dirty="0"/>
              <a:t> you want to modify </a:t>
            </a:r>
            <a:r>
              <a:rPr lang="en-US" b="1" dirty="0"/>
              <a:t>is in the sentence</a:t>
            </a:r>
            <a:r>
              <a:rPr lang="en-US" dirty="0"/>
              <a:t>. To </a:t>
            </a:r>
            <a:r>
              <a:rPr lang="en-US" b="1" dirty="0"/>
              <a:t>avoid misplaced modifiers</a:t>
            </a:r>
            <a:r>
              <a:rPr lang="en-US" dirty="0"/>
              <a:t>, </a:t>
            </a:r>
            <a:r>
              <a:rPr lang="en-US" b="1" dirty="0"/>
              <a:t>place them next to the nouns</a:t>
            </a:r>
            <a:r>
              <a:rPr lang="en-US" dirty="0"/>
              <a:t> they are meant to modify.	</a:t>
            </a:r>
            <a:endParaRPr lang="en-US" dirty="0" smtClean="0"/>
          </a:p>
          <a:p>
            <a:pPr>
              <a:buNone/>
            </a:pPr>
            <a:endParaRPr lang="en-US" dirty="0"/>
          </a:p>
          <a:p>
            <a:r>
              <a:rPr lang="en-US" dirty="0" smtClean="0"/>
              <a:t>Avoid </a:t>
            </a:r>
            <a:r>
              <a:rPr lang="en-US" dirty="0"/>
              <a:t>long sequences of </a:t>
            </a:r>
            <a:r>
              <a:rPr lang="en-US" dirty="0" smtClean="0"/>
              <a:t>modifiers </a:t>
            </a:r>
            <a:r>
              <a:rPr lang="en-US" dirty="0"/>
              <a:t>that modify the same noun. Putting two long modifiers in a row before or after a noun can lead to awkward or incorrect phrasings.	</a:t>
            </a:r>
            <a:endParaRPr lang="en-US" dirty="0" smtClean="0"/>
          </a:p>
          <a:p>
            <a:pPr>
              <a:buNone/>
            </a:pPr>
            <a:endParaRPr lang="en-US" dirty="0"/>
          </a:p>
          <a:p>
            <a:r>
              <a:rPr lang="en-US" b="1" dirty="0" smtClean="0"/>
              <a:t>Misplaced </a:t>
            </a:r>
            <a:r>
              <a:rPr lang="en-US" b="1" dirty="0"/>
              <a:t>modifiers</a:t>
            </a:r>
            <a:r>
              <a:rPr lang="en-US" dirty="0"/>
              <a:t> sometime </a:t>
            </a:r>
            <a:r>
              <a:rPr lang="en-US" b="1" dirty="0"/>
              <a:t>appear in sentences that have possessive nouns </a:t>
            </a:r>
            <a:r>
              <a:rPr lang="en-US" dirty="0"/>
              <a:t>(nouns that end in 's or s'). Modifiers cannot normally modify a noun in the possessive case.	</a:t>
            </a:r>
            <a:endParaRPr lang="en-US" dirty="0" smtClean="0"/>
          </a:p>
          <a:p>
            <a:pPr>
              <a:buNone/>
            </a:pPr>
            <a:endParaRPr lang="en-US" dirty="0"/>
          </a:p>
          <a:p>
            <a:r>
              <a:rPr lang="en-US" dirty="0" smtClean="0"/>
              <a:t>Noun </a:t>
            </a:r>
            <a:r>
              <a:rPr lang="en-US" dirty="0"/>
              <a:t>modifiers introduced by relative pronoun such as which, that, who, whose, whom, where, when are subject to several </a:t>
            </a:r>
            <a:r>
              <a:rPr lang="en-US" dirty="0" smtClean="0"/>
              <a:t>restrictions. The </a:t>
            </a:r>
            <a:r>
              <a:rPr lang="en-US" b="1" dirty="0"/>
              <a:t>pronouns </a:t>
            </a:r>
            <a:r>
              <a:rPr lang="en-US" b="1" dirty="0" smtClean="0"/>
              <a:t>WHO </a:t>
            </a:r>
            <a:r>
              <a:rPr lang="en-US" b="1" dirty="0"/>
              <a:t>and </a:t>
            </a:r>
            <a:r>
              <a:rPr lang="en-US" b="1" dirty="0" smtClean="0"/>
              <a:t>WHOM </a:t>
            </a:r>
            <a:r>
              <a:rPr lang="en-US" b="1" dirty="0"/>
              <a:t>must modify people</a:t>
            </a:r>
            <a:r>
              <a:rPr lang="en-US" dirty="0"/>
              <a:t> and </a:t>
            </a:r>
            <a:r>
              <a:rPr lang="en-US" b="1" dirty="0"/>
              <a:t>pronoun </a:t>
            </a:r>
            <a:r>
              <a:rPr lang="en-US" b="1" dirty="0" smtClean="0"/>
              <a:t>WHICH must </a:t>
            </a:r>
            <a:r>
              <a:rPr lang="en-US" b="1" dirty="0"/>
              <a:t>modify things</a:t>
            </a:r>
            <a:r>
              <a:rPr lang="en-US" dirty="0"/>
              <a:t> and </a:t>
            </a:r>
            <a:r>
              <a:rPr lang="en-US" b="1" dirty="0" smtClean="0"/>
              <a:t>WHOSE </a:t>
            </a:r>
            <a:r>
              <a:rPr lang="en-US" b="1" dirty="0"/>
              <a:t>can modify either</a:t>
            </a:r>
            <a:r>
              <a:rPr lang="en-US" dirty="0"/>
              <a:t>. On GMAT, clauses led by the </a:t>
            </a:r>
            <a:r>
              <a:rPr lang="en-US" dirty="0" smtClean="0"/>
              <a:t>pronoun </a:t>
            </a:r>
            <a:r>
              <a:rPr lang="en-US" dirty="0"/>
              <a:t>that cannot modify people</a:t>
            </a:r>
            <a:r>
              <a:rPr lang="en-US" dirty="0" smtClean="0"/>
              <a:t>. </a:t>
            </a:r>
            <a:r>
              <a:rPr lang="en-US" b="1" dirty="0" smtClean="0"/>
              <a:t>WHICH </a:t>
            </a:r>
            <a:r>
              <a:rPr lang="en-US" b="1" dirty="0"/>
              <a:t>or </a:t>
            </a:r>
            <a:r>
              <a:rPr lang="en-US" b="1" dirty="0" smtClean="0"/>
              <a:t>WHOM </a:t>
            </a:r>
            <a:r>
              <a:rPr lang="en-US" b="1" dirty="0"/>
              <a:t>sometimes follow prepositions</a:t>
            </a:r>
            <a:r>
              <a:rPr lang="en-US" dirty="0"/>
              <a:t>: "the canal through which water flows</a:t>
            </a:r>
            <a:r>
              <a:rPr lang="en-US" dirty="0" smtClean="0"/>
              <a:t>", "</a:t>
            </a:r>
            <a:r>
              <a:rPr lang="en-US" dirty="0"/>
              <a:t>the </a:t>
            </a:r>
            <a:r>
              <a:rPr lang="en-US" dirty="0" smtClean="0"/>
              <a:t>senator </a:t>
            </a:r>
            <a:r>
              <a:rPr lang="en-US" dirty="0"/>
              <a:t>for whom we </a:t>
            </a:r>
            <a:r>
              <a:rPr lang="en-US" dirty="0" smtClean="0"/>
              <a:t>worked“. </a:t>
            </a:r>
            <a:r>
              <a:rPr lang="en-US" b="1" dirty="0" smtClean="0"/>
              <a:t>WHO </a:t>
            </a:r>
            <a:r>
              <a:rPr lang="en-US" b="1" dirty="0"/>
              <a:t>is used as the subject of the verb in a relative clause</a:t>
            </a:r>
            <a:r>
              <a:rPr lang="en-US" dirty="0"/>
              <a:t>, where as </a:t>
            </a:r>
            <a:r>
              <a:rPr lang="en-US" b="1" dirty="0" smtClean="0"/>
              <a:t>WHOM is </a:t>
            </a:r>
            <a:r>
              <a:rPr lang="en-US" b="1" dirty="0"/>
              <a:t>used as the object of the verb or the </a:t>
            </a:r>
            <a:r>
              <a:rPr lang="en-US" b="1" dirty="0" smtClean="0"/>
              <a:t>preposition</a:t>
            </a:r>
            <a:r>
              <a:rPr lang="en-US" dirty="0" smtClean="0"/>
              <a:t>. </a:t>
            </a:r>
            <a:r>
              <a:rPr lang="en-US" b="1" dirty="0" smtClean="0"/>
              <a:t>THAT </a:t>
            </a:r>
            <a:r>
              <a:rPr lang="en-US" b="1" dirty="0"/>
              <a:t>or </a:t>
            </a:r>
            <a:r>
              <a:rPr lang="en-US" b="1" dirty="0" smtClean="0"/>
              <a:t>WHOM can </a:t>
            </a:r>
            <a:r>
              <a:rPr lang="en-US" b="1" dirty="0"/>
              <a:t>be dropped when the </a:t>
            </a:r>
            <a:r>
              <a:rPr lang="en-US" b="1" dirty="0" smtClean="0"/>
              <a:t>modified </a:t>
            </a:r>
            <a:r>
              <a:rPr lang="en-US" b="1" dirty="0"/>
              <a:t>noun is the object of the modifying clause</a:t>
            </a:r>
            <a:r>
              <a:rPr lang="en-US" b="1" dirty="0" smtClean="0"/>
              <a:t>.  </a:t>
            </a:r>
            <a:r>
              <a:rPr lang="en-US" dirty="0" smtClean="0"/>
              <a:t>(E.g. </a:t>
            </a:r>
            <a:r>
              <a:rPr lang="en-US" dirty="0"/>
              <a:t>The movie [THAT] we watched last Friday was scary</a:t>
            </a:r>
            <a:r>
              <a:rPr lang="en-US" dirty="0" smtClean="0"/>
              <a:t>.). </a:t>
            </a:r>
            <a:r>
              <a:rPr lang="en-US" b="1" dirty="0" smtClean="0"/>
              <a:t>The </a:t>
            </a:r>
            <a:r>
              <a:rPr lang="en-US" b="1" dirty="0"/>
              <a:t>pronoun </a:t>
            </a:r>
            <a:r>
              <a:rPr lang="en-US" b="1" dirty="0" smtClean="0"/>
              <a:t>WHERE </a:t>
            </a:r>
            <a:r>
              <a:rPr lang="en-US" dirty="0"/>
              <a:t>can be used to</a:t>
            </a:r>
            <a:r>
              <a:rPr lang="en-US" b="1" dirty="0"/>
              <a:t> modify a noun place such as area, site, country or </a:t>
            </a:r>
            <a:r>
              <a:rPr lang="en-US" b="1" dirty="0" smtClean="0"/>
              <a:t>Nevada</a:t>
            </a:r>
            <a:r>
              <a:rPr lang="en-US" dirty="0" smtClean="0"/>
              <a:t>. </a:t>
            </a:r>
            <a:r>
              <a:rPr lang="en-US" b="1" dirty="0" smtClean="0"/>
              <a:t>WHERE </a:t>
            </a:r>
            <a:r>
              <a:rPr lang="en-US" b="1" dirty="0"/>
              <a:t>cannot modify a "metaphorical" place such as condition, situation, case, circumstances, or </a:t>
            </a:r>
            <a:r>
              <a:rPr lang="en-US" b="1" dirty="0" smtClean="0"/>
              <a:t>arrangement. </a:t>
            </a:r>
            <a:r>
              <a:rPr lang="en-US" b="1" dirty="0"/>
              <a:t>In these cases, use in </a:t>
            </a:r>
            <a:r>
              <a:rPr lang="en-US" b="1" dirty="0" smtClean="0"/>
              <a:t>WHICH </a:t>
            </a:r>
            <a:r>
              <a:rPr lang="en-US" b="1" dirty="0"/>
              <a:t>rather than </a:t>
            </a:r>
            <a:r>
              <a:rPr lang="en-US" b="1" dirty="0" smtClean="0"/>
              <a:t>where. The </a:t>
            </a:r>
            <a:r>
              <a:rPr lang="en-US" b="1" dirty="0"/>
              <a:t>pronoun  </a:t>
            </a:r>
            <a:r>
              <a:rPr lang="en-US" b="1" dirty="0" smtClean="0"/>
              <a:t>WHEN </a:t>
            </a:r>
            <a:r>
              <a:rPr lang="en-US" dirty="0"/>
              <a:t>can be used to </a:t>
            </a:r>
            <a:r>
              <a:rPr lang="en-US" b="1" dirty="0"/>
              <a:t>modify a noun event or time, such as period, age, 1987, or decade. </a:t>
            </a:r>
            <a:r>
              <a:rPr lang="en-US" dirty="0" smtClean="0"/>
              <a:t>In these circumstances, you can also use</a:t>
            </a:r>
            <a:r>
              <a:rPr lang="en-US" b="1" dirty="0" smtClean="0"/>
              <a:t> IN WHICH </a:t>
            </a:r>
            <a:r>
              <a:rPr lang="en-US" dirty="0"/>
              <a:t>instead of when</a:t>
            </a:r>
            <a:r>
              <a:rPr lang="en-US" b="1" dirty="0"/>
              <a:t>.</a:t>
            </a:r>
            <a:r>
              <a:rPr lang="en-US" dirty="0"/>
              <a:t>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6</a:t>
            </a:r>
            <a:r>
              <a:rPr lang="en-US" dirty="0" smtClean="0"/>
              <a:t>.</a:t>
            </a:r>
            <a:r>
              <a:rPr lang="ru-RU" dirty="0" smtClean="0"/>
              <a:t>2 </a:t>
            </a:r>
            <a:r>
              <a:rPr lang="en-US" dirty="0" smtClean="0"/>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429288"/>
          </a:xfrm>
        </p:spPr>
        <p:txBody>
          <a:bodyPr>
            <a:normAutofit fontScale="47500" lnSpcReduction="20000"/>
          </a:bodyPr>
          <a:lstStyle/>
          <a:p>
            <a:endParaRPr lang="en-US" dirty="0" smtClean="0"/>
          </a:p>
          <a:p>
            <a:r>
              <a:rPr lang="en-US" dirty="0" smtClean="0"/>
              <a:t>Use </a:t>
            </a:r>
            <a:r>
              <a:rPr lang="en-US" b="1" dirty="0"/>
              <a:t>an essential modifier to identify the noun</a:t>
            </a:r>
            <a:r>
              <a:rPr lang="en-US" dirty="0"/>
              <a:t> (out of many possibilities) </a:t>
            </a:r>
            <a:r>
              <a:rPr lang="en-US" dirty="0" smtClean="0"/>
              <a:t>or </a:t>
            </a:r>
            <a:r>
              <a:rPr lang="en-US" dirty="0"/>
              <a:t>to "attach" the modifier to the noun from that point </a:t>
            </a:r>
            <a:r>
              <a:rPr lang="en-US" dirty="0" smtClean="0"/>
              <a:t>onward. </a:t>
            </a:r>
            <a:r>
              <a:rPr lang="en-US" b="1" dirty="0" smtClean="0"/>
              <a:t>Non-essential </a:t>
            </a:r>
            <a:r>
              <a:rPr lang="en-US" b="1" dirty="0"/>
              <a:t>modifiers provide extra information. </a:t>
            </a:r>
            <a:r>
              <a:rPr lang="en-US" dirty="0"/>
              <a:t>You do not need this information to identify the noun and any later reference to the noun does not include that extra information.	</a:t>
            </a:r>
          </a:p>
          <a:p>
            <a:r>
              <a:rPr lang="en-US" dirty="0" smtClean="0"/>
              <a:t>Put </a:t>
            </a:r>
            <a:r>
              <a:rPr lang="en-US" b="1" dirty="0"/>
              <a:t>commas between non-essential modifiers and their nouns</a:t>
            </a:r>
            <a:r>
              <a:rPr lang="en-US" dirty="0"/>
              <a:t>. Put </a:t>
            </a:r>
            <a:r>
              <a:rPr lang="en-US" b="1" dirty="0"/>
              <a:t>no commas between essential modifiers and their nouns</a:t>
            </a:r>
            <a:r>
              <a:rPr lang="en-US" b="1" dirty="0" smtClean="0"/>
              <a:t>. </a:t>
            </a:r>
            <a:r>
              <a:rPr lang="en-US" dirty="0" smtClean="0"/>
              <a:t>Use </a:t>
            </a:r>
            <a:r>
              <a:rPr lang="en-US" b="1" dirty="0" smtClean="0"/>
              <a:t>WHICH </a:t>
            </a:r>
            <a:r>
              <a:rPr lang="en-US" b="1" dirty="0"/>
              <a:t>(and commas) if the modifier is non-essential and use </a:t>
            </a:r>
            <a:r>
              <a:rPr lang="en-US" b="1" dirty="0" smtClean="0"/>
              <a:t>THAT </a:t>
            </a:r>
            <a:r>
              <a:rPr lang="en-US" b="1" dirty="0"/>
              <a:t>(and no commas) if the </a:t>
            </a:r>
            <a:r>
              <a:rPr lang="en-US" b="1" dirty="0" smtClean="0"/>
              <a:t>modifiers </a:t>
            </a:r>
            <a:r>
              <a:rPr lang="en-US" b="1" dirty="0"/>
              <a:t>essential</a:t>
            </a:r>
            <a:r>
              <a:rPr lang="en-US" dirty="0" smtClean="0"/>
              <a:t>. Which </a:t>
            </a:r>
            <a:r>
              <a:rPr lang="en-US" dirty="0"/>
              <a:t>might show up in a essential modifier when which is used with a preposition. In that case it should not be </a:t>
            </a:r>
            <a:r>
              <a:rPr lang="en-US" dirty="0" smtClean="0"/>
              <a:t>separated </a:t>
            </a:r>
            <a:r>
              <a:rPr lang="en-US" dirty="0"/>
              <a:t>by the comma.	</a:t>
            </a:r>
          </a:p>
          <a:p>
            <a:r>
              <a:rPr lang="en-US" dirty="0" smtClean="0"/>
              <a:t>Verb </a:t>
            </a:r>
            <a:r>
              <a:rPr lang="en-US" dirty="0"/>
              <a:t>modifiers answer questions about the verb such as "how," "when," "where," "why" etc.	</a:t>
            </a:r>
          </a:p>
          <a:p>
            <a:r>
              <a:rPr lang="en-US" b="1" dirty="0" smtClean="0"/>
              <a:t>Verb </a:t>
            </a:r>
            <a:r>
              <a:rPr lang="en-US" b="1" dirty="0"/>
              <a:t>modifiers can be Adverb, prepositional phrases, subordinator Present participle with commas, preposition + simple gerund, and infinitive of purpose. Any of these can come </a:t>
            </a:r>
            <a:r>
              <a:rPr lang="en-US" b="1" dirty="0" smtClean="0"/>
              <a:t>before </a:t>
            </a:r>
            <a:r>
              <a:rPr lang="en-US" b="1" dirty="0"/>
              <a:t>or after the </a:t>
            </a:r>
            <a:r>
              <a:rPr lang="en-US" b="1" dirty="0" smtClean="0"/>
              <a:t>verb.</a:t>
            </a:r>
            <a:r>
              <a:rPr lang="en-US" dirty="0" smtClean="0"/>
              <a:t> Some </a:t>
            </a:r>
            <a:r>
              <a:rPr lang="en-US" dirty="0"/>
              <a:t>verb modifiers may apply to both the verb and the verb's subject. In these case, you must make sure that the subject makes sense with the modifier</a:t>
            </a:r>
            <a:r>
              <a:rPr lang="en-US" dirty="0" smtClean="0"/>
              <a:t>.</a:t>
            </a:r>
          </a:p>
          <a:p>
            <a:pPr>
              <a:buNone/>
            </a:pPr>
            <a:r>
              <a:rPr lang="en-US" dirty="0"/>
              <a:t>	</a:t>
            </a:r>
          </a:p>
          <a:p>
            <a:r>
              <a:rPr lang="en-US" b="1" dirty="0" smtClean="0"/>
              <a:t>Use </a:t>
            </a:r>
            <a:r>
              <a:rPr lang="en-US" b="1" dirty="0"/>
              <a:t>which ONLY to refer to the noun immediately preceding it - never to refer to an entire clause. </a:t>
            </a:r>
            <a:r>
              <a:rPr lang="en-US" dirty="0"/>
              <a:t>"Crime has recently decreased in our neighborhood, WHICH has led to a rise in property </a:t>
            </a:r>
            <a:r>
              <a:rPr lang="en-US" dirty="0" smtClean="0"/>
              <a:t>value" </a:t>
            </a:r>
            <a:r>
              <a:rPr lang="en-US" dirty="0"/>
              <a:t>is wrong.	</a:t>
            </a:r>
            <a:endParaRPr lang="en-US" dirty="0" smtClean="0"/>
          </a:p>
          <a:p>
            <a:endParaRPr lang="en-US" dirty="0"/>
          </a:p>
          <a:p>
            <a:r>
              <a:rPr lang="en-US" b="1" dirty="0" smtClean="0"/>
              <a:t>The </a:t>
            </a:r>
            <a:r>
              <a:rPr lang="en-US" b="1" dirty="0"/>
              <a:t>-</a:t>
            </a:r>
            <a:r>
              <a:rPr lang="en-US" b="1" dirty="0" err="1"/>
              <a:t>ing</a:t>
            </a:r>
            <a:r>
              <a:rPr lang="en-US" b="1" dirty="0"/>
              <a:t> form can modify nouns directly, can modify verbs and their subjects, and it can even modify an entire clause.</a:t>
            </a:r>
            <a:r>
              <a:rPr lang="en-US" dirty="0"/>
              <a:t> E.g. </a:t>
            </a:r>
            <a:r>
              <a:rPr lang="en-US" dirty="0" smtClean="0"/>
              <a:t>Crime </a:t>
            </a:r>
            <a:r>
              <a:rPr lang="en-US" dirty="0"/>
              <a:t>has recently decreased in our neighborhood, leading to…"	</a:t>
            </a:r>
          </a:p>
          <a:p>
            <a:pPr>
              <a:buNone/>
            </a:pPr>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6</a:t>
            </a:r>
            <a:r>
              <a:rPr lang="en-US" dirty="0" smtClean="0"/>
              <a:t>.</a:t>
            </a:r>
            <a:r>
              <a:rPr lang="ru-RU" dirty="0" smtClean="0"/>
              <a:t>3 </a:t>
            </a:r>
            <a:r>
              <a:rPr lang="en-US" dirty="0" smtClean="0"/>
              <a: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286412"/>
          </a:xfrm>
        </p:spPr>
        <p:txBody>
          <a:bodyPr>
            <a:normAutofit fontScale="55000" lnSpcReduction="20000"/>
          </a:bodyPr>
          <a:lstStyle/>
          <a:p>
            <a:r>
              <a:rPr lang="en-US" b="1" dirty="0" smtClean="0"/>
              <a:t>When -</a:t>
            </a:r>
            <a:r>
              <a:rPr lang="en-US" b="1" dirty="0" err="1" smtClean="0"/>
              <a:t>ing</a:t>
            </a:r>
            <a:r>
              <a:rPr lang="en-US" b="1" dirty="0" smtClean="0"/>
              <a:t> modifies a clause the entire clause converted into a noun phrase should be able to function as the subject of the verb that is now in -</a:t>
            </a:r>
            <a:r>
              <a:rPr lang="en-US" b="1" dirty="0" err="1" smtClean="0"/>
              <a:t>ing</a:t>
            </a:r>
            <a:r>
              <a:rPr lang="en-US" b="1" dirty="0" smtClean="0"/>
              <a:t> form. </a:t>
            </a:r>
            <a:r>
              <a:rPr lang="en-US" dirty="0" smtClean="0"/>
              <a:t>E.g</a:t>
            </a:r>
            <a:r>
              <a:rPr lang="en-US" dirty="0"/>
              <a:t>. The recent decrease in crime in our neighborhood has LED to a rise in property values. </a:t>
            </a:r>
            <a:r>
              <a:rPr lang="en-US" dirty="0" smtClean="0"/>
              <a:t>-</a:t>
            </a:r>
            <a:r>
              <a:rPr lang="en-US" dirty="0" err="1" smtClean="0"/>
              <a:t>Ing</a:t>
            </a:r>
            <a:r>
              <a:rPr lang="en-US" dirty="0" smtClean="0"/>
              <a:t> modifying </a:t>
            </a:r>
            <a:r>
              <a:rPr lang="en-US" dirty="0"/>
              <a:t>the whole clause works best when you want to express the RESULT of the main clause	</a:t>
            </a:r>
            <a:endParaRPr lang="en-US" dirty="0" smtClean="0"/>
          </a:p>
          <a:p>
            <a:endParaRPr lang="en-US" dirty="0"/>
          </a:p>
          <a:p>
            <a:r>
              <a:rPr lang="en-US" dirty="0" smtClean="0"/>
              <a:t>Normally </a:t>
            </a:r>
            <a:r>
              <a:rPr lang="en-US" dirty="0"/>
              <a:t>a relative clause should touch the noun that it modifies, we are generally allowed to place an appositive, a noun used to modify another noun, between a relative clause and the modified noun</a:t>
            </a:r>
            <a:r>
              <a:rPr lang="en-US" dirty="0" smtClean="0"/>
              <a:t>. When </a:t>
            </a:r>
            <a:r>
              <a:rPr lang="en-US" b="1" dirty="0"/>
              <a:t>relative </a:t>
            </a:r>
            <a:r>
              <a:rPr lang="en-US" b="1" dirty="0" smtClean="0"/>
              <a:t>clauses</a:t>
            </a:r>
            <a:r>
              <a:rPr lang="en-US" dirty="0" smtClean="0"/>
              <a:t> </a:t>
            </a:r>
            <a:r>
              <a:rPr lang="en-US" dirty="0"/>
              <a:t>are meant to be </a:t>
            </a:r>
            <a:r>
              <a:rPr lang="en-US" b="1" dirty="0"/>
              <a:t>parallel</a:t>
            </a:r>
            <a:r>
              <a:rPr lang="en-US" dirty="0"/>
              <a:t>, </a:t>
            </a:r>
            <a:r>
              <a:rPr lang="en-US" b="1" dirty="0"/>
              <a:t>they</a:t>
            </a:r>
            <a:r>
              <a:rPr lang="en-US" dirty="0"/>
              <a:t> should </a:t>
            </a:r>
            <a:r>
              <a:rPr lang="en-US" b="1" dirty="0"/>
              <a:t>start with the same relative pronoun</a:t>
            </a:r>
            <a:r>
              <a:rPr lang="en-US" dirty="0" smtClean="0"/>
              <a:t>.</a:t>
            </a:r>
            <a:r>
              <a:rPr lang="en-US" dirty="0"/>
              <a:t>	</a:t>
            </a:r>
            <a:endParaRPr lang="en-US" dirty="0" smtClean="0"/>
          </a:p>
          <a:p>
            <a:endParaRPr lang="en-US" dirty="0"/>
          </a:p>
          <a:p>
            <a:r>
              <a:rPr lang="en-US" dirty="0" smtClean="0"/>
              <a:t>Avoid </a:t>
            </a:r>
            <a:r>
              <a:rPr lang="en-US" b="1" dirty="0"/>
              <a:t>relative clauses </a:t>
            </a:r>
            <a:r>
              <a:rPr lang="en-US" dirty="0"/>
              <a:t>whose only </a:t>
            </a:r>
            <a:r>
              <a:rPr lang="en-US" b="1" dirty="0"/>
              <a:t>verb is a form of to be</a:t>
            </a:r>
            <a:r>
              <a:rPr lang="en-US" dirty="0"/>
              <a:t>, because they can generally be expressed more </a:t>
            </a:r>
            <a:r>
              <a:rPr lang="en-US" dirty="0" smtClean="0"/>
              <a:t>succinctly. </a:t>
            </a:r>
            <a:r>
              <a:rPr lang="en-US" dirty="0"/>
              <a:t>People who are well-informed =&gt; well-informed </a:t>
            </a:r>
            <a:r>
              <a:rPr lang="en-US" dirty="0" smtClean="0"/>
              <a:t>people</a:t>
            </a:r>
          </a:p>
          <a:p>
            <a:pPr>
              <a:buNone/>
            </a:pPr>
            <a:endParaRPr lang="en-US" dirty="0"/>
          </a:p>
          <a:p>
            <a:r>
              <a:rPr lang="en-US" b="1" dirty="0" smtClean="0"/>
              <a:t>If </a:t>
            </a:r>
            <a:r>
              <a:rPr lang="en-US" b="1" dirty="0"/>
              <a:t>it's unclear on whether the clause is essential or not, look at the sentence with out the clause. If it makes sense, it is non essential. If the material </a:t>
            </a:r>
            <a:r>
              <a:rPr lang="en-US" b="1" dirty="0" smtClean="0"/>
              <a:t>information </a:t>
            </a:r>
            <a:r>
              <a:rPr lang="en-US" b="1" dirty="0"/>
              <a:t>is missing then the clause is essential.	</a:t>
            </a:r>
            <a:endParaRPr lang="en-US" b="1" dirty="0" smtClean="0"/>
          </a:p>
          <a:p>
            <a:endParaRPr lang="en-US" dirty="0"/>
          </a:p>
          <a:p>
            <a:r>
              <a:rPr lang="en-US" dirty="0" smtClean="0"/>
              <a:t>Past </a:t>
            </a:r>
            <a:r>
              <a:rPr lang="en-US" dirty="0"/>
              <a:t>participle is used in the noun modifier. </a:t>
            </a:r>
            <a:r>
              <a:rPr lang="en-US" b="1" dirty="0"/>
              <a:t>Past participle signals noun modifier.</a:t>
            </a:r>
            <a:r>
              <a:rPr lang="en-US" dirty="0"/>
              <a:t>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6</a:t>
            </a:r>
            <a:r>
              <a:rPr lang="en-US" dirty="0" smtClean="0"/>
              <a:t>.</a:t>
            </a:r>
            <a:r>
              <a:rPr lang="ru-RU" dirty="0" smtClean="0"/>
              <a:t>4 </a:t>
            </a:r>
            <a:r>
              <a:rPr lang="en-US" dirty="0" smtClean="0"/>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2984"/>
            <a:ext cx="8229600" cy="4983179"/>
          </a:xfrm>
        </p:spPr>
        <p:txBody>
          <a:bodyPr>
            <a:normAutofit fontScale="55000" lnSpcReduction="20000"/>
          </a:bodyPr>
          <a:lstStyle/>
          <a:p>
            <a:pPr>
              <a:buNone/>
            </a:pPr>
            <a:r>
              <a:rPr lang="en-US" dirty="0" smtClean="0"/>
              <a:t>	</a:t>
            </a:r>
          </a:p>
          <a:p>
            <a:r>
              <a:rPr lang="en-US" b="1" dirty="0" smtClean="0"/>
              <a:t>Two verb moods</a:t>
            </a:r>
            <a:r>
              <a:rPr lang="en-US" dirty="0" smtClean="0"/>
              <a:t>: </a:t>
            </a:r>
            <a:r>
              <a:rPr lang="en-US" b="1" dirty="0" smtClean="0"/>
              <a:t>Indicative-used to describe knowledge or beliefs, subjunctive - used to express suggestions, desires, or hypothetical events</a:t>
            </a:r>
            <a:endParaRPr lang="ru-RU" b="1" dirty="0" smtClean="0"/>
          </a:p>
          <a:p>
            <a:pPr>
              <a:buNone/>
            </a:pPr>
            <a:r>
              <a:rPr lang="en-US" dirty="0" smtClean="0"/>
              <a:t>	</a:t>
            </a:r>
          </a:p>
          <a:p>
            <a:r>
              <a:rPr lang="en-US" dirty="0" smtClean="0"/>
              <a:t>In general, </a:t>
            </a:r>
            <a:r>
              <a:rPr lang="en-US" b="1" dirty="0" smtClean="0"/>
              <a:t>the GMAT prefers the simple tenses</a:t>
            </a:r>
            <a:r>
              <a:rPr lang="en-US" dirty="0" smtClean="0"/>
              <a:t>, unless the sentence clearly requires a more complex tense.</a:t>
            </a:r>
            <a:r>
              <a:rPr lang="ru-RU" dirty="0" smtClean="0"/>
              <a:t> </a:t>
            </a:r>
            <a:r>
              <a:rPr lang="en-US" dirty="0" smtClean="0"/>
              <a:t>Do not use the present progressive for </a:t>
            </a:r>
            <a:r>
              <a:rPr lang="en-US" b="1" dirty="0" smtClean="0"/>
              <a:t>general definitions</a:t>
            </a:r>
            <a:r>
              <a:rPr lang="en-US" dirty="0" smtClean="0"/>
              <a:t>. Instead, use the </a:t>
            </a:r>
            <a:r>
              <a:rPr lang="en-US" b="1" dirty="0" smtClean="0"/>
              <a:t>simple present.</a:t>
            </a:r>
            <a:r>
              <a:rPr lang="ru-RU" b="1" dirty="0" smtClean="0"/>
              <a:t> </a:t>
            </a:r>
            <a:r>
              <a:rPr lang="en-US" dirty="0" smtClean="0"/>
              <a:t>In GMAT sentences, do not use the present progressive to indicate </a:t>
            </a:r>
            <a:r>
              <a:rPr lang="en-US" b="1" dirty="0" smtClean="0"/>
              <a:t>future actions</a:t>
            </a:r>
            <a:r>
              <a:rPr lang="en-US" dirty="0" smtClean="0"/>
              <a:t>. Instead, use the </a:t>
            </a:r>
            <a:r>
              <a:rPr lang="en-US" b="1" dirty="0" smtClean="0"/>
              <a:t>simple future</a:t>
            </a:r>
            <a:r>
              <a:rPr lang="en-US" dirty="0" smtClean="0"/>
              <a:t>. </a:t>
            </a:r>
            <a:r>
              <a:rPr lang="ru-RU" dirty="0" smtClean="0"/>
              <a:t> </a:t>
            </a:r>
            <a:r>
              <a:rPr lang="en-US" b="1" dirty="0" smtClean="0"/>
              <a:t>Verbs that express general states do not normally take progressive forms. </a:t>
            </a:r>
            <a:r>
              <a:rPr lang="en-US" dirty="0" smtClean="0"/>
              <a:t>Such state verbs include know or signify. "This inscription is signifying the emperor's birth" is wrong.	</a:t>
            </a:r>
            <a:r>
              <a:rPr lang="ru-RU" dirty="0" smtClean="0"/>
              <a:t> </a:t>
            </a:r>
            <a:r>
              <a:rPr lang="en-US" dirty="0" smtClean="0"/>
              <a:t>When you encounter </a:t>
            </a:r>
            <a:r>
              <a:rPr lang="en-US" b="1" dirty="0" smtClean="0"/>
              <a:t>the present progressive</a:t>
            </a:r>
            <a:r>
              <a:rPr lang="en-US" dirty="0" smtClean="0"/>
              <a:t> check to see whether </a:t>
            </a:r>
            <a:r>
              <a:rPr lang="en-US" b="1" dirty="0" smtClean="0"/>
              <a:t>another tense would be preferable</a:t>
            </a:r>
            <a:r>
              <a:rPr lang="en-US" dirty="0" smtClean="0"/>
              <a:t>.</a:t>
            </a:r>
            <a:r>
              <a:rPr lang="ru-RU" dirty="0" smtClean="0"/>
              <a:t> </a:t>
            </a:r>
          </a:p>
          <a:p>
            <a:pPr>
              <a:buNone/>
            </a:pPr>
            <a:endParaRPr lang="ru-RU" dirty="0" smtClean="0"/>
          </a:p>
          <a:p>
            <a:r>
              <a:rPr lang="en-US" b="1" dirty="0" smtClean="0"/>
              <a:t>Sentences with more than one action do not necessarily require more than one verb tense. </a:t>
            </a:r>
            <a:r>
              <a:rPr lang="en-US" dirty="0" smtClean="0"/>
              <a:t>In fact, in any given sentence you should try to keep all verb tenses consistent unless the meaning clearly dictates otherwise. </a:t>
            </a:r>
          </a:p>
          <a:p>
            <a:pPr>
              <a:buNone/>
            </a:pPr>
            <a:r>
              <a:rPr lang="en-US" dirty="0" smtClean="0"/>
              <a:t>	</a:t>
            </a:r>
          </a:p>
          <a:p>
            <a:r>
              <a:rPr lang="en-US" dirty="0" smtClean="0"/>
              <a:t>You can use </a:t>
            </a:r>
            <a:r>
              <a:rPr lang="en-US" b="1" dirty="0" smtClean="0"/>
              <a:t>the past progressive</a:t>
            </a:r>
            <a:r>
              <a:rPr lang="en-US" dirty="0" smtClean="0"/>
              <a:t> to describe </a:t>
            </a:r>
            <a:r>
              <a:rPr lang="en-US" b="1" dirty="0" smtClean="0"/>
              <a:t>a background event</a:t>
            </a:r>
            <a:r>
              <a:rPr lang="en-US" dirty="0" smtClean="0"/>
              <a:t>, while you use </a:t>
            </a:r>
            <a:r>
              <a:rPr lang="en-US" b="1" dirty="0" smtClean="0"/>
              <a:t>simple past </a:t>
            </a:r>
            <a:r>
              <a:rPr lang="en-US" dirty="0" smtClean="0"/>
              <a:t>to describe </a:t>
            </a:r>
            <a:r>
              <a:rPr lang="en-US" b="1" dirty="0" smtClean="0"/>
              <a:t>a more important even in the foreground</a:t>
            </a:r>
            <a:r>
              <a:rPr lang="en-US" dirty="0" smtClean="0"/>
              <a:t>.  (</a:t>
            </a:r>
            <a:r>
              <a:rPr lang="en-US" dirty="0" err="1" smtClean="0"/>
              <a:t>E.g</a:t>
            </a:r>
            <a:r>
              <a:rPr lang="en-US" dirty="0" smtClean="0"/>
              <a:t> - She was playing with her friends when the babysitter arrived)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7</a:t>
            </a:r>
            <a:r>
              <a:rPr lang="en-US" dirty="0" smtClean="0"/>
              <a:t>.</a:t>
            </a:r>
            <a:r>
              <a:rPr lang="ru-RU" dirty="0" smtClean="0"/>
              <a:t>1 </a:t>
            </a:r>
            <a:r>
              <a:rPr lang="en-US" dirty="0" smtClean="0"/>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p:spPr>
        <p:txBody>
          <a:bodyPr>
            <a:noAutofit/>
          </a:bodyPr>
          <a:lstStyle/>
          <a:p>
            <a:r>
              <a:rPr lang="en-US" sz="1500" dirty="0" smtClean="0"/>
              <a:t>We use </a:t>
            </a:r>
            <a:r>
              <a:rPr lang="en-US" sz="1500" b="1" dirty="0" smtClean="0"/>
              <a:t>the present perfect tense</a:t>
            </a:r>
            <a:r>
              <a:rPr lang="en-US" sz="1500" dirty="0" smtClean="0"/>
              <a:t> for </a:t>
            </a:r>
            <a:r>
              <a:rPr lang="en-US" sz="1500" b="1" dirty="0" smtClean="0"/>
              <a:t>actions that started in the past but continues (or whose result continues) into the present, or remain true in the present. </a:t>
            </a:r>
            <a:r>
              <a:rPr lang="en-US" sz="1500" dirty="0" smtClean="0"/>
              <a:t>This one has one foot in the past and one foot in the present.</a:t>
            </a:r>
          </a:p>
          <a:p>
            <a:endParaRPr lang="en-US" sz="1500" dirty="0" smtClean="0"/>
          </a:p>
          <a:p>
            <a:r>
              <a:rPr lang="en-US" sz="1500" dirty="0" smtClean="0"/>
              <a:t>Whether it indicates </a:t>
            </a:r>
            <a:r>
              <a:rPr lang="en-US" sz="1500" b="1" dirty="0" smtClean="0"/>
              <a:t>continued action or continued effect</a:t>
            </a:r>
            <a:r>
              <a:rPr lang="en-US" sz="1500" dirty="0" smtClean="0"/>
              <a:t>, </a:t>
            </a:r>
            <a:r>
              <a:rPr lang="en-US" sz="1500" b="1" dirty="0" smtClean="0"/>
              <a:t>the Present Perfect tense</a:t>
            </a:r>
            <a:r>
              <a:rPr lang="en-US" sz="1500" dirty="0" smtClean="0"/>
              <a:t> makes a statement about the present time.  </a:t>
            </a:r>
            <a:r>
              <a:rPr lang="en-US" sz="1500" dirty="0" err="1" smtClean="0"/>
              <a:t>E.g</a:t>
            </a:r>
            <a:r>
              <a:rPr lang="en-US" sz="1500" dirty="0" smtClean="0"/>
              <a:t> "The child has drawn a square in the sand" The child is no longer drawing a square. The act of drawing is finished. However, the square must still be here somehow; the effect of the act is still operative. If the square has disappeared, you should use simple past. "The child drew a square in the sand, but the ocean ERASED/HAS ERASED it. If used ERASED, it means the current state of the sand is not known. I used HAS ERASED, the current state of the sand is square-free, since the present perfect has erased indicated that this action's effect is still true.	</a:t>
            </a:r>
          </a:p>
          <a:p>
            <a:endParaRPr lang="en-US" sz="1500" dirty="0" smtClean="0"/>
          </a:p>
          <a:p>
            <a:r>
              <a:rPr lang="en-US" sz="1500" dirty="0" smtClean="0"/>
              <a:t>In summary, </a:t>
            </a:r>
            <a:r>
              <a:rPr lang="en-US" sz="1500" b="1" dirty="0" smtClean="0"/>
              <a:t>the present perfect</a:t>
            </a:r>
            <a:r>
              <a:rPr lang="en-US" sz="1500" dirty="0" smtClean="0"/>
              <a:t> indicated either </a:t>
            </a:r>
            <a:r>
              <a:rPr lang="en-US" sz="1500" b="1" dirty="0" smtClean="0"/>
              <a:t>continued action or continued effect of a completed action</a:t>
            </a:r>
            <a:r>
              <a:rPr lang="en-US" sz="1500" dirty="0" smtClean="0"/>
              <a:t>. If you use </a:t>
            </a:r>
            <a:r>
              <a:rPr lang="en-US" sz="1500" b="1" dirty="0" smtClean="0"/>
              <a:t>Since</a:t>
            </a:r>
            <a:r>
              <a:rPr lang="en-US" sz="1500" dirty="0" smtClean="0"/>
              <a:t>, </a:t>
            </a:r>
            <a:r>
              <a:rPr lang="en-US" sz="1500" b="1" dirty="0" smtClean="0"/>
              <a:t>you must use present perfect</a:t>
            </a:r>
            <a:r>
              <a:rPr lang="en-US" sz="1500" dirty="0" smtClean="0"/>
              <a:t> to indicate continuity.  Present perfect should be used with </a:t>
            </a:r>
            <a:r>
              <a:rPr lang="en-US" sz="1500" b="1" dirty="0" smtClean="0"/>
              <a:t>within phrases</a:t>
            </a:r>
            <a:r>
              <a:rPr lang="en-US" sz="1500" dirty="0" smtClean="0"/>
              <a:t>, such as within the past five minutes or within last ten days to indicate continuity. Because of this emphasis on the present time, </a:t>
            </a:r>
            <a:r>
              <a:rPr lang="en-US" sz="1500" b="1" dirty="0" smtClean="0"/>
              <a:t>the present perfect</a:t>
            </a:r>
            <a:r>
              <a:rPr lang="en-US" sz="1500" dirty="0" smtClean="0"/>
              <a:t> is actually </a:t>
            </a:r>
            <a:r>
              <a:rPr lang="en-US" sz="1500" b="1" dirty="0" smtClean="0"/>
              <a:t>more often found</a:t>
            </a:r>
            <a:r>
              <a:rPr lang="en-US" sz="1500" dirty="0" smtClean="0"/>
              <a:t> in sentences </a:t>
            </a:r>
            <a:r>
              <a:rPr lang="en-US" sz="1500" b="1" dirty="0" smtClean="0"/>
              <a:t>with simple present</a:t>
            </a:r>
            <a:r>
              <a:rPr lang="en-US" sz="1500" dirty="0" smtClean="0"/>
              <a:t> then with simple past.</a:t>
            </a:r>
          </a:p>
          <a:p>
            <a:endParaRPr lang="en-US" sz="1500" dirty="0" smtClean="0"/>
          </a:p>
          <a:p>
            <a:r>
              <a:rPr lang="en-US" sz="1500" dirty="0" smtClean="0"/>
              <a:t>The idea of completed action can be used simply to place a present perfect action earlier than another action in -</a:t>
            </a:r>
            <a:r>
              <a:rPr lang="en-US" sz="1500" dirty="0" err="1" smtClean="0"/>
              <a:t>ing</a:t>
            </a:r>
            <a:r>
              <a:rPr lang="en-US" sz="1500" dirty="0" smtClean="0"/>
              <a:t> forms, infinitives or subordinate clauses.  (</a:t>
            </a:r>
            <a:r>
              <a:rPr lang="en-US" sz="1500" dirty="0" err="1" smtClean="0"/>
              <a:t>E.g</a:t>
            </a:r>
            <a:r>
              <a:rPr lang="en-US" sz="1500" dirty="0" smtClean="0"/>
              <a:t> She will pay you when you ask her. (time of will pay = time of will ask). She will pay you when you have taken out the garbage (time of will pay is later then the future time of have taken).	</a:t>
            </a:r>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7</a:t>
            </a:r>
            <a:r>
              <a:rPr lang="en-US" dirty="0" smtClean="0"/>
              <a:t>.</a:t>
            </a:r>
            <a:r>
              <a:rPr lang="ru-RU" dirty="0" smtClean="0"/>
              <a:t>2 </a:t>
            </a:r>
            <a:r>
              <a:rPr lang="en-US" dirty="0" smtClean="0"/>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572164"/>
          </a:xfrm>
        </p:spPr>
        <p:txBody>
          <a:bodyPr>
            <a:normAutofit fontScale="47500" lnSpcReduction="20000"/>
          </a:bodyPr>
          <a:lstStyle/>
          <a:p>
            <a:r>
              <a:rPr lang="en-US" b="1" dirty="0" smtClean="0"/>
              <a:t>The past perfect</a:t>
            </a:r>
            <a:r>
              <a:rPr lang="en-US" dirty="0" smtClean="0"/>
              <a:t> is </a:t>
            </a:r>
            <a:r>
              <a:rPr lang="en-US" b="1" dirty="0" smtClean="0"/>
              <a:t>the "past of the past" </a:t>
            </a:r>
            <a:r>
              <a:rPr lang="en-US" dirty="0" smtClean="0"/>
              <a:t>or </a:t>
            </a:r>
            <a:r>
              <a:rPr lang="en-US" b="1" dirty="0" smtClean="0"/>
              <a:t>the "past twice removed" </a:t>
            </a:r>
            <a:r>
              <a:rPr lang="en-US" dirty="0" smtClean="0"/>
              <a:t>from the present time.  In general, you should use </a:t>
            </a:r>
            <a:r>
              <a:rPr lang="en-US" b="1" dirty="0" smtClean="0"/>
              <a:t>past perfect </a:t>
            </a:r>
            <a:r>
              <a:rPr lang="en-US" dirty="0" smtClean="0"/>
              <a:t>to </a:t>
            </a:r>
            <a:r>
              <a:rPr lang="en-US" b="1" dirty="0" smtClean="0"/>
              <a:t>clarify or emphasize a sequence of past events</a:t>
            </a:r>
            <a:r>
              <a:rPr lang="en-US" dirty="0" smtClean="0"/>
              <a:t>. </a:t>
            </a:r>
            <a:r>
              <a:rPr lang="en-US" b="1" dirty="0" smtClean="0"/>
              <a:t>The earlier event should</a:t>
            </a:r>
            <a:r>
              <a:rPr lang="en-US" dirty="0" smtClean="0"/>
              <a:t> somehow </a:t>
            </a:r>
            <a:r>
              <a:rPr lang="en-US" b="1" dirty="0" smtClean="0"/>
              <a:t>have a bearing on the context of the later event</a:t>
            </a:r>
            <a:r>
              <a:rPr lang="en-US" dirty="0" smtClean="0"/>
              <a:t>. If </a:t>
            </a:r>
            <a:r>
              <a:rPr lang="en-US" b="1" dirty="0" smtClean="0"/>
              <a:t>the sequence</a:t>
            </a:r>
            <a:r>
              <a:rPr lang="en-US" dirty="0" smtClean="0"/>
              <a:t> is </a:t>
            </a:r>
            <a:r>
              <a:rPr lang="en-US" b="1" dirty="0" smtClean="0"/>
              <a:t>already obvious</a:t>
            </a:r>
            <a:r>
              <a:rPr lang="en-US" dirty="0" smtClean="0"/>
              <a:t>, </a:t>
            </a:r>
            <a:r>
              <a:rPr lang="en-US" b="1" dirty="0" smtClean="0"/>
              <a:t>we often do not need past perfect</a:t>
            </a:r>
            <a:r>
              <a:rPr lang="en-US" dirty="0" smtClean="0"/>
              <a:t>. "Antonio DROVE to the store and BOUGHT some ice cream.“  </a:t>
            </a:r>
            <a:r>
              <a:rPr lang="en-US" b="1" dirty="0" smtClean="0"/>
              <a:t>A sequence of verbs with the same subject </a:t>
            </a:r>
            <a:r>
              <a:rPr lang="en-US" dirty="0" smtClean="0"/>
              <a:t>does not require past perfect. Rather </a:t>
            </a:r>
            <a:r>
              <a:rPr lang="en-US" b="1" dirty="0" smtClean="0"/>
              <a:t>use the simple past for all verbs</a:t>
            </a:r>
            <a:r>
              <a:rPr lang="en-US" dirty="0" smtClean="0"/>
              <a:t>.  </a:t>
            </a:r>
          </a:p>
          <a:p>
            <a:endParaRPr lang="en-US" dirty="0" smtClean="0"/>
          </a:p>
          <a:p>
            <a:r>
              <a:rPr lang="en-US" dirty="0" smtClean="0"/>
              <a:t>"Antonio DROVE to the store, and Cristina BOUGHT some ice cream" Here, we are not emphasizing the order of events. Clauses linked by and or but do not require the past perfect as a general rule. "Laura LOCKED the deadbolt before she LEFT for work." Here before tells us the LOCKED happened before LEFT, so no perfect tense. </a:t>
            </a:r>
            <a:r>
              <a:rPr lang="en-US" b="1" dirty="0" smtClean="0"/>
              <a:t>When after or before is used, the perfect tenses are unnecessary.</a:t>
            </a:r>
            <a:r>
              <a:rPr lang="en-US" dirty="0" smtClean="0"/>
              <a:t>	</a:t>
            </a:r>
          </a:p>
          <a:p>
            <a:r>
              <a:rPr lang="en-US" dirty="0" smtClean="0"/>
              <a:t>"The band U2 WAS just one of many new groups on the rock music scene in the early 1980's, but less than ten years later, U2 HAD fully ECLIPSED its early rivals in the pantheon of popular music. If </a:t>
            </a:r>
            <a:r>
              <a:rPr lang="en-US" b="1" dirty="0" smtClean="0"/>
              <a:t>an action began in the past and continues into the present</a:t>
            </a:r>
            <a:r>
              <a:rPr lang="en-US" dirty="0" smtClean="0"/>
              <a:t> (or its effect does), use </a:t>
            </a:r>
            <a:r>
              <a:rPr lang="en-US" b="1" dirty="0" smtClean="0"/>
              <a:t>Present Perfect </a:t>
            </a:r>
            <a:r>
              <a:rPr lang="en-US" dirty="0" smtClean="0"/>
              <a:t>tense. 	</a:t>
            </a:r>
            <a:r>
              <a:rPr lang="en-US" b="1" dirty="0" smtClean="0"/>
              <a:t>If one action in the past precedes another, and you need to clarify or emphasize the time sequence, then use Past Perfect tense</a:t>
            </a:r>
            <a:r>
              <a:rPr lang="en-US" dirty="0" smtClean="0"/>
              <a:t>. Otherwise, </a:t>
            </a:r>
            <a:r>
              <a:rPr lang="en-US" b="1" dirty="0" smtClean="0"/>
              <a:t>stick to the simple tenses</a:t>
            </a:r>
            <a:r>
              <a:rPr lang="en-US" dirty="0" smtClean="0"/>
              <a:t>. GMAT prefers simplicity.</a:t>
            </a:r>
          </a:p>
          <a:p>
            <a:pPr>
              <a:buNone/>
            </a:pPr>
            <a:r>
              <a:rPr lang="en-US" dirty="0" smtClean="0"/>
              <a:t>	</a:t>
            </a:r>
          </a:p>
          <a:p>
            <a:r>
              <a:rPr lang="en-US" dirty="0" smtClean="0"/>
              <a:t>With </a:t>
            </a:r>
            <a:r>
              <a:rPr lang="en-US" b="1" dirty="0" smtClean="0"/>
              <a:t>a past tense reporting verb </a:t>
            </a:r>
            <a:r>
              <a:rPr lang="en-US" dirty="0" smtClean="0"/>
              <a:t>(e.g. The scientist </a:t>
            </a:r>
            <a:r>
              <a:rPr lang="en-US" b="1" dirty="0" smtClean="0"/>
              <a:t>ANNOUNCED </a:t>
            </a:r>
            <a:r>
              <a:rPr lang="en-US" dirty="0" smtClean="0"/>
              <a:t>that…), </a:t>
            </a:r>
            <a:r>
              <a:rPr lang="en-US" b="1" dirty="0" smtClean="0"/>
              <a:t>move present to past, past to past perfect, and future to conditional</a:t>
            </a:r>
            <a:r>
              <a:rPr lang="en-US" dirty="0" smtClean="0"/>
              <a:t> (that is will to would). We move tenses back in time one step. In reporting sentences, </a:t>
            </a:r>
            <a:r>
              <a:rPr lang="en-US" b="1" dirty="0" smtClean="0"/>
              <a:t>avoid mixing present tense with conditional tense</a:t>
            </a:r>
            <a:r>
              <a:rPr lang="en-US" dirty="0" smtClean="0"/>
              <a:t> and </a:t>
            </a:r>
            <a:r>
              <a:rPr lang="en-US" b="1" dirty="0" smtClean="0"/>
              <a:t>past tense with future tense</a:t>
            </a:r>
            <a:r>
              <a:rPr lang="en-US" dirty="0" smtClean="0"/>
              <a:t>. The usual sequences are EITHER </a:t>
            </a:r>
            <a:r>
              <a:rPr lang="en-US" b="1" dirty="0" err="1" smtClean="0"/>
              <a:t>present+future</a:t>
            </a:r>
            <a:r>
              <a:rPr lang="en-US" b="1" dirty="0" smtClean="0"/>
              <a:t> OR </a:t>
            </a:r>
            <a:r>
              <a:rPr lang="en-US" b="1" dirty="0" err="1" smtClean="0"/>
              <a:t>past+conditional</a:t>
            </a:r>
            <a:r>
              <a:rPr lang="en-US" b="1" dirty="0" smtClean="0"/>
              <a:t>. </a:t>
            </a:r>
            <a:r>
              <a:rPr lang="en-US" dirty="0" smtClean="0"/>
              <a:t>E.g. "The scientist BELIEVES that the machine WILL BE wonderful" or "The scientist BELIEVED that the machine WOULD BE wonderful."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7</a:t>
            </a:r>
            <a:r>
              <a:rPr lang="en-US" dirty="0" smtClean="0"/>
              <a:t>.</a:t>
            </a:r>
            <a:r>
              <a:rPr lang="ru-RU" dirty="0" smtClean="0"/>
              <a:t>3 </a:t>
            </a:r>
            <a:r>
              <a:rPr lang="en-US" dirty="0" smtClean="0"/>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429288"/>
          </a:xfrm>
        </p:spPr>
        <p:txBody>
          <a:bodyPr>
            <a:normAutofit fontScale="47500" lnSpcReduction="20000"/>
          </a:bodyPr>
          <a:lstStyle/>
          <a:p>
            <a:r>
              <a:rPr lang="en-US" b="1" dirty="0" smtClean="0"/>
              <a:t>Subjunctive mood</a:t>
            </a:r>
            <a:r>
              <a:rPr lang="en-US" dirty="0" smtClean="0"/>
              <a:t> in two special situations: 1. </a:t>
            </a:r>
            <a:r>
              <a:rPr lang="en-US" b="1" dirty="0" smtClean="0"/>
              <a:t>unlikely or unreal conditions (usually after if, as if, as though etc.)-Hypothetical</a:t>
            </a:r>
            <a:r>
              <a:rPr lang="en-US" dirty="0" smtClean="0"/>
              <a:t> 2. </a:t>
            </a:r>
            <a:r>
              <a:rPr lang="en-US" b="1" dirty="0" smtClean="0"/>
              <a:t>Proposals, desires, and requests formed with certain verbs and the word that. - Command</a:t>
            </a:r>
            <a:r>
              <a:rPr lang="en-US" dirty="0" smtClean="0"/>
              <a:t>	</a:t>
            </a:r>
          </a:p>
          <a:p>
            <a:pPr>
              <a:buNone/>
            </a:pPr>
            <a:endParaRPr lang="en-US" dirty="0" smtClean="0"/>
          </a:p>
          <a:p>
            <a:r>
              <a:rPr lang="en-US" dirty="0" smtClean="0"/>
              <a:t>The </a:t>
            </a:r>
            <a:r>
              <a:rPr lang="en-US" b="1" dirty="0" smtClean="0"/>
              <a:t>basic form of Hypothetical subjunctive</a:t>
            </a:r>
            <a:r>
              <a:rPr lang="en-US" dirty="0" smtClean="0"/>
              <a:t> is equivalent to the </a:t>
            </a:r>
            <a:r>
              <a:rPr lang="en-US" b="1" dirty="0" smtClean="0"/>
              <a:t>simple past of every verb</a:t>
            </a:r>
            <a:r>
              <a:rPr lang="en-US" dirty="0" smtClean="0"/>
              <a:t> except the verb to be. For the verb </a:t>
            </a:r>
            <a:r>
              <a:rPr lang="en-US" b="1" dirty="0" smtClean="0"/>
              <a:t>to be</a:t>
            </a:r>
            <a:r>
              <a:rPr lang="en-US" dirty="0" smtClean="0"/>
              <a:t>, the form </a:t>
            </a:r>
            <a:r>
              <a:rPr lang="en-US" b="1" dirty="0" smtClean="0"/>
              <a:t>were</a:t>
            </a:r>
            <a:r>
              <a:rPr lang="en-US" dirty="0" smtClean="0"/>
              <a:t> is always used. It's also called "Past Subjunctive"	</a:t>
            </a:r>
          </a:p>
          <a:p>
            <a:r>
              <a:rPr lang="en-US" b="1" dirty="0" smtClean="0"/>
              <a:t>Sentences that use the word if do not always use the Hypothetical Subjective.</a:t>
            </a:r>
            <a:r>
              <a:rPr lang="en-US" dirty="0" smtClean="0"/>
              <a:t> </a:t>
            </a:r>
          </a:p>
          <a:p>
            <a:pPr>
              <a:buNone/>
            </a:pPr>
            <a:r>
              <a:rPr lang="en-US" dirty="0" smtClean="0"/>
              <a:t>	</a:t>
            </a:r>
          </a:p>
          <a:p>
            <a:r>
              <a:rPr lang="en-US" b="1" dirty="0" smtClean="0"/>
              <a:t>If - General rule with no uncertainty</a:t>
            </a:r>
            <a:r>
              <a:rPr lang="en-US" dirty="0" smtClean="0"/>
              <a:t> (factual present tense): </a:t>
            </a:r>
            <a:r>
              <a:rPr lang="en-US" b="1" dirty="0" smtClean="0"/>
              <a:t>IF present, THEN present</a:t>
            </a:r>
            <a:r>
              <a:rPr lang="en-US" dirty="0" smtClean="0"/>
              <a:t> "If Sophie EATA pizza, then she BECOMES ill." Equivalent: "Whenever Sophie eats pizza, she becomes ill.“ </a:t>
            </a:r>
            <a:r>
              <a:rPr lang="en-US" b="1" dirty="0" smtClean="0"/>
              <a:t>If - General rule with some uncertainty: If present, then can or may </a:t>
            </a:r>
            <a:r>
              <a:rPr lang="en-US" dirty="0" smtClean="0"/>
              <a:t>"If Sophie EATS pizza, THEN she MAY BECOME ill.  </a:t>
            </a:r>
            <a:r>
              <a:rPr lang="en-US" b="1" dirty="0" smtClean="0"/>
              <a:t>If -Particular Case (in the future) with no uncertainty: If present, THEN future.</a:t>
            </a:r>
            <a:r>
              <a:rPr lang="en-US" dirty="0" smtClean="0"/>
              <a:t> If Sofia EATS pizza tomorrow, THEN she WILL become ill. Particular case in the present: If Sophie HAS EATEN pizza, the she WILL BECOME ill. </a:t>
            </a:r>
            <a:r>
              <a:rPr lang="en-US" b="1" dirty="0" smtClean="0"/>
              <a:t>If - Unlikely Case (in the future) - Hypothetical Future Tense: If Hypothetical Subjunctive, THEN Conditional.</a:t>
            </a:r>
            <a:r>
              <a:rPr lang="en-US" dirty="0" smtClean="0"/>
              <a:t> If Sophie ATE pizza tomorrow, THEN she WOULD BECOME ill. </a:t>
            </a:r>
            <a:r>
              <a:rPr lang="en-US" b="1" dirty="0" smtClean="0"/>
              <a:t>If - Case that Never Happened (in the past) - Hypothetical Past Tense: If past perfect, THEN conditional perfect.</a:t>
            </a:r>
            <a:r>
              <a:rPr lang="en-US" dirty="0" smtClean="0"/>
              <a:t> If Sophie HAD EATEN pizza yesterday, THEN she WOULD HAVE BECOME ill.	</a:t>
            </a:r>
          </a:p>
          <a:p>
            <a:pPr>
              <a:buNone/>
            </a:pPr>
            <a:endParaRPr lang="en-US" dirty="0" smtClean="0"/>
          </a:p>
          <a:p>
            <a:r>
              <a:rPr lang="en-US" dirty="0" smtClean="0"/>
              <a:t>Power Score: Factual Past Tense: </a:t>
            </a:r>
            <a:r>
              <a:rPr lang="en-US" b="1" dirty="0" smtClean="0"/>
              <a:t>If past tense, THEN past tense.</a:t>
            </a:r>
            <a:r>
              <a:rPr lang="en-US" dirty="0" smtClean="0"/>
              <a:t> If we WERE in town for labor day, we always WENT to the Rossi's party. Power Score: </a:t>
            </a:r>
            <a:r>
              <a:rPr lang="en-US" b="1" dirty="0" smtClean="0"/>
              <a:t>Hypothetical Present Tense - Present tense</a:t>
            </a:r>
            <a:r>
              <a:rPr lang="en-US" dirty="0" smtClean="0"/>
              <a:t> hypothetical conditionals step back and use a past tense verb in the conditional. If they PLAYED better, we MIGHT WIN this game.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7</a:t>
            </a:r>
            <a:r>
              <a:rPr lang="en-US" dirty="0" smtClean="0"/>
              <a:t>.</a:t>
            </a:r>
            <a:r>
              <a:rPr lang="ru-RU" dirty="0" smtClean="0"/>
              <a:t>4 </a:t>
            </a:r>
            <a:r>
              <a:rPr lang="en-US" dirty="0" smtClean="0"/>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500174"/>
            <a:ext cx="8229600" cy="4625989"/>
          </a:xfrm>
        </p:spPr>
        <p:txBody>
          <a:bodyPr>
            <a:normAutofit fontScale="47500" lnSpcReduction="20000"/>
          </a:bodyPr>
          <a:lstStyle/>
          <a:p>
            <a:r>
              <a:rPr lang="en-US" b="1" dirty="0" smtClean="0"/>
              <a:t>Command Subjunctive</a:t>
            </a:r>
            <a:r>
              <a:rPr lang="en-US" dirty="0" smtClean="0"/>
              <a:t>: e. g. The agency REQUIRED that Gary BE ready before noon; We PROPOSE that the school board DISBAND. The form is Command form: BE ready before noon, Gary! Or DISBAND, school board! The </a:t>
            </a:r>
            <a:r>
              <a:rPr lang="en-US" b="1" dirty="0" smtClean="0"/>
              <a:t>verb</a:t>
            </a:r>
            <a:r>
              <a:rPr lang="en-US" dirty="0" smtClean="0"/>
              <a:t> form is </a:t>
            </a:r>
            <a:r>
              <a:rPr lang="en-US" b="1" dirty="0" smtClean="0"/>
              <a:t>bare form, the infinitive without to</a:t>
            </a:r>
            <a:r>
              <a:rPr lang="en-US" dirty="0" smtClean="0"/>
              <a:t>. This simple present with exceptions 1. </a:t>
            </a:r>
            <a:r>
              <a:rPr lang="en-US" b="1" dirty="0" smtClean="0"/>
              <a:t>there is no -S</a:t>
            </a:r>
            <a:r>
              <a:rPr lang="en-US" dirty="0" smtClean="0"/>
              <a:t> on the end for </a:t>
            </a:r>
            <a:r>
              <a:rPr lang="en-US" b="1" dirty="0" smtClean="0"/>
              <a:t>third person singular</a:t>
            </a:r>
            <a:r>
              <a:rPr lang="en-US" dirty="0" smtClean="0"/>
              <a:t> (no the school board disbands) 2. </a:t>
            </a:r>
            <a:r>
              <a:rPr lang="en-US" b="1" dirty="0" smtClean="0"/>
              <a:t>form of to be is always be not is, are or am.</a:t>
            </a:r>
            <a:r>
              <a:rPr lang="en-US" dirty="0" smtClean="0"/>
              <a:t>	</a:t>
            </a:r>
          </a:p>
          <a:p>
            <a:pPr>
              <a:buNone/>
            </a:pPr>
            <a:endParaRPr lang="en-US" dirty="0" smtClean="0"/>
          </a:p>
          <a:p>
            <a:r>
              <a:rPr lang="en-US" dirty="0" smtClean="0"/>
              <a:t>Construction: </a:t>
            </a:r>
            <a:r>
              <a:rPr lang="en-US" b="1" dirty="0" smtClean="0"/>
              <a:t>Bossy verb + THAT + subject + Command Subjective.</a:t>
            </a:r>
            <a:r>
              <a:rPr lang="en-US" dirty="0" smtClean="0"/>
              <a:t> Also, </a:t>
            </a:r>
            <a:r>
              <a:rPr lang="en-US" b="1" dirty="0" smtClean="0"/>
              <a:t>Never</a:t>
            </a:r>
            <a:r>
              <a:rPr lang="en-US" dirty="0" smtClean="0"/>
              <a:t> use </a:t>
            </a:r>
            <a:r>
              <a:rPr lang="en-US" b="1" dirty="0" smtClean="0"/>
              <a:t>should</a:t>
            </a:r>
            <a:r>
              <a:rPr lang="en-US" dirty="0" smtClean="0"/>
              <a:t> </a:t>
            </a:r>
            <a:r>
              <a:rPr lang="en-US" b="1" dirty="0" smtClean="0"/>
              <a:t>in</a:t>
            </a:r>
            <a:r>
              <a:rPr lang="en-US" dirty="0" smtClean="0"/>
              <a:t> </a:t>
            </a:r>
            <a:r>
              <a:rPr lang="en-US" b="1" dirty="0" smtClean="0"/>
              <a:t>place of a command Subjunctive. Not all bossy verb takes command subjunctive</a:t>
            </a:r>
            <a:r>
              <a:rPr lang="en-US" dirty="0" smtClean="0"/>
              <a:t>, but rather an infinitive. E.g. The vice-president WANTS her TO GO to the retreat.	</a:t>
            </a:r>
          </a:p>
          <a:p>
            <a:endParaRPr lang="en-US" dirty="0" smtClean="0"/>
          </a:p>
          <a:p>
            <a:r>
              <a:rPr lang="en-US" b="1" dirty="0" smtClean="0"/>
              <a:t>Verbs that takes command subjunctive: Demand, dictate, insist, mandate, propose, recommend, request, stipulate, suggest</a:t>
            </a:r>
            <a:r>
              <a:rPr lang="en-US" dirty="0" smtClean="0"/>
              <a:t>. M-DRIPS (r square, s square). We demand that he be there.	</a:t>
            </a:r>
          </a:p>
          <a:p>
            <a:endParaRPr lang="en-US" dirty="0" smtClean="0"/>
          </a:p>
          <a:p>
            <a:r>
              <a:rPr lang="en-US" b="1" dirty="0" smtClean="0"/>
              <a:t>Verbs that takes only infinitive: advise, allow, forbid, persuade want.</a:t>
            </a:r>
            <a:r>
              <a:rPr lang="en-US" dirty="0" smtClean="0"/>
              <a:t> We allow HIM TO BE here.</a:t>
            </a:r>
          </a:p>
          <a:p>
            <a:endParaRPr lang="en-US" dirty="0" smtClean="0"/>
          </a:p>
          <a:p>
            <a:r>
              <a:rPr lang="en-US" b="1" dirty="0" smtClean="0"/>
              <a:t>Verbs that take either: ask, beg, intend, order, prefer, urge, require.</a:t>
            </a:r>
            <a:r>
              <a:rPr lang="en-US" dirty="0" smtClean="0"/>
              <a:t>		</a:t>
            </a:r>
          </a:p>
          <a:p>
            <a:endParaRPr lang="en-US" dirty="0" smtClean="0"/>
          </a:p>
          <a:p>
            <a:r>
              <a:rPr lang="en-US" b="1" dirty="0" smtClean="0"/>
              <a:t>A few bossy verbs, most notably prohibit, takes other construction.</a:t>
            </a:r>
            <a:r>
              <a:rPr lang="en-US" dirty="0" smtClean="0"/>
              <a:t> The agency PROHIBITED Gary FROM WORKING on weekends.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7</a:t>
            </a:r>
            <a:r>
              <a:rPr lang="en-US" dirty="0" smtClean="0"/>
              <a:t>.</a:t>
            </a:r>
            <a:r>
              <a:rPr lang="ru-RU" dirty="0" smtClean="0"/>
              <a:t>5 </a:t>
            </a:r>
            <a:r>
              <a:rPr lang="en-US" dirty="0" smtClean="0"/>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fontScale="47500" lnSpcReduction="20000"/>
          </a:bodyPr>
          <a:lstStyle/>
          <a:p>
            <a:r>
              <a:rPr lang="en-US" b="1" dirty="0" smtClean="0"/>
              <a:t>The Command Subjunctive (CS) can also be used with nouns derived from bossy verbs such as a demand or a request.</a:t>
            </a:r>
            <a:r>
              <a:rPr lang="en-US" dirty="0" smtClean="0"/>
              <a:t> His demand THAT he BE paid full severance was not met. </a:t>
            </a:r>
          </a:p>
          <a:p>
            <a:pPr>
              <a:buNone/>
            </a:pPr>
            <a:endParaRPr lang="en-US" dirty="0" smtClean="0"/>
          </a:p>
          <a:p>
            <a:r>
              <a:rPr lang="en-US" b="1" dirty="0" smtClean="0"/>
              <a:t>CS is possible with IT IS X, in which X is an adjective, such as essential, that conveys urgency.</a:t>
            </a:r>
            <a:r>
              <a:rPr lang="en-US" dirty="0" smtClean="0"/>
              <a:t> It is essential THAT Gary BE ready before noon.	 Other adjectives conveying urgency </a:t>
            </a:r>
            <a:r>
              <a:rPr lang="en-US" b="1" dirty="0" smtClean="0"/>
              <a:t>include advisable, crucial, desirable, fitting, imperative, important, mandatory, necessary, preferable, urgent, and vital. </a:t>
            </a:r>
            <a:r>
              <a:rPr lang="en-US" dirty="0" smtClean="0"/>
              <a:t>Note also that </a:t>
            </a:r>
            <a:r>
              <a:rPr lang="en-US" b="1" dirty="0" smtClean="0"/>
              <a:t>you can use an infinitive in these constructions</a:t>
            </a:r>
            <a:r>
              <a:rPr lang="en-US" dirty="0" smtClean="0"/>
              <a:t>: it is essential for Gary to be ready before noon.	</a:t>
            </a:r>
          </a:p>
          <a:p>
            <a:endParaRPr lang="en-US" dirty="0" smtClean="0"/>
          </a:p>
          <a:p>
            <a:r>
              <a:rPr lang="en-US" b="1" dirty="0" smtClean="0"/>
              <a:t>Avoid the use of CS after WHETHER.</a:t>
            </a:r>
            <a:r>
              <a:rPr lang="en-US" dirty="0" smtClean="0"/>
              <a:t> I like ice cream, WHETHER it BE chocolate, vanilla, or any other flavor. BE = &gt; IS</a:t>
            </a:r>
          </a:p>
          <a:p>
            <a:pPr>
              <a:buNone/>
            </a:pPr>
            <a:r>
              <a:rPr lang="en-US" dirty="0" smtClean="0"/>
              <a:t>	</a:t>
            </a:r>
          </a:p>
          <a:p>
            <a:r>
              <a:rPr lang="en-US" b="1" dirty="0" smtClean="0"/>
              <a:t>If a sentence includes a demand, look either for an infinitive or for that followed by command subjective.</a:t>
            </a:r>
          </a:p>
          <a:p>
            <a:pPr>
              <a:buNone/>
            </a:pPr>
            <a:r>
              <a:rPr lang="en-US" dirty="0" smtClean="0"/>
              <a:t>	</a:t>
            </a:r>
          </a:p>
          <a:p>
            <a:r>
              <a:rPr lang="en-US" b="1" dirty="0" smtClean="0"/>
              <a:t>Passive voice</a:t>
            </a:r>
            <a:r>
              <a:rPr lang="en-US" dirty="0" smtClean="0"/>
              <a:t> is required when the non-underlined portion of the sentence contains </a:t>
            </a:r>
            <a:r>
              <a:rPr lang="en-US" b="1" dirty="0" smtClean="0"/>
              <a:t>the person or agent</a:t>
            </a:r>
            <a:r>
              <a:rPr lang="en-US" dirty="0" smtClean="0"/>
              <a:t> </a:t>
            </a:r>
            <a:r>
              <a:rPr lang="en-US" b="1" dirty="0" smtClean="0"/>
              <a:t>performing the action</a:t>
            </a:r>
            <a:r>
              <a:rPr lang="en-US" dirty="0" smtClean="0"/>
              <a:t> preceded by the word </a:t>
            </a:r>
            <a:r>
              <a:rPr lang="en-US" b="1" dirty="0" smtClean="0"/>
              <a:t>by</a:t>
            </a:r>
            <a:r>
              <a:rPr lang="en-US" dirty="0" smtClean="0"/>
              <a:t>. The Shuttle launch seen around the world by people. =&gt; was seen</a:t>
            </a:r>
          </a:p>
          <a:p>
            <a:pPr>
              <a:buNone/>
            </a:pPr>
            <a:r>
              <a:rPr lang="en-US" dirty="0" smtClean="0"/>
              <a:t>	</a:t>
            </a:r>
          </a:p>
          <a:p>
            <a:r>
              <a:rPr lang="en-US" dirty="0" smtClean="0"/>
              <a:t>If all the other issues are solved equally well in two sentences, choose the sentence that maintains parallelism of voice rather than the sentence that does not.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7</a:t>
            </a:r>
            <a:r>
              <a:rPr lang="en-US" dirty="0" smtClean="0"/>
              <a:t>.</a:t>
            </a:r>
            <a:r>
              <a:rPr lang="ru-RU" dirty="0" smtClean="0"/>
              <a:t>6 </a:t>
            </a:r>
            <a:r>
              <a:rPr lang="en-US" dirty="0" smtClean="0"/>
              <a: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2984"/>
            <a:ext cx="8229600" cy="5286412"/>
          </a:xfrm>
        </p:spPr>
        <p:txBody>
          <a:bodyPr>
            <a:normAutofit fontScale="47500" lnSpcReduction="20000"/>
          </a:bodyPr>
          <a:lstStyle/>
          <a:p>
            <a:r>
              <a:rPr lang="en-US" b="1" dirty="0" smtClean="0"/>
              <a:t>Comparisons are a form of parallelism: Two compared parts needs to truly parallel, both structurally and logically. Comparison signals: like, unlike, more than, less than, faster than, different from, in contrast to/with, as, as (adj.) as, as much as, as little as, as fast as, the same as</a:t>
            </a:r>
            <a:r>
              <a:rPr lang="en-US" dirty="0" smtClean="0"/>
              <a:t>	</a:t>
            </a:r>
          </a:p>
          <a:p>
            <a:pPr>
              <a:buNone/>
            </a:pPr>
            <a:endParaRPr lang="en-US" dirty="0" smtClean="0"/>
          </a:p>
          <a:p>
            <a:r>
              <a:rPr lang="en-US" b="1" dirty="0" smtClean="0"/>
              <a:t>LIKE is a proposition and it must be followed by nouns, pronouns, or noun phrases. Never put clause or a prepositional phrase after like. Remember clause contains a working verb, one that can be main verb in a sentence. </a:t>
            </a:r>
            <a:r>
              <a:rPr lang="en-US" dirty="0" smtClean="0"/>
              <a:t>	</a:t>
            </a:r>
          </a:p>
          <a:p>
            <a:endParaRPr lang="en-US" dirty="0" smtClean="0"/>
          </a:p>
          <a:p>
            <a:r>
              <a:rPr lang="en-US" dirty="0" smtClean="0"/>
              <a:t>On the other hand, </a:t>
            </a:r>
            <a:r>
              <a:rPr lang="en-US" b="1" dirty="0" smtClean="0"/>
              <a:t>AS can be either a preposition (appearing with a noun) or a conjunction (appearing with a clause). You can correctly use as to compare two clause, but you cannot use like to compare clauses. </a:t>
            </a:r>
            <a:r>
              <a:rPr lang="en-US" dirty="0" err="1" smtClean="0"/>
              <a:t>E.g</a:t>
            </a:r>
            <a:r>
              <a:rPr lang="en-US" dirty="0" smtClean="0"/>
              <a:t> "Like her brother did, Ava aced the test" is wrong.	</a:t>
            </a:r>
          </a:p>
          <a:p>
            <a:endParaRPr lang="en-US" dirty="0" smtClean="0"/>
          </a:p>
          <a:p>
            <a:r>
              <a:rPr lang="en-US" b="1" dirty="0" smtClean="0"/>
              <a:t>Comparison </a:t>
            </a:r>
            <a:r>
              <a:rPr lang="en-US" dirty="0" smtClean="0"/>
              <a:t>must be </a:t>
            </a:r>
            <a:r>
              <a:rPr lang="en-US" b="1" dirty="0" smtClean="0"/>
              <a:t>logically parallel</a:t>
            </a:r>
            <a:r>
              <a:rPr lang="en-US" dirty="0" smtClean="0"/>
              <a:t> meaning they must </a:t>
            </a:r>
            <a:r>
              <a:rPr lang="en-US" b="1" dirty="0" smtClean="0"/>
              <a:t>compare similar things</a:t>
            </a:r>
            <a:r>
              <a:rPr lang="en-US" dirty="0" smtClean="0"/>
              <a:t>. Comparisons must make sense. The two items being compared must be logically comparable. E.g. Frank's toes, like those of his brother, are short and hairy. Those is standing for toes, it must agree with toes in number.  </a:t>
            </a:r>
            <a:r>
              <a:rPr lang="en-US" b="1" dirty="0" smtClean="0"/>
              <a:t>Comparisons</a:t>
            </a:r>
            <a:r>
              <a:rPr lang="en-US" dirty="0" smtClean="0"/>
              <a:t> must be </a:t>
            </a:r>
            <a:r>
              <a:rPr lang="en-US" b="1" dirty="0" smtClean="0"/>
              <a:t>structurally parallel</a:t>
            </a:r>
            <a:r>
              <a:rPr lang="en-US" dirty="0" smtClean="0"/>
              <a:t>. That is, they must have a similar grammatical structure. I like to run through forests more than I enjoy walking through crowds. TO RUN =&gt; RUNNING	</a:t>
            </a:r>
          </a:p>
          <a:p>
            <a:endParaRPr lang="en-US" dirty="0" smtClean="0"/>
          </a:p>
          <a:p>
            <a:r>
              <a:rPr lang="en-US" b="1" dirty="0" smtClean="0"/>
              <a:t>Possessive nouns provide opportunity to omit. </a:t>
            </a:r>
            <a:r>
              <a:rPr lang="en-US" dirty="0" smtClean="0"/>
              <a:t>We can omit units, verbs and even whole clauses from the second term, as long as there is no ambiguity. I walked as fast now as [I walked] when I was younger. My toes are longer than Brian's. My car is bigger than the </a:t>
            </a:r>
            <a:r>
              <a:rPr lang="en-US" dirty="0" err="1" smtClean="0"/>
              <a:t>Simiths</a:t>
            </a:r>
            <a:r>
              <a:rPr lang="en-US" dirty="0" smtClean="0"/>
              <a:t>'. Note that the possessing noun (Brian, the smiths) can be singular or plural, regardless of whether the implied possessed noun (toes, car) is singular or plural.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8</a:t>
            </a:r>
            <a:r>
              <a:rPr lang="en-US" dirty="0" smtClean="0"/>
              <a:t>.</a:t>
            </a:r>
            <a:r>
              <a:rPr lang="ru-RU" dirty="0" smtClean="0"/>
              <a:t>1 </a:t>
            </a:r>
            <a:r>
              <a:rPr lang="en-US" dirty="0" smtClean="0"/>
              <a:t>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2984"/>
            <a:ext cx="8229600" cy="4983179"/>
          </a:xfrm>
        </p:spPr>
        <p:txBody>
          <a:bodyPr>
            <a:normAutofit/>
          </a:bodyPr>
          <a:lstStyle/>
          <a:p>
            <a:endParaRPr lang="en-US" sz="1500" b="1" dirty="0" smtClean="0"/>
          </a:p>
          <a:p>
            <a:endParaRPr lang="en-US" sz="1500" b="1" dirty="0" smtClean="0"/>
          </a:p>
          <a:p>
            <a:r>
              <a:rPr lang="en-US" sz="1500" b="1" dirty="0" smtClean="0"/>
              <a:t>You should put omitted words or appropriate helping verbs (be, do, and have) only if you need to remove ambiguity. </a:t>
            </a:r>
            <a:r>
              <a:rPr lang="en-US" sz="1500" dirty="0" smtClean="0"/>
              <a:t>I like cheese more than Yvette (Yvette could be subject or object) Yvette =&gt; Yvette does or Do Yvette. However, the GMAT </a:t>
            </a:r>
            <a:r>
              <a:rPr lang="en-US" sz="1500" b="1" dirty="0" smtClean="0"/>
              <a:t>occasionally allows unnecessary Helping verbs</a:t>
            </a:r>
            <a:r>
              <a:rPr lang="en-US" sz="1500" dirty="0" smtClean="0"/>
              <a:t>. Apples are more healthy to eat than caramels. Apples are more healthy to eat than caramels ARE.  </a:t>
            </a:r>
          </a:p>
          <a:p>
            <a:endParaRPr lang="en-US" sz="1500" b="1" dirty="0" smtClean="0"/>
          </a:p>
          <a:p>
            <a:r>
              <a:rPr lang="en-US" sz="1500" b="1" dirty="0" smtClean="0"/>
              <a:t>Do not throw out an answer choice simply because of an unnecessary helping verb in the second term of a comparisons.</a:t>
            </a:r>
            <a:r>
              <a:rPr lang="en-US" sz="1500" dirty="0" smtClean="0"/>
              <a:t>	</a:t>
            </a:r>
          </a:p>
          <a:p>
            <a:endParaRPr lang="en-US" sz="1500" dirty="0" smtClean="0"/>
          </a:p>
          <a:p>
            <a:r>
              <a:rPr lang="en-US" sz="1500" b="1" dirty="0" smtClean="0"/>
              <a:t>Comparative and superlative</a:t>
            </a:r>
            <a:r>
              <a:rPr lang="en-US" sz="1500" dirty="0" smtClean="0"/>
              <a:t>: Do not </a:t>
            </a:r>
            <a:r>
              <a:rPr lang="en-US" sz="1500" b="1" dirty="0" smtClean="0"/>
              <a:t>compare an adverb that ends in-</a:t>
            </a:r>
            <a:r>
              <a:rPr lang="en-US" sz="1500" b="1" dirty="0" err="1" smtClean="0"/>
              <a:t>ly</a:t>
            </a:r>
            <a:r>
              <a:rPr lang="en-US" sz="1500" b="1" dirty="0" smtClean="0"/>
              <a:t> by changing the ending to -</a:t>
            </a:r>
            <a:r>
              <a:rPr lang="en-US" sz="1500" b="1" dirty="0" err="1" smtClean="0"/>
              <a:t>er</a:t>
            </a:r>
            <a:r>
              <a:rPr lang="en-US" sz="1500" b="1" dirty="0" smtClean="0"/>
              <a:t>.</a:t>
            </a:r>
            <a:r>
              <a:rPr lang="en-US" sz="1500" dirty="0" smtClean="0"/>
              <a:t> This error is common in speech. Adrian runs QUICKLY. He runs MORE QUICKLY than Jacob. QUICKER=wrong. However, </a:t>
            </a:r>
            <a:r>
              <a:rPr lang="en-US" sz="1500" b="1" dirty="0" smtClean="0"/>
              <a:t>some adverbs that do no end in -</a:t>
            </a:r>
            <a:r>
              <a:rPr lang="en-US" sz="1500" b="1" dirty="0" err="1" smtClean="0"/>
              <a:t>ly</a:t>
            </a:r>
            <a:r>
              <a:rPr lang="en-US" sz="1500" b="1" dirty="0" smtClean="0"/>
              <a:t> are made into comparatives by adding -</a:t>
            </a:r>
            <a:r>
              <a:rPr lang="en-US" sz="1500" b="1" dirty="0" err="1" smtClean="0"/>
              <a:t>er</a:t>
            </a:r>
            <a:r>
              <a:rPr lang="en-US" sz="1500" b="1" dirty="0" smtClean="0"/>
              <a:t>. </a:t>
            </a:r>
            <a:r>
              <a:rPr lang="en-US" sz="1500" dirty="0" smtClean="0"/>
              <a:t>Adrian runs FAST. He runs FASTER than Jacob. </a:t>
            </a:r>
            <a:r>
              <a:rPr lang="en-US" sz="1500" b="1" dirty="0" smtClean="0"/>
              <a:t>Do not use a comparative adjective unless you have a than in the sentence. </a:t>
            </a:r>
            <a:r>
              <a:rPr lang="en-US" sz="1500" dirty="0" smtClean="0"/>
              <a:t>With winter coming, I will have HIGHER energy bills. - Wrong. I will have HIGHER bills OVER last year. - Wrong. I will have HIGHER bills THAN last year. - Right. Always use than with a comparative form.	</a:t>
            </a:r>
          </a:p>
          <a:p>
            <a:endParaRPr lang="ru-RU" sz="1500"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8</a:t>
            </a:r>
            <a:r>
              <a:rPr lang="en-US" dirty="0" smtClean="0"/>
              <a:t>.</a:t>
            </a:r>
            <a:r>
              <a:rPr lang="ru-RU" dirty="0" smtClean="0"/>
              <a:t>2 </a:t>
            </a:r>
            <a:r>
              <a:rPr lang="en-US" dirty="0" smtClean="0"/>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endParaRPr lang="en-US" sz="1500" dirty="0" smtClean="0"/>
          </a:p>
          <a:p>
            <a:r>
              <a:rPr lang="en-US" sz="1500" b="1" dirty="0" smtClean="0"/>
              <a:t>Idiom strategy</a:t>
            </a:r>
            <a:r>
              <a:rPr lang="en-US" sz="1500" dirty="0" smtClean="0"/>
              <a:t>: </a:t>
            </a:r>
            <a:r>
              <a:rPr lang="en-US" sz="1500" b="1" dirty="0" smtClean="0"/>
              <a:t>SPOT</a:t>
            </a:r>
            <a:r>
              <a:rPr lang="en-US" sz="1500" dirty="0" smtClean="0"/>
              <a:t> the suspect idiomatic expression. </a:t>
            </a:r>
            <a:r>
              <a:rPr lang="en-US" sz="1500" b="1" dirty="0" smtClean="0"/>
              <a:t>EXTRACT </a:t>
            </a:r>
            <a:r>
              <a:rPr lang="en-US" sz="1500" dirty="0" smtClean="0"/>
              <a:t>the various forms of the idiom. [USE that in your own little sentence to check.] </a:t>
            </a:r>
            <a:r>
              <a:rPr lang="en-US" sz="1500" b="1" dirty="0" smtClean="0"/>
              <a:t>REPLACE</a:t>
            </a:r>
            <a:r>
              <a:rPr lang="en-US" sz="1500" dirty="0" smtClean="0"/>
              <a:t> the corrected idiom in the sentence and confirm that it works.</a:t>
            </a:r>
          </a:p>
          <a:p>
            <a:pPr>
              <a:buNone/>
            </a:pPr>
            <a:r>
              <a:rPr lang="en-US" sz="1500" dirty="0" smtClean="0"/>
              <a:t>	</a:t>
            </a:r>
          </a:p>
          <a:p>
            <a:r>
              <a:rPr lang="en-US" sz="1500" dirty="0" smtClean="0"/>
              <a:t>I value my </a:t>
            </a:r>
            <a:r>
              <a:rPr lang="en-US" sz="1500" b="1" dirty="0" smtClean="0"/>
              <a:t>ABILITY TO </a:t>
            </a:r>
            <a:r>
              <a:rPr lang="en-US" sz="1500" dirty="0" smtClean="0"/>
              <a:t>sing	</a:t>
            </a:r>
          </a:p>
          <a:p>
            <a:endParaRPr lang="en-US" sz="1500" dirty="0" smtClean="0"/>
          </a:p>
          <a:p>
            <a:r>
              <a:rPr lang="en-US" sz="1500" dirty="0" smtClean="0"/>
              <a:t>The bay </a:t>
            </a:r>
            <a:r>
              <a:rPr lang="en-US" sz="1500" b="1" dirty="0" smtClean="0"/>
              <a:t>ACTED AS </a:t>
            </a:r>
            <a:r>
              <a:rPr lang="en-US" sz="1500" dirty="0" smtClean="0"/>
              <a:t>a funnel for the tide (actual function (=AS)). My friend ACTED LIKE a fool (behaved in a similar manner, metaphorical comparison (=LIKE))	</a:t>
            </a:r>
          </a:p>
          <a:p>
            <a:endParaRPr lang="en-US" sz="1500" dirty="0" smtClean="0"/>
          </a:p>
          <a:p>
            <a:r>
              <a:rPr lang="en-US" sz="1500" dirty="0" smtClean="0"/>
              <a:t>The new rules will </a:t>
            </a:r>
            <a:r>
              <a:rPr lang="en-US" sz="1500" b="1" dirty="0" smtClean="0"/>
              <a:t>AFFECT</a:t>
            </a:r>
            <a:r>
              <a:rPr lang="en-US" sz="1500" dirty="0" smtClean="0"/>
              <a:t> our performance. The new rules will </a:t>
            </a:r>
            <a:r>
              <a:rPr lang="en-US" sz="1500" b="1" dirty="0" smtClean="0"/>
              <a:t>HAVE AN EFFECT ON </a:t>
            </a:r>
            <a:r>
              <a:rPr lang="en-US" sz="1500" dirty="0" smtClean="0"/>
              <a:t>our performance (suspect, wordier)	</a:t>
            </a:r>
          </a:p>
          <a:p>
            <a:endParaRPr lang="en-US" sz="1500" dirty="0" smtClean="0"/>
          </a:p>
          <a:p>
            <a:r>
              <a:rPr lang="en-US" sz="1500" b="1" dirty="0" smtClean="0"/>
              <a:t>AFTER</a:t>
            </a:r>
            <a:r>
              <a:rPr lang="en-US" sz="1500" dirty="0" smtClean="0"/>
              <a:t> the gold rush, the mining town collapsed. </a:t>
            </a:r>
            <a:r>
              <a:rPr lang="en-US" sz="1500" b="1" dirty="0" smtClean="0"/>
              <a:t>FOLLOWING</a:t>
            </a:r>
            <a:r>
              <a:rPr lang="en-US" sz="1500" dirty="0" smtClean="0"/>
              <a:t> the gold rush, the mining town collapsed (ambiguous, suspect)	</a:t>
            </a:r>
          </a:p>
          <a:p>
            <a:endParaRPr lang="ru-RU" sz="1500"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9 </a:t>
            </a:r>
            <a:r>
              <a:rPr lang="en-US" dirty="0" smtClean="0"/>
              <a:t>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2984"/>
            <a:ext cx="8229600" cy="4983179"/>
          </a:xfrm>
        </p:spPr>
        <p:txBody>
          <a:bodyPr>
            <a:normAutofit fontScale="47500" lnSpcReduction="20000"/>
          </a:bodyPr>
          <a:lstStyle/>
          <a:p>
            <a:endParaRPr lang="en-US" dirty="0" smtClean="0"/>
          </a:p>
          <a:p>
            <a:r>
              <a:rPr lang="en-US" dirty="0" smtClean="0"/>
              <a:t>If you suspect that </a:t>
            </a:r>
            <a:r>
              <a:rPr lang="en-US" b="1" dirty="0" smtClean="0"/>
              <a:t>a sentence is a run-on</a:t>
            </a:r>
            <a:r>
              <a:rPr lang="en-US" dirty="0" smtClean="0"/>
              <a:t>, </a:t>
            </a:r>
            <a:r>
              <a:rPr lang="en-US" b="1" dirty="0" smtClean="0"/>
              <a:t>identify each</a:t>
            </a:r>
            <a:r>
              <a:rPr lang="en-US" dirty="0" smtClean="0"/>
              <a:t> </a:t>
            </a:r>
            <a:r>
              <a:rPr lang="en-US" b="1" dirty="0" smtClean="0"/>
              <a:t>main clause</a:t>
            </a:r>
            <a:r>
              <a:rPr lang="en-US" dirty="0" smtClean="0"/>
              <a:t>. Then </a:t>
            </a:r>
            <a:r>
              <a:rPr lang="en-US" b="1" dirty="0" smtClean="0"/>
              <a:t>make sure</a:t>
            </a:r>
            <a:r>
              <a:rPr lang="en-US" dirty="0" smtClean="0"/>
              <a:t> that the </a:t>
            </a:r>
            <a:r>
              <a:rPr lang="en-US" b="1" dirty="0" smtClean="0"/>
              <a:t>clauses are joined properly. A sentence should have at least one main clause.</a:t>
            </a:r>
            <a:r>
              <a:rPr lang="en-US" dirty="0" smtClean="0"/>
              <a:t> It contains </a:t>
            </a:r>
            <a:r>
              <a:rPr lang="en-US" b="1" dirty="0" smtClean="0"/>
              <a:t>a subject and a verb</a:t>
            </a:r>
            <a:r>
              <a:rPr lang="en-US" dirty="0" smtClean="0"/>
              <a:t> and </a:t>
            </a:r>
            <a:r>
              <a:rPr lang="en-US" b="1" dirty="0" smtClean="0"/>
              <a:t>does not begin with a subordinating conjunction such as because or if</a:t>
            </a:r>
            <a:r>
              <a:rPr lang="en-US" dirty="0" smtClean="0"/>
              <a:t>. Sentence that lacks a main clause is called a fragment.	</a:t>
            </a:r>
          </a:p>
          <a:p>
            <a:pPr>
              <a:buNone/>
            </a:pPr>
            <a:endParaRPr lang="en-US" dirty="0" smtClean="0"/>
          </a:p>
          <a:p>
            <a:r>
              <a:rPr lang="en-US" b="1" dirty="0" smtClean="0"/>
              <a:t>A comma is not enough to join two main clauses.</a:t>
            </a:r>
            <a:r>
              <a:rPr lang="en-US" dirty="0" smtClean="0"/>
              <a:t> A sentence that violates this rule is called a run-on sentence. You </a:t>
            </a:r>
            <a:r>
              <a:rPr lang="en-US" b="1" dirty="0" smtClean="0"/>
              <a:t>need to use coordinating conjunctions to connect two main clauses. </a:t>
            </a:r>
            <a:r>
              <a:rPr lang="en-US" dirty="0" smtClean="0"/>
              <a:t>Whenever you see an </a:t>
            </a:r>
            <a:r>
              <a:rPr lang="en-US" b="1" dirty="0" smtClean="0"/>
              <a:t>and</a:t>
            </a:r>
            <a:r>
              <a:rPr lang="en-US" dirty="0" smtClean="0"/>
              <a:t> </a:t>
            </a:r>
            <a:r>
              <a:rPr lang="en-US" b="1" dirty="0" smtClean="0"/>
              <a:t>after a comma</a:t>
            </a:r>
            <a:r>
              <a:rPr lang="en-US" dirty="0" smtClean="0"/>
              <a:t>, </a:t>
            </a:r>
            <a:r>
              <a:rPr lang="en-US" b="1" dirty="0" smtClean="0"/>
              <a:t>check</a:t>
            </a:r>
            <a:r>
              <a:rPr lang="en-US" dirty="0" smtClean="0"/>
              <a:t> for two possibilities: 1. </a:t>
            </a:r>
            <a:r>
              <a:rPr lang="en-US" b="1" dirty="0" smtClean="0"/>
              <a:t>a list</a:t>
            </a:r>
            <a:r>
              <a:rPr lang="en-US" dirty="0" smtClean="0"/>
              <a:t> (apples, grapes, AND pears), or 2. </a:t>
            </a:r>
            <a:r>
              <a:rPr lang="en-US" b="1" dirty="0" smtClean="0"/>
              <a:t>two main clauses</a:t>
            </a:r>
            <a:r>
              <a:rPr lang="en-US" dirty="0" smtClean="0"/>
              <a:t> (I like apples, AND she likes grapes).</a:t>
            </a:r>
          </a:p>
          <a:p>
            <a:endParaRPr lang="en-US" dirty="0" smtClean="0"/>
          </a:p>
          <a:p>
            <a:r>
              <a:rPr lang="en-US" dirty="0" smtClean="0"/>
              <a:t>The GMAT will occasionally create a mixed-up sentence by linking a main clause to a fragment with and after a comma. The term "Eureka," meaning "I have found it" in ancient Greek and famously uttered by Archimedes, AND ever since then, scientists have exclaimed the same word upon making important discoveries. …ancient Greek WAS famously…	</a:t>
            </a:r>
          </a:p>
          <a:p>
            <a:endParaRPr lang="en-US" dirty="0" smtClean="0"/>
          </a:p>
          <a:p>
            <a:r>
              <a:rPr lang="en-US" dirty="0" smtClean="0"/>
              <a:t>You can think of a </a:t>
            </a:r>
            <a:r>
              <a:rPr lang="en-US" b="1" dirty="0" err="1" smtClean="0"/>
              <a:t>comma+coordinating</a:t>
            </a:r>
            <a:r>
              <a:rPr lang="en-US" b="1" dirty="0" smtClean="0"/>
              <a:t> </a:t>
            </a:r>
            <a:r>
              <a:rPr lang="en-US" b="1" dirty="0" err="1" smtClean="0"/>
              <a:t>conjuction</a:t>
            </a:r>
            <a:r>
              <a:rPr lang="en-US" dirty="0" smtClean="0"/>
              <a:t> as a neutral referee that allows two main clauses to coexist peacefully as equals. </a:t>
            </a:r>
            <a:r>
              <a:rPr lang="en-US" b="1" dirty="0" smtClean="0"/>
              <a:t>A subordinator</a:t>
            </a:r>
            <a:r>
              <a:rPr lang="en-US" dirty="0" smtClean="0"/>
              <a:t>, on the other hand, is decidedly partisan: it </a:t>
            </a:r>
            <a:r>
              <a:rPr lang="en-US" b="1" dirty="0" smtClean="0"/>
              <a:t>achieves harmony within a sentence by reducing one of the clauses to a subordinate clause.</a:t>
            </a:r>
            <a:r>
              <a:rPr lang="en-US" dirty="0" smtClean="0"/>
              <a:t>	</a:t>
            </a:r>
          </a:p>
          <a:p>
            <a:r>
              <a:rPr lang="en-US" dirty="0" smtClean="0"/>
              <a:t>You should also make sure that </a:t>
            </a:r>
            <a:r>
              <a:rPr lang="en-US" b="1" dirty="0" smtClean="0"/>
              <a:t>clauses are connected by SENSIBLE connecting word</a:t>
            </a:r>
            <a:r>
              <a:rPr lang="en-US" dirty="0" smtClean="0"/>
              <a:t>. Subordinators always imply some relationship to the main clause. She is not interested in sports, AND she likes watching them on TV. (Wrong)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10</a:t>
            </a:r>
            <a:r>
              <a:rPr lang="en-US" dirty="0" smtClean="0"/>
              <a:t>.</a:t>
            </a:r>
            <a:r>
              <a:rPr lang="ru-RU" dirty="0" smtClean="0"/>
              <a:t>1 </a:t>
            </a:r>
            <a:r>
              <a:rPr lang="en-US" dirty="0" smtClean="0"/>
              <a:t>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fontScale="47500" lnSpcReduction="20000"/>
          </a:bodyPr>
          <a:lstStyle/>
          <a:p>
            <a:endParaRPr lang="en-US" b="1" dirty="0" smtClean="0"/>
          </a:p>
          <a:p>
            <a:r>
              <a:rPr lang="en-US" b="1" dirty="0" smtClean="0"/>
              <a:t>Coordinators:</a:t>
            </a:r>
            <a:r>
              <a:rPr lang="en-US" dirty="0" smtClean="0"/>
              <a:t> </a:t>
            </a:r>
            <a:r>
              <a:rPr lang="en-US" b="1" dirty="0" smtClean="0"/>
              <a:t>For And Nor But Or Yet So.</a:t>
            </a:r>
            <a:r>
              <a:rPr lang="en-US" dirty="0" smtClean="0"/>
              <a:t> </a:t>
            </a:r>
            <a:r>
              <a:rPr lang="en-US" b="1" dirty="0" smtClean="0"/>
              <a:t>Subordinators: Although, Because, Before, After, Since, When, If, Unless, That, Though, While.</a:t>
            </a:r>
            <a:r>
              <a:rPr lang="en-US" dirty="0" smtClean="0"/>
              <a:t> Be sure to choose a connector that logically fits into a given sentence. </a:t>
            </a:r>
          </a:p>
          <a:p>
            <a:endParaRPr lang="en-US" dirty="0" smtClean="0"/>
          </a:p>
          <a:p>
            <a:r>
              <a:rPr lang="en-US" dirty="0" smtClean="0"/>
              <a:t>Finally, be on lookout for sentences that join a main clause to something that should be a clause, but is not actually a clause. E.g. Citizens of many countries are expressing concern about the environmental damage caused by the widespread release of greenhouse gases may be impossible to reverse. Verb phrase "may be impossible to reverse" is not joined properly. Citizens of many countries are expressing concern about the environmental damage caused by the widespread release of greenhouse gases, DAMAGE THAT may be impossible to reverse. Damage is added. "Damage…reverse" is an absolute phrase (see modifiers). In the phrase "that…reverse" is a noun modifier that modifies the word damage.	</a:t>
            </a:r>
          </a:p>
          <a:p>
            <a:endParaRPr lang="en-US" dirty="0" smtClean="0"/>
          </a:p>
          <a:p>
            <a:r>
              <a:rPr lang="en-US" b="1" dirty="0" smtClean="0"/>
              <a:t>Do not use a comma to connect two related main clauses; use a semicolon instead.</a:t>
            </a:r>
            <a:r>
              <a:rPr lang="en-US" dirty="0" smtClean="0"/>
              <a:t> GMAT does not make correct answers solely depend on comma use. </a:t>
            </a:r>
            <a:r>
              <a:rPr lang="en-US" b="1" dirty="0" smtClean="0"/>
              <a:t>Take comma as signal to modifiers, items in a list and other sentence elements.</a:t>
            </a:r>
            <a:r>
              <a:rPr lang="en-US" dirty="0" smtClean="0"/>
              <a:t> For e.g. non-essential modifiers are set off by commas. </a:t>
            </a:r>
            <a:r>
              <a:rPr lang="en-US" b="1" dirty="0" smtClean="0"/>
              <a:t>Do not use a comma before AND to separate two verbs that have the same subject.</a:t>
            </a:r>
            <a:r>
              <a:rPr lang="en-US" dirty="0" smtClean="0"/>
              <a:t> Earl walked to school, AND later ate his lunch. - Wrong. Do "school AND" or school, AND HE later"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10</a:t>
            </a:r>
            <a:r>
              <a:rPr lang="en-US" dirty="0" smtClean="0"/>
              <a:t>.</a:t>
            </a:r>
            <a:r>
              <a:rPr lang="ru-RU" dirty="0" smtClean="0"/>
              <a:t>2 </a:t>
            </a:r>
            <a:r>
              <a:rPr lang="en-US" dirty="0" smtClean="0"/>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411807"/>
          </a:xfrm>
        </p:spPr>
        <p:txBody>
          <a:bodyPr>
            <a:noAutofit/>
          </a:bodyPr>
          <a:lstStyle/>
          <a:p>
            <a:r>
              <a:rPr lang="en-US" sz="1500" b="1" dirty="0" smtClean="0"/>
              <a:t>The Semicolon connects two closely related statements. Each statements must be able to stand alone as an independent sentence.</a:t>
            </a:r>
            <a:r>
              <a:rPr lang="en-US" sz="1500" dirty="0" smtClean="0"/>
              <a:t> Moreover, when you use a semicolon, you should ensure that the two sentence parts are related in an independent, balanced way. If it seems that the author originally meant to subordinate one part to the other, you must preserve the intent. If you use </a:t>
            </a:r>
            <a:r>
              <a:rPr lang="en-US" sz="1500" b="1" dirty="0" smtClean="0"/>
              <a:t>a transition expression (Conjunctive Adverb) such as THEREFORE, HOWEVER, IN ADDITION in the second half of a sentence, make sure to use a </a:t>
            </a:r>
            <a:r>
              <a:rPr lang="en-US" sz="1500" b="1" dirty="0" smtClean="0"/>
              <a:t>semicolon.</a:t>
            </a:r>
            <a:r>
              <a:rPr lang="en-US" sz="1500" b="1" dirty="0" smtClean="0"/>
              <a:t> </a:t>
            </a:r>
            <a:r>
              <a:rPr lang="en-US" sz="1500" dirty="0" smtClean="0"/>
              <a:t>Note </a:t>
            </a:r>
            <a:r>
              <a:rPr lang="en-US" sz="1500" dirty="0" smtClean="0"/>
              <a:t>that these transitional elements are not true conjunctions like AND. As a result, you must use semicolons, not commas, to join the sentences. A </a:t>
            </a:r>
            <a:r>
              <a:rPr lang="en-US" sz="1500" b="1" dirty="0" smtClean="0"/>
              <a:t>minor use of the semicolon is to separate items that themselves contain commas.</a:t>
            </a:r>
            <a:r>
              <a:rPr lang="en-US" sz="1500" dirty="0" smtClean="0"/>
              <a:t> I listen to Earth, Wind &amp; Fire; Wow Owls; and </a:t>
            </a:r>
            <a:r>
              <a:rPr lang="en-US" sz="1500" dirty="0" err="1" smtClean="0"/>
              <a:t>Bloon</a:t>
            </a:r>
            <a:r>
              <a:rPr lang="en-US" sz="1500" dirty="0" smtClean="0"/>
              <a:t>, Sweat &amp; Tears.	</a:t>
            </a:r>
          </a:p>
          <a:p>
            <a:endParaRPr lang="en-US" sz="1500" dirty="0" smtClean="0"/>
          </a:p>
          <a:p>
            <a:r>
              <a:rPr lang="en-US" sz="1500" dirty="0" smtClean="0"/>
              <a:t>Use </a:t>
            </a:r>
            <a:r>
              <a:rPr lang="en-US" sz="1500" b="1" dirty="0" smtClean="0"/>
              <a:t>a colon to explain something further.</a:t>
            </a:r>
            <a:r>
              <a:rPr lang="en-US" sz="1500" dirty="0" smtClean="0"/>
              <a:t> Make sure that </a:t>
            </a:r>
            <a:r>
              <a:rPr lang="en-US" sz="1500" b="1" dirty="0" smtClean="0"/>
              <a:t>the part in front of the colon can stand alone.</a:t>
            </a:r>
            <a:r>
              <a:rPr lang="en-US" sz="1500" dirty="0" smtClean="0"/>
              <a:t> </a:t>
            </a:r>
            <a:r>
              <a:rPr lang="en-US" sz="1500" b="1" dirty="0" smtClean="0"/>
              <a:t>What comes after the colon does not have to be able to stand alone.</a:t>
            </a:r>
            <a:r>
              <a:rPr lang="en-US" sz="1500" dirty="0" smtClean="0"/>
              <a:t> I love listening to many kinds of music: classical, rock, rap and pop. Whatever needs explanation should be placed as close to the colon as possible. Three factors affect the rate of a reaction: concentration, surface area, and temperature. - Wrong. The rate of a reaction is affected by three factors:… You </a:t>
            </a:r>
            <a:r>
              <a:rPr lang="en-US" sz="1500" b="1" dirty="0" smtClean="0"/>
              <a:t>can put a main clause AFTER a colon as well</a:t>
            </a:r>
            <a:r>
              <a:rPr lang="en-US" sz="1500" dirty="0" smtClean="0"/>
              <a:t>. The key is that this </a:t>
            </a:r>
            <a:r>
              <a:rPr lang="en-US" sz="1500" b="1" dirty="0" smtClean="0"/>
              <a:t>clause must explain what precedes the colon - perhaps the entire preceding clause. </a:t>
            </a:r>
            <a:r>
              <a:rPr lang="en-US" sz="1500" dirty="0" smtClean="0"/>
              <a:t>E.g. On January 1, 2000, the national mood was completely different from what it would become just a few years later: at the turn of the century, given a seemingly unstoppable stock market and seemingly peaceful world, the country was content.	</a:t>
            </a:r>
          </a:p>
          <a:p>
            <a:endParaRPr lang="en-US" sz="1500" dirty="0" smtClean="0"/>
          </a:p>
          <a:p>
            <a:r>
              <a:rPr lang="en-US" sz="1500" dirty="0" smtClean="0"/>
              <a:t>Do not confuse the semicolon with the colon. </a:t>
            </a:r>
            <a:r>
              <a:rPr lang="en-US" sz="1500" b="1" dirty="0" smtClean="0"/>
              <a:t>The semicolon connects two related independent clauses, but the second does not necessarily explain the first.</a:t>
            </a:r>
            <a:r>
              <a:rPr lang="en-US" sz="1500" dirty="0" smtClean="0"/>
              <a:t> In contrast, </a:t>
            </a:r>
            <a:r>
              <a:rPr lang="en-US" sz="1500" b="1" dirty="0" smtClean="0"/>
              <a:t>the colon always connects a sentence with a further explanation.</a:t>
            </a:r>
          </a:p>
          <a:p>
            <a:pPr>
              <a:buNone/>
            </a:pPr>
            <a:r>
              <a:rPr lang="en-US" sz="1500" dirty="0" smtClean="0"/>
              <a:t>	</a:t>
            </a:r>
          </a:p>
          <a:p>
            <a:endParaRPr lang="ru-RU" sz="1500" dirty="0"/>
          </a:p>
        </p:txBody>
      </p:sp>
      <p:sp>
        <p:nvSpPr>
          <p:cNvPr id="5" name="Прямоугольник 4"/>
          <p:cNvSpPr/>
          <p:nvPr/>
        </p:nvSpPr>
        <p:spPr>
          <a:xfrm>
            <a:off x="3571868" y="1"/>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10</a:t>
            </a:r>
            <a:r>
              <a:rPr lang="en-US" dirty="0" smtClean="0"/>
              <a:t>.</a:t>
            </a:r>
            <a:r>
              <a:rPr lang="ru-RU" dirty="0" smtClean="0"/>
              <a:t>3 </a:t>
            </a:r>
            <a:r>
              <a:rPr lang="en-US" dirty="0" smtClean="0"/>
              <a:t>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p:spPr>
        <p:txBody>
          <a:bodyPr>
            <a:normAutofit/>
          </a:bodyPr>
          <a:lstStyle/>
          <a:p>
            <a:endParaRPr lang="en-US" sz="1500" dirty="0" smtClean="0"/>
          </a:p>
          <a:p>
            <a:endParaRPr lang="en-US" sz="1500" b="1" dirty="0" smtClean="0"/>
          </a:p>
          <a:p>
            <a:r>
              <a:rPr lang="en-US" sz="1500" b="1" dirty="0" smtClean="0"/>
              <a:t>The Dash (-) is a flexible</a:t>
            </a:r>
            <a:r>
              <a:rPr lang="en-US" sz="1500" dirty="0" smtClean="0"/>
              <a:t> punctuation mark that the GMAT occasionally employs. You can use dash as an emphatic comma, semicolon or colon. However </a:t>
            </a:r>
            <a:r>
              <a:rPr lang="en-US" sz="1500" b="1" dirty="0" smtClean="0"/>
              <a:t>sometimes dash is preferred over comma.</a:t>
            </a:r>
            <a:r>
              <a:rPr lang="en-US" sz="1500" dirty="0" smtClean="0"/>
              <a:t> For instance, you should use dashed to separate an appositive from an item in a list: My three best friends - Danny, Jimmy, and Joey - and I went skiing. If comma is used- it sounds like 7 people	</a:t>
            </a:r>
          </a:p>
          <a:p>
            <a:endParaRPr lang="en-US" sz="1500" dirty="0" smtClean="0"/>
          </a:p>
          <a:p>
            <a:r>
              <a:rPr lang="en-US" sz="1500" dirty="0" smtClean="0"/>
              <a:t>You </a:t>
            </a:r>
            <a:r>
              <a:rPr lang="en-US" sz="1500" b="1" dirty="0" smtClean="0"/>
              <a:t>can also use the dash to restate or explain an earlier part of the sentence</a:t>
            </a:r>
            <a:r>
              <a:rPr lang="en-US" sz="1500" dirty="0" smtClean="0"/>
              <a:t>. Unlike the colon, the </a:t>
            </a:r>
            <a:r>
              <a:rPr lang="en-US" sz="1500" b="1" dirty="0" smtClean="0"/>
              <a:t>dash does not need to be immediately preceded by the part needing explanation. </a:t>
            </a:r>
            <a:r>
              <a:rPr lang="en-US" sz="1500" dirty="0" smtClean="0"/>
              <a:t>E.g. Post-MBA compensation for investment bankers tends to surge far ahead of that for management consultants - by tens, if not hundreds, of thousands of dollars a year. The phrase after the dash (by tens…a year) explains the word far in the phrase far head. In comparison, a colon would not work so well here. In short, you cannot really go wrong with a dash!	</a:t>
            </a:r>
          </a:p>
          <a:p>
            <a:endParaRPr lang="ru-RU" sz="1500"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10</a:t>
            </a:r>
            <a:r>
              <a:rPr lang="en-US" dirty="0" smtClean="0"/>
              <a:t>.</a:t>
            </a:r>
            <a:r>
              <a:rPr lang="ru-RU" dirty="0" smtClean="0"/>
              <a:t>4 </a:t>
            </a:r>
            <a:r>
              <a:rPr lang="en-US" dirty="0" smtClean="0"/>
              <a:t>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p:spPr>
        <p:txBody>
          <a:bodyPr>
            <a:normAutofit fontScale="47500" lnSpcReduction="20000"/>
          </a:bodyPr>
          <a:lstStyle/>
          <a:p>
            <a:endParaRPr lang="en-US" dirty="0" smtClean="0"/>
          </a:p>
          <a:p>
            <a:r>
              <a:rPr lang="en-US" b="1" dirty="0" smtClean="0"/>
              <a:t>Countable </a:t>
            </a:r>
            <a:r>
              <a:rPr lang="en-US" b="1" dirty="0" err="1" smtClean="0"/>
              <a:t>vs</a:t>
            </a:r>
            <a:r>
              <a:rPr lang="en-US" b="1" dirty="0" smtClean="0"/>
              <a:t> Uncountable nouns: If not sure, perform counting test: one hat, two hats, three hats (make sense: countable). One water, two waters, three waters (does not make sense: uncountable). </a:t>
            </a:r>
          </a:p>
          <a:p>
            <a:pPr>
              <a:buNone/>
            </a:pPr>
            <a:endParaRPr lang="en-US" dirty="0" smtClean="0"/>
          </a:p>
          <a:p>
            <a:r>
              <a:rPr lang="en-US" b="1" dirty="0" smtClean="0"/>
              <a:t>Countable Modifiers: Many </a:t>
            </a:r>
            <a:r>
              <a:rPr lang="en-US" dirty="0" smtClean="0"/>
              <a:t>hats, </a:t>
            </a:r>
            <a:r>
              <a:rPr lang="en-US" b="1" dirty="0" smtClean="0"/>
              <a:t>Not many </a:t>
            </a:r>
            <a:r>
              <a:rPr lang="en-US" dirty="0" smtClean="0"/>
              <a:t>hats, </a:t>
            </a:r>
            <a:r>
              <a:rPr lang="en-US" b="1" dirty="0" smtClean="0"/>
              <a:t>Few</a:t>
            </a:r>
            <a:r>
              <a:rPr lang="en-US" dirty="0" smtClean="0"/>
              <a:t> hats, </a:t>
            </a:r>
            <a:r>
              <a:rPr lang="en-US" b="1" dirty="0" smtClean="0"/>
              <a:t>fewer</a:t>
            </a:r>
            <a:r>
              <a:rPr lang="en-US" dirty="0" smtClean="0"/>
              <a:t> hats, </a:t>
            </a:r>
            <a:r>
              <a:rPr lang="en-US" b="1" dirty="0" smtClean="0"/>
              <a:t>fewest</a:t>
            </a:r>
            <a:r>
              <a:rPr lang="en-US" dirty="0" smtClean="0"/>
              <a:t> hats, </a:t>
            </a:r>
            <a:r>
              <a:rPr lang="en-US" b="1" dirty="0" smtClean="0"/>
              <a:t>number of</a:t>
            </a:r>
            <a:r>
              <a:rPr lang="en-US" dirty="0" smtClean="0"/>
              <a:t> hats, </a:t>
            </a:r>
            <a:r>
              <a:rPr lang="en-US" b="1" dirty="0" smtClean="0"/>
              <a:t>fewer than </a:t>
            </a:r>
            <a:r>
              <a:rPr lang="en-US" dirty="0" smtClean="0"/>
              <a:t>10 hats, </a:t>
            </a:r>
            <a:r>
              <a:rPr lang="en-US" b="1" dirty="0" smtClean="0"/>
              <a:t>numerous hats</a:t>
            </a:r>
            <a:r>
              <a:rPr lang="en-US" dirty="0" smtClean="0"/>
              <a:t>, </a:t>
            </a:r>
            <a:r>
              <a:rPr lang="en-US" b="1" dirty="0" smtClean="0"/>
              <a:t>More numerous</a:t>
            </a:r>
            <a:r>
              <a:rPr lang="en-US" dirty="0" smtClean="0"/>
              <a:t> hats</a:t>
            </a:r>
          </a:p>
          <a:p>
            <a:pPr>
              <a:buNone/>
            </a:pPr>
            <a:r>
              <a:rPr lang="en-US" dirty="0" smtClean="0"/>
              <a:t>	</a:t>
            </a:r>
          </a:p>
          <a:p>
            <a:r>
              <a:rPr lang="en-US" b="1" dirty="0" smtClean="0"/>
              <a:t>Uncountable Modifiers: Much </a:t>
            </a:r>
            <a:r>
              <a:rPr lang="en-US" dirty="0" smtClean="0"/>
              <a:t>patience, </a:t>
            </a:r>
            <a:r>
              <a:rPr lang="en-US" b="1" dirty="0" smtClean="0"/>
              <a:t>Not much </a:t>
            </a:r>
            <a:r>
              <a:rPr lang="en-US" dirty="0" smtClean="0"/>
              <a:t>patience, </a:t>
            </a:r>
            <a:r>
              <a:rPr lang="en-US" b="1" dirty="0" smtClean="0"/>
              <a:t>Little</a:t>
            </a:r>
            <a:r>
              <a:rPr lang="en-US" dirty="0" smtClean="0"/>
              <a:t> patience, </a:t>
            </a:r>
            <a:r>
              <a:rPr lang="en-US" b="1" dirty="0" smtClean="0"/>
              <a:t>less</a:t>
            </a:r>
            <a:r>
              <a:rPr lang="en-US" dirty="0" smtClean="0"/>
              <a:t> patience, </a:t>
            </a:r>
            <a:r>
              <a:rPr lang="en-US" b="1" dirty="0" smtClean="0"/>
              <a:t>least</a:t>
            </a:r>
            <a:r>
              <a:rPr lang="en-US" dirty="0" smtClean="0"/>
              <a:t> patience</a:t>
            </a:r>
            <a:r>
              <a:rPr lang="en-US" b="1" dirty="0" smtClean="0"/>
              <a:t>, Amount of </a:t>
            </a:r>
            <a:r>
              <a:rPr lang="en-US" dirty="0" smtClean="0"/>
              <a:t>patience, </a:t>
            </a:r>
            <a:r>
              <a:rPr lang="en-US" b="1" dirty="0" smtClean="0"/>
              <a:t>less than</a:t>
            </a:r>
            <a:r>
              <a:rPr lang="en-US" dirty="0" smtClean="0"/>
              <a:t> a certain amount of patience, </a:t>
            </a:r>
            <a:r>
              <a:rPr lang="en-US" b="1" dirty="0" smtClean="0"/>
              <a:t>great</a:t>
            </a:r>
            <a:r>
              <a:rPr lang="en-US" dirty="0" smtClean="0"/>
              <a:t> patience, </a:t>
            </a:r>
            <a:r>
              <a:rPr lang="en-US" b="1" dirty="0" smtClean="0"/>
              <a:t>greater</a:t>
            </a:r>
            <a:r>
              <a:rPr lang="en-US" dirty="0" smtClean="0"/>
              <a:t> patience</a:t>
            </a:r>
          </a:p>
          <a:p>
            <a:pPr>
              <a:buNone/>
            </a:pPr>
            <a:r>
              <a:rPr lang="en-US" dirty="0" smtClean="0"/>
              <a:t>	</a:t>
            </a:r>
          </a:p>
          <a:p>
            <a:r>
              <a:rPr lang="en-US" b="1" dirty="0" smtClean="0"/>
              <a:t>More, most, enough, and all (MEAL) work with both countable (plural) and uncountable (singular) nouns</a:t>
            </a:r>
            <a:r>
              <a:rPr lang="en-US" dirty="0" smtClean="0"/>
              <a:t>: More hats; more patience; most people, most furniture; enough hats, enough patience, all people, all furniture.	</a:t>
            </a:r>
          </a:p>
          <a:p>
            <a:r>
              <a:rPr lang="en-US" b="1" dirty="0" smtClean="0"/>
              <a:t>Be Careful with unit nouns such as DOLLARS or GALLONS.</a:t>
            </a:r>
            <a:r>
              <a:rPr lang="en-US" dirty="0" smtClean="0"/>
              <a:t> By these are countable: one dollar, two dollars so use countable modifiers. However unit nouns represent uncountable quantities: Money, Volume. As a result, we use less with unit nouns, when we really want to indicate something about the underlying quantity. We have LESS THAN twenty dollars. We are interested in the amount of money in whatever forms. "We have FEWER THAN twenty dollar bills" We are actually talking about the physical twenty pieces of paper money.	</a:t>
            </a:r>
          </a:p>
          <a:p>
            <a:endParaRPr lang="en-US" dirty="0" smtClean="0"/>
          </a:p>
          <a:p>
            <a:r>
              <a:rPr lang="en-US" b="1" dirty="0" smtClean="0"/>
              <a:t>Use Comparative forms of adjectives (better, worse, more, less) to compare 2 things or people but use superlative forms (best, worst, most, least) to compare 3 or more things or people.</a:t>
            </a:r>
            <a:r>
              <a:rPr lang="en-US" dirty="0" smtClean="0"/>
              <a:t>	</a:t>
            </a:r>
          </a:p>
          <a:p>
            <a:pPr>
              <a:buNone/>
            </a:pPr>
            <a:endParaRPr lang="en-US" dirty="0" smtClean="0"/>
          </a:p>
          <a:p>
            <a:endParaRPr lang="ru-RU" dirty="0"/>
          </a:p>
        </p:txBody>
      </p:sp>
      <p:sp>
        <p:nvSpPr>
          <p:cNvPr id="6" name="Прямоугольник 5"/>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10</a:t>
            </a:r>
            <a:r>
              <a:rPr lang="en-US" dirty="0" smtClean="0"/>
              <a:t>.</a:t>
            </a:r>
            <a:r>
              <a:rPr lang="ru-RU" dirty="0" smtClean="0"/>
              <a:t>5 </a:t>
            </a:r>
            <a:r>
              <a:rPr lang="en-US" dirty="0" smtClean="0"/>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054617"/>
          </a:xfrm>
        </p:spPr>
        <p:txBody>
          <a:bodyPr>
            <a:normAutofit/>
          </a:bodyPr>
          <a:lstStyle/>
          <a:p>
            <a:endParaRPr lang="en-US" sz="1500" b="1" dirty="0" smtClean="0"/>
          </a:p>
          <a:p>
            <a:endParaRPr lang="en-US" sz="1500" b="1" dirty="0" smtClean="0"/>
          </a:p>
          <a:p>
            <a:r>
              <a:rPr lang="en-US" sz="1500" b="1" dirty="0" smtClean="0"/>
              <a:t>THE NUMBER OF is singular and A NUMBER OF is plural. </a:t>
            </a:r>
            <a:r>
              <a:rPr lang="en-US" sz="1500" dirty="0" smtClean="0"/>
              <a:t>The number of dogs IS greater than the number of cats. A number of dogs ARE chasing away the cats. </a:t>
            </a:r>
            <a:r>
              <a:rPr lang="en-US" sz="1500" b="1" dirty="0" smtClean="0"/>
              <a:t>THE NUMBERS OF is almost always incorrect.</a:t>
            </a:r>
            <a:r>
              <a:rPr lang="en-US" sz="1500" dirty="0" smtClean="0"/>
              <a:t> Stick to the expression the number of. The numbers of dogs in Montana ARE steadily increasing.-Wrong. The number of dogs in Montana IS steadily increasing.  However, </a:t>
            </a:r>
            <a:r>
              <a:rPr lang="en-US" sz="1500" b="1" dirty="0" smtClean="0"/>
              <a:t>numbers is possible in a few contexts.</a:t>
            </a:r>
            <a:r>
              <a:rPr lang="en-US" sz="1500" dirty="0" smtClean="0"/>
              <a:t> If you wish to make a comparison, use greater than not more than. The rare Montauk beaked griffin is not extinct; its numbers are now suspected to me much MORE than before. - Wrong. More = &gt; Greater	</a:t>
            </a:r>
          </a:p>
          <a:p>
            <a:endParaRPr lang="en-US" sz="1500" b="1" dirty="0" smtClean="0"/>
          </a:p>
          <a:p>
            <a:r>
              <a:rPr lang="en-US" sz="1500" b="1" dirty="0" smtClean="0"/>
              <a:t>The words increase and decrease are not the same as the words greater and less. Increase and decrease express the change of one thing over time. Greater and less signal a comparison between two things. </a:t>
            </a:r>
            <a:r>
              <a:rPr lang="en-US" sz="1500" dirty="0" smtClean="0"/>
              <a:t>E.g. The price of silver INCREASED by ten dollars. The price of silver is five dollars GREATER than the price of copper.</a:t>
            </a:r>
          </a:p>
          <a:p>
            <a:pPr>
              <a:buNone/>
            </a:pPr>
            <a:r>
              <a:rPr lang="en-US" sz="1500" dirty="0" smtClean="0"/>
              <a:t>	</a:t>
            </a:r>
          </a:p>
          <a:p>
            <a:r>
              <a:rPr lang="en-US" sz="1500" b="1" dirty="0" smtClean="0"/>
              <a:t>The dash is better choice than the colon if you need to explain a </a:t>
            </a:r>
            <a:r>
              <a:rPr lang="en-US" sz="1500" b="1" dirty="0" smtClean="0"/>
              <a:t>particular </a:t>
            </a:r>
            <a:r>
              <a:rPr lang="en-US" sz="1500" b="1" dirty="0" smtClean="0"/>
              <a:t>phrase, such as "significantly behind" that cannot easily be moved closer to the explanation.</a:t>
            </a:r>
            <a:r>
              <a:rPr lang="en-US" sz="1500" dirty="0" smtClean="0"/>
              <a:t>	</a:t>
            </a:r>
          </a:p>
          <a:p>
            <a:endParaRPr lang="ru-RU" sz="1500"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10</a:t>
            </a:r>
            <a:r>
              <a:rPr lang="en-US" dirty="0" smtClean="0"/>
              <a:t>.</a:t>
            </a:r>
            <a:r>
              <a:rPr lang="ru-RU" dirty="0" smtClean="0"/>
              <a:t>6 </a:t>
            </a:r>
            <a:r>
              <a:rPr lang="en-US" dirty="0" smtClean="0"/>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2984"/>
            <a:ext cx="8229600" cy="4983179"/>
          </a:xfrm>
        </p:spPr>
        <p:txBody>
          <a:bodyPr>
            <a:normAutofit fontScale="47500" lnSpcReduction="20000"/>
          </a:bodyPr>
          <a:lstStyle/>
          <a:p>
            <a:endParaRPr lang="en-US" b="1" dirty="0" smtClean="0"/>
          </a:p>
          <a:p>
            <a:r>
              <a:rPr lang="en-US" b="1" dirty="0" smtClean="0"/>
              <a:t>Drive the VAN = Verb &gt; Adjective (or Adverb) &gt; Noun.</a:t>
            </a:r>
            <a:r>
              <a:rPr lang="en-US" dirty="0" smtClean="0"/>
              <a:t> </a:t>
            </a:r>
            <a:r>
              <a:rPr lang="en-US" b="1" dirty="0" smtClean="0"/>
              <a:t>If you can express an action as either a verb or a noun, pick the verb. Any active verb is usually stronger and more concise than an adjective or an action noun.  </a:t>
            </a:r>
            <a:r>
              <a:rPr lang="en-US" dirty="0" smtClean="0"/>
              <a:t>The townspeople's REVOLUTION WAS AGAINST the king. -wordy. The townspeople REVOLTED AGAINST the king - better.	</a:t>
            </a:r>
          </a:p>
          <a:p>
            <a:endParaRPr lang="en-US" dirty="0" smtClean="0"/>
          </a:p>
          <a:p>
            <a:r>
              <a:rPr lang="en-US" b="1" dirty="0" smtClean="0"/>
              <a:t>VAN #1: Prefer a verb to an action noun.</a:t>
            </a:r>
            <a:r>
              <a:rPr lang="en-US" dirty="0" smtClean="0"/>
              <a:t> Generally, a short simple verb (revolt) is stronger than a phrase with the relevant action noun (revaluation) and a generic verb, such as BE or MAKE. E.g. They MADE a REFERENCE to the strike = &gt; They REFERRED to the strike. The WEIGHT of the apples IS a pound =&gt; The apples WEIGH a pound.	</a:t>
            </a:r>
          </a:p>
          <a:p>
            <a:endParaRPr lang="en-US" dirty="0" smtClean="0"/>
          </a:p>
          <a:p>
            <a:r>
              <a:rPr lang="en-US" b="1" dirty="0" smtClean="0"/>
              <a:t>VAN #2: Prefer a THAT-Clause (with verbs) to a series of phrases (with nouns).</a:t>
            </a:r>
            <a:r>
              <a:rPr lang="en-US" dirty="0" smtClean="0"/>
              <a:t> When you tack a long thought onto a noun, try to put the thought in a that-clause rather than in a long series of prep phrases. The hypothesis ABOUT THE COMPOSITION OF THE UNIVERSE AS LARGELY DARK ENERGY seems strange. =&gt;The hypothesis THAT THE UNIVERSE IS LARGELY COMPOSED OF DARK ENERGY seems strange. </a:t>
            </a:r>
            <a:r>
              <a:rPr lang="en-US" b="1" dirty="0" smtClean="0"/>
              <a:t>A that-clause starts with the word THAT and contains a working verb</a:t>
            </a:r>
            <a:r>
              <a:rPr lang="en-US" dirty="0" smtClean="0"/>
              <a:t> (is composed is the working verb). With that clause you are choosing the verb form of the action. "Idea" nouns such as hypothesis, idea, suggestion, belief, discovery, evidence, indication, and report fits this pattern. Belief THAT…, Evidence THAT…, Discovery THAT…</a:t>
            </a:r>
          </a:p>
          <a:p>
            <a:pPr>
              <a:buNone/>
            </a:pPr>
            <a:r>
              <a:rPr lang="en-US" dirty="0" smtClean="0"/>
              <a:t>	</a:t>
            </a:r>
          </a:p>
          <a:p>
            <a:r>
              <a:rPr lang="en-US" b="1" dirty="0" smtClean="0"/>
              <a:t>VAN # 3: Prefer a verb to an adjective. </a:t>
            </a:r>
            <a:r>
              <a:rPr lang="en-US" dirty="0" smtClean="0"/>
              <a:t>Try to pick the verb form of the action, rather than adjective form plus the verb to be. The artist WAS INFLUENTIAL TO the movement =&gt; The artist INFLUENCED the movement.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11</a:t>
            </a:r>
            <a:r>
              <a:rPr lang="en-US" dirty="0" smtClean="0"/>
              <a:t>.</a:t>
            </a:r>
            <a:r>
              <a:rPr lang="ru-RU" dirty="0" smtClean="0"/>
              <a:t>1 </a:t>
            </a:r>
            <a:r>
              <a:rPr lang="en-US" dirty="0" smtClean="0"/>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fontScale="55000" lnSpcReduction="20000"/>
          </a:bodyPr>
          <a:lstStyle/>
          <a:p>
            <a:r>
              <a:rPr lang="en-US" b="1" dirty="0" smtClean="0"/>
              <a:t>VAN#4: Prefer an adjective to a noun. </a:t>
            </a:r>
            <a:r>
              <a:rPr lang="en-US" dirty="0" smtClean="0"/>
              <a:t>THERE IS AN ABUNDANE OF funds for school construction =&gt; Funds for school construction ARE ABUNDANT. To describe a noun or noun phrase (e.g. funds for school construction), use an adjective (abundant). </a:t>
            </a:r>
            <a:r>
              <a:rPr lang="en-US" b="1" dirty="0" smtClean="0"/>
              <a:t>Avoid the noun derived from that adjective (abundance) if you can. </a:t>
            </a:r>
            <a:r>
              <a:rPr lang="en-US" dirty="0" smtClean="0"/>
              <a:t>Since adjectives are designed to modify nouns, they often do so more concisely than longer phrases. He is in isolation =&gt; He is isolated.	</a:t>
            </a:r>
          </a:p>
          <a:p>
            <a:endParaRPr lang="en-US" dirty="0" smtClean="0"/>
          </a:p>
          <a:p>
            <a:r>
              <a:rPr lang="en-US" b="1" dirty="0" smtClean="0"/>
              <a:t>VAN#5: Prefer an Adverb to a Prepositional Phrase.</a:t>
            </a:r>
            <a:r>
              <a:rPr lang="en-US" dirty="0" smtClean="0"/>
              <a:t> To modify a verb phrase (e.g. have not fallen), use a simple adverb rather than a long prepositional phrase that means the same thing. E.g. Oil prices have fallen, but prices at the gasoline pump have not fallen TO A COMPARABLE EXTENT = &gt; Oil…not fallen COMPARABLY. To a significant degree =&gt; significantly. Elimination BE: Prefer an Adjective to an Adjective Clause with Be. Marcos is a professor WHO IS ADMIRABLE =&gt; Marcos is an ADMIRABLE professor.	 </a:t>
            </a:r>
            <a:r>
              <a:rPr lang="en-US" b="1" dirty="0" smtClean="0"/>
              <a:t>An adjective clause that contains the verb TO BE is generally wordier than the adjective by itself.</a:t>
            </a:r>
            <a:r>
              <a:rPr lang="en-US" dirty="0" smtClean="0"/>
              <a:t> Joan, WHO IS a FIREFIGHTER, works in Yosemite Park. =&gt; Joan, a FIREFIGHTER, works...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11</a:t>
            </a:r>
            <a:r>
              <a:rPr lang="en-US" dirty="0" smtClean="0"/>
              <a:t>.</a:t>
            </a:r>
            <a:r>
              <a:rPr lang="ru-RU" dirty="0" smtClean="0"/>
              <a:t>2 </a:t>
            </a:r>
            <a:r>
              <a:rPr lang="en-US" dirty="0" smtClean="0"/>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6000792"/>
          </a:xfrm>
        </p:spPr>
        <p:txBody>
          <a:bodyPr>
            <a:normAutofit fontScale="47500" lnSpcReduction="20000"/>
          </a:bodyPr>
          <a:lstStyle/>
          <a:p>
            <a:endParaRPr lang="en-US" dirty="0" smtClean="0"/>
          </a:p>
          <a:p>
            <a:r>
              <a:rPr lang="en-US" dirty="0" smtClean="0"/>
              <a:t>Concision : </a:t>
            </a:r>
            <a:r>
              <a:rPr lang="en-US" b="1" dirty="0" smtClean="0"/>
              <a:t>Remove IT IS…THAT construction.</a:t>
            </a:r>
            <a:r>
              <a:rPr lang="en-US" dirty="0" smtClean="0"/>
              <a:t> IT IS without fear THAT children should play=&gt; Children should play without fear.  It is … that construction is perfectly grammatical and even useful when you want to emphasize some aspect of the situation (such as without fear). But GMAT avoids such constructions in correct answers.</a:t>
            </a:r>
          </a:p>
          <a:p>
            <a:pPr>
              <a:buNone/>
            </a:pPr>
            <a:r>
              <a:rPr lang="en-US" dirty="0" smtClean="0"/>
              <a:t>	</a:t>
            </a:r>
          </a:p>
          <a:p>
            <a:r>
              <a:rPr lang="en-US" dirty="0" smtClean="0"/>
              <a:t>None of these concision patterns express a rule but rather preference. Above patterns does not automatically indicate that the answer is wrong.  </a:t>
            </a:r>
            <a:r>
              <a:rPr lang="en-US" b="1" dirty="0" smtClean="0"/>
              <a:t>Concision: Don't make it too short.</a:t>
            </a:r>
            <a:r>
              <a:rPr lang="en-US" dirty="0" smtClean="0"/>
              <a:t> The GMAT sometimes tries to trick you with false concision: tempting expressions that are too short for their own good.	</a:t>
            </a:r>
          </a:p>
          <a:p>
            <a:pPr>
              <a:buNone/>
            </a:pPr>
            <a:endParaRPr lang="en-US" dirty="0" smtClean="0"/>
          </a:p>
          <a:p>
            <a:r>
              <a:rPr lang="en-US" dirty="0" smtClean="0"/>
              <a:t>Pattern 1: </a:t>
            </a:r>
            <a:r>
              <a:rPr lang="en-US" b="1" dirty="0" smtClean="0"/>
              <a:t>keep the prepositional phrase if you need to.</a:t>
            </a:r>
            <a:r>
              <a:rPr lang="en-US" dirty="0" smtClean="0"/>
              <a:t> I talked to the BOSTON SOLDIER. -Too Short. I talked to the SOLDIER FROM BOSTON.- Better. In many cases, when we have one noun modified by a prepositional phrase, we can turn the phrase into a Noun-Adjective and put it in front of the noun. A wall OF STONE to A STONE WALL. </a:t>
            </a:r>
            <a:r>
              <a:rPr lang="en-US" b="1" dirty="0" smtClean="0"/>
              <a:t>This shortening works best with "of".</a:t>
            </a:r>
            <a:r>
              <a:rPr lang="en-US" dirty="0" smtClean="0"/>
              <a:t> If the preposition is not of, then you should avoid collapsing the prepositional phrase.  </a:t>
            </a:r>
            <a:r>
              <a:rPr lang="en-US" b="1" dirty="0" smtClean="0"/>
              <a:t>Places or locations rarely work well as Noun-Adjective, unless the original prepositional phrase begins with of.</a:t>
            </a:r>
            <a:r>
              <a:rPr lang="en-US" dirty="0" smtClean="0"/>
              <a:t> Aegean sea salt =&gt; salt from the Aegean sea, Ural Mountain ore =&gt; ore from the Ural mountains. </a:t>
            </a:r>
            <a:r>
              <a:rPr lang="en-US" b="1" dirty="0" smtClean="0"/>
              <a:t>Whenever you have a time period, quantity, or other measurement as the first word, keep the prepositional phrase with of.</a:t>
            </a:r>
            <a:r>
              <a:rPr lang="en-US" dirty="0" smtClean="0"/>
              <a:t> Never modify a measurement using a Noun-Adjective. Also </a:t>
            </a:r>
            <a:r>
              <a:rPr lang="en-US" b="1" dirty="0" smtClean="0"/>
              <a:t>you should generally avoid using a possessive to modify a measurement.</a:t>
            </a:r>
            <a:r>
              <a:rPr lang="en-US" dirty="0" smtClean="0"/>
              <a:t> The oxygen amount =&gt; the amount of oxygen, the merger year =&gt; the year of the merger</a:t>
            </a:r>
          </a:p>
          <a:p>
            <a:pPr>
              <a:buNone/>
            </a:pPr>
            <a:r>
              <a:rPr lang="en-US" dirty="0" smtClean="0"/>
              <a:t>	</a:t>
            </a:r>
          </a:p>
          <a:p>
            <a:r>
              <a:rPr lang="en-US" dirty="0" smtClean="0"/>
              <a:t>Pattern 2: </a:t>
            </a:r>
            <a:r>
              <a:rPr lang="en-US" b="1" dirty="0" smtClean="0"/>
              <a:t>Keep that of or those of if you need to.</a:t>
            </a:r>
            <a:r>
              <a:rPr lang="en-US" dirty="0" smtClean="0"/>
              <a:t> </a:t>
            </a:r>
            <a:r>
              <a:rPr lang="en-US" b="1" dirty="0" smtClean="0"/>
              <a:t>Certain small words and phrases, such as that after a verb or that of/those of, may be essential in the sentence.</a:t>
            </a:r>
            <a:r>
              <a:rPr lang="en-US" dirty="0" smtClean="0"/>
              <a:t> THE FACE I see in ads every day is A FAMOUS ACTOR. Too short. THE FACE I see in ads every day is THAT OF A FAMOUS ACTOR. That stands for the face. With out that face = actor, not logical. However careful with GMAT's unnecessary insertion. THE FIELDS I most enjoy studying are THOSE OF physics and chemistry. =&gt; THE FIELDS…are physics and chemistry. Here fields = physics and chemistry	</a:t>
            </a:r>
          </a:p>
          <a:p>
            <a:endParaRPr lang="ru-RU" dirty="0"/>
          </a:p>
        </p:txBody>
      </p:sp>
      <p:sp>
        <p:nvSpPr>
          <p:cNvPr id="5" name="Прямоугольник 4"/>
          <p:cNvSpPr/>
          <p:nvPr/>
        </p:nvSpPr>
        <p:spPr>
          <a:xfrm>
            <a:off x="3571868" y="214291"/>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11</a:t>
            </a:r>
            <a:r>
              <a:rPr lang="en-US" dirty="0" smtClean="0"/>
              <a:t>.</a:t>
            </a:r>
            <a:r>
              <a:rPr lang="ru-RU" dirty="0" smtClean="0"/>
              <a:t>3 </a:t>
            </a:r>
            <a:r>
              <a:rPr lang="en-US" dirty="0" smtClean="0"/>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054617"/>
          </a:xfrm>
        </p:spPr>
        <p:txBody>
          <a:bodyPr>
            <a:normAutofit fontScale="47500" lnSpcReduction="20000"/>
          </a:bodyPr>
          <a:lstStyle/>
          <a:p>
            <a:endParaRPr lang="en-US" dirty="0" smtClean="0"/>
          </a:p>
          <a:p>
            <a:r>
              <a:rPr lang="en-US" dirty="0" smtClean="0"/>
              <a:t>Pattern 3: </a:t>
            </a:r>
            <a:r>
              <a:rPr lang="en-US" b="1" dirty="0" smtClean="0"/>
              <a:t>Keep that after a reporting verb.</a:t>
            </a:r>
            <a:r>
              <a:rPr lang="en-US" dirty="0" smtClean="0"/>
              <a:t> The study INDICATES the problem has vanished.-too short. =&gt; ...INDICATES THAT the problem… </a:t>
            </a:r>
            <a:r>
              <a:rPr lang="en-US" b="1" dirty="0" smtClean="0"/>
              <a:t>A reporting verb, such indicate, claim, contend</a:t>
            </a:r>
            <a:r>
              <a:rPr lang="en-US" dirty="0" smtClean="0"/>
              <a:t>, or </a:t>
            </a:r>
            <a:r>
              <a:rPr lang="en-US" b="1" dirty="0" smtClean="0"/>
              <a:t>report</a:t>
            </a:r>
            <a:r>
              <a:rPr lang="en-US" dirty="0" smtClean="0"/>
              <a:t>, often in fact reports or otherwise includes a thought or belief. This thought can stand alone as a sentence; The problem has vanished.  The GMAT insists that </a:t>
            </a:r>
            <a:r>
              <a:rPr lang="en-US" b="1" dirty="0" smtClean="0"/>
              <a:t>the following reporting verbs take that whenever you follow them with a clause</a:t>
            </a:r>
            <a:r>
              <a:rPr lang="en-US" dirty="0" smtClean="0"/>
              <a:t> (a thought expressed in its own mini-sentence). </a:t>
            </a:r>
          </a:p>
          <a:p>
            <a:pPr>
              <a:buNone/>
            </a:pPr>
            <a:endParaRPr lang="en-US" dirty="0" smtClean="0"/>
          </a:p>
          <a:p>
            <a:r>
              <a:rPr lang="en-US" b="1" dirty="0" smtClean="0"/>
              <a:t>Agree:</a:t>
            </a:r>
            <a:r>
              <a:rPr lang="en-US" dirty="0" smtClean="0"/>
              <a:t> The criminals agreed that gold would be the scam. </a:t>
            </a:r>
            <a:r>
              <a:rPr lang="en-US" b="1" dirty="0" smtClean="0"/>
              <a:t>Claim:</a:t>
            </a:r>
            <a:r>
              <a:rPr lang="en-US" dirty="0" smtClean="0"/>
              <a:t> They claimed that gold was growing scarce. </a:t>
            </a:r>
            <a:r>
              <a:rPr lang="en-US" b="1" dirty="0" smtClean="0"/>
              <a:t>Contend:</a:t>
            </a:r>
            <a:r>
              <a:rPr lang="en-US" dirty="0" smtClean="0"/>
              <a:t> They contended that the price of gold would rise. </a:t>
            </a:r>
            <a:r>
              <a:rPr lang="en-US" b="1" dirty="0" smtClean="0"/>
              <a:t>Declare:</a:t>
            </a:r>
            <a:r>
              <a:rPr lang="en-US" dirty="0" smtClean="0"/>
              <a:t> They declared that they had discovered gold. </a:t>
            </a:r>
            <a:r>
              <a:rPr lang="en-US" b="1" dirty="0" smtClean="0"/>
              <a:t>Find:</a:t>
            </a:r>
            <a:r>
              <a:rPr lang="en-US" dirty="0" smtClean="0"/>
              <a:t> Investors found that they could not get answers. </a:t>
            </a:r>
            <a:r>
              <a:rPr lang="en-US" b="1" dirty="0" smtClean="0"/>
              <a:t>Indicate:</a:t>
            </a:r>
            <a:r>
              <a:rPr lang="en-US" dirty="0" smtClean="0"/>
              <a:t> An article Indicated that the mine was worthless. </a:t>
            </a:r>
            <a:r>
              <a:rPr lang="en-US" b="1" dirty="0" smtClean="0"/>
              <a:t>Reveal:</a:t>
            </a:r>
            <a:r>
              <a:rPr lang="en-US" dirty="0" smtClean="0"/>
              <a:t> An investigation revealed that the gold was a mirage. </a:t>
            </a:r>
            <a:r>
              <a:rPr lang="en-US" b="1" dirty="0" smtClean="0"/>
              <a:t>Rule:</a:t>
            </a:r>
            <a:r>
              <a:rPr lang="en-US" dirty="0" smtClean="0"/>
              <a:t> The court ruled that the criminals were guilty of fraud. Show: This story shows that crime does not pay. It is likely that the GMAT will insist on that after most other reporting verbs.	</a:t>
            </a:r>
          </a:p>
          <a:p>
            <a:r>
              <a:rPr lang="en-US" dirty="0" smtClean="0"/>
              <a:t>Other </a:t>
            </a:r>
            <a:r>
              <a:rPr lang="en-US" b="1" dirty="0" smtClean="0"/>
              <a:t>common reporting verbs: Announce, assert, believe, confess, demonstrate, doubt, expect, hold, know, mention, observe, proclaim, reason, recognize, repeat, state, think, and warn. Other various forms of reporting verbs with the verb be</a:t>
            </a:r>
            <a:r>
              <a:rPr lang="en-US" dirty="0" smtClean="0"/>
              <a:t>, such as be convinced, be certain, be assured and so forth </a:t>
            </a:r>
            <a:r>
              <a:rPr lang="en-US" b="1" dirty="0" smtClean="0"/>
              <a:t>also requires that</a:t>
            </a:r>
            <a:r>
              <a:rPr lang="en-US" dirty="0" smtClean="0"/>
              <a:t>. </a:t>
            </a:r>
          </a:p>
          <a:p>
            <a:endParaRPr lang="en-US" dirty="0" smtClean="0"/>
          </a:p>
          <a:p>
            <a:r>
              <a:rPr lang="en-US" dirty="0" smtClean="0"/>
              <a:t>Somewhat oddly, </a:t>
            </a:r>
            <a:r>
              <a:rPr lang="en-US" b="1" dirty="0" smtClean="0"/>
              <a:t>the GMAT does not require you to put that after the verb say</a:t>
            </a:r>
            <a:r>
              <a:rPr lang="en-US" dirty="0" smtClean="0"/>
              <a:t>: the water was so cold that people SAID polar bears would shiver. There seems to be a very little chance of confusion without that.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a:t>
            </a:r>
            <a:r>
              <a:rPr lang="ru-RU" dirty="0" smtClean="0"/>
              <a:t> 11</a:t>
            </a:r>
            <a:r>
              <a:rPr lang="en-US" dirty="0" smtClean="0"/>
              <a:t>.</a:t>
            </a:r>
            <a:r>
              <a:rPr lang="ru-RU" dirty="0" smtClean="0"/>
              <a:t>4 </a:t>
            </a:r>
            <a:r>
              <a:rPr lang="en-US" dirty="0" smtClean="0"/>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6072230"/>
          </a:xfrm>
        </p:spPr>
        <p:txBody>
          <a:bodyPr>
            <a:normAutofit fontScale="47500" lnSpcReduction="20000"/>
          </a:bodyPr>
          <a:lstStyle/>
          <a:p>
            <a:endParaRPr lang="en-US" dirty="0" smtClean="0"/>
          </a:p>
          <a:p>
            <a:r>
              <a:rPr lang="en-US" dirty="0" smtClean="0"/>
              <a:t>Parallelism: </a:t>
            </a:r>
            <a:r>
              <a:rPr lang="en-US" b="1" dirty="0" smtClean="0"/>
              <a:t>concrete nouns and action nouns.</a:t>
            </a:r>
            <a:r>
              <a:rPr lang="en-US" dirty="0" smtClean="0"/>
              <a:t> THE BOUQUET of flowers WAS a giving of love - wrong. The flower bouquet is not parallel to a giving of love, even though giving in his context is technically a noun. </a:t>
            </a:r>
            <a:r>
              <a:rPr lang="en-US" b="1" dirty="0" smtClean="0"/>
              <a:t>Concrete nouns: refers to things, people, places and even time periods or certain events</a:t>
            </a:r>
            <a:r>
              <a:rPr lang="en-US" dirty="0" smtClean="0"/>
              <a:t>: e.g. rock, continent, electron, politician, region, holiday, week. </a:t>
            </a:r>
            <a:r>
              <a:rPr lang="en-US" b="1" dirty="0" smtClean="0"/>
              <a:t>Action nouns: refers to actions, as their name implies.</a:t>
            </a:r>
            <a:r>
              <a:rPr lang="en-US" dirty="0" smtClean="0"/>
              <a:t> They are often formed from verbs. E.g. eruption, pollution, nomination, withdrawal, development, change, growth</a:t>
            </a:r>
          </a:p>
          <a:p>
            <a:pPr>
              <a:buNone/>
            </a:pPr>
            <a:r>
              <a:rPr lang="en-US" dirty="0" smtClean="0"/>
              <a:t>	</a:t>
            </a:r>
          </a:p>
          <a:p>
            <a:r>
              <a:rPr lang="en-US" b="1" dirty="0" smtClean="0"/>
              <a:t>To maintain logical parallelism, avoid making concrete nouns and action nouns parallel.</a:t>
            </a:r>
            <a:r>
              <a:rPr lang="en-US" dirty="0" smtClean="0"/>
              <a:t> </a:t>
            </a:r>
            <a:r>
              <a:rPr lang="en-US" b="1" dirty="0" smtClean="0"/>
              <a:t>Keep concrete nouns and action nouns separate from each other. Do likewise with simple and complex gerunds.</a:t>
            </a:r>
          </a:p>
          <a:p>
            <a:pPr>
              <a:buNone/>
            </a:pPr>
            <a:r>
              <a:rPr lang="en-US" dirty="0" smtClean="0"/>
              <a:t>	</a:t>
            </a:r>
          </a:p>
          <a:p>
            <a:r>
              <a:rPr lang="en-US" dirty="0" smtClean="0"/>
              <a:t>On top of above category, there are gerunds nouns: two types 1. </a:t>
            </a:r>
            <a:r>
              <a:rPr lang="en-US" b="1" dirty="0" smtClean="0"/>
              <a:t>Simple gerund phrases</a:t>
            </a:r>
            <a:r>
              <a:rPr lang="en-US" dirty="0" smtClean="0"/>
              <a:t>: e.g. Tracking satellites accurately is important for the space agency.  </a:t>
            </a:r>
            <a:r>
              <a:rPr lang="en-US" b="1" dirty="0" smtClean="0"/>
              <a:t>Simple gerund phrases are "Nouns on the outside, verbs on the inside“.</a:t>
            </a:r>
            <a:r>
              <a:rPr lang="en-US" dirty="0" smtClean="0"/>
              <a:t> However, inside the actual phrase, the words are arranged as if they follow a verb. Tracking satellites accurately can easily be made part of a working verb phrase: I am tracking satellites accurately. </a:t>
            </a:r>
            <a:r>
              <a:rPr lang="en-US" b="1" dirty="0" smtClean="0"/>
              <a:t>Complex Gerund Phrases are "Nouns Through the Through.</a:t>
            </a:r>
            <a:r>
              <a:rPr lang="en-US" dirty="0" smtClean="0"/>
              <a:t>" THE ACCURATE TRACKING OF SATELLITES is important for the space agency.	</a:t>
            </a:r>
          </a:p>
          <a:p>
            <a:pPr>
              <a:buNone/>
            </a:pPr>
            <a:endParaRPr lang="en-US" dirty="0" smtClean="0"/>
          </a:p>
          <a:p>
            <a:r>
              <a:rPr lang="en-US" b="1" dirty="0" smtClean="0"/>
              <a:t>The -</a:t>
            </a:r>
            <a:r>
              <a:rPr lang="en-US" b="1" dirty="0" err="1" smtClean="0"/>
              <a:t>ing</a:t>
            </a:r>
            <a:r>
              <a:rPr lang="en-US" b="1" dirty="0" smtClean="0"/>
              <a:t> gerund form is made fully into a noun</a:t>
            </a:r>
            <a:r>
              <a:rPr lang="en-US" dirty="0" smtClean="0"/>
              <a:t>; in fact </a:t>
            </a:r>
            <a:r>
              <a:rPr lang="en-US" b="1" dirty="0" smtClean="0"/>
              <a:t>it is often preceded by articles (a, an, or the) or adjectives (accurate)</a:t>
            </a:r>
            <a:r>
              <a:rPr lang="en-US" dirty="0" smtClean="0"/>
              <a:t>. The object is put into an of-prepositional phrases (e.g. the running of marathons). These are also placed in front of the -</a:t>
            </a:r>
            <a:r>
              <a:rPr lang="en-US" dirty="0" err="1" smtClean="0"/>
              <a:t>ing</a:t>
            </a:r>
            <a:r>
              <a:rPr lang="en-US" dirty="0" smtClean="0"/>
              <a:t> form (e.g. marathon running). These sometime sound less natural than simple gerund phrases, as in the example above.	</a:t>
            </a:r>
          </a:p>
          <a:p>
            <a:pPr>
              <a:buNone/>
            </a:pPr>
            <a:endParaRPr lang="en-US" dirty="0" smtClean="0"/>
          </a:p>
          <a:p>
            <a:r>
              <a:rPr lang="en-US" dirty="0" smtClean="0"/>
              <a:t>GMAT follows very strict rules of structural parallelism with these gerund forms. </a:t>
            </a:r>
            <a:r>
              <a:rPr lang="en-US" b="1" dirty="0" smtClean="0"/>
              <a:t>Simple gerund phrases are NEVER PARALLEL to complex gerund phrases</a:t>
            </a:r>
            <a:r>
              <a:rPr lang="en-US" dirty="0" smtClean="0"/>
              <a:t> - even though they both are -</a:t>
            </a:r>
            <a:r>
              <a:rPr lang="en-US" dirty="0" err="1" smtClean="0"/>
              <a:t>ing</a:t>
            </a:r>
            <a:r>
              <a:rPr lang="en-US" dirty="0" smtClean="0"/>
              <a:t> forms of a verb, and both are used as nouns. E.g. I enjoyed drinking the water AND the wine tasting. - wrong. Drinking the water is a simple gerund phrase, but the wine tasting is a complex gerund phrase. I enjoyed the drinking the water and tasting the wine.	</a:t>
            </a:r>
          </a:p>
          <a:p>
            <a:pPr>
              <a:buNone/>
            </a:pPr>
            <a:endParaRPr lang="ru-RU" dirty="0"/>
          </a:p>
        </p:txBody>
      </p:sp>
      <p:sp>
        <p:nvSpPr>
          <p:cNvPr id="5" name="Прямоугольник 4"/>
          <p:cNvSpPr/>
          <p:nvPr/>
        </p:nvSpPr>
        <p:spPr>
          <a:xfrm>
            <a:off x="3571868" y="142853"/>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11</a:t>
            </a:r>
            <a:r>
              <a:rPr lang="en-US" dirty="0" smtClean="0"/>
              <a:t>.</a:t>
            </a:r>
            <a:r>
              <a:rPr lang="ru-RU" dirty="0" smtClean="0"/>
              <a:t>5 </a:t>
            </a:r>
            <a:r>
              <a:rPr lang="en-US" dirty="0" smtClean="0"/>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054617"/>
          </a:xfrm>
        </p:spPr>
        <p:txBody>
          <a:bodyPr>
            <a:normAutofit/>
          </a:bodyPr>
          <a:lstStyle/>
          <a:p>
            <a:endParaRPr lang="en-US" sz="1500" dirty="0" smtClean="0"/>
          </a:p>
          <a:p>
            <a:r>
              <a:rPr lang="en-US" sz="1500" b="1" dirty="0" smtClean="0"/>
              <a:t>Of the two types of gerund phrases, only complex ones can be parallel to action nouns.  </a:t>
            </a:r>
            <a:r>
              <a:rPr lang="en-US" sz="1500" dirty="0" smtClean="0"/>
              <a:t>The rebels demanded the withdrawal of government forces from disputed regions, significant reductions in overall troop levels, raising the rebel flag on holidays, and general pardon. Withdrawal, reductions, and pardon </a:t>
            </a:r>
            <a:r>
              <a:rPr lang="en-US" sz="1500" dirty="0" err="1" smtClean="0"/>
              <a:t>ae</a:t>
            </a:r>
            <a:r>
              <a:rPr lang="en-US" sz="1500" dirty="0" smtClean="0"/>
              <a:t> all action nouns. Thus, you should not include the word raising by itself. Rather you should choose "the raising of" …,the raising of the rebel flag on holidays,…</a:t>
            </a:r>
          </a:p>
          <a:p>
            <a:pPr>
              <a:buNone/>
            </a:pPr>
            <a:r>
              <a:rPr lang="en-US" sz="1500" dirty="0" smtClean="0"/>
              <a:t>	</a:t>
            </a:r>
          </a:p>
          <a:p>
            <a:r>
              <a:rPr lang="en-US" sz="1500" b="1" dirty="0" smtClean="0"/>
              <a:t>In any list of action nouns, always choose the complex gerund phrase over simple.</a:t>
            </a:r>
            <a:r>
              <a:rPr lang="en-US" sz="1500" dirty="0" smtClean="0"/>
              <a:t> In any list of action nouns, -</a:t>
            </a:r>
            <a:r>
              <a:rPr lang="en-US" sz="1500" dirty="0" err="1" smtClean="0"/>
              <a:t>ing</a:t>
            </a:r>
            <a:r>
              <a:rPr lang="en-US" sz="1500" dirty="0" smtClean="0"/>
              <a:t> forms should generally be preceded by the/a/an and be followed by OF, if possible. If an appropriate action noun for a particular verb already exists in English, the avoid creating a complex gerund phrase. Instead, use the pre-existing action nouns.	The rebels demanded the withdrawal of government forces from disputed regions AND RELEASING certain political prisoners. -wrong, …AND THE RELEASING OF…-wrong, …AND THE RELEASE OF…-Right	</a:t>
            </a:r>
          </a:p>
          <a:p>
            <a:r>
              <a:rPr lang="en-US" sz="1500" b="1" dirty="0" smtClean="0"/>
              <a:t>In brief, there are three categories of nouns: 1. Concrete nouns, 2. Action nouns and complex gerunds, and 3. Simple gerunds. DO NOT MIX THESE TOGETHER</a:t>
            </a:r>
            <a:r>
              <a:rPr lang="en-US" sz="1500" dirty="0" smtClean="0"/>
              <a:t>.</a:t>
            </a:r>
          </a:p>
          <a:p>
            <a:pPr>
              <a:buNone/>
            </a:pPr>
            <a:r>
              <a:rPr lang="en-US" sz="1500" dirty="0" smtClean="0"/>
              <a:t>	</a:t>
            </a:r>
          </a:p>
          <a:p>
            <a:pPr>
              <a:buNone/>
            </a:pPr>
            <a:r>
              <a:rPr lang="en-US" sz="1500" dirty="0" smtClean="0"/>
              <a:t>	</a:t>
            </a:r>
          </a:p>
          <a:p>
            <a:endParaRPr lang="ru-RU" sz="1500"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11</a:t>
            </a:r>
            <a:r>
              <a:rPr lang="en-US" dirty="0" smtClean="0"/>
              <a:t>.</a:t>
            </a:r>
            <a:r>
              <a:rPr lang="ru-RU" dirty="0" smtClean="0"/>
              <a:t>6 </a:t>
            </a:r>
            <a:r>
              <a:rPr lang="en-US" dirty="0" smtClean="0"/>
              <a:t>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197493"/>
          </a:xfrm>
        </p:spPr>
        <p:txBody>
          <a:bodyPr>
            <a:normAutofit/>
          </a:bodyPr>
          <a:lstStyle/>
          <a:p>
            <a:endParaRPr lang="en-US" sz="1600" dirty="0" smtClean="0"/>
          </a:p>
          <a:p>
            <a:r>
              <a:rPr lang="en-US" sz="1600" dirty="0" smtClean="0"/>
              <a:t>For parallelism's sake, </a:t>
            </a:r>
            <a:r>
              <a:rPr lang="en-US" sz="1600" b="1" dirty="0" smtClean="0"/>
              <a:t>separate 1. working verbs, 2. infinitives, 3.adjectives (and similar words) and 4. clauses.</a:t>
            </a:r>
            <a:r>
              <a:rPr lang="en-US" sz="1600" dirty="0" smtClean="0"/>
              <a:t> Working verbs: </a:t>
            </a:r>
            <a:r>
              <a:rPr lang="en-US" sz="1600" b="1" dirty="0" smtClean="0"/>
              <a:t>Only working verbs are parallel to other working verbs</a:t>
            </a:r>
            <a:r>
              <a:rPr lang="en-US" sz="1600" dirty="0" smtClean="0"/>
              <a:t>. The plant BOTH exceeded output targets AND ran more smoothly than ever.	In general, </a:t>
            </a:r>
            <a:r>
              <a:rPr lang="en-US" sz="1600" b="1" dirty="0" smtClean="0"/>
              <a:t>only make infinitives parallel to other infinitives</a:t>
            </a:r>
            <a:r>
              <a:rPr lang="en-US" sz="1600" dirty="0" smtClean="0"/>
              <a:t>. The </a:t>
            </a:r>
            <a:r>
              <a:rPr lang="en-US" sz="1600" b="1" dirty="0" smtClean="0"/>
              <a:t>TO can be omitted in the second infinitive</a:t>
            </a:r>
            <a:r>
              <a:rPr lang="en-US" sz="1600" dirty="0" smtClean="0"/>
              <a:t> (and all the rest), </a:t>
            </a:r>
            <a:r>
              <a:rPr lang="en-US" sz="1600" b="1" dirty="0" smtClean="0"/>
              <a:t>unless there is a parallelism market before the first infinitive</a:t>
            </a:r>
            <a:r>
              <a:rPr lang="en-US" sz="1600" dirty="0" smtClean="0"/>
              <a:t>. It is critical to suspend activities, to notify investors and say nothing. To notify =&gt; notify or And say =&gt; And to say. </a:t>
            </a:r>
            <a:r>
              <a:rPr lang="en-US" sz="1500" b="1" dirty="0" smtClean="0"/>
              <a:t>Adjectives, Past Participles, and Present Participles</a:t>
            </a:r>
            <a:r>
              <a:rPr lang="en-US" sz="1500" dirty="0" smtClean="0"/>
              <a:t> (used as adjectives) A mastodon carcass, thawed only once and still fresh, is no display. Both Thawed and fresh describe carcass. Thawed is a past participle, whereas fresh is an adjective. However, they can be made parallel to each other. Only a few feet wide but spanning a continent, the railroad changed history. Wide is an </a:t>
            </a:r>
            <a:r>
              <a:rPr lang="en-US" sz="1500" dirty="0" err="1" smtClean="0"/>
              <a:t>adj</a:t>
            </a:r>
            <a:r>
              <a:rPr lang="en-US" sz="1500" dirty="0" smtClean="0"/>
              <a:t>, whereas spanning is a present participle but both are describing the railroad.</a:t>
            </a:r>
          </a:p>
          <a:p>
            <a:pPr>
              <a:buNone/>
            </a:pPr>
            <a:r>
              <a:rPr lang="en-US" sz="1500" dirty="0" smtClean="0"/>
              <a:t>	</a:t>
            </a:r>
          </a:p>
          <a:p>
            <a:r>
              <a:rPr lang="en-US" sz="1500" b="1" dirty="0" smtClean="0"/>
              <a:t>Only clauses starting with the same word should be made parallel</a:t>
            </a:r>
            <a:r>
              <a:rPr lang="en-US" sz="1500" dirty="0" smtClean="0"/>
              <a:t>. In general, </a:t>
            </a:r>
            <a:r>
              <a:rPr lang="en-US" sz="1500" b="1" dirty="0" smtClean="0"/>
              <a:t>clauses should not be made parallel to anything besides another clause. </a:t>
            </a:r>
            <a:r>
              <a:rPr lang="en-US" sz="1500" dirty="0" smtClean="0"/>
              <a:t>A mastodon carcass, thawed only once and which is still </a:t>
            </a:r>
            <a:r>
              <a:rPr lang="en-US" sz="1500" dirty="0" err="1" smtClean="0"/>
              <a:t>freash</a:t>
            </a:r>
            <a:r>
              <a:rPr lang="en-US" sz="1500" dirty="0" smtClean="0"/>
              <a:t>, is on display. - Wrong. A mastodon carcass, which has been thawed only once and which is still fresh, is on display.	</a:t>
            </a:r>
          </a:p>
          <a:p>
            <a:endParaRPr lang="ru-RU" sz="1500"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11</a:t>
            </a:r>
            <a:r>
              <a:rPr lang="en-US" dirty="0" smtClean="0"/>
              <a:t>.</a:t>
            </a:r>
            <a:r>
              <a:rPr lang="ru-RU" dirty="0" smtClean="0"/>
              <a:t>7 </a:t>
            </a:r>
            <a:r>
              <a:rPr lang="en-US" dirty="0" smtClean="0"/>
              <a:t>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197493"/>
          </a:xfrm>
        </p:spPr>
        <p:txBody>
          <a:bodyPr>
            <a:normAutofit fontScale="47500" lnSpcReduction="20000"/>
          </a:bodyPr>
          <a:lstStyle/>
          <a:p>
            <a:r>
              <a:rPr lang="en-US" b="1" dirty="0" smtClean="0"/>
              <a:t>Deadly five pronouns: It, its, they, them, their. Very important demonstrative pronouns: This, that, these, those. </a:t>
            </a:r>
            <a:r>
              <a:rPr lang="en-US" dirty="0" smtClean="0"/>
              <a:t>There: </a:t>
            </a:r>
            <a:r>
              <a:rPr lang="en-US" b="1" dirty="0" smtClean="0"/>
              <a:t>If there means a specific place in a sentence, then you need to indicate that place elsewhere with a noun.</a:t>
            </a:r>
            <a:r>
              <a:rPr lang="en-US" dirty="0" smtClean="0"/>
              <a:t> The antecedent PLACE is often referred to in a prepositional phrase and should be noun, not an adjective. At current prices, Antarctic oil may be worth drilling for, if wells can be dug THERE and environmental concerns addressed. - Wrong Antarctic oil =&gt; Oil in Antarctica. </a:t>
            </a:r>
            <a:r>
              <a:rPr lang="en-US" b="1" dirty="0" smtClean="0"/>
              <a:t>When there is used as a "dummy" pronoun</a:t>
            </a:r>
            <a:r>
              <a:rPr lang="en-US" dirty="0" smtClean="0"/>
              <a:t> such as "There is a cat in a tree" or "There are roses on my doorstep" then we do not need an antecedent.	</a:t>
            </a:r>
          </a:p>
          <a:p>
            <a:pPr>
              <a:buNone/>
            </a:pPr>
            <a:endParaRPr lang="en-US" dirty="0" smtClean="0"/>
          </a:p>
          <a:p>
            <a:r>
              <a:rPr lang="en-US" b="1" dirty="0" smtClean="0"/>
              <a:t>Reflexive pronouns</a:t>
            </a:r>
            <a:r>
              <a:rPr lang="en-US" dirty="0" smtClean="0"/>
              <a:t> like </a:t>
            </a:r>
            <a:r>
              <a:rPr lang="en-US" b="1" dirty="0" smtClean="0"/>
              <a:t>itself and themselves</a:t>
            </a:r>
            <a:r>
              <a:rPr lang="en-US" dirty="0" smtClean="0"/>
              <a:t> </a:t>
            </a:r>
            <a:r>
              <a:rPr lang="en-US" b="1" dirty="0" smtClean="0"/>
              <a:t>are used to indicate when subject acts upon itself, another pronoun may be less ambiguous than we think</a:t>
            </a:r>
            <a:r>
              <a:rPr lang="en-US" dirty="0" smtClean="0"/>
              <a:t>. After the agreement surfaced, the commission dissolved IT. Here, it can not refer to commission because if we want to refer to commission, we must use itself, so there is no ambiguity about the pronoun "IT“</a:t>
            </a:r>
          </a:p>
          <a:p>
            <a:pPr>
              <a:buNone/>
            </a:pPr>
            <a:r>
              <a:rPr lang="en-US" dirty="0" smtClean="0"/>
              <a:t>	</a:t>
            </a:r>
          </a:p>
          <a:p>
            <a:r>
              <a:rPr lang="en-US" b="1" dirty="0" smtClean="0"/>
              <a:t>The reciprocal pronouns one another and each other are used to indicate interaction between parties are not interchangeable with THEMSELVES</a:t>
            </a:r>
            <a:r>
              <a:rPr lang="en-US" dirty="0" smtClean="0"/>
              <a:t>. The guests at the party interacted with THEMSELVES.-wrong =&gt; ONE ANOTHER. </a:t>
            </a:r>
            <a:r>
              <a:rPr lang="en-US" b="1" dirty="0" smtClean="0"/>
              <a:t>The words such &amp; Other/another often combine with a general noun to indicate and antecedent.</a:t>
            </a:r>
            <a:r>
              <a:rPr lang="en-US" dirty="0" smtClean="0"/>
              <a:t> </a:t>
            </a:r>
            <a:r>
              <a:rPr lang="en-US" b="1" dirty="0" smtClean="0"/>
              <a:t>Such means "like the antecedent" Similarly, other and another mean "additional of the same type," though not necessarily "exactly alike."</a:t>
            </a:r>
            <a:r>
              <a:rPr lang="en-US" dirty="0" smtClean="0"/>
              <a:t>	</a:t>
            </a:r>
          </a:p>
          <a:p>
            <a:endParaRPr lang="en-US" dirty="0" smtClean="0"/>
          </a:p>
          <a:p>
            <a:r>
              <a:rPr lang="en-US" b="1" dirty="0" smtClean="0"/>
              <a:t>One indicates an indefinite copy or a single, indefinite part of a collection. In contrast, the personal pronoun it and they/them indicate definite selection of an entire object or collection. </a:t>
            </a:r>
            <a:r>
              <a:rPr lang="en-US" dirty="0" smtClean="0"/>
              <a:t>After walking by the chocolates so many times, Roger finally had to eat ONE/THEM- One - the particular chocolate was not delineated ahead of time. THEM- Roger ate ALL the chocolates.	</a:t>
            </a:r>
          </a:p>
          <a:p>
            <a:endParaRPr lang="ru-RU" dirty="0"/>
          </a:p>
        </p:txBody>
      </p:sp>
      <p:sp>
        <p:nvSpPr>
          <p:cNvPr id="5" name="Прямоугольник 4"/>
          <p:cNvSpPr/>
          <p:nvPr/>
        </p:nvSpPr>
        <p:spPr>
          <a:xfrm>
            <a:off x="3571868" y="214291"/>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12</a:t>
            </a:r>
            <a:r>
              <a:rPr lang="en-US" dirty="0" smtClean="0"/>
              <a:t>.</a:t>
            </a:r>
            <a:r>
              <a:rPr lang="ru-RU" dirty="0" smtClean="0"/>
              <a:t>1 </a:t>
            </a:r>
            <a:r>
              <a:rPr lang="en-US" dirty="0" smtClean="0"/>
              <a:t>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197493"/>
          </a:xfrm>
        </p:spPr>
        <p:txBody>
          <a:bodyPr>
            <a:normAutofit fontScale="47500" lnSpcReduction="20000"/>
          </a:bodyPr>
          <a:lstStyle/>
          <a:p>
            <a:r>
              <a:rPr lang="en-US" b="1" dirty="0" smtClean="0"/>
              <a:t>Do so can refer to an entire action, including a verb, its objects and its modifiers.</a:t>
            </a:r>
            <a:r>
              <a:rPr lang="en-US" dirty="0" smtClean="0"/>
              <a:t> Quinn did not eat dinner quickly, but her brother did so. Here her brother not only ate but ate quickly. We can just say did, "so" is not required.  </a:t>
            </a:r>
            <a:r>
              <a:rPr lang="en-US" b="1" dirty="0" smtClean="0"/>
              <a:t>In the phrase "do it", the pronoun it must refer to an actual noun antecedent.</a:t>
            </a:r>
            <a:r>
              <a:rPr lang="en-US" dirty="0" smtClean="0"/>
              <a:t> Quinn failed to do the homework, but her brother did it. It refers specifically to the homework.</a:t>
            </a:r>
          </a:p>
          <a:p>
            <a:pPr>
              <a:buNone/>
            </a:pPr>
            <a:r>
              <a:rPr lang="en-US" dirty="0" smtClean="0"/>
              <a:t>	</a:t>
            </a:r>
          </a:p>
          <a:p>
            <a:r>
              <a:rPr lang="en-US" b="1" dirty="0" smtClean="0"/>
              <a:t>When the subject or object is awkward, it usually moved to the back of the sentence and IT is placed instead of subject or object. Its called "placeholder it" and in this case "IT" does not require antecedent.</a:t>
            </a:r>
          </a:p>
          <a:p>
            <a:pPr>
              <a:buNone/>
            </a:pPr>
            <a:r>
              <a:rPr lang="en-US" b="1" dirty="0" smtClean="0"/>
              <a:t>	</a:t>
            </a:r>
          </a:p>
          <a:p>
            <a:r>
              <a:rPr lang="en-US" dirty="0" smtClean="0"/>
              <a:t>Case #1: </a:t>
            </a:r>
            <a:r>
              <a:rPr lang="en-US" b="1" dirty="0" smtClean="0"/>
              <a:t>Postpone Infinite Subjects.</a:t>
            </a:r>
            <a:r>
              <a:rPr lang="en-US" dirty="0" smtClean="0"/>
              <a:t> "To RESIST temptation is futile" =&gt; It is futile TO RESIST temptation. It is a subject and as a pronoun refers to the infinitive phrase. Under other circumstance, it can not normally refer to an infinitive.  Case # 2 Postpone </a:t>
            </a:r>
            <a:r>
              <a:rPr lang="en-US" b="1" dirty="0" smtClean="0"/>
              <a:t>That-Clause Subjects.</a:t>
            </a:r>
            <a:r>
              <a:rPr lang="en-US" dirty="0" smtClean="0"/>
              <a:t> "THAT we scored at all gave us encouragement" =&gt; IT gave us encouragement THAT we scored at all. It is referring to THAT clause. It cannot normally refer to a clause under other circumstances.      Case # 3 </a:t>
            </a:r>
            <a:r>
              <a:rPr lang="en-US" b="1" dirty="0" smtClean="0"/>
              <a:t>Postpone Infinitive or That-Clause Objects.</a:t>
            </a:r>
            <a:r>
              <a:rPr lang="en-US" dirty="0" smtClean="0"/>
              <a:t> She made IT possible for us to attend the movie. There is no other way to say this unless we change the TO ATTEND to ATTENDANCE. Then it can be "She made our attendance at the movie possible." Placeholder it does not have noun antecedent.	</a:t>
            </a:r>
          </a:p>
          <a:p>
            <a:pPr>
              <a:buNone/>
            </a:pPr>
            <a:endParaRPr lang="en-US" dirty="0" smtClean="0"/>
          </a:p>
          <a:p>
            <a:r>
              <a:rPr lang="en-US" b="1" dirty="0" smtClean="0"/>
              <a:t>Do not be afraid to get rid of pronouns altogether by using generic synonyms to refer to nouns.</a:t>
            </a:r>
            <a:r>
              <a:rPr lang="en-US" dirty="0" smtClean="0"/>
              <a:t> We can always repeat the noun itself, but using generic synonym is more GMAT like.  New "</a:t>
            </a:r>
            <a:r>
              <a:rPr lang="en-US" dirty="0" err="1" smtClean="0"/>
              <a:t>nano</a:t>
            </a:r>
            <a:r>
              <a:rPr lang="en-US" dirty="0" smtClean="0"/>
              <a:t>-papers" incorporate fibers that give THESE MATERIALS strength. Synonym stands in for the antecedent &amp; functions like a pronoun, but without ambiguity. After roasting the deer, the hunter extinguished the fire and then searched for a tree to hang THE MEAT from. The generic synonym meat refers to the deer. 	</a:t>
            </a:r>
          </a:p>
          <a:p>
            <a:endParaRPr lang="ru-RU" dirty="0"/>
          </a:p>
        </p:txBody>
      </p:sp>
      <p:sp>
        <p:nvSpPr>
          <p:cNvPr id="5" name="Прямоугольник 4"/>
          <p:cNvSpPr/>
          <p:nvPr/>
        </p:nvSpPr>
        <p:spPr>
          <a:xfrm>
            <a:off x="3571868" y="214291"/>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12.2 </a:t>
            </a:r>
            <a:r>
              <a:rPr lang="en-US" dirty="0" smtClean="0"/>
              <a:t>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197493"/>
          </a:xfrm>
        </p:spPr>
        <p:txBody>
          <a:bodyPr>
            <a:normAutofit fontScale="47500" lnSpcReduction="20000"/>
          </a:bodyPr>
          <a:lstStyle/>
          <a:p>
            <a:r>
              <a:rPr lang="en-US" dirty="0" smtClean="0"/>
              <a:t>When </a:t>
            </a:r>
            <a:r>
              <a:rPr lang="en-US" b="1" dirty="0" smtClean="0"/>
              <a:t>analyzing a pronoun</a:t>
            </a:r>
            <a:r>
              <a:rPr lang="en-US" dirty="0" smtClean="0"/>
              <a:t>, after </a:t>
            </a:r>
            <a:r>
              <a:rPr lang="en-US" b="1" dirty="0" smtClean="0"/>
              <a:t>the absolute principles of number and gender</a:t>
            </a:r>
            <a:r>
              <a:rPr lang="en-US" dirty="0" smtClean="0"/>
              <a:t>, learn to apply </a:t>
            </a:r>
            <a:r>
              <a:rPr lang="en-US" b="1" dirty="0" smtClean="0"/>
              <a:t>the principles of repeats, proximity and case</a:t>
            </a:r>
            <a:r>
              <a:rPr lang="en-US" dirty="0" smtClean="0"/>
              <a:t> to determine the suitability of antecedents.  Repeats: </a:t>
            </a:r>
            <a:r>
              <a:rPr lang="en-US" b="1" dirty="0" smtClean="0"/>
              <a:t>Repeated pronouns are presumed to refer to the same antecedent.</a:t>
            </a:r>
            <a:r>
              <a:rPr lang="en-US" dirty="0" smtClean="0"/>
              <a:t> That is, every it and its in the sentence should generally mean the same thing. Proximity: </a:t>
            </a:r>
            <a:r>
              <a:rPr lang="en-US" b="1" dirty="0" smtClean="0"/>
              <a:t>The pronoun should normally refer to the closest eligible antecedent.</a:t>
            </a:r>
            <a:r>
              <a:rPr lang="en-US" dirty="0" smtClean="0"/>
              <a:t> Note that there is such an idea as "too close“.  Case: </a:t>
            </a:r>
            <a:r>
              <a:rPr lang="en-US" b="1" dirty="0" smtClean="0"/>
              <a:t>The pronoun and the antecedent should agree in case if they are in parallel structures.</a:t>
            </a:r>
            <a:r>
              <a:rPr lang="en-US" dirty="0" smtClean="0"/>
              <a:t> In particular, a subject pronoun in one clause often refers to a noun in subject position in another parallel clause.  </a:t>
            </a:r>
            <a:r>
              <a:rPr lang="en-US" b="1" dirty="0" smtClean="0"/>
              <a:t>These last three principles do not have to agree for there to be unambiguous pronoun reference.</a:t>
            </a:r>
            <a:r>
              <a:rPr lang="en-US" dirty="0" smtClean="0"/>
              <a:t>	</a:t>
            </a:r>
          </a:p>
          <a:p>
            <a:r>
              <a:rPr lang="en-US" b="1" dirty="0" smtClean="0"/>
              <a:t>If you eliminate EVERY answer choice on the basis of antecedent ambiguity, go back and be less stringent on this issue. Truly wrong answers will have other problems as well.  </a:t>
            </a:r>
          </a:p>
          <a:p>
            <a:endParaRPr lang="en-US" b="1" dirty="0" smtClean="0"/>
          </a:p>
          <a:p>
            <a:r>
              <a:rPr lang="en-US" b="1" dirty="0" smtClean="0"/>
              <a:t>Do not move a noun modifier away from its noun unless you can classify the situation as one of the exceptions to the touch rule.  </a:t>
            </a:r>
            <a:r>
              <a:rPr lang="en-US" dirty="0" smtClean="0"/>
              <a:t>1. </a:t>
            </a:r>
            <a:r>
              <a:rPr lang="en-US" b="1" dirty="0" smtClean="0"/>
              <a:t>A "mission-critical" modifier falls between. This modifier is often an of-phrase that defines the noun. The less important modifier refers to the noun plus the first modifier.  </a:t>
            </a:r>
            <a:r>
              <a:rPr lang="en-US" dirty="0" smtClean="0"/>
              <a:t>An ice sheet covers 80 percent of the surface of Greenland, an area roughly the size of Alaska. Without OF Phrase, 80 percent is almost meaningless. "an area.." does not modify Greenland, it modifies the whole phrase.  2. </a:t>
            </a:r>
            <a:r>
              <a:rPr lang="en-US" b="1" dirty="0" smtClean="0"/>
              <a:t>A very short predicate falls between, shifting a very long modifier back.</a:t>
            </a:r>
            <a:r>
              <a:rPr lang="en-US" dirty="0" smtClean="0"/>
              <a:t> A new CEO has been hired who will transform the company by decentralizing authority to various…Scorecards. 3. </a:t>
            </a:r>
            <a:r>
              <a:rPr lang="en-US" b="1" dirty="0" smtClean="0"/>
              <a:t>A short non-essential phrase intervenes and is set off by commas.</a:t>
            </a:r>
            <a:r>
              <a:rPr lang="en-US" dirty="0" smtClean="0"/>
              <a:t> In the example below, There is nowhere else logical to put the phrase "such as Delaware.“ Our system of presidential elections favors states, such as Delaware, that by population are over-represented in electoral college. "that by…" does not modify Delaware but states.  4. </a:t>
            </a:r>
            <a:r>
              <a:rPr lang="en-US" b="1" dirty="0" smtClean="0"/>
              <a:t>The modifier is part of a series of parallel modifiers, one of which touches the noun.</a:t>
            </a:r>
            <a:r>
              <a:rPr lang="en-US" dirty="0" smtClean="0"/>
              <a:t> In heraldry, the term "tincture" refers to a color emblazoned on a coat of arms and labeled with a special French word.	</a:t>
            </a:r>
          </a:p>
          <a:p>
            <a:endParaRPr lang="ru-RU" dirty="0"/>
          </a:p>
        </p:txBody>
      </p:sp>
      <p:sp>
        <p:nvSpPr>
          <p:cNvPr id="5" name="Прямоугольник 4"/>
          <p:cNvSpPr/>
          <p:nvPr/>
        </p:nvSpPr>
        <p:spPr>
          <a:xfrm>
            <a:off x="3571868" y="214291"/>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12</a:t>
            </a:r>
            <a:r>
              <a:rPr lang="en-US" dirty="0" smtClean="0"/>
              <a:t>.</a:t>
            </a:r>
            <a:r>
              <a:rPr lang="ru-RU" dirty="0" smtClean="0"/>
              <a:t>3 </a:t>
            </a:r>
            <a:r>
              <a:rPr lang="en-US" dirty="0" smtClean="0"/>
              <a:t>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6143644"/>
          </a:xfrm>
        </p:spPr>
        <p:txBody>
          <a:bodyPr>
            <a:normAutofit fontScale="47500" lnSpcReduction="20000"/>
          </a:bodyPr>
          <a:lstStyle/>
          <a:p>
            <a:r>
              <a:rPr lang="en-US" b="1" dirty="0" smtClean="0"/>
              <a:t>Do not use OF X's on the GMAT. In roughly 80-90% of publicly released problems that contain the plural possessive in the underlined portion, the GMAT avoids the plural possessive answer choice or choices.</a:t>
            </a:r>
          </a:p>
          <a:p>
            <a:pPr>
              <a:buNone/>
            </a:pPr>
            <a:r>
              <a:rPr lang="en-US" dirty="0" smtClean="0"/>
              <a:t>	</a:t>
            </a:r>
          </a:p>
          <a:p>
            <a:r>
              <a:rPr lang="en-US" dirty="0" smtClean="0"/>
              <a:t>When you are </a:t>
            </a:r>
            <a:r>
              <a:rPr lang="en-US" b="1" dirty="0" smtClean="0"/>
              <a:t>describing a part of a larger group with modifiers</a:t>
            </a:r>
            <a:r>
              <a:rPr lang="en-US" dirty="0" smtClean="0"/>
              <a:t>, following </a:t>
            </a:r>
            <a:r>
              <a:rPr lang="en-US" b="1" dirty="0" smtClean="0"/>
              <a:t>three constructions are right</a:t>
            </a:r>
            <a:r>
              <a:rPr lang="en-US" dirty="0" smtClean="0"/>
              <a:t>:</a:t>
            </a:r>
          </a:p>
          <a:p>
            <a:r>
              <a:rPr lang="en-US" dirty="0" smtClean="0"/>
              <a:t>1. This model explains all known subatomic participles, some of which were only recently discovered.	</a:t>
            </a:r>
          </a:p>
          <a:p>
            <a:r>
              <a:rPr lang="en-US" dirty="0" smtClean="0"/>
              <a:t>2. This model explains all </a:t>
            </a:r>
            <a:r>
              <a:rPr lang="en-US" dirty="0" smtClean="0"/>
              <a:t>known </a:t>
            </a:r>
            <a:r>
              <a:rPr lang="en-US" dirty="0" smtClean="0"/>
              <a:t>subatomic particles, some of them only recently discovered. &amp; </a:t>
            </a:r>
          </a:p>
          <a:p>
            <a:r>
              <a:rPr lang="en-US" dirty="0" smtClean="0"/>
              <a:t>3. This model explains all known subatomic particles, some only recently discovered.	</a:t>
            </a:r>
          </a:p>
          <a:p>
            <a:endParaRPr lang="en-US" dirty="0" smtClean="0"/>
          </a:p>
          <a:p>
            <a:r>
              <a:rPr lang="en-US" dirty="0" smtClean="0"/>
              <a:t>When you are </a:t>
            </a:r>
            <a:r>
              <a:rPr lang="en-US" b="1" dirty="0" smtClean="0"/>
              <a:t>describing a part of a larger group with modifiers</a:t>
            </a:r>
            <a:r>
              <a:rPr lang="en-US" dirty="0" smtClean="0"/>
              <a:t>, following </a:t>
            </a:r>
            <a:r>
              <a:rPr lang="en-US" b="1" dirty="0" smtClean="0"/>
              <a:t>three constructions are wrong</a:t>
            </a:r>
            <a:r>
              <a:rPr lang="en-US" dirty="0" smtClean="0"/>
              <a:t>:	</a:t>
            </a:r>
          </a:p>
          <a:p>
            <a:r>
              <a:rPr lang="en-US" dirty="0" smtClean="0"/>
              <a:t>1. This model explains all known subatomic participles, of which some were only recently discovered. </a:t>
            </a:r>
          </a:p>
          <a:p>
            <a:r>
              <a:rPr lang="en-US" dirty="0" smtClean="0"/>
              <a:t>2. …participles, some of them which were only recently discovered. </a:t>
            </a:r>
          </a:p>
          <a:p>
            <a:r>
              <a:rPr lang="en-US" dirty="0" smtClean="0"/>
              <a:t>3. …particles, some of which only recently discovered.	</a:t>
            </a:r>
          </a:p>
          <a:p>
            <a:endParaRPr lang="en-US" dirty="0" smtClean="0"/>
          </a:p>
          <a:p>
            <a:r>
              <a:rPr lang="en-US" b="1" dirty="0" smtClean="0"/>
              <a:t>In place of some, you can substitute the other SANAM pronouns (any, none, all, more/most), as well as many, each, either, neither, half, one and any other number or pronoun that picks out subgroup.	</a:t>
            </a:r>
          </a:p>
          <a:p>
            <a:pPr>
              <a:buNone/>
            </a:pPr>
            <a:endParaRPr lang="en-US" b="1" dirty="0" smtClean="0"/>
          </a:p>
          <a:p>
            <a:r>
              <a:rPr lang="en-US" b="1" dirty="0" smtClean="0"/>
              <a:t>A relative clause and a present participle modifier are practically interchangeable.</a:t>
            </a:r>
            <a:r>
              <a:rPr lang="en-US" dirty="0" smtClean="0"/>
              <a:t> The man WHO IS CLEANING the steps is my uncle. The man CLEANING the steps is my uncle. </a:t>
            </a:r>
            <a:r>
              <a:rPr lang="en-US" b="1" dirty="0" smtClean="0"/>
              <a:t>Present particles do not necessarily indicate present tense. They indicate the same tense as the main verb.</a:t>
            </a:r>
            <a:r>
              <a:rPr lang="en-US" dirty="0" smtClean="0"/>
              <a:t> I SAW a man CLEANING the steps (Past). If you want the cleaning to take a place at a different time from the seeing, then use the relative clause, not the present particle. I SEE the man WHO CLEANED the steps yesterday.	</a:t>
            </a:r>
          </a:p>
          <a:p>
            <a:endParaRPr lang="ru-RU" dirty="0"/>
          </a:p>
        </p:txBody>
      </p:sp>
      <p:sp>
        <p:nvSpPr>
          <p:cNvPr id="5" name="Прямоугольник 4"/>
          <p:cNvSpPr/>
          <p:nvPr/>
        </p:nvSpPr>
        <p:spPr>
          <a:xfrm>
            <a:off x="3571868" y="1"/>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12</a:t>
            </a:r>
            <a:r>
              <a:rPr lang="en-US" dirty="0" smtClean="0"/>
              <a:t>.</a:t>
            </a:r>
            <a:r>
              <a:rPr lang="ru-RU" dirty="0" smtClean="0"/>
              <a:t>4 </a:t>
            </a:r>
            <a:r>
              <a:rPr lang="en-US" dirty="0" smtClean="0"/>
              <a:t>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197493"/>
          </a:xfrm>
        </p:spPr>
        <p:txBody>
          <a:bodyPr>
            <a:normAutofit fontScale="47500" lnSpcReduction="20000"/>
          </a:bodyPr>
          <a:lstStyle/>
          <a:p>
            <a:r>
              <a:rPr lang="en-US" b="1" dirty="0" smtClean="0"/>
              <a:t>Absolute phrase are sophisticated modifier and they do not have to modify what they touch; rather they modify the main clause in some way.</a:t>
            </a:r>
            <a:r>
              <a:rPr lang="en-US" dirty="0" smtClean="0"/>
              <a:t> His head held high, Owen walked out of the store.	</a:t>
            </a:r>
            <a:r>
              <a:rPr lang="en-US" b="1" dirty="0" smtClean="0"/>
              <a:t>It is not appositive noun modifier.</a:t>
            </a:r>
            <a:r>
              <a:rPr lang="en-US" dirty="0" smtClean="0"/>
              <a:t> We are not placing "His head held high" next to Owen to equate them. Moreover, we can easily move the modifier to the end of the sentence; we can not do so with normal noun modifiers.	</a:t>
            </a:r>
          </a:p>
          <a:p>
            <a:pPr>
              <a:buNone/>
            </a:pPr>
            <a:endParaRPr lang="en-US" dirty="0" smtClean="0"/>
          </a:p>
          <a:p>
            <a:r>
              <a:rPr lang="en-US" b="1" dirty="0" smtClean="0"/>
              <a:t>At the end of a sentence a result of the main clause can be written with either an absolute phrase or an </a:t>
            </a:r>
            <a:r>
              <a:rPr lang="en-US" b="1" dirty="0" err="1" smtClean="0"/>
              <a:t>ing</a:t>
            </a:r>
            <a:r>
              <a:rPr lang="en-US" b="1" dirty="0" smtClean="0"/>
              <a:t> form, but never use which to tack on a second thought.  </a:t>
            </a:r>
            <a:r>
              <a:rPr lang="en-US" dirty="0" smtClean="0"/>
              <a:t>Scientist have found high levels of iridium in certain geological formations around the world, which suggests that cataclysmic impact of a meteor millions of years ago - WRONG. …world, results that suggest the… RIGHT Here even though results comes right after the world, it does not modify world.	</a:t>
            </a:r>
          </a:p>
          <a:p>
            <a:endParaRPr lang="en-US" dirty="0" smtClean="0"/>
          </a:p>
          <a:p>
            <a:r>
              <a:rPr lang="en-US" dirty="0" smtClean="0"/>
              <a:t>GMAT </a:t>
            </a:r>
            <a:r>
              <a:rPr lang="en-US" b="1" dirty="0" smtClean="0"/>
              <a:t>does not like THIS or THAT by themselves</a:t>
            </a:r>
            <a:r>
              <a:rPr lang="en-US" dirty="0" smtClean="0"/>
              <a:t>, since these pronouns have vague antecedents </a:t>
            </a:r>
            <a:r>
              <a:rPr lang="en-US" b="1" dirty="0" smtClean="0"/>
              <a:t>unless they are attached to a noun</a:t>
            </a:r>
            <a:r>
              <a:rPr lang="en-US" dirty="0" smtClean="0"/>
              <a:t> (e.g. these results). "…world, AND THIS suggests the…" is wrong.  At he end of a sentence, either </a:t>
            </a:r>
            <a:r>
              <a:rPr lang="en-US" b="1" dirty="0" smtClean="0"/>
              <a:t>an -</a:t>
            </a:r>
            <a:r>
              <a:rPr lang="en-US" b="1" dirty="0" err="1" smtClean="0"/>
              <a:t>ing</a:t>
            </a:r>
            <a:r>
              <a:rPr lang="en-US" b="1" dirty="0" smtClean="0"/>
              <a:t> form or an absolute phrase can indicate a result of the preceding clause.</a:t>
            </a:r>
            <a:r>
              <a:rPr lang="en-US" dirty="0" smtClean="0"/>
              <a:t> "…world, SUGGESTING the cataclysmic…" is right. </a:t>
            </a:r>
            <a:r>
              <a:rPr lang="en-US" b="1" dirty="0" smtClean="0"/>
              <a:t>Absolute phrase can be introduced by dash instead of comma as well.</a:t>
            </a:r>
          </a:p>
          <a:p>
            <a:pPr>
              <a:buNone/>
            </a:pPr>
            <a:r>
              <a:rPr lang="en-US" dirty="0" smtClean="0"/>
              <a:t>	</a:t>
            </a:r>
          </a:p>
          <a:p>
            <a:r>
              <a:rPr lang="en-US" b="1" dirty="0" smtClean="0"/>
              <a:t>A pronoun can not have an antecedent that is verb phrase</a:t>
            </a:r>
            <a:r>
              <a:rPr lang="en-US" dirty="0" smtClean="0"/>
              <a:t> such as "have significantly reduced violent crime.“</a:t>
            </a:r>
          </a:p>
          <a:p>
            <a:pPr>
              <a:buNone/>
            </a:pPr>
            <a:r>
              <a:rPr lang="en-US" dirty="0" smtClean="0"/>
              <a:t>	</a:t>
            </a:r>
          </a:p>
          <a:p>
            <a:r>
              <a:rPr lang="en-US" b="1" dirty="0" smtClean="0"/>
              <a:t>A noun that modifies a gerund has to be in the possessive form.</a:t>
            </a:r>
            <a:r>
              <a:rPr lang="en-US" dirty="0" smtClean="0"/>
              <a:t>	</a:t>
            </a:r>
          </a:p>
          <a:p>
            <a:endParaRPr lang="ru-RU" dirty="0"/>
          </a:p>
        </p:txBody>
      </p:sp>
      <p:sp>
        <p:nvSpPr>
          <p:cNvPr id="5" name="Прямоугольник 4"/>
          <p:cNvSpPr/>
          <p:nvPr/>
        </p:nvSpPr>
        <p:spPr>
          <a:xfrm>
            <a:off x="3571868" y="142853"/>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12</a:t>
            </a:r>
            <a:r>
              <a:rPr lang="en-US" dirty="0" smtClean="0"/>
              <a:t>.</a:t>
            </a:r>
            <a:r>
              <a:rPr lang="ru-RU" dirty="0" smtClean="0"/>
              <a:t>5 </a:t>
            </a:r>
            <a:r>
              <a:rPr lang="en-US" dirty="0" smtClean="0"/>
              <a:t>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500726"/>
          </a:xfrm>
        </p:spPr>
        <p:txBody>
          <a:bodyPr>
            <a:normAutofit fontScale="47500" lnSpcReduction="20000"/>
          </a:bodyPr>
          <a:lstStyle/>
          <a:p>
            <a:r>
              <a:rPr lang="en-US" b="1" dirty="0" smtClean="0"/>
              <a:t>Pay attention to every helping verb that you see. They play critical roles in the sentence. The three primary helping verbs are BE, DO and HAVE. Be generates the progressive tenses and passive voice, while have generates the perfect tenses. Do is used with simple present or past to negate verbs, emphasize verbs or ask questions. You can use helping verbs to stand for longer verbs or verb phrases.</a:t>
            </a:r>
            <a:r>
              <a:rPr lang="en-US" dirty="0" smtClean="0"/>
              <a:t> I have never seen an aardvark, but my father has seen an aardvark. I …, but my father HAS. </a:t>
            </a:r>
            <a:r>
              <a:rPr lang="en-US" b="1" dirty="0" smtClean="0"/>
              <a:t>The first instance of the verb should usually match the helping verb in tense. If you need to change tenses, repeat the whole verb in the new tense. </a:t>
            </a:r>
            <a:r>
              <a:rPr lang="en-US" dirty="0" smtClean="0"/>
              <a:t>I have never seen an aardvark, but last year my father DID. =&gt; I have…, but last year my father SAW one.</a:t>
            </a:r>
          </a:p>
          <a:p>
            <a:pPr>
              <a:buNone/>
            </a:pPr>
            <a:r>
              <a:rPr lang="en-US" dirty="0" smtClean="0"/>
              <a:t>	</a:t>
            </a:r>
          </a:p>
          <a:p>
            <a:r>
              <a:rPr lang="en-US" b="1" dirty="0" smtClean="0"/>
              <a:t>In rare cases in which the tenses do not need to match, the exact verb from missing after the helping verb should be present elsewhere in the sentence.</a:t>
            </a:r>
            <a:r>
              <a:rPr lang="en-US" dirty="0" smtClean="0"/>
              <a:t> Our cars were designed to inspire envy, and they ARE (wrong)…and they DO (right). Helping verbs be, do and have stand for the positive form of a verb phrase, even if the full verb phrase expressed elsewhere in the sentence is negative. This plan ensures that action MUST be taken. =&gt; WILL be taken.</a:t>
            </a:r>
          </a:p>
          <a:p>
            <a:endParaRPr lang="en-US" dirty="0" smtClean="0"/>
          </a:p>
          <a:p>
            <a:r>
              <a:rPr lang="en-US" b="1" dirty="0" smtClean="0"/>
              <a:t>Some sentences use "to be" in order to indicate obligation or future time. GMAT avoids this type of construction. Use will or should instead depending on the intended meaning. </a:t>
            </a:r>
            <a:r>
              <a:rPr lang="en-US" dirty="0" smtClean="0"/>
              <a:t>Should he pass the test, he will graduate. - Awkward. If he pass the test, he will graduate - right.</a:t>
            </a:r>
          </a:p>
          <a:p>
            <a:pPr>
              <a:buNone/>
            </a:pPr>
            <a:r>
              <a:rPr lang="en-US" dirty="0" smtClean="0"/>
              <a:t>	</a:t>
            </a:r>
          </a:p>
          <a:p>
            <a:r>
              <a:rPr lang="en-US" b="1" dirty="0" smtClean="0"/>
              <a:t>Infinitives can play many different roles. When you see an infinitive, identify its role: noun, adjective, or adverb. The subject of the main verb would normally be the implied subject of the infinitive.</a:t>
            </a:r>
            <a:r>
              <a:rPr lang="en-US" dirty="0" smtClean="0"/>
              <a:t> The building was demolished to avoid falling down accidentally. Wrong.  Since the building is the implied subject of to avoid and since building cannot avoid something intentionally the above sentence is nonsensical. The…demolished to keep it from falling down accidentally- right.	</a:t>
            </a:r>
          </a:p>
          <a:p>
            <a:endParaRPr lang="ru-RU" dirty="0"/>
          </a:p>
        </p:txBody>
      </p:sp>
      <p:sp>
        <p:nvSpPr>
          <p:cNvPr id="5" name="Прямоугольник 4"/>
          <p:cNvSpPr/>
          <p:nvPr/>
        </p:nvSpPr>
        <p:spPr>
          <a:xfrm>
            <a:off x="3571868" y="142853"/>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13</a:t>
            </a:r>
            <a:r>
              <a:rPr lang="en-US" dirty="0" smtClean="0"/>
              <a:t>.</a:t>
            </a:r>
            <a:r>
              <a:rPr lang="ru-RU" dirty="0" smtClean="0"/>
              <a:t>1 </a:t>
            </a:r>
            <a:r>
              <a:rPr lang="en-US" dirty="0" smtClean="0"/>
              <a:t>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268931"/>
          </a:xfrm>
        </p:spPr>
        <p:txBody>
          <a:bodyPr>
            <a:normAutofit fontScale="47500" lnSpcReduction="20000"/>
          </a:bodyPr>
          <a:lstStyle/>
          <a:p>
            <a:endParaRPr lang="en-US" b="1" dirty="0" smtClean="0"/>
          </a:p>
          <a:p>
            <a:r>
              <a:rPr lang="en-US" b="1" dirty="0" smtClean="0"/>
              <a:t>Infinitives can be used as subjects of verbs, but in general you should postpone an infinitive subject using placeholder it.  Infinitives are often used as objects of verbs, but they cannot be used as object of prepositions, as normal nouns can. Moreover, you never modify an infinitive as you would modify noun. Rather, you use adverbs</a:t>
            </a:r>
            <a:r>
              <a:rPr lang="en-US" dirty="0" smtClean="0"/>
              <a:t>: to run quickly.</a:t>
            </a:r>
          </a:p>
          <a:p>
            <a:pPr>
              <a:buNone/>
            </a:pPr>
            <a:r>
              <a:rPr lang="en-US" dirty="0" smtClean="0"/>
              <a:t>	</a:t>
            </a:r>
          </a:p>
          <a:p>
            <a:r>
              <a:rPr lang="en-US" b="1" dirty="0" smtClean="0"/>
              <a:t>Gerunds are more noun like and we can easily use them not only as objects of verbs, but also as subjects of verbs and objects of prepositions. Never make simple gerunds and complex gerunds</a:t>
            </a:r>
            <a:r>
              <a:rPr lang="en-US" dirty="0" smtClean="0"/>
              <a:t> </a:t>
            </a:r>
            <a:r>
              <a:rPr lang="en-US" b="1" dirty="0" smtClean="0"/>
              <a:t>parallel.</a:t>
            </a:r>
            <a:r>
              <a:rPr lang="en-US" dirty="0" smtClean="0"/>
              <a:t> Also, </a:t>
            </a:r>
            <a:r>
              <a:rPr lang="en-US" b="1" dirty="0" smtClean="0"/>
              <a:t>do not create a complex gerund if a more familiar action noun already exists</a:t>
            </a:r>
            <a:r>
              <a:rPr lang="en-US" dirty="0" smtClean="0"/>
              <a:t>: the quick eating of apple =&gt; the quick consumption of apples. </a:t>
            </a:r>
            <a:r>
              <a:rPr lang="en-US" b="1" dirty="0" smtClean="0"/>
              <a:t>When you see an -</a:t>
            </a:r>
            <a:r>
              <a:rPr lang="en-US" b="1" dirty="0" err="1" smtClean="0"/>
              <a:t>ing</a:t>
            </a:r>
            <a:r>
              <a:rPr lang="en-US" b="1" dirty="0" smtClean="0"/>
              <a:t> form in a sentence, identify its role: verb, noun, adjective, or adverb. A noun preceding a gerund must be in the possessive case if the noun is the does of the action described by the gerund.</a:t>
            </a:r>
            <a:r>
              <a:rPr lang="en-US" dirty="0" smtClean="0"/>
              <a:t> Mike swimming is awesome =&gt; Mike's swimming is awesome. </a:t>
            </a:r>
            <a:r>
              <a:rPr lang="en-US" b="1" dirty="0" smtClean="0"/>
              <a:t>Try to avoid possessing a gerund at all. If you must possess a gerund, try to use a personal pronoun such as its, their, his or her.</a:t>
            </a:r>
          </a:p>
          <a:p>
            <a:pPr>
              <a:buNone/>
            </a:pPr>
            <a:r>
              <a:rPr lang="en-US" dirty="0" smtClean="0"/>
              <a:t>	</a:t>
            </a:r>
          </a:p>
          <a:p>
            <a:r>
              <a:rPr lang="en-US" b="1" dirty="0" smtClean="0"/>
              <a:t>Present participles are used to modify nouns, verbs, or even whole clauses. Whereas past participles is typically used as part of a perfect-tense verb or as an adjective. An -</a:t>
            </a:r>
            <a:r>
              <a:rPr lang="en-US" b="1" dirty="0" err="1" smtClean="0"/>
              <a:t>ing</a:t>
            </a:r>
            <a:r>
              <a:rPr lang="en-US" b="1" dirty="0" smtClean="0"/>
              <a:t> form may be combined with a past participle</a:t>
            </a:r>
            <a:r>
              <a:rPr lang="en-US" dirty="0" smtClean="0"/>
              <a:t>: Having broken the lamp, she has been worrying all night.	 </a:t>
            </a:r>
            <a:r>
              <a:rPr lang="en-US" b="1" dirty="0" smtClean="0"/>
              <a:t>Present participle</a:t>
            </a:r>
            <a:r>
              <a:rPr lang="en-US" dirty="0" smtClean="0"/>
              <a:t> (investors sold the stock rapidly, causing panic) </a:t>
            </a:r>
            <a:r>
              <a:rPr lang="en-US" b="1" dirty="0" smtClean="0"/>
              <a:t>express result but we know nothing about intention.</a:t>
            </a:r>
            <a:r>
              <a:rPr lang="en-US" dirty="0" smtClean="0"/>
              <a:t> </a:t>
            </a:r>
            <a:r>
              <a:rPr lang="en-US" b="1" dirty="0" smtClean="0"/>
              <a:t>The infinitive</a:t>
            </a:r>
            <a:r>
              <a:rPr lang="en-US" dirty="0" smtClean="0"/>
              <a:t> (Investors sold the stock rapidly to cause panic) </a:t>
            </a:r>
            <a:r>
              <a:rPr lang="en-US" b="1" dirty="0" smtClean="0"/>
              <a:t>express intention but we know nothing about result.  If the subject cannot intend anything</a:t>
            </a:r>
            <a:r>
              <a:rPr lang="en-US" dirty="0" smtClean="0"/>
              <a:t> (e.g. the subject is an inanimate (mostly non-living things) object), then </a:t>
            </a:r>
            <a:r>
              <a:rPr lang="en-US" b="1" dirty="0" smtClean="0"/>
              <a:t>you should generally avoid using the infinitive</a:t>
            </a:r>
            <a:r>
              <a:rPr lang="en-US" dirty="0" smtClean="0"/>
              <a:t>.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13</a:t>
            </a:r>
            <a:r>
              <a:rPr lang="en-US" dirty="0" smtClean="0"/>
              <a:t>.</a:t>
            </a:r>
            <a:r>
              <a:rPr lang="ru-RU" dirty="0" smtClean="0"/>
              <a:t>2 </a:t>
            </a:r>
            <a:r>
              <a:rPr lang="en-US" dirty="0" smtClean="0"/>
              <a:t>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p:spPr>
        <p:txBody>
          <a:bodyPr>
            <a:normAutofit fontScale="55000" lnSpcReduction="20000"/>
          </a:bodyPr>
          <a:lstStyle/>
          <a:p>
            <a:r>
              <a:rPr lang="en-US" b="1" dirty="0" smtClean="0"/>
              <a:t>Pay attention to the subtle differences among the </a:t>
            </a:r>
            <a:r>
              <a:rPr lang="en-US" b="1" dirty="0" err="1" smtClean="0"/>
              <a:t>verbals</a:t>
            </a:r>
            <a:r>
              <a:rPr lang="en-US" b="1" dirty="0" smtClean="0"/>
              <a:t>. In some cases, the meaning is nearly the same in other cases, it is not. </a:t>
            </a:r>
            <a:r>
              <a:rPr lang="en-US" dirty="0" smtClean="0"/>
              <a:t>In Present participle (A technique alleviating pain is growing popular) and relative clause (A technique that alleviates pain…) technique is meant to be the subject of the action alleviate. However in infinitive (A technique to alleviate pain is growing popular) technique is not meant to be the subject of the action alleviate, but the doer (you) is.	A plan conquering the world is in his files. - wrong. A plan that will conquer the…- wrong. A plan to conquer the…-right. Its not the plant itself is actually conquering the world, so infinitive is right. </a:t>
            </a:r>
          </a:p>
          <a:p>
            <a:endParaRPr lang="en-US" dirty="0" smtClean="0"/>
          </a:p>
          <a:p>
            <a:r>
              <a:rPr lang="en-US" b="1" dirty="0" smtClean="0"/>
              <a:t>Like can modify a noun or a verb, but like must be followed by a noun, not a whole clause.</a:t>
            </a:r>
            <a:r>
              <a:rPr lang="en-US" dirty="0" smtClean="0"/>
              <a:t> </a:t>
            </a:r>
            <a:r>
              <a:rPr lang="en-US" b="1" dirty="0" smtClean="0"/>
              <a:t>The position of the like phrase can change the meaning slightly. Also, like comparison might be metaphorical, not literal. Careful about the ambiguity with a like phrase at the end.</a:t>
            </a:r>
            <a:r>
              <a:rPr lang="en-US" dirty="0" smtClean="0"/>
              <a:t> I want to coach divers LIKE Greg. I want to coach divers, LIKE Greg. Notice the comma before like in the second. Unlike is very common on GMAT. </a:t>
            </a:r>
            <a:r>
              <a:rPr lang="en-US" b="1" dirty="0" smtClean="0"/>
              <a:t>You must ensure parallelism with unlike, even though unlike indicates that the two items are not like each other. </a:t>
            </a:r>
            <a:r>
              <a:rPr lang="en-US" dirty="0" smtClean="0"/>
              <a:t>Most materials resist electricity, unlike superconductors, which shows zero electrical resistance. The noun following unlike (superconductors) will generally be compared to the subject (most material)	</a:t>
            </a:r>
          </a:p>
          <a:p>
            <a:endParaRPr lang="ru-RU" dirty="0"/>
          </a:p>
        </p:txBody>
      </p:sp>
      <p:sp>
        <p:nvSpPr>
          <p:cNvPr id="5" name="Прямоугольник 4"/>
          <p:cNvSpPr/>
          <p:nvPr/>
        </p:nvSpPr>
        <p:spPr>
          <a:xfrm>
            <a:off x="3571868" y="357167"/>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13</a:t>
            </a:r>
            <a:r>
              <a:rPr lang="en-US" dirty="0" smtClean="0"/>
              <a:t>.</a:t>
            </a:r>
            <a:r>
              <a:rPr lang="ru-RU" dirty="0" smtClean="0"/>
              <a:t>3 </a:t>
            </a:r>
            <a:r>
              <a:rPr lang="en-US" dirty="0" smtClean="0"/>
              <a:t>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197493"/>
          </a:xfrm>
        </p:spPr>
        <p:txBody>
          <a:bodyPr>
            <a:normAutofit fontScale="47500" lnSpcReduction="20000"/>
          </a:bodyPr>
          <a:lstStyle/>
          <a:p>
            <a:r>
              <a:rPr lang="en-US" b="1" dirty="0" smtClean="0"/>
              <a:t>As is either conjunction or a preposition, depending on the context.</a:t>
            </a:r>
            <a:r>
              <a:rPr lang="en-US" dirty="0" smtClean="0"/>
              <a:t> </a:t>
            </a:r>
          </a:p>
          <a:p>
            <a:pPr>
              <a:buNone/>
            </a:pPr>
            <a:endParaRPr lang="en-US" dirty="0" smtClean="0"/>
          </a:p>
          <a:p>
            <a:r>
              <a:rPr lang="en-US" b="1" dirty="0" smtClean="0"/>
              <a:t>Conjunction AS appears with a clause</a:t>
            </a:r>
            <a:r>
              <a:rPr lang="en-US" dirty="0" smtClean="0"/>
              <a:t> and has three uses:	</a:t>
            </a:r>
          </a:p>
          <a:p>
            <a:r>
              <a:rPr lang="en-US" dirty="0" smtClean="0"/>
              <a:t>1. </a:t>
            </a:r>
            <a:r>
              <a:rPr lang="en-US" b="1" dirty="0" smtClean="0"/>
              <a:t>Duration as</a:t>
            </a:r>
            <a:r>
              <a:rPr lang="en-US" dirty="0" smtClean="0"/>
              <a:t>: As I strolled to the store, I smelled the air (while during). </a:t>
            </a:r>
          </a:p>
          <a:p>
            <a:r>
              <a:rPr lang="en-US" dirty="0" smtClean="0"/>
              <a:t>2. </a:t>
            </a:r>
            <a:r>
              <a:rPr lang="en-US" b="1" dirty="0" smtClean="0"/>
              <a:t>Causation as</a:t>
            </a:r>
            <a:r>
              <a:rPr lang="en-US" dirty="0" smtClean="0"/>
              <a:t>: I will not tell you, as you already know (since, because). </a:t>
            </a:r>
          </a:p>
          <a:p>
            <a:r>
              <a:rPr lang="en-US" dirty="0" smtClean="0"/>
              <a:t>3. </a:t>
            </a:r>
            <a:r>
              <a:rPr lang="en-US" b="1" dirty="0" smtClean="0"/>
              <a:t>Comparison as</a:t>
            </a:r>
            <a:r>
              <a:rPr lang="en-US" dirty="0" smtClean="0"/>
              <a:t>: You should walk as she wants you to (in the same way). </a:t>
            </a:r>
            <a:r>
              <a:rPr lang="en-US" b="1" dirty="0" smtClean="0"/>
              <a:t>Comparison as is the most important conjunction use of as on the GMAT. It sometimes appears together with just, so or even so too.</a:t>
            </a:r>
          </a:p>
          <a:p>
            <a:pPr>
              <a:buNone/>
            </a:pPr>
            <a:r>
              <a:rPr lang="en-US" dirty="0" smtClean="0"/>
              <a:t> 	</a:t>
            </a:r>
            <a:r>
              <a:rPr lang="en-US" b="1" dirty="0" smtClean="0"/>
              <a:t>Appearance of as with a phrase</a:t>
            </a:r>
            <a:r>
              <a:rPr lang="en-US" dirty="0" smtClean="0"/>
              <a:t>: As in the previous case, the judge took an early break.	</a:t>
            </a:r>
          </a:p>
          <a:p>
            <a:r>
              <a:rPr lang="en-US" b="1" dirty="0" smtClean="0"/>
              <a:t>Appearance of as with a full clause</a:t>
            </a:r>
            <a:r>
              <a:rPr lang="en-US" dirty="0" smtClean="0"/>
              <a:t>: JUST AS the trains were late yesterday, the buses are late today. JUST AS…yesterday, SO TOO are they late today.	</a:t>
            </a:r>
          </a:p>
          <a:p>
            <a:pPr>
              <a:buNone/>
            </a:pPr>
            <a:endParaRPr lang="en-US" dirty="0" smtClean="0"/>
          </a:p>
          <a:p>
            <a:r>
              <a:rPr lang="en-US" b="1" dirty="0" smtClean="0"/>
              <a:t>Preposition AS is used with a noun or noun phrase.</a:t>
            </a:r>
            <a:r>
              <a:rPr lang="en-US" dirty="0" smtClean="0"/>
              <a:t> It also has three uses:	</a:t>
            </a:r>
          </a:p>
          <a:p>
            <a:r>
              <a:rPr lang="en-US" dirty="0" smtClean="0"/>
              <a:t>1. </a:t>
            </a:r>
            <a:r>
              <a:rPr lang="en-US" b="1" dirty="0" smtClean="0"/>
              <a:t>Function as</a:t>
            </a:r>
            <a:r>
              <a:rPr lang="en-US" dirty="0" smtClean="0"/>
              <a:t>: As your leader, I am in charge (in role of). </a:t>
            </a:r>
          </a:p>
          <a:p>
            <a:r>
              <a:rPr lang="en-US" dirty="0" smtClean="0"/>
              <a:t>2. </a:t>
            </a:r>
            <a:r>
              <a:rPr lang="en-US" b="1" dirty="0" smtClean="0"/>
              <a:t>Equation as</a:t>
            </a:r>
            <a:r>
              <a:rPr lang="en-US" dirty="0" smtClean="0"/>
              <a:t>: I think of you as my friend (you are my friend). </a:t>
            </a:r>
          </a:p>
          <a:p>
            <a:r>
              <a:rPr lang="en-US" dirty="0" smtClean="0"/>
              <a:t>3. </a:t>
            </a:r>
            <a:r>
              <a:rPr lang="en-US" b="1" dirty="0" smtClean="0"/>
              <a:t>Stage as</a:t>
            </a:r>
            <a:r>
              <a:rPr lang="en-US" dirty="0" smtClean="0"/>
              <a:t>: As a child, I thought I could fly (when I was)	</a:t>
            </a:r>
          </a:p>
          <a:p>
            <a:r>
              <a:rPr lang="en-US" b="1" dirty="0" smtClean="0"/>
              <a:t>In any prepositional senses, as does not mean "similar to"</a:t>
            </a:r>
            <a:r>
              <a:rPr lang="en-US" dirty="0" smtClean="0"/>
              <a:t> I will jump up AS a clown (in a clown suit). I will jump up Like a clown (in a clownish manner).  </a:t>
            </a:r>
            <a:r>
              <a:rPr lang="en-US" b="1" dirty="0" smtClean="0"/>
              <a:t>To force the comparison as meaning, use a clause.</a:t>
            </a:r>
            <a:r>
              <a:rPr lang="en-US" dirty="0" smtClean="0"/>
              <a:t> To make a clause, include a verb: I will jump as clown DO (like actual clowns). I will jump up as a clown MIGHT (like a hypothetical clown)	</a:t>
            </a:r>
          </a:p>
          <a:p>
            <a:pPr>
              <a:buNone/>
            </a:pPr>
            <a:endParaRPr lang="en-US" dirty="0" smtClean="0"/>
          </a:p>
          <a:p>
            <a:r>
              <a:rPr lang="en-US" b="1" dirty="0" smtClean="0"/>
              <a:t>The structure as…as… creates comparison. The first as is followed by an adjective or adverb. The second as is followed by a noun, a phrase, or even a whole clause. </a:t>
            </a:r>
            <a:r>
              <a:rPr lang="en-US" dirty="0" smtClean="0"/>
              <a:t>They are As hungry As you. They are As hungry As you are. They are As hungry As they were last night.	</a:t>
            </a:r>
          </a:p>
          <a:p>
            <a:endParaRPr lang="ru-RU" dirty="0"/>
          </a:p>
        </p:txBody>
      </p:sp>
      <p:sp>
        <p:nvSpPr>
          <p:cNvPr id="5" name="Прямоугольник 4"/>
          <p:cNvSpPr/>
          <p:nvPr/>
        </p:nvSpPr>
        <p:spPr>
          <a:xfrm>
            <a:off x="3571868" y="142853"/>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13</a:t>
            </a:r>
            <a:r>
              <a:rPr lang="en-US" dirty="0" smtClean="0"/>
              <a:t>.</a:t>
            </a:r>
            <a:r>
              <a:rPr lang="ru-RU" dirty="0" smtClean="0"/>
              <a:t>4 </a:t>
            </a:r>
            <a:r>
              <a:rPr lang="en-US" dirty="0" smtClean="0"/>
              <a:t>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429288"/>
          </a:xfrm>
        </p:spPr>
        <p:txBody>
          <a:bodyPr>
            <a:normAutofit fontScale="47500" lnSpcReduction="20000"/>
          </a:bodyPr>
          <a:lstStyle/>
          <a:p>
            <a:r>
              <a:rPr lang="en-US" b="1" dirty="0" smtClean="0"/>
              <a:t>Number in comparisons </a:t>
            </a:r>
            <a:r>
              <a:rPr lang="en-US" dirty="0" smtClean="0"/>
              <a:t>	</a:t>
            </a:r>
          </a:p>
          <a:p>
            <a:r>
              <a:rPr lang="en-US" dirty="0" smtClean="0"/>
              <a:t>1. </a:t>
            </a:r>
            <a:r>
              <a:rPr lang="en-US" b="1" dirty="0" smtClean="0"/>
              <a:t>If you want to related the quantities by multiplication, use times and as…as… together.</a:t>
            </a:r>
            <a:r>
              <a:rPr lang="en-US" dirty="0" smtClean="0"/>
              <a:t> The man is five times older than his grandson - wrong. The…times as old as his grandson. – right. Write 3 times as old as not 3 time older than. On the other hand, write 3 years older than, not 3 years as old as. </a:t>
            </a:r>
            <a:r>
              <a:rPr lang="en-US" b="1" dirty="0" smtClean="0"/>
              <a:t>Use times without as or than to indicate direct multiplication (twice means two times).</a:t>
            </a:r>
            <a:r>
              <a:rPr lang="en-US" dirty="0" smtClean="0"/>
              <a:t> The cost of a ticket is $12, six times the cost ten years ago. The concert was attended by 300 people, twice the previous attendance.	</a:t>
            </a:r>
          </a:p>
          <a:p>
            <a:r>
              <a:rPr lang="en-US" dirty="0" smtClean="0"/>
              <a:t>2. </a:t>
            </a:r>
            <a:r>
              <a:rPr lang="en-US" b="1" dirty="0" smtClean="0"/>
              <a:t>If you want to related two quantities by addition or subtraction, use more than or less than.</a:t>
            </a:r>
            <a:r>
              <a:rPr lang="en-US" dirty="0" smtClean="0"/>
              <a:t> I am ten years older than you. Right I …years as old as you. - wrong. </a:t>
            </a:r>
            <a:r>
              <a:rPr lang="en-US" b="1" dirty="0" smtClean="0"/>
              <a:t>The words more and less are rather flexible.</a:t>
            </a:r>
            <a:r>
              <a:rPr lang="en-US" dirty="0" smtClean="0"/>
              <a:t> </a:t>
            </a:r>
            <a:r>
              <a:rPr lang="en-US" b="1" dirty="0" smtClean="0"/>
              <a:t>They can be used as nouns (or pronouns), adjectives, or adverbs.</a:t>
            </a:r>
            <a:r>
              <a:rPr lang="en-US" dirty="0" smtClean="0"/>
              <a:t> I own more than I should (noun or pronoun). I own more shirts than I should (</a:t>
            </a:r>
            <a:r>
              <a:rPr lang="en-US" dirty="0" err="1" smtClean="0"/>
              <a:t>adj</a:t>
            </a:r>
            <a:r>
              <a:rPr lang="en-US" dirty="0" smtClean="0"/>
              <a:t>). I sleep More than I should (adv.)</a:t>
            </a:r>
          </a:p>
          <a:p>
            <a:pPr>
              <a:buNone/>
            </a:pPr>
            <a:r>
              <a:rPr lang="en-US" dirty="0" smtClean="0"/>
              <a:t>	</a:t>
            </a:r>
          </a:p>
          <a:p>
            <a:r>
              <a:rPr lang="en-US" b="1" dirty="0" smtClean="0"/>
              <a:t>In numerical comparisons, the words high and low as well as higher and lower, should only be used as adjectives.</a:t>
            </a:r>
            <a:r>
              <a:rPr lang="en-US" dirty="0" smtClean="0"/>
              <a:t> I spend LOWER than I did last year. Wrong. I spend LESS than I did last year - right. </a:t>
            </a:r>
            <a:r>
              <a:rPr lang="en-US" b="1" dirty="0" smtClean="0"/>
              <a:t>Put more or less in the right positions. Watch out for ambiguity, especially when more comes before an adjective plus a noun.  Pay attention to the position of more and less. Make sure they are modifying the right noun, verb, adjective, or adverb. </a:t>
            </a:r>
            <a:r>
              <a:rPr lang="en-US" dirty="0" smtClean="0"/>
              <a:t>We have even MORE efficient engines than before. - ambiguous. We have engines even MORE efficient than before - Correct. We have even MORE engines that are efficient than before.- Right. </a:t>
            </a:r>
            <a:r>
              <a:rPr lang="en-US" b="1" dirty="0" smtClean="0"/>
              <a:t>Pay attention to less common comparisons. For instance some verbs such as exceeds or surpass indicate comparisons. Always make sure that the two items under comparison are parallel.  </a:t>
            </a:r>
            <a:r>
              <a:rPr lang="en-US" dirty="0" smtClean="0"/>
              <a:t>The incidence of the disease among men exceeds women. Incidence =/= women. Wrong. The incidence of the disease among men exceeds that among women. </a:t>
            </a:r>
            <a:r>
              <a:rPr lang="en-US" b="1" dirty="0" smtClean="0"/>
              <a:t>You can use in addition to </a:t>
            </a:r>
            <a:r>
              <a:rPr lang="en-US" b="1" dirty="0" err="1" smtClean="0"/>
              <a:t>to</a:t>
            </a:r>
            <a:r>
              <a:rPr lang="en-US" b="1" dirty="0" smtClean="0"/>
              <a:t> add another example to the subject or to add another example to a different noun in the sentence, such as the object of the verb or some other noun. </a:t>
            </a:r>
            <a:r>
              <a:rPr lang="en-US" dirty="0" smtClean="0"/>
              <a:t>In addition to taxes, death is inevitable. Right. In addition to Munster cheese, I like Swiss.	</a:t>
            </a:r>
          </a:p>
          <a:p>
            <a:endParaRPr lang="ru-RU" dirty="0"/>
          </a:p>
        </p:txBody>
      </p:sp>
      <p:sp>
        <p:nvSpPr>
          <p:cNvPr id="5" name="Прямоугольник 4"/>
          <p:cNvSpPr/>
          <p:nvPr/>
        </p:nvSpPr>
        <p:spPr>
          <a:xfrm>
            <a:off x="3571868" y="1"/>
            <a:ext cx="5000660" cy="646331"/>
          </a:xfrm>
          <a:prstGeom prst="rect">
            <a:avLst/>
          </a:prstGeom>
        </p:spPr>
        <p:txBody>
          <a:bodyPr wrap="square">
            <a:spAutoFit/>
          </a:bodyPr>
          <a:lstStyle/>
          <a:p>
            <a:endParaRPr lang="ru-RU" dirty="0" smtClean="0"/>
          </a:p>
          <a:p>
            <a:pPr algn="r"/>
            <a:r>
              <a:rPr lang="en-US" dirty="0" smtClean="0"/>
              <a:t> MGMAT SC Notes – Chapter </a:t>
            </a:r>
            <a:r>
              <a:rPr lang="ru-RU" dirty="0" smtClean="0"/>
              <a:t>13</a:t>
            </a:r>
            <a:r>
              <a:rPr lang="en-US" dirty="0" smtClean="0"/>
              <a:t>.</a:t>
            </a:r>
            <a:r>
              <a:rPr lang="ru-RU" dirty="0" smtClean="0"/>
              <a:t>5 </a:t>
            </a:r>
            <a:r>
              <a:rPr lang="en-US" dirty="0" smtClean="0"/>
              <a:t>	</a:t>
            </a: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1003</TotalTime>
  <Words>3990</Words>
  <PresentationFormat>Экран (4:3)</PresentationFormat>
  <Paragraphs>481</Paragraphs>
  <Slides>45</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45</vt:i4>
      </vt:variant>
    </vt:vector>
  </HeadingPairs>
  <TitlesOfParts>
    <vt:vector size="46"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Слайд 44</vt:lpstr>
      <vt:lpstr>Слайд 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Раджабов Батыр</dc:creator>
  <cp:lastModifiedBy>Раджабов Батыр</cp:lastModifiedBy>
  <cp:revision>79</cp:revision>
  <dcterms:created xsi:type="dcterms:W3CDTF">2014-08-18T13:17:44Z</dcterms:created>
  <dcterms:modified xsi:type="dcterms:W3CDTF">2014-08-20T18:31:52Z</dcterms:modified>
</cp:coreProperties>
</file>