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57" r:id="rId3"/>
    <p:sldId id="262" r:id="rId4"/>
    <p:sldId id="258" r:id="rId5"/>
    <p:sldId id="259" r:id="rId6"/>
    <p:sldId id="260" r:id="rId7"/>
    <p:sldId id="261" r:id="rId8"/>
    <p:sldId id="264" r:id="rId9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9" autoAdjust="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262" y="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matclub.com/forum/what-to-do-30-14-7-3-1-days-before-the-test-152506.html" TargetMode="External"/><Relationship Id="rId7" Type="http://schemas.openxmlformats.org/officeDocument/2006/relationships/hyperlink" Target="https://gmatwithcj.com/emotional-aspect-gmat/" TargetMode="External"/><Relationship Id="rId2" Type="http://schemas.openxmlformats.org/officeDocument/2006/relationships/hyperlink" Target="https://www.beatthegmat.com/rocked-the-gmat-scored-800-q51-v51-via-meditation-t282365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matninja.com/articles/test-anxiety/mindfulness-and-mental-performance/how-mindfulness-meditation-can-improve-your-score/" TargetMode="External"/><Relationship Id="rId5" Type="http://schemas.openxmlformats.org/officeDocument/2006/relationships/hyperlink" Target="https://www.gmatninja.com/articles/gmat/basics/how-to-tackle-gmat-anxiety/" TargetMode="External"/><Relationship Id="rId4" Type="http://schemas.openxmlformats.org/officeDocument/2006/relationships/hyperlink" Target="https://gmatclub.com/forum/timing-strategies-on-the-gmat-20603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4F658-09DD-FC8E-122B-A675DCA801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Last Month GMAT Prep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4E7EE5-E69C-27B9-11F4-5737A37DF8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/>
              <a:t>- GMAT Club</a:t>
            </a:r>
          </a:p>
        </p:txBody>
      </p:sp>
    </p:spTree>
    <p:extLst>
      <p:ext uri="{BB962C8B-B14F-4D97-AF65-F5344CB8AC3E}">
        <p14:creationId xmlns:p14="http://schemas.microsoft.com/office/powerpoint/2010/main" val="2324333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1. When Should You Book Your GMAT?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914400"/>
            <a:ext cx="5486400" cy="4572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rPr dirty="0"/>
              <a:t>Book your test when...</a:t>
            </a:r>
          </a:p>
          <a:p>
            <a:pPr lvl="1">
              <a:defRPr sz="1500"/>
            </a:pPr>
            <a:r>
              <a:rPr dirty="0"/>
              <a:t>• Last 3</a:t>
            </a:r>
            <a:r>
              <a:rPr lang="en-IN" dirty="0"/>
              <a:t>-</a:t>
            </a:r>
            <a:r>
              <a:rPr dirty="0"/>
              <a:t>4 mocks are within ~20 points of your target</a:t>
            </a:r>
          </a:p>
          <a:p>
            <a:pPr lvl="1">
              <a:defRPr sz="1500"/>
            </a:pPr>
            <a:r>
              <a:rPr dirty="0"/>
              <a:t>• No major section score fluctuations</a:t>
            </a:r>
          </a:p>
          <a:p>
            <a:pPr lvl="1">
              <a:defRPr sz="1500"/>
            </a:pPr>
            <a:r>
              <a:rPr dirty="0"/>
              <a:t>• Comfortable with concepts across all topics</a:t>
            </a:r>
          </a:p>
          <a:p>
            <a:pPr lvl="1">
              <a:defRPr sz="1500"/>
            </a:pPr>
            <a:r>
              <a:rPr dirty="0"/>
              <a:t>• You know WHY you miss questions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217920" y="914400"/>
            <a:ext cx="5486400" cy="4572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t>Don't book yet if...</a:t>
            </a:r>
          </a:p>
          <a:p>
            <a:pPr lvl="1">
              <a:defRPr sz="1500"/>
            </a:pPr>
            <a:r>
              <a:t>• Scores swing wildly</a:t>
            </a:r>
          </a:p>
          <a:p>
            <a:pPr lvl="1">
              <a:defRPr sz="1500"/>
            </a:pPr>
            <a:r>
              <a:t>• Still learning new concepts</a:t>
            </a:r>
          </a:p>
          <a:p>
            <a:pPr lvl="1">
              <a:defRPr sz="1500"/>
            </a:pPr>
            <a:r>
              <a:t>• Easy questions are inconsistent</a:t>
            </a:r>
          </a:p>
          <a:p>
            <a:pPr lvl="1">
              <a:defRPr sz="1500"/>
            </a:pPr>
            <a:r>
              <a:t>• You're hoping test day will magically boost your score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B32B9D-4E72-69BC-791E-B6F7992690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023" y="2085858"/>
            <a:ext cx="8180779" cy="26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920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2. Last Month Strategy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65760" y="822960"/>
            <a:ext cx="3657600" cy="53035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t>Practice</a:t>
            </a:r>
          </a:p>
          <a:p>
            <a:pPr lvl="1">
              <a:defRPr sz="1500"/>
            </a:pPr>
            <a:r>
              <a:t>• Prioritize Official Guide</a:t>
            </a:r>
          </a:p>
          <a:p>
            <a:pPr lvl="1">
              <a:defRPr sz="1500"/>
            </a:pPr>
            <a:r>
              <a:t>• Revisit your error log</a:t>
            </a:r>
          </a:p>
          <a:p>
            <a:pPr lvl="1">
              <a:defRPr sz="1500"/>
            </a:pPr>
            <a:r>
              <a:t>• 30% weak area, 70% mixed practice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297680" y="822960"/>
            <a:ext cx="3657600" cy="53035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rPr dirty="0"/>
              <a:t>Mocks</a:t>
            </a:r>
          </a:p>
          <a:p>
            <a:pPr lvl="1">
              <a:defRPr sz="1500"/>
            </a:pPr>
            <a:r>
              <a:rPr dirty="0"/>
              <a:t>• 2 full mocks/week</a:t>
            </a:r>
          </a:p>
          <a:p>
            <a:pPr lvl="1">
              <a:defRPr sz="1500"/>
            </a:pPr>
            <a:r>
              <a:rPr dirty="0"/>
              <a:t>• Review </a:t>
            </a:r>
            <a:r>
              <a:rPr lang="en-IN" dirty="0"/>
              <a:t>your </a:t>
            </a:r>
            <a:r>
              <a:rPr dirty="0"/>
              <a:t>mock</a:t>
            </a:r>
            <a:r>
              <a:rPr lang="en-IN" dirty="0"/>
              <a:t>s properly</a:t>
            </a:r>
            <a:endParaRPr dirty="0"/>
          </a:p>
          <a:p>
            <a:pPr lvl="1">
              <a:defRPr sz="1500"/>
            </a:pPr>
            <a:r>
              <a:rPr dirty="0"/>
              <a:t>• Track silly, concept, timing &amp; decision mistakes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0" y="822960"/>
            <a:ext cx="3657600" cy="53035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rPr dirty="0"/>
              <a:t>Refine</a:t>
            </a:r>
          </a:p>
          <a:p>
            <a:pPr lvl="1">
              <a:defRPr sz="1500"/>
            </a:pPr>
            <a:r>
              <a:rPr dirty="0"/>
              <a:t>• Finalize section order after 2 weeks</a:t>
            </a:r>
          </a:p>
          <a:p>
            <a:pPr lvl="1">
              <a:defRPr sz="1500"/>
            </a:pPr>
            <a:r>
              <a:rPr dirty="0"/>
              <a:t>• Double down on strengths</a:t>
            </a:r>
          </a:p>
          <a:p>
            <a:pPr lvl="1">
              <a:defRPr sz="1500"/>
            </a:pPr>
            <a:r>
              <a:rPr dirty="0"/>
              <a:t>• Protect easy/medium questions in weaker areas</a:t>
            </a:r>
          </a:p>
          <a:p>
            <a:pPr lvl="1">
              <a:defRPr sz="1500"/>
            </a:pPr>
            <a:r>
              <a:rPr dirty="0"/>
              <a:t>• 10</a:t>
            </a:r>
            <a:r>
              <a:rPr lang="en-IN" dirty="0"/>
              <a:t>-</a:t>
            </a:r>
            <a:r>
              <a:rPr dirty="0"/>
              <a:t>15 min meditation if anxiety affects performance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3. Last Week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914400"/>
            <a:ext cx="10972800" cy="43891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rPr dirty="0"/>
              <a:t>Focus on Execution</a:t>
            </a:r>
          </a:p>
          <a:p>
            <a:pPr lvl="1">
              <a:defRPr sz="1500"/>
            </a:pPr>
            <a:r>
              <a:rPr dirty="0"/>
              <a:t>• Review every official mock</a:t>
            </a:r>
            <a:r>
              <a:rPr lang="en-IN" dirty="0"/>
              <a:t> taken till date</a:t>
            </a:r>
            <a:endParaRPr dirty="0"/>
          </a:p>
          <a:p>
            <a:pPr lvl="1">
              <a:defRPr sz="1500"/>
            </a:pPr>
            <a:r>
              <a:rPr dirty="0"/>
              <a:t>• Keep an error log</a:t>
            </a:r>
            <a:r>
              <a:rPr lang="en-IN" dirty="0"/>
              <a:t> specifically for official mocks</a:t>
            </a:r>
            <a:endParaRPr dirty="0"/>
          </a:p>
          <a:p>
            <a:pPr lvl="1">
              <a:defRPr sz="1500"/>
            </a:pPr>
            <a:r>
              <a:rPr dirty="0"/>
              <a:t>• Practice in exact exam conditions</a:t>
            </a:r>
          </a:p>
          <a:p>
            <a:pPr lvl="1">
              <a:defRPr sz="1500"/>
            </a:pPr>
            <a:r>
              <a:rPr dirty="0"/>
              <a:t>• No new concepts</a:t>
            </a:r>
          </a:p>
          <a:p>
            <a:pPr lvl="1">
              <a:defRPr sz="1500"/>
            </a:pPr>
            <a:r>
              <a:rPr dirty="0"/>
              <a:t>• Surround yourself with official material</a:t>
            </a:r>
          </a:p>
          <a:p>
            <a:pPr lvl="1">
              <a:defRPr sz="1500"/>
            </a:pPr>
            <a:r>
              <a:rPr dirty="0"/>
              <a:t>• Relax the day before the exam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486400"/>
            <a:ext cx="10058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/>
            </a:pPr>
            <a:r>
              <a:t>Goal: Build confidence, not learn something new.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4. Test Day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822960"/>
            <a:ext cx="5486400" cy="53035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t>Before the Test</a:t>
            </a:r>
          </a:p>
          <a:p>
            <a:pPr lvl="1">
              <a:defRPr sz="1500"/>
            </a:pPr>
            <a:r>
              <a:t>• Sleep well &amp; eat light</a:t>
            </a:r>
          </a:p>
          <a:p>
            <a:pPr lvl="1">
              <a:defRPr sz="1500"/>
            </a:pPr>
            <a:r>
              <a:t>• Practice a few easy questions</a:t>
            </a:r>
          </a:p>
          <a:p>
            <a:pPr lvl="1">
              <a:defRPr sz="1500"/>
            </a:pPr>
            <a:r>
              <a:t>• Reach 30 mins early</a:t>
            </a:r>
          </a:p>
          <a:p>
            <a:pPr lvl="1">
              <a:defRPr sz="1500"/>
            </a:pPr>
            <a:r>
              <a:t>• Test your markers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217920" y="822960"/>
            <a:ext cx="5486400" cy="53035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/>
            </a:pPr>
            <a:r>
              <a:rPr dirty="0"/>
              <a:t>During the Test</a:t>
            </a:r>
          </a:p>
          <a:p>
            <a:pPr lvl="1">
              <a:defRPr sz="1500"/>
            </a:pPr>
            <a:r>
              <a:rPr dirty="0"/>
              <a:t>• Think only about the current question</a:t>
            </a:r>
          </a:p>
          <a:p>
            <a:pPr lvl="1">
              <a:defRPr sz="1500"/>
            </a:pPr>
            <a:r>
              <a:rPr dirty="0"/>
              <a:t>• Don't overinvest on one question</a:t>
            </a:r>
          </a:p>
          <a:p>
            <a:pPr lvl="1">
              <a:defRPr sz="1500"/>
            </a:pPr>
            <a:r>
              <a:rPr dirty="0"/>
              <a:t>• Use breaks wisely (water + light snack)</a:t>
            </a:r>
          </a:p>
          <a:p>
            <a:pPr lvl="1">
              <a:defRPr sz="1500"/>
            </a:pPr>
            <a:r>
              <a:rPr dirty="0"/>
              <a:t>• Forget the previous question immediately</a:t>
            </a:r>
          </a:p>
          <a:p>
            <a:pPr lvl="1">
              <a:defRPr sz="1500"/>
            </a:pPr>
            <a:r>
              <a:rPr dirty="0"/>
              <a:t>• Enjoy the experience</a:t>
            </a:r>
            <a:r>
              <a:rPr lang="en-IN" dirty="0"/>
              <a:t> as </a:t>
            </a:r>
            <a:r>
              <a:rPr dirty="0"/>
              <a:t>you can always retake if needed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442820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dirty="0"/>
              <a:t>Choosing Your Section Order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097280"/>
            <a:ext cx="5541902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rPr dirty="0"/>
              <a:t>• What section gives you the highest confidence?</a:t>
            </a:r>
          </a:p>
          <a:p>
            <a:pPr>
              <a:defRPr sz="2000"/>
            </a:pPr>
            <a:r>
              <a:rPr dirty="0"/>
              <a:t>• Where do you mentally fatigue?</a:t>
            </a:r>
          </a:p>
          <a:p>
            <a:pPr>
              <a:defRPr sz="2000"/>
            </a:pPr>
            <a:r>
              <a:rPr dirty="0"/>
              <a:t>• Does your mock data support your current order?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38D157-FB96-1838-EA45-8458EB5091C0}"/>
              </a:ext>
            </a:extLst>
          </p:cNvPr>
          <p:cNvSpPr txBox="1"/>
          <p:nvPr/>
        </p:nvSpPr>
        <p:spPr>
          <a:xfrm>
            <a:off x="857504" y="2982976"/>
            <a:ext cx="6518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IN" dirty="0"/>
              <a:t>Strongest -&gt; Weakest -&gt; Average</a:t>
            </a:r>
          </a:p>
          <a:p>
            <a:pPr marL="342900" indent="-342900">
              <a:buAutoNum type="arabicPeriod"/>
            </a:pPr>
            <a:r>
              <a:rPr lang="en-IN" dirty="0"/>
              <a:t>Weakest -&gt; Strongest -&gt; Average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597DAF0-9086-30F5-AACE-839944A02B07}"/>
              </a:ext>
            </a:extLst>
          </p:cNvPr>
          <p:cNvSpPr txBox="1"/>
          <p:nvPr/>
        </p:nvSpPr>
        <p:spPr>
          <a:xfrm>
            <a:off x="3046984" y="1721856"/>
            <a:ext cx="609396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2"/>
              </a:rPr>
              <a:t>https://www.beatthegmat.com/rocked-the-gmat-scored-800-q51-v51-via-meditation-t282365.html</a:t>
            </a: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3"/>
              </a:rPr>
              <a:t>https://gmatclub.com/forum/what-to-do-30-14-7-3-1-days-before-the-test-152506.html</a:t>
            </a: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4"/>
              </a:rPr>
              <a:t>https://gmatclub.com/forum/timing-strategies-on-the-gmat-206035.html</a:t>
            </a: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5"/>
              </a:rPr>
              <a:t>https://www.gmatninja.com/articles/gmat/basics/how-to-tackle-gmat-anxiety/</a:t>
            </a: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6"/>
              </a:rPr>
              <a:t>https://www.gmatninja.com/articles/test-anxiety/mindfulness-and-mental-performance/how-mindfulness-meditation-can-improve-your-score/</a:t>
            </a: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>
                <a:hlinkClick r:id="rId7"/>
              </a:rPr>
              <a:t>https://gmatwithcj.com/emotional-aspect-gmat/</a:t>
            </a:r>
            <a:endParaRPr lang="en-IN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1830C2-9FC5-0868-F418-34F2E3CDE2A9}"/>
              </a:ext>
            </a:extLst>
          </p:cNvPr>
          <p:cNvSpPr txBox="1"/>
          <p:nvPr/>
        </p:nvSpPr>
        <p:spPr>
          <a:xfrm>
            <a:off x="3222752" y="499872"/>
            <a:ext cx="5510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dirty="0"/>
              <a:t>Helpful Links</a:t>
            </a:r>
          </a:p>
        </p:txBody>
      </p:sp>
    </p:spTree>
    <p:extLst>
      <p:ext uri="{BB962C8B-B14F-4D97-AF65-F5344CB8AC3E}">
        <p14:creationId xmlns:p14="http://schemas.microsoft.com/office/powerpoint/2010/main" val="2673842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2167</TotalTime>
  <Words>407</Words>
  <Application>Microsoft Office PowerPoint</Application>
  <PresentationFormat>Custom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Last Month GMAT Prep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Harsh Rumalwala</cp:lastModifiedBy>
  <cp:revision>3</cp:revision>
  <dcterms:created xsi:type="dcterms:W3CDTF">2013-01-27T09:14:16Z</dcterms:created>
  <dcterms:modified xsi:type="dcterms:W3CDTF">2026-06-29T19:45:40Z</dcterms:modified>
  <cp:category/>
</cp:coreProperties>
</file>